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7" r:id="rId5"/>
    <p:sldId id="259" r:id="rId6"/>
    <p:sldId id="29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7" r:id="rId16"/>
    <p:sldId id="296" r:id="rId17"/>
    <p:sldId id="270" r:id="rId18"/>
    <p:sldId id="308" r:id="rId19"/>
    <p:sldId id="297" r:id="rId20"/>
    <p:sldId id="302" r:id="rId21"/>
    <p:sldId id="273" r:id="rId22"/>
    <p:sldId id="306" r:id="rId23"/>
    <p:sldId id="274" r:id="rId24"/>
    <p:sldId id="275" r:id="rId25"/>
    <p:sldId id="276" r:id="rId26"/>
    <p:sldId id="277" r:id="rId27"/>
    <p:sldId id="303" r:id="rId28"/>
    <p:sldId id="279" r:id="rId29"/>
    <p:sldId id="280" r:id="rId30"/>
    <p:sldId id="281" r:id="rId31"/>
    <p:sldId id="304" r:id="rId32"/>
    <p:sldId id="283" r:id="rId33"/>
    <p:sldId id="305" r:id="rId34"/>
    <p:sldId id="299" r:id="rId35"/>
    <p:sldId id="286" r:id="rId36"/>
    <p:sldId id="298" r:id="rId37"/>
    <p:sldId id="288" r:id="rId38"/>
    <p:sldId id="300" r:id="rId39"/>
    <p:sldId id="301" r:id="rId40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FFFFFF"/>
    <a:srgbClr val="551155"/>
    <a:srgbClr val="2F539C"/>
    <a:srgbClr val="003344"/>
    <a:srgbClr val="666666"/>
    <a:srgbClr val="008899"/>
    <a:srgbClr val="408FCD"/>
    <a:srgbClr val="5375AD"/>
    <a:srgbClr val="77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002" autoAdjust="0"/>
    <p:restoredTop sz="95769" autoAdjust="0"/>
  </p:normalViewPr>
  <p:slideViewPr>
    <p:cSldViewPr snapToGrid="0" snapToObjects="1" showGuides="1">
      <p:cViewPr>
        <p:scale>
          <a:sx n="100" d="100"/>
          <a:sy n="100" d="100"/>
        </p:scale>
        <p:origin x="-1860" y="-540"/>
      </p:cViewPr>
      <p:guideLst>
        <p:guide orient="horz" pos="2173"/>
        <p:guide orient="horz" pos="232"/>
        <p:guide orient="horz" pos="526"/>
        <p:guide orient="horz" pos="582"/>
        <p:guide orient="horz" pos="4225"/>
        <p:guide orient="horz" pos="4142"/>
        <p:guide orient="horz" pos="707"/>
        <p:guide orient="horz" pos="3990"/>
        <p:guide orient="horz" pos="2335"/>
        <p:guide pos="287"/>
        <p:guide pos="2881"/>
        <p:guide pos="5472"/>
        <p:guide pos="2813"/>
        <p:guide pos="2948"/>
        <p:guide pos="2061"/>
        <p:guide pos="3699"/>
        <p:guide pos="1925"/>
        <p:guide pos="3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01336138393016"/>
          <c:y val="4.6699858554920169E-2"/>
          <c:w val="0.7670289658923376"/>
          <c:h val="0.65969034600767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Capacity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Su</c:v>
                </c:pt>
                <c:pt idx="1">
                  <c:v>M</c:v>
                </c:pt>
                <c:pt idx="2">
                  <c:v>T</c:v>
                </c:pt>
                <c:pt idx="3">
                  <c:v>W</c:v>
                </c:pt>
                <c:pt idx="4">
                  <c:v>T</c:v>
                </c:pt>
                <c:pt idx="5">
                  <c:v>F</c:v>
                </c:pt>
                <c:pt idx="6">
                  <c:v>Sa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55</c:v>
                </c:pt>
                <c:pt idx="3">
                  <c:v>60</c:v>
                </c:pt>
                <c:pt idx="4">
                  <c:v>30</c:v>
                </c:pt>
                <c:pt idx="5">
                  <c:v>40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2280064"/>
        <c:axId val="192281984"/>
      </c:barChart>
      <c:catAx>
        <c:axId val="192280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 smtClean="0"/>
                  <a:t>Day of the Week </a:t>
                </a:r>
                <a:endParaRPr lang="en-US" b="0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192281984"/>
        <c:crosses val="autoZero"/>
        <c:auto val="1"/>
        <c:lblAlgn val="ctr"/>
        <c:lblOffset val="100"/>
        <c:noMultiLvlLbl val="0"/>
      </c:catAx>
      <c:valAx>
        <c:axId val="192281984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 dirty="0" smtClean="0"/>
                  <a:t>Capacity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"/>
              <c:y val="0.397855028194997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92280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01336138393016"/>
          <c:y val="4.6699858554920169E-2"/>
          <c:w val="0.7670289658923376"/>
          <c:h val="0.65969034600767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Capacity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Su</c:v>
                </c:pt>
                <c:pt idx="1">
                  <c:v>M</c:v>
                </c:pt>
                <c:pt idx="2">
                  <c:v>T</c:v>
                </c:pt>
                <c:pt idx="3">
                  <c:v>W</c:v>
                </c:pt>
                <c:pt idx="4">
                  <c:v>T</c:v>
                </c:pt>
                <c:pt idx="5">
                  <c:v>F</c:v>
                </c:pt>
                <c:pt idx="6">
                  <c:v>Sa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55</c:v>
                </c:pt>
                <c:pt idx="3">
                  <c:v>60</c:v>
                </c:pt>
                <c:pt idx="4">
                  <c:v>30</c:v>
                </c:pt>
                <c:pt idx="5">
                  <c:v>40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0761216"/>
        <c:axId val="170763392"/>
      </c:barChart>
      <c:catAx>
        <c:axId val="170761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 smtClean="0"/>
                  <a:t>Day of the Week </a:t>
                </a:r>
                <a:endParaRPr lang="en-US" b="0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170763392"/>
        <c:crosses val="autoZero"/>
        <c:auto val="1"/>
        <c:lblAlgn val="ctr"/>
        <c:lblOffset val="100"/>
        <c:noMultiLvlLbl val="0"/>
      </c:catAx>
      <c:valAx>
        <c:axId val="170763392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 dirty="0" smtClean="0"/>
                  <a:t>Capacity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"/>
              <c:y val="0.397855028194997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0761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01336138393016"/>
          <c:y val="4.6699858554920169E-2"/>
          <c:w val="0.7670289658923376"/>
          <c:h val="0.65969034600767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Capacity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Su</c:v>
                </c:pt>
                <c:pt idx="1">
                  <c:v>M</c:v>
                </c:pt>
                <c:pt idx="2">
                  <c:v>T</c:v>
                </c:pt>
                <c:pt idx="3">
                  <c:v>W</c:v>
                </c:pt>
                <c:pt idx="4">
                  <c:v>T</c:v>
                </c:pt>
                <c:pt idx="5">
                  <c:v>F</c:v>
                </c:pt>
                <c:pt idx="6">
                  <c:v>Sa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55</c:v>
                </c:pt>
                <c:pt idx="3">
                  <c:v>60</c:v>
                </c:pt>
                <c:pt idx="4">
                  <c:v>30</c:v>
                </c:pt>
                <c:pt idx="5">
                  <c:v>40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2299776"/>
        <c:axId val="192301696"/>
      </c:barChart>
      <c:catAx>
        <c:axId val="192299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 smtClean="0"/>
                  <a:t>Day of the Week </a:t>
                </a:r>
                <a:endParaRPr lang="en-US" b="0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192301696"/>
        <c:crosses val="autoZero"/>
        <c:auto val="1"/>
        <c:lblAlgn val="ctr"/>
        <c:lblOffset val="100"/>
        <c:noMultiLvlLbl val="0"/>
      </c:catAx>
      <c:valAx>
        <c:axId val="192301696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 dirty="0" smtClean="0"/>
                  <a:t>Capacity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"/>
              <c:y val="0.397855028194997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92299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070B4-70E0-452C-96A9-88423653D189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A2F39012-2F76-475E-9E16-EB33FB6CE080}">
      <dgm:prSet custT="1"/>
      <dgm:spPr>
        <a:xfrm>
          <a:off x="0" y="6006667"/>
          <a:ext cx="9145016" cy="546060"/>
        </a:xfr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012F23F-4C1F-4F5B-90FE-C5DD3B811450}" type="parTrans" cxnId="{19F35CD3-5485-4CF7-85B5-EB5234B0A78B}">
      <dgm:prSet/>
      <dgm:spPr/>
      <dgm:t>
        <a:bodyPr/>
        <a:lstStyle/>
        <a:p>
          <a:endParaRPr lang="en-GB" sz="3600"/>
        </a:p>
      </dgm:t>
    </dgm:pt>
    <dgm:pt modelId="{38325993-F417-463F-90EC-3073C849C425}" type="sibTrans" cxnId="{19F35CD3-5485-4CF7-85B5-EB5234B0A78B}">
      <dgm:prSet/>
      <dgm:spPr/>
      <dgm:t>
        <a:bodyPr/>
        <a:lstStyle/>
        <a:p>
          <a:endParaRPr lang="en-GB" sz="3600"/>
        </a:p>
      </dgm:t>
    </dgm:pt>
    <dgm:pt modelId="{B232BAC0-9A19-4104-BB22-143670A03DB3}">
      <dgm:prSet custT="1"/>
      <dgm:spPr>
        <a:xfrm>
          <a:off x="381042" y="5460606"/>
          <a:ext cx="8382931" cy="546060"/>
        </a:xfr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41564336-B549-41FB-A8EE-A051BC2B1961}" type="parTrans" cxnId="{D4B060D5-3790-4981-96FA-2AD8750319E6}">
      <dgm:prSet/>
      <dgm:spPr/>
      <dgm:t>
        <a:bodyPr/>
        <a:lstStyle/>
        <a:p>
          <a:endParaRPr lang="en-GB" sz="3600"/>
        </a:p>
      </dgm:t>
    </dgm:pt>
    <dgm:pt modelId="{FB959378-BCD3-4E38-9279-7CE7DD058FF9}" type="sibTrans" cxnId="{D4B060D5-3790-4981-96FA-2AD8750319E6}">
      <dgm:prSet/>
      <dgm:spPr/>
      <dgm:t>
        <a:bodyPr/>
        <a:lstStyle/>
        <a:p>
          <a:endParaRPr lang="en-GB" sz="3600"/>
        </a:p>
      </dgm:t>
    </dgm:pt>
    <dgm:pt modelId="{1129C655-5363-4DDA-9CDD-8A9FFC9DC593}">
      <dgm:prSet custT="1"/>
      <dgm:spPr>
        <a:xfrm>
          <a:off x="762084" y="4914546"/>
          <a:ext cx="7620846" cy="546060"/>
        </a:xfr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8245D83A-F9DE-4A91-9B4A-D96407D500AF}" type="parTrans" cxnId="{77275FD3-5F44-49C1-847D-80367BEEBE52}">
      <dgm:prSet/>
      <dgm:spPr/>
      <dgm:t>
        <a:bodyPr/>
        <a:lstStyle/>
        <a:p>
          <a:endParaRPr lang="en-GB" sz="3600"/>
        </a:p>
      </dgm:t>
    </dgm:pt>
    <dgm:pt modelId="{C44BB4F6-A68A-4FC9-9D01-C3693467F476}" type="sibTrans" cxnId="{77275FD3-5F44-49C1-847D-80367BEEBE52}">
      <dgm:prSet/>
      <dgm:spPr/>
      <dgm:t>
        <a:bodyPr/>
        <a:lstStyle/>
        <a:p>
          <a:endParaRPr lang="en-GB" sz="3600"/>
        </a:p>
      </dgm:t>
    </dgm:pt>
    <dgm:pt modelId="{CAA833B2-B120-4125-8DFF-C7989AE8B390}">
      <dgm:prSet custT="1"/>
      <dgm:spPr>
        <a:xfrm>
          <a:off x="1143126" y="4368485"/>
          <a:ext cx="6858762" cy="546060"/>
        </a:xfr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23ACBD7-D2B8-45AC-A4BB-96BEE666FF2F}" type="parTrans" cxnId="{6D7E4DF2-C75E-40C3-A473-F3E071494539}">
      <dgm:prSet/>
      <dgm:spPr/>
      <dgm:t>
        <a:bodyPr/>
        <a:lstStyle/>
        <a:p>
          <a:endParaRPr lang="en-GB" sz="3600"/>
        </a:p>
      </dgm:t>
    </dgm:pt>
    <dgm:pt modelId="{47B20CF5-3C27-4E5C-B261-AF84CE53BB37}" type="sibTrans" cxnId="{6D7E4DF2-C75E-40C3-A473-F3E071494539}">
      <dgm:prSet/>
      <dgm:spPr/>
      <dgm:t>
        <a:bodyPr/>
        <a:lstStyle/>
        <a:p>
          <a:endParaRPr lang="en-GB" sz="3600"/>
        </a:p>
      </dgm:t>
    </dgm:pt>
    <dgm:pt modelId="{81C98235-1067-437A-A24A-9B3161C0C02F}">
      <dgm:prSet custT="1"/>
      <dgm:spPr>
        <a:xfrm>
          <a:off x="1905211" y="3276364"/>
          <a:ext cx="5334592" cy="546060"/>
        </a:xfr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8F6C4B5-F4D0-4D72-B611-CAE20D9C9334}" type="parTrans" cxnId="{C88FC669-81B2-471D-8295-8CA7CA1755C6}">
      <dgm:prSet/>
      <dgm:spPr/>
      <dgm:t>
        <a:bodyPr/>
        <a:lstStyle/>
        <a:p>
          <a:endParaRPr lang="en-GB" sz="3600"/>
        </a:p>
      </dgm:t>
    </dgm:pt>
    <dgm:pt modelId="{C0BE8758-4138-4586-A406-F6E70329F99B}" type="sibTrans" cxnId="{C88FC669-81B2-471D-8295-8CA7CA1755C6}">
      <dgm:prSet/>
      <dgm:spPr/>
      <dgm:t>
        <a:bodyPr/>
        <a:lstStyle/>
        <a:p>
          <a:endParaRPr lang="en-GB" sz="3600"/>
        </a:p>
      </dgm:t>
    </dgm:pt>
    <dgm:pt modelId="{B33B40E2-7DF1-4AAC-B640-781A17BCB89F}">
      <dgm:prSet custT="1"/>
      <dgm:spPr>
        <a:xfrm>
          <a:off x="1524169" y="3822424"/>
          <a:ext cx="6096677" cy="546060"/>
        </a:xfr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0405FB4-9946-465F-900F-027AACBB8B94}" type="parTrans" cxnId="{DAA63F35-9A57-4EDD-94A3-E9B5F89BE84B}">
      <dgm:prSet/>
      <dgm:spPr/>
      <dgm:t>
        <a:bodyPr/>
        <a:lstStyle/>
        <a:p>
          <a:endParaRPr lang="en-GB" sz="3600"/>
        </a:p>
      </dgm:t>
    </dgm:pt>
    <dgm:pt modelId="{4E81CD8B-53B2-4A41-B32B-4E61F929E01B}" type="sibTrans" cxnId="{DAA63F35-9A57-4EDD-94A3-E9B5F89BE84B}">
      <dgm:prSet/>
      <dgm:spPr/>
      <dgm:t>
        <a:bodyPr/>
        <a:lstStyle/>
        <a:p>
          <a:endParaRPr lang="en-GB" sz="3600"/>
        </a:p>
      </dgm:t>
    </dgm:pt>
    <dgm:pt modelId="{A916CDC6-132B-498A-80DF-AD84CCE36AB6}">
      <dgm:prSet custT="1"/>
      <dgm:spPr>
        <a:xfrm>
          <a:off x="3429381" y="1092121"/>
          <a:ext cx="2286254" cy="546060"/>
        </a:xfr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2A9AF8C-6F1E-42F7-886F-2E3786EC301C}" type="parTrans" cxnId="{08DA5DF9-6C58-4E9A-8EE8-B492DBCC7C7E}">
      <dgm:prSet/>
      <dgm:spPr/>
      <dgm:t>
        <a:bodyPr/>
        <a:lstStyle/>
        <a:p>
          <a:endParaRPr lang="en-GB" sz="2000"/>
        </a:p>
      </dgm:t>
    </dgm:pt>
    <dgm:pt modelId="{190EEFD1-CF8E-4CE9-AEF0-2E228646EE24}" type="sibTrans" cxnId="{08DA5DF9-6C58-4E9A-8EE8-B492DBCC7C7E}">
      <dgm:prSet/>
      <dgm:spPr/>
      <dgm:t>
        <a:bodyPr/>
        <a:lstStyle/>
        <a:p>
          <a:endParaRPr lang="en-GB" sz="2000"/>
        </a:p>
      </dgm:t>
    </dgm:pt>
    <dgm:pt modelId="{E5A2E084-3F30-4B0E-9E30-1F11C5568E8D}">
      <dgm:prSet custT="1"/>
      <dgm:spPr>
        <a:xfrm>
          <a:off x="3810423" y="546060"/>
          <a:ext cx="1524169" cy="546060"/>
        </a:xfr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7603C42-1297-4017-AF26-99F6CA415668}" type="parTrans" cxnId="{C3F9693B-19E5-400C-87FD-10E23FD6AEFF}">
      <dgm:prSet/>
      <dgm:spPr/>
      <dgm:t>
        <a:bodyPr/>
        <a:lstStyle/>
        <a:p>
          <a:endParaRPr lang="en-GB" sz="2000"/>
        </a:p>
      </dgm:t>
    </dgm:pt>
    <dgm:pt modelId="{7E77F11A-0C09-426E-8891-540713DF6FCE}" type="sibTrans" cxnId="{C3F9693B-19E5-400C-87FD-10E23FD6AEFF}">
      <dgm:prSet/>
      <dgm:spPr/>
      <dgm:t>
        <a:bodyPr/>
        <a:lstStyle/>
        <a:p>
          <a:endParaRPr lang="en-GB" sz="2000"/>
        </a:p>
      </dgm:t>
    </dgm:pt>
    <dgm:pt modelId="{083B16D9-7165-43EF-B48A-5F98B62C5AD7}">
      <dgm:prSet custT="1"/>
      <dgm:spPr>
        <a:xfrm>
          <a:off x="4191465" y="0"/>
          <a:ext cx="762084" cy="546060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39112F9-F2B2-402C-98A3-FADBC83D7A6B}" type="parTrans" cxnId="{0F5F2D8B-0F9B-4FD6-8FC4-662727ECBBAB}">
      <dgm:prSet/>
      <dgm:spPr/>
      <dgm:t>
        <a:bodyPr/>
        <a:lstStyle/>
        <a:p>
          <a:endParaRPr lang="en-GB" sz="2000"/>
        </a:p>
      </dgm:t>
    </dgm:pt>
    <dgm:pt modelId="{AA950BD8-D87F-4CF8-A32C-DBFAB3298E77}" type="sibTrans" cxnId="{0F5F2D8B-0F9B-4FD6-8FC4-662727ECBBAB}">
      <dgm:prSet/>
      <dgm:spPr/>
      <dgm:t>
        <a:bodyPr/>
        <a:lstStyle/>
        <a:p>
          <a:endParaRPr lang="en-GB" sz="2000"/>
        </a:p>
      </dgm:t>
    </dgm:pt>
    <dgm:pt modelId="{A57184DF-ADDC-4EDF-BA4F-98828FE50680}">
      <dgm:prSet custT="1"/>
      <dgm:spPr>
        <a:xfrm>
          <a:off x="3048338" y="1638182"/>
          <a:ext cx="3048338" cy="546060"/>
        </a:xfr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B4ADF20-5E96-4E91-A4AB-376435F4F463}" type="sibTrans" cxnId="{E55A0D8F-87EA-43B1-BD06-FE6115954E06}">
      <dgm:prSet/>
      <dgm:spPr/>
      <dgm:t>
        <a:bodyPr/>
        <a:lstStyle/>
        <a:p>
          <a:endParaRPr lang="en-GB" sz="2000"/>
        </a:p>
      </dgm:t>
    </dgm:pt>
    <dgm:pt modelId="{9FBB3B65-4ECC-4AEC-9077-BE55256AC00C}" type="parTrans" cxnId="{E55A0D8F-87EA-43B1-BD06-FE6115954E06}">
      <dgm:prSet/>
      <dgm:spPr/>
      <dgm:t>
        <a:bodyPr/>
        <a:lstStyle/>
        <a:p>
          <a:endParaRPr lang="en-GB" sz="2000"/>
        </a:p>
      </dgm:t>
    </dgm:pt>
    <dgm:pt modelId="{0EB54B10-44ED-459F-94C8-B2889BF80429}">
      <dgm:prSet custT="1"/>
      <dgm:spPr>
        <a:xfrm>
          <a:off x="2286254" y="2730303"/>
          <a:ext cx="4572508" cy="546060"/>
        </a:xfr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975026D-D42F-43A7-881E-3BDF584C0334}" type="sibTrans" cxnId="{783B156E-33F5-4C3C-9453-2F6C624B3DED}">
      <dgm:prSet/>
      <dgm:spPr/>
      <dgm:t>
        <a:bodyPr/>
        <a:lstStyle/>
        <a:p>
          <a:endParaRPr lang="en-GB" sz="3600"/>
        </a:p>
      </dgm:t>
    </dgm:pt>
    <dgm:pt modelId="{4031929B-8DF8-4246-9F7C-43444F2ACD29}" type="parTrans" cxnId="{783B156E-33F5-4C3C-9453-2F6C624B3DED}">
      <dgm:prSet/>
      <dgm:spPr/>
      <dgm:t>
        <a:bodyPr/>
        <a:lstStyle/>
        <a:p>
          <a:endParaRPr lang="en-GB" sz="3600"/>
        </a:p>
      </dgm:t>
    </dgm:pt>
    <dgm:pt modelId="{D34F26D8-187C-4127-8906-3FAC97D10A74}">
      <dgm:prSet custT="1"/>
      <dgm:spPr>
        <a:xfrm>
          <a:off x="2667296" y="2184242"/>
          <a:ext cx="3810423" cy="546060"/>
        </a:xfr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D17EC88-7268-4AC4-A155-226580220A24}" type="sibTrans" cxnId="{0E3694B4-065C-4A3C-A3B9-49EC7EA720B6}">
      <dgm:prSet/>
      <dgm:spPr/>
      <dgm:t>
        <a:bodyPr/>
        <a:lstStyle/>
        <a:p>
          <a:endParaRPr lang="en-GB" sz="3600"/>
        </a:p>
      </dgm:t>
    </dgm:pt>
    <dgm:pt modelId="{14B0279D-4657-4658-AE2F-A04D503F501B}" type="parTrans" cxnId="{0E3694B4-065C-4A3C-A3B9-49EC7EA720B6}">
      <dgm:prSet/>
      <dgm:spPr/>
      <dgm:t>
        <a:bodyPr/>
        <a:lstStyle/>
        <a:p>
          <a:endParaRPr lang="en-GB" sz="3600"/>
        </a:p>
      </dgm:t>
    </dgm:pt>
    <dgm:pt modelId="{9533E164-7276-48B9-BC51-4461FB292B1A}" type="pres">
      <dgm:prSet presAssocID="{6D8070B4-70E0-452C-96A9-88423653D189}" presName="Name0" presStyleCnt="0">
        <dgm:presLayoutVars>
          <dgm:dir/>
          <dgm:animLvl val="lvl"/>
          <dgm:resizeHandles val="exact"/>
        </dgm:presLayoutVars>
      </dgm:prSet>
      <dgm:spPr/>
    </dgm:pt>
    <dgm:pt modelId="{3FAE8E74-0FED-4E2E-B54B-2FF924A4FD9D}" type="pres">
      <dgm:prSet presAssocID="{083B16D9-7165-43EF-B48A-5F98B62C5AD7}" presName="Name8" presStyleCnt="0"/>
      <dgm:spPr/>
    </dgm:pt>
    <dgm:pt modelId="{C21B0CB8-3E54-477E-B183-771D1FBE34AB}" type="pres">
      <dgm:prSet presAssocID="{083B16D9-7165-43EF-B48A-5F98B62C5AD7}" presName="level" presStyleLbl="node1" presStyleIdx="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6D14B5A-70D3-4871-9632-A996FC9E4F2A}" type="pres">
      <dgm:prSet presAssocID="{083B16D9-7165-43EF-B48A-5F98B62C5A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358D30-CE55-4C15-A3BD-ED0F24F34CC9}" type="pres">
      <dgm:prSet presAssocID="{E5A2E084-3F30-4B0E-9E30-1F11C5568E8D}" presName="Name8" presStyleCnt="0"/>
      <dgm:spPr/>
    </dgm:pt>
    <dgm:pt modelId="{926F136E-A7E5-45DC-A926-EA9569768829}" type="pres">
      <dgm:prSet presAssocID="{E5A2E084-3F30-4B0E-9E30-1F11C5568E8D}" presName="level" presStyleLbl="node1" presStyleIdx="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1A869AF5-FC9B-44D7-82AB-994FC6E32F56}" type="pres">
      <dgm:prSet presAssocID="{E5A2E084-3F30-4B0E-9E30-1F11C5568E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F22A59-F7BB-497C-8F84-5F410A137FA9}" type="pres">
      <dgm:prSet presAssocID="{A916CDC6-132B-498A-80DF-AD84CCE36AB6}" presName="Name8" presStyleCnt="0"/>
      <dgm:spPr/>
    </dgm:pt>
    <dgm:pt modelId="{4A40E4E5-9533-47EB-870E-C83369D6B41E}" type="pres">
      <dgm:prSet presAssocID="{A916CDC6-132B-498A-80DF-AD84CCE36AB6}" presName="level" presStyleLbl="node1" presStyleIdx="2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80129CE-3A65-49AB-97D9-2803F24976A9}" type="pres">
      <dgm:prSet presAssocID="{A916CDC6-132B-498A-80DF-AD84CCE36A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70D24B-98D1-4645-BC89-F425251A8D45}" type="pres">
      <dgm:prSet presAssocID="{A57184DF-ADDC-4EDF-BA4F-98828FE50680}" presName="Name8" presStyleCnt="0"/>
      <dgm:spPr/>
    </dgm:pt>
    <dgm:pt modelId="{ACAC50D4-B13A-4BA8-88D1-E3DD3696FD1E}" type="pres">
      <dgm:prSet presAssocID="{A57184DF-ADDC-4EDF-BA4F-98828FE50680}" presName="level" presStyleLbl="node1" presStyleIdx="3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9563F7C3-E9FB-4E45-A602-0BDE653B041C}" type="pres">
      <dgm:prSet presAssocID="{A57184DF-ADDC-4EDF-BA4F-98828FE506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38D67C-EB1D-407B-8008-D651FDD63853}" type="pres">
      <dgm:prSet presAssocID="{D34F26D8-187C-4127-8906-3FAC97D10A74}" presName="Name8" presStyleCnt="0"/>
      <dgm:spPr/>
    </dgm:pt>
    <dgm:pt modelId="{2FF7D92B-13C2-467E-8EAF-FED58CC267D9}" type="pres">
      <dgm:prSet presAssocID="{D34F26D8-187C-4127-8906-3FAC97D10A74}" presName="level" presStyleLbl="node1" presStyleIdx="4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C5AF0F63-F31C-4528-8F3F-C37998EB7D98}" type="pres">
      <dgm:prSet presAssocID="{D34F26D8-187C-4127-8906-3FAC97D10A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370856-E290-4769-9154-C95936EF9059}" type="pres">
      <dgm:prSet presAssocID="{0EB54B10-44ED-459F-94C8-B2889BF80429}" presName="Name8" presStyleCnt="0"/>
      <dgm:spPr/>
    </dgm:pt>
    <dgm:pt modelId="{5675648F-2D56-4881-A663-ABF19459047C}" type="pres">
      <dgm:prSet presAssocID="{0EB54B10-44ED-459F-94C8-B2889BF80429}" presName="level" presStyleLbl="node1" presStyleIdx="5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0EF2A78-4D09-406D-AC8D-244370667E33}" type="pres">
      <dgm:prSet presAssocID="{0EB54B10-44ED-459F-94C8-B2889BF804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E9B3C5-55EC-4DFC-8A95-E9FD36AB3C4B}" type="pres">
      <dgm:prSet presAssocID="{81C98235-1067-437A-A24A-9B3161C0C02F}" presName="Name8" presStyleCnt="0"/>
      <dgm:spPr/>
    </dgm:pt>
    <dgm:pt modelId="{5279A26D-5DE8-4E1C-B6D7-4893795EAE70}" type="pres">
      <dgm:prSet presAssocID="{81C98235-1067-437A-A24A-9B3161C0C02F}" presName="level" presStyleLbl="node1" presStyleIdx="6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1CA0CC0-AED9-4A1E-A92E-CF65844BC588}" type="pres">
      <dgm:prSet presAssocID="{81C98235-1067-437A-A24A-9B3161C0C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C47871-EAB2-42E7-89A3-6649E8334721}" type="pres">
      <dgm:prSet presAssocID="{B33B40E2-7DF1-4AAC-B640-781A17BCB89F}" presName="Name8" presStyleCnt="0"/>
      <dgm:spPr/>
    </dgm:pt>
    <dgm:pt modelId="{48DDF527-D84D-451B-B001-9BC551A622E6}" type="pres">
      <dgm:prSet presAssocID="{B33B40E2-7DF1-4AAC-B640-781A17BCB89F}" presName="level" presStyleLbl="node1" presStyleIdx="7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6E71C5D-7EE6-4A2D-8ECA-80EAE2945433}" type="pres">
      <dgm:prSet presAssocID="{B33B40E2-7DF1-4AAC-B640-781A17BCB8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070AE1-3B87-4FBB-922F-24CED8EFE337}" type="pres">
      <dgm:prSet presAssocID="{CAA833B2-B120-4125-8DFF-C7989AE8B390}" presName="Name8" presStyleCnt="0"/>
      <dgm:spPr/>
    </dgm:pt>
    <dgm:pt modelId="{0953E533-9F4D-48A7-8A32-DCF033CD894E}" type="pres">
      <dgm:prSet presAssocID="{CAA833B2-B120-4125-8DFF-C7989AE8B390}" presName="level" presStyleLbl="node1" presStyleIdx="8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43435184-2DDA-4306-9F9E-78AC060796B1}" type="pres">
      <dgm:prSet presAssocID="{CAA833B2-B120-4125-8DFF-C7989AE8B3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6B05BF-9892-4618-B4FF-D00E855BAA84}" type="pres">
      <dgm:prSet presAssocID="{1129C655-5363-4DDA-9CDD-8A9FFC9DC593}" presName="Name8" presStyleCnt="0"/>
      <dgm:spPr/>
    </dgm:pt>
    <dgm:pt modelId="{23AB855B-22F7-4184-A8D0-FC494C2E971A}" type="pres">
      <dgm:prSet presAssocID="{1129C655-5363-4DDA-9CDD-8A9FFC9DC593}" presName="level" presStyleLbl="node1" presStyleIdx="9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3FAAAC7D-0ED1-4C28-8915-2219DB60ECCE}" type="pres">
      <dgm:prSet presAssocID="{1129C655-5363-4DDA-9CDD-8A9FFC9DC5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6FA9E5-EB61-4E21-A5BF-D769756F4269}" type="pres">
      <dgm:prSet presAssocID="{B232BAC0-9A19-4104-BB22-143670A03DB3}" presName="Name8" presStyleCnt="0"/>
      <dgm:spPr/>
    </dgm:pt>
    <dgm:pt modelId="{87F45078-CC58-47E3-9544-F2E8F7281A8E}" type="pres">
      <dgm:prSet presAssocID="{B232BAC0-9A19-4104-BB22-143670A03DB3}" presName="level" presStyleLbl="node1" presStyleIdx="1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E529578-3FDC-441A-B35A-23A7C443889A}" type="pres">
      <dgm:prSet presAssocID="{B232BAC0-9A19-4104-BB22-143670A03D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CD0B2-4DD9-4C9D-9C15-CAE54BE33A6D}" type="pres">
      <dgm:prSet presAssocID="{A2F39012-2F76-475E-9E16-EB33FB6CE080}" presName="Name8" presStyleCnt="0"/>
      <dgm:spPr/>
    </dgm:pt>
    <dgm:pt modelId="{B6DDE991-22C7-4A31-BF49-5D7E24C7EA36}" type="pres">
      <dgm:prSet presAssocID="{A2F39012-2F76-475E-9E16-EB33FB6CE080}" presName="level" presStyleLbl="node1" presStyleIdx="1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E9AC7300-A65C-4913-9C93-C8AED8E2CC15}" type="pres">
      <dgm:prSet presAssocID="{A2F39012-2F76-475E-9E16-EB33FB6CE0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BA3B0AB-D351-4EEA-9EFB-96E2C523ECEB}" type="presOf" srcId="{D34F26D8-187C-4127-8906-3FAC97D10A74}" destId="{C5AF0F63-F31C-4528-8F3F-C37998EB7D98}" srcOrd="1" destOrd="0" presId="urn:microsoft.com/office/officeart/2005/8/layout/pyramid1"/>
    <dgm:cxn modelId="{08DA5DF9-6C58-4E9A-8EE8-B492DBCC7C7E}" srcId="{6D8070B4-70E0-452C-96A9-88423653D189}" destId="{A916CDC6-132B-498A-80DF-AD84CCE36AB6}" srcOrd="2" destOrd="0" parTransId="{02A9AF8C-6F1E-42F7-886F-2E3786EC301C}" sibTransId="{190EEFD1-CF8E-4CE9-AEF0-2E228646EE24}"/>
    <dgm:cxn modelId="{59AFABF7-1DD3-4788-8C03-FD8A6E69958A}" type="presOf" srcId="{B232BAC0-9A19-4104-BB22-143670A03DB3}" destId="{87F45078-CC58-47E3-9544-F2E8F7281A8E}" srcOrd="0" destOrd="0" presId="urn:microsoft.com/office/officeart/2005/8/layout/pyramid1"/>
    <dgm:cxn modelId="{77275FD3-5F44-49C1-847D-80367BEEBE52}" srcId="{6D8070B4-70E0-452C-96A9-88423653D189}" destId="{1129C655-5363-4DDA-9CDD-8A9FFC9DC593}" srcOrd="9" destOrd="0" parTransId="{8245D83A-F9DE-4A91-9B4A-D96407D500AF}" sibTransId="{C44BB4F6-A68A-4FC9-9D01-C3693467F476}"/>
    <dgm:cxn modelId="{D1DE0527-183E-4B47-820E-A2811BF8FD2E}" type="presOf" srcId="{A57184DF-ADDC-4EDF-BA4F-98828FE50680}" destId="{ACAC50D4-B13A-4BA8-88D1-E3DD3696FD1E}" srcOrd="0" destOrd="0" presId="urn:microsoft.com/office/officeart/2005/8/layout/pyramid1"/>
    <dgm:cxn modelId="{67FF15B0-4E66-4BFF-AE0B-B09F6C288380}" type="presOf" srcId="{083B16D9-7165-43EF-B48A-5F98B62C5AD7}" destId="{C21B0CB8-3E54-477E-B183-771D1FBE34AB}" srcOrd="0" destOrd="0" presId="urn:microsoft.com/office/officeart/2005/8/layout/pyramid1"/>
    <dgm:cxn modelId="{D376D108-DEF9-44EB-884A-AF70569B6C0B}" type="presOf" srcId="{A2F39012-2F76-475E-9E16-EB33FB6CE080}" destId="{E9AC7300-A65C-4913-9C93-C8AED8E2CC15}" srcOrd="1" destOrd="0" presId="urn:microsoft.com/office/officeart/2005/8/layout/pyramid1"/>
    <dgm:cxn modelId="{CB26BD0E-DF4F-4955-AE56-64FEAECF2B4F}" type="presOf" srcId="{0EB54B10-44ED-459F-94C8-B2889BF80429}" destId="{50EF2A78-4D09-406D-AC8D-244370667E33}" srcOrd="1" destOrd="0" presId="urn:microsoft.com/office/officeart/2005/8/layout/pyramid1"/>
    <dgm:cxn modelId="{B858AC22-9D12-4F3D-BB9C-AEDE713A85F4}" type="presOf" srcId="{D34F26D8-187C-4127-8906-3FAC97D10A74}" destId="{2FF7D92B-13C2-467E-8EAF-FED58CC267D9}" srcOrd="0" destOrd="0" presId="urn:microsoft.com/office/officeart/2005/8/layout/pyramid1"/>
    <dgm:cxn modelId="{783B156E-33F5-4C3C-9453-2F6C624B3DED}" srcId="{6D8070B4-70E0-452C-96A9-88423653D189}" destId="{0EB54B10-44ED-459F-94C8-B2889BF80429}" srcOrd="5" destOrd="0" parTransId="{4031929B-8DF8-4246-9F7C-43444F2ACD29}" sibTransId="{5975026D-D42F-43A7-881E-3BDF584C0334}"/>
    <dgm:cxn modelId="{0F5F2D8B-0F9B-4FD6-8FC4-662727ECBBAB}" srcId="{6D8070B4-70E0-452C-96A9-88423653D189}" destId="{083B16D9-7165-43EF-B48A-5F98B62C5AD7}" srcOrd="0" destOrd="0" parTransId="{E39112F9-F2B2-402C-98A3-FADBC83D7A6B}" sibTransId="{AA950BD8-D87F-4CF8-A32C-DBFAB3298E77}"/>
    <dgm:cxn modelId="{423B2997-91E7-47C5-9A08-189FB7ECB133}" type="presOf" srcId="{A916CDC6-132B-498A-80DF-AD84CCE36AB6}" destId="{4A40E4E5-9533-47EB-870E-C83369D6B41E}" srcOrd="0" destOrd="0" presId="urn:microsoft.com/office/officeart/2005/8/layout/pyramid1"/>
    <dgm:cxn modelId="{E55A0D8F-87EA-43B1-BD06-FE6115954E06}" srcId="{6D8070B4-70E0-452C-96A9-88423653D189}" destId="{A57184DF-ADDC-4EDF-BA4F-98828FE50680}" srcOrd="3" destOrd="0" parTransId="{9FBB3B65-4ECC-4AEC-9077-BE55256AC00C}" sibTransId="{1B4ADF20-5E96-4E91-A4AB-376435F4F463}"/>
    <dgm:cxn modelId="{D4B060D5-3790-4981-96FA-2AD8750319E6}" srcId="{6D8070B4-70E0-452C-96A9-88423653D189}" destId="{B232BAC0-9A19-4104-BB22-143670A03DB3}" srcOrd="10" destOrd="0" parTransId="{41564336-B549-41FB-A8EE-A051BC2B1961}" sibTransId="{FB959378-BCD3-4E38-9279-7CE7DD058FF9}"/>
    <dgm:cxn modelId="{0537FD8B-FB04-4FA9-ADF1-8FA8D63EE574}" type="presOf" srcId="{B33B40E2-7DF1-4AAC-B640-781A17BCB89F}" destId="{A6E71C5D-7EE6-4A2D-8ECA-80EAE2945433}" srcOrd="1" destOrd="0" presId="urn:microsoft.com/office/officeart/2005/8/layout/pyramid1"/>
    <dgm:cxn modelId="{49A63EFD-2922-47F0-9B87-DFCC75258C2A}" type="presOf" srcId="{CAA833B2-B120-4125-8DFF-C7989AE8B390}" destId="{43435184-2DDA-4306-9F9E-78AC060796B1}" srcOrd="1" destOrd="0" presId="urn:microsoft.com/office/officeart/2005/8/layout/pyramid1"/>
    <dgm:cxn modelId="{C88FC669-81B2-471D-8295-8CA7CA1755C6}" srcId="{6D8070B4-70E0-452C-96A9-88423653D189}" destId="{81C98235-1067-437A-A24A-9B3161C0C02F}" srcOrd="6" destOrd="0" parTransId="{38F6C4B5-F4D0-4D72-B611-CAE20D9C9334}" sibTransId="{C0BE8758-4138-4586-A406-F6E70329F99B}"/>
    <dgm:cxn modelId="{19F35CD3-5485-4CF7-85B5-EB5234B0A78B}" srcId="{6D8070B4-70E0-452C-96A9-88423653D189}" destId="{A2F39012-2F76-475E-9E16-EB33FB6CE080}" srcOrd="11" destOrd="0" parTransId="{6012F23F-4C1F-4F5B-90FE-C5DD3B811450}" sibTransId="{38325993-F417-463F-90EC-3073C849C425}"/>
    <dgm:cxn modelId="{DAA63F35-9A57-4EDD-94A3-E9B5F89BE84B}" srcId="{6D8070B4-70E0-452C-96A9-88423653D189}" destId="{B33B40E2-7DF1-4AAC-B640-781A17BCB89F}" srcOrd="7" destOrd="0" parTransId="{D0405FB4-9946-465F-900F-027AACBB8B94}" sibTransId="{4E81CD8B-53B2-4A41-B32B-4E61F929E01B}"/>
    <dgm:cxn modelId="{3A69C2A2-DC4F-4E29-BBD1-67831DD2B81A}" type="presOf" srcId="{CAA833B2-B120-4125-8DFF-C7989AE8B390}" destId="{0953E533-9F4D-48A7-8A32-DCF033CD894E}" srcOrd="0" destOrd="0" presId="urn:microsoft.com/office/officeart/2005/8/layout/pyramid1"/>
    <dgm:cxn modelId="{6D7E4DF2-C75E-40C3-A473-F3E071494539}" srcId="{6D8070B4-70E0-452C-96A9-88423653D189}" destId="{CAA833B2-B120-4125-8DFF-C7989AE8B390}" srcOrd="8" destOrd="0" parTransId="{623ACBD7-D2B8-45AC-A4BB-96BEE666FF2F}" sibTransId="{47B20CF5-3C27-4E5C-B261-AF84CE53BB37}"/>
    <dgm:cxn modelId="{A69E4605-440F-41AE-9855-2B9774B5A510}" type="presOf" srcId="{083B16D9-7165-43EF-B48A-5F98B62C5AD7}" destId="{D6D14B5A-70D3-4871-9632-A996FC9E4F2A}" srcOrd="1" destOrd="0" presId="urn:microsoft.com/office/officeart/2005/8/layout/pyramid1"/>
    <dgm:cxn modelId="{02A60EAE-F3FB-4728-BFE3-DA09EC76B9A4}" type="presOf" srcId="{81C98235-1067-437A-A24A-9B3161C0C02F}" destId="{51CA0CC0-AED9-4A1E-A92E-CF65844BC588}" srcOrd="1" destOrd="0" presId="urn:microsoft.com/office/officeart/2005/8/layout/pyramid1"/>
    <dgm:cxn modelId="{A399ED84-67A8-45A1-BE84-D6C851BE7044}" type="presOf" srcId="{E5A2E084-3F30-4B0E-9E30-1F11C5568E8D}" destId="{1A869AF5-FC9B-44D7-82AB-994FC6E32F56}" srcOrd="1" destOrd="0" presId="urn:microsoft.com/office/officeart/2005/8/layout/pyramid1"/>
    <dgm:cxn modelId="{785779A6-31DC-4725-B666-ED9B2AE3F8AB}" type="presOf" srcId="{81C98235-1067-437A-A24A-9B3161C0C02F}" destId="{5279A26D-5DE8-4E1C-B6D7-4893795EAE70}" srcOrd="0" destOrd="0" presId="urn:microsoft.com/office/officeart/2005/8/layout/pyramid1"/>
    <dgm:cxn modelId="{AF4DB65E-96C2-485B-9E35-25170670D5AD}" type="presOf" srcId="{A2F39012-2F76-475E-9E16-EB33FB6CE080}" destId="{B6DDE991-22C7-4A31-BF49-5D7E24C7EA36}" srcOrd="0" destOrd="0" presId="urn:microsoft.com/office/officeart/2005/8/layout/pyramid1"/>
    <dgm:cxn modelId="{520AD5A2-A908-4B16-AFBF-82AF05634320}" type="presOf" srcId="{A916CDC6-132B-498A-80DF-AD84CCE36AB6}" destId="{A80129CE-3A65-49AB-97D9-2803F24976A9}" srcOrd="1" destOrd="0" presId="urn:microsoft.com/office/officeart/2005/8/layout/pyramid1"/>
    <dgm:cxn modelId="{58301D57-473F-46FE-8CCA-EBD8AEF1CDE1}" type="presOf" srcId="{E5A2E084-3F30-4B0E-9E30-1F11C5568E8D}" destId="{926F136E-A7E5-45DC-A926-EA9569768829}" srcOrd="0" destOrd="0" presId="urn:microsoft.com/office/officeart/2005/8/layout/pyramid1"/>
    <dgm:cxn modelId="{12668325-F021-4B75-9F8D-CF2B880F0864}" type="presOf" srcId="{6D8070B4-70E0-452C-96A9-88423653D189}" destId="{9533E164-7276-48B9-BC51-4461FB292B1A}" srcOrd="0" destOrd="0" presId="urn:microsoft.com/office/officeart/2005/8/layout/pyramid1"/>
    <dgm:cxn modelId="{A0059AE0-AA03-4102-BAA1-E0318755AF67}" type="presOf" srcId="{0EB54B10-44ED-459F-94C8-B2889BF80429}" destId="{5675648F-2D56-4881-A663-ABF19459047C}" srcOrd="0" destOrd="0" presId="urn:microsoft.com/office/officeart/2005/8/layout/pyramid1"/>
    <dgm:cxn modelId="{375E851C-72C2-4376-9897-2A02049D70A7}" type="presOf" srcId="{B232BAC0-9A19-4104-BB22-143670A03DB3}" destId="{DE529578-3FDC-441A-B35A-23A7C443889A}" srcOrd="1" destOrd="0" presId="urn:microsoft.com/office/officeart/2005/8/layout/pyramid1"/>
    <dgm:cxn modelId="{A5AFEC1A-80AA-4516-A075-060A5DE131B9}" type="presOf" srcId="{B33B40E2-7DF1-4AAC-B640-781A17BCB89F}" destId="{48DDF527-D84D-451B-B001-9BC551A622E6}" srcOrd="0" destOrd="0" presId="urn:microsoft.com/office/officeart/2005/8/layout/pyramid1"/>
    <dgm:cxn modelId="{0E3694B4-065C-4A3C-A3B9-49EC7EA720B6}" srcId="{6D8070B4-70E0-452C-96A9-88423653D189}" destId="{D34F26D8-187C-4127-8906-3FAC97D10A74}" srcOrd="4" destOrd="0" parTransId="{14B0279D-4657-4658-AE2F-A04D503F501B}" sibTransId="{7D17EC88-7268-4AC4-A155-226580220A24}"/>
    <dgm:cxn modelId="{5C92DF9C-FCE4-43AC-8832-6AA6B555CB43}" type="presOf" srcId="{1129C655-5363-4DDA-9CDD-8A9FFC9DC593}" destId="{3FAAAC7D-0ED1-4C28-8915-2219DB60ECCE}" srcOrd="1" destOrd="0" presId="urn:microsoft.com/office/officeart/2005/8/layout/pyramid1"/>
    <dgm:cxn modelId="{4DBDAE69-2418-4432-8B53-C78DD2DBAB32}" type="presOf" srcId="{1129C655-5363-4DDA-9CDD-8A9FFC9DC593}" destId="{23AB855B-22F7-4184-A8D0-FC494C2E971A}" srcOrd="0" destOrd="0" presId="urn:microsoft.com/office/officeart/2005/8/layout/pyramid1"/>
    <dgm:cxn modelId="{71D81363-8E12-468E-9B42-ADEE87095326}" type="presOf" srcId="{A57184DF-ADDC-4EDF-BA4F-98828FE50680}" destId="{9563F7C3-E9FB-4E45-A602-0BDE653B041C}" srcOrd="1" destOrd="0" presId="urn:microsoft.com/office/officeart/2005/8/layout/pyramid1"/>
    <dgm:cxn modelId="{C3F9693B-19E5-400C-87FD-10E23FD6AEFF}" srcId="{6D8070B4-70E0-452C-96A9-88423653D189}" destId="{E5A2E084-3F30-4B0E-9E30-1F11C5568E8D}" srcOrd="1" destOrd="0" parTransId="{F7603C42-1297-4017-AF26-99F6CA415668}" sibTransId="{7E77F11A-0C09-426E-8891-540713DF6FCE}"/>
    <dgm:cxn modelId="{36EA4E49-5B48-4258-802A-7035805EF98B}" type="presParOf" srcId="{9533E164-7276-48B9-BC51-4461FB292B1A}" destId="{3FAE8E74-0FED-4E2E-B54B-2FF924A4FD9D}" srcOrd="0" destOrd="0" presId="urn:microsoft.com/office/officeart/2005/8/layout/pyramid1"/>
    <dgm:cxn modelId="{DD9555E1-9BC0-4E14-909A-0F5AB373F86A}" type="presParOf" srcId="{3FAE8E74-0FED-4E2E-B54B-2FF924A4FD9D}" destId="{C21B0CB8-3E54-477E-B183-771D1FBE34AB}" srcOrd="0" destOrd="0" presId="urn:microsoft.com/office/officeart/2005/8/layout/pyramid1"/>
    <dgm:cxn modelId="{7F191A84-2810-42DE-B05E-112F5F02CC4C}" type="presParOf" srcId="{3FAE8E74-0FED-4E2E-B54B-2FF924A4FD9D}" destId="{D6D14B5A-70D3-4871-9632-A996FC9E4F2A}" srcOrd="1" destOrd="0" presId="urn:microsoft.com/office/officeart/2005/8/layout/pyramid1"/>
    <dgm:cxn modelId="{A158FD26-7E86-44DE-86E7-47C3C1A4E17F}" type="presParOf" srcId="{9533E164-7276-48B9-BC51-4461FB292B1A}" destId="{2A358D30-CE55-4C15-A3BD-ED0F24F34CC9}" srcOrd="1" destOrd="0" presId="urn:microsoft.com/office/officeart/2005/8/layout/pyramid1"/>
    <dgm:cxn modelId="{003F61F9-8D88-4F29-84E3-C48774F93318}" type="presParOf" srcId="{2A358D30-CE55-4C15-A3BD-ED0F24F34CC9}" destId="{926F136E-A7E5-45DC-A926-EA9569768829}" srcOrd="0" destOrd="0" presId="urn:microsoft.com/office/officeart/2005/8/layout/pyramid1"/>
    <dgm:cxn modelId="{BDE55810-4C67-4570-B3E8-63C8B0FC4D34}" type="presParOf" srcId="{2A358D30-CE55-4C15-A3BD-ED0F24F34CC9}" destId="{1A869AF5-FC9B-44D7-82AB-994FC6E32F56}" srcOrd="1" destOrd="0" presId="urn:microsoft.com/office/officeart/2005/8/layout/pyramid1"/>
    <dgm:cxn modelId="{0AAA3B7F-7133-4538-902F-85EE30B6AB97}" type="presParOf" srcId="{9533E164-7276-48B9-BC51-4461FB292B1A}" destId="{B6F22A59-F7BB-497C-8F84-5F410A137FA9}" srcOrd="2" destOrd="0" presId="urn:microsoft.com/office/officeart/2005/8/layout/pyramid1"/>
    <dgm:cxn modelId="{BB8972BB-7990-4E1A-88C0-66E6C318709A}" type="presParOf" srcId="{B6F22A59-F7BB-497C-8F84-5F410A137FA9}" destId="{4A40E4E5-9533-47EB-870E-C83369D6B41E}" srcOrd="0" destOrd="0" presId="urn:microsoft.com/office/officeart/2005/8/layout/pyramid1"/>
    <dgm:cxn modelId="{5B15CA18-1DCB-4C4B-8207-ABB78E056665}" type="presParOf" srcId="{B6F22A59-F7BB-497C-8F84-5F410A137FA9}" destId="{A80129CE-3A65-49AB-97D9-2803F24976A9}" srcOrd="1" destOrd="0" presId="urn:microsoft.com/office/officeart/2005/8/layout/pyramid1"/>
    <dgm:cxn modelId="{799D0037-4E24-4048-A107-A937D9B94200}" type="presParOf" srcId="{9533E164-7276-48B9-BC51-4461FB292B1A}" destId="{5170D24B-98D1-4645-BC89-F425251A8D45}" srcOrd="3" destOrd="0" presId="urn:microsoft.com/office/officeart/2005/8/layout/pyramid1"/>
    <dgm:cxn modelId="{074F8AD7-5CFA-4143-8B64-DA50FA7D5AEA}" type="presParOf" srcId="{5170D24B-98D1-4645-BC89-F425251A8D45}" destId="{ACAC50D4-B13A-4BA8-88D1-E3DD3696FD1E}" srcOrd="0" destOrd="0" presId="urn:microsoft.com/office/officeart/2005/8/layout/pyramid1"/>
    <dgm:cxn modelId="{A0FD13A0-B1BF-4AFF-B10C-9B51EBA81F7D}" type="presParOf" srcId="{5170D24B-98D1-4645-BC89-F425251A8D45}" destId="{9563F7C3-E9FB-4E45-A602-0BDE653B041C}" srcOrd="1" destOrd="0" presId="urn:microsoft.com/office/officeart/2005/8/layout/pyramid1"/>
    <dgm:cxn modelId="{51FB1143-78F3-4B18-86EA-6BDF61EE22E6}" type="presParOf" srcId="{9533E164-7276-48B9-BC51-4461FB292B1A}" destId="{4638D67C-EB1D-407B-8008-D651FDD63853}" srcOrd="4" destOrd="0" presId="urn:microsoft.com/office/officeart/2005/8/layout/pyramid1"/>
    <dgm:cxn modelId="{D9017569-7270-4DC8-BE72-9471DE1E0299}" type="presParOf" srcId="{4638D67C-EB1D-407B-8008-D651FDD63853}" destId="{2FF7D92B-13C2-467E-8EAF-FED58CC267D9}" srcOrd="0" destOrd="0" presId="urn:microsoft.com/office/officeart/2005/8/layout/pyramid1"/>
    <dgm:cxn modelId="{2C74F335-79E5-4876-A2FA-1AF7CE959016}" type="presParOf" srcId="{4638D67C-EB1D-407B-8008-D651FDD63853}" destId="{C5AF0F63-F31C-4528-8F3F-C37998EB7D98}" srcOrd="1" destOrd="0" presId="urn:microsoft.com/office/officeart/2005/8/layout/pyramid1"/>
    <dgm:cxn modelId="{D4A91C0F-A185-4EE5-A4A6-5B7915FBD026}" type="presParOf" srcId="{9533E164-7276-48B9-BC51-4461FB292B1A}" destId="{CF370856-E290-4769-9154-C95936EF9059}" srcOrd="5" destOrd="0" presId="urn:microsoft.com/office/officeart/2005/8/layout/pyramid1"/>
    <dgm:cxn modelId="{62B6D9D3-1986-44C1-A5A1-31BADF5AC507}" type="presParOf" srcId="{CF370856-E290-4769-9154-C95936EF9059}" destId="{5675648F-2D56-4881-A663-ABF19459047C}" srcOrd="0" destOrd="0" presId="urn:microsoft.com/office/officeart/2005/8/layout/pyramid1"/>
    <dgm:cxn modelId="{689C6EF9-9400-4B9C-8BA1-A3C259EB8350}" type="presParOf" srcId="{CF370856-E290-4769-9154-C95936EF9059}" destId="{50EF2A78-4D09-406D-AC8D-244370667E33}" srcOrd="1" destOrd="0" presId="urn:microsoft.com/office/officeart/2005/8/layout/pyramid1"/>
    <dgm:cxn modelId="{F9104501-64BE-40E6-ABE0-1F0BC14A9B89}" type="presParOf" srcId="{9533E164-7276-48B9-BC51-4461FB292B1A}" destId="{E3E9B3C5-55EC-4DFC-8A95-E9FD36AB3C4B}" srcOrd="6" destOrd="0" presId="urn:microsoft.com/office/officeart/2005/8/layout/pyramid1"/>
    <dgm:cxn modelId="{419BBCAA-2B43-426F-89B5-C9AF4C264A5B}" type="presParOf" srcId="{E3E9B3C5-55EC-4DFC-8A95-E9FD36AB3C4B}" destId="{5279A26D-5DE8-4E1C-B6D7-4893795EAE70}" srcOrd="0" destOrd="0" presId="urn:microsoft.com/office/officeart/2005/8/layout/pyramid1"/>
    <dgm:cxn modelId="{7229E7E4-B024-41DD-8987-151B7DFA0C3F}" type="presParOf" srcId="{E3E9B3C5-55EC-4DFC-8A95-E9FD36AB3C4B}" destId="{51CA0CC0-AED9-4A1E-A92E-CF65844BC588}" srcOrd="1" destOrd="0" presId="urn:microsoft.com/office/officeart/2005/8/layout/pyramid1"/>
    <dgm:cxn modelId="{B577155C-C9F8-454A-B842-82867A63AEAC}" type="presParOf" srcId="{9533E164-7276-48B9-BC51-4461FB292B1A}" destId="{6DC47871-EAB2-42E7-89A3-6649E8334721}" srcOrd="7" destOrd="0" presId="urn:microsoft.com/office/officeart/2005/8/layout/pyramid1"/>
    <dgm:cxn modelId="{C28EF6C8-C99D-428A-BA0E-82C67302B093}" type="presParOf" srcId="{6DC47871-EAB2-42E7-89A3-6649E8334721}" destId="{48DDF527-D84D-451B-B001-9BC551A622E6}" srcOrd="0" destOrd="0" presId="urn:microsoft.com/office/officeart/2005/8/layout/pyramid1"/>
    <dgm:cxn modelId="{3A54A317-B79F-43C7-984F-873A683D87C4}" type="presParOf" srcId="{6DC47871-EAB2-42E7-89A3-6649E8334721}" destId="{A6E71C5D-7EE6-4A2D-8ECA-80EAE2945433}" srcOrd="1" destOrd="0" presId="urn:microsoft.com/office/officeart/2005/8/layout/pyramid1"/>
    <dgm:cxn modelId="{34081142-AE85-4FF2-899F-61A53CDE8FB6}" type="presParOf" srcId="{9533E164-7276-48B9-BC51-4461FB292B1A}" destId="{85070AE1-3B87-4FBB-922F-24CED8EFE337}" srcOrd="8" destOrd="0" presId="urn:microsoft.com/office/officeart/2005/8/layout/pyramid1"/>
    <dgm:cxn modelId="{F06FFDC4-FD83-4C61-8602-93F5AAFD44A0}" type="presParOf" srcId="{85070AE1-3B87-4FBB-922F-24CED8EFE337}" destId="{0953E533-9F4D-48A7-8A32-DCF033CD894E}" srcOrd="0" destOrd="0" presId="urn:microsoft.com/office/officeart/2005/8/layout/pyramid1"/>
    <dgm:cxn modelId="{F950B055-5C57-4F15-8927-E0F8E32DB0DB}" type="presParOf" srcId="{85070AE1-3B87-4FBB-922F-24CED8EFE337}" destId="{43435184-2DDA-4306-9F9E-78AC060796B1}" srcOrd="1" destOrd="0" presId="urn:microsoft.com/office/officeart/2005/8/layout/pyramid1"/>
    <dgm:cxn modelId="{39C3A0A3-93DE-4C17-9684-137834133081}" type="presParOf" srcId="{9533E164-7276-48B9-BC51-4461FB292B1A}" destId="{3E6B05BF-9892-4618-B4FF-D00E855BAA84}" srcOrd="9" destOrd="0" presId="urn:microsoft.com/office/officeart/2005/8/layout/pyramid1"/>
    <dgm:cxn modelId="{2EB38FF4-C63D-4492-A72A-FB83D6D1719B}" type="presParOf" srcId="{3E6B05BF-9892-4618-B4FF-D00E855BAA84}" destId="{23AB855B-22F7-4184-A8D0-FC494C2E971A}" srcOrd="0" destOrd="0" presId="urn:microsoft.com/office/officeart/2005/8/layout/pyramid1"/>
    <dgm:cxn modelId="{DF009561-8A3B-48FC-92C3-3AC19CE0108C}" type="presParOf" srcId="{3E6B05BF-9892-4618-B4FF-D00E855BAA84}" destId="{3FAAAC7D-0ED1-4C28-8915-2219DB60ECCE}" srcOrd="1" destOrd="0" presId="urn:microsoft.com/office/officeart/2005/8/layout/pyramid1"/>
    <dgm:cxn modelId="{EFE5EAEB-9D1B-470A-B012-4035FDC6852B}" type="presParOf" srcId="{9533E164-7276-48B9-BC51-4461FB292B1A}" destId="{986FA9E5-EB61-4E21-A5BF-D769756F4269}" srcOrd="10" destOrd="0" presId="urn:microsoft.com/office/officeart/2005/8/layout/pyramid1"/>
    <dgm:cxn modelId="{DC7D4975-E0F7-49D5-AC37-7C0E61965113}" type="presParOf" srcId="{986FA9E5-EB61-4E21-A5BF-D769756F4269}" destId="{87F45078-CC58-47E3-9544-F2E8F7281A8E}" srcOrd="0" destOrd="0" presId="urn:microsoft.com/office/officeart/2005/8/layout/pyramid1"/>
    <dgm:cxn modelId="{AFDDDADD-A0CB-4389-9D2B-DB670E131A08}" type="presParOf" srcId="{986FA9E5-EB61-4E21-A5BF-D769756F4269}" destId="{DE529578-3FDC-441A-B35A-23A7C443889A}" srcOrd="1" destOrd="0" presId="urn:microsoft.com/office/officeart/2005/8/layout/pyramid1"/>
    <dgm:cxn modelId="{183D5F6E-FE43-4AA7-9DF4-8A408ED19291}" type="presParOf" srcId="{9533E164-7276-48B9-BC51-4461FB292B1A}" destId="{3BBCD0B2-4DD9-4C9D-9C15-CAE54BE33A6D}" srcOrd="11" destOrd="0" presId="urn:microsoft.com/office/officeart/2005/8/layout/pyramid1"/>
    <dgm:cxn modelId="{AF8CBEAC-2502-4337-9035-0026A23AB134}" type="presParOf" srcId="{3BBCD0B2-4DD9-4C9D-9C15-CAE54BE33A6D}" destId="{B6DDE991-22C7-4A31-BF49-5D7E24C7EA36}" srcOrd="0" destOrd="0" presId="urn:microsoft.com/office/officeart/2005/8/layout/pyramid1"/>
    <dgm:cxn modelId="{5B452C58-A17E-462E-AE3B-451A74A6A205}" type="presParOf" srcId="{3BBCD0B2-4DD9-4C9D-9C15-CAE54BE33A6D}" destId="{E9AC7300-A65C-4913-9C93-C8AED8E2CC1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070B4-70E0-452C-96A9-88423653D189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A2F39012-2F76-475E-9E16-EB33FB6CE080}">
      <dgm:prSet custT="1"/>
      <dgm:spPr>
        <a:xfrm>
          <a:off x="0" y="6006667"/>
          <a:ext cx="9145016" cy="546060"/>
        </a:xfr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012F23F-4C1F-4F5B-90FE-C5DD3B811450}" type="parTrans" cxnId="{19F35CD3-5485-4CF7-85B5-EB5234B0A78B}">
      <dgm:prSet/>
      <dgm:spPr/>
      <dgm:t>
        <a:bodyPr/>
        <a:lstStyle/>
        <a:p>
          <a:endParaRPr lang="en-GB" sz="3600"/>
        </a:p>
      </dgm:t>
    </dgm:pt>
    <dgm:pt modelId="{38325993-F417-463F-90EC-3073C849C425}" type="sibTrans" cxnId="{19F35CD3-5485-4CF7-85B5-EB5234B0A78B}">
      <dgm:prSet/>
      <dgm:spPr/>
      <dgm:t>
        <a:bodyPr/>
        <a:lstStyle/>
        <a:p>
          <a:endParaRPr lang="en-GB" sz="3600"/>
        </a:p>
      </dgm:t>
    </dgm:pt>
    <dgm:pt modelId="{B232BAC0-9A19-4104-BB22-143670A03DB3}">
      <dgm:prSet custT="1"/>
      <dgm:spPr>
        <a:xfrm>
          <a:off x="381042" y="5460606"/>
          <a:ext cx="8382931" cy="546060"/>
        </a:xfr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41564336-B549-41FB-A8EE-A051BC2B1961}" type="parTrans" cxnId="{D4B060D5-3790-4981-96FA-2AD8750319E6}">
      <dgm:prSet/>
      <dgm:spPr/>
      <dgm:t>
        <a:bodyPr/>
        <a:lstStyle/>
        <a:p>
          <a:endParaRPr lang="en-GB" sz="3600"/>
        </a:p>
      </dgm:t>
    </dgm:pt>
    <dgm:pt modelId="{FB959378-BCD3-4E38-9279-7CE7DD058FF9}" type="sibTrans" cxnId="{D4B060D5-3790-4981-96FA-2AD8750319E6}">
      <dgm:prSet/>
      <dgm:spPr/>
      <dgm:t>
        <a:bodyPr/>
        <a:lstStyle/>
        <a:p>
          <a:endParaRPr lang="en-GB" sz="3600"/>
        </a:p>
      </dgm:t>
    </dgm:pt>
    <dgm:pt modelId="{1129C655-5363-4DDA-9CDD-8A9FFC9DC593}">
      <dgm:prSet custT="1"/>
      <dgm:spPr>
        <a:xfrm>
          <a:off x="762084" y="4914546"/>
          <a:ext cx="7620846" cy="546060"/>
        </a:xfr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8245D83A-F9DE-4A91-9B4A-D96407D500AF}" type="parTrans" cxnId="{77275FD3-5F44-49C1-847D-80367BEEBE52}">
      <dgm:prSet/>
      <dgm:spPr/>
      <dgm:t>
        <a:bodyPr/>
        <a:lstStyle/>
        <a:p>
          <a:endParaRPr lang="en-GB" sz="3600"/>
        </a:p>
      </dgm:t>
    </dgm:pt>
    <dgm:pt modelId="{C44BB4F6-A68A-4FC9-9D01-C3693467F476}" type="sibTrans" cxnId="{77275FD3-5F44-49C1-847D-80367BEEBE52}">
      <dgm:prSet/>
      <dgm:spPr/>
      <dgm:t>
        <a:bodyPr/>
        <a:lstStyle/>
        <a:p>
          <a:endParaRPr lang="en-GB" sz="3600"/>
        </a:p>
      </dgm:t>
    </dgm:pt>
    <dgm:pt modelId="{CAA833B2-B120-4125-8DFF-C7989AE8B390}">
      <dgm:prSet custT="1"/>
      <dgm:spPr>
        <a:xfrm>
          <a:off x="1143126" y="4368485"/>
          <a:ext cx="6858762" cy="546060"/>
        </a:xfr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23ACBD7-D2B8-45AC-A4BB-96BEE666FF2F}" type="parTrans" cxnId="{6D7E4DF2-C75E-40C3-A473-F3E071494539}">
      <dgm:prSet/>
      <dgm:spPr/>
      <dgm:t>
        <a:bodyPr/>
        <a:lstStyle/>
        <a:p>
          <a:endParaRPr lang="en-GB" sz="3600"/>
        </a:p>
      </dgm:t>
    </dgm:pt>
    <dgm:pt modelId="{47B20CF5-3C27-4E5C-B261-AF84CE53BB37}" type="sibTrans" cxnId="{6D7E4DF2-C75E-40C3-A473-F3E071494539}">
      <dgm:prSet/>
      <dgm:spPr/>
      <dgm:t>
        <a:bodyPr/>
        <a:lstStyle/>
        <a:p>
          <a:endParaRPr lang="en-GB" sz="3600"/>
        </a:p>
      </dgm:t>
    </dgm:pt>
    <dgm:pt modelId="{81C98235-1067-437A-A24A-9B3161C0C02F}">
      <dgm:prSet custT="1"/>
      <dgm:spPr>
        <a:xfrm>
          <a:off x="1905211" y="3276364"/>
          <a:ext cx="5334592" cy="546060"/>
        </a:xfr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8F6C4B5-F4D0-4D72-B611-CAE20D9C9334}" type="parTrans" cxnId="{C88FC669-81B2-471D-8295-8CA7CA1755C6}">
      <dgm:prSet/>
      <dgm:spPr/>
      <dgm:t>
        <a:bodyPr/>
        <a:lstStyle/>
        <a:p>
          <a:endParaRPr lang="en-GB" sz="3600"/>
        </a:p>
      </dgm:t>
    </dgm:pt>
    <dgm:pt modelId="{C0BE8758-4138-4586-A406-F6E70329F99B}" type="sibTrans" cxnId="{C88FC669-81B2-471D-8295-8CA7CA1755C6}">
      <dgm:prSet/>
      <dgm:spPr/>
      <dgm:t>
        <a:bodyPr/>
        <a:lstStyle/>
        <a:p>
          <a:endParaRPr lang="en-GB" sz="3600"/>
        </a:p>
      </dgm:t>
    </dgm:pt>
    <dgm:pt modelId="{B33B40E2-7DF1-4AAC-B640-781A17BCB89F}">
      <dgm:prSet custT="1"/>
      <dgm:spPr>
        <a:xfrm>
          <a:off x="1524169" y="3822424"/>
          <a:ext cx="6096677" cy="546060"/>
        </a:xfr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0405FB4-9946-465F-900F-027AACBB8B94}" type="parTrans" cxnId="{DAA63F35-9A57-4EDD-94A3-E9B5F89BE84B}">
      <dgm:prSet/>
      <dgm:spPr/>
      <dgm:t>
        <a:bodyPr/>
        <a:lstStyle/>
        <a:p>
          <a:endParaRPr lang="en-GB" sz="3600"/>
        </a:p>
      </dgm:t>
    </dgm:pt>
    <dgm:pt modelId="{4E81CD8B-53B2-4A41-B32B-4E61F929E01B}" type="sibTrans" cxnId="{DAA63F35-9A57-4EDD-94A3-E9B5F89BE84B}">
      <dgm:prSet/>
      <dgm:spPr/>
      <dgm:t>
        <a:bodyPr/>
        <a:lstStyle/>
        <a:p>
          <a:endParaRPr lang="en-GB" sz="3600"/>
        </a:p>
      </dgm:t>
    </dgm:pt>
    <dgm:pt modelId="{A916CDC6-132B-498A-80DF-AD84CCE36AB6}">
      <dgm:prSet custT="1"/>
      <dgm:spPr>
        <a:xfrm>
          <a:off x="3429381" y="1092121"/>
          <a:ext cx="2286254" cy="546060"/>
        </a:xfr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2A9AF8C-6F1E-42F7-886F-2E3786EC301C}" type="parTrans" cxnId="{08DA5DF9-6C58-4E9A-8EE8-B492DBCC7C7E}">
      <dgm:prSet/>
      <dgm:spPr/>
      <dgm:t>
        <a:bodyPr/>
        <a:lstStyle/>
        <a:p>
          <a:endParaRPr lang="en-GB" sz="2000"/>
        </a:p>
      </dgm:t>
    </dgm:pt>
    <dgm:pt modelId="{190EEFD1-CF8E-4CE9-AEF0-2E228646EE24}" type="sibTrans" cxnId="{08DA5DF9-6C58-4E9A-8EE8-B492DBCC7C7E}">
      <dgm:prSet/>
      <dgm:spPr/>
      <dgm:t>
        <a:bodyPr/>
        <a:lstStyle/>
        <a:p>
          <a:endParaRPr lang="en-GB" sz="2000"/>
        </a:p>
      </dgm:t>
    </dgm:pt>
    <dgm:pt modelId="{E5A2E084-3F30-4B0E-9E30-1F11C5568E8D}">
      <dgm:prSet custT="1"/>
      <dgm:spPr>
        <a:xfrm>
          <a:off x="3810423" y="546060"/>
          <a:ext cx="1524169" cy="546060"/>
        </a:xfr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7603C42-1297-4017-AF26-99F6CA415668}" type="parTrans" cxnId="{C3F9693B-19E5-400C-87FD-10E23FD6AEFF}">
      <dgm:prSet/>
      <dgm:spPr/>
      <dgm:t>
        <a:bodyPr/>
        <a:lstStyle/>
        <a:p>
          <a:endParaRPr lang="en-GB" sz="2000"/>
        </a:p>
      </dgm:t>
    </dgm:pt>
    <dgm:pt modelId="{7E77F11A-0C09-426E-8891-540713DF6FCE}" type="sibTrans" cxnId="{C3F9693B-19E5-400C-87FD-10E23FD6AEFF}">
      <dgm:prSet/>
      <dgm:spPr/>
      <dgm:t>
        <a:bodyPr/>
        <a:lstStyle/>
        <a:p>
          <a:endParaRPr lang="en-GB" sz="2000"/>
        </a:p>
      </dgm:t>
    </dgm:pt>
    <dgm:pt modelId="{083B16D9-7165-43EF-B48A-5F98B62C5AD7}">
      <dgm:prSet custT="1"/>
      <dgm:spPr>
        <a:xfrm>
          <a:off x="4191465" y="0"/>
          <a:ext cx="762084" cy="546060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39112F9-F2B2-402C-98A3-FADBC83D7A6B}" type="parTrans" cxnId="{0F5F2D8B-0F9B-4FD6-8FC4-662727ECBBAB}">
      <dgm:prSet/>
      <dgm:spPr/>
      <dgm:t>
        <a:bodyPr/>
        <a:lstStyle/>
        <a:p>
          <a:endParaRPr lang="en-GB" sz="2000"/>
        </a:p>
      </dgm:t>
    </dgm:pt>
    <dgm:pt modelId="{AA950BD8-D87F-4CF8-A32C-DBFAB3298E77}" type="sibTrans" cxnId="{0F5F2D8B-0F9B-4FD6-8FC4-662727ECBBAB}">
      <dgm:prSet/>
      <dgm:spPr/>
      <dgm:t>
        <a:bodyPr/>
        <a:lstStyle/>
        <a:p>
          <a:endParaRPr lang="en-GB" sz="2000"/>
        </a:p>
      </dgm:t>
    </dgm:pt>
    <dgm:pt modelId="{A57184DF-ADDC-4EDF-BA4F-98828FE50680}">
      <dgm:prSet custT="1"/>
      <dgm:spPr>
        <a:xfrm>
          <a:off x="3048338" y="1638182"/>
          <a:ext cx="3048338" cy="546060"/>
        </a:xfr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B4ADF20-5E96-4E91-A4AB-376435F4F463}" type="sibTrans" cxnId="{E55A0D8F-87EA-43B1-BD06-FE6115954E06}">
      <dgm:prSet/>
      <dgm:spPr/>
      <dgm:t>
        <a:bodyPr/>
        <a:lstStyle/>
        <a:p>
          <a:endParaRPr lang="en-GB" sz="2000"/>
        </a:p>
      </dgm:t>
    </dgm:pt>
    <dgm:pt modelId="{9FBB3B65-4ECC-4AEC-9077-BE55256AC00C}" type="parTrans" cxnId="{E55A0D8F-87EA-43B1-BD06-FE6115954E06}">
      <dgm:prSet/>
      <dgm:spPr/>
      <dgm:t>
        <a:bodyPr/>
        <a:lstStyle/>
        <a:p>
          <a:endParaRPr lang="en-GB" sz="2000"/>
        </a:p>
      </dgm:t>
    </dgm:pt>
    <dgm:pt modelId="{0EB54B10-44ED-459F-94C8-B2889BF80429}">
      <dgm:prSet custT="1"/>
      <dgm:spPr>
        <a:xfrm>
          <a:off x="2286254" y="2730303"/>
          <a:ext cx="4572508" cy="546060"/>
        </a:xfr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975026D-D42F-43A7-881E-3BDF584C0334}" type="sibTrans" cxnId="{783B156E-33F5-4C3C-9453-2F6C624B3DED}">
      <dgm:prSet/>
      <dgm:spPr/>
      <dgm:t>
        <a:bodyPr/>
        <a:lstStyle/>
        <a:p>
          <a:endParaRPr lang="en-GB" sz="3600"/>
        </a:p>
      </dgm:t>
    </dgm:pt>
    <dgm:pt modelId="{4031929B-8DF8-4246-9F7C-43444F2ACD29}" type="parTrans" cxnId="{783B156E-33F5-4C3C-9453-2F6C624B3DED}">
      <dgm:prSet/>
      <dgm:spPr/>
      <dgm:t>
        <a:bodyPr/>
        <a:lstStyle/>
        <a:p>
          <a:endParaRPr lang="en-GB" sz="3600"/>
        </a:p>
      </dgm:t>
    </dgm:pt>
    <dgm:pt modelId="{D34F26D8-187C-4127-8906-3FAC97D10A74}">
      <dgm:prSet custT="1"/>
      <dgm:spPr>
        <a:xfrm>
          <a:off x="2667296" y="2184242"/>
          <a:ext cx="3810423" cy="546060"/>
        </a:xfr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D17EC88-7268-4AC4-A155-226580220A24}" type="sibTrans" cxnId="{0E3694B4-065C-4A3C-A3B9-49EC7EA720B6}">
      <dgm:prSet/>
      <dgm:spPr/>
      <dgm:t>
        <a:bodyPr/>
        <a:lstStyle/>
        <a:p>
          <a:endParaRPr lang="en-GB" sz="3600"/>
        </a:p>
      </dgm:t>
    </dgm:pt>
    <dgm:pt modelId="{14B0279D-4657-4658-AE2F-A04D503F501B}" type="parTrans" cxnId="{0E3694B4-065C-4A3C-A3B9-49EC7EA720B6}">
      <dgm:prSet/>
      <dgm:spPr/>
      <dgm:t>
        <a:bodyPr/>
        <a:lstStyle/>
        <a:p>
          <a:endParaRPr lang="en-GB" sz="3600"/>
        </a:p>
      </dgm:t>
    </dgm:pt>
    <dgm:pt modelId="{9533E164-7276-48B9-BC51-4461FB292B1A}" type="pres">
      <dgm:prSet presAssocID="{6D8070B4-70E0-452C-96A9-88423653D189}" presName="Name0" presStyleCnt="0">
        <dgm:presLayoutVars>
          <dgm:dir/>
          <dgm:animLvl val="lvl"/>
          <dgm:resizeHandles val="exact"/>
        </dgm:presLayoutVars>
      </dgm:prSet>
      <dgm:spPr/>
    </dgm:pt>
    <dgm:pt modelId="{3FAE8E74-0FED-4E2E-B54B-2FF924A4FD9D}" type="pres">
      <dgm:prSet presAssocID="{083B16D9-7165-43EF-B48A-5F98B62C5AD7}" presName="Name8" presStyleCnt="0"/>
      <dgm:spPr/>
    </dgm:pt>
    <dgm:pt modelId="{C21B0CB8-3E54-477E-B183-771D1FBE34AB}" type="pres">
      <dgm:prSet presAssocID="{083B16D9-7165-43EF-B48A-5F98B62C5AD7}" presName="level" presStyleLbl="node1" presStyleIdx="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6D14B5A-70D3-4871-9632-A996FC9E4F2A}" type="pres">
      <dgm:prSet presAssocID="{083B16D9-7165-43EF-B48A-5F98B62C5A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358D30-CE55-4C15-A3BD-ED0F24F34CC9}" type="pres">
      <dgm:prSet presAssocID="{E5A2E084-3F30-4B0E-9E30-1F11C5568E8D}" presName="Name8" presStyleCnt="0"/>
      <dgm:spPr/>
    </dgm:pt>
    <dgm:pt modelId="{926F136E-A7E5-45DC-A926-EA9569768829}" type="pres">
      <dgm:prSet presAssocID="{E5A2E084-3F30-4B0E-9E30-1F11C5568E8D}" presName="level" presStyleLbl="node1" presStyleIdx="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1A869AF5-FC9B-44D7-82AB-994FC6E32F56}" type="pres">
      <dgm:prSet presAssocID="{E5A2E084-3F30-4B0E-9E30-1F11C5568E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F22A59-F7BB-497C-8F84-5F410A137FA9}" type="pres">
      <dgm:prSet presAssocID="{A916CDC6-132B-498A-80DF-AD84CCE36AB6}" presName="Name8" presStyleCnt="0"/>
      <dgm:spPr/>
    </dgm:pt>
    <dgm:pt modelId="{4A40E4E5-9533-47EB-870E-C83369D6B41E}" type="pres">
      <dgm:prSet presAssocID="{A916CDC6-132B-498A-80DF-AD84CCE36AB6}" presName="level" presStyleLbl="node1" presStyleIdx="2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80129CE-3A65-49AB-97D9-2803F24976A9}" type="pres">
      <dgm:prSet presAssocID="{A916CDC6-132B-498A-80DF-AD84CCE36A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70D24B-98D1-4645-BC89-F425251A8D45}" type="pres">
      <dgm:prSet presAssocID="{A57184DF-ADDC-4EDF-BA4F-98828FE50680}" presName="Name8" presStyleCnt="0"/>
      <dgm:spPr/>
    </dgm:pt>
    <dgm:pt modelId="{ACAC50D4-B13A-4BA8-88D1-E3DD3696FD1E}" type="pres">
      <dgm:prSet presAssocID="{A57184DF-ADDC-4EDF-BA4F-98828FE50680}" presName="level" presStyleLbl="node1" presStyleIdx="3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9563F7C3-E9FB-4E45-A602-0BDE653B041C}" type="pres">
      <dgm:prSet presAssocID="{A57184DF-ADDC-4EDF-BA4F-98828FE506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38D67C-EB1D-407B-8008-D651FDD63853}" type="pres">
      <dgm:prSet presAssocID="{D34F26D8-187C-4127-8906-3FAC97D10A74}" presName="Name8" presStyleCnt="0"/>
      <dgm:spPr/>
    </dgm:pt>
    <dgm:pt modelId="{2FF7D92B-13C2-467E-8EAF-FED58CC267D9}" type="pres">
      <dgm:prSet presAssocID="{D34F26D8-187C-4127-8906-3FAC97D10A74}" presName="level" presStyleLbl="node1" presStyleIdx="4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C5AF0F63-F31C-4528-8F3F-C37998EB7D98}" type="pres">
      <dgm:prSet presAssocID="{D34F26D8-187C-4127-8906-3FAC97D10A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370856-E290-4769-9154-C95936EF9059}" type="pres">
      <dgm:prSet presAssocID="{0EB54B10-44ED-459F-94C8-B2889BF80429}" presName="Name8" presStyleCnt="0"/>
      <dgm:spPr/>
    </dgm:pt>
    <dgm:pt modelId="{5675648F-2D56-4881-A663-ABF19459047C}" type="pres">
      <dgm:prSet presAssocID="{0EB54B10-44ED-459F-94C8-B2889BF80429}" presName="level" presStyleLbl="node1" presStyleIdx="5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0EF2A78-4D09-406D-AC8D-244370667E33}" type="pres">
      <dgm:prSet presAssocID="{0EB54B10-44ED-459F-94C8-B2889BF804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E9B3C5-55EC-4DFC-8A95-E9FD36AB3C4B}" type="pres">
      <dgm:prSet presAssocID="{81C98235-1067-437A-A24A-9B3161C0C02F}" presName="Name8" presStyleCnt="0"/>
      <dgm:spPr/>
    </dgm:pt>
    <dgm:pt modelId="{5279A26D-5DE8-4E1C-B6D7-4893795EAE70}" type="pres">
      <dgm:prSet presAssocID="{81C98235-1067-437A-A24A-9B3161C0C02F}" presName="level" presStyleLbl="node1" presStyleIdx="6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1CA0CC0-AED9-4A1E-A92E-CF65844BC588}" type="pres">
      <dgm:prSet presAssocID="{81C98235-1067-437A-A24A-9B3161C0C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C47871-EAB2-42E7-89A3-6649E8334721}" type="pres">
      <dgm:prSet presAssocID="{B33B40E2-7DF1-4AAC-B640-781A17BCB89F}" presName="Name8" presStyleCnt="0"/>
      <dgm:spPr/>
    </dgm:pt>
    <dgm:pt modelId="{48DDF527-D84D-451B-B001-9BC551A622E6}" type="pres">
      <dgm:prSet presAssocID="{B33B40E2-7DF1-4AAC-B640-781A17BCB89F}" presName="level" presStyleLbl="node1" presStyleIdx="7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6E71C5D-7EE6-4A2D-8ECA-80EAE2945433}" type="pres">
      <dgm:prSet presAssocID="{B33B40E2-7DF1-4AAC-B640-781A17BCB8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070AE1-3B87-4FBB-922F-24CED8EFE337}" type="pres">
      <dgm:prSet presAssocID="{CAA833B2-B120-4125-8DFF-C7989AE8B390}" presName="Name8" presStyleCnt="0"/>
      <dgm:spPr/>
    </dgm:pt>
    <dgm:pt modelId="{0953E533-9F4D-48A7-8A32-DCF033CD894E}" type="pres">
      <dgm:prSet presAssocID="{CAA833B2-B120-4125-8DFF-C7989AE8B390}" presName="level" presStyleLbl="node1" presStyleIdx="8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43435184-2DDA-4306-9F9E-78AC060796B1}" type="pres">
      <dgm:prSet presAssocID="{CAA833B2-B120-4125-8DFF-C7989AE8B3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6B05BF-9892-4618-B4FF-D00E855BAA84}" type="pres">
      <dgm:prSet presAssocID="{1129C655-5363-4DDA-9CDD-8A9FFC9DC593}" presName="Name8" presStyleCnt="0"/>
      <dgm:spPr/>
    </dgm:pt>
    <dgm:pt modelId="{23AB855B-22F7-4184-A8D0-FC494C2E971A}" type="pres">
      <dgm:prSet presAssocID="{1129C655-5363-4DDA-9CDD-8A9FFC9DC593}" presName="level" presStyleLbl="node1" presStyleIdx="9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3FAAAC7D-0ED1-4C28-8915-2219DB60ECCE}" type="pres">
      <dgm:prSet presAssocID="{1129C655-5363-4DDA-9CDD-8A9FFC9DC5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6FA9E5-EB61-4E21-A5BF-D769756F4269}" type="pres">
      <dgm:prSet presAssocID="{B232BAC0-9A19-4104-BB22-143670A03DB3}" presName="Name8" presStyleCnt="0"/>
      <dgm:spPr/>
    </dgm:pt>
    <dgm:pt modelId="{87F45078-CC58-47E3-9544-F2E8F7281A8E}" type="pres">
      <dgm:prSet presAssocID="{B232BAC0-9A19-4104-BB22-143670A03DB3}" presName="level" presStyleLbl="node1" presStyleIdx="1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E529578-3FDC-441A-B35A-23A7C443889A}" type="pres">
      <dgm:prSet presAssocID="{B232BAC0-9A19-4104-BB22-143670A03D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CD0B2-4DD9-4C9D-9C15-CAE54BE33A6D}" type="pres">
      <dgm:prSet presAssocID="{A2F39012-2F76-475E-9E16-EB33FB6CE080}" presName="Name8" presStyleCnt="0"/>
      <dgm:spPr/>
    </dgm:pt>
    <dgm:pt modelId="{B6DDE991-22C7-4A31-BF49-5D7E24C7EA36}" type="pres">
      <dgm:prSet presAssocID="{A2F39012-2F76-475E-9E16-EB33FB6CE080}" presName="level" presStyleLbl="node1" presStyleIdx="1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E9AC7300-A65C-4913-9C93-C8AED8E2CC15}" type="pres">
      <dgm:prSet presAssocID="{A2F39012-2F76-475E-9E16-EB33FB6CE0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4165D6-0336-4F4C-8EBA-E8BDE4383567}" type="presOf" srcId="{083B16D9-7165-43EF-B48A-5F98B62C5AD7}" destId="{D6D14B5A-70D3-4871-9632-A996FC9E4F2A}" srcOrd="1" destOrd="0" presId="urn:microsoft.com/office/officeart/2005/8/layout/pyramid1"/>
    <dgm:cxn modelId="{08DA5DF9-6C58-4E9A-8EE8-B492DBCC7C7E}" srcId="{6D8070B4-70E0-452C-96A9-88423653D189}" destId="{A916CDC6-132B-498A-80DF-AD84CCE36AB6}" srcOrd="2" destOrd="0" parTransId="{02A9AF8C-6F1E-42F7-886F-2E3786EC301C}" sibTransId="{190EEFD1-CF8E-4CE9-AEF0-2E228646EE24}"/>
    <dgm:cxn modelId="{77275FD3-5F44-49C1-847D-80367BEEBE52}" srcId="{6D8070B4-70E0-452C-96A9-88423653D189}" destId="{1129C655-5363-4DDA-9CDD-8A9FFC9DC593}" srcOrd="9" destOrd="0" parTransId="{8245D83A-F9DE-4A91-9B4A-D96407D500AF}" sibTransId="{C44BB4F6-A68A-4FC9-9D01-C3693467F476}"/>
    <dgm:cxn modelId="{F23100C4-3C31-4D67-BFAF-AEB15A89F450}" type="presOf" srcId="{A916CDC6-132B-498A-80DF-AD84CCE36AB6}" destId="{A80129CE-3A65-49AB-97D9-2803F24976A9}" srcOrd="1" destOrd="0" presId="urn:microsoft.com/office/officeart/2005/8/layout/pyramid1"/>
    <dgm:cxn modelId="{9104DE31-FA89-42D1-A147-DFF21074A40B}" type="presOf" srcId="{1129C655-5363-4DDA-9CDD-8A9FFC9DC593}" destId="{23AB855B-22F7-4184-A8D0-FC494C2E971A}" srcOrd="0" destOrd="0" presId="urn:microsoft.com/office/officeart/2005/8/layout/pyramid1"/>
    <dgm:cxn modelId="{DA2DC2A2-9526-4E5D-B687-A89DB4813BD9}" type="presOf" srcId="{A57184DF-ADDC-4EDF-BA4F-98828FE50680}" destId="{ACAC50D4-B13A-4BA8-88D1-E3DD3696FD1E}" srcOrd="0" destOrd="0" presId="urn:microsoft.com/office/officeart/2005/8/layout/pyramid1"/>
    <dgm:cxn modelId="{49CC4FDA-65BF-40A6-AFE0-6C2D07E17571}" type="presOf" srcId="{B33B40E2-7DF1-4AAC-B640-781A17BCB89F}" destId="{48DDF527-D84D-451B-B001-9BC551A622E6}" srcOrd="0" destOrd="0" presId="urn:microsoft.com/office/officeart/2005/8/layout/pyramid1"/>
    <dgm:cxn modelId="{C287244F-AC93-445D-BFBC-171E4F4FF97A}" type="presOf" srcId="{0EB54B10-44ED-459F-94C8-B2889BF80429}" destId="{50EF2A78-4D09-406D-AC8D-244370667E33}" srcOrd="1" destOrd="0" presId="urn:microsoft.com/office/officeart/2005/8/layout/pyramid1"/>
    <dgm:cxn modelId="{8760F4F9-37E2-48B4-BFEC-1C0D90EA069B}" type="presOf" srcId="{B33B40E2-7DF1-4AAC-B640-781A17BCB89F}" destId="{A6E71C5D-7EE6-4A2D-8ECA-80EAE2945433}" srcOrd="1" destOrd="0" presId="urn:microsoft.com/office/officeart/2005/8/layout/pyramid1"/>
    <dgm:cxn modelId="{2BC66C69-0A52-4C92-BEBD-91499CB15CED}" type="presOf" srcId="{B232BAC0-9A19-4104-BB22-143670A03DB3}" destId="{DE529578-3FDC-441A-B35A-23A7C443889A}" srcOrd="1" destOrd="0" presId="urn:microsoft.com/office/officeart/2005/8/layout/pyramid1"/>
    <dgm:cxn modelId="{1ECBFDD5-9845-425C-A0CD-3237A5247FA7}" type="presOf" srcId="{E5A2E084-3F30-4B0E-9E30-1F11C5568E8D}" destId="{926F136E-A7E5-45DC-A926-EA9569768829}" srcOrd="0" destOrd="0" presId="urn:microsoft.com/office/officeart/2005/8/layout/pyramid1"/>
    <dgm:cxn modelId="{783B156E-33F5-4C3C-9453-2F6C624B3DED}" srcId="{6D8070B4-70E0-452C-96A9-88423653D189}" destId="{0EB54B10-44ED-459F-94C8-B2889BF80429}" srcOrd="5" destOrd="0" parTransId="{4031929B-8DF8-4246-9F7C-43444F2ACD29}" sibTransId="{5975026D-D42F-43A7-881E-3BDF584C0334}"/>
    <dgm:cxn modelId="{0F5F2D8B-0F9B-4FD6-8FC4-662727ECBBAB}" srcId="{6D8070B4-70E0-452C-96A9-88423653D189}" destId="{083B16D9-7165-43EF-B48A-5F98B62C5AD7}" srcOrd="0" destOrd="0" parTransId="{E39112F9-F2B2-402C-98A3-FADBC83D7A6B}" sibTransId="{AA950BD8-D87F-4CF8-A32C-DBFAB3298E77}"/>
    <dgm:cxn modelId="{41189747-F138-464D-BB4D-45D7586C264B}" type="presOf" srcId="{B232BAC0-9A19-4104-BB22-143670A03DB3}" destId="{87F45078-CC58-47E3-9544-F2E8F7281A8E}" srcOrd="0" destOrd="0" presId="urn:microsoft.com/office/officeart/2005/8/layout/pyramid1"/>
    <dgm:cxn modelId="{647C6F29-CDB4-4F53-81E8-74C592B4CB6A}" type="presOf" srcId="{A2F39012-2F76-475E-9E16-EB33FB6CE080}" destId="{B6DDE991-22C7-4A31-BF49-5D7E24C7EA36}" srcOrd="0" destOrd="0" presId="urn:microsoft.com/office/officeart/2005/8/layout/pyramid1"/>
    <dgm:cxn modelId="{E55A0D8F-87EA-43B1-BD06-FE6115954E06}" srcId="{6D8070B4-70E0-452C-96A9-88423653D189}" destId="{A57184DF-ADDC-4EDF-BA4F-98828FE50680}" srcOrd="3" destOrd="0" parTransId="{9FBB3B65-4ECC-4AEC-9077-BE55256AC00C}" sibTransId="{1B4ADF20-5E96-4E91-A4AB-376435F4F463}"/>
    <dgm:cxn modelId="{D4B060D5-3790-4981-96FA-2AD8750319E6}" srcId="{6D8070B4-70E0-452C-96A9-88423653D189}" destId="{B232BAC0-9A19-4104-BB22-143670A03DB3}" srcOrd="10" destOrd="0" parTransId="{41564336-B549-41FB-A8EE-A051BC2B1961}" sibTransId="{FB959378-BCD3-4E38-9279-7CE7DD058FF9}"/>
    <dgm:cxn modelId="{C88FC669-81B2-471D-8295-8CA7CA1755C6}" srcId="{6D8070B4-70E0-452C-96A9-88423653D189}" destId="{81C98235-1067-437A-A24A-9B3161C0C02F}" srcOrd="6" destOrd="0" parTransId="{38F6C4B5-F4D0-4D72-B611-CAE20D9C9334}" sibTransId="{C0BE8758-4138-4586-A406-F6E70329F99B}"/>
    <dgm:cxn modelId="{8762AC55-D701-47E3-B339-24C6D67EEDBE}" type="presOf" srcId="{A57184DF-ADDC-4EDF-BA4F-98828FE50680}" destId="{9563F7C3-E9FB-4E45-A602-0BDE653B041C}" srcOrd="1" destOrd="0" presId="urn:microsoft.com/office/officeart/2005/8/layout/pyramid1"/>
    <dgm:cxn modelId="{19F35CD3-5485-4CF7-85B5-EB5234B0A78B}" srcId="{6D8070B4-70E0-452C-96A9-88423653D189}" destId="{A2F39012-2F76-475E-9E16-EB33FB6CE080}" srcOrd="11" destOrd="0" parTransId="{6012F23F-4C1F-4F5B-90FE-C5DD3B811450}" sibTransId="{38325993-F417-463F-90EC-3073C849C425}"/>
    <dgm:cxn modelId="{1768EF45-D63C-4814-A73C-0B0DADE46A92}" type="presOf" srcId="{A916CDC6-132B-498A-80DF-AD84CCE36AB6}" destId="{4A40E4E5-9533-47EB-870E-C83369D6B41E}" srcOrd="0" destOrd="0" presId="urn:microsoft.com/office/officeart/2005/8/layout/pyramid1"/>
    <dgm:cxn modelId="{0930EEDC-70BD-4D21-90CD-2852C979ACA2}" type="presOf" srcId="{0EB54B10-44ED-459F-94C8-B2889BF80429}" destId="{5675648F-2D56-4881-A663-ABF19459047C}" srcOrd="0" destOrd="0" presId="urn:microsoft.com/office/officeart/2005/8/layout/pyramid1"/>
    <dgm:cxn modelId="{C6443304-8D53-4D52-AAE2-060368AAED4C}" type="presOf" srcId="{D34F26D8-187C-4127-8906-3FAC97D10A74}" destId="{2FF7D92B-13C2-467E-8EAF-FED58CC267D9}" srcOrd="0" destOrd="0" presId="urn:microsoft.com/office/officeart/2005/8/layout/pyramid1"/>
    <dgm:cxn modelId="{E38BB96C-35BD-4C79-A99A-25E10D79B24D}" type="presOf" srcId="{CAA833B2-B120-4125-8DFF-C7989AE8B390}" destId="{0953E533-9F4D-48A7-8A32-DCF033CD894E}" srcOrd="0" destOrd="0" presId="urn:microsoft.com/office/officeart/2005/8/layout/pyramid1"/>
    <dgm:cxn modelId="{DAA63F35-9A57-4EDD-94A3-E9B5F89BE84B}" srcId="{6D8070B4-70E0-452C-96A9-88423653D189}" destId="{B33B40E2-7DF1-4AAC-B640-781A17BCB89F}" srcOrd="7" destOrd="0" parTransId="{D0405FB4-9946-465F-900F-027AACBB8B94}" sibTransId="{4E81CD8B-53B2-4A41-B32B-4E61F929E01B}"/>
    <dgm:cxn modelId="{6D7E4DF2-C75E-40C3-A473-F3E071494539}" srcId="{6D8070B4-70E0-452C-96A9-88423653D189}" destId="{CAA833B2-B120-4125-8DFF-C7989AE8B390}" srcOrd="8" destOrd="0" parTransId="{623ACBD7-D2B8-45AC-A4BB-96BEE666FF2F}" sibTransId="{47B20CF5-3C27-4E5C-B261-AF84CE53BB37}"/>
    <dgm:cxn modelId="{498B08C9-75AA-4BAE-A7A0-450CA0950136}" type="presOf" srcId="{D34F26D8-187C-4127-8906-3FAC97D10A74}" destId="{C5AF0F63-F31C-4528-8F3F-C37998EB7D98}" srcOrd="1" destOrd="0" presId="urn:microsoft.com/office/officeart/2005/8/layout/pyramid1"/>
    <dgm:cxn modelId="{E1A5DD12-C13D-4E81-8AC2-8EB08C8CE566}" type="presOf" srcId="{A2F39012-2F76-475E-9E16-EB33FB6CE080}" destId="{E9AC7300-A65C-4913-9C93-C8AED8E2CC15}" srcOrd="1" destOrd="0" presId="urn:microsoft.com/office/officeart/2005/8/layout/pyramid1"/>
    <dgm:cxn modelId="{48A1F470-660C-4A4F-9F91-386D60B7B26C}" type="presOf" srcId="{81C98235-1067-437A-A24A-9B3161C0C02F}" destId="{5279A26D-5DE8-4E1C-B6D7-4893795EAE70}" srcOrd="0" destOrd="0" presId="urn:microsoft.com/office/officeart/2005/8/layout/pyramid1"/>
    <dgm:cxn modelId="{E09EAC1F-396A-4B8A-949B-460FB84B3F35}" type="presOf" srcId="{083B16D9-7165-43EF-B48A-5F98B62C5AD7}" destId="{C21B0CB8-3E54-477E-B183-771D1FBE34AB}" srcOrd="0" destOrd="0" presId="urn:microsoft.com/office/officeart/2005/8/layout/pyramid1"/>
    <dgm:cxn modelId="{0E3694B4-065C-4A3C-A3B9-49EC7EA720B6}" srcId="{6D8070B4-70E0-452C-96A9-88423653D189}" destId="{D34F26D8-187C-4127-8906-3FAC97D10A74}" srcOrd="4" destOrd="0" parTransId="{14B0279D-4657-4658-AE2F-A04D503F501B}" sibTransId="{7D17EC88-7268-4AC4-A155-226580220A24}"/>
    <dgm:cxn modelId="{5F5FF454-15B1-42D1-9460-14B328389CE0}" type="presOf" srcId="{81C98235-1067-437A-A24A-9B3161C0C02F}" destId="{51CA0CC0-AED9-4A1E-A92E-CF65844BC588}" srcOrd="1" destOrd="0" presId="urn:microsoft.com/office/officeart/2005/8/layout/pyramid1"/>
    <dgm:cxn modelId="{2A44EB21-D30D-4643-9EF1-482C98250BEA}" type="presOf" srcId="{1129C655-5363-4DDA-9CDD-8A9FFC9DC593}" destId="{3FAAAC7D-0ED1-4C28-8915-2219DB60ECCE}" srcOrd="1" destOrd="0" presId="urn:microsoft.com/office/officeart/2005/8/layout/pyramid1"/>
    <dgm:cxn modelId="{C3487C6E-4957-456F-90A8-DAEACEEB2D19}" type="presOf" srcId="{CAA833B2-B120-4125-8DFF-C7989AE8B390}" destId="{43435184-2DDA-4306-9F9E-78AC060796B1}" srcOrd="1" destOrd="0" presId="urn:microsoft.com/office/officeart/2005/8/layout/pyramid1"/>
    <dgm:cxn modelId="{890DB72F-EBBF-4017-9957-DFE16BE5695D}" type="presOf" srcId="{6D8070B4-70E0-452C-96A9-88423653D189}" destId="{9533E164-7276-48B9-BC51-4461FB292B1A}" srcOrd="0" destOrd="0" presId="urn:microsoft.com/office/officeart/2005/8/layout/pyramid1"/>
    <dgm:cxn modelId="{C3F9693B-19E5-400C-87FD-10E23FD6AEFF}" srcId="{6D8070B4-70E0-452C-96A9-88423653D189}" destId="{E5A2E084-3F30-4B0E-9E30-1F11C5568E8D}" srcOrd="1" destOrd="0" parTransId="{F7603C42-1297-4017-AF26-99F6CA415668}" sibTransId="{7E77F11A-0C09-426E-8891-540713DF6FCE}"/>
    <dgm:cxn modelId="{6438DADE-D6D8-46A4-9785-104DB6A9625C}" type="presOf" srcId="{E5A2E084-3F30-4B0E-9E30-1F11C5568E8D}" destId="{1A869AF5-FC9B-44D7-82AB-994FC6E32F56}" srcOrd="1" destOrd="0" presId="urn:microsoft.com/office/officeart/2005/8/layout/pyramid1"/>
    <dgm:cxn modelId="{29E7DF3A-398B-47CA-AB06-9089327E2807}" type="presParOf" srcId="{9533E164-7276-48B9-BC51-4461FB292B1A}" destId="{3FAE8E74-0FED-4E2E-B54B-2FF924A4FD9D}" srcOrd="0" destOrd="0" presId="urn:microsoft.com/office/officeart/2005/8/layout/pyramid1"/>
    <dgm:cxn modelId="{D991074C-0E52-4B2D-9407-4423C86879EF}" type="presParOf" srcId="{3FAE8E74-0FED-4E2E-B54B-2FF924A4FD9D}" destId="{C21B0CB8-3E54-477E-B183-771D1FBE34AB}" srcOrd="0" destOrd="0" presId="urn:microsoft.com/office/officeart/2005/8/layout/pyramid1"/>
    <dgm:cxn modelId="{0C5A53EF-8162-4E8F-AA09-322D7BCB379E}" type="presParOf" srcId="{3FAE8E74-0FED-4E2E-B54B-2FF924A4FD9D}" destId="{D6D14B5A-70D3-4871-9632-A996FC9E4F2A}" srcOrd="1" destOrd="0" presId="urn:microsoft.com/office/officeart/2005/8/layout/pyramid1"/>
    <dgm:cxn modelId="{4F31CC66-65A5-4F36-9EC1-2CEAF376A2DC}" type="presParOf" srcId="{9533E164-7276-48B9-BC51-4461FB292B1A}" destId="{2A358D30-CE55-4C15-A3BD-ED0F24F34CC9}" srcOrd="1" destOrd="0" presId="urn:microsoft.com/office/officeart/2005/8/layout/pyramid1"/>
    <dgm:cxn modelId="{D818F2E5-486E-42F3-A414-7DFAB74538D5}" type="presParOf" srcId="{2A358D30-CE55-4C15-A3BD-ED0F24F34CC9}" destId="{926F136E-A7E5-45DC-A926-EA9569768829}" srcOrd="0" destOrd="0" presId="urn:microsoft.com/office/officeart/2005/8/layout/pyramid1"/>
    <dgm:cxn modelId="{80EE3444-8B93-4FCE-ABA6-08035BB7B6C3}" type="presParOf" srcId="{2A358D30-CE55-4C15-A3BD-ED0F24F34CC9}" destId="{1A869AF5-FC9B-44D7-82AB-994FC6E32F56}" srcOrd="1" destOrd="0" presId="urn:microsoft.com/office/officeart/2005/8/layout/pyramid1"/>
    <dgm:cxn modelId="{EFCF67F3-5326-4E93-9B84-714823028C3D}" type="presParOf" srcId="{9533E164-7276-48B9-BC51-4461FB292B1A}" destId="{B6F22A59-F7BB-497C-8F84-5F410A137FA9}" srcOrd="2" destOrd="0" presId="urn:microsoft.com/office/officeart/2005/8/layout/pyramid1"/>
    <dgm:cxn modelId="{3D2E4534-498D-4BC9-92E4-65E972AD68CF}" type="presParOf" srcId="{B6F22A59-F7BB-497C-8F84-5F410A137FA9}" destId="{4A40E4E5-9533-47EB-870E-C83369D6B41E}" srcOrd="0" destOrd="0" presId="urn:microsoft.com/office/officeart/2005/8/layout/pyramid1"/>
    <dgm:cxn modelId="{1BBF2B67-B33D-4A58-902C-0DD14A9BFD24}" type="presParOf" srcId="{B6F22A59-F7BB-497C-8F84-5F410A137FA9}" destId="{A80129CE-3A65-49AB-97D9-2803F24976A9}" srcOrd="1" destOrd="0" presId="urn:microsoft.com/office/officeart/2005/8/layout/pyramid1"/>
    <dgm:cxn modelId="{86F093FC-DA4F-4588-BCE3-500EDA11DF75}" type="presParOf" srcId="{9533E164-7276-48B9-BC51-4461FB292B1A}" destId="{5170D24B-98D1-4645-BC89-F425251A8D45}" srcOrd="3" destOrd="0" presId="urn:microsoft.com/office/officeart/2005/8/layout/pyramid1"/>
    <dgm:cxn modelId="{6C31C947-E5C4-4452-8A3F-9A4585F9FA8A}" type="presParOf" srcId="{5170D24B-98D1-4645-BC89-F425251A8D45}" destId="{ACAC50D4-B13A-4BA8-88D1-E3DD3696FD1E}" srcOrd="0" destOrd="0" presId="urn:microsoft.com/office/officeart/2005/8/layout/pyramid1"/>
    <dgm:cxn modelId="{CFFEE7BE-5ED9-4D26-8485-AD3E8803C183}" type="presParOf" srcId="{5170D24B-98D1-4645-BC89-F425251A8D45}" destId="{9563F7C3-E9FB-4E45-A602-0BDE653B041C}" srcOrd="1" destOrd="0" presId="urn:microsoft.com/office/officeart/2005/8/layout/pyramid1"/>
    <dgm:cxn modelId="{3691CF2E-56C2-4979-A96D-F7BB2A1C178D}" type="presParOf" srcId="{9533E164-7276-48B9-BC51-4461FB292B1A}" destId="{4638D67C-EB1D-407B-8008-D651FDD63853}" srcOrd="4" destOrd="0" presId="urn:microsoft.com/office/officeart/2005/8/layout/pyramid1"/>
    <dgm:cxn modelId="{54719F89-215D-4530-AE36-0BBB8A884C05}" type="presParOf" srcId="{4638D67C-EB1D-407B-8008-D651FDD63853}" destId="{2FF7D92B-13C2-467E-8EAF-FED58CC267D9}" srcOrd="0" destOrd="0" presId="urn:microsoft.com/office/officeart/2005/8/layout/pyramid1"/>
    <dgm:cxn modelId="{33B20F0F-4A3F-4A24-921E-F41682BDF4C8}" type="presParOf" srcId="{4638D67C-EB1D-407B-8008-D651FDD63853}" destId="{C5AF0F63-F31C-4528-8F3F-C37998EB7D98}" srcOrd="1" destOrd="0" presId="urn:microsoft.com/office/officeart/2005/8/layout/pyramid1"/>
    <dgm:cxn modelId="{BCE6A872-B32C-4FA4-8AAC-5FEDDAB6712F}" type="presParOf" srcId="{9533E164-7276-48B9-BC51-4461FB292B1A}" destId="{CF370856-E290-4769-9154-C95936EF9059}" srcOrd="5" destOrd="0" presId="urn:microsoft.com/office/officeart/2005/8/layout/pyramid1"/>
    <dgm:cxn modelId="{B3DBBC11-E5E1-45C1-9098-BD247A8AACA2}" type="presParOf" srcId="{CF370856-E290-4769-9154-C95936EF9059}" destId="{5675648F-2D56-4881-A663-ABF19459047C}" srcOrd="0" destOrd="0" presId="urn:microsoft.com/office/officeart/2005/8/layout/pyramid1"/>
    <dgm:cxn modelId="{9F1C9819-0DC6-4B08-A9D6-323503C77DDD}" type="presParOf" srcId="{CF370856-E290-4769-9154-C95936EF9059}" destId="{50EF2A78-4D09-406D-AC8D-244370667E33}" srcOrd="1" destOrd="0" presId="urn:microsoft.com/office/officeart/2005/8/layout/pyramid1"/>
    <dgm:cxn modelId="{004BF55E-858C-40B0-9987-14D6453B07CD}" type="presParOf" srcId="{9533E164-7276-48B9-BC51-4461FB292B1A}" destId="{E3E9B3C5-55EC-4DFC-8A95-E9FD36AB3C4B}" srcOrd="6" destOrd="0" presId="urn:microsoft.com/office/officeart/2005/8/layout/pyramid1"/>
    <dgm:cxn modelId="{FF1EB56E-E079-4241-BF9D-E580C107692B}" type="presParOf" srcId="{E3E9B3C5-55EC-4DFC-8A95-E9FD36AB3C4B}" destId="{5279A26D-5DE8-4E1C-B6D7-4893795EAE70}" srcOrd="0" destOrd="0" presId="urn:microsoft.com/office/officeart/2005/8/layout/pyramid1"/>
    <dgm:cxn modelId="{31838456-F707-48F4-9203-E8014A048D0A}" type="presParOf" srcId="{E3E9B3C5-55EC-4DFC-8A95-E9FD36AB3C4B}" destId="{51CA0CC0-AED9-4A1E-A92E-CF65844BC588}" srcOrd="1" destOrd="0" presId="urn:microsoft.com/office/officeart/2005/8/layout/pyramid1"/>
    <dgm:cxn modelId="{82560E8F-CC9E-4C74-B35A-802298470993}" type="presParOf" srcId="{9533E164-7276-48B9-BC51-4461FB292B1A}" destId="{6DC47871-EAB2-42E7-89A3-6649E8334721}" srcOrd="7" destOrd="0" presId="urn:microsoft.com/office/officeart/2005/8/layout/pyramid1"/>
    <dgm:cxn modelId="{B868B07E-BD54-4670-81BF-97EA19FACE4D}" type="presParOf" srcId="{6DC47871-EAB2-42E7-89A3-6649E8334721}" destId="{48DDF527-D84D-451B-B001-9BC551A622E6}" srcOrd="0" destOrd="0" presId="urn:microsoft.com/office/officeart/2005/8/layout/pyramid1"/>
    <dgm:cxn modelId="{AC77E6A5-BC25-4EDA-9A5C-F810358525E1}" type="presParOf" srcId="{6DC47871-EAB2-42E7-89A3-6649E8334721}" destId="{A6E71C5D-7EE6-4A2D-8ECA-80EAE2945433}" srcOrd="1" destOrd="0" presId="urn:microsoft.com/office/officeart/2005/8/layout/pyramid1"/>
    <dgm:cxn modelId="{CBD93426-47D4-4C30-89FB-522A850B6A11}" type="presParOf" srcId="{9533E164-7276-48B9-BC51-4461FB292B1A}" destId="{85070AE1-3B87-4FBB-922F-24CED8EFE337}" srcOrd="8" destOrd="0" presId="urn:microsoft.com/office/officeart/2005/8/layout/pyramid1"/>
    <dgm:cxn modelId="{53D393ED-3D55-4300-989F-114106627F43}" type="presParOf" srcId="{85070AE1-3B87-4FBB-922F-24CED8EFE337}" destId="{0953E533-9F4D-48A7-8A32-DCF033CD894E}" srcOrd="0" destOrd="0" presId="urn:microsoft.com/office/officeart/2005/8/layout/pyramid1"/>
    <dgm:cxn modelId="{B185D757-7E50-46EE-BE65-055A575CBBB8}" type="presParOf" srcId="{85070AE1-3B87-4FBB-922F-24CED8EFE337}" destId="{43435184-2DDA-4306-9F9E-78AC060796B1}" srcOrd="1" destOrd="0" presId="urn:microsoft.com/office/officeart/2005/8/layout/pyramid1"/>
    <dgm:cxn modelId="{9B1B97CE-336D-44CB-BB48-426294D0AE11}" type="presParOf" srcId="{9533E164-7276-48B9-BC51-4461FB292B1A}" destId="{3E6B05BF-9892-4618-B4FF-D00E855BAA84}" srcOrd="9" destOrd="0" presId="urn:microsoft.com/office/officeart/2005/8/layout/pyramid1"/>
    <dgm:cxn modelId="{ED728E94-FD41-42F7-B835-95258A67AAAA}" type="presParOf" srcId="{3E6B05BF-9892-4618-B4FF-D00E855BAA84}" destId="{23AB855B-22F7-4184-A8D0-FC494C2E971A}" srcOrd="0" destOrd="0" presId="urn:microsoft.com/office/officeart/2005/8/layout/pyramid1"/>
    <dgm:cxn modelId="{F2B99C8E-8C49-4714-A3BC-F5EA368D43E8}" type="presParOf" srcId="{3E6B05BF-9892-4618-B4FF-D00E855BAA84}" destId="{3FAAAC7D-0ED1-4C28-8915-2219DB60ECCE}" srcOrd="1" destOrd="0" presId="urn:microsoft.com/office/officeart/2005/8/layout/pyramid1"/>
    <dgm:cxn modelId="{01B38FA4-F322-48DB-9B1D-54FD236645E6}" type="presParOf" srcId="{9533E164-7276-48B9-BC51-4461FB292B1A}" destId="{986FA9E5-EB61-4E21-A5BF-D769756F4269}" srcOrd="10" destOrd="0" presId="urn:microsoft.com/office/officeart/2005/8/layout/pyramid1"/>
    <dgm:cxn modelId="{038C0A01-B44F-4B3D-8657-F439ECC1790A}" type="presParOf" srcId="{986FA9E5-EB61-4E21-A5BF-D769756F4269}" destId="{87F45078-CC58-47E3-9544-F2E8F7281A8E}" srcOrd="0" destOrd="0" presId="urn:microsoft.com/office/officeart/2005/8/layout/pyramid1"/>
    <dgm:cxn modelId="{1C7038AF-B009-4303-A945-8AB9C6FF461D}" type="presParOf" srcId="{986FA9E5-EB61-4E21-A5BF-D769756F4269}" destId="{DE529578-3FDC-441A-B35A-23A7C443889A}" srcOrd="1" destOrd="0" presId="urn:microsoft.com/office/officeart/2005/8/layout/pyramid1"/>
    <dgm:cxn modelId="{9DE07E17-7B8A-43B7-B0A7-A9364B0A5DEB}" type="presParOf" srcId="{9533E164-7276-48B9-BC51-4461FB292B1A}" destId="{3BBCD0B2-4DD9-4C9D-9C15-CAE54BE33A6D}" srcOrd="11" destOrd="0" presId="urn:microsoft.com/office/officeart/2005/8/layout/pyramid1"/>
    <dgm:cxn modelId="{8F9725F5-C8CC-423E-A66D-E6C332EEEA84}" type="presParOf" srcId="{3BBCD0B2-4DD9-4C9D-9C15-CAE54BE33A6D}" destId="{B6DDE991-22C7-4A31-BF49-5D7E24C7EA36}" srcOrd="0" destOrd="0" presId="urn:microsoft.com/office/officeart/2005/8/layout/pyramid1"/>
    <dgm:cxn modelId="{A9308777-F081-4399-BB18-437F9E66E2A0}" type="presParOf" srcId="{3BBCD0B2-4DD9-4C9D-9C15-CAE54BE33A6D}" destId="{E9AC7300-A65C-4913-9C93-C8AED8E2CC1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8070B4-70E0-452C-96A9-88423653D189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A2F39012-2F76-475E-9E16-EB33FB6CE080}">
      <dgm:prSet custT="1"/>
      <dgm:spPr>
        <a:xfrm>
          <a:off x="0" y="6006667"/>
          <a:ext cx="9145016" cy="546060"/>
        </a:xfr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012F23F-4C1F-4F5B-90FE-C5DD3B811450}" type="parTrans" cxnId="{19F35CD3-5485-4CF7-85B5-EB5234B0A78B}">
      <dgm:prSet/>
      <dgm:spPr/>
      <dgm:t>
        <a:bodyPr/>
        <a:lstStyle/>
        <a:p>
          <a:endParaRPr lang="en-GB" sz="1000"/>
        </a:p>
      </dgm:t>
    </dgm:pt>
    <dgm:pt modelId="{38325993-F417-463F-90EC-3073C849C425}" type="sibTrans" cxnId="{19F35CD3-5485-4CF7-85B5-EB5234B0A78B}">
      <dgm:prSet/>
      <dgm:spPr/>
      <dgm:t>
        <a:bodyPr/>
        <a:lstStyle/>
        <a:p>
          <a:endParaRPr lang="en-GB" sz="1000"/>
        </a:p>
      </dgm:t>
    </dgm:pt>
    <dgm:pt modelId="{B232BAC0-9A19-4104-BB22-143670A03DB3}">
      <dgm:prSet custT="1"/>
      <dgm:spPr>
        <a:xfrm>
          <a:off x="381042" y="5460606"/>
          <a:ext cx="8382931" cy="546060"/>
        </a:xfr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41564336-B549-41FB-A8EE-A051BC2B1961}" type="parTrans" cxnId="{D4B060D5-3790-4981-96FA-2AD8750319E6}">
      <dgm:prSet/>
      <dgm:spPr/>
      <dgm:t>
        <a:bodyPr/>
        <a:lstStyle/>
        <a:p>
          <a:endParaRPr lang="en-GB" sz="1000"/>
        </a:p>
      </dgm:t>
    </dgm:pt>
    <dgm:pt modelId="{FB959378-BCD3-4E38-9279-7CE7DD058FF9}" type="sibTrans" cxnId="{D4B060D5-3790-4981-96FA-2AD8750319E6}">
      <dgm:prSet/>
      <dgm:spPr/>
      <dgm:t>
        <a:bodyPr/>
        <a:lstStyle/>
        <a:p>
          <a:endParaRPr lang="en-GB" sz="1000"/>
        </a:p>
      </dgm:t>
    </dgm:pt>
    <dgm:pt modelId="{1129C655-5363-4DDA-9CDD-8A9FFC9DC593}">
      <dgm:prSet custT="1"/>
      <dgm:spPr>
        <a:xfrm>
          <a:off x="762084" y="4914546"/>
          <a:ext cx="7620846" cy="546060"/>
        </a:xfr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8245D83A-F9DE-4A91-9B4A-D96407D500AF}" type="parTrans" cxnId="{77275FD3-5F44-49C1-847D-80367BEEBE52}">
      <dgm:prSet/>
      <dgm:spPr/>
      <dgm:t>
        <a:bodyPr/>
        <a:lstStyle/>
        <a:p>
          <a:endParaRPr lang="en-GB" sz="1000"/>
        </a:p>
      </dgm:t>
    </dgm:pt>
    <dgm:pt modelId="{C44BB4F6-A68A-4FC9-9D01-C3693467F476}" type="sibTrans" cxnId="{77275FD3-5F44-49C1-847D-80367BEEBE52}">
      <dgm:prSet/>
      <dgm:spPr/>
      <dgm:t>
        <a:bodyPr/>
        <a:lstStyle/>
        <a:p>
          <a:endParaRPr lang="en-GB" sz="1000"/>
        </a:p>
      </dgm:t>
    </dgm:pt>
    <dgm:pt modelId="{CAA833B2-B120-4125-8DFF-C7989AE8B390}">
      <dgm:prSet custT="1"/>
      <dgm:spPr>
        <a:xfrm>
          <a:off x="1143126" y="4368485"/>
          <a:ext cx="6858762" cy="546060"/>
        </a:xfr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23ACBD7-D2B8-45AC-A4BB-96BEE666FF2F}" type="parTrans" cxnId="{6D7E4DF2-C75E-40C3-A473-F3E071494539}">
      <dgm:prSet/>
      <dgm:spPr/>
      <dgm:t>
        <a:bodyPr/>
        <a:lstStyle/>
        <a:p>
          <a:endParaRPr lang="en-GB" sz="1000"/>
        </a:p>
      </dgm:t>
    </dgm:pt>
    <dgm:pt modelId="{47B20CF5-3C27-4E5C-B261-AF84CE53BB37}" type="sibTrans" cxnId="{6D7E4DF2-C75E-40C3-A473-F3E071494539}">
      <dgm:prSet/>
      <dgm:spPr/>
      <dgm:t>
        <a:bodyPr/>
        <a:lstStyle/>
        <a:p>
          <a:endParaRPr lang="en-GB" sz="1000"/>
        </a:p>
      </dgm:t>
    </dgm:pt>
    <dgm:pt modelId="{81C98235-1067-437A-A24A-9B3161C0C02F}">
      <dgm:prSet custT="1"/>
      <dgm:spPr>
        <a:xfrm>
          <a:off x="1905211" y="3276364"/>
          <a:ext cx="5334592" cy="546060"/>
        </a:xfr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8F6C4B5-F4D0-4D72-B611-CAE20D9C9334}" type="parTrans" cxnId="{C88FC669-81B2-471D-8295-8CA7CA1755C6}">
      <dgm:prSet/>
      <dgm:spPr/>
      <dgm:t>
        <a:bodyPr/>
        <a:lstStyle/>
        <a:p>
          <a:endParaRPr lang="en-GB" sz="1000"/>
        </a:p>
      </dgm:t>
    </dgm:pt>
    <dgm:pt modelId="{C0BE8758-4138-4586-A406-F6E70329F99B}" type="sibTrans" cxnId="{C88FC669-81B2-471D-8295-8CA7CA1755C6}">
      <dgm:prSet/>
      <dgm:spPr/>
      <dgm:t>
        <a:bodyPr/>
        <a:lstStyle/>
        <a:p>
          <a:endParaRPr lang="en-GB" sz="1000"/>
        </a:p>
      </dgm:t>
    </dgm:pt>
    <dgm:pt modelId="{B33B40E2-7DF1-4AAC-B640-781A17BCB89F}">
      <dgm:prSet custT="1"/>
      <dgm:spPr>
        <a:xfrm>
          <a:off x="1524169" y="3822424"/>
          <a:ext cx="6096677" cy="546060"/>
        </a:xfr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0405FB4-9946-465F-900F-027AACBB8B94}" type="parTrans" cxnId="{DAA63F35-9A57-4EDD-94A3-E9B5F89BE84B}">
      <dgm:prSet/>
      <dgm:spPr/>
      <dgm:t>
        <a:bodyPr/>
        <a:lstStyle/>
        <a:p>
          <a:endParaRPr lang="en-GB" sz="1000"/>
        </a:p>
      </dgm:t>
    </dgm:pt>
    <dgm:pt modelId="{4E81CD8B-53B2-4A41-B32B-4E61F929E01B}" type="sibTrans" cxnId="{DAA63F35-9A57-4EDD-94A3-E9B5F89BE84B}">
      <dgm:prSet/>
      <dgm:spPr/>
      <dgm:t>
        <a:bodyPr/>
        <a:lstStyle/>
        <a:p>
          <a:endParaRPr lang="en-GB" sz="1000"/>
        </a:p>
      </dgm:t>
    </dgm:pt>
    <dgm:pt modelId="{A916CDC6-132B-498A-80DF-AD84CCE36AB6}">
      <dgm:prSet custT="1"/>
      <dgm:spPr>
        <a:xfrm>
          <a:off x="3429381" y="1092121"/>
          <a:ext cx="2286254" cy="546060"/>
        </a:xfr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2A9AF8C-6F1E-42F7-886F-2E3786EC301C}" type="parTrans" cxnId="{08DA5DF9-6C58-4E9A-8EE8-B492DBCC7C7E}">
      <dgm:prSet/>
      <dgm:spPr/>
      <dgm:t>
        <a:bodyPr/>
        <a:lstStyle/>
        <a:p>
          <a:endParaRPr lang="en-GB" sz="600"/>
        </a:p>
      </dgm:t>
    </dgm:pt>
    <dgm:pt modelId="{190EEFD1-CF8E-4CE9-AEF0-2E228646EE24}" type="sibTrans" cxnId="{08DA5DF9-6C58-4E9A-8EE8-B492DBCC7C7E}">
      <dgm:prSet/>
      <dgm:spPr/>
      <dgm:t>
        <a:bodyPr/>
        <a:lstStyle/>
        <a:p>
          <a:endParaRPr lang="en-GB" sz="600"/>
        </a:p>
      </dgm:t>
    </dgm:pt>
    <dgm:pt modelId="{E5A2E084-3F30-4B0E-9E30-1F11C5568E8D}">
      <dgm:prSet custT="1"/>
      <dgm:spPr>
        <a:xfrm>
          <a:off x="3810423" y="546060"/>
          <a:ext cx="1524169" cy="546060"/>
        </a:xfr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7603C42-1297-4017-AF26-99F6CA415668}" type="parTrans" cxnId="{C3F9693B-19E5-400C-87FD-10E23FD6AEFF}">
      <dgm:prSet/>
      <dgm:spPr/>
      <dgm:t>
        <a:bodyPr/>
        <a:lstStyle/>
        <a:p>
          <a:endParaRPr lang="en-GB" sz="600"/>
        </a:p>
      </dgm:t>
    </dgm:pt>
    <dgm:pt modelId="{7E77F11A-0C09-426E-8891-540713DF6FCE}" type="sibTrans" cxnId="{C3F9693B-19E5-400C-87FD-10E23FD6AEFF}">
      <dgm:prSet/>
      <dgm:spPr/>
      <dgm:t>
        <a:bodyPr/>
        <a:lstStyle/>
        <a:p>
          <a:endParaRPr lang="en-GB" sz="600"/>
        </a:p>
      </dgm:t>
    </dgm:pt>
    <dgm:pt modelId="{083B16D9-7165-43EF-B48A-5F98B62C5AD7}">
      <dgm:prSet custT="1"/>
      <dgm:spPr>
        <a:xfrm>
          <a:off x="4191465" y="0"/>
          <a:ext cx="762084" cy="546060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39112F9-F2B2-402C-98A3-FADBC83D7A6B}" type="parTrans" cxnId="{0F5F2D8B-0F9B-4FD6-8FC4-662727ECBBAB}">
      <dgm:prSet/>
      <dgm:spPr/>
      <dgm:t>
        <a:bodyPr/>
        <a:lstStyle/>
        <a:p>
          <a:endParaRPr lang="en-GB" sz="600"/>
        </a:p>
      </dgm:t>
    </dgm:pt>
    <dgm:pt modelId="{AA950BD8-D87F-4CF8-A32C-DBFAB3298E77}" type="sibTrans" cxnId="{0F5F2D8B-0F9B-4FD6-8FC4-662727ECBBAB}">
      <dgm:prSet/>
      <dgm:spPr/>
      <dgm:t>
        <a:bodyPr/>
        <a:lstStyle/>
        <a:p>
          <a:endParaRPr lang="en-GB" sz="600"/>
        </a:p>
      </dgm:t>
    </dgm:pt>
    <dgm:pt modelId="{A57184DF-ADDC-4EDF-BA4F-98828FE50680}">
      <dgm:prSet custT="1"/>
      <dgm:spPr>
        <a:xfrm>
          <a:off x="3048338" y="1638182"/>
          <a:ext cx="3048338" cy="546060"/>
        </a:xfr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B4ADF20-5E96-4E91-A4AB-376435F4F463}" type="sibTrans" cxnId="{E55A0D8F-87EA-43B1-BD06-FE6115954E06}">
      <dgm:prSet/>
      <dgm:spPr/>
      <dgm:t>
        <a:bodyPr/>
        <a:lstStyle/>
        <a:p>
          <a:endParaRPr lang="en-GB" sz="600"/>
        </a:p>
      </dgm:t>
    </dgm:pt>
    <dgm:pt modelId="{9FBB3B65-4ECC-4AEC-9077-BE55256AC00C}" type="parTrans" cxnId="{E55A0D8F-87EA-43B1-BD06-FE6115954E06}">
      <dgm:prSet/>
      <dgm:spPr/>
      <dgm:t>
        <a:bodyPr/>
        <a:lstStyle/>
        <a:p>
          <a:endParaRPr lang="en-GB" sz="600"/>
        </a:p>
      </dgm:t>
    </dgm:pt>
    <dgm:pt modelId="{0EB54B10-44ED-459F-94C8-B2889BF80429}">
      <dgm:prSet custT="1"/>
      <dgm:spPr>
        <a:xfrm>
          <a:off x="2286254" y="2730303"/>
          <a:ext cx="4572508" cy="546060"/>
        </a:xfr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975026D-D42F-43A7-881E-3BDF584C0334}" type="sibTrans" cxnId="{783B156E-33F5-4C3C-9453-2F6C624B3DED}">
      <dgm:prSet/>
      <dgm:spPr/>
      <dgm:t>
        <a:bodyPr/>
        <a:lstStyle/>
        <a:p>
          <a:endParaRPr lang="en-GB" sz="1000"/>
        </a:p>
      </dgm:t>
    </dgm:pt>
    <dgm:pt modelId="{4031929B-8DF8-4246-9F7C-43444F2ACD29}" type="parTrans" cxnId="{783B156E-33F5-4C3C-9453-2F6C624B3DED}">
      <dgm:prSet/>
      <dgm:spPr/>
      <dgm:t>
        <a:bodyPr/>
        <a:lstStyle/>
        <a:p>
          <a:endParaRPr lang="en-GB" sz="1000"/>
        </a:p>
      </dgm:t>
    </dgm:pt>
    <dgm:pt modelId="{D34F26D8-187C-4127-8906-3FAC97D10A74}">
      <dgm:prSet custT="1"/>
      <dgm:spPr>
        <a:xfrm>
          <a:off x="2667296" y="2184242"/>
          <a:ext cx="3810423" cy="546060"/>
        </a:xfr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7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D17EC88-7268-4AC4-A155-226580220A24}" type="sibTrans" cxnId="{0E3694B4-065C-4A3C-A3B9-49EC7EA720B6}">
      <dgm:prSet/>
      <dgm:spPr/>
      <dgm:t>
        <a:bodyPr/>
        <a:lstStyle/>
        <a:p>
          <a:endParaRPr lang="en-GB" sz="1000"/>
        </a:p>
      </dgm:t>
    </dgm:pt>
    <dgm:pt modelId="{14B0279D-4657-4658-AE2F-A04D503F501B}" type="parTrans" cxnId="{0E3694B4-065C-4A3C-A3B9-49EC7EA720B6}">
      <dgm:prSet/>
      <dgm:spPr/>
      <dgm:t>
        <a:bodyPr/>
        <a:lstStyle/>
        <a:p>
          <a:endParaRPr lang="en-GB" sz="1000"/>
        </a:p>
      </dgm:t>
    </dgm:pt>
    <dgm:pt modelId="{9533E164-7276-48B9-BC51-4461FB292B1A}" type="pres">
      <dgm:prSet presAssocID="{6D8070B4-70E0-452C-96A9-88423653D189}" presName="Name0" presStyleCnt="0">
        <dgm:presLayoutVars>
          <dgm:dir/>
          <dgm:animLvl val="lvl"/>
          <dgm:resizeHandles val="exact"/>
        </dgm:presLayoutVars>
      </dgm:prSet>
      <dgm:spPr/>
    </dgm:pt>
    <dgm:pt modelId="{3FAE8E74-0FED-4E2E-B54B-2FF924A4FD9D}" type="pres">
      <dgm:prSet presAssocID="{083B16D9-7165-43EF-B48A-5F98B62C5AD7}" presName="Name8" presStyleCnt="0"/>
      <dgm:spPr/>
    </dgm:pt>
    <dgm:pt modelId="{C21B0CB8-3E54-477E-B183-771D1FBE34AB}" type="pres">
      <dgm:prSet presAssocID="{083B16D9-7165-43EF-B48A-5F98B62C5AD7}" presName="level" presStyleLbl="node1" presStyleIdx="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6D14B5A-70D3-4871-9632-A996FC9E4F2A}" type="pres">
      <dgm:prSet presAssocID="{083B16D9-7165-43EF-B48A-5F98B62C5A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358D30-CE55-4C15-A3BD-ED0F24F34CC9}" type="pres">
      <dgm:prSet presAssocID="{E5A2E084-3F30-4B0E-9E30-1F11C5568E8D}" presName="Name8" presStyleCnt="0"/>
      <dgm:spPr/>
    </dgm:pt>
    <dgm:pt modelId="{926F136E-A7E5-45DC-A926-EA9569768829}" type="pres">
      <dgm:prSet presAssocID="{E5A2E084-3F30-4B0E-9E30-1F11C5568E8D}" presName="level" presStyleLbl="node1" presStyleIdx="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1A869AF5-FC9B-44D7-82AB-994FC6E32F56}" type="pres">
      <dgm:prSet presAssocID="{E5A2E084-3F30-4B0E-9E30-1F11C5568E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F22A59-F7BB-497C-8F84-5F410A137FA9}" type="pres">
      <dgm:prSet presAssocID="{A916CDC6-132B-498A-80DF-AD84CCE36AB6}" presName="Name8" presStyleCnt="0"/>
      <dgm:spPr/>
    </dgm:pt>
    <dgm:pt modelId="{4A40E4E5-9533-47EB-870E-C83369D6B41E}" type="pres">
      <dgm:prSet presAssocID="{A916CDC6-132B-498A-80DF-AD84CCE36AB6}" presName="level" presStyleLbl="node1" presStyleIdx="2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80129CE-3A65-49AB-97D9-2803F24976A9}" type="pres">
      <dgm:prSet presAssocID="{A916CDC6-132B-498A-80DF-AD84CCE36A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70D24B-98D1-4645-BC89-F425251A8D45}" type="pres">
      <dgm:prSet presAssocID="{A57184DF-ADDC-4EDF-BA4F-98828FE50680}" presName="Name8" presStyleCnt="0"/>
      <dgm:spPr/>
    </dgm:pt>
    <dgm:pt modelId="{ACAC50D4-B13A-4BA8-88D1-E3DD3696FD1E}" type="pres">
      <dgm:prSet presAssocID="{A57184DF-ADDC-4EDF-BA4F-98828FE50680}" presName="level" presStyleLbl="node1" presStyleIdx="3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9563F7C3-E9FB-4E45-A602-0BDE653B041C}" type="pres">
      <dgm:prSet presAssocID="{A57184DF-ADDC-4EDF-BA4F-98828FE506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38D67C-EB1D-407B-8008-D651FDD63853}" type="pres">
      <dgm:prSet presAssocID="{D34F26D8-187C-4127-8906-3FAC97D10A74}" presName="Name8" presStyleCnt="0"/>
      <dgm:spPr/>
    </dgm:pt>
    <dgm:pt modelId="{2FF7D92B-13C2-467E-8EAF-FED58CC267D9}" type="pres">
      <dgm:prSet presAssocID="{D34F26D8-187C-4127-8906-3FAC97D10A74}" presName="level" presStyleLbl="node1" presStyleIdx="4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C5AF0F63-F31C-4528-8F3F-C37998EB7D98}" type="pres">
      <dgm:prSet presAssocID="{D34F26D8-187C-4127-8906-3FAC97D10A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370856-E290-4769-9154-C95936EF9059}" type="pres">
      <dgm:prSet presAssocID="{0EB54B10-44ED-459F-94C8-B2889BF80429}" presName="Name8" presStyleCnt="0"/>
      <dgm:spPr/>
    </dgm:pt>
    <dgm:pt modelId="{5675648F-2D56-4881-A663-ABF19459047C}" type="pres">
      <dgm:prSet presAssocID="{0EB54B10-44ED-459F-94C8-B2889BF80429}" presName="level" presStyleLbl="node1" presStyleIdx="5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0EF2A78-4D09-406D-AC8D-244370667E33}" type="pres">
      <dgm:prSet presAssocID="{0EB54B10-44ED-459F-94C8-B2889BF804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E9B3C5-55EC-4DFC-8A95-E9FD36AB3C4B}" type="pres">
      <dgm:prSet presAssocID="{81C98235-1067-437A-A24A-9B3161C0C02F}" presName="Name8" presStyleCnt="0"/>
      <dgm:spPr/>
    </dgm:pt>
    <dgm:pt modelId="{5279A26D-5DE8-4E1C-B6D7-4893795EAE70}" type="pres">
      <dgm:prSet presAssocID="{81C98235-1067-437A-A24A-9B3161C0C02F}" presName="level" presStyleLbl="node1" presStyleIdx="6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1CA0CC0-AED9-4A1E-A92E-CF65844BC588}" type="pres">
      <dgm:prSet presAssocID="{81C98235-1067-437A-A24A-9B3161C0C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C47871-EAB2-42E7-89A3-6649E8334721}" type="pres">
      <dgm:prSet presAssocID="{B33B40E2-7DF1-4AAC-B640-781A17BCB89F}" presName="Name8" presStyleCnt="0"/>
      <dgm:spPr/>
    </dgm:pt>
    <dgm:pt modelId="{48DDF527-D84D-451B-B001-9BC551A622E6}" type="pres">
      <dgm:prSet presAssocID="{B33B40E2-7DF1-4AAC-B640-781A17BCB89F}" presName="level" presStyleLbl="node1" presStyleIdx="7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6E71C5D-7EE6-4A2D-8ECA-80EAE2945433}" type="pres">
      <dgm:prSet presAssocID="{B33B40E2-7DF1-4AAC-B640-781A17BCB8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070AE1-3B87-4FBB-922F-24CED8EFE337}" type="pres">
      <dgm:prSet presAssocID="{CAA833B2-B120-4125-8DFF-C7989AE8B390}" presName="Name8" presStyleCnt="0"/>
      <dgm:spPr/>
    </dgm:pt>
    <dgm:pt modelId="{0953E533-9F4D-48A7-8A32-DCF033CD894E}" type="pres">
      <dgm:prSet presAssocID="{CAA833B2-B120-4125-8DFF-C7989AE8B390}" presName="level" presStyleLbl="node1" presStyleIdx="8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43435184-2DDA-4306-9F9E-78AC060796B1}" type="pres">
      <dgm:prSet presAssocID="{CAA833B2-B120-4125-8DFF-C7989AE8B3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6B05BF-9892-4618-B4FF-D00E855BAA84}" type="pres">
      <dgm:prSet presAssocID="{1129C655-5363-4DDA-9CDD-8A9FFC9DC593}" presName="Name8" presStyleCnt="0"/>
      <dgm:spPr/>
    </dgm:pt>
    <dgm:pt modelId="{23AB855B-22F7-4184-A8D0-FC494C2E971A}" type="pres">
      <dgm:prSet presAssocID="{1129C655-5363-4DDA-9CDD-8A9FFC9DC593}" presName="level" presStyleLbl="node1" presStyleIdx="9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3FAAAC7D-0ED1-4C28-8915-2219DB60ECCE}" type="pres">
      <dgm:prSet presAssocID="{1129C655-5363-4DDA-9CDD-8A9FFC9DC5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6FA9E5-EB61-4E21-A5BF-D769756F4269}" type="pres">
      <dgm:prSet presAssocID="{B232BAC0-9A19-4104-BB22-143670A03DB3}" presName="Name8" presStyleCnt="0"/>
      <dgm:spPr/>
    </dgm:pt>
    <dgm:pt modelId="{87F45078-CC58-47E3-9544-F2E8F7281A8E}" type="pres">
      <dgm:prSet presAssocID="{B232BAC0-9A19-4104-BB22-143670A03DB3}" presName="level" presStyleLbl="node1" presStyleIdx="1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E529578-3FDC-441A-B35A-23A7C443889A}" type="pres">
      <dgm:prSet presAssocID="{B232BAC0-9A19-4104-BB22-143670A03D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CD0B2-4DD9-4C9D-9C15-CAE54BE33A6D}" type="pres">
      <dgm:prSet presAssocID="{A2F39012-2F76-475E-9E16-EB33FB6CE080}" presName="Name8" presStyleCnt="0"/>
      <dgm:spPr/>
    </dgm:pt>
    <dgm:pt modelId="{B6DDE991-22C7-4A31-BF49-5D7E24C7EA36}" type="pres">
      <dgm:prSet presAssocID="{A2F39012-2F76-475E-9E16-EB33FB6CE080}" presName="level" presStyleLbl="node1" presStyleIdx="1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E9AC7300-A65C-4913-9C93-C8AED8E2CC15}" type="pres">
      <dgm:prSet presAssocID="{A2F39012-2F76-475E-9E16-EB33FB6CE0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4D1A161-6FA1-497C-A1E2-C2086907E62E}" type="presOf" srcId="{A916CDC6-132B-498A-80DF-AD84CCE36AB6}" destId="{A80129CE-3A65-49AB-97D9-2803F24976A9}" srcOrd="1" destOrd="0" presId="urn:microsoft.com/office/officeart/2005/8/layout/pyramid1"/>
    <dgm:cxn modelId="{08DA5DF9-6C58-4E9A-8EE8-B492DBCC7C7E}" srcId="{6D8070B4-70E0-452C-96A9-88423653D189}" destId="{A916CDC6-132B-498A-80DF-AD84CCE36AB6}" srcOrd="2" destOrd="0" parTransId="{02A9AF8C-6F1E-42F7-886F-2E3786EC301C}" sibTransId="{190EEFD1-CF8E-4CE9-AEF0-2E228646EE24}"/>
    <dgm:cxn modelId="{6E12F6A4-E791-4AD0-9F0F-1A05951B8B41}" type="presOf" srcId="{1129C655-5363-4DDA-9CDD-8A9FFC9DC593}" destId="{3FAAAC7D-0ED1-4C28-8915-2219DB60ECCE}" srcOrd="1" destOrd="0" presId="urn:microsoft.com/office/officeart/2005/8/layout/pyramid1"/>
    <dgm:cxn modelId="{9CE56E9E-BA8A-4A1B-8191-7482BCA0204B}" type="presOf" srcId="{A2F39012-2F76-475E-9E16-EB33FB6CE080}" destId="{E9AC7300-A65C-4913-9C93-C8AED8E2CC15}" srcOrd="1" destOrd="0" presId="urn:microsoft.com/office/officeart/2005/8/layout/pyramid1"/>
    <dgm:cxn modelId="{560B0F3A-F5C7-4004-BF2E-15E95AD426EA}" type="presOf" srcId="{81C98235-1067-437A-A24A-9B3161C0C02F}" destId="{51CA0CC0-AED9-4A1E-A92E-CF65844BC588}" srcOrd="1" destOrd="0" presId="urn:microsoft.com/office/officeart/2005/8/layout/pyramid1"/>
    <dgm:cxn modelId="{F18302AB-D747-400D-A00C-473634A7A65B}" type="presOf" srcId="{A2F39012-2F76-475E-9E16-EB33FB6CE080}" destId="{B6DDE991-22C7-4A31-BF49-5D7E24C7EA36}" srcOrd="0" destOrd="0" presId="urn:microsoft.com/office/officeart/2005/8/layout/pyramid1"/>
    <dgm:cxn modelId="{77275FD3-5F44-49C1-847D-80367BEEBE52}" srcId="{6D8070B4-70E0-452C-96A9-88423653D189}" destId="{1129C655-5363-4DDA-9CDD-8A9FFC9DC593}" srcOrd="9" destOrd="0" parTransId="{8245D83A-F9DE-4A91-9B4A-D96407D500AF}" sibTransId="{C44BB4F6-A68A-4FC9-9D01-C3693467F476}"/>
    <dgm:cxn modelId="{942258EF-2DEB-4ACF-B08F-95DC0C742B36}" type="presOf" srcId="{A57184DF-ADDC-4EDF-BA4F-98828FE50680}" destId="{9563F7C3-E9FB-4E45-A602-0BDE653B041C}" srcOrd="1" destOrd="0" presId="urn:microsoft.com/office/officeart/2005/8/layout/pyramid1"/>
    <dgm:cxn modelId="{A24B39BB-AAD2-4802-985B-24DECBC73B25}" type="presOf" srcId="{A916CDC6-132B-498A-80DF-AD84CCE36AB6}" destId="{4A40E4E5-9533-47EB-870E-C83369D6B41E}" srcOrd="0" destOrd="0" presId="urn:microsoft.com/office/officeart/2005/8/layout/pyramid1"/>
    <dgm:cxn modelId="{783B156E-33F5-4C3C-9453-2F6C624B3DED}" srcId="{6D8070B4-70E0-452C-96A9-88423653D189}" destId="{0EB54B10-44ED-459F-94C8-B2889BF80429}" srcOrd="5" destOrd="0" parTransId="{4031929B-8DF8-4246-9F7C-43444F2ACD29}" sibTransId="{5975026D-D42F-43A7-881E-3BDF584C0334}"/>
    <dgm:cxn modelId="{0F5F2D8B-0F9B-4FD6-8FC4-662727ECBBAB}" srcId="{6D8070B4-70E0-452C-96A9-88423653D189}" destId="{083B16D9-7165-43EF-B48A-5F98B62C5AD7}" srcOrd="0" destOrd="0" parTransId="{E39112F9-F2B2-402C-98A3-FADBC83D7A6B}" sibTransId="{AA950BD8-D87F-4CF8-A32C-DBFAB3298E77}"/>
    <dgm:cxn modelId="{E23E23A1-3E91-4E57-A0F9-C1E590BB203B}" type="presOf" srcId="{B33B40E2-7DF1-4AAC-B640-781A17BCB89F}" destId="{48DDF527-D84D-451B-B001-9BC551A622E6}" srcOrd="0" destOrd="0" presId="urn:microsoft.com/office/officeart/2005/8/layout/pyramid1"/>
    <dgm:cxn modelId="{35FDC6C8-2D14-4905-8A70-75F6BACACA98}" type="presOf" srcId="{1129C655-5363-4DDA-9CDD-8A9FFC9DC593}" destId="{23AB855B-22F7-4184-A8D0-FC494C2E971A}" srcOrd="0" destOrd="0" presId="urn:microsoft.com/office/officeart/2005/8/layout/pyramid1"/>
    <dgm:cxn modelId="{E55A0D8F-87EA-43B1-BD06-FE6115954E06}" srcId="{6D8070B4-70E0-452C-96A9-88423653D189}" destId="{A57184DF-ADDC-4EDF-BA4F-98828FE50680}" srcOrd="3" destOrd="0" parTransId="{9FBB3B65-4ECC-4AEC-9077-BE55256AC00C}" sibTransId="{1B4ADF20-5E96-4E91-A4AB-376435F4F463}"/>
    <dgm:cxn modelId="{D4B060D5-3790-4981-96FA-2AD8750319E6}" srcId="{6D8070B4-70E0-452C-96A9-88423653D189}" destId="{B232BAC0-9A19-4104-BB22-143670A03DB3}" srcOrd="10" destOrd="0" parTransId="{41564336-B549-41FB-A8EE-A051BC2B1961}" sibTransId="{FB959378-BCD3-4E38-9279-7CE7DD058FF9}"/>
    <dgm:cxn modelId="{6658F037-92A3-4A40-A85C-BC40E2D291CA}" type="presOf" srcId="{B232BAC0-9A19-4104-BB22-143670A03DB3}" destId="{87F45078-CC58-47E3-9544-F2E8F7281A8E}" srcOrd="0" destOrd="0" presId="urn:microsoft.com/office/officeart/2005/8/layout/pyramid1"/>
    <dgm:cxn modelId="{C88FC669-81B2-471D-8295-8CA7CA1755C6}" srcId="{6D8070B4-70E0-452C-96A9-88423653D189}" destId="{81C98235-1067-437A-A24A-9B3161C0C02F}" srcOrd="6" destOrd="0" parTransId="{38F6C4B5-F4D0-4D72-B611-CAE20D9C9334}" sibTransId="{C0BE8758-4138-4586-A406-F6E70329F99B}"/>
    <dgm:cxn modelId="{19F35CD3-5485-4CF7-85B5-EB5234B0A78B}" srcId="{6D8070B4-70E0-452C-96A9-88423653D189}" destId="{A2F39012-2F76-475E-9E16-EB33FB6CE080}" srcOrd="11" destOrd="0" parTransId="{6012F23F-4C1F-4F5B-90FE-C5DD3B811450}" sibTransId="{38325993-F417-463F-90EC-3073C849C425}"/>
    <dgm:cxn modelId="{061523DC-BE7B-43C4-A67B-ADCF5B110E95}" type="presOf" srcId="{083B16D9-7165-43EF-B48A-5F98B62C5AD7}" destId="{C21B0CB8-3E54-477E-B183-771D1FBE34AB}" srcOrd="0" destOrd="0" presId="urn:microsoft.com/office/officeart/2005/8/layout/pyramid1"/>
    <dgm:cxn modelId="{5BA130D4-56D0-4186-9FAA-AAADAC7D562C}" type="presOf" srcId="{CAA833B2-B120-4125-8DFF-C7989AE8B390}" destId="{0953E533-9F4D-48A7-8A32-DCF033CD894E}" srcOrd="0" destOrd="0" presId="urn:microsoft.com/office/officeart/2005/8/layout/pyramid1"/>
    <dgm:cxn modelId="{A5AF2C24-D0CF-42A5-BDBA-330E3B63D1F4}" type="presOf" srcId="{D34F26D8-187C-4127-8906-3FAC97D10A74}" destId="{C5AF0F63-F31C-4528-8F3F-C37998EB7D98}" srcOrd="1" destOrd="0" presId="urn:microsoft.com/office/officeart/2005/8/layout/pyramid1"/>
    <dgm:cxn modelId="{DAA63F35-9A57-4EDD-94A3-E9B5F89BE84B}" srcId="{6D8070B4-70E0-452C-96A9-88423653D189}" destId="{B33B40E2-7DF1-4AAC-B640-781A17BCB89F}" srcOrd="7" destOrd="0" parTransId="{D0405FB4-9946-465F-900F-027AACBB8B94}" sibTransId="{4E81CD8B-53B2-4A41-B32B-4E61F929E01B}"/>
    <dgm:cxn modelId="{6D7E4DF2-C75E-40C3-A473-F3E071494539}" srcId="{6D8070B4-70E0-452C-96A9-88423653D189}" destId="{CAA833B2-B120-4125-8DFF-C7989AE8B390}" srcOrd="8" destOrd="0" parTransId="{623ACBD7-D2B8-45AC-A4BB-96BEE666FF2F}" sibTransId="{47B20CF5-3C27-4E5C-B261-AF84CE53BB37}"/>
    <dgm:cxn modelId="{13B5392B-66F6-4D9E-818A-1D66EBAD06B1}" type="presOf" srcId="{B232BAC0-9A19-4104-BB22-143670A03DB3}" destId="{DE529578-3FDC-441A-B35A-23A7C443889A}" srcOrd="1" destOrd="0" presId="urn:microsoft.com/office/officeart/2005/8/layout/pyramid1"/>
    <dgm:cxn modelId="{FD6B06ED-AF74-496A-8A21-3B3D73485781}" type="presOf" srcId="{0EB54B10-44ED-459F-94C8-B2889BF80429}" destId="{50EF2A78-4D09-406D-AC8D-244370667E33}" srcOrd="1" destOrd="0" presId="urn:microsoft.com/office/officeart/2005/8/layout/pyramid1"/>
    <dgm:cxn modelId="{8855A474-B49C-4561-A103-B76D35202B5A}" type="presOf" srcId="{81C98235-1067-437A-A24A-9B3161C0C02F}" destId="{5279A26D-5DE8-4E1C-B6D7-4893795EAE70}" srcOrd="0" destOrd="0" presId="urn:microsoft.com/office/officeart/2005/8/layout/pyramid1"/>
    <dgm:cxn modelId="{B3E69ACA-500A-4B86-B9F7-6B0E0751239B}" type="presOf" srcId="{E5A2E084-3F30-4B0E-9E30-1F11C5568E8D}" destId="{926F136E-A7E5-45DC-A926-EA9569768829}" srcOrd="0" destOrd="0" presId="urn:microsoft.com/office/officeart/2005/8/layout/pyramid1"/>
    <dgm:cxn modelId="{5678BDCA-9829-4E24-822F-39195270D80B}" type="presOf" srcId="{E5A2E084-3F30-4B0E-9E30-1F11C5568E8D}" destId="{1A869AF5-FC9B-44D7-82AB-994FC6E32F56}" srcOrd="1" destOrd="0" presId="urn:microsoft.com/office/officeart/2005/8/layout/pyramid1"/>
    <dgm:cxn modelId="{A586B47B-7410-4B3D-8CA2-0BB063EBD55B}" type="presOf" srcId="{D34F26D8-187C-4127-8906-3FAC97D10A74}" destId="{2FF7D92B-13C2-467E-8EAF-FED58CC267D9}" srcOrd="0" destOrd="0" presId="urn:microsoft.com/office/officeart/2005/8/layout/pyramid1"/>
    <dgm:cxn modelId="{0E3694B4-065C-4A3C-A3B9-49EC7EA720B6}" srcId="{6D8070B4-70E0-452C-96A9-88423653D189}" destId="{D34F26D8-187C-4127-8906-3FAC97D10A74}" srcOrd="4" destOrd="0" parTransId="{14B0279D-4657-4658-AE2F-A04D503F501B}" sibTransId="{7D17EC88-7268-4AC4-A155-226580220A24}"/>
    <dgm:cxn modelId="{FA937FB6-F06E-4CA4-A2FB-9BCD5EA5408D}" type="presOf" srcId="{6D8070B4-70E0-452C-96A9-88423653D189}" destId="{9533E164-7276-48B9-BC51-4461FB292B1A}" srcOrd="0" destOrd="0" presId="urn:microsoft.com/office/officeart/2005/8/layout/pyramid1"/>
    <dgm:cxn modelId="{84C1370F-6692-427C-B383-1E80B34774A7}" type="presOf" srcId="{A57184DF-ADDC-4EDF-BA4F-98828FE50680}" destId="{ACAC50D4-B13A-4BA8-88D1-E3DD3696FD1E}" srcOrd="0" destOrd="0" presId="urn:microsoft.com/office/officeart/2005/8/layout/pyramid1"/>
    <dgm:cxn modelId="{F1AD4E03-9749-496C-BB27-D71C8EAA82FB}" type="presOf" srcId="{CAA833B2-B120-4125-8DFF-C7989AE8B390}" destId="{43435184-2DDA-4306-9F9E-78AC060796B1}" srcOrd="1" destOrd="0" presId="urn:microsoft.com/office/officeart/2005/8/layout/pyramid1"/>
    <dgm:cxn modelId="{B1587E5B-0D49-45EE-9FEA-9E4700C6BE5D}" type="presOf" srcId="{B33B40E2-7DF1-4AAC-B640-781A17BCB89F}" destId="{A6E71C5D-7EE6-4A2D-8ECA-80EAE2945433}" srcOrd="1" destOrd="0" presId="urn:microsoft.com/office/officeart/2005/8/layout/pyramid1"/>
    <dgm:cxn modelId="{6C030CFD-4B58-4233-804C-8B8E6E8F5E08}" type="presOf" srcId="{0EB54B10-44ED-459F-94C8-B2889BF80429}" destId="{5675648F-2D56-4881-A663-ABF19459047C}" srcOrd="0" destOrd="0" presId="urn:microsoft.com/office/officeart/2005/8/layout/pyramid1"/>
    <dgm:cxn modelId="{C3F9693B-19E5-400C-87FD-10E23FD6AEFF}" srcId="{6D8070B4-70E0-452C-96A9-88423653D189}" destId="{E5A2E084-3F30-4B0E-9E30-1F11C5568E8D}" srcOrd="1" destOrd="0" parTransId="{F7603C42-1297-4017-AF26-99F6CA415668}" sibTransId="{7E77F11A-0C09-426E-8891-540713DF6FCE}"/>
    <dgm:cxn modelId="{E5439123-76ED-4D9D-8D93-07E802CA17A9}" type="presOf" srcId="{083B16D9-7165-43EF-B48A-5F98B62C5AD7}" destId="{D6D14B5A-70D3-4871-9632-A996FC9E4F2A}" srcOrd="1" destOrd="0" presId="urn:microsoft.com/office/officeart/2005/8/layout/pyramid1"/>
    <dgm:cxn modelId="{6AC92AA5-47DF-42DC-B868-2087225D97E5}" type="presParOf" srcId="{9533E164-7276-48B9-BC51-4461FB292B1A}" destId="{3FAE8E74-0FED-4E2E-B54B-2FF924A4FD9D}" srcOrd="0" destOrd="0" presId="urn:microsoft.com/office/officeart/2005/8/layout/pyramid1"/>
    <dgm:cxn modelId="{D65B774E-3F8B-416C-87B6-AD3730C97DBF}" type="presParOf" srcId="{3FAE8E74-0FED-4E2E-B54B-2FF924A4FD9D}" destId="{C21B0CB8-3E54-477E-B183-771D1FBE34AB}" srcOrd="0" destOrd="0" presId="urn:microsoft.com/office/officeart/2005/8/layout/pyramid1"/>
    <dgm:cxn modelId="{8E6F84BE-D33D-404C-BEEC-B06EDD57E3F2}" type="presParOf" srcId="{3FAE8E74-0FED-4E2E-B54B-2FF924A4FD9D}" destId="{D6D14B5A-70D3-4871-9632-A996FC9E4F2A}" srcOrd="1" destOrd="0" presId="urn:microsoft.com/office/officeart/2005/8/layout/pyramid1"/>
    <dgm:cxn modelId="{10598588-8CE7-4777-B511-BB893E9A73DF}" type="presParOf" srcId="{9533E164-7276-48B9-BC51-4461FB292B1A}" destId="{2A358D30-CE55-4C15-A3BD-ED0F24F34CC9}" srcOrd="1" destOrd="0" presId="urn:microsoft.com/office/officeart/2005/8/layout/pyramid1"/>
    <dgm:cxn modelId="{15ED1877-CED9-4528-B040-6775CD782A75}" type="presParOf" srcId="{2A358D30-CE55-4C15-A3BD-ED0F24F34CC9}" destId="{926F136E-A7E5-45DC-A926-EA9569768829}" srcOrd="0" destOrd="0" presId="urn:microsoft.com/office/officeart/2005/8/layout/pyramid1"/>
    <dgm:cxn modelId="{9C45D235-603F-4205-915D-88C8E52453AA}" type="presParOf" srcId="{2A358D30-CE55-4C15-A3BD-ED0F24F34CC9}" destId="{1A869AF5-FC9B-44D7-82AB-994FC6E32F56}" srcOrd="1" destOrd="0" presId="urn:microsoft.com/office/officeart/2005/8/layout/pyramid1"/>
    <dgm:cxn modelId="{13205065-7482-4D23-B126-F0E48F2A63BD}" type="presParOf" srcId="{9533E164-7276-48B9-BC51-4461FB292B1A}" destId="{B6F22A59-F7BB-497C-8F84-5F410A137FA9}" srcOrd="2" destOrd="0" presId="urn:microsoft.com/office/officeart/2005/8/layout/pyramid1"/>
    <dgm:cxn modelId="{813AD94B-F0EA-49D1-B0DD-477316E65D55}" type="presParOf" srcId="{B6F22A59-F7BB-497C-8F84-5F410A137FA9}" destId="{4A40E4E5-9533-47EB-870E-C83369D6B41E}" srcOrd="0" destOrd="0" presId="urn:microsoft.com/office/officeart/2005/8/layout/pyramid1"/>
    <dgm:cxn modelId="{8BC7565B-7DA6-4E96-A189-44B5201482CA}" type="presParOf" srcId="{B6F22A59-F7BB-497C-8F84-5F410A137FA9}" destId="{A80129CE-3A65-49AB-97D9-2803F24976A9}" srcOrd="1" destOrd="0" presId="urn:microsoft.com/office/officeart/2005/8/layout/pyramid1"/>
    <dgm:cxn modelId="{85BD18FA-EAC0-437E-B11D-7D3EB124D0C6}" type="presParOf" srcId="{9533E164-7276-48B9-BC51-4461FB292B1A}" destId="{5170D24B-98D1-4645-BC89-F425251A8D45}" srcOrd="3" destOrd="0" presId="urn:microsoft.com/office/officeart/2005/8/layout/pyramid1"/>
    <dgm:cxn modelId="{A86B614A-7ED2-488C-A9A1-901A4EC0ACB3}" type="presParOf" srcId="{5170D24B-98D1-4645-BC89-F425251A8D45}" destId="{ACAC50D4-B13A-4BA8-88D1-E3DD3696FD1E}" srcOrd="0" destOrd="0" presId="urn:microsoft.com/office/officeart/2005/8/layout/pyramid1"/>
    <dgm:cxn modelId="{3DAA68B9-3D36-4DB2-87C4-795C95B7070F}" type="presParOf" srcId="{5170D24B-98D1-4645-BC89-F425251A8D45}" destId="{9563F7C3-E9FB-4E45-A602-0BDE653B041C}" srcOrd="1" destOrd="0" presId="urn:microsoft.com/office/officeart/2005/8/layout/pyramid1"/>
    <dgm:cxn modelId="{D5162896-5671-4DB4-BC7D-DBDD4E2ACFB1}" type="presParOf" srcId="{9533E164-7276-48B9-BC51-4461FB292B1A}" destId="{4638D67C-EB1D-407B-8008-D651FDD63853}" srcOrd="4" destOrd="0" presId="urn:microsoft.com/office/officeart/2005/8/layout/pyramid1"/>
    <dgm:cxn modelId="{BEB198EF-E031-43A5-B407-B3E077FFFE8D}" type="presParOf" srcId="{4638D67C-EB1D-407B-8008-D651FDD63853}" destId="{2FF7D92B-13C2-467E-8EAF-FED58CC267D9}" srcOrd="0" destOrd="0" presId="urn:microsoft.com/office/officeart/2005/8/layout/pyramid1"/>
    <dgm:cxn modelId="{5A2F72C6-3AE1-4F20-B968-655ACAC9308D}" type="presParOf" srcId="{4638D67C-EB1D-407B-8008-D651FDD63853}" destId="{C5AF0F63-F31C-4528-8F3F-C37998EB7D98}" srcOrd="1" destOrd="0" presId="urn:microsoft.com/office/officeart/2005/8/layout/pyramid1"/>
    <dgm:cxn modelId="{CCDC6B02-07CF-4B10-A288-6B3B8311217D}" type="presParOf" srcId="{9533E164-7276-48B9-BC51-4461FB292B1A}" destId="{CF370856-E290-4769-9154-C95936EF9059}" srcOrd="5" destOrd="0" presId="urn:microsoft.com/office/officeart/2005/8/layout/pyramid1"/>
    <dgm:cxn modelId="{E60064D9-E045-49FB-9243-3FE629E2357B}" type="presParOf" srcId="{CF370856-E290-4769-9154-C95936EF9059}" destId="{5675648F-2D56-4881-A663-ABF19459047C}" srcOrd="0" destOrd="0" presId="urn:microsoft.com/office/officeart/2005/8/layout/pyramid1"/>
    <dgm:cxn modelId="{B3FDF62D-B2C8-4579-A3D9-094812445FB4}" type="presParOf" srcId="{CF370856-E290-4769-9154-C95936EF9059}" destId="{50EF2A78-4D09-406D-AC8D-244370667E33}" srcOrd="1" destOrd="0" presId="urn:microsoft.com/office/officeart/2005/8/layout/pyramid1"/>
    <dgm:cxn modelId="{632F3587-0E35-44E5-A7CD-127869736EE5}" type="presParOf" srcId="{9533E164-7276-48B9-BC51-4461FB292B1A}" destId="{E3E9B3C5-55EC-4DFC-8A95-E9FD36AB3C4B}" srcOrd="6" destOrd="0" presId="urn:microsoft.com/office/officeart/2005/8/layout/pyramid1"/>
    <dgm:cxn modelId="{C46E6488-73A7-4F64-BC78-9C37D4C7FBCA}" type="presParOf" srcId="{E3E9B3C5-55EC-4DFC-8A95-E9FD36AB3C4B}" destId="{5279A26D-5DE8-4E1C-B6D7-4893795EAE70}" srcOrd="0" destOrd="0" presId="urn:microsoft.com/office/officeart/2005/8/layout/pyramid1"/>
    <dgm:cxn modelId="{09236810-9DAF-4ECB-A277-D3853D261CC1}" type="presParOf" srcId="{E3E9B3C5-55EC-4DFC-8A95-E9FD36AB3C4B}" destId="{51CA0CC0-AED9-4A1E-A92E-CF65844BC588}" srcOrd="1" destOrd="0" presId="urn:microsoft.com/office/officeart/2005/8/layout/pyramid1"/>
    <dgm:cxn modelId="{31B2E3EA-5086-4918-985C-1F0B28254F9A}" type="presParOf" srcId="{9533E164-7276-48B9-BC51-4461FB292B1A}" destId="{6DC47871-EAB2-42E7-89A3-6649E8334721}" srcOrd="7" destOrd="0" presId="urn:microsoft.com/office/officeart/2005/8/layout/pyramid1"/>
    <dgm:cxn modelId="{26C93216-066C-4C0E-99D7-1B5F94DFEF8A}" type="presParOf" srcId="{6DC47871-EAB2-42E7-89A3-6649E8334721}" destId="{48DDF527-D84D-451B-B001-9BC551A622E6}" srcOrd="0" destOrd="0" presId="urn:microsoft.com/office/officeart/2005/8/layout/pyramid1"/>
    <dgm:cxn modelId="{967F08BF-5C68-43D4-B137-18C4BA25109F}" type="presParOf" srcId="{6DC47871-EAB2-42E7-89A3-6649E8334721}" destId="{A6E71C5D-7EE6-4A2D-8ECA-80EAE2945433}" srcOrd="1" destOrd="0" presId="urn:microsoft.com/office/officeart/2005/8/layout/pyramid1"/>
    <dgm:cxn modelId="{CFDC9B4E-30DF-4EAE-A09C-17FDDFEA5BC1}" type="presParOf" srcId="{9533E164-7276-48B9-BC51-4461FB292B1A}" destId="{85070AE1-3B87-4FBB-922F-24CED8EFE337}" srcOrd="8" destOrd="0" presId="urn:microsoft.com/office/officeart/2005/8/layout/pyramid1"/>
    <dgm:cxn modelId="{133E2B85-B8A7-4FFA-BB54-3C669C7FE3BA}" type="presParOf" srcId="{85070AE1-3B87-4FBB-922F-24CED8EFE337}" destId="{0953E533-9F4D-48A7-8A32-DCF033CD894E}" srcOrd="0" destOrd="0" presId="urn:microsoft.com/office/officeart/2005/8/layout/pyramid1"/>
    <dgm:cxn modelId="{8CC9BCF3-A815-4A7D-8817-1B83B0AE9078}" type="presParOf" srcId="{85070AE1-3B87-4FBB-922F-24CED8EFE337}" destId="{43435184-2DDA-4306-9F9E-78AC060796B1}" srcOrd="1" destOrd="0" presId="urn:microsoft.com/office/officeart/2005/8/layout/pyramid1"/>
    <dgm:cxn modelId="{850F740B-D3D0-407C-BA56-36E763A10CA7}" type="presParOf" srcId="{9533E164-7276-48B9-BC51-4461FB292B1A}" destId="{3E6B05BF-9892-4618-B4FF-D00E855BAA84}" srcOrd="9" destOrd="0" presId="urn:microsoft.com/office/officeart/2005/8/layout/pyramid1"/>
    <dgm:cxn modelId="{449C3C60-E543-4B05-9B26-7AD08447DA77}" type="presParOf" srcId="{3E6B05BF-9892-4618-B4FF-D00E855BAA84}" destId="{23AB855B-22F7-4184-A8D0-FC494C2E971A}" srcOrd="0" destOrd="0" presId="urn:microsoft.com/office/officeart/2005/8/layout/pyramid1"/>
    <dgm:cxn modelId="{E318E3D2-31A9-43D1-83F6-EB068083BD1F}" type="presParOf" srcId="{3E6B05BF-9892-4618-B4FF-D00E855BAA84}" destId="{3FAAAC7D-0ED1-4C28-8915-2219DB60ECCE}" srcOrd="1" destOrd="0" presId="urn:microsoft.com/office/officeart/2005/8/layout/pyramid1"/>
    <dgm:cxn modelId="{E7B92B1E-1992-49A5-AC19-B0EC99A2AE32}" type="presParOf" srcId="{9533E164-7276-48B9-BC51-4461FB292B1A}" destId="{986FA9E5-EB61-4E21-A5BF-D769756F4269}" srcOrd="10" destOrd="0" presId="urn:microsoft.com/office/officeart/2005/8/layout/pyramid1"/>
    <dgm:cxn modelId="{AC29A58F-C536-4C14-9B57-18C6FA6DBF38}" type="presParOf" srcId="{986FA9E5-EB61-4E21-A5BF-D769756F4269}" destId="{87F45078-CC58-47E3-9544-F2E8F7281A8E}" srcOrd="0" destOrd="0" presId="urn:microsoft.com/office/officeart/2005/8/layout/pyramid1"/>
    <dgm:cxn modelId="{21ED4915-C6DA-4D5D-B8D2-74012F992709}" type="presParOf" srcId="{986FA9E5-EB61-4E21-A5BF-D769756F4269}" destId="{DE529578-3FDC-441A-B35A-23A7C443889A}" srcOrd="1" destOrd="0" presId="urn:microsoft.com/office/officeart/2005/8/layout/pyramid1"/>
    <dgm:cxn modelId="{3928B040-824A-444F-AB70-365081363E07}" type="presParOf" srcId="{9533E164-7276-48B9-BC51-4461FB292B1A}" destId="{3BBCD0B2-4DD9-4C9D-9C15-CAE54BE33A6D}" srcOrd="11" destOrd="0" presId="urn:microsoft.com/office/officeart/2005/8/layout/pyramid1"/>
    <dgm:cxn modelId="{052AA71D-491A-4B5C-B3CE-5B8E8BE78970}" type="presParOf" srcId="{3BBCD0B2-4DD9-4C9D-9C15-CAE54BE33A6D}" destId="{B6DDE991-22C7-4A31-BF49-5D7E24C7EA36}" srcOrd="0" destOrd="0" presId="urn:microsoft.com/office/officeart/2005/8/layout/pyramid1"/>
    <dgm:cxn modelId="{42CF1DA5-1AB2-4F28-A264-00674C687C6D}" type="presParOf" srcId="{3BBCD0B2-4DD9-4C9D-9C15-CAE54BE33A6D}" destId="{E9AC7300-A65C-4913-9C93-C8AED8E2CC1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8070B4-70E0-452C-96A9-88423653D189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A2F39012-2F76-475E-9E16-EB33FB6CE080}">
      <dgm:prSet custT="1"/>
      <dgm:spPr>
        <a:xfrm>
          <a:off x="0" y="6006667"/>
          <a:ext cx="9145016" cy="546060"/>
        </a:xfr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012F23F-4C1F-4F5B-90FE-C5DD3B811450}" type="parTrans" cxnId="{19F35CD3-5485-4CF7-85B5-EB5234B0A78B}">
      <dgm:prSet/>
      <dgm:spPr/>
      <dgm:t>
        <a:bodyPr/>
        <a:lstStyle/>
        <a:p>
          <a:endParaRPr lang="en-GB" sz="1000"/>
        </a:p>
      </dgm:t>
    </dgm:pt>
    <dgm:pt modelId="{38325993-F417-463F-90EC-3073C849C425}" type="sibTrans" cxnId="{19F35CD3-5485-4CF7-85B5-EB5234B0A78B}">
      <dgm:prSet/>
      <dgm:spPr/>
      <dgm:t>
        <a:bodyPr/>
        <a:lstStyle/>
        <a:p>
          <a:endParaRPr lang="en-GB" sz="1000"/>
        </a:p>
      </dgm:t>
    </dgm:pt>
    <dgm:pt modelId="{B232BAC0-9A19-4104-BB22-143670A03DB3}">
      <dgm:prSet custT="1"/>
      <dgm:spPr>
        <a:xfrm>
          <a:off x="381042" y="5460606"/>
          <a:ext cx="8382931" cy="546060"/>
        </a:xfr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41564336-B549-41FB-A8EE-A051BC2B1961}" type="parTrans" cxnId="{D4B060D5-3790-4981-96FA-2AD8750319E6}">
      <dgm:prSet/>
      <dgm:spPr/>
      <dgm:t>
        <a:bodyPr/>
        <a:lstStyle/>
        <a:p>
          <a:endParaRPr lang="en-GB" sz="1000"/>
        </a:p>
      </dgm:t>
    </dgm:pt>
    <dgm:pt modelId="{FB959378-BCD3-4E38-9279-7CE7DD058FF9}" type="sibTrans" cxnId="{D4B060D5-3790-4981-96FA-2AD8750319E6}">
      <dgm:prSet/>
      <dgm:spPr/>
      <dgm:t>
        <a:bodyPr/>
        <a:lstStyle/>
        <a:p>
          <a:endParaRPr lang="en-GB" sz="1000"/>
        </a:p>
      </dgm:t>
    </dgm:pt>
    <dgm:pt modelId="{1129C655-5363-4DDA-9CDD-8A9FFC9DC593}">
      <dgm:prSet custT="1"/>
      <dgm:spPr>
        <a:xfrm>
          <a:off x="762084" y="4914546"/>
          <a:ext cx="7620846" cy="546060"/>
        </a:xfr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8245D83A-F9DE-4A91-9B4A-D96407D500AF}" type="parTrans" cxnId="{77275FD3-5F44-49C1-847D-80367BEEBE52}">
      <dgm:prSet/>
      <dgm:spPr/>
      <dgm:t>
        <a:bodyPr/>
        <a:lstStyle/>
        <a:p>
          <a:endParaRPr lang="en-GB" sz="1000"/>
        </a:p>
      </dgm:t>
    </dgm:pt>
    <dgm:pt modelId="{C44BB4F6-A68A-4FC9-9D01-C3693467F476}" type="sibTrans" cxnId="{77275FD3-5F44-49C1-847D-80367BEEBE52}">
      <dgm:prSet/>
      <dgm:spPr/>
      <dgm:t>
        <a:bodyPr/>
        <a:lstStyle/>
        <a:p>
          <a:endParaRPr lang="en-GB" sz="1000"/>
        </a:p>
      </dgm:t>
    </dgm:pt>
    <dgm:pt modelId="{CAA833B2-B120-4125-8DFF-C7989AE8B390}">
      <dgm:prSet custT="1"/>
      <dgm:spPr>
        <a:xfrm>
          <a:off x="1143126" y="4368485"/>
          <a:ext cx="6858762" cy="546060"/>
        </a:xfr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4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23ACBD7-D2B8-45AC-A4BB-96BEE666FF2F}" type="parTrans" cxnId="{6D7E4DF2-C75E-40C3-A473-F3E071494539}">
      <dgm:prSet/>
      <dgm:spPr/>
      <dgm:t>
        <a:bodyPr/>
        <a:lstStyle/>
        <a:p>
          <a:endParaRPr lang="en-GB" sz="1000"/>
        </a:p>
      </dgm:t>
    </dgm:pt>
    <dgm:pt modelId="{47B20CF5-3C27-4E5C-B261-AF84CE53BB37}" type="sibTrans" cxnId="{6D7E4DF2-C75E-40C3-A473-F3E071494539}">
      <dgm:prSet/>
      <dgm:spPr/>
      <dgm:t>
        <a:bodyPr/>
        <a:lstStyle/>
        <a:p>
          <a:endParaRPr lang="en-GB" sz="1000"/>
        </a:p>
      </dgm:t>
    </dgm:pt>
    <dgm:pt modelId="{81C98235-1067-437A-A24A-9B3161C0C02F}">
      <dgm:prSet custT="1"/>
      <dgm:spPr>
        <a:xfrm>
          <a:off x="1905211" y="3276364"/>
          <a:ext cx="5334592" cy="546060"/>
        </a:xfr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8F6C4B5-F4D0-4D72-B611-CAE20D9C9334}" type="parTrans" cxnId="{C88FC669-81B2-471D-8295-8CA7CA1755C6}">
      <dgm:prSet/>
      <dgm:spPr/>
      <dgm:t>
        <a:bodyPr/>
        <a:lstStyle/>
        <a:p>
          <a:endParaRPr lang="en-GB" sz="1000"/>
        </a:p>
      </dgm:t>
    </dgm:pt>
    <dgm:pt modelId="{C0BE8758-4138-4586-A406-F6E70329F99B}" type="sibTrans" cxnId="{C88FC669-81B2-471D-8295-8CA7CA1755C6}">
      <dgm:prSet/>
      <dgm:spPr/>
      <dgm:t>
        <a:bodyPr/>
        <a:lstStyle/>
        <a:p>
          <a:endParaRPr lang="en-GB" sz="1000"/>
        </a:p>
      </dgm:t>
    </dgm:pt>
    <dgm:pt modelId="{B33B40E2-7DF1-4AAC-B640-781A17BCB89F}">
      <dgm:prSet custT="1"/>
      <dgm:spPr>
        <a:xfrm>
          <a:off x="1524169" y="3822424"/>
          <a:ext cx="6096677" cy="546060"/>
        </a:xfr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0405FB4-9946-465F-900F-027AACBB8B94}" type="parTrans" cxnId="{DAA63F35-9A57-4EDD-94A3-E9B5F89BE84B}">
      <dgm:prSet/>
      <dgm:spPr/>
      <dgm:t>
        <a:bodyPr/>
        <a:lstStyle/>
        <a:p>
          <a:endParaRPr lang="en-GB" sz="1000"/>
        </a:p>
      </dgm:t>
    </dgm:pt>
    <dgm:pt modelId="{4E81CD8B-53B2-4A41-B32B-4E61F929E01B}" type="sibTrans" cxnId="{DAA63F35-9A57-4EDD-94A3-E9B5F89BE84B}">
      <dgm:prSet/>
      <dgm:spPr/>
      <dgm:t>
        <a:bodyPr/>
        <a:lstStyle/>
        <a:p>
          <a:endParaRPr lang="en-GB" sz="1000"/>
        </a:p>
      </dgm:t>
    </dgm:pt>
    <dgm:pt modelId="{A916CDC6-132B-498A-80DF-AD84CCE36AB6}">
      <dgm:prSet custT="1"/>
      <dgm:spPr>
        <a:xfrm>
          <a:off x="3429381" y="1092121"/>
          <a:ext cx="2286254" cy="546060"/>
        </a:xfr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2A9AF8C-6F1E-42F7-886F-2E3786EC301C}" type="parTrans" cxnId="{08DA5DF9-6C58-4E9A-8EE8-B492DBCC7C7E}">
      <dgm:prSet/>
      <dgm:spPr/>
      <dgm:t>
        <a:bodyPr/>
        <a:lstStyle/>
        <a:p>
          <a:endParaRPr lang="en-GB" sz="600"/>
        </a:p>
      </dgm:t>
    </dgm:pt>
    <dgm:pt modelId="{190EEFD1-CF8E-4CE9-AEF0-2E228646EE24}" type="sibTrans" cxnId="{08DA5DF9-6C58-4E9A-8EE8-B492DBCC7C7E}">
      <dgm:prSet/>
      <dgm:spPr/>
      <dgm:t>
        <a:bodyPr/>
        <a:lstStyle/>
        <a:p>
          <a:endParaRPr lang="en-GB" sz="600"/>
        </a:p>
      </dgm:t>
    </dgm:pt>
    <dgm:pt modelId="{E5A2E084-3F30-4B0E-9E30-1F11C5568E8D}">
      <dgm:prSet custT="1"/>
      <dgm:spPr>
        <a:xfrm>
          <a:off x="3810423" y="546060"/>
          <a:ext cx="1524169" cy="546060"/>
        </a:xfr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7603C42-1297-4017-AF26-99F6CA415668}" type="parTrans" cxnId="{C3F9693B-19E5-400C-87FD-10E23FD6AEFF}">
      <dgm:prSet/>
      <dgm:spPr/>
      <dgm:t>
        <a:bodyPr/>
        <a:lstStyle/>
        <a:p>
          <a:endParaRPr lang="en-GB" sz="600"/>
        </a:p>
      </dgm:t>
    </dgm:pt>
    <dgm:pt modelId="{7E77F11A-0C09-426E-8891-540713DF6FCE}" type="sibTrans" cxnId="{C3F9693B-19E5-400C-87FD-10E23FD6AEFF}">
      <dgm:prSet/>
      <dgm:spPr/>
      <dgm:t>
        <a:bodyPr/>
        <a:lstStyle/>
        <a:p>
          <a:endParaRPr lang="en-GB" sz="600"/>
        </a:p>
      </dgm:t>
    </dgm:pt>
    <dgm:pt modelId="{083B16D9-7165-43EF-B48A-5F98B62C5AD7}">
      <dgm:prSet custT="1"/>
      <dgm:spPr>
        <a:xfrm>
          <a:off x="4191465" y="0"/>
          <a:ext cx="762084" cy="546060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39112F9-F2B2-402C-98A3-FADBC83D7A6B}" type="parTrans" cxnId="{0F5F2D8B-0F9B-4FD6-8FC4-662727ECBBAB}">
      <dgm:prSet/>
      <dgm:spPr/>
      <dgm:t>
        <a:bodyPr/>
        <a:lstStyle/>
        <a:p>
          <a:endParaRPr lang="en-GB" sz="600"/>
        </a:p>
      </dgm:t>
    </dgm:pt>
    <dgm:pt modelId="{AA950BD8-D87F-4CF8-A32C-DBFAB3298E77}" type="sibTrans" cxnId="{0F5F2D8B-0F9B-4FD6-8FC4-662727ECBBAB}">
      <dgm:prSet/>
      <dgm:spPr/>
      <dgm:t>
        <a:bodyPr/>
        <a:lstStyle/>
        <a:p>
          <a:endParaRPr lang="en-GB" sz="600"/>
        </a:p>
      </dgm:t>
    </dgm:pt>
    <dgm:pt modelId="{A57184DF-ADDC-4EDF-BA4F-98828FE50680}">
      <dgm:prSet custT="1"/>
      <dgm:spPr>
        <a:xfrm>
          <a:off x="3048338" y="1638182"/>
          <a:ext cx="3048338" cy="546060"/>
        </a:xfr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B4ADF20-5E96-4E91-A4AB-376435F4F463}" type="sibTrans" cxnId="{E55A0D8F-87EA-43B1-BD06-FE6115954E06}">
      <dgm:prSet/>
      <dgm:spPr/>
      <dgm:t>
        <a:bodyPr/>
        <a:lstStyle/>
        <a:p>
          <a:endParaRPr lang="en-GB" sz="600"/>
        </a:p>
      </dgm:t>
    </dgm:pt>
    <dgm:pt modelId="{9FBB3B65-4ECC-4AEC-9077-BE55256AC00C}" type="parTrans" cxnId="{E55A0D8F-87EA-43B1-BD06-FE6115954E06}">
      <dgm:prSet/>
      <dgm:spPr/>
      <dgm:t>
        <a:bodyPr/>
        <a:lstStyle/>
        <a:p>
          <a:endParaRPr lang="en-GB" sz="600"/>
        </a:p>
      </dgm:t>
    </dgm:pt>
    <dgm:pt modelId="{0EB54B10-44ED-459F-94C8-B2889BF80429}">
      <dgm:prSet custT="1"/>
      <dgm:spPr>
        <a:xfrm>
          <a:off x="2286254" y="2730303"/>
          <a:ext cx="4572508" cy="546060"/>
        </a:xfr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975026D-D42F-43A7-881E-3BDF584C0334}" type="sibTrans" cxnId="{783B156E-33F5-4C3C-9453-2F6C624B3DED}">
      <dgm:prSet/>
      <dgm:spPr/>
      <dgm:t>
        <a:bodyPr/>
        <a:lstStyle/>
        <a:p>
          <a:endParaRPr lang="en-GB" sz="1000"/>
        </a:p>
      </dgm:t>
    </dgm:pt>
    <dgm:pt modelId="{4031929B-8DF8-4246-9F7C-43444F2ACD29}" type="parTrans" cxnId="{783B156E-33F5-4C3C-9453-2F6C624B3DED}">
      <dgm:prSet/>
      <dgm:spPr/>
      <dgm:t>
        <a:bodyPr/>
        <a:lstStyle/>
        <a:p>
          <a:endParaRPr lang="en-GB" sz="1000"/>
        </a:p>
      </dgm:t>
    </dgm:pt>
    <dgm:pt modelId="{D34F26D8-187C-4127-8906-3FAC97D10A74}">
      <dgm:prSet custT="1"/>
      <dgm:spPr>
        <a:xfrm>
          <a:off x="2667296" y="2184242"/>
          <a:ext cx="3810423" cy="546060"/>
        </a:xfr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7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7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D17EC88-7268-4AC4-A155-226580220A24}" type="sibTrans" cxnId="{0E3694B4-065C-4A3C-A3B9-49EC7EA720B6}">
      <dgm:prSet/>
      <dgm:spPr/>
      <dgm:t>
        <a:bodyPr/>
        <a:lstStyle/>
        <a:p>
          <a:endParaRPr lang="en-GB" sz="1000"/>
        </a:p>
      </dgm:t>
    </dgm:pt>
    <dgm:pt modelId="{14B0279D-4657-4658-AE2F-A04D503F501B}" type="parTrans" cxnId="{0E3694B4-065C-4A3C-A3B9-49EC7EA720B6}">
      <dgm:prSet/>
      <dgm:spPr/>
      <dgm:t>
        <a:bodyPr/>
        <a:lstStyle/>
        <a:p>
          <a:endParaRPr lang="en-GB" sz="1000"/>
        </a:p>
      </dgm:t>
    </dgm:pt>
    <dgm:pt modelId="{9533E164-7276-48B9-BC51-4461FB292B1A}" type="pres">
      <dgm:prSet presAssocID="{6D8070B4-70E0-452C-96A9-88423653D189}" presName="Name0" presStyleCnt="0">
        <dgm:presLayoutVars>
          <dgm:dir/>
          <dgm:animLvl val="lvl"/>
          <dgm:resizeHandles val="exact"/>
        </dgm:presLayoutVars>
      </dgm:prSet>
      <dgm:spPr/>
    </dgm:pt>
    <dgm:pt modelId="{3FAE8E74-0FED-4E2E-B54B-2FF924A4FD9D}" type="pres">
      <dgm:prSet presAssocID="{083B16D9-7165-43EF-B48A-5F98B62C5AD7}" presName="Name8" presStyleCnt="0"/>
      <dgm:spPr/>
    </dgm:pt>
    <dgm:pt modelId="{C21B0CB8-3E54-477E-B183-771D1FBE34AB}" type="pres">
      <dgm:prSet presAssocID="{083B16D9-7165-43EF-B48A-5F98B62C5AD7}" presName="level" presStyleLbl="node1" presStyleIdx="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6D14B5A-70D3-4871-9632-A996FC9E4F2A}" type="pres">
      <dgm:prSet presAssocID="{083B16D9-7165-43EF-B48A-5F98B62C5A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358D30-CE55-4C15-A3BD-ED0F24F34CC9}" type="pres">
      <dgm:prSet presAssocID="{E5A2E084-3F30-4B0E-9E30-1F11C5568E8D}" presName="Name8" presStyleCnt="0"/>
      <dgm:spPr/>
    </dgm:pt>
    <dgm:pt modelId="{926F136E-A7E5-45DC-A926-EA9569768829}" type="pres">
      <dgm:prSet presAssocID="{E5A2E084-3F30-4B0E-9E30-1F11C5568E8D}" presName="level" presStyleLbl="node1" presStyleIdx="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1A869AF5-FC9B-44D7-82AB-994FC6E32F56}" type="pres">
      <dgm:prSet presAssocID="{E5A2E084-3F30-4B0E-9E30-1F11C5568E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F22A59-F7BB-497C-8F84-5F410A137FA9}" type="pres">
      <dgm:prSet presAssocID="{A916CDC6-132B-498A-80DF-AD84CCE36AB6}" presName="Name8" presStyleCnt="0"/>
      <dgm:spPr/>
    </dgm:pt>
    <dgm:pt modelId="{4A40E4E5-9533-47EB-870E-C83369D6B41E}" type="pres">
      <dgm:prSet presAssocID="{A916CDC6-132B-498A-80DF-AD84CCE36AB6}" presName="level" presStyleLbl="node1" presStyleIdx="2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80129CE-3A65-49AB-97D9-2803F24976A9}" type="pres">
      <dgm:prSet presAssocID="{A916CDC6-132B-498A-80DF-AD84CCE36A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70D24B-98D1-4645-BC89-F425251A8D45}" type="pres">
      <dgm:prSet presAssocID="{A57184DF-ADDC-4EDF-BA4F-98828FE50680}" presName="Name8" presStyleCnt="0"/>
      <dgm:spPr/>
    </dgm:pt>
    <dgm:pt modelId="{ACAC50D4-B13A-4BA8-88D1-E3DD3696FD1E}" type="pres">
      <dgm:prSet presAssocID="{A57184DF-ADDC-4EDF-BA4F-98828FE50680}" presName="level" presStyleLbl="node1" presStyleIdx="3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9563F7C3-E9FB-4E45-A602-0BDE653B041C}" type="pres">
      <dgm:prSet presAssocID="{A57184DF-ADDC-4EDF-BA4F-98828FE506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38D67C-EB1D-407B-8008-D651FDD63853}" type="pres">
      <dgm:prSet presAssocID="{D34F26D8-187C-4127-8906-3FAC97D10A74}" presName="Name8" presStyleCnt="0"/>
      <dgm:spPr/>
    </dgm:pt>
    <dgm:pt modelId="{2FF7D92B-13C2-467E-8EAF-FED58CC267D9}" type="pres">
      <dgm:prSet presAssocID="{D34F26D8-187C-4127-8906-3FAC97D10A74}" presName="level" presStyleLbl="node1" presStyleIdx="4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C5AF0F63-F31C-4528-8F3F-C37998EB7D98}" type="pres">
      <dgm:prSet presAssocID="{D34F26D8-187C-4127-8906-3FAC97D10A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370856-E290-4769-9154-C95936EF9059}" type="pres">
      <dgm:prSet presAssocID="{0EB54B10-44ED-459F-94C8-B2889BF80429}" presName="Name8" presStyleCnt="0"/>
      <dgm:spPr/>
    </dgm:pt>
    <dgm:pt modelId="{5675648F-2D56-4881-A663-ABF19459047C}" type="pres">
      <dgm:prSet presAssocID="{0EB54B10-44ED-459F-94C8-B2889BF80429}" presName="level" presStyleLbl="node1" presStyleIdx="5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0EF2A78-4D09-406D-AC8D-244370667E33}" type="pres">
      <dgm:prSet presAssocID="{0EB54B10-44ED-459F-94C8-B2889BF804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E9B3C5-55EC-4DFC-8A95-E9FD36AB3C4B}" type="pres">
      <dgm:prSet presAssocID="{81C98235-1067-437A-A24A-9B3161C0C02F}" presName="Name8" presStyleCnt="0"/>
      <dgm:spPr/>
    </dgm:pt>
    <dgm:pt modelId="{5279A26D-5DE8-4E1C-B6D7-4893795EAE70}" type="pres">
      <dgm:prSet presAssocID="{81C98235-1067-437A-A24A-9B3161C0C02F}" presName="level" presStyleLbl="node1" presStyleIdx="6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1CA0CC0-AED9-4A1E-A92E-CF65844BC588}" type="pres">
      <dgm:prSet presAssocID="{81C98235-1067-437A-A24A-9B3161C0C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C47871-EAB2-42E7-89A3-6649E8334721}" type="pres">
      <dgm:prSet presAssocID="{B33B40E2-7DF1-4AAC-B640-781A17BCB89F}" presName="Name8" presStyleCnt="0"/>
      <dgm:spPr/>
    </dgm:pt>
    <dgm:pt modelId="{48DDF527-D84D-451B-B001-9BC551A622E6}" type="pres">
      <dgm:prSet presAssocID="{B33B40E2-7DF1-4AAC-B640-781A17BCB89F}" presName="level" presStyleLbl="node1" presStyleIdx="7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6E71C5D-7EE6-4A2D-8ECA-80EAE2945433}" type="pres">
      <dgm:prSet presAssocID="{B33B40E2-7DF1-4AAC-B640-781A17BCB8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070AE1-3B87-4FBB-922F-24CED8EFE337}" type="pres">
      <dgm:prSet presAssocID="{CAA833B2-B120-4125-8DFF-C7989AE8B390}" presName="Name8" presStyleCnt="0"/>
      <dgm:spPr/>
    </dgm:pt>
    <dgm:pt modelId="{0953E533-9F4D-48A7-8A32-DCF033CD894E}" type="pres">
      <dgm:prSet presAssocID="{CAA833B2-B120-4125-8DFF-C7989AE8B390}" presName="level" presStyleLbl="node1" presStyleIdx="8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43435184-2DDA-4306-9F9E-78AC060796B1}" type="pres">
      <dgm:prSet presAssocID="{CAA833B2-B120-4125-8DFF-C7989AE8B3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6B05BF-9892-4618-B4FF-D00E855BAA84}" type="pres">
      <dgm:prSet presAssocID="{1129C655-5363-4DDA-9CDD-8A9FFC9DC593}" presName="Name8" presStyleCnt="0"/>
      <dgm:spPr/>
    </dgm:pt>
    <dgm:pt modelId="{23AB855B-22F7-4184-A8D0-FC494C2E971A}" type="pres">
      <dgm:prSet presAssocID="{1129C655-5363-4DDA-9CDD-8A9FFC9DC593}" presName="level" presStyleLbl="node1" presStyleIdx="9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3FAAAC7D-0ED1-4C28-8915-2219DB60ECCE}" type="pres">
      <dgm:prSet presAssocID="{1129C655-5363-4DDA-9CDD-8A9FFC9DC5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6FA9E5-EB61-4E21-A5BF-D769756F4269}" type="pres">
      <dgm:prSet presAssocID="{B232BAC0-9A19-4104-BB22-143670A03DB3}" presName="Name8" presStyleCnt="0"/>
      <dgm:spPr/>
    </dgm:pt>
    <dgm:pt modelId="{87F45078-CC58-47E3-9544-F2E8F7281A8E}" type="pres">
      <dgm:prSet presAssocID="{B232BAC0-9A19-4104-BB22-143670A03DB3}" presName="level" presStyleLbl="node1" presStyleIdx="1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E529578-3FDC-441A-B35A-23A7C443889A}" type="pres">
      <dgm:prSet presAssocID="{B232BAC0-9A19-4104-BB22-143670A03D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CD0B2-4DD9-4C9D-9C15-CAE54BE33A6D}" type="pres">
      <dgm:prSet presAssocID="{A2F39012-2F76-475E-9E16-EB33FB6CE080}" presName="Name8" presStyleCnt="0"/>
      <dgm:spPr/>
    </dgm:pt>
    <dgm:pt modelId="{B6DDE991-22C7-4A31-BF49-5D7E24C7EA36}" type="pres">
      <dgm:prSet presAssocID="{A2F39012-2F76-475E-9E16-EB33FB6CE080}" presName="level" presStyleLbl="node1" presStyleIdx="1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E9AC7300-A65C-4913-9C93-C8AED8E2CC15}" type="pres">
      <dgm:prSet presAssocID="{A2F39012-2F76-475E-9E16-EB33FB6CE0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1F19409-DAF8-492D-BAD5-25B5E9A57674}" type="presOf" srcId="{1129C655-5363-4DDA-9CDD-8A9FFC9DC593}" destId="{23AB855B-22F7-4184-A8D0-FC494C2E971A}" srcOrd="0" destOrd="0" presId="urn:microsoft.com/office/officeart/2005/8/layout/pyramid1"/>
    <dgm:cxn modelId="{08DA5DF9-6C58-4E9A-8EE8-B492DBCC7C7E}" srcId="{6D8070B4-70E0-452C-96A9-88423653D189}" destId="{A916CDC6-132B-498A-80DF-AD84CCE36AB6}" srcOrd="2" destOrd="0" parTransId="{02A9AF8C-6F1E-42F7-886F-2E3786EC301C}" sibTransId="{190EEFD1-CF8E-4CE9-AEF0-2E228646EE24}"/>
    <dgm:cxn modelId="{DEDCC17B-B3CB-4347-A38A-6738CED84C0B}" type="presOf" srcId="{B33B40E2-7DF1-4AAC-B640-781A17BCB89F}" destId="{48DDF527-D84D-451B-B001-9BC551A622E6}" srcOrd="0" destOrd="0" presId="urn:microsoft.com/office/officeart/2005/8/layout/pyramid1"/>
    <dgm:cxn modelId="{77275FD3-5F44-49C1-847D-80367BEEBE52}" srcId="{6D8070B4-70E0-452C-96A9-88423653D189}" destId="{1129C655-5363-4DDA-9CDD-8A9FFC9DC593}" srcOrd="9" destOrd="0" parTransId="{8245D83A-F9DE-4A91-9B4A-D96407D500AF}" sibTransId="{C44BB4F6-A68A-4FC9-9D01-C3693467F476}"/>
    <dgm:cxn modelId="{924775B9-0488-4FD3-AA41-8FF1FBD3DAD1}" type="presOf" srcId="{083B16D9-7165-43EF-B48A-5F98B62C5AD7}" destId="{C21B0CB8-3E54-477E-B183-771D1FBE34AB}" srcOrd="0" destOrd="0" presId="urn:microsoft.com/office/officeart/2005/8/layout/pyramid1"/>
    <dgm:cxn modelId="{0EA7C781-3537-4878-B279-FA1747329480}" type="presOf" srcId="{E5A2E084-3F30-4B0E-9E30-1F11C5568E8D}" destId="{926F136E-A7E5-45DC-A926-EA9569768829}" srcOrd="0" destOrd="0" presId="urn:microsoft.com/office/officeart/2005/8/layout/pyramid1"/>
    <dgm:cxn modelId="{AF7730AE-70F4-4382-9466-6FBF39BE58BE}" type="presOf" srcId="{A2F39012-2F76-475E-9E16-EB33FB6CE080}" destId="{B6DDE991-22C7-4A31-BF49-5D7E24C7EA36}" srcOrd="0" destOrd="0" presId="urn:microsoft.com/office/officeart/2005/8/layout/pyramid1"/>
    <dgm:cxn modelId="{783B156E-33F5-4C3C-9453-2F6C624B3DED}" srcId="{6D8070B4-70E0-452C-96A9-88423653D189}" destId="{0EB54B10-44ED-459F-94C8-B2889BF80429}" srcOrd="5" destOrd="0" parTransId="{4031929B-8DF8-4246-9F7C-43444F2ACD29}" sibTransId="{5975026D-D42F-43A7-881E-3BDF584C0334}"/>
    <dgm:cxn modelId="{0F5F2D8B-0F9B-4FD6-8FC4-662727ECBBAB}" srcId="{6D8070B4-70E0-452C-96A9-88423653D189}" destId="{083B16D9-7165-43EF-B48A-5F98B62C5AD7}" srcOrd="0" destOrd="0" parTransId="{E39112F9-F2B2-402C-98A3-FADBC83D7A6B}" sibTransId="{AA950BD8-D87F-4CF8-A32C-DBFAB3298E77}"/>
    <dgm:cxn modelId="{FF71BAA5-CC85-459C-870A-0771A720A364}" type="presOf" srcId="{A916CDC6-132B-498A-80DF-AD84CCE36AB6}" destId="{A80129CE-3A65-49AB-97D9-2803F24976A9}" srcOrd="1" destOrd="0" presId="urn:microsoft.com/office/officeart/2005/8/layout/pyramid1"/>
    <dgm:cxn modelId="{E55A0D8F-87EA-43B1-BD06-FE6115954E06}" srcId="{6D8070B4-70E0-452C-96A9-88423653D189}" destId="{A57184DF-ADDC-4EDF-BA4F-98828FE50680}" srcOrd="3" destOrd="0" parTransId="{9FBB3B65-4ECC-4AEC-9077-BE55256AC00C}" sibTransId="{1B4ADF20-5E96-4E91-A4AB-376435F4F463}"/>
    <dgm:cxn modelId="{1F815A3F-2AD0-4844-BD77-86396ABD3761}" type="presOf" srcId="{E5A2E084-3F30-4B0E-9E30-1F11C5568E8D}" destId="{1A869AF5-FC9B-44D7-82AB-994FC6E32F56}" srcOrd="1" destOrd="0" presId="urn:microsoft.com/office/officeart/2005/8/layout/pyramid1"/>
    <dgm:cxn modelId="{D4B060D5-3790-4981-96FA-2AD8750319E6}" srcId="{6D8070B4-70E0-452C-96A9-88423653D189}" destId="{B232BAC0-9A19-4104-BB22-143670A03DB3}" srcOrd="10" destOrd="0" parTransId="{41564336-B549-41FB-A8EE-A051BC2B1961}" sibTransId="{FB959378-BCD3-4E38-9279-7CE7DD058FF9}"/>
    <dgm:cxn modelId="{555766E4-C59B-41DF-9F23-3FE803C3937E}" type="presOf" srcId="{B33B40E2-7DF1-4AAC-B640-781A17BCB89F}" destId="{A6E71C5D-7EE6-4A2D-8ECA-80EAE2945433}" srcOrd="1" destOrd="0" presId="urn:microsoft.com/office/officeart/2005/8/layout/pyramid1"/>
    <dgm:cxn modelId="{BB58BC65-657F-4E08-AA66-F8CDBFD393D6}" type="presOf" srcId="{A916CDC6-132B-498A-80DF-AD84CCE36AB6}" destId="{4A40E4E5-9533-47EB-870E-C83369D6B41E}" srcOrd="0" destOrd="0" presId="urn:microsoft.com/office/officeart/2005/8/layout/pyramid1"/>
    <dgm:cxn modelId="{CB0AB215-AE65-434C-82B1-40257641277F}" type="presOf" srcId="{0EB54B10-44ED-459F-94C8-B2889BF80429}" destId="{5675648F-2D56-4881-A663-ABF19459047C}" srcOrd="0" destOrd="0" presId="urn:microsoft.com/office/officeart/2005/8/layout/pyramid1"/>
    <dgm:cxn modelId="{E565C342-2BDE-4D50-BDDE-98C7ED30CD26}" type="presOf" srcId="{A57184DF-ADDC-4EDF-BA4F-98828FE50680}" destId="{9563F7C3-E9FB-4E45-A602-0BDE653B041C}" srcOrd="1" destOrd="0" presId="urn:microsoft.com/office/officeart/2005/8/layout/pyramid1"/>
    <dgm:cxn modelId="{C88FC669-81B2-471D-8295-8CA7CA1755C6}" srcId="{6D8070B4-70E0-452C-96A9-88423653D189}" destId="{81C98235-1067-437A-A24A-9B3161C0C02F}" srcOrd="6" destOrd="0" parTransId="{38F6C4B5-F4D0-4D72-B611-CAE20D9C9334}" sibTransId="{C0BE8758-4138-4586-A406-F6E70329F99B}"/>
    <dgm:cxn modelId="{C4613DBC-958F-40A5-B639-F10CC967F82D}" type="presOf" srcId="{D34F26D8-187C-4127-8906-3FAC97D10A74}" destId="{C5AF0F63-F31C-4528-8F3F-C37998EB7D98}" srcOrd="1" destOrd="0" presId="urn:microsoft.com/office/officeart/2005/8/layout/pyramid1"/>
    <dgm:cxn modelId="{19F35CD3-5485-4CF7-85B5-EB5234B0A78B}" srcId="{6D8070B4-70E0-452C-96A9-88423653D189}" destId="{A2F39012-2F76-475E-9E16-EB33FB6CE080}" srcOrd="11" destOrd="0" parTransId="{6012F23F-4C1F-4F5B-90FE-C5DD3B811450}" sibTransId="{38325993-F417-463F-90EC-3073C849C425}"/>
    <dgm:cxn modelId="{E5618B41-3D75-4A53-A5BE-C6D5ACC8B149}" type="presOf" srcId="{81C98235-1067-437A-A24A-9B3161C0C02F}" destId="{5279A26D-5DE8-4E1C-B6D7-4893795EAE70}" srcOrd="0" destOrd="0" presId="urn:microsoft.com/office/officeart/2005/8/layout/pyramid1"/>
    <dgm:cxn modelId="{2EE0B68B-C400-45F4-A5DD-80D35F71FD9C}" type="presOf" srcId="{A57184DF-ADDC-4EDF-BA4F-98828FE50680}" destId="{ACAC50D4-B13A-4BA8-88D1-E3DD3696FD1E}" srcOrd="0" destOrd="0" presId="urn:microsoft.com/office/officeart/2005/8/layout/pyramid1"/>
    <dgm:cxn modelId="{F983879E-0AC2-4B90-95D4-18A431644A2C}" type="presOf" srcId="{CAA833B2-B120-4125-8DFF-C7989AE8B390}" destId="{43435184-2DDA-4306-9F9E-78AC060796B1}" srcOrd="1" destOrd="0" presId="urn:microsoft.com/office/officeart/2005/8/layout/pyramid1"/>
    <dgm:cxn modelId="{DAA63F35-9A57-4EDD-94A3-E9B5F89BE84B}" srcId="{6D8070B4-70E0-452C-96A9-88423653D189}" destId="{B33B40E2-7DF1-4AAC-B640-781A17BCB89F}" srcOrd="7" destOrd="0" parTransId="{D0405FB4-9946-465F-900F-027AACBB8B94}" sibTransId="{4E81CD8B-53B2-4A41-B32B-4E61F929E01B}"/>
    <dgm:cxn modelId="{6D7E4DF2-C75E-40C3-A473-F3E071494539}" srcId="{6D8070B4-70E0-452C-96A9-88423653D189}" destId="{CAA833B2-B120-4125-8DFF-C7989AE8B390}" srcOrd="8" destOrd="0" parTransId="{623ACBD7-D2B8-45AC-A4BB-96BEE666FF2F}" sibTransId="{47B20CF5-3C27-4E5C-B261-AF84CE53BB37}"/>
    <dgm:cxn modelId="{7B9E7D78-1C28-4128-AA15-CD92AB6F55AA}" type="presOf" srcId="{A2F39012-2F76-475E-9E16-EB33FB6CE080}" destId="{E9AC7300-A65C-4913-9C93-C8AED8E2CC15}" srcOrd="1" destOrd="0" presId="urn:microsoft.com/office/officeart/2005/8/layout/pyramid1"/>
    <dgm:cxn modelId="{17B67F6B-51EA-4819-AFBC-BAA53017C0D2}" type="presOf" srcId="{B232BAC0-9A19-4104-BB22-143670A03DB3}" destId="{87F45078-CC58-47E3-9544-F2E8F7281A8E}" srcOrd="0" destOrd="0" presId="urn:microsoft.com/office/officeart/2005/8/layout/pyramid1"/>
    <dgm:cxn modelId="{0E3694B4-065C-4A3C-A3B9-49EC7EA720B6}" srcId="{6D8070B4-70E0-452C-96A9-88423653D189}" destId="{D34F26D8-187C-4127-8906-3FAC97D10A74}" srcOrd="4" destOrd="0" parTransId="{14B0279D-4657-4658-AE2F-A04D503F501B}" sibTransId="{7D17EC88-7268-4AC4-A155-226580220A24}"/>
    <dgm:cxn modelId="{1961DFC8-4897-4A8E-BFF2-3F10862D4C5D}" type="presOf" srcId="{1129C655-5363-4DDA-9CDD-8A9FFC9DC593}" destId="{3FAAAC7D-0ED1-4C28-8915-2219DB60ECCE}" srcOrd="1" destOrd="0" presId="urn:microsoft.com/office/officeart/2005/8/layout/pyramid1"/>
    <dgm:cxn modelId="{C2ACF44C-EB5E-43FF-B6CD-887CAD56A454}" type="presOf" srcId="{0EB54B10-44ED-459F-94C8-B2889BF80429}" destId="{50EF2A78-4D09-406D-AC8D-244370667E33}" srcOrd="1" destOrd="0" presId="urn:microsoft.com/office/officeart/2005/8/layout/pyramid1"/>
    <dgm:cxn modelId="{6F60C4B1-F413-47B9-B737-7F098D50FF9E}" type="presOf" srcId="{B232BAC0-9A19-4104-BB22-143670A03DB3}" destId="{DE529578-3FDC-441A-B35A-23A7C443889A}" srcOrd="1" destOrd="0" presId="urn:microsoft.com/office/officeart/2005/8/layout/pyramid1"/>
    <dgm:cxn modelId="{BA56C309-263B-4EA8-BD8D-8D9197C32AB2}" type="presOf" srcId="{CAA833B2-B120-4125-8DFF-C7989AE8B390}" destId="{0953E533-9F4D-48A7-8A32-DCF033CD894E}" srcOrd="0" destOrd="0" presId="urn:microsoft.com/office/officeart/2005/8/layout/pyramid1"/>
    <dgm:cxn modelId="{5901DDE0-9AED-4953-8E19-9DFEA1385A4F}" type="presOf" srcId="{083B16D9-7165-43EF-B48A-5F98B62C5AD7}" destId="{D6D14B5A-70D3-4871-9632-A996FC9E4F2A}" srcOrd="1" destOrd="0" presId="urn:microsoft.com/office/officeart/2005/8/layout/pyramid1"/>
    <dgm:cxn modelId="{ABAC1E86-4284-4839-947F-DDD7409925BC}" type="presOf" srcId="{D34F26D8-187C-4127-8906-3FAC97D10A74}" destId="{2FF7D92B-13C2-467E-8EAF-FED58CC267D9}" srcOrd="0" destOrd="0" presId="urn:microsoft.com/office/officeart/2005/8/layout/pyramid1"/>
    <dgm:cxn modelId="{0FEB1A28-C3E7-4CBE-89B3-BC343D70064C}" type="presOf" srcId="{81C98235-1067-437A-A24A-9B3161C0C02F}" destId="{51CA0CC0-AED9-4A1E-A92E-CF65844BC588}" srcOrd="1" destOrd="0" presId="urn:microsoft.com/office/officeart/2005/8/layout/pyramid1"/>
    <dgm:cxn modelId="{C3F9693B-19E5-400C-87FD-10E23FD6AEFF}" srcId="{6D8070B4-70E0-452C-96A9-88423653D189}" destId="{E5A2E084-3F30-4B0E-9E30-1F11C5568E8D}" srcOrd="1" destOrd="0" parTransId="{F7603C42-1297-4017-AF26-99F6CA415668}" sibTransId="{7E77F11A-0C09-426E-8891-540713DF6FCE}"/>
    <dgm:cxn modelId="{585BF8EE-B659-43BC-B242-FED440947DEF}" type="presOf" srcId="{6D8070B4-70E0-452C-96A9-88423653D189}" destId="{9533E164-7276-48B9-BC51-4461FB292B1A}" srcOrd="0" destOrd="0" presId="urn:microsoft.com/office/officeart/2005/8/layout/pyramid1"/>
    <dgm:cxn modelId="{A71768AF-B710-43EA-848B-E341BC18E513}" type="presParOf" srcId="{9533E164-7276-48B9-BC51-4461FB292B1A}" destId="{3FAE8E74-0FED-4E2E-B54B-2FF924A4FD9D}" srcOrd="0" destOrd="0" presId="urn:microsoft.com/office/officeart/2005/8/layout/pyramid1"/>
    <dgm:cxn modelId="{7F4DCB01-2E54-46BA-8459-20E30FBC70E2}" type="presParOf" srcId="{3FAE8E74-0FED-4E2E-B54B-2FF924A4FD9D}" destId="{C21B0CB8-3E54-477E-B183-771D1FBE34AB}" srcOrd="0" destOrd="0" presId="urn:microsoft.com/office/officeart/2005/8/layout/pyramid1"/>
    <dgm:cxn modelId="{14B65D8E-BD9C-42E3-8D54-52CA1B6B53E5}" type="presParOf" srcId="{3FAE8E74-0FED-4E2E-B54B-2FF924A4FD9D}" destId="{D6D14B5A-70D3-4871-9632-A996FC9E4F2A}" srcOrd="1" destOrd="0" presId="urn:microsoft.com/office/officeart/2005/8/layout/pyramid1"/>
    <dgm:cxn modelId="{A10BE5AA-71A0-4A53-9E08-38E224DD7261}" type="presParOf" srcId="{9533E164-7276-48B9-BC51-4461FB292B1A}" destId="{2A358D30-CE55-4C15-A3BD-ED0F24F34CC9}" srcOrd="1" destOrd="0" presId="urn:microsoft.com/office/officeart/2005/8/layout/pyramid1"/>
    <dgm:cxn modelId="{49BF9621-F5FD-4B11-B248-F811CC0CCABC}" type="presParOf" srcId="{2A358D30-CE55-4C15-A3BD-ED0F24F34CC9}" destId="{926F136E-A7E5-45DC-A926-EA9569768829}" srcOrd="0" destOrd="0" presId="urn:microsoft.com/office/officeart/2005/8/layout/pyramid1"/>
    <dgm:cxn modelId="{05A8BC73-2D1F-4A54-B305-A19B16135404}" type="presParOf" srcId="{2A358D30-CE55-4C15-A3BD-ED0F24F34CC9}" destId="{1A869AF5-FC9B-44D7-82AB-994FC6E32F56}" srcOrd="1" destOrd="0" presId="urn:microsoft.com/office/officeart/2005/8/layout/pyramid1"/>
    <dgm:cxn modelId="{E194B5F1-3B9A-41B7-8518-CDA8847FC6DE}" type="presParOf" srcId="{9533E164-7276-48B9-BC51-4461FB292B1A}" destId="{B6F22A59-F7BB-497C-8F84-5F410A137FA9}" srcOrd="2" destOrd="0" presId="urn:microsoft.com/office/officeart/2005/8/layout/pyramid1"/>
    <dgm:cxn modelId="{DFBF4F22-6F99-45D9-ADD6-6A736D7500D0}" type="presParOf" srcId="{B6F22A59-F7BB-497C-8F84-5F410A137FA9}" destId="{4A40E4E5-9533-47EB-870E-C83369D6B41E}" srcOrd="0" destOrd="0" presId="urn:microsoft.com/office/officeart/2005/8/layout/pyramid1"/>
    <dgm:cxn modelId="{D76E4D4A-4DFA-44B5-9BE3-E8E18F971D6A}" type="presParOf" srcId="{B6F22A59-F7BB-497C-8F84-5F410A137FA9}" destId="{A80129CE-3A65-49AB-97D9-2803F24976A9}" srcOrd="1" destOrd="0" presId="urn:microsoft.com/office/officeart/2005/8/layout/pyramid1"/>
    <dgm:cxn modelId="{922858E8-42EA-4825-A174-883856C53BA1}" type="presParOf" srcId="{9533E164-7276-48B9-BC51-4461FB292B1A}" destId="{5170D24B-98D1-4645-BC89-F425251A8D45}" srcOrd="3" destOrd="0" presId="urn:microsoft.com/office/officeart/2005/8/layout/pyramid1"/>
    <dgm:cxn modelId="{1E3EF01E-4950-4B32-B07A-9D6DAB53B973}" type="presParOf" srcId="{5170D24B-98D1-4645-BC89-F425251A8D45}" destId="{ACAC50D4-B13A-4BA8-88D1-E3DD3696FD1E}" srcOrd="0" destOrd="0" presId="urn:microsoft.com/office/officeart/2005/8/layout/pyramid1"/>
    <dgm:cxn modelId="{E3864D76-13D3-4204-8242-7D3C4D9E2CF4}" type="presParOf" srcId="{5170D24B-98D1-4645-BC89-F425251A8D45}" destId="{9563F7C3-E9FB-4E45-A602-0BDE653B041C}" srcOrd="1" destOrd="0" presId="urn:microsoft.com/office/officeart/2005/8/layout/pyramid1"/>
    <dgm:cxn modelId="{4083BE09-032D-4186-8A46-9E3EECC4520C}" type="presParOf" srcId="{9533E164-7276-48B9-BC51-4461FB292B1A}" destId="{4638D67C-EB1D-407B-8008-D651FDD63853}" srcOrd="4" destOrd="0" presId="urn:microsoft.com/office/officeart/2005/8/layout/pyramid1"/>
    <dgm:cxn modelId="{7361C424-254C-46CB-B408-B28D0B7AB1D5}" type="presParOf" srcId="{4638D67C-EB1D-407B-8008-D651FDD63853}" destId="{2FF7D92B-13C2-467E-8EAF-FED58CC267D9}" srcOrd="0" destOrd="0" presId="urn:microsoft.com/office/officeart/2005/8/layout/pyramid1"/>
    <dgm:cxn modelId="{1FB57BDE-57C4-48B6-882E-A7F4D4116BE9}" type="presParOf" srcId="{4638D67C-EB1D-407B-8008-D651FDD63853}" destId="{C5AF0F63-F31C-4528-8F3F-C37998EB7D98}" srcOrd="1" destOrd="0" presId="urn:microsoft.com/office/officeart/2005/8/layout/pyramid1"/>
    <dgm:cxn modelId="{CFA3D0FF-9852-46A3-BB3C-583AD8BB642D}" type="presParOf" srcId="{9533E164-7276-48B9-BC51-4461FB292B1A}" destId="{CF370856-E290-4769-9154-C95936EF9059}" srcOrd="5" destOrd="0" presId="urn:microsoft.com/office/officeart/2005/8/layout/pyramid1"/>
    <dgm:cxn modelId="{78197BB7-9476-4066-9A80-1DDCB448095E}" type="presParOf" srcId="{CF370856-E290-4769-9154-C95936EF9059}" destId="{5675648F-2D56-4881-A663-ABF19459047C}" srcOrd="0" destOrd="0" presId="urn:microsoft.com/office/officeart/2005/8/layout/pyramid1"/>
    <dgm:cxn modelId="{CCF3CE73-9794-4A5A-A20F-FD0CE0C8DDFF}" type="presParOf" srcId="{CF370856-E290-4769-9154-C95936EF9059}" destId="{50EF2A78-4D09-406D-AC8D-244370667E33}" srcOrd="1" destOrd="0" presId="urn:microsoft.com/office/officeart/2005/8/layout/pyramid1"/>
    <dgm:cxn modelId="{49D113DC-215C-4E01-A26A-67FE8FDB665B}" type="presParOf" srcId="{9533E164-7276-48B9-BC51-4461FB292B1A}" destId="{E3E9B3C5-55EC-4DFC-8A95-E9FD36AB3C4B}" srcOrd="6" destOrd="0" presId="urn:microsoft.com/office/officeart/2005/8/layout/pyramid1"/>
    <dgm:cxn modelId="{AC293923-B9E1-4F61-931D-2399AD68CEA1}" type="presParOf" srcId="{E3E9B3C5-55EC-4DFC-8A95-E9FD36AB3C4B}" destId="{5279A26D-5DE8-4E1C-B6D7-4893795EAE70}" srcOrd="0" destOrd="0" presId="urn:microsoft.com/office/officeart/2005/8/layout/pyramid1"/>
    <dgm:cxn modelId="{7B4608A4-F05B-41D0-82F3-8DA75F1DAD21}" type="presParOf" srcId="{E3E9B3C5-55EC-4DFC-8A95-E9FD36AB3C4B}" destId="{51CA0CC0-AED9-4A1E-A92E-CF65844BC588}" srcOrd="1" destOrd="0" presId="urn:microsoft.com/office/officeart/2005/8/layout/pyramid1"/>
    <dgm:cxn modelId="{0FBBC21B-046E-46A7-B343-F6C023CBBDC4}" type="presParOf" srcId="{9533E164-7276-48B9-BC51-4461FB292B1A}" destId="{6DC47871-EAB2-42E7-89A3-6649E8334721}" srcOrd="7" destOrd="0" presId="urn:microsoft.com/office/officeart/2005/8/layout/pyramid1"/>
    <dgm:cxn modelId="{911B3A63-561B-479E-93BD-40F1452157BA}" type="presParOf" srcId="{6DC47871-EAB2-42E7-89A3-6649E8334721}" destId="{48DDF527-D84D-451B-B001-9BC551A622E6}" srcOrd="0" destOrd="0" presId="urn:microsoft.com/office/officeart/2005/8/layout/pyramid1"/>
    <dgm:cxn modelId="{600F2AEF-6B0B-4028-85F9-7807A4626CBD}" type="presParOf" srcId="{6DC47871-EAB2-42E7-89A3-6649E8334721}" destId="{A6E71C5D-7EE6-4A2D-8ECA-80EAE2945433}" srcOrd="1" destOrd="0" presId="urn:microsoft.com/office/officeart/2005/8/layout/pyramid1"/>
    <dgm:cxn modelId="{289BA39D-5CE1-4016-9D8E-E1BD705DD8C9}" type="presParOf" srcId="{9533E164-7276-48B9-BC51-4461FB292B1A}" destId="{85070AE1-3B87-4FBB-922F-24CED8EFE337}" srcOrd="8" destOrd="0" presId="urn:microsoft.com/office/officeart/2005/8/layout/pyramid1"/>
    <dgm:cxn modelId="{144E9E80-A2BD-4A7E-B5D9-7AB4268B4879}" type="presParOf" srcId="{85070AE1-3B87-4FBB-922F-24CED8EFE337}" destId="{0953E533-9F4D-48A7-8A32-DCF033CD894E}" srcOrd="0" destOrd="0" presId="urn:microsoft.com/office/officeart/2005/8/layout/pyramid1"/>
    <dgm:cxn modelId="{AFCF45B9-D01E-4ED5-B565-D9F31CCBA638}" type="presParOf" srcId="{85070AE1-3B87-4FBB-922F-24CED8EFE337}" destId="{43435184-2DDA-4306-9F9E-78AC060796B1}" srcOrd="1" destOrd="0" presId="urn:microsoft.com/office/officeart/2005/8/layout/pyramid1"/>
    <dgm:cxn modelId="{1CCF5A62-86D8-4077-BC87-C8EF6E843769}" type="presParOf" srcId="{9533E164-7276-48B9-BC51-4461FB292B1A}" destId="{3E6B05BF-9892-4618-B4FF-D00E855BAA84}" srcOrd="9" destOrd="0" presId="urn:microsoft.com/office/officeart/2005/8/layout/pyramid1"/>
    <dgm:cxn modelId="{181FD6EE-ED42-494C-9AD0-F812B42EBA1B}" type="presParOf" srcId="{3E6B05BF-9892-4618-B4FF-D00E855BAA84}" destId="{23AB855B-22F7-4184-A8D0-FC494C2E971A}" srcOrd="0" destOrd="0" presId="urn:microsoft.com/office/officeart/2005/8/layout/pyramid1"/>
    <dgm:cxn modelId="{C4247B36-23C9-4150-84B0-1A1941FD6FFA}" type="presParOf" srcId="{3E6B05BF-9892-4618-B4FF-D00E855BAA84}" destId="{3FAAAC7D-0ED1-4C28-8915-2219DB60ECCE}" srcOrd="1" destOrd="0" presId="urn:microsoft.com/office/officeart/2005/8/layout/pyramid1"/>
    <dgm:cxn modelId="{8521130A-D529-4E09-8EA5-842F50595F61}" type="presParOf" srcId="{9533E164-7276-48B9-BC51-4461FB292B1A}" destId="{986FA9E5-EB61-4E21-A5BF-D769756F4269}" srcOrd="10" destOrd="0" presId="urn:microsoft.com/office/officeart/2005/8/layout/pyramid1"/>
    <dgm:cxn modelId="{A5D0647A-44F8-4470-8FEE-88F22A2F98C9}" type="presParOf" srcId="{986FA9E5-EB61-4E21-A5BF-D769756F4269}" destId="{87F45078-CC58-47E3-9544-F2E8F7281A8E}" srcOrd="0" destOrd="0" presId="urn:microsoft.com/office/officeart/2005/8/layout/pyramid1"/>
    <dgm:cxn modelId="{0FC69B72-0BE0-4B0D-8ABE-68E486D3B7AB}" type="presParOf" srcId="{986FA9E5-EB61-4E21-A5BF-D769756F4269}" destId="{DE529578-3FDC-441A-B35A-23A7C443889A}" srcOrd="1" destOrd="0" presId="urn:microsoft.com/office/officeart/2005/8/layout/pyramid1"/>
    <dgm:cxn modelId="{8A405838-FC7B-4ACD-BA45-EB31227CCF78}" type="presParOf" srcId="{9533E164-7276-48B9-BC51-4461FB292B1A}" destId="{3BBCD0B2-4DD9-4C9D-9C15-CAE54BE33A6D}" srcOrd="11" destOrd="0" presId="urn:microsoft.com/office/officeart/2005/8/layout/pyramid1"/>
    <dgm:cxn modelId="{31AAAF78-BB13-4611-88F2-3DC7DD25FEDD}" type="presParOf" srcId="{3BBCD0B2-4DD9-4C9D-9C15-CAE54BE33A6D}" destId="{B6DDE991-22C7-4A31-BF49-5D7E24C7EA36}" srcOrd="0" destOrd="0" presId="urn:microsoft.com/office/officeart/2005/8/layout/pyramid1"/>
    <dgm:cxn modelId="{5B28BE90-4A29-4C27-A9E3-2F92E5C8B818}" type="presParOf" srcId="{3BBCD0B2-4DD9-4C9D-9C15-CAE54BE33A6D}" destId="{E9AC7300-A65C-4913-9C93-C8AED8E2CC1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8070B4-70E0-452C-96A9-88423653D189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A2F39012-2F76-475E-9E16-EB33FB6CE080}">
      <dgm:prSet custT="1"/>
      <dgm:spPr>
        <a:xfrm>
          <a:off x="0" y="6006667"/>
          <a:ext cx="9145016" cy="546060"/>
        </a:xfr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012F23F-4C1F-4F5B-90FE-C5DD3B811450}" type="parTrans" cxnId="{19F35CD3-5485-4CF7-85B5-EB5234B0A78B}">
      <dgm:prSet/>
      <dgm:spPr/>
      <dgm:t>
        <a:bodyPr/>
        <a:lstStyle/>
        <a:p>
          <a:endParaRPr lang="en-GB" sz="3600"/>
        </a:p>
      </dgm:t>
    </dgm:pt>
    <dgm:pt modelId="{38325993-F417-463F-90EC-3073C849C425}" type="sibTrans" cxnId="{19F35CD3-5485-4CF7-85B5-EB5234B0A78B}">
      <dgm:prSet/>
      <dgm:spPr/>
      <dgm:t>
        <a:bodyPr/>
        <a:lstStyle/>
        <a:p>
          <a:endParaRPr lang="en-GB" sz="3600"/>
        </a:p>
      </dgm:t>
    </dgm:pt>
    <dgm:pt modelId="{B232BAC0-9A19-4104-BB22-143670A03DB3}">
      <dgm:prSet custT="1"/>
      <dgm:spPr>
        <a:xfrm>
          <a:off x="381042" y="5460606"/>
          <a:ext cx="8382931" cy="546060"/>
        </a:xfr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41564336-B549-41FB-A8EE-A051BC2B1961}" type="parTrans" cxnId="{D4B060D5-3790-4981-96FA-2AD8750319E6}">
      <dgm:prSet/>
      <dgm:spPr/>
      <dgm:t>
        <a:bodyPr/>
        <a:lstStyle/>
        <a:p>
          <a:endParaRPr lang="en-GB" sz="3600"/>
        </a:p>
      </dgm:t>
    </dgm:pt>
    <dgm:pt modelId="{FB959378-BCD3-4E38-9279-7CE7DD058FF9}" type="sibTrans" cxnId="{D4B060D5-3790-4981-96FA-2AD8750319E6}">
      <dgm:prSet/>
      <dgm:spPr/>
      <dgm:t>
        <a:bodyPr/>
        <a:lstStyle/>
        <a:p>
          <a:endParaRPr lang="en-GB" sz="3600"/>
        </a:p>
      </dgm:t>
    </dgm:pt>
    <dgm:pt modelId="{1129C655-5363-4DDA-9CDD-8A9FFC9DC593}">
      <dgm:prSet custT="1"/>
      <dgm:spPr>
        <a:xfrm>
          <a:off x="762084" y="4914546"/>
          <a:ext cx="7620846" cy="546060"/>
        </a:xfr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8245D83A-F9DE-4A91-9B4A-D96407D500AF}" type="parTrans" cxnId="{77275FD3-5F44-49C1-847D-80367BEEBE52}">
      <dgm:prSet/>
      <dgm:spPr/>
      <dgm:t>
        <a:bodyPr/>
        <a:lstStyle/>
        <a:p>
          <a:endParaRPr lang="en-GB" sz="3600"/>
        </a:p>
      </dgm:t>
    </dgm:pt>
    <dgm:pt modelId="{C44BB4F6-A68A-4FC9-9D01-C3693467F476}" type="sibTrans" cxnId="{77275FD3-5F44-49C1-847D-80367BEEBE52}">
      <dgm:prSet/>
      <dgm:spPr/>
      <dgm:t>
        <a:bodyPr/>
        <a:lstStyle/>
        <a:p>
          <a:endParaRPr lang="en-GB" sz="3600"/>
        </a:p>
      </dgm:t>
    </dgm:pt>
    <dgm:pt modelId="{CAA833B2-B120-4125-8DFF-C7989AE8B390}">
      <dgm:prSet custT="1"/>
      <dgm:spPr>
        <a:xfrm>
          <a:off x="1143126" y="4368485"/>
          <a:ext cx="6858762" cy="546060"/>
        </a:xfr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16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623ACBD7-D2B8-45AC-A4BB-96BEE666FF2F}" type="parTrans" cxnId="{6D7E4DF2-C75E-40C3-A473-F3E071494539}">
      <dgm:prSet/>
      <dgm:spPr/>
      <dgm:t>
        <a:bodyPr/>
        <a:lstStyle/>
        <a:p>
          <a:endParaRPr lang="en-GB" sz="3600"/>
        </a:p>
      </dgm:t>
    </dgm:pt>
    <dgm:pt modelId="{47B20CF5-3C27-4E5C-B261-AF84CE53BB37}" type="sibTrans" cxnId="{6D7E4DF2-C75E-40C3-A473-F3E071494539}">
      <dgm:prSet/>
      <dgm:spPr/>
      <dgm:t>
        <a:bodyPr/>
        <a:lstStyle/>
        <a:p>
          <a:endParaRPr lang="en-GB" sz="3600"/>
        </a:p>
      </dgm:t>
    </dgm:pt>
    <dgm:pt modelId="{81C98235-1067-437A-A24A-9B3161C0C02F}">
      <dgm:prSet custT="1"/>
      <dgm:spPr>
        <a:xfrm>
          <a:off x="1905211" y="3276364"/>
          <a:ext cx="5334592" cy="546060"/>
        </a:xfr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8F6C4B5-F4D0-4D72-B611-CAE20D9C9334}" type="parTrans" cxnId="{C88FC669-81B2-471D-8295-8CA7CA1755C6}">
      <dgm:prSet/>
      <dgm:spPr/>
      <dgm:t>
        <a:bodyPr/>
        <a:lstStyle/>
        <a:p>
          <a:endParaRPr lang="en-GB" sz="3600"/>
        </a:p>
      </dgm:t>
    </dgm:pt>
    <dgm:pt modelId="{C0BE8758-4138-4586-A406-F6E70329F99B}" type="sibTrans" cxnId="{C88FC669-81B2-471D-8295-8CA7CA1755C6}">
      <dgm:prSet/>
      <dgm:spPr/>
      <dgm:t>
        <a:bodyPr/>
        <a:lstStyle/>
        <a:p>
          <a:endParaRPr lang="en-GB" sz="3600"/>
        </a:p>
      </dgm:t>
    </dgm:pt>
    <dgm:pt modelId="{B33B40E2-7DF1-4AAC-B640-781A17BCB89F}">
      <dgm:prSet custT="1"/>
      <dgm:spPr>
        <a:xfrm>
          <a:off x="1524169" y="3822424"/>
          <a:ext cx="6096677" cy="546060"/>
        </a:xfr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b="0" i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0405FB4-9946-465F-900F-027AACBB8B94}" type="parTrans" cxnId="{DAA63F35-9A57-4EDD-94A3-E9B5F89BE84B}">
      <dgm:prSet/>
      <dgm:spPr/>
      <dgm:t>
        <a:bodyPr/>
        <a:lstStyle/>
        <a:p>
          <a:endParaRPr lang="en-GB" sz="3600"/>
        </a:p>
      </dgm:t>
    </dgm:pt>
    <dgm:pt modelId="{4E81CD8B-53B2-4A41-B32B-4E61F929E01B}" type="sibTrans" cxnId="{DAA63F35-9A57-4EDD-94A3-E9B5F89BE84B}">
      <dgm:prSet/>
      <dgm:spPr/>
      <dgm:t>
        <a:bodyPr/>
        <a:lstStyle/>
        <a:p>
          <a:endParaRPr lang="en-GB" sz="3600"/>
        </a:p>
      </dgm:t>
    </dgm:pt>
    <dgm:pt modelId="{A916CDC6-132B-498A-80DF-AD84CCE36AB6}">
      <dgm:prSet custT="1"/>
      <dgm:spPr>
        <a:xfrm>
          <a:off x="3429381" y="1092121"/>
          <a:ext cx="2286254" cy="546060"/>
        </a:xfr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2A9AF8C-6F1E-42F7-886F-2E3786EC301C}" type="parTrans" cxnId="{08DA5DF9-6C58-4E9A-8EE8-B492DBCC7C7E}">
      <dgm:prSet/>
      <dgm:spPr/>
      <dgm:t>
        <a:bodyPr/>
        <a:lstStyle/>
        <a:p>
          <a:endParaRPr lang="en-GB" sz="2000"/>
        </a:p>
      </dgm:t>
    </dgm:pt>
    <dgm:pt modelId="{190EEFD1-CF8E-4CE9-AEF0-2E228646EE24}" type="sibTrans" cxnId="{08DA5DF9-6C58-4E9A-8EE8-B492DBCC7C7E}">
      <dgm:prSet/>
      <dgm:spPr/>
      <dgm:t>
        <a:bodyPr/>
        <a:lstStyle/>
        <a:p>
          <a:endParaRPr lang="en-GB" sz="2000"/>
        </a:p>
      </dgm:t>
    </dgm:pt>
    <dgm:pt modelId="{E5A2E084-3F30-4B0E-9E30-1F11C5568E8D}">
      <dgm:prSet custT="1"/>
      <dgm:spPr>
        <a:xfrm>
          <a:off x="3810423" y="546060"/>
          <a:ext cx="1524169" cy="546060"/>
        </a:xfr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7603C42-1297-4017-AF26-99F6CA415668}" type="parTrans" cxnId="{C3F9693B-19E5-400C-87FD-10E23FD6AEFF}">
      <dgm:prSet/>
      <dgm:spPr/>
      <dgm:t>
        <a:bodyPr/>
        <a:lstStyle/>
        <a:p>
          <a:endParaRPr lang="en-GB" sz="2000"/>
        </a:p>
      </dgm:t>
    </dgm:pt>
    <dgm:pt modelId="{7E77F11A-0C09-426E-8891-540713DF6FCE}" type="sibTrans" cxnId="{C3F9693B-19E5-400C-87FD-10E23FD6AEFF}">
      <dgm:prSet/>
      <dgm:spPr/>
      <dgm:t>
        <a:bodyPr/>
        <a:lstStyle/>
        <a:p>
          <a:endParaRPr lang="en-GB" sz="2000"/>
        </a:p>
      </dgm:t>
    </dgm:pt>
    <dgm:pt modelId="{083B16D9-7165-43EF-B48A-5F98B62C5AD7}">
      <dgm:prSet custT="1"/>
      <dgm:spPr>
        <a:xfrm>
          <a:off x="4191465" y="0"/>
          <a:ext cx="762084" cy="546060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39112F9-F2B2-402C-98A3-FADBC83D7A6B}" type="parTrans" cxnId="{0F5F2D8B-0F9B-4FD6-8FC4-662727ECBBAB}">
      <dgm:prSet/>
      <dgm:spPr/>
      <dgm:t>
        <a:bodyPr/>
        <a:lstStyle/>
        <a:p>
          <a:endParaRPr lang="en-GB" sz="2000"/>
        </a:p>
      </dgm:t>
    </dgm:pt>
    <dgm:pt modelId="{AA950BD8-D87F-4CF8-A32C-DBFAB3298E77}" type="sibTrans" cxnId="{0F5F2D8B-0F9B-4FD6-8FC4-662727ECBBAB}">
      <dgm:prSet/>
      <dgm:spPr/>
      <dgm:t>
        <a:bodyPr/>
        <a:lstStyle/>
        <a:p>
          <a:endParaRPr lang="en-GB" sz="2000"/>
        </a:p>
      </dgm:t>
    </dgm:pt>
    <dgm:pt modelId="{A57184DF-ADDC-4EDF-BA4F-98828FE50680}">
      <dgm:prSet custT="1"/>
      <dgm:spPr>
        <a:xfrm>
          <a:off x="3048338" y="1638182"/>
          <a:ext cx="3048338" cy="546060"/>
        </a:xfr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B4ADF20-5E96-4E91-A4AB-376435F4F463}" type="sibTrans" cxnId="{E55A0D8F-87EA-43B1-BD06-FE6115954E06}">
      <dgm:prSet/>
      <dgm:spPr/>
      <dgm:t>
        <a:bodyPr/>
        <a:lstStyle/>
        <a:p>
          <a:endParaRPr lang="en-GB" sz="2000"/>
        </a:p>
      </dgm:t>
    </dgm:pt>
    <dgm:pt modelId="{9FBB3B65-4ECC-4AEC-9077-BE55256AC00C}" type="parTrans" cxnId="{E55A0D8F-87EA-43B1-BD06-FE6115954E06}">
      <dgm:prSet/>
      <dgm:spPr/>
      <dgm:t>
        <a:bodyPr/>
        <a:lstStyle/>
        <a:p>
          <a:endParaRPr lang="en-GB" sz="2000"/>
        </a:p>
      </dgm:t>
    </dgm:pt>
    <dgm:pt modelId="{0EB54B10-44ED-459F-94C8-B2889BF80429}">
      <dgm:prSet custT="1"/>
      <dgm:spPr>
        <a:xfrm>
          <a:off x="2286254" y="2730303"/>
          <a:ext cx="4572508" cy="546060"/>
        </a:xfr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16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975026D-D42F-43A7-881E-3BDF584C0334}" type="sibTrans" cxnId="{783B156E-33F5-4C3C-9453-2F6C624B3DED}">
      <dgm:prSet/>
      <dgm:spPr/>
      <dgm:t>
        <a:bodyPr/>
        <a:lstStyle/>
        <a:p>
          <a:endParaRPr lang="en-GB" sz="3600"/>
        </a:p>
      </dgm:t>
    </dgm:pt>
    <dgm:pt modelId="{4031929B-8DF8-4246-9F7C-43444F2ACD29}" type="parTrans" cxnId="{783B156E-33F5-4C3C-9453-2F6C624B3DED}">
      <dgm:prSet/>
      <dgm:spPr/>
      <dgm:t>
        <a:bodyPr/>
        <a:lstStyle/>
        <a:p>
          <a:endParaRPr lang="en-GB" sz="3600"/>
        </a:p>
      </dgm:t>
    </dgm:pt>
    <dgm:pt modelId="{D34F26D8-187C-4127-8906-3FAC97D10A74}">
      <dgm:prSet custT="1"/>
      <dgm:spPr>
        <a:xfrm>
          <a:off x="2667296" y="2184242"/>
          <a:ext cx="3810423" cy="546060"/>
        </a:xfr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GB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D17EC88-7268-4AC4-A155-226580220A24}" type="sibTrans" cxnId="{0E3694B4-065C-4A3C-A3B9-49EC7EA720B6}">
      <dgm:prSet/>
      <dgm:spPr/>
      <dgm:t>
        <a:bodyPr/>
        <a:lstStyle/>
        <a:p>
          <a:endParaRPr lang="en-GB" sz="3600"/>
        </a:p>
      </dgm:t>
    </dgm:pt>
    <dgm:pt modelId="{14B0279D-4657-4658-AE2F-A04D503F501B}" type="parTrans" cxnId="{0E3694B4-065C-4A3C-A3B9-49EC7EA720B6}">
      <dgm:prSet/>
      <dgm:spPr/>
      <dgm:t>
        <a:bodyPr/>
        <a:lstStyle/>
        <a:p>
          <a:endParaRPr lang="en-GB" sz="3600"/>
        </a:p>
      </dgm:t>
    </dgm:pt>
    <dgm:pt modelId="{9533E164-7276-48B9-BC51-4461FB292B1A}" type="pres">
      <dgm:prSet presAssocID="{6D8070B4-70E0-452C-96A9-88423653D189}" presName="Name0" presStyleCnt="0">
        <dgm:presLayoutVars>
          <dgm:dir/>
          <dgm:animLvl val="lvl"/>
          <dgm:resizeHandles val="exact"/>
        </dgm:presLayoutVars>
      </dgm:prSet>
      <dgm:spPr/>
    </dgm:pt>
    <dgm:pt modelId="{3FAE8E74-0FED-4E2E-B54B-2FF924A4FD9D}" type="pres">
      <dgm:prSet presAssocID="{083B16D9-7165-43EF-B48A-5F98B62C5AD7}" presName="Name8" presStyleCnt="0"/>
      <dgm:spPr/>
    </dgm:pt>
    <dgm:pt modelId="{C21B0CB8-3E54-477E-B183-771D1FBE34AB}" type="pres">
      <dgm:prSet presAssocID="{083B16D9-7165-43EF-B48A-5F98B62C5AD7}" presName="level" presStyleLbl="node1" presStyleIdx="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6D14B5A-70D3-4871-9632-A996FC9E4F2A}" type="pres">
      <dgm:prSet presAssocID="{083B16D9-7165-43EF-B48A-5F98B62C5A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358D30-CE55-4C15-A3BD-ED0F24F34CC9}" type="pres">
      <dgm:prSet presAssocID="{E5A2E084-3F30-4B0E-9E30-1F11C5568E8D}" presName="Name8" presStyleCnt="0"/>
      <dgm:spPr/>
    </dgm:pt>
    <dgm:pt modelId="{926F136E-A7E5-45DC-A926-EA9569768829}" type="pres">
      <dgm:prSet presAssocID="{E5A2E084-3F30-4B0E-9E30-1F11C5568E8D}" presName="level" presStyleLbl="node1" presStyleIdx="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1A869AF5-FC9B-44D7-82AB-994FC6E32F56}" type="pres">
      <dgm:prSet presAssocID="{E5A2E084-3F30-4B0E-9E30-1F11C5568E8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F22A59-F7BB-497C-8F84-5F410A137FA9}" type="pres">
      <dgm:prSet presAssocID="{A916CDC6-132B-498A-80DF-AD84CCE36AB6}" presName="Name8" presStyleCnt="0"/>
      <dgm:spPr/>
    </dgm:pt>
    <dgm:pt modelId="{4A40E4E5-9533-47EB-870E-C83369D6B41E}" type="pres">
      <dgm:prSet presAssocID="{A916CDC6-132B-498A-80DF-AD84CCE36AB6}" presName="level" presStyleLbl="node1" presStyleIdx="2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80129CE-3A65-49AB-97D9-2803F24976A9}" type="pres">
      <dgm:prSet presAssocID="{A916CDC6-132B-498A-80DF-AD84CCE36A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70D24B-98D1-4645-BC89-F425251A8D45}" type="pres">
      <dgm:prSet presAssocID="{A57184DF-ADDC-4EDF-BA4F-98828FE50680}" presName="Name8" presStyleCnt="0"/>
      <dgm:spPr/>
    </dgm:pt>
    <dgm:pt modelId="{ACAC50D4-B13A-4BA8-88D1-E3DD3696FD1E}" type="pres">
      <dgm:prSet presAssocID="{A57184DF-ADDC-4EDF-BA4F-98828FE50680}" presName="level" presStyleLbl="node1" presStyleIdx="3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9563F7C3-E9FB-4E45-A602-0BDE653B041C}" type="pres">
      <dgm:prSet presAssocID="{A57184DF-ADDC-4EDF-BA4F-98828FE506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38D67C-EB1D-407B-8008-D651FDD63853}" type="pres">
      <dgm:prSet presAssocID="{D34F26D8-187C-4127-8906-3FAC97D10A74}" presName="Name8" presStyleCnt="0"/>
      <dgm:spPr/>
    </dgm:pt>
    <dgm:pt modelId="{2FF7D92B-13C2-467E-8EAF-FED58CC267D9}" type="pres">
      <dgm:prSet presAssocID="{D34F26D8-187C-4127-8906-3FAC97D10A74}" presName="level" presStyleLbl="node1" presStyleIdx="4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C5AF0F63-F31C-4528-8F3F-C37998EB7D98}" type="pres">
      <dgm:prSet presAssocID="{D34F26D8-187C-4127-8906-3FAC97D10A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370856-E290-4769-9154-C95936EF9059}" type="pres">
      <dgm:prSet presAssocID="{0EB54B10-44ED-459F-94C8-B2889BF80429}" presName="Name8" presStyleCnt="0"/>
      <dgm:spPr/>
    </dgm:pt>
    <dgm:pt modelId="{5675648F-2D56-4881-A663-ABF19459047C}" type="pres">
      <dgm:prSet presAssocID="{0EB54B10-44ED-459F-94C8-B2889BF80429}" presName="level" presStyleLbl="node1" presStyleIdx="5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0EF2A78-4D09-406D-AC8D-244370667E33}" type="pres">
      <dgm:prSet presAssocID="{0EB54B10-44ED-459F-94C8-B2889BF804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E9B3C5-55EC-4DFC-8A95-E9FD36AB3C4B}" type="pres">
      <dgm:prSet presAssocID="{81C98235-1067-437A-A24A-9B3161C0C02F}" presName="Name8" presStyleCnt="0"/>
      <dgm:spPr/>
    </dgm:pt>
    <dgm:pt modelId="{5279A26D-5DE8-4E1C-B6D7-4893795EAE70}" type="pres">
      <dgm:prSet presAssocID="{81C98235-1067-437A-A24A-9B3161C0C02F}" presName="level" presStyleLbl="node1" presStyleIdx="6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51CA0CC0-AED9-4A1E-A92E-CF65844BC588}" type="pres">
      <dgm:prSet presAssocID="{81C98235-1067-437A-A24A-9B3161C0C0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C47871-EAB2-42E7-89A3-6649E8334721}" type="pres">
      <dgm:prSet presAssocID="{B33B40E2-7DF1-4AAC-B640-781A17BCB89F}" presName="Name8" presStyleCnt="0"/>
      <dgm:spPr/>
    </dgm:pt>
    <dgm:pt modelId="{48DDF527-D84D-451B-B001-9BC551A622E6}" type="pres">
      <dgm:prSet presAssocID="{B33B40E2-7DF1-4AAC-B640-781A17BCB89F}" presName="level" presStyleLbl="node1" presStyleIdx="7" presStyleCnt="12" custLinFactNeighborY="6840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A6E71C5D-7EE6-4A2D-8ECA-80EAE2945433}" type="pres">
      <dgm:prSet presAssocID="{B33B40E2-7DF1-4AAC-B640-781A17BCB8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070AE1-3B87-4FBB-922F-24CED8EFE337}" type="pres">
      <dgm:prSet presAssocID="{CAA833B2-B120-4125-8DFF-C7989AE8B390}" presName="Name8" presStyleCnt="0"/>
      <dgm:spPr/>
    </dgm:pt>
    <dgm:pt modelId="{0953E533-9F4D-48A7-8A32-DCF033CD894E}" type="pres">
      <dgm:prSet presAssocID="{CAA833B2-B120-4125-8DFF-C7989AE8B390}" presName="level" presStyleLbl="node1" presStyleIdx="8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43435184-2DDA-4306-9F9E-78AC060796B1}" type="pres">
      <dgm:prSet presAssocID="{CAA833B2-B120-4125-8DFF-C7989AE8B3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6B05BF-9892-4618-B4FF-D00E855BAA84}" type="pres">
      <dgm:prSet presAssocID="{1129C655-5363-4DDA-9CDD-8A9FFC9DC593}" presName="Name8" presStyleCnt="0"/>
      <dgm:spPr/>
    </dgm:pt>
    <dgm:pt modelId="{23AB855B-22F7-4184-A8D0-FC494C2E971A}" type="pres">
      <dgm:prSet presAssocID="{1129C655-5363-4DDA-9CDD-8A9FFC9DC593}" presName="level" presStyleLbl="node1" presStyleIdx="9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3FAAAC7D-0ED1-4C28-8915-2219DB60ECCE}" type="pres">
      <dgm:prSet presAssocID="{1129C655-5363-4DDA-9CDD-8A9FFC9DC5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6FA9E5-EB61-4E21-A5BF-D769756F4269}" type="pres">
      <dgm:prSet presAssocID="{B232BAC0-9A19-4104-BB22-143670A03DB3}" presName="Name8" presStyleCnt="0"/>
      <dgm:spPr/>
    </dgm:pt>
    <dgm:pt modelId="{87F45078-CC58-47E3-9544-F2E8F7281A8E}" type="pres">
      <dgm:prSet presAssocID="{B232BAC0-9A19-4104-BB22-143670A03DB3}" presName="level" presStyleLbl="node1" presStyleIdx="10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DE529578-3FDC-441A-B35A-23A7C443889A}" type="pres">
      <dgm:prSet presAssocID="{B232BAC0-9A19-4104-BB22-143670A03D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CD0B2-4DD9-4C9D-9C15-CAE54BE33A6D}" type="pres">
      <dgm:prSet presAssocID="{A2F39012-2F76-475E-9E16-EB33FB6CE080}" presName="Name8" presStyleCnt="0"/>
      <dgm:spPr/>
    </dgm:pt>
    <dgm:pt modelId="{B6DDE991-22C7-4A31-BF49-5D7E24C7EA36}" type="pres">
      <dgm:prSet presAssocID="{A2F39012-2F76-475E-9E16-EB33FB6CE080}" presName="level" presStyleLbl="node1" presStyleIdx="11" presStyleCnt="12">
        <dgm:presLayoutVars>
          <dgm:chMax val="1"/>
          <dgm:bulletEnabled val="1"/>
        </dgm:presLayoutVars>
      </dgm:prSet>
      <dgm:spPr>
        <a:prstGeom prst="trapezoid">
          <a:avLst>
            <a:gd name="adj" fmla="val 69780"/>
          </a:avLst>
        </a:prstGeom>
      </dgm:spPr>
      <dgm:t>
        <a:bodyPr/>
        <a:lstStyle/>
        <a:p>
          <a:endParaRPr lang="en-GB"/>
        </a:p>
      </dgm:t>
    </dgm:pt>
    <dgm:pt modelId="{E9AC7300-A65C-4913-9C93-C8AED8E2CC15}" type="pres">
      <dgm:prSet presAssocID="{A2F39012-2F76-475E-9E16-EB33FB6CE0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ECFC10-9B46-4279-AF90-CE1BF3BC01DE}" type="presOf" srcId="{A57184DF-ADDC-4EDF-BA4F-98828FE50680}" destId="{ACAC50D4-B13A-4BA8-88D1-E3DD3696FD1E}" srcOrd="0" destOrd="0" presId="urn:microsoft.com/office/officeart/2005/8/layout/pyramid1"/>
    <dgm:cxn modelId="{08DA5DF9-6C58-4E9A-8EE8-B492DBCC7C7E}" srcId="{6D8070B4-70E0-452C-96A9-88423653D189}" destId="{A916CDC6-132B-498A-80DF-AD84CCE36AB6}" srcOrd="2" destOrd="0" parTransId="{02A9AF8C-6F1E-42F7-886F-2E3786EC301C}" sibTransId="{190EEFD1-CF8E-4CE9-AEF0-2E228646EE24}"/>
    <dgm:cxn modelId="{9C204B65-2BD4-40B4-8DC3-969AB9D537E3}" type="presOf" srcId="{A916CDC6-132B-498A-80DF-AD84CCE36AB6}" destId="{4A40E4E5-9533-47EB-870E-C83369D6B41E}" srcOrd="0" destOrd="0" presId="urn:microsoft.com/office/officeart/2005/8/layout/pyramid1"/>
    <dgm:cxn modelId="{80D0BAFD-8ED9-4667-A9BD-D477A0FD75B8}" type="presOf" srcId="{083B16D9-7165-43EF-B48A-5F98B62C5AD7}" destId="{C21B0CB8-3E54-477E-B183-771D1FBE34AB}" srcOrd="0" destOrd="0" presId="urn:microsoft.com/office/officeart/2005/8/layout/pyramid1"/>
    <dgm:cxn modelId="{97625FE5-01D6-44BA-8E92-7C9DD8D626FA}" type="presOf" srcId="{CAA833B2-B120-4125-8DFF-C7989AE8B390}" destId="{0953E533-9F4D-48A7-8A32-DCF033CD894E}" srcOrd="0" destOrd="0" presId="urn:microsoft.com/office/officeart/2005/8/layout/pyramid1"/>
    <dgm:cxn modelId="{2FC6CF25-9213-4291-A9F9-40AE67493131}" type="presOf" srcId="{B33B40E2-7DF1-4AAC-B640-781A17BCB89F}" destId="{48DDF527-D84D-451B-B001-9BC551A622E6}" srcOrd="0" destOrd="0" presId="urn:microsoft.com/office/officeart/2005/8/layout/pyramid1"/>
    <dgm:cxn modelId="{77275FD3-5F44-49C1-847D-80367BEEBE52}" srcId="{6D8070B4-70E0-452C-96A9-88423653D189}" destId="{1129C655-5363-4DDA-9CDD-8A9FFC9DC593}" srcOrd="9" destOrd="0" parTransId="{8245D83A-F9DE-4A91-9B4A-D96407D500AF}" sibTransId="{C44BB4F6-A68A-4FC9-9D01-C3693467F476}"/>
    <dgm:cxn modelId="{CFA9EE3D-FF4F-4DDA-8A3D-9DEEE634E2F1}" type="presOf" srcId="{0EB54B10-44ED-459F-94C8-B2889BF80429}" destId="{50EF2A78-4D09-406D-AC8D-244370667E33}" srcOrd="1" destOrd="0" presId="urn:microsoft.com/office/officeart/2005/8/layout/pyramid1"/>
    <dgm:cxn modelId="{9F3A7EEE-2B41-4984-A83F-E9AA1D460F52}" type="presOf" srcId="{0EB54B10-44ED-459F-94C8-B2889BF80429}" destId="{5675648F-2D56-4881-A663-ABF19459047C}" srcOrd="0" destOrd="0" presId="urn:microsoft.com/office/officeart/2005/8/layout/pyramid1"/>
    <dgm:cxn modelId="{82CEEDB1-93FC-46A4-BF49-35FBC90BD075}" type="presOf" srcId="{1129C655-5363-4DDA-9CDD-8A9FFC9DC593}" destId="{3FAAAC7D-0ED1-4C28-8915-2219DB60ECCE}" srcOrd="1" destOrd="0" presId="urn:microsoft.com/office/officeart/2005/8/layout/pyramid1"/>
    <dgm:cxn modelId="{94E482A7-822B-4F9B-9F7F-7BB59FA3A53A}" type="presOf" srcId="{083B16D9-7165-43EF-B48A-5F98B62C5AD7}" destId="{D6D14B5A-70D3-4871-9632-A996FC9E4F2A}" srcOrd="1" destOrd="0" presId="urn:microsoft.com/office/officeart/2005/8/layout/pyramid1"/>
    <dgm:cxn modelId="{97E48941-FF6D-43AF-B9FE-FC18E82E0B99}" type="presOf" srcId="{81C98235-1067-437A-A24A-9B3161C0C02F}" destId="{51CA0CC0-AED9-4A1E-A92E-CF65844BC588}" srcOrd="1" destOrd="0" presId="urn:microsoft.com/office/officeart/2005/8/layout/pyramid1"/>
    <dgm:cxn modelId="{783B156E-33F5-4C3C-9453-2F6C624B3DED}" srcId="{6D8070B4-70E0-452C-96A9-88423653D189}" destId="{0EB54B10-44ED-459F-94C8-B2889BF80429}" srcOrd="5" destOrd="0" parTransId="{4031929B-8DF8-4246-9F7C-43444F2ACD29}" sibTransId="{5975026D-D42F-43A7-881E-3BDF584C0334}"/>
    <dgm:cxn modelId="{0F5F2D8B-0F9B-4FD6-8FC4-662727ECBBAB}" srcId="{6D8070B4-70E0-452C-96A9-88423653D189}" destId="{083B16D9-7165-43EF-B48A-5F98B62C5AD7}" srcOrd="0" destOrd="0" parTransId="{E39112F9-F2B2-402C-98A3-FADBC83D7A6B}" sibTransId="{AA950BD8-D87F-4CF8-A32C-DBFAB3298E77}"/>
    <dgm:cxn modelId="{9A9DAD52-D9D3-4F79-80A4-66104DE3CE95}" type="presOf" srcId="{1129C655-5363-4DDA-9CDD-8A9FFC9DC593}" destId="{23AB855B-22F7-4184-A8D0-FC494C2E971A}" srcOrd="0" destOrd="0" presId="urn:microsoft.com/office/officeart/2005/8/layout/pyramid1"/>
    <dgm:cxn modelId="{E18DA38B-8516-48D7-A3CE-C5F8BE388D9E}" type="presOf" srcId="{E5A2E084-3F30-4B0E-9E30-1F11C5568E8D}" destId="{926F136E-A7E5-45DC-A926-EA9569768829}" srcOrd="0" destOrd="0" presId="urn:microsoft.com/office/officeart/2005/8/layout/pyramid1"/>
    <dgm:cxn modelId="{E55A0D8F-87EA-43B1-BD06-FE6115954E06}" srcId="{6D8070B4-70E0-452C-96A9-88423653D189}" destId="{A57184DF-ADDC-4EDF-BA4F-98828FE50680}" srcOrd="3" destOrd="0" parTransId="{9FBB3B65-4ECC-4AEC-9077-BE55256AC00C}" sibTransId="{1B4ADF20-5E96-4E91-A4AB-376435F4F463}"/>
    <dgm:cxn modelId="{D4B060D5-3790-4981-96FA-2AD8750319E6}" srcId="{6D8070B4-70E0-452C-96A9-88423653D189}" destId="{B232BAC0-9A19-4104-BB22-143670A03DB3}" srcOrd="10" destOrd="0" parTransId="{41564336-B549-41FB-A8EE-A051BC2B1961}" sibTransId="{FB959378-BCD3-4E38-9279-7CE7DD058FF9}"/>
    <dgm:cxn modelId="{94BBA561-67BE-4375-93A0-1185FFE6EF25}" type="presOf" srcId="{E5A2E084-3F30-4B0E-9E30-1F11C5568E8D}" destId="{1A869AF5-FC9B-44D7-82AB-994FC6E32F56}" srcOrd="1" destOrd="0" presId="urn:microsoft.com/office/officeart/2005/8/layout/pyramid1"/>
    <dgm:cxn modelId="{F8C25DB3-F674-4500-93B9-30B7B1A30CCD}" type="presOf" srcId="{B232BAC0-9A19-4104-BB22-143670A03DB3}" destId="{87F45078-CC58-47E3-9544-F2E8F7281A8E}" srcOrd="0" destOrd="0" presId="urn:microsoft.com/office/officeart/2005/8/layout/pyramid1"/>
    <dgm:cxn modelId="{C88FC669-81B2-471D-8295-8CA7CA1755C6}" srcId="{6D8070B4-70E0-452C-96A9-88423653D189}" destId="{81C98235-1067-437A-A24A-9B3161C0C02F}" srcOrd="6" destOrd="0" parTransId="{38F6C4B5-F4D0-4D72-B611-CAE20D9C9334}" sibTransId="{C0BE8758-4138-4586-A406-F6E70329F99B}"/>
    <dgm:cxn modelId="{19F35CD3-5485-4CF7-85B5-EB5234B0A78B}" srcId="{6D8070B4-70E0-452C-96A9-88423653D189}" destId="{A2F39012-2F76-475E-9E16-EB33FB6CE080}" srcOrd="11" destOrd="0" parTransId="{6012F23F-4C1F-4F5B-90FE-C5DD3B811450}" sibTransId="{38325993-F417-463F-90EC-3073C849C425}"/>
    <dgm:cxn modelId="{0136BC6C-92C9-4F7F-9B9D-457A1551A170}" type="presOf" srcId="{B33B40E2-7DF1-4AAC-B640-781A17BCB89F}" destId="{A6E71C5D-7EE6-4A2D-8ECA-80EAE2945433}" srcOrd="1" destOrd="0" presId="urn:microsoft.com/office/officeart/2005/8/layout/pyramid1"/>
    <dgm:cxn modelId="{02163793-2AFF-45B1-902E-50B5745AA387}" type="presOf" srcId="{D34F26D8-187C-4127-8906-3FAC97D10A74}" destId="{2FF7D92B-13C2-467E-8EAF-FED58CC267D9}" srcOrd="0" destOrd="0" presId="urn:microsoft.com/office/officeart/2005/8/layout/pyramid1"/>
    <dgm:cxn modelId="{6800FF43-A514-456C-B6D9-47C9206BFD1C}" type="presOf" srcId="{81C98235-1067-437A-A24A-9B3161C0C02F}" destId="{5279A26D-5DE8-4E1C-B6D7-4893795EAE70}" srcOrd="0" destOrd="0" presId="urn:microsoft.com/office/officeart/2005/8/layout/pyramid1"/>
    <dgm:cxn modelId="{17E8E314-8787-4849-91BD-17912CA2A85A}" type="presOf" srcId="{B232BAC0-9A19-4104-BB22-143670A03DB3}" destId="{DE529578-3FDC-441A-B35A-23A7C443889A}" srcOrd="1" destOrd="0" presId="urn:microsoft.com/office/officeart/2005/8/layout/pyramid1"/>
    <dgm:cxn modelId="{31FDF872-1A8B-4C06-B61F-FE4A259C19B7}" type="presOf" srcId="{A2F39012-2F76-475E-9E16-EB33FB6CE080}" destId="{E9AC7300-A65C-4913-9C93-C8AED8E2CC15}" srcOrd="1" destOrd="0" presId="urn:microsoft.com/office/officeart/2005/8/layout/pyramid1"/>
    <dgm:cxn modelId="{DAA63F35-9A57-4EDD-94A3-E9B5F89BE84B}" srcId="{6D8070B4-70E0-452C-96A9-88423653D189}" destId="{B33B40E2-7DF1-4AAC-B640-781A17BCB89F}" srcOrd="7" destOrd="0" parTransId="{D0405FB4-9946-465F-900F-027AACBB8B94}" sibTransId="{4E81CD8B-53B2-4A41-B32B-4E61F929E01B}"/>
    <dgm:cxn modelId="{6D7E4DF2-C75E-40C3-A473-F3E071494539}" srcId="{6D8070B4-70E0-452C-96A9-88423653D189}" destId="{CAA833B2-B120-4125-8DFF-C7989AE8B390}" srcOrd="8" destOrd="0" parTransId="{623ACBD7-D2B8-45AC-A4BB-96BEE666FF2F}" sibTransId="{47B20CF5-3C27-4E5C-B261-AF84CE53BB37}"/>
    <dgm:cxn modelId="{EB6C2927-6A96-4A2E-BDA4-FF0A7BF1001F}" type="presOf" srcId="{A57184DF-ADDC-4EDF-BA4F-98828FE50680}" destId="{9563F7C3-E9FB-4E45-A602-0BDE653B041C}" srcOrd="1" destOrd="0" presId="urn:microsoft.com/office/officeart/2005/8/layout/pyramid1"/>
    <dgm:cxn modelId="{21914B7F-777B-4E30-854D-2B9731F19212}" type="presOf" srcId="{6D8070B4-70E0-452C-96A9-88423653D189}" destId="{9533E164-7276-48B9-BC51-4461FB292B1A}" srcOrd="0" destOrd="0" presId="urn:microsoft.com/office/officeart/2005/8/layout/pyramid1"/>
    <dgm:cxn modelId="{CA2FE27B-28A3-4330-96E9-76C75FA8BF09}" type="presOf" srcId="{A2F39012-2F76-475E-9E16-EB33FB6CE080}" destId="{B6DDE991-22C7-4A31-BF49-5D7E24C7EA36}" srcOrd="0" destOrd="0" presId="urn:microsoft.com/office/officeart/2005/8/layout/pyramid1"/>
    <dgm:cxn modelId="{0E3694B4-065C-4A3C-A3B9-49EC7EA720B6}" srcId="{6D8070B4-70E0-452C-96A9-88423653D189}" destId="{D34F26D8-187C-4127-8906-3FAC97D10A74}" srcOrd="4" destOrd="0" parTransId="{14B0279D-4657-4658-AE2F-A04D503F501B}" sibTransId="{7D17EC88-7268-4AC4-A155-226580220A24}"/>
    <dgm:cxn modelId="{8817ADC0-A7D0-4630-8EC9-108CF13E8AF4}" type="presOf" srcId="{D34F26D8-187C-4127-8906-3FAC97D10A74}" destId="{C5AF0F63-F31C-4528-8F3F-C37998EB7D98}" srcOrd="1" destOrd="0" presId="urn:microsoft.com/office/officeart/2005/8/layout/pyramid1"/>
    <dgm:cxn modelId="{DA3081F4-354E-42E0-9609-DC64123F23F7}" type="presOf" srcId="{A916CDC6-132B-498A-80DF-AD84CCE36AB6}" destId="{A80129CE-3A65-49AB-97D9-2803F24976A9}" srcOrd="1" destOrd="0" presId="urn:microsoft.com/office/officeart/2005/8/layout/pyramid1"/>
    <dgm:cxn modelId="{CD203CA4-25DF-46CD-ACA7-67456D79D7F3}" type="presOf" srcId="{CAA833B2-B120-4125-8DFF-C7989AE8B390}" destId="{43435184-2DDA-4306-9F9E-78AC060796B1}" srcOrd="1" destOrd="0" presId="urn:microsoft.com/office/officeart/2005/8/layout/pyramid1"/>
    <dgm:cxn modelId="{C3F9693B-19E5-400C-87FD-10E23FD6AEFF}" srcId="{6D8070B4-70E0-452C-96A9-88423653D189}" destId="{E5A2E084-3F30-4B0E-9E30-1F11C5568E8D}" srcOrd="1" destOrd="0" parTransId="{F7603C42-1297-4017-AF26-99F6CA415668}" sibTransId="{7E77F11A-0C09-426E-8891-540713DF6FCE}"/>
    <dgm:cxn modelId="{7C71B10E-9BD5-4829-A916-3C2E66A42B68}" type="presParOf" srcId="{9533E164-7276-48B9-BC51-4461FB292B1A}" destId="{3FAE8E74-0FED-4E2E-B54B-2FF924A4FD9D}" srcOrd="0" destOrd="0" presId="urn:microsoft.com/office/officeart/2005/8/layout/pyramid1"/>
    <dgm:cxn modelId="{12030693-0762-447A-841B-4BFAAFF6469C}" type="presParOf" srcId="{3FAE8E74-0FED-4E2E-B54B-2FF924A4FD9D}" destId="{C21B0CB8-3E54-477E-B183-771D1FBE34AB}" srcOrd="0" destOrd="0" presId="urn:microsoft.com/office/officeart/2005/8/layout/pyramid1"/>
    <dgm:cxn modelId="{D8E91458-65DD-4A05-8A93-54E89341673D}" type="presParOf" srcId="{3FAE8E74-0FED-4E2E-B54B-2FF924A4FD9D}" destId="{D6D14B5A-70D3-4871-9632-A996FC9E4F2A}" srcOrd="1" destOrd="0" presId="urn:microsoft.com/office/officeart/2005/8/layout/pyramid1"/>
    <dgm:cxn modelId="{347C382E-3B25-452C-B2C2-636F7E04A0A7}" type="presParOf" srcId="{9533E164-7276-48B9-BC51-4461FB292B1A}" destId="{2A358D30-CE55-4C15-A3BD-ED0F24F34CC9}" srcOrd="1" destOrd="0" presId="urn:microsoft.com/office/officeart/2005/8/layout/pyramid1"/>
    <dgm:cxn modelId="{68D16470-0791-428A-81FA-145D4B6518F6}" type="presParOf" srcId="{2A358D30-CE55-4C15-A3BD-ED0F24F34CC9}" destId="{926F136E-A7E5-45DC-A926-EA9569768829}" srcOrd="0" destOrd="0" presId="urn:microsoft.com/office/officeart/2005/8/layout/pyramid1"/>
    <dgm:cxn modelId="{9277FD57-79E0-4FCD-91F8-7D7134FE76C0}" type="presParOf" srcId="{2A358D30-CE55-4C15-A3BD-ED0F24F34CC9}" destId="{1A869AF5-FC9B-44D7-82AB-994FC6E32F56}" srcOrd="1" destOrd="0" presId="urn:microsoft.com/office/officeart/2005/8/layout/pyramid1"/>
    <dgm:cxn modelId="{D9CEF539-5F6B-4929-89D4-44B07931A974}" type="presParOf" srcId="{9533E164-7276-48B9-BC51-4461FB292B1A}" destId="{B6F22A59-F7BB-497C-8F84-5F410A137FA9}" srcOrd="2" destOrd="0" presId="urn:microsoft.com/office/officeart/2005/8/layout/pyramid1"/>
    <dgm:cxn modelId="{E67BFB52-D626-48FC-A946-375FC0CF36C5}" type="presParOf" srcId="{B6F22A59-F7BB-497C-8F84-5F410A137FA9}" destId="{4A40E4E5-9533-47EB-870E-C83369D6B41E}" srcOrd="0" destOrd="0" presId="urn:microsoft.com/office/officeart/2005/8/layout/pyramid1"/>
    <dgm:cxn modelId="{C14A91C0-9D7A-4AB8-84C1-C4BEAFAE3DC6}" type="presParOf" srcId="{B6F22A59-F7BB-497C-8F84-5F410A137FA9}" destId="{A80129CE-3A65-49AB-97D9-2803F24976A9}" srcOrd="1" destOrd="0" presId="urn:microsoft.com/office/officeart/2005/8/layout/pyramid1"/>
    <dgm:cxn modelId="{6D0F7FCF-DA0C-4D9D-8A8F-75C03830BCE9}" type="presParOf" srcId="{9533E164-7276-48B9-BC51-4461FB292B1A}" destId="{5170D24B-98D1-4645-BC89-F425251A8D45}" srcOrd="3" destOrd="0" presId="urn:microsoft.com/office/officeart/2005/8/layout/pyramid1"/>
    <dgm:cxn modelId="{EDD446C1-2F12-4461-8BD0-C4FCB6C694C5}" type="presParOf" srcId="{5170D24B-98D1-4645-BC89-F425251A8D45}" destId="{ACAC50D4-B13A-4BA8-88D1-E3DD3696FD1E}" srcOrd="0" destOrd="0" presId="urn:microsoft.com/office/officeart/2005/8/layout/pyramid1"/>
    <dgm:cxn modelId="{62D2F038-3966-4C46-9AC4-33A9FD67840B}" type="presParOf" srcId="{5170D24B-98D1-4645-BC89-F425251A8D45}" destId="{9563F7C3-E9FB-4E45-A602-0BDE653B041C}" srcOrd="1" destOrd="0" presId="urn:microsoft.com/office/officeart/2005/8/layout/pyramid1"/>
    <dgm:cxn modelId="{8B92D4F4-77F3-4A74-A634-63D0185B0E26}" type="presParOf" srcId="{9533E164-7276-48B9-BC51-4461FB292B1A}" destId="{4638D67C-EB1D-407B-8008-D651FDD63853}" srcOrd="4" destOrd="0" presId="urn:microsoft.com/office/officeart/2005/8/layout/pyramid1"/>
    <dgm:cxn modelId="{66C2E4EC-BE58-42A7-AC23-C1A9051A989E}" type="presParOf" srcId="{4638D67C-EB1D-407B-8008-D651FDD63853}" destId="{2FF7D92B-13C2-467E-8EAF-FED58CC267D9}" srcOrd="0" destOrd="0" presId="urn:microsoft.com/office/officeart/2005/8/layout/pyramid1"/>
    <dgm:cxn modelId="{5715518D-D911-49C4-A56F-893660C12E6F}" type="presParOf" srcId="{4638D67C-EB1D-407B-8008-D651FDD63853}" destId="{C5AF0F63-F31C-4528-8F3F-C37998EB7D98}" srcOrd="1" destOrd="0" presId="urn:microsoft.com/office/officeart/2005/8/layout/pyramid1"/>
    <dgm:cxn modelId="{798FBB51-A8B6-464E-9ABB-60A27D7D7E16}" type="presParOf" srcId="{9533E164-7276-48B9-BC51-4461FB292B1A}" destId="{CF370856-E290-4769-9154-C95936EF9059}" srcOrd="5" destOrd="0" presId="urn:microsoft.com/office/officeart/2005/8/layout/pyramid1"/>
    <dgm:cxn modelId="{54EFA590-750F-4DBA-A6D5-8680EE0CF84A}" type="presParOf" srcId="{CF370856-E290-4769-9154-C95936EF9059}" destId="{5675648F-2D56-4881-A663-ABF19459047C}" srcOrd="0" destOrd="0" presId="urn:microsoft.com/office/officeart/2005/8/layout/pyramid1"/>
    <dgm:cxn modelId="{50557E5C-A712-462C-9E43-B46A0C4E5390}" type="presParOf" srcId="{CF370856-E290-4769-9154-C95936EF9059}" destId="{50EF2A78-4D09-406D-AC8D-244370667E33}" srcOrd="1" destOrd="0" presId="urn:microsoft.com/office/officeart/2005/8/layout/pyramid1"/>
    <dgm:cxn modelId="{64DE3281-1EAA-460A-813D-6A58001FFDBC}" type="presParOf" srcId="{9533E164-7276-48B9-BC51-4461FB292B1A}" destId="{E3E9B3C5-55EC-4DFC-8A95-E9FD36AB3C4B}" srcOrd="6" destOrd="0" presId="urn:microsoft.com/office/officeart/2005/8/layout/pyramid1"/>
    <dgm:cxn modelId="{33A77164-7DDB-4944-8A99-857279F6CBE4}" type="presParOf" srcId="{E3E9B3C5-55EC-4DFC-8A95-E9FD36AB3C4B}" destId="{5279A26D-5DE8-4E1C-B6D7-4893795EAE70}" srcOrd="0" destOrd="0" presId="urn:microsoft.com/office/officeart/2005/8/layout/pyramid1"/>
    <dgm:cxn modelId="{2852589F-4B6A-4F9B-8962-A648F472687C}" type="presParOf" srcId="{E3E9B3C5-55EC-4DFC-8A95-E9FD36AB3C4B}" destId="{51CA0CC0-AED9-4A1E-A92E-CF65844BC588}" srcOrd="1" destOrd="0" presId="urn:microsoft.com/office/officeart/2005/8/layout/pyramid1"/>
    <dgm:cxn modelId="{6D960F76-139E-402D-83CE-529F2CE0A129}" type="presParOf" srcId="{9533E164-7276-48B9-BC51-4461FB292B1A}" destId="{6DC47871-EAB2-42E7-89A3-6649E8334721}" srcOrd="7" destOrd="0" presId="urn:microsoft.com/office/officeart/2005/8/layout/pyramid1"/>
    <dgm:cxn modelId="{111153AA-4AA7-496F-B6BF-11CE88DF70F0}" type="presParOf" srcId="{6DC47871-EAB2-42E7-89A3-6649E8334721}" destId="{48DDF527-D84D-451B-B001-9BC551A622E6}" srcOrd="0" destOrd="0" presId="urn:microsoft.com/office/officeart/2005/8/layout/pyramid1"/>
    <dgm:cxn modelId="{6316ACBA-3A5E-4734-AA96-FDF9B45A09A5}" type="presParOf" srcId="{6DC47871-EAB2-42E7-89A3-6649E8334721}" destId="{A6E71C5D-7EE6-4A2D-8ECA-80EAE2945433}" srcOrd="1" destOrd="0" presId="urn:microsoft.com/office/officeart/2005/8/layout/pyramid1"/>
    <dgm:cxn modelId="{1486F637-B959-41B3-ADE8-1FCD6871265A}" type="presParOf" srcId="{9533E164-7276-48B9-BC51-4461FB292B1A}" destId="{85070AE1-3B87-4FBB-922F-24CED8EFE337}" srcOrd="8" destOrd="0" presId="urn:microsoft.com/office/officeart/2005/8/layout/pyramid1"/>
    <dgm:cxn modelId="{5C8473EE-0354-4788-A402-99CCCD8FD415}" type="presParOf" srcId="{85070AE1-3B87-4FBB-922F-24CED8EFE337}" destId="{0953E533-9F4D-48A7-8A32-DCF033CD894E}" srcOrd="0" destOrd="0" presId="urn:microsoft.com/office/officeart/2005/8/layout/pyramid1"/>
    <dgm:cxn modelId="{29250DE2-79BF-4AEB-B79E-136B9DB1B7D0}" type="presParOf" srcId="{85070AE1-3B87-4FBB-922F-24CED8EFE337}" destId="{43435184-2DDA-4306-9F9E-78AC060796B1}" srcOrd="1" destOrd="0" presId="urn:microsoft.com/office/officeart/2005/8/layout/pyramid1"/>
    <dgm:cxn modelId="{FE69AA0A-70AE-4768-990C-927127C469F8}" type="presParOf" srcId="{9533E164-7276-48B9-BC51-4461FB292B1A}" destId="{3E6B05BF-9892-4618-B4FF-D00E855BAA84}" srcOrd="9" destOrd="0" presId="urn:microsoft.com/office/officeart/2005/8/layout/pyramid1"/>
    <dgm:cxn modelId="{CE523DFA-AB42-4E8E-80FC-38121149DF09}" type="presParOf" srcId="{3E6B05BF-9892-4618-B4FF-D00E855BAA84}" destId="{23AB855B-22F7-4184-A8D0-FC494C2E971A}" srcOrd="0" destOrd="0" presId="urn:microsoft.com/office/officeart/2005/8/layout/pyramid1"/>
    <dgm:cxn modelId="{C07F935A-5E19-40AB-873A-ACF12D09E8F0}" type="presParOf" srcId="{3E6B05BF-9892-4618-B4FF-D00E855BAA84}" destId="{3FAAAC7D-0ED1-4C28-8915-2219DB60ECCE}" srcOrd="1" destOrd="0" presId="urn:microsoft.com/office/officeart/2005/8/layout/pyramid1"/>
    <dgm:cxn modelId="{3DF925C6-E9C3-4BC9-8C02-75203FA987B1}" type="presParOf" srcId="{9533E164-7276-48B9-BC51-4461FB292B1A}" destId="{986FA9E5-EB61-4E21-A5BF-D769756F4269}" srcOrd="10" destOrd="0" presId="urn:microsoft.com/office/officeart/2005/8/layout/pyramid1"/>
    <dgm:cxn modelId="{627AB807-6229-43E6-B98B-4766DAD29033}" type="presParOf" srcId="{986FA9E5-EB61-4E21-A5BF-D769756F4269}" destId="{87F45078-CC58-47E3-9544-F2E8F7281A8E}" srcOrd="0" destOrd="0" presId="urn:microsoft.com/office/officeart/2005/8/layout/pyramid1"/>
    <dgm:cxn modelId="{B593C9F9-663B-4AAB-AB8F-4546E84E5F56}" type="presParOf" srcId="{986FA9E5-EB61-4E21-A5BF-D769756F4269}" destId="{DE529578-3FDC-441A-B35A-23A7C443889A}" srcOrd="1" destOrd="0" presId="urn:microsoft.com/office/officeart/2005/8/layout/pyramid1"/>
    <dgm:cxn modelId="{391C050F-E018-4811-B43C-772224B0A96F}" type="presParOf" srcId="{9533E164-7276-48B9-BC51-4461FB292B1A}" destId="{3BBCD0B2-4DD9-4C9D-9C15-CAE54BE33A6D}" srcOrd="11" destOrd="0" presId="urn:microsoft.com/office/officeart/2005/8/layout/pyramid1"/>
    <dgm:cxn modelId="{EC3106DD-A879-4EB8-AB39-0EB15E760D15}" type="presParOf" srcId="{3BBCD0B2-4DD9-4C9D-9C15-CAE54BE33A6D}" destId="{B6DDE991-22C7-4A31-BF49-5D7E24C7EA36}" srcOrd="0" destOrd="0" presId="urn:microsoft.com/office/officeart/2005/8/layout/pyramid1"/>
    <dgm:cxn modelId="{79D02075-FC40-41AD-80CB-4BEDC9A2DEA3}" type="presParOf" srcId="{3BBCD0B2-4DD9-4C9D-9C15-CAE54BE33A6D}" destId="{E9AC7300-A65C-4913-9C93-C8AED8E2CC1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0CB8-3E54-477E-B183-771D1FBE34AB}">
      <dsp:nvSpPr>
        <dsp:cNvPr id="0" name=""/>
        <dsp:cNvSpPr/>
      </dsp:nvSpPr>
      <dsp:spPr>
        <a:xfrm>
          <a:off x="2864758" y="0"/>
          <a:ext cx="520865" cy="378248"/>
        </a:xfrm>
        <a:prstGeom prst="trapezoid">
          <a:avLst>
            <a:gd name="adj" fmla="val 6978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864758" y="0"/>
        <a:ext cx="520865" cy="378248"/>
      </dsp:txXfrm>
    </dsp:sp>
    <dsp:sp modelId="{926F136E-A7E5-45DC-A926-EA9569768829}">
      <dsp:nvSpPr>
        <dsp:cNvPr id="0" name=""/>
        <dsp:cNvSpPr/>
      </dsp:nvSpPr>
      <dsp:spPr>
        <a:xfrm>
          <a:off x="2604325" y="378248"/>
          <a:ext cx="1041730" cy="378248"/>
        </a:xfrm>
        <a:prstGeom prst="trapezoid">
          <a:avLst>
            <a:gd name="adj" fmla="val 69780"/>
          </a:avLst>
        </a:prstGeo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786628" y="378248"/>
        <a:ext cx="677124" cy="378248"/>
      </dsp:txXfrm>
    </dsp:sp>
    <dsp:sp modelId="{4A40E4E5-9533-47EB-870E-C83369D6B41E}">
      <dsp:nvSpPr>
        <dsp:cNvPr id="0" name=""/>
        <dsp:cNvSpPr/>
      </dsp:nvSpPr>
      <dsp:spPr>
        <a:xfrm>
          <a:off x="2343893" y="756496"/>
          <a:ext cx="1562595" cy="378248"/>
        </a:xfrm>
        <a:prstGeom prst="trapezoid">
          <a:avLst>
            <a:gd name="adj" fmla="val 69780"/>
          </a:avLst>
        </a:prstGeo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617347" y="756496"/>
        <a:ext cx="1015687" cy="378248"/>
      </dsp:txXfrm>
    </dsp:sp>
    <dsp:sp modelId="{ACAC50D4-B13A-4BA8-88D1-E3DD3696FD1E}">
      <dsp:nvSpPr>
        <dsp:cNvPr id="0" name=""/>
        <dsp:cNvSpPr/>
      </dsp:nvSpPr>
      <dsp:spPr>
        <a:xfrm>
          <a:off x="2083460" y="1134745"/>
          <a:ext cx="2083460" cy="378248"/>
        </a:xfrm>
        <a:prstGeom prst="trapezoid">
          <a:avLst>
            <a:gd name="adj" fmla="val 69780"/>
          </a:avLst>
        </a:prstGeo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448066" y="1134745"/>
        <a:ext cx="1354249" cy="378248"/>
      </dsp:txXfrm>
    </dsp:sp>
    <dsp:sp modelId="{2FF7D92B-13C2-467E-8EAF-FED58CC267D9}">
      <dsp:nvSpPr>
        <dsp:cNvPr id="0" name=""/>
        <dsp:cNvSpPr/>
      </dsp:nvSpPr>
      <dsp:spPr>
        <a:xfrm>
          <a:off x="1823028" y="1512993"/>
          <a:ext cx="2604325" cy="378248"/>
        </a:xfrm>
        <a:prstGeom prst="trapezoid">
          <a:avLst>
            <a:gd name="adj" fmla="val 69780"/>
          </a:avLst>
        </a:prstGeo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278785" y="1512993"/>
        <a:ext cx="1692811" cy="378248"/>
      </dsp:txXfrm>
    </dsp:sp>
    <dsp:sp modelId="{5675648F-2D56-4881-A663-ABF19459047C}">
      <dsp:nvSpPr>
        <dsp:cNvPr id="0" name=""/>
        <dsp:cNvSpPr/>
      </dsp:nvSpPr>
      <dsp:spPr>
        <a:xfrm>
          <a:off x="1562595" y="1917114"/>
          <a:ext cx="3125191" cy="378248"/>
        </a:xfrm>
        <a:prstGeom prst="trapezoid">
          <a:avLst>
            <a:gd name="adj" fmla="val 6978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109503" y="1917114"/>
        <a:ext cx="2031374" cy="378248"/>
      </dsp:txXfrm>
    </dsp:sp>
    <dsp:sp modelId="{5279A26D-5DE8-4E1C-B6D7-4893795EAE70}">
      <dsp:nvSpPr>
        <dsp:cNvPr id="0" name=""/>
        <dsp:cNvSpPr/>
      </dsp:nvSpPr>
      <dsp:spPr>
        <a:xfrm>
          <a:off x="1302162" y="2295362"/>
          <a:ext cx="3646056" cy="378248"/>
        </a:xfrm>
        <a:prstGeom prst="trapezoid">
          <a:avLst>
            <a:gd name="adj" fmla="val 6978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940222" y="2295362"/>
        <a:ext cx="2369936" cy="378248"/>
      </dsp:txXfrm>
    </dsp:sp>
    <dsp:sp modelId="{48DDF527-D84D-451B-B001-9BC551A622E6}">
      <dsp:nvSpPr>
        <dsp:cNvPr id="0" name=""/>
        <dsp:cNvSpPr/>
      </dsp:nvSpPr>
      <dsp:spPr>
        <a:xfrm>
          <a:off x="1041730" y="2673611"/>
          <a:ext cx="4166921" cy="378248"/>
        </a:xfrm>
        <a:prstGeom prst="trapezoid">
          <a:avLst>
            <a:gd name="adj" fmla="val 6978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770941" y="2673611"/>
        <a:ext cx="2708498" cy="378248"/>
      </dsp:txXfrm>
    </dsp:sp>
    <dsp:sp modelId="{0953E533-9F4D-48A7-8A32-DCF033CD894E}">
      <dsp:nvSpPr>
        <dsp:cNvPr id="0" name=""/>
        <dsp:cNvSpPr/>
      </dsp:nvSpPr>
      <dsp:spPr>
        <a:xfrm>
          <a:off x="781297" y="3025987"/>
          <a:ext cx="4687786" cy="378248"/>
        </a:xfrm>
        <a:prstGeom prst="trapezoid">
          <a:avLst>
            <a:gd name="adj" fmla="val 6978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601660" y="3025987"/>
        <a:ext cx="3047061" cy="378248"/>
      </dsp:txXfrm>
    </dsp:sp>
    <dsp:sp modelId="{23AB855B-22F7-4184-A8D0-FC494C2E971A}">
      <dsp:nvSpPr>
        <dsp:cNvPr id="0" name=""/>
        <dsp:cNvSpPr/>
      </dsp:nvSpPr>
      <dsp:spPr>
        <a:xfrm>
          <a:off x="520865" y="3404235"/>
          <a:ext cx="5208651" cy="378248"/>
        </a:xfrm>
        <a:prstGeom prst="trapezoid">
          <a:avLst>
            <a:gd name="adj" fmla="val 6978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432379" y="3404235"/>
        <a:ext cx="3385623" cy="378248"/>
      </dsp:txXfrm>
    </dsp:sp>
    <dsp:sp modelId="{87F45078-CC58-47E3-9544-F2E8F7281A8E}">
      <dsp:nvSpPr>
        <dsp:cNvPr id="0" name=""/>
        <dsp:cNvSpPr/>
      </dsp:nvSpPr>
      <dsp:spPr>
        <a:xfrm>
          <a:off x="260432" y="3782484"/>
          <a:ext cx="5729516" cy="378248"/>
        </a:xfrm>
        <a:prstGeom prst="trapezoid">
          <a:avLst>
            <a:gd name="adj" fmla="val 6978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263098" y="3782484"/>
        <a:ext cx="3724185" cy="378248"/>
      </dsp:txXfrm>
    </dsp:sp>
    <dsp:sp modelId="{B6DDE991-22C7-4A31-BF49-5D7E24C7EA36}">
      <dsp:nvSpPr>
        <dsp:cNvPr id="0" name=""/>
        <dsp:cNvSpPr/>
      </dsp:nvSpPr>
      <dsp:spPr>
        <a:xfrm>
          <a:off x="0" y="4160732"/>
          <a:ext cx="6250382" cy="378248"/>
        </a:xfrm>
        <a:prstGeom prst="trapezoid">
          <a:avLst>
            <a:gd name="adj" fmla="val 6978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093816" y="4160732"/>
        <a:ext cx="4062748" cy="378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0CB8-3E54-477E-B183-771D1FBE34AB}">
      <dsp:nvSpPr>
        <dsp:cNvPr id="0" name=""/>
        <dsp:cNvSpPr/>
      </dsp:nvSpPr>
      <dsp:spPr>
        <a:xfrm>
          <a:off x="2864758" y="0"/>
          <a:ext cx="520865" cy="378248"/>
        </a:xfrm>
        <a:prstGeom prst="trapezoid">
          <a:avLst>
            <a:gd name="adj" fmla="val 6978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864758" y="0"/>
        <a:ext cx="520865" cy="378248"/>
      </dsp:txXfrm>
    </dsp:sp>
    <dsp:sp modelId="{926F136E-A7E5-45DC-A926-EA9569768829}">
      <dsp:nvSpPr>
        <dsp:cNvPr id="0" name=""/>
        <dsp:cNvSpPr/>
      </dsp:nvSpPr>
      <dsp:spPr>
        <a:xfrm>
          <a:off x="2604325" y="378248"/>
          <a:ext cx="1041730" cy="378248"/>
        </a:xfrm>
        <a:prstGeom prst="trapezoid">
          <a:avLst>
            <a:gd name="adj" fmla="val 69780"/>
          </a:avLst>
        </a:prstGeo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786628" y="378248"/>
        <a:ext cx="677124" cy="378248"/>
      </dsp:txXfrm>
    </dsp:sp>
    <dsp:sp modelId="{4A40E4E5-9533-47EB-870E-C83369D6B41E}">
      <dsp:nvSpPr>
        <dsp:cNvPr id="0" name=""/>
        <dsp:cNvSpPr/>
      </dsp:nvSpPr>
      <dsp:spPr>
        <a:xfrm>
          <a:off x="2343893" y="756496"/>
          <a:ext cx="1562595" cy="378248"/>
        </a:xfrm>
        <a:prstGeom prst="trapezoid">
          <a:avLst>
            <a:gd name="adj" fmla="val 69780"/>
          </a:avLst>
        </a:prstGeo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617347" y="756496"/>
        <a:ext cx="1015687" cy="378248"/>
      </dsp:txXfrm>
    </dsp:sp>
    <dsp:sp modelId="{ACAC50D4-B13A-4BA8-88D1-E3DD3696FD1E}">
      <dsp:nvSpPr>
        <dsp:cNvPr id="0" name=""/>
        <dsp:cNvSpPr/>
      </dsp:nvSpPr>
      <dsp:spPr>
        <a:xfrm>
          <a:off x="2083460" y="1134745"/>
          <a:ext cx="2083460" cy="378248"/>
        </a:xfrm>
        <a:prstGeom prst="trapezoid">
          <a:avLst>
            <a:gd name="adj" fmla="val 69780"/>
          </a:avLst>
        </a:prstGeo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448066" y="1134745"/>
        <a:ext cx="1354249" cy="378248"/>
      </dsp:txXfrm>
    </dsp:sp>
    <dsp:sp modelId="{2FF7D92B-13C2-467E-8EAF-FED58CC267D9}">
      <dsp:nvSpPr>
        <dsp:cNvPr id="0" name=""/>
        <dsp:cNvSpPr/>
      </dsp:nvSpPr>
      <dsp:spPr>
        <a:xfrm>
          <a:off x="1823028" y="1512993"/>
          <a:ext cx="2604325" cy="378248"/>
        </a:xfrm>
        <a:prstGeom prst="trapezoid">
          <a:avLst>
            <a:gd name="adj" fmla="val 69780"/>
          </a:avLst>
        </a:prstGeo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278785" y="1512993"/>
        <a:ext cx="1692811" cy="378248"/>
      </dsp:txXfrm>
    </dsp:sp>
    <dsp:sp modelId="{5675648F-2D56-4881-A663-ABF19459047C}">
      <dsp:nvSpPr>
        <dsp:cNvPr id="0" name=""/>
        <dsp:cNvSpPr/>
      </dsp:nvSpPr>
      <dsp:spPr>
        <a:xfrm>
          <a:off x="1562595" y="1917114"/>
          <a:ext cx="3125190" cy="378248"/>
        </a:xfrm>
        <a:prstGeom prst="trapezoid">
          <a:avLst>
            <a:gd name="adj" fmla="val 6978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109503" y="1917114"/>
        <a:ext cx="2031374" cy="378248"/>
      </dsp:txXfrm>
    </dsp:sp>
    <dsp:sp modelId="{5279A26D-5DE8-4E1C-B6D7-4893795EAE70}">
      <dsp:nvSpPr>
        <dsp:cNvPr id="0" name=""/>
        <dsp:cNvSpPr/>
      </dsp:nvSpPr>
      <dsp:spPr>
        <a:xfrm>
          <a:off x="1302162" y="2295362"/>
          <a:ext cx="3646056" cy="378248"/>
        </a:xfrm>
        <a:prstGeom prst="trapezoid">
          <a:avLst>
            <a:gd name="adj" fmla="val 6978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940222" y="2295362"/>
        <a:ext cx="2369936" cy="378248"/>
      </dsp:txXfrm>
    </dsp:sp>
    <dsp:sp modelId="{48DDF527-D84D-451B-B001-9BC551A622E6}">
      <dsp:nvSpPr>
        <dsp:cNvPr id="0" name=""/>
        <dsp:cNvSpPr/>
      </dsp:nvSpPr>
      <dsp:spPr>
        <a:xfrm>
          <a:off x="1041730" y="2673611"/>
          <a:ext cx="4166921" cy="378248"/>
        </a:xfrm>
        <a:prstGeom prst="trapezoid">
          <a:avLst>
            <a:gd name="adj" fmla="val 6978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770941" y="2673611"/>
        <a:ext cx="2708498" cy="378248"/>
      </dsp:txXfrm>
    </dsp:sp>
    <dsp:sp modelId="{0953E533-9F4D-48A7-8A32-DCF033CD894E}">
      <dsp:nvSpPr>
        <dsp:cNvPr id="0" name=""/>
        <dsp:cNvSpPr/>
      </dsp:nvSpPr>
      <dsp:spPr>
        <a:xfrm>
          <a:off x="781297" y="3025987"/>
          <a:ext cx="4687786" cy="378248"/>
        </a:xfrm>
        <a:prstGeom prst="trapezoid">
          <a:avLst>
            <a:gd name="adj" fmla="val 6978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601660" y="3025987"/>
        <a:ext cx="3047061" cy="378248"/>
      </dsp:txXfrm>
    </dsp:sp>
    <dsp:sp modelId="{23AB855B-22F7-4184-A8D0-FC494C2E971A}">
      <dsp:nvSpPr>
        <dsp:cNvPr id="0" name=""/>
        <dsp:cNvSpPr/>
      </dsp:nvSpPr>
      <dsp:spPr>
        <a:xfrm>
          <a:off x="520865" y="3404235"/>
          <a:ext cx="5208651" cy="378248"/>
        </a:xfrm>
        <a:prstGeom prst="trapezoid">
          <a:avLst>
            <a:gd name="adj" fmla="val 6978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432379" y="3404235"/>
        <a:ext cx="3385623" cy="378248"/>
      </dsp:txXfrm>
    </dsp:sp>
    <dsp:sp modelId="{87F45078-CC58-47E3-9544-F2E8F7281A8E}">
      <dsp:nvSpPr>
        <dsp:cNvPr id="0" name=""/>
        <dsp:cNvSpPr/>
      </dsp:nvSpPr>
      <dsp:spPr>
        <a:xfrm>
          <a:off x="260432" y="3782484"/>
          <a:ext cx="5729516" cy="378248"/>
        </a:xfrm>
        <a:prstGeom prst="trapezoid">
          <a:avLst>
            <a:gd name="adj" fmla="val 6978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263098" y="3782484"/>
        <a:ext cx="3724185" cy="378248"/>
      </dsp:txXfrm>
    </dsp:sp>
    <dsp:sp modelId="{B6DDE991-22C7-4A31-BF49-5D7E24C7EA36}">
      <dsp:nvSpPr>
        <dsp:cNvPr id="0" name=""/>
        <dsp:cNvSpPr/>
      </dsp:nvSpPr>
      <dsp:spPr>
        <a:xfrm>
          <a:off x="0" y="4160732"/>
          <a:ext cx="6250381" cy="378248"/>
        </a:xfrm>
        <a:prstGeom prst="trapezoid">
          <a:avLst>
            <a:gd name="adj" fmla="val 6978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093816" y="4160732"/>
        <a:ext cx="4062748" cy="378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0CB8-3E54-477E-B183-771D1FBE34AB}">
      <dsp:nvSpPr>
        <dsp:cNvPr id="0" name=""/>
        <dsp:cNvSpPr/>
      </dsp:nvSpPr>
      <dsp:spPr>
        <a:xfrm>
          <a:off x="710119" y="0"/>
          <a:ext cx="129112" cy="93760"/>
        </a:xfrm>
        <a:prstGeom prst="trapezoid">
          <a:avLst>
            <a:gd name="adj" fmla="val 6978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10119" y="0"/>
        <a:ext cx="129112" cy="93760"/>
      </dsp:txXfrm>
    </dsp:sp>
    <dsp:sp modelId="{926F136E-A7E5-45DC-A926-EA9569768829}">
      <dsp:nvSpPr>
        <dsp:cNvPr id="0" name=""/>
        <dsp:cNvSpPr/>
      </dsp:nvSpPr>
      <dsp:spPr>
        <a:xfrm>
          <a:off x="645563" y="93760"/>
          <a:ext cx="258225" cy="93760"/>
        </a:xfrm>
        <a:prstGeom prst="trapezoid">
          <a:avLst>
            <a:gd name="adj" fmla="val 69780"/>
          </a:avLst>
        </a:prstGeo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90752" y="93760"/>
        <a:ext cx="167846" cy="93760"/>
      </dsp:txXfrm>
    </dsp:sp>
    <dsp:sp modelId="{4A40E4E5-9533-47EB-870E-C83369D6B41E}">
      <dsp:nvSpPr>
        <dsp:cNvPr id="0" name=""/>
        <dsp:cNvSpPr/>
      </dsp:nvSpPr>
      <dsp:spPr>
        <a:xfrm>
          <a:off x="581006" y="187521"/>
          <a:ext cx="387338" cy="93760"/>
        </a:xfrm>
        <a:prstGeom prst="trapezoid">
          <a:avLst>
            <a:gd name="adj" fmla="val 69780"/>
          </a:avLst>
        </a:prstGeo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48791" y="187521"/>
        <a:ext cx="251769" cy="93760"/>
      </dsp:txXfrm>
    </dsp:sp>
    <dsp:sp modelId="{ACAC50D4-B13A-4BA8-88D1-E3DD3696FD1E}">
      <dsp:nvSpPr>
        <dsp:cNvPr id="0" name=""/>
        <dsp:cNvSpPr/>
      </dsp:nvSpPr>
      <dsp:spPr>
        <a:xfrm>
          <a:off x="516450" y="281282"/>
          <a:ext cx="516450" cy="93760"/>
        </a:xfrm>
        <a:prstGeom prst="trapezoid">
          <a:avLst>
            <a:gd name="adj" fmla="val 69780"/>
          </a:avLst>
        </a:prstGeo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06829" y="281282"/>
        <a:ext cx="335692" cy="93760"/>
      </dsp:txXfrm>
    </dsp:sp>
    <dsp:sp modelId="{2FF7D92B-13C2-467E-8EAF-FED58CC267D9}">
      <dsp:nvSpPr>
        <dsp:cNvPr id="0" name=""/>
        <dsp:cNvSpPr/>
      </dsp:nvSpPr>
      <dsp:spPr>
        <a:xfrm>
          <a:off x="451894" y="375042"/>
          <a:ext cx="645563" cy="93760"/>
        </a:xfrm>
        <a:prstGeom prst="trapezoid">
          <a:avLst>
            <a:gd name="adj" fmla="val 69780"/>
          </a:avLst>
        </a:prstGeo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64867" y="375042"/>
        <a:ext cx="419616" cy="93760"/>
      </dsp:txXfrm>
    </dsp:sp>
    <dsp:sp modelId="{5675648F-2D56-4881-A663-ABF19459047C}">
      <dsp:nvSpPr>
        <dsp:cNvPr id="0" name=""/>
        <dsp:cNvSpPr/>
      </dsp:nvSpPr>
      <dsp:spPr>
        <a:xfrm>
          <a:off x="387338" y="475216"/>
          <a:ext cx="774676" cy="93760"/>
        </a:xfrm>
        <a:prstGeom prst="trapezoid">
          <a:avLst>
            <a:gd name="adj" fmla="val 6978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22906" y="475216"/>
        <a:ext cx="503539" cy="93760"/>
      </dsp:txXfrm>
    </dsp:sp>
    <dsp:sp modelId="{5279A26D-5DE8-4E1C-B6D7-4893795EAE70}">
      <dsp:nvSpPr>
        <dsp:cNvPr id="0" name=""/>
        <dsp:cNvSpPr/>
      </dsp:nvSpPr>
      <dsp:spPr>
        <a:xfrm>
          <a:off x="322781" y="568977"/>
          <a:ext cx="903788" cy="93760"/>
        </a:xfrm>
        <a:prstGeom prst="trapezoid">
          <a:avLst>
            <a:gd name="adj" fmla="val 6978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80944" y="568977"/>
        <a:ext cx="587462" cy="93760"/>
      </dsp:txXfrm>
    </dsp:sp>
    <dsp:sp modelId="{48DDF527-D84D-451B-B001-9BC551A622E6}">
      <dsp:nvSpPr>
        <dsp:cNvPr id="0" name=""/>
        <dsp:cNvSpPr/>
      </dsp:nvSpPr>
      <dsp:spPr>
        <a:xfrm>
          <a:off x="258225" y="662737"/>
          <a:ext cx="1032901" cy="93760"/>
        </a:xfrm>
        <a:prstGeom prst="trapezoid">
          <a:avLst>
            <a:gd name="adj" fmla="val 6978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38983" y="662737"/>
        <a:ext cx="671385" cy="93760"/>
      </dsp:txXfrm>
    </dsp:sp>
    <dsp:sp modelId="{0953E533-9F4D-48A7-8A32-DCF033CD894E}">
      <dsp:nvSpPr>
        <dsp:cNvPr id="0" name=""/>
        <dsp:cNvSpPr/>
      </dsp:nvSpPr>
      <dsp:spPr>
        <a:xfrm>
          <a:off x="193669" y="750085"/>
          <a:ext cx="1162013" cy="93760"/>
        </a:xfrm>
        <a:prstGeom prst="trapezoid">
          <a:avLst>
            <a:gd name="adj" fmla="val 6978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397021" y="750085"/>
        <a:ext cx="755309" cy="93760"/>
      </dsp:txXfrm>
    </dsp:sp>
    <dsp:sp modelId="{23AB855B-22F7-4184-A8D0-FC494C2E971A}">
      <dsp:nvSpPr>
        <dsp:cNvPr id="0" name=""/>
        <dsp:cNvSpPr/>
      </dsp:nvSpPr>
      <dsp:spPr>
        <a:xfrm>
          <a:off x="129112" y="843845"/>
          <a:ext cx="1291126" cy="93760"/>
        </a:xfrm>
        <a:prstGeom prst="trapezoid">
          <a:avLst>
            <a:gd name="adj" fmla="val 6978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355059" y="843845"/>
        <a:ext cx="839232" cy="93760"/>
      </dsp:txXfrm>
    </dsp:sp>
    <dsp:sp modelId="{87F45078-CC58-47E3-9544-F2E8F7281A8E}">
      <dsp:nvSpPr>
        <dsp:cNvPr id="0" name=""/>
        <dsp:cNvSpPr/>
      </dsp:nvSpPr>
      <dsp:spPr>
        <a:xfrm>
          <a:off x="64556" y="937606"/>
          <a:ext cx="1420239" cy="93760"/>
        </a:xfrm>
        <a:prstGeom prst="trapezoid">
          <a:avLst>
            <a:gd name="adj" fmla="val 6978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313098" y="937606"/>
        <a:ext cx="923155" cy="93760"/>
      </dsp:txXfrm>
    </dsp:sp>
    <dsp:sp modelId="{B6DDE991-22C7-4A31-BF49-5D7E24C7EA36}">
      <dsp:nvSpPr>
        <dsp:cNvPr id="0" name=""/>
        <dsp:cNvSpPr/>
      </dsp:nvSpPr>
      <dsp:spPr>
        <a:xfrm>
          <a:off x="0" y="1031367"/>
          <a:ext cx="1549352" cy="93760"/>
        </a:xfrm>
        <a:prstGeom prst="trapezoid">
          <a:avLst>
            <a:gd name="adj" fmla="val 6978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271136" y="1031367"/>
        <a:ext cx="1007078" cy="93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0CB8-3E54-477E-B183-771D1FBE34AB}">
      <dsp:nvSpPr>
        <dsp:cNvPr id="0" name=""/>
        <dsp:cNvSpPr/>
      </dsp:nvSpPr>
      <dsp:spPr>
        <a:xfrm>
          <a:off x="710119" y="0"/>
          <a:ext cx="129112" cy="93760"/>
        </a:xfrm>
        <a:prstGeom prst="trapezoid">
          <a:avLst>
            <a:gd name="adj" fmla="val 6978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10119" y="0"/>
        <a:ext cx="129112" cy="93760"/>
      </dsp:txXfrm>
    </dsp:sp>
    <dsp:sp modelId="{926F136E-A7E5-45DC-A926-EA9569768829}">
      <dsp:nvSpPr>
        <dsp:cNvPr id="0" name=""/>
        <dsp:cNvSpPr/>
      </dsp:nvSpPr>
      <dsp:spPr>
        <a:xfrm>
          <a:off x="645563" y="93760"/>
          <a:ext cx="258225" cy="93760"/>
        </a:xfrm>
        <a:prstGeom prst="trapezoid">
          <a:avLst>
            <a:gd name="adj" fmla="val 69780"/>
          </a:avLst>
        </a:prstGeo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90752" y="93760"/>
        <a:ext cx="167846" cy="93760"/>
      </dsp:txXfrm>
    </dsp:sp>
    <dsp:sp modelId="{4A40E4E5-9533-47EB-870E-C83369D6B41E}">
      <dsp:nvSpPr>
        <dsp:cNvPr id="0" name=""/>
        <dsp:cNvSpPr/>
      </dsp:nvSpPr>
      <dsp:spPr>
        <a:xfrm>
          <a:off x="581006" y="187521"/>
          <a:ext cx="387338" cy="93760"/>
        </a:xfrm>
        <a:prstGeom prst="trapezoid">
          <a:avLst>
            <a:gd name="adj" fmla="val 69780"/>
          </a:avLst>
        </a:prstGeo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48791" y="187521"/>
        <a:ext cx="251769" cy="93760"/>
      </dsp:txXfrm>
    </dsp:sp>
    <dsp:sp modelId="{ACAC50D4-B13A-4BA8-88D1-E3DD3696FD1E}">
      <dsp:nvSpPr>
        <dsp:cNvPr id="0" name=""/>
        <dsp:cNvSpPr/>
      </dsp:nvSpPr>
      <dsp:spPr>
        <a:xfrm>
          <a:off x="516450" y="281282"/>
          <a:ext cx="516450" cy="93760"/>
        </a:xfrm>
        <a:prstGeom prst="trapezoid">
          <a:avLst>
            <a:gd name="adj" fmla="val 69780"/>
          </a:avLst>
        </a:prstGeo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06829" y="281282"/>
        <a:ext cx="335692" cy="93760"/>
      </dsp:txXfrm>
    </dsp:sp>
    <dsp:sp modelId="{2FF7D92B-13C2-467E-8EAF-FED58CC267D9}">
      <dsp:nvSpPr>
        <dsp:cNvPr id="0" name=""/>
        <dsp:cNvSpPr/>
      </dsp:nvSpPr>
      <dsp:spPr>
        <a:xfrm>
          <a:off x="451894" y="375042"/>
          <a:ext cx="645563" cy="93760"/>
        </a:xfrm>
        <a:prstGeom prst="trapezoid">
          <a:avLst>
            <a:gd name="adj" fmla="val 69780"/>
          </a:avLst>
        </a:prstGeo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7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64867" y="375042"/>
        <a:ext cx="419616" cy="93760"/>
      </dsp:txXfrm>
    </dsp:sp>
    <dsp:sp modelId="{5675648F-2D56-4881-A663-ABF19459047C}">
      <dsp:nvSpPr>
        <dsp:cNvPr id="0" name=""/>
        <dsp:cNvSpPr/>
      </dsp:nvSpPr>
      <dsp:spPr>
        <a:xfrm>
          <a:off x="387338" y="475216"/>
          <a:ext cx="774676" cy="93760"/>
        </a:xfrm>
        <a:prstGeom prst="trapezoid">
          <a:avLst>
            <a:gd name="adj" fmla="val 6978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22906" y="475216"/>
        <a:ext cx="503539" cy="93760"/>
      </dsp:txXfrm>
    </dsp:sp>
    <dsp:sp modelId="{5279A26D-5DE8-4E1C-B6D7-4893795EAE70}">
      <dsp:nvSpPr>
        <dsp:cNvPr id="0" name=""/>
        <dsp:cNvSpPr/>
      </dsp:nvSpPr>
      <dsp:spPr>
        <a:xfrm>
          <a:off x="322781" y="568977"/>
          <a:ext cx="903788" cy="93760"/>
        </a:xfrm>
        <a:prstGeom prst="trapezoid">
          <a:avLst>
            <a:gd name="adj" fmla="val 6978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80944" y="568977"/>
        <a:ext cx="587462" cy="93760"/>
      </dsp:txXfrm>
    </dsp:sp>
    <dsp:sp modelId="{48DDF527-D84D-451B-B001-9BC551A622E6}">
      <dsp:nvSpPr>
        <dsp:cNvPr id="0" name=""/>
        <dsp:cNvSpPr/>
      </dsp:nvSpPr>
      <dsp:spPr>
        <a:xfrm>
          <a:off x="258225" y="662737"/>
          <a:ext cx="1032901" cy="93760"/>
        </a:xfrm>
        <a:prstGeom prst="trapezoid">
          <a:avLst>
            <a:gd name="adj" fmla="val 6978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38983" y="662737"/>
        <a:ext cx="671385" cy="93760"/>
      </dsp:txXfrm>
    </dsp:sp>
    <dsp:sp modelId="{0953E533-9F4D-48A7-8A32-DCF033CD894E}">
      <dsp:nvSpPr>
        <dsp:cNvPr id="0" name=""/>
        <dsp:cNvSpPr/>
      </dsp:nvSpPr>
      <dsp:spPr>
        <a:xfrm>
          <a:off x="193669" y="750085"/>
          <a:ext cx="1162013" cy="93760"/>
        </a:xfrm>
        <a:prstGeom prst="trapezoid">
          <a:avLst>
            <a:gd name="adj" fmla="val 6978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397021" y="750085"/>
        <a:ext cx="755309" cy="93760"/>
      </dsp:txXfrm>
    </dsp:sp>
    <dsp:sp modelId="{23AB855B-22F7-4184-A8D0-FC494C2E971A}">
      <dsp:nvSpPr>
        <dsp:cNvPr id="0" name=""/>
        <dsp:cNvSpPr/>
      </dsp:nvSpPr>
      <dsp:spPr>
        <a:xfrm>
          <a:off x="129112" y="843845"/>
          <a:ext cx="1291126" cy="93760"/>
        </a:xfrm>
        <a:prstGeom prst="trapezoid">
          <a:avLst>
            <a:gd name="adj" fmla="val 6978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355059" y="843845"/>
        <a:ext cx="839232" cy="93760"/>
      </dsp:txXfrm>
    </dsp:sp>
    <dsp:sp modelId="{87F45078-CC58-47E3-9544-F2E8F7281A8E}">
      <dsp:nvSpPr>
        <dsp:cNvPr id="0" name=""/>
        <dsp:cNvSpPr/>
      </dsp:nvSpPr>
      <dsp:spPr>
        <a:xfrm>
          <a:off x="64556" y="937606"/>
          <a:ext cx="1420239" cy="93760"/>
        </a:xfrm>
        <a:prstGeom prst="trapezoid">
          <a:avLst>
            <a:gd name="adj" fmla="val 6978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313098" y="937606"/>
        <a:ext cx="923155" cy="93760"/>
      </dsp:txXfrm>
    </dsp:sp>
    <dsp:sp modelId="{B6DDE991-22C7-4A31-BF49-5D7E24C7EA36}">
      <dsp:nvSpPr>
        <dsp:cNvPr id="0" name=""/>
        <dsp:cNvSpPr/>
      </dsp:nvSpPr>
      <dsp:spPr>
        <a:xfrm>
          <a:off x="0" y="1031367"/>
          <a:ext cx="1549352" cy="93760"/>
        </a:xfrm>
        <a:prstGeom prst="trapezoid">
          <a:avLst>
            <a:gd name="adj" fmla="val 6978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4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271136" y="1031367"/>
        <a:ext cx="1007078" cy="93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0CB8-3E54-477E-B183-771D1FBE34AB}">
      <dsp:nvSpPr>
        <dsp:cNvPr id="0" name=""/>
        <dsp:cNvSpPr/>
      </dsp:nvSpPr>
      <dsp:spPr>
        <a:xfrm>
          <a:off x="2864758" y="0"/>
          <a:ext cx="520865" cy="378248"/>
        </a:xfrm>
        <a:prstGeom prst="trapezoid">
          <a:avLst>
            <a:gd name="adj" fmla="val 6978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864758" y="0"/>
        <a:ext cx="520865" cy="378248"/>
      </dsp:txXfrm>
    </dsp:sp>
    <dsp:sp modelId="{926F136E-A7E5-45DC-A926-EA9569768829}">
      <dsp:nvSpPr>
        <dsp:cNvPr id="0" name=""/>
        <dsp:cNvSpPr/>
      </dsp:nvSpPr>
      <dsp:spPr>
        <a:xfrm>
          <a:off x="2604325" y="378248"/>
          <a:ext cx="1041730" cy="378248"/>
        </a:xfrm>
        <a:prstGeom prst="trapezoid">
          <a:avLst>
            <a:gd name="adj" fmla="val 69780"/>
          </a:avLst>
        </a:prstGeom>
        <a:solidFill>
          <a:srgbClr val="9BBB59">
            <a:hueOff val="1022751"/>
            <a:satOff val="-1535"/>
            <a:lumOff val="-25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786628" y="378248"/>
        <a:ext cx="677124" cy="378248"/>
      </dsp:txXfrm>
    </dsp:sp>
    <dsp:sp modelId="{4A40E4E5-9533-47EB-870E-C83369D6B41E}">
      <dsp:nvSpPr>
        <dsp:cNvPr id="0" name=""/>
        <dsp:cNvSpPr/>
      </dsp:nvSpPr>
      <dsp:spPr>
        <a:xfrm>
          <a:off x="2343893" y="756496"/>
          <a:ext cx="1562595" cy="378248"/>
        </a:xfrm>
        <a:prstGeom prst="trapezoid">
          <a:avLst>
            <a:gd name="adj" fmla="val 69780"/>
          </a:avLst>
        </a:prstGeom>
        <a:solidFill>
          <a:srgbClr val="9BBB59">
            <a:hueOff val="2045503"/>
            <a:satOff val="-3069"/>
            <a:lumOff val="-49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617347" y="756496"/>
        <a:ext cx="1015687" cy="378248"/>
      </dsp:txXfrm>
    </dsp:sp>
    <dsp:sp modelId="{ACAC50D4-B13A-4BA8-88D1-E3DD3696FD1E}">
      <dsp:nvSpPr>
        <dsp:cNvPr id="0" name=""/>
        <dsp:cNvSpPr/>
      </dsp:nvSpPr>
      <dsp:spPr>
        <a:xfrm>
          <a:off x="2083460" y="1134745"/>
          <a:ext cx="2083460" cy="378248"/>
        </a:xfrm>
        <a:prstGeom prst="trapezoid">
          <a:avLst>
            <a:gd name="adj" fmla="val 69780"/>
          </a:avLst>
        </a:prstGeom>
        <a:solidFill>
          <a:srgbClr val="9BBB59">
            <a:hueOff val="3068254"/>
            <a:satOff val="-4604"/>
            <a:lumOff val="-749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448066" y="1134745"/>
        <a:ext cx="1354249" cy="378248"/>
      </dsp:txXfrm>
    </dsp:sp>
    <dsp:sp modelId="{2FF7D92B-13C2-467E-8EAF-FED58CC267D9}">
      <dsp:nvSpPr>
        <dsp:cNvPr id="0" name=""/>
        <dsp:cNvSpPr/>
      </dsp:nvSpPr>
      <dsp:spPr>
        <a:xfrm>
          <a:off x="1823028" y="1512993"/>
          <a:ext cx="2604325" cy="378248"/>
        </a:xfrm>
        <a:prstGeom prst="trapezoid">
          <a:avLst>
            <a:gd name="adj" fmla="val 69780"/>
          </a:avLst>
        </a:prstGeom>
        <a:solidFill>
          <a:srgbClr val="9BBB59">
            <a:hueOff val="4091005"/>
            <a:satOff val="-6138"/>
            <a:lumOff val="-99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Business Applications</a:t>
          </a:r>
          <a:endParaRPr lang="en-GB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278785" y="1512993"/>
        <a:ext cx="1692811" cy="378248"/>
      </dsp:txXfrm>
    </dsp:sp>
    <dsp:sp modelId="{5675648F-2D56-4881-A663-ABF19459047C}">
      <dsp:nvSpPr>
        <dsp:cNvPr id="0" name=""/>
        <dsp:cNvSpPr/>
      </dsp:nvSpPr>
      <dsp:spPr>
        <a:xfrm>
          <a:off x="1562595" y="1917114"/>
          <a:ext cx="3125190" cy="378248"/>
        </a:xfrm>
        <a:prstGeom prst="trapezoid">
          <a:avLst>
            <a:gd name="adj" fmla="val 6978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Security model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109503" y="1917114"/>
        <a:ext cx="2031374" cy="378248"/>
      </dsp:txXfrm>
    </dsp:sp>
    <dsp:sp modelId="{5279A26D-5DE8-4E1C-B6D7-4893795EAE70}">
      <dsp:nvSpPr>
        <dsp:cNvPr id="0" name=""/>
        <dsp:cNvSpPr/>
      </dsp:nvSpPr>
      <dsp:spPr>
        <a:xfrm>
          <a:off x="1302162" y="2295362"/>
          <a:ext cx="3646056" cy="378248"/>
        </a:xfrm>
        <a:prstGeom prst="trapezoid">
          <a:avLst>
            <a:gd name="adj" fmla="val 6978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Deployment architecture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940222" y="2295362"/>
        <a:ext cx="2369936" cy="378248"/>
      </dsp:txXfrm>
    </dsp:sp>
    <dsp:sp modelId="{48DDF527-D84D-451B-B001-9BC551A622E6}">
      <dsp:nvSpPr>
        <dsp:cNvPr id="0" name=""/>
        <dsp:cNvSpPr/>
      </dsp:nvSpPr>
      <dsp:spPr>
        <a:xfrm>
          <a:off x="1041730" y="2673611"/>
          <a:ext cx="4166921" cy="378248"/>
        </a:xfrm>
        <a:prstGeom prst="trapezoid">
          <a:avLst>
            <a:gd name="adj" fmla="val 6978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Logical environment separation</a:t>
          </a:r>
          <a:endParaRPr lang="en-GB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770941" y="2673611"/>
        <a:ext cx="2708498" cy="378248"/>
      </dsp:txXfrm>
    </dsp:sp>
    <dsp:sp modelId="{0953E533-9F4D-48A7-8A32-DCF033CD894E}">
      <dsp:nvSpPr>
        <dsp:cNvPr id="0" name=""/>
        <dsp:cNvSpPr/>
      </dsp:nvSpPr>
      <dsp:spPr>
        <a:xfrm>
          <a:off x="781297" y="3025987"/>
          <a:ext cx="4687786" cy="378248"/>
        </a:xfrm>
        <a:prstGeom prst="trapezoid">
          <a:avLst>
            <a:gd name="adj" fmla="val 6978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Execution architecture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601660" y="3025987"/>
        <a:ext cx="3047061" cy="378248"/>
      </dsp:txXfrm>
    </dsp:sp>
    <dsp:sp modelId="{23AB855B-22F7-4184-A8D0-FC494C2E971A}">
      <dsp:nvSpPr>
        <dsp:cNvPr id="0" name=""/>
        <dsp:cNvSpPr/>
      </dsp:nvSpPr>
      <dsp:spPr>
        <a:xfrm>
          <a:off x="520865" y="3404235"/>
          <a:ext cx="5208651" cy="378248"/>
        </a:xfrm>
        <a:prstGeom prst="trapezoid">
          <a:avLst>
            <a:gd name="adj" fmla="val 6978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Platform Infrastructure orchestration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432379" y="3404235"/>
        <a:ext cx="3385623" cy="378248"/>
      </dsp:txXfrm>
    </dsp:sp>
    <dsp:sp modelId="{87F45078-CC58-47E3-9544-F2E8F7281A8E}">
      <dsp:nvSpPr>
        <dsp:cNvPr id="0" name=""/>
        <dsp:cNvSpPr/>
      </dsp:nvSpPr>
      <dsp:spPr>
        <a:xfrm>
          <a:off x="260432" y="3782484"/>
          <a:ext cx="5729516" cy="378248"/>
        </a:xfrm>
        <a:prstGeom prst="trapezoid">
          <a:avLst>
            <a:gd name="adj" fmla="val 6978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Basic Infrastructure orchestration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263098" y="3782484"/>
        <a:ext cx="3724185" cy="378248"/>
      </dsp:txXfrm>
    </dsp:sp>
    <dsp:sp modelId="{B6DDE991-22C7-4A31-BF49-5D7E24C7EA36}">
      <dsp:nvSpPr>
        <dsp:cNvPr id="0" name=""/>
        <dsp:cNvSpPr/>
      </dsp:nvSpPr>
      <dsp:spPr>
        <a:xfrm>
          <a:off x="0" y="4160732"/>
          <a:ext cx="6250381" cy="378248"/>
        </a:xfrm>
        <a:prstGeom prst="trapezoid">
          <a:avLst>
            <a:gd name="adj" fmla="val 6978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Hardware management</a:t>
          </a:r>
          <a:endParaRPr lang="en-GB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1093816" y="4160732"/>
        <a:ext cx="4062748" cy="37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15-Apr-16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15-Apr-16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training-guides/content/module001-ch004-openstack-architectur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41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78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can’t talk about Netflix without talking about chaos</a:t>
            </a:r>
          </a:p>
          <a:p>
            <a:r>
              <a:rPr lang="en-GB" baseline="0" dirty="0" smtClean="0"/>
              <a:t>Anti fragile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97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can’t talk about Netflix without talking about chaos</a:t>
            </a:r>
          </a:p>
          <a:p>
            <a:r>
              <a:rPr lang="en-GB" baseline="0" dirty="0" smtClean="0"/>
              <a:t>Anti fragile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97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Some suggestions:</a:t>
            </a:r>
          </a:p>
          <a:p>
            <a:r>
              <a:rPr lang="en-GB" baseline="0" dirty="0" smtClean="0"/>
              <a:t>Could things really be in the developer domain? – debate.  Overall – hope so.  We can manage container PaaS’</a:t>
            </a:r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26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</a:t>
            </a:r>
            <a:r>
              <a:rPr lang="en-GB" baseline="0" dirty="0" smtClean="0"/>
              <a:t> you pre-bake ready to work AMIs with your middleware and app, you can do everything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5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the diagram: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When we have a model of a desired architecture, a JSON template is created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AWS CloudFormation service executes the template to create a complete architecture.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Such architectures can be update in controlled and orderly fashion.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Briefly</a:t>
            </a:r>
            <a:r>
              <a:rPr lang="en-GB" baseline="0" dirty="0" smtClean="0"/>
              <a:t> describe what each services do: Elastic Load Balancer, AutoScaling Group, EC2 Instance, SimpleDB Domain, SNS Topic, EBS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275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28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56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2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Some suggestions:</a:t>
            </a:r>
          </a:p>
          <a:p>
            <a:r>
              <a:rPr lang="en-GB" baseline="0" dirty="0" smtClean="0"/>
              <a:t>This </a:t>
            </a:r>
            <a:r>
              <a:rPr lang="en-GB" baseline="0" dirty="0" err="1" smtClean="0"/>
              <a:t>uber</a:t>
            </a:r>
            <a:r>
              <a:rPr lang="en-GB" baseline="0" dirty="0" smtClean="0"/>
              <a:t> powerful, we need to harness it</a:t>
            </a:r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313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stack, get people to</a:t>
            </a:r>
            <a:r>
              <a:rPr lang="en-US" baseline="0" dirty="0" smtClean="0"/>
              <a:t> state what is included (don’t work too hard on the first one)</a:t>
            </a:r>
          </a:p>
          <a:p>
            <a:r>
              <a:rPr lang="en-US" baseline="0" dirty="0" smtClean="0"/>
              <a:t>Then get people to say who manages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0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to think like a PaaS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0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Talk</a:t>
            </a:r>
            <a:r>
              <a:rPr lang="en-GB" b="1" baseline="0" dirty="0" smtClean="0"/>
              <a:t> about them</a:t>
            </a:r>
          </a:p>
          <a:p>
            <a:endParaRPr lang="en-GB" b="1" dirty="0" smtClean="0"/>
          </a:p>
          <a:p>
            <a:r>
              <a:rPr lang="en-GB" b="1" dirty="0" smtClean="0"/>
              <a:t>Basic Infrastructure orchestration </a:t>
            </a:r>
            <a:endParaRPr lang="en-GB" dirty="0" smtClean="0"/>
          </a:p>
          <a:p>
            <a:pPr lvl="1"/>
            <a:r>
              <a:rPr lang="en-GB" dirty="0" smtClean="0"/>
              <a:t>Consists of: Cloud console and API equivalent. See this layer </a:t>
            </a:r>
            <a:r>
              <a:rPr lang="en-GB" dirty="0" smtClean="0">
                <a:hlinkClick r:id="rId3"/>
              </a:rPr>
              <a:t>as described in Open Stack here</a:t>
            </a:r>
            <a:endParaRPr lang="en-GB" dirty="0" smtClean="0"/>
          </a:p>
          <a:p>
            <a:pPr lvl="1"/>
            <a:r>
              <a:rPr lang="en-GB" dirty="0" smtClean="0"/>
              <a:t>The owner of this layer can make the call: “I will use these APIs to interact with the Hardware Management layer.”</a:t>
            </a:r>
          </a:p>
          <a:p>
            <a:pPr lvl="1"/>
            <a:r>
              <a:rPr lang="en-GB" dirty="0" smtClean="0"/>
              <a:t>Abstracts you from: having to manually track usage levels of compute and storage. Monitor the hardware.</a:t>
            </a:r>
          </a:p>
          <a:p>
            <a:pPr lvl="1"/>
            <a:r>
              <a:rPr lang="en-GB" dirty="0" smtClean="0"/>
              <a:t>Meaning you can: perform operations on compute and storage in bulk using an API</a:t>
            </a:r>
          </a:p>
          <a:p>
            <a:pPr lvl="1"/>
            <a:r>
              <a:rPr lang="en-GB" dirty="0" smtClean="0"/>
              <a:t>Presents to the next layer: a convenient way to programmatically make bulk updates to what logical infrastructure has been provisioned</a:t>
            </a:r>
          </a:p>
          <a:p>
            <a:r>
              <a:rPr lang="en-GB" dirty="0" smtClean="0"/>
              <a:t>Platform Infrastructure orchestration (auto-scaling, resource usage optimisation)</a:t>
            </a:r>
          </a:p>
          <a:p>
            <a:pPr lvl="1"/>
            <a:r>
              <a:rPr lang="en-GB" dirty="0" smtClean="0"/>
              <a:t>Consists of: effectively a software application built to manage creation of the required infrastructure resources required. Holds the logic required for auto-scaling, auto-recovery and resource usage optimisation</a:t>
            </a:r>
          </a:p>
          <a:p>
            <a:pPr lvl="1"/>
            <a:r>
              <a:rPr lang="en-GB" dirty="0" smtClean="0"/>
              <a:t>The owner of this later can make the call: “I need this many servers of that size, and this storage, and this network”</a:t>
            </a:r>
          </a:p>
          <a:p>
            <a:pPr lvl="1"/>
            <a:r>
              <a:rPr lang="en-GB" dirty="0" smtClean="0"/>
              <a:t>Abstracts you from: manually creating the scaling required infrastructure and from changing this over time in response to demand levels</a:t>
            </a:r>
          </a:p>
          <a:p>
            <a:pPr lvl="1"/>
            <a:r>
              <a:rPr lang="en-GB" dirty="0" smtClean="0"/>
              <a:t>Meaning you can: expect that enough logical infrastructure will always be available for use</a:t>
            </a:r>
          </a:p>
          <a:p>
            <a:pPr lvl="1"/>
            <a:r>
              <a:rPr lang="en-GB" dirty="0" smtClean="0"/>
              <a:t>Presents to the next layer: the required amount of logical infrastructure resources to meet the requirements of the platform</a:t>
            </a:r>
          </a:p>
          <a:p>
            <a:r>
              <a:rPr lang="en-GB" b="1" dirty="0" smtClean="0"/>
              <a:t>Execution architecture </a:t>
            </a:r>
            <a:endParaRPr lang="en-GB" dirty="0" smtClean="0"/>
          </a:p>
          <a:p>
            <a:pPr lvl="1"/>
            <a:r>
              <a:rPr lang="en-GB" dirty="0" smtClean="0"/>
              <a:t>Consists of: operating systems, containers, and middleware e.g. Web Application Server, RDBMS</a:t>
            </a:r>
          </a:p>
          <a:p>
            <a:pPr lvl="1"/>
            <a:r>
              <a:rPr lang="en-GB" dirty="0" smtClean="0"/>
              <a:t>The owner of this later can make the call: “This is how I will provide the runtime dependences that the Business Application needs to operate”</a:t>
            </a:r>
          </a:p>
          <a:p>
            <a:pPr lvl="1"/>
            <a:r>
              <a:rPr lang="en-GB" dirty="0" smtClean="0"/>
              <a:t>Abstracts you from: the software and configuration required your application to run</a:t>
            </a:r>
          </a:p>
          <a:p>
            <a:pPr lvl="1"/>
            <a:r>
              <a:rPr lang="en-GB" dirty="0" smtClean="0"/>
              <a:t>Meaning you can: know you have a resource that could receive release packages of code and run them</a:t>
            </a:r>
          </a:p>
          <a:p>
            <a:pPr lvl="1"/>
            <a:r>
              <a:rPr lang="en-GB" dirty="0" smtClean="0"/>
              <a:t>Presents to the next layer: the ability to create the software resources required to run the Business Applications</a:t>
            </a:r>
          </a:p>
          <a:p>
            <a:r>
              <a:rPr lang="en-GB" b="1" dirty="0" smtClean="0"/>
              <a:t>Logical environment separation</a:t>
            </a:r>
            <a:endParaRPr lang="en-GB" dirty="0" smtClean="0"/>
          </a:p>
          <a:p>
            <a:pPr lvl="1"/>
            <a:r>
              <a:rPr lang="en-GB" dirty="0" smtClean="0"/>
              <a:t>Consists of: logically separate and isolated instances of environments that can use to host a whole application by providing the required infrastructure resources and runtime dependencies</a:t>
            </a:r>
          </a:p>
          <a:p>
            <a:pPr lvl="1"/>
            <a:r>
              <a:rPr lang="en-GB" dirty="0" smtClean="0"/>
              <a:t>The owner of this layer can make the call: “This is what an environment consists of in terms of different execution architecture components and this is the required logical infrastructure scale”</a:t>
            </a:r>
          </a:p>
          <a:p>
            <a:pPr lvl="1"/>
            <a:r>
              <a:rPr lang="en-GB" dirty="0" smtClean="0"/>
              <a:t>Abstracts you from: working out what you need to create fully separate environments</a:t>
            </a:r>
          </a:p>
          <a:p>
            <a:pPr lvl="1"/>
            <a:r>
              <a:rPr lang="en-GB" dirty="0" smtClean="0"/>
              <a:t>Meaning you can: create environments</a:t>
            </a:r>
          </a:p>
          <a:p>
            <a:pPr lvl="1"/>
            <a:r>
              <a:rPr lang="en-GB" dirty="0" smtClean="0"/>
              <a:t>Presents to the next layer: logical environments (aka Spaces) where code can be deployed</a:t>
            </a:r>
          </a:p>
          <a:p>
            <a:r>
              <a:rPr lang="en-GB" b="1" dirty="0" smtClean="0"/>
              <a:t>Deployment architecture</a:t>
            </a:r>
            <a:endParaRPr lang="en-GB" dirty="0" smtClean="0"/>
          </a:p>
          <a:p>
            <a:pPr lvl="1"/>
            <a:r>
              <a:rPr lang="en-GB" dirty="0" smtClean="0"/>
              <a:t>Consists of: the orchestration and automation tools required release new Business Application releases to the Platform Application</a:t>
            </a:r>
          </a:p>
          <a:p>
            <a:pPr lvl="1"/>
            <a:r>
              <a:rPr lang="en-GB" dirty="0" smtClean="0"/>
              <a:t>The owner of this layer can make the call: “These are the tools I will use to deploy the application and configure it to work in the target logical environment”</a:t>
            </a:r>
          </a:p>
          <a:p>
            <a:pPr lvl="1"/>
            <a:r>
              <a:rPr lang="en-GB" dirty="0" smtClean="0"/>
              <a:t>Abstracts you from: the details about how to promote new versions of your application, static content, database and data</a:t>
            </a:r>
          </a:p>
          <a:p>
            <a:pPr lvl="1"/>
            <a:r>
              <a:rPr lang="en-GB" dirty="0" smtClean="0"/>
              <a:t>Meaning you can: release code to environments</a:t>
            </a:r>
          </a:p>
          <a:p>
            <a:pPr lvl="1"/>
            <a:r>
              <a:rPr lang="en-GB" dirty="0" smtClean="0"/>
              <a:t>Presents to the next layer: a user interface and API for releasing code</a:t>
            </a:r>
          </a:p>
          <a:p>
            <a:r>
              <a:rPr lang="en-GB" b="1" dirty="0" smtClean="0"/>
              <a:t>Security model</a:t>
            </a:r>
            <a:endParaRPr lang="en-GB" dirty="0" smtClean="0"/>
          </a:p>
          <a:p>
            <a:pPr lvl="1"/>
            <a:r>
              <a:rPr lang="en-GB" dirty="0" smtClean="0"/>
              <a:t>Consists of: a user directory, an authentication mechanism, an authorisation mechanism</a:t>
            </a:r>
          </a:p>
          <a:p>
            <a:pPr lvl="1"/>
            <a:r>
              <a:rPr lang="en-GB" dirty="0" smtClean="0"/>
              <a:t>The owner of this later can make the call: “These authorised people can do the make the following changes to all layers down to Platform Infrastructure Automation”</a:t>
            </a:r>
          </a:p>
          <a:p>
            <a:pPr lvl="1"/>
            <a:r>
              <a:rPr lang="en-GB" dirty="0" smtClean="0"/>
              <a:t>Abstracts you from: having to implement controls over platform use.</a:t>
            </a:r>
          </a:p>
          <a:p>
            <a:pPr lvl="1"/>
            <a:r>
              <a:rPr lang="en-GB" dirty="0" smtClean="0"/>
              <a:t>Meaning you can: empower the right people and be protected from the wrong people</a:t>
            </a:r>
          </a:p>
          <a:p>
            <a:pPr lvl="1"/>
            <a:r>
              <a:rPr lang="en-GB" dirty="0" smtClean="0"/>
              <a:t>Makes the call: “I want only authenticated and authorised users to be able to use my platform application”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2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50" dirty="0" smtClean="0"/>
              <a:t>All nice things,</a:t>
            </a:r>
            <a:r>
              <a:rPr lang="en-GB" sz="1050" baseline="0" dirty="0" smtClean="0"/>
              <a:t> but basically whether you use a 3</a:t>
            </a:r>
            <a:r>
              <a:rPr lang="en-GB" sz="1050" baseline="30000" dirty="0" smtClean="0"/>
              <a:t>rd</a:t>
            </a:r>
            <a:r>
              <a:rPr lang="en-GB" sz="1050" baseline="0" dirty="0" smtClean="0"/>
              <a:t> party PaaS, host your own instance of a 3</a:t>
            </a:r>
            <a:r>
              <a:rPr lang="en-GB" sz="1050" baseline="30000" dirty="0" smtClean="0"/>
              <a:t>rd</a:t>
            </a:r>
            <a:r>
              <a:rPr lang="en-GB" sz="1050" baseline="0" dirty="0" smtClean="0"/>
              <a:t> Party PaaS App, or build you own…</a:t>
            </a:r>
          </a:p>
          <a:p>
            <a:r>
              <a:rPr lang="en-GB" sz="1050" baseline="0" dirty="0" smtClean="0"/>
              <a:t>The value prospects are the same – we’re industrialising</a:t>
            </a:r>
          </a:p>
          <a:p>
            <a:endParaRPr lang="en-GB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37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69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45B-6EF4-48D1-BAD3-C67D3F7B37C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7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2923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89000">
                <a:srgbClr val="002200"/>
              </a:gs>
            </a:gsLst>
            <a:path path="circle">
              <a:fillToRect l="100000" t="100000"/>
            </a:path>
            <a:tileRect r="-100000" b="-10000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3421017"/>
            <a:ext cx="8232775" cy="116149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41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5" r="53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3419430"/>
            <a:ext cx="8232775" cy="116149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9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6"/>
          <a:stretch/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73000">
                <a:schemeClr val="accent1">
                  <a:shade val="67500"/>
                  <a:satMod val="115000"/>
                  <a:alpha val="0"/>
                </a:schemeClr>
              </a:gs>
              <a:gs pos="100000">
                <a:srgbClr val="002200"/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3417888"/>
            <a:ext cx="8232775" cy="116149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56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8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7" name="Picture 2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Copyright © 2016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51" r:id="rId13"/>
    <p:sldLayoutId id="2147483752" r:id="rId14"/>
    <p:sldLayoutId id="2147483753" r:id="rId15"/>
    <p:sldLayoutId id="214748375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infoq.com/news/2013/06/netfli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techblog.netflix.com/2012/07/chaos-monkey-released-into-wild.html" TargetMode="Externa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2/07/chaos-monkey-released-into-wil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ws.amazon.com/cloudformation/aws-cloudformation-templ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cloudformation/aws-cloudformation-templat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6.wmf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7.wmf"/><Relationship Id="rId9" Type="http://schemas.microsoft.com/office/2007/relationships/diagramDrawing" Target="../diagrams/drawing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26" Type="http://schemas.openxmlformats.org/officeDocument/2006/relationships/diagramColors" Target="../diagrams/colors4.xml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5" Type="http://schemas.openxmlformats.org/officeDocument/2006/relationships/diagramQuickStyle" Target="../diagrams/quickStyle4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image" Target="../media/image16.wmf"/><Relationship Id="rId24" Type="http://schemas.openxmlformats.org/officeDocument/2006/relationships/diagramLayout" Target="../diagrams/layout4.xml"/><Relationship Id="rId5" Type="http://schemas.openxmlformats.org/officeDocument/2006/relationships/image" Target="../media/image18.wmf"/><Relationship Id="rId15" Type="http://schemas.openxmlformats.org/officeDocument/2006/relationships/image" Target="../media/image27.jpeg"/><Relationship Id="rId23" Type="http://schemas.openxmlformats.org/officeDocument/2006/relationships/diagramData" Target="../diagrams/data4.xml"/><Relationship Id="rId10" Type="http://schemas.openxmlformats.org/officeDocument/2006/relationships/image" Target="../media/image23.jpeg"/><Relationship Id="rId19" Type="http://schemas.openxmlformats.org/officeDocument/2006/relationships/image" Target="../media/image31.jpeg"/><Relationship Id="rId4" Type="http://schemas.openxmlformats.org/officeDocument/2006/relationships/image" Target="../media/image17.wmf"/><Relationship Id="rId9" Type="http://schemas.openxmlformats.org/officeDocument/2006/relationships/image" Target="../media/image22.png"/><Relationship Id="rId14" Type="http://schemas.openxmlformats.org/officeDocument/2006/relationships/image" Target="../media/image26.jpeg"/><Relationship Id="rId22" Type="http://schemas.openxmlformats.org/officeDocument/2006/relationships/image" Target="../media/image34.jpeg"/><Relationship Id="rId27" Type="http://schemas.microsoft.com/office/2007/relationships/diagramDrawing" Target="../diagrams/drawin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elasticbeanstal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lm.accenture.com/wiki/display/DOT/Module+7+Introduc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blog.accenture.com/mark_rendell/2014/11/04/proposed-reference-architecture-of-a-platform-application-paaa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7: </a:t>
            </a:r>
            <a:br>
              <a:rPr lang="en-US" dirty="0"/>
            </a:br>
            <a:r>
              <a:rPr lang="en-US" dirty="0"/>
              <a:t>Platform Applications</a:t>
            </a:r>
            <a:endParaRPr lang="en-AU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DevOps Academy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59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PaaS Benefits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11014121"/>
              </p:ext>
            </p:extLst>
          </p:nvPr>
        </p:nvGraphicFramePr>
        <p:xfrm>
          <a:off x="455613" y="1271588"/>
          <a:ext cx="8151810" cy="47863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8462"/>
                <a:gridCol w="2161116"/>
                <a:gridCol w="2161116"/>
                <a:gridCol w="2161116"/>
              </a:tblGrid>
              <a:tr h="29839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sz="1400" b="0" dirty="0" smtClean="0">
                          <a:solidFill>
                            <a:schemeClr val="accent2"/>
                          </a:solidFill>
                        </a:rPr>
                        <a:t>Benefit</a:t>
                      </a:r>
                      <a:endParaRPr lang="en-U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72000" marR="0" marT="36000" marB="3600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sz="1400" b="0" dirty="0" smtClean="0">
                          <a:solidFill>
                            <a:schemeClr val="accent2"/>
                          </a:solidFill>
                        </a:rPr>
                        <a:t>Development</a:t>
                      </a:r>
                      <a:endParaRPr lang="en-U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72000" marR="0" marT="36000" marB="3600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sz="1400" b="0" dirty="0" smtClean="0">
                          <a:solidFill>
                            <a:schemeClr val="accent2"/>
                          </a:solidFill>
                        </a:rPr>
                        <a:t>Testing</a:t>
                      </a:r>
                      <a:endParaRPr lang="en-U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72000" marR="0" marT="36000" marB="3600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sz="1400" b="0" dirty="0" smtClean="0">
                          <a:solidFill>
                            <a:schemeClr val="accent2"/>
                          </a:solidFill>
                        </a:rPr>
                        <a:t>Production</a:t>
                      </a:r>
                      <a:endParaRPr lang="en-U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72000" marR="0" marT="36000" marB="3600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223">
                <a:tc>
                  <a:txBody>
                    <a:bodyPr/>
                    <a:lstStyle/>
                    <a:p>
                      <a:pPr marL="542925" indent="0">
                        <a:spcBef>
                          <a:spcPts val="600"/>
                        </a:spcBef>
                      </a:pPr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Cost</a:t>
                      </a:r>
                      <a:endParaRPr lang="en-US" sz="1400" b="0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Leverage platform services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Reduced IT support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Standardization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Less hardware and software to purchase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Costs are usage-based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Costs are usage-based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OPEX vs CAPEX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454">
                <a:tc>
                  <a:txBody>
                    <a:bodyPr/>
                    <a:lstStyle/>
                    <a:p>
                      <a:pPr marL="542925" indent="0">
                        <a:spcBef>
                          <a:spcPts val="600"/>
                        </a:spcBef>
                      </a:pP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Faster onboarding time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Less time installing tools; more focus on development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Shortens feedback loop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Testing environments can be provisioned immediately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Reduced or near-zero production down-time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Easier to revert to previous application versions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686">
                <a:tc>
                  <a:txBody>
                    <a:bodyPr/>
                    <a:lstStyle/>
                    <a:p>
                      <a:pPr marL="542925" indent="0">
                        <a:spcBef>
                          <a:spcPts val="600"/>
                        </a:spcBef>
                      </a:pP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Elasticity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Easier support for larger development environments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Extension of developer workstation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Promotes scalability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Can be scaled to production size, if needed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Testing infrastructure can mirror production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Can scale according to use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Platform services preconfigured for scalability and high availability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454">
                <a:tc>
                  <a:txBody>
                    <a:bodyPr/>
                    <a:lstStyle/>
                    <a:p>
                      <a:pPr marL="542925" indent="0">
                        <a:spcBef>
                          <a:spcPts val="600"/>
                        </a:spcBef>
                      </a:pP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Agility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Faster onboarding time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Less time installing tools; more focus on development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Shortens feedback loop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Testing environments can be provisioned immediately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Reduced or near-zero production down-time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Easier to revert to previous application versions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103">
                <a:tc>
                  <a:txBody>
                    <a:bodyPr/>
                    <a:lstStyle/>
                    <a:p>
                      <a:pPr marL="542925" indent="0">
                        <a:spcBef>
                          <a:spcPts val="600"/>
                        </a:spcBef>
                      </a:pP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More projects can be delivered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No environment reconfiguration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Concurrent testing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 Infinite capacity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36000" marB="36000"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75772" y="5512196"/>
            <a:ext cx="418349" cy="418348"/>
            <a:chOff x="2536320" y="1663208"/>
            <a:chExt cx="660524" cy="660522"/>
          </a:xfrm>
        </p:grpSpPr>
        <p:sp>
          <p:nvSpPr>
            <p:cNvPr id="16" name="Oval 15"/>
            <p:cNvSpPr/>
            <p:nvPr/>
          </p:nvSpPr>
          <p:spPr>
            <a:xfrm>
              <a:off x="2536320" y="1663208"/>
              <a:ext cx="660524" cy="660522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65763" y="1788663"/>
              <a:ext cx="420688" cy="420687"/>
              <a:chOff x="-2359026" y="2197100"/>
              <a:chExt cx="420688" cy="420687"/>
            </a:xfrm>
            <a:solidFill>
              <a:schemeClr val="accent1"/>
            </a:solidFill>
          </p:grpSpPr>
          <p:sp>
            <p:nvSpPr>
              <p:cNvPr id="18" name="Freeform 11"/>
              <p:cNvSpPr>
                <a:spLocks noEditPoints="1"/>
              </p:cNvSpPr>
              <p:nvPr/>
            </p:nvSpPr>
            <p:spPr bwMode="auto">
              <a:xfrm>
                <a:off x="-2279651" y="2276475"/>
                <a:ext cx="263525" cy="263525"/>
              </a:xfrm>
              <a:custGeom>
                <a:avLst/>
                <a:gdLst>
                  <a:gd name="T0" fmla="*/ 69 w 187"/>
                  <a:gd name="T1" fmla="*/ 67 h 187"/>
                  <a:gd name="T2" fmla="*/ 117 w 187"/>
                  <a:gd name="T3" fmla="*/ 67 h 187"/>
                  <a:gd name="T4" fmla="*/ 119 w 187"/>
                  <a:gd name="T5" fmla="*/ 70 h 187"/>
                  <a:gd name="T6" fmla="*/ 119 w 187"/>
                  <a:gd name="T7" fmla="*/ 117 h 187"/>
                  <a:gd name="T8" fmla="*/ 117 w 187"/>
                  <a:gd name="T9" fmla="*/ 119 h 187"/>
                  <a:gd name="T10" fmla="*/ 69 w 187"/>
                  <a:gd name="T11" fmla="*/ 119 h 187"/>
                  <a:gd name="T12" fmla="*/ 67 w 187"/>
                  <a:gd name="T13" fmla="*/ 117 h 187"/>
                  <a:gd name="T14" fmla="*/ 67 w 187"/>
                  <a:gd name="T15" fmla="*/ 70 h 187"/>
                  <a:gd name="T16" fmla="*/ 69 w 187"/>
                  <a:gd name="T17" fmla="*/ 67 h 187"/>
                  <a:gd name="T18" fmla="*/ 69 w 187"/>
                  <a:gd name="T19" fmla="*/ 67 h 187"/>
                  <a:gd name="T20" fmla="*/ 40 w 187"/>
                  <a:gd name="T21" fmla="*/ 36 h 187"/>
                  <a:gd name="T22" fmla="*/ 146 w 187"/>
                  <a:gd name="T23" fmla="*/ 36 h 187"/>
                  <a:gd name="T24" fmla="*/ 151 w 187"/>
                  <a:gd name="T25" fmla="*/ 40 h 187"/>
                  <a:gd name="T26" fmla="*/ 151 w 187"/>
                  <a:gd name="T27" fmla="*/ 146 h 187"/>
                  <a:gd name="T28" fmla="*/ 146 w 187"/>
                  <a:gd name="T29" fmla="*/ 151 h 187"/>
                  <a:gd name="T30" fmla="*/ 40 w 187"/>
                  <a:gd name="T31" fmla="*/ 151 h 187"/>
                  <a:gd name="T32" fmla="*/ 35 w 187"/>
                  <a:gd name="T33" fmla="*/ 146 h 187"/>
                  <a:gd name="T34" fmla="*/ 35 w 187"/>
                  <a:gd name="T35" fmla="*/ 40 h 187"/>
                  <a:gd name="T36" fmla="*/ 40 w 187"/>
                  <a:gd name="T37" fmla="*/ 36 h 187"/>
                  <a:gd name="T38" fmla="*/ 40 w 187"/>
                  <a:gd name="T39" fmla="*/ 36 h 187"/>
                  <a:gd name="T40" fmla="*/ 16 w 187"/>
                  <a:gd name="T41" fmla="*/ 187 h 187"/>
                  <a:gd name="T42" fmla="*/ 0 w 187"/>
                  <a:gd name="T43" fmla="*/ 171 h 187"/>
                  <a:gd name="T44" fmla="*/ 0 w 187"/>
                  <a:gd name="T45" fmla="*/ 16 h 187"/>
                  <a:gd name="T46" fmla="*/ 16 w 187"/>
                  <a:gd name="T47" fmla="*/ 0 h 187"/>
                  <a:gd name="T48" fmla="*/ 170 w 187"/>
                  <a:gd name="T49" fmla="*/ 0 h 187"/>
                  <a:gd name="T50" fmla="*/ 187 w 187"/>
                  <a:gd name="T51" fmla="*/ 16 h 187"/>
                  <a:gd name="T52" fmla="*/ 187 w 187"/>
                  <a:gd name="T53" fmla="*/ 171 h 187"/>
                  <a:gd name="T54" fmla="*/ 170 w 187"/>
                  <a:gd name="T55" fmla="*/ 187 h 187"/>
                  <a:gd name="T56" fmla="*/ 16 w 187"/>
                  <a:gd name="T57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7" h="187">
                    <a:moveTo>
                      <a:pt x="69" y="67"/>
                    </a:moveTo>
                    <a:cubicBezTo>
                      <a:pt x="117" y="67"/>
                      <a:pt x="117" y="67"/>
                      <a:pt x="117" y="67"/>
                    </a:cubicBezTo>
                    <a:cubicBezTo>
                      <a:pt x="118" y="67"/>
                      <a:pt x="119" y="68"/>
                      <a:pt x="119" y="70"/>
                    </a:cubicBezTo>
                    <a:cubicBezTo>
                      <a:pt x="119" y="117"/>
                      <a:pt x="119" y="117"/>
                      <a:pt x="119" y="117"/>
                    </a:cubicBezTo>
                    <a:cubicBezTo>
                      <a:pt x="119" y="118"/>
                      <a:pt x="118" y="119"/>
                      <a:pt x="117" y="119"/>
                    </a:cubicBezTo>
                    <a:cubicBezTo>
                      <a:pt x="69" y="119"/>
                      <a:pt x="69" y="119"/>
                      <a:pt x="69" y="119"/>
                    </a:cubicBezTo>
                    <a:cubicBezTo>
                      <a:pt x="68" y="119"/>
                      <a:pt x="67" y="118"/>
                      <a:pt x="67" y="117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67" y="68"/>
                      <a:pt x="68" y="67"/>
                      <a:pt x="69" y="67"/>
                    </a:cubicBezTo>
                    <a:cubicBezTo>
                      <a:pt x="69" y="67"/>
                      <a:pt x="69" y="67"/>
                      <a:pt x="69" y="67"/>
                    </a:cubicBezTo>
                    <a:close/>
                    <a:moveTo>
                      <a:pt x="40" y="36"/>
                    </a:moveTo>
                    <a:cubicBezTo>
                      <a:pt x="146" y="36"/>
                      <a:pt x="146" y="36"/>
                      <a:pt x="146" y="36"/>
                    </a:cubicBezTo>
                    <a:cubicBezTo>
                      <a:pt x="149" y="36"/>
                      <a:pt x="151" y="38"/>
                      <a:pt x="151" y="40"/>
                    </a:cubicBezTo>
                    <a:cubicBezTo>
                      <a:pt x="151" y="146"/>
                      <a:pt x="151" y="146"/>
                      <a:pt x="151" y="146"/>
                    </a:cubicBezTo>
                    <a:cubicBezTo>
                      <a:pt x="151" y="149"/>
                      <a:pt x="149" y="151"/>
                      <a:pt x="146" y="151"/>
                    </a:cubicBezTo>
                    <a:cubicBezTo>
                      <a:pt x="40" y="151"/>
                      <a:pt x="40" y="151"/>
                      <a:pt x="40" y="151"/>
                    </a:cubicBezTo>
                    <a:cubicBezTo>
                      <a:pt x="38" y="151"/>
                      <a:pt x="35" y="149"/>
                      <a:pt x="35" y="146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38"/>
                      <a:pt x="38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lose/>
                    <a:moveTo>
                      <a:pt x="16" y="187"/>
                    </a:moveTo>
                    <a:cubicBezTo>
                      <a:pt x="7" y="187"/>
                      <a:pt x="0" y="180"/>
                      <a:pt x="0" y="17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9" y="0"/>
                      <a:pt x="187" y="7"/>
                      <a:pt x="187" y="16"/>
                    </a:cubicBezTo>
                    <a:cubicBezTo>
                      <a:pt x="187" y="171"/>
                      <a:pt x="187" y="171"/>
                      <a:pt x="187" y="171"/>
                    </a:cubicBezTo>
                    <a:cubicBezTo>
                      <a:pt x="187" y="180"/>
                      <a:pt x="179" y="187"/>
                      <a:pt x="170" y="187"/>
                    </a:cubicBezTo>
                    <a:cubicBezTo>
                      <a:pt x="16" y="187"/>
                      <a:pt x="16" y="187"/>
                      <a:pt x="16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-2247901" y="2552700"/>
                <a:ext cx="34925" cy="65087"/>
              </a:xfrm>
              <a:custGeom>
                <a:avLst/>
                <a:gdLst>
                  <a:gd name="T0" fmla="*/ 22 w 22"/>
                  <a:gd name="T1" fmla="*/ 0 h 41"/>
                  <a:gd name="T2" fmla="*/ 22 w 22"/>
                  <a:gd name="T3" fmla="*/ 22 h 41"/>
                  <a:gd name="T4" fmla="*/ 16 w 22"/>
                  <a:gd name="T5" fmla="*/ 28 h 41"/>
                  <a:gd name="T6" fmla="*/ 16 w 22"/>
                  <a:gd name="T7" fmla="*/ 41 h 41"/>
                  <a:gd name="T8" fmla="*/ 5 w 22"/>
                  <a:gd name="T9" fmla="*/ 41 h 41"/>
                  <a:gd name="T10" fmla="*/ 5 w 22"/>
                  <a:gd name="T11" fmla="*/ 28 h 41"/>
                  <a:gd name="T12" fmla="*/ 0 w 22"/>
                  <a:gd name="T13" fmla="*/ 22 h 41"/>
                  <a:gd name="T14" fmla="*/ 0 w 22"/>
                  <a:gd name="T15" fmla="*/ 0 h 41"/>
                  <a:gd name="T16" fmla="*/ 22 w 22"/>
                  <a:gd name="T17" fmla="*/ 0 h 41"/>
                  <a:gd name="T18" fmla="*/ 22 w 2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1">
                    <a:moveTo>
                      <a:pt x="22" y="0"/>
                    </a:moveTo>
                    <a:lnTo>
                      <a:pt x="22" y="22"/>
                    </a:lnTo>
                    <a:lnTo>
                      <a:pt x="16" y="28"/>
                    </a:lnTo>
                    <a:lnTo>
                      <a:pt x="16" y="41"/>
                    </a:lnTo>
                    <a:lnTo>
                      <a:pt x="5" y="41"/>
                    </a:lnTo>
                    <a:lnTo>
                      <a:pt x="5" y="2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-2192338" y="2552700"/>
                <a:ext cx="33338" cy="65087"/>
              </a:xfrm>
              <a:custGeom>
                <a:avLst/>
                <a:gdLst>
                  <a:gd name="T0" fmla="*/ 24 w 24"/>
                  <a:gd name="T1" fmla="*/ 0 h 46"/>
                  <a:gd name="T2" fmla="*/ 24 w 24"/>
                  <a:gd name="T3" fmla="*/ 24 h 46"/>
                  <a:gd name="T4" fmla="*/ 18 w 24"/>
                  <a:gd name="T5" fmla="*/ 31 h 46"/>
                  <a:gd name="T6" fmla="*/ 18 w 24"/>
                  <a:gd name="T7" fmla="*/ 46 h 46"/>
                  <a:gd name="T8" fmla="*/ 5 w 24"/>
                  <a:gd name="T9" fmla="*/ 46 h 46"/>
                  <a:gd name="T10" fmla="*/ 5 w 24"/>
                  <a:gd name="T11" fmla="*/ 31 h 46"/>
                  <a:gd name="T12" fmla="*/ 0 w 24"/>
                  <a:gd name="T13" fmla="*/ 24 h 46"/>
                  <a:gd name="T14" fmla="*/ 0 w 24"/>
                  <a:gd name="T15" fmla="*/ 0 h 46"/>
                  <a:gd name="T16" fmla="*/ 24 w 24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46">
                    <a:moveTo>
                      <a:pt x="24" y="0"/>
                    </a:moveTo>
                    <a:cubicBezTo>
                      <a:pt x="24" y="7"/>
                      <a:pt x="24" y="20"/>
                      <a:pt x="24" y="24"/>
                    </a:cubicBezTo>
                    <a:cubicBezTo>
                      <a:pt x="22" y="26"/>
                      <a:pt x="20" y="29"/>
                      <a:pt x="18" y="31"/>
                    </a:cubicBezTo>
                    <a:cubicBezTo>
                      <a:pt x="18" y="37"/>
                      <a:pt x="18" y="40"/>
                      <a:pt x="18" y="46"/>
                    </a:cubicBezTo>
                    <a:cubicBezTo>
                      <a:pt x="14" y="46"/>
                      <a:pt x="10" y="46"/>
                      <a:pt x="5" y="46"/>
                    </a:cubicBezTo>
                    <a:cubicBezTo>
                      <a:pt x="5" y="40"/>
                      <a:pt x="5" y="37"/>
                      <a:pt x="5" y="31"/>
                    </a:cubicBezTo>
                    <a:cubicBezTo>
                      <a:pt x="3" y="29"/>
                      <a:pt x="2" y="26"/>
                      <a:pt x="0" y="24"/>
                    </a:cubicBezTo>
                    <a:cubicBezTo>
                      <a:pt x="0" y="20"/>
                      <a:pt x="0" y="7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-2136776" y="2552700"/>
                <a:ext cx="31750" cy="65087"/>
              </a:xfrm>
              <a:custGeom>
                <a:avLst/>
                <a:gdLst>
                  <a:gd name="T0" fmla="*/ 23 w 23"/>
                  <a:gd name="T1" fmla="*/ 0 h 46"/>
                  <a:gd name="T2" fmla="*/ 23 w 23"/>
                  <a:gd name="T3" fmla="*/ 24 h 46"/>
                  <a:gd name="T4" fmla="*/ 18 w 23"/>
                  <a:gd name="T5" fmla="*/ 31 h 46"/>
                  <a:gd name="T6" fmla="*/ 18 w 23"/>
                  <a:gd name="T7" fmla="*/ 46 h 46"/>
                  <a:gd name="T8" fmla="*/ 5 w 23"/>
                  <a:gd name="T9" fmla="*/ 46 h 46"/>
                  <a:gd name="T10" fmla="*/ 5 w 23"/>
                  <a:gd name="T11" fmla="*/ 31 h 46"/>
                  <a:gd name="T12" fmla="*/ 0 w 23"/>
                  <a:gd name="T13" fmla="*/ 24 h 46"/>
                  <a:gd name="T14" fmla="*/ 0 w 23"/>
                  <a:gd name="T15" fmla="*/ 0 h 46"/>
                  <a:gd name="T16" fmla="*/ 23 w 23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6">
                    <a:moveTo>
                      <a:pt x="23" y="0"/>
                    </a:moveTo>
                    <a:cubicBezTo>
                      <a:pt x="23" y="7"/>
                      <a:pt x="23" y="20"/>
                      <a:pt x="23" y="24"/>
                    </a:cubicBezTo>
                    <a:cubicBezTo>
                      <a:pt x="22" y="26"/>
                      <a:pt x="20" y="29"/>
                      <a:pt x="18" y="31"/>
                    </a:cubicBezTo>
                    <a:cubicBezTo>
                      <a:pt x="18" y="37"/>
                      <a:pt x="18" y="40"/>
                      <a:pt x="18" y="46"/>
                    </a:cubicBezTo>
                    <a:cubicBezTo>
                      <a:pt x="14" y="46"/>
                      <a:pt x="9" y="46"/>
                      <a:pt x="5" y="46"/>
                    </a:cubicBezTo>
                    <a:cubicBezTo>
                      <a:pt x="5" y="40"/>
                      <a:pt x="5" y="37"/>
                      <a:pt x="5" y="31"/>
                    </a:cubicBezTo>
                    <a:cubicBezTo>
                      <a:pt x="3" y="29"/>
                      <a:pt x="1" y="26"/>
                      <a:pt x="0" y="24"/>
                    </a:cubicBezTo>
                    <a:cubicBezTo>
                      <a:pt x="0" y="20"/>
                      <a:pt x="0" y="7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-2084388" y="2552700"/>
                <a:ext cx="34925" cy="65087"/>
              </a:xfrm>
              <a:custGeom>
                <a:avLst/>
                <a:gdLst>
                  <a:gd name="T0" fmla="*/ 22 w 22"/>
                  <a:gd name="T1" fmla="*/ 0 h 41"/>
                  <a:gd name="T2" fmla="*/ 22 w 22"/>
                  <a:gd name="T3" fmla="*/ 22 h 41"/>
                  <a:gd name="T4" fmla="*/ 17 w 22"/>
                  <a:gd name="T5" fmla="*/ 28 h 41"/>
                  <a:gd name="T6" fmla="*/ 17 w 22"/>
                  <a:gd name="T7" fmla="*/ 41 h 41"/>
                  <a:gd name="T8" fmla="*/ 6 w 22"/>
                  <a:gd name="T9" fmla="*/ 41 h 41"/>
                  <a:gd name="T10" fmla="*/ 6 w 22"/>
                  <a:gd name="T11" fmla="*/ 28 h 41"/>
                  <a:gd name="T12" fmla="*/ 0 w 22"/>
                  <a:gd name="T13" fmla="*/ 22 h 41"/>
                  <a:gd name="T14" fmla="*/ 0 w 22"/>
                  <a:gd name="T15" fmla="*/ 0 h 41"/>
                  <a:gd name="T16" fmla="*/ 22 w 22"/>
                  <a:gd name="T17" fmla="*/ 0 h 41"/>
                  <a:gd name="T18" fmla="*/ 22 w 2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1">
                    <a:moveTo>
                      <a:pt x="22" y="0"/>
                    </a:moveTo>
                    <a:lnTo>
                      <a:pt x="22" y="22"/>
                    </a:lnTo>
                    <a:lnTo>
                      <a:pt x="17" y="28"/>
                    </a:lnTo>
                    <a:lnTo>
                      <a:pt x="17" y="41"/>
                    </a:lnTo>
                    <a:lnTo>
                      <a:pt x="6" y="41"/>
                    </a:lnTo>
                    <a:lnTo>
                      <a:pt x="6" y="2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-2003426" y="2473325"/>
                <a:ext cx="65088" cy="33337"/>
              </a:xfrm>
              <a:custGeom>
                <a:avLst/>
                <a:gdLst>
                  <a:gd name="T0" fmla="*/ 0 w 41"/>
                  <a:gd name="T1" fmla="*/ 0 h 21"/>
                  <a:gd name="T2" fmla="*/ 21 w 41"/>
                  <a:gd name="T3" fmla="*/ 0 h 21"/>
                  <a:gd name="T4" fmla="*/ 27 w 41"/>
                  <a:gd name="T5" fmla="*/ 5 h 21"/>
                  <a:gd name="T6" fmla="*/ 41 w 41"/>
                  <a:gd name="T7" fmla="*/ 5 h 21"/>
                  <a:gd name="T8" fmla="*/ 41 w 41"/>
                  <a:gd name="T9" fmla="*/ 16 h 21"/>
                  <a:gd name="T10" fmla="*/ 27 w 41"/>
                  <a:gd name="T11" fmla="*/ 16 h 21"/>
                  <a:gd name="T12" fmla="*/ 21 w 41"/>
                  <a:gd name="T13" fmla="*/ 21 h 21"/>
                  <a:gd name="T14" fmla="*/ 0 w 41"/>
                  <a:gd name="T15" fmla="*/ 21 h 21"/>
                  <a:gd name="T16" fmla="*/ 0 w 41"/>
                  <a:gd name="T17" fmla="*/ 0 h 21"/>
                  <a:gd name="T18" fmla="*/ 0 w 41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21">
                    <a:moveTo>
                      <a:pt x="0" y="0"/>
                    </a:moveTo>
                    <a:lnTo>
                      <a:pt x="21" y="0"/>
                    </a:lnTo>
                    <a:lnTo>
                      <a:pt x="27" y="5"/>
                    </a:lnTo>
                    <a:lnTo>
                      <a:pt x="41" y="5"/>
                    </a:lnTo>
                    <a:lnTo>
                      <a:pt x="41" y="16"/>
                    </a:lnTo>
                    <a:lnTo>
                      <a:pt x="27" y="16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-2003426" y="2419350"/>
                <a:ext cx="65088" cy="33337"/>
              </a:xfrm>
              <a:custGeom>
                <a:avLst/>
                <a:gdLst>
                  <a:gd name="T0" fmla="*/ 0 w 46"/>
                  <a:gd name="T1" fmla="*/ 0 h 24"/>
                  <a:gd name="T2" fmla="*/ 24 w 46"/>
                  <a:gd name="T3" fmla="*/ 0 h 24"/>
                  <a:gd name="T4" fmla="*/ 30 w 46"/>
                  <a:gd name="T5" fmla="*/ 5 h 24"/>
                  <a:gd name="T6" fmla="*/ 46 w 46"/>
                  <a:gd name="T7" fmla="*/ 5 h 24"/>
                  <a:gd name="T8" fmla="*/ 46 w 46"/>
                  <a:gd name="T9" fmla="*/ 18 h 24"/>
                  <a:gd name="T10" fmla="*/ 30 w 46"/>
                  <a:gd name="T11" fmla="*/ 18 h 24"/>
                  <a:gd name="T12" fmla="*/ 24 w 46"/>
                  <a:gd name="T13" fmla="*/ 23 h 24"/>
                  <a:gd name="T14" fmla="*/ 0 w 46"/>
                  <a:gd name="T15" fmla="*/ 24 h 24"/>
                  <a:gd name="T16" fmla="*/ 0 w 4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cubicBezTo>
                      <a:pt x="7" y="0"/>
                      <a:pt x="20" y="0"/>
                      <a:pt x="24" y="0"/>
                    </a:cubicBezTo>
                    <a:cubicBezTo>
                      <a:pt x="26" y="2"/>
                      <a:pt x="28" y="3"/>
                      <a:pt x="30" y="5"/>
                    </a:cubicBezTo>
                    <a:cubicBezTo>
                      <a:pt x="37" y="5"/>
                      <a:pt x="40" y="5"/>
                      <a:pt x="46" y="5"/>
                    </a:cubicBezTo>
                    <a:cubicBezTo>
                      <a:pt x="46" y="9"/>
                      <a:pt x="46" y="14"/>
                      <a:pt x="46" y="18"/>
                    </a:cubicBezTo>
                    <a:cubicBezTo>
                      <a:pt x="40" y="18"/>
                      <a:pt x="37" y="18"/>
                      <a:pt x="30" y="18"/>
                    </a:cubicBezTo>
                    <a:cubicBezTo>
                      <a:pt x="28" y="20"/>
                      <a:pt x="26" y="22"/>
                      <a:pt x="24" y="23"/>
                    </a:cubicBezTo>
                    <a:cubicBezTo>
                      <a:pt x="20" y="23"/>
                      <a:pt x="7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-2003426" y="2363788"/>
                <a:ext cx="65088" cy="33337"/>
              </a:xfrm>
              <a:custGeom>
                <a:avLst/>
                <a:gdLst>
                  <a:gd name="T0" fmla="*/ 0 w 46"/>
                  <a:gd name="T1" fmla="*/ 0 h 24"/>
                  <a:gd name="T2" fmla="*/ 24 w 46"/>
                  <a:gd name="T3" fmla="*/ 0 h 24"/>
                  <a:gd name="T4" fmla="*/ 30 w 46"/>
                  <a:gd name="T5" fmla="*/ 5 h 24"/>
                  <a:gd name="T6" fmla="*/ 46 w 46"/>
                  <a:gd name="T7" fmla="*/ 5 h 24"/>
                  <a:gd name="T8" fmla="*/ 46 w 46"/>
                  <a:gd name="T9" fmla="*/ 19 h 24"/>
                  <a:gd name="T10" fmla="*/ 30 w 46"/>
                  <a:gd name="T11" fmla="*/ 19 h 24"/>
                  <a:gd name="T12" fmla="*/ 24 w 46"/>
                  <a:gd name="T13" fmla="*/ 24 h 24"/>
                  <a:gd name="T14" fmla="*/ 0 w 46"/>
                  <a:gd name="T15" fmla="*/ 24 h 24"/>
                  <a:gd name="T16" fmla="*/ 0 w 46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cubicBezTo>
                      <a:pt x="7" y="0"/>
                      <a:pt x="20" y="0"/>
                      <a:pt x="24" y="0"/>
                    </a:cubicBezTo>
                    <a:cubicBezTo>
                      <a:pt x="26" y="2"/>
                      <a:pt x="28" y="4"/>
                      <a:pt x="30" y="5"/>
                    </a:cubicBezTo>
                    <a:cubicBezTo>
                      <a:pt x="37" y="5"/>
                      <a:pt x="40" y="5"/>
                      <a:pt x="46" y="5"/>
                    </a:cubicBezTo>
                    <a:cubicBezTo>
                      <a:pt x="46" y="10"/>
                      <a:pt x="46" y="14"/>
                      <a:pt x="46" y="19"/>
                    </a:cubicBezTo>
                    <a:cubicBezTo>
                      <a:pt x="40" y="19"/>
                      <a:pt x="37" y="19"/>
                      <a:pt x="30" y="19"/>
                    </a:cubicBezTo>
                    <a:cubicBezTo>
                      <a:pt x="28" y="20"/>
                      <a:pt x="26" y="22"/>
                      <a:pt x="24" y="24"/>
                    </a:cubicBezTo>
                    <a:cubicBezTo>
                      <a:pt x="20" y="24"/>
                      <a:pt x="7" y="24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-2003426" y="2308225"/>
                <a:ext cx="65088" cy="34925"/>
              </a:xfrm>
              <a:custGeom>
                <a:avLst/>
                <a:gdLst>
                  <a:gd name="T0" fmla="*/ 0 w 41"/>
                  <a:gd name="T1" fmla="*/ 0 h 22"/>
                  <a:gd name="T2" fmla="*/ 21 w 41"/>
                  <a:gd name="T3" fmla="*/ 0 h 22"/>
                  <a:gd name="T4" fmla="*/ 27 w 41"/>
                  <a:gd name="T5" fmla="*/ 6 h 22"/>
                  <a:gd name="T6" fmla="*/ 41 w 41"/>
                  <a:gd name="T7" fmla="*/ 6 h 22"/>
                  <a:gd name="T8" fmla="*/ 41 w 41"/>
                  <a:gd name="T9" fmla="*/ 17 h 22"/>
                  <a:gd name="T10" fmla="*/ 27 w 41"/>
                  <a:gd name="T11" fmla="*/ 17 h 22"/>
                  <a:gd name="T12" fmla="*/ 21 w 41"/>
                  <a:gd name="T13" fmla="*/ 22 h 22"/>
                  <a:gd name="T14" fmla="*/ 0 w 41"/>
                  <a:gd name="T15" fmla="*/ 22 h 22"/>
                  <a:gd name="T16" fmla="*/ 0 w 41"/>
                  <a:gd name="T17" fmla="*/ 0 h 22"/>
                  <a:gd name="T18" fmla="*/ 0 w 41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22">
                    <a:moveTo>
                      <a:pt x="0" y="0"/>
                    </a:moveTo>
                    <a:lnTo>
                      <a:pt x="21" y="0"/>
                    </a:lnTo>
                    <a:lnTo>
                      <a:pt x="27" y="6"/>
                    </a:lnTo>
                    <a:lnTo>
                      <a:pt x="41" y="6"/>
                    </a:lnTo>
                    <a:lnTo>
                      <a:pt x="41" y="17"/>
                    </a:lnTo>
                    <a:lnTo>
                      <a:pt x="27" y="17"/>
                    </a:lnTo>
                    <a:lnTo>
                      <a:pt x="21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-2084388" y="2197100"/>
                <a:ext cx="34925" cy="66675"/>
              </a:xfrm>
              <a:custGeom>
                <a:avLst/>
                <a:gdLst>
                  <a:gd name="T0" fmla="*/ 0 w 22"/>
                  <a:gd name="T1" fmla="*/ 42 h 42"/>
                  <a:gd name="T2" fmla="*/ 0 w 22"/>
                  <a:gd name="T3" fmla="*/ 20 h 42"/>
                  <a:gd name="T4" fmla="*/ 6 w 22"/>
                  <a:gd name="T5" fmla="*/ 14 h 42"/>
                  <a:gd name="T6" fmla="*/ 6 w 22"/>
                  <a:gd name="T7" fmla="*/ 0 h 42"/>
                  <a:gd name="T8" fmla="*/ 17 w 22"/>
                  <a:gd name="T9" fmla="*/ 0 h 42"/>
                  <a:gd name="T10" fmla="*/ 17 w 22"/>
                  <a:gd name="T11" fmla="*/ 14 h 42"/>
                  <a:gd name="T12" fmla="*/ 22 w 22"/>
                  <a:gd name="T13" fmla="*/ 20 h 42"/>
                  <a:gd name="T14" fmla="*/ 22 w 22"/>
                  <a:gd name="T15" fmla="*/ 42 h 42"/>
                  <a:gd name="T16" fmla="*/ 0 w 22"/>
                  <a:gd name="T17" fmla="*/ 42 h 42"/>
                  <a:gd name="T18" fmla="*/ 0 w 22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2">
                    <a:moveTo>
                      <a:pt x="0" y="42"/>
                    </a:moveTo>
                    <a:lnTo>
                      <a:pt x="0" y="20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17" y="0"/>
                    </a:lnTo>
                    <a:lnTo>
                      <a:pt x="17" y="14"/>
                    </a:lnTo>
                    <a:lnTo>
                      <a:pt x="22" y="20"/>
                    </a:lnTo>
                    <a:lnTo>
                      <a:pt x="22" y="42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-2136776" y="2197100"/>
                <a:ext cx="31750" cy="66675"/>
              </a:xfrm>
              <a:custGeom>
                <a:avLst/>
                <a:gdLst>
                  <a:gd name="T0" fmla="*/ 0 w 23"/>
                  <a:gd name="T1" fmla="*/ 47 h 47"/>
                  <a:gd name="T2" fmla="*/ 0 w 23"/>
                  <a:gd name="T3" fmla="*/ 22 h 47"/>
                  <a:gd name="T4" fmla="*/ 5 w 23"/>
                  <a:gd name="T5" fmla="*/ 16 h 47"/>
                  <a:gd name="T6" fmla="*/ 5 w 23"/>
                  <a:gd name="T7" fmla="*/ 0 h 47"/>
                  <a:gd name="T8" fmla="*/ 18 w 23"/>
                  <a:gd name="T9" fmla="*/ 0 h 47"/>
                  <a:gd name="T10" fmla="*/ 18 w 23"/>
                  <a:gd name="T11" fmla="*/ 16 h 47"/>
                  <a:gd name="T12" fmla="*/ 23 w 23"/>
                  <a:gd name="T13" fmla="*/ 22 h 47"/>
                  <a:gd name="T14" fmla="*/ 23 w 23"/>
                  <a:gd name="T15" fmla="*/ 47 h 47"/>
                  <a:gd name="T16" fmla="*/ 0 w 2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7">
                    <a:moveTo>
                      <a:pt x="0" y="47"/>
                    </a:moveTo>
                    <a:cubicBezTo>
                      <a:pt x="0" y="39"/>
                      <a:pt x="0" y="26"/>
                      <a:pt x="0" y="22"/>
                    </a:cubicBezTo>
                    <a:cubicBezTo>
                      <a:pt x="1" y="20"/>
                      <a:pt x="3" y="18"/>
                      <a:pt x="5" y="16"/>
                    </a:cubicBezTo>
                    <a:cubicBezTo>
                      <a:pt x="5" y="10"/>
                      <a:pt x="5" y="7"/>
                      <a:pt x="5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18" y="7"/>
                      <a:pt x="18" y="10"/>
                      <a:pt x="18" y="16"/>
                    </a:cubicBezTo>
                    <a:cubicBezTo>
                      <a:pt x="20" y="18"/>
                      <a:pt x="22" y="20"/>
                      <a:pt x="23" y="22"/>
                    </a:cubicBezTo>
                    <a:cubicBezTo>
                      <a:pt x="23" y="26"/>
                      <a:pt x="23" y="39"/>
                      <a:pt x="23" y="47"/>
                    </a:cubicBezTo>
                    <a:cubicBezTo>
                      <a:pt x="0" y="47"/>
                      <a:pt x="0" y="47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"/>
              <p:cNvSpPr>
                <a:spLocks/>
              </p:cNvSpPr>
              <p:nvPr/>
            </p:nvSpPr>
            <p:spPr bwMode="auto">
              <a:xfrm>
                <a:off x="-2192338" y="2197100"/>
                <a:ext cx="33338" cy="66675"/>
              </a:xfrm>
              <a:custGeom>
                <a:avLst/>
                <a:gdLst>
                  <a:gd name="T0" fmla="*/ 0 w 24"/>
                  <a:gd name="T1" fmla="*/ 47 h 47"/>
                  <a:gd name="T2" fmla="*/ 0 w 24"/>
                  <a:gd name="T3" fmla="*/ 22 h 47"/>
                  <a:gd name="T4" fmla="*/ 5 w 24"/>
                  <a:gd name="T5" fmla="*/ 16 h 47"/>
                  <a:gd name="T6" fmla="*/ 5 w 24"/>
                  <a:gd name="T7" fmla="*/ 0 h 47"/>
                  <a:gd name="T8" fmla="*/ 18 w 24"/>
                  <a:gd name="T9" fmla="*/ 0 h 47"/>
                  <a:gd name="T10" fmla="*/ 18 w 24"/>
                  <a:gd name="T11" fmla="*/ 16 h 47"/>
                  <a:gd name="T12" fmla="*/ 24 w 24"/>
                  <a:gd name="T13" fmla="*/ 22 h 47"/>
                  <a:gd name="T14" fmla="*/ 24 w 24"/>
                  <a:gd name="T15" fmla="*/ 47 h 47"/>
                  <a:gd name="T16" fmla="*/ 0 w 24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47">
                    <a:moveTo>
                      <a:pt x="0" y="47"/>
                    </a:moveTo>
                    <a:cubicBezTo>
                      <a:pt x="0" y="39"/>
                      <a:pt x="0" y="26"/>
                      <a:pt x="0" y="22"/>
                    </a:cubicBezTo>
                    <a:cubicBezTo>
                      <a:pt x="2" y="20"/>
                      <a:pt x="3" y="18"/>
                      <a:pt x="5" y="16"/>
                    </a:cubicBezTo>
                    <a:cubicBezTo>
                      <a:pt x="5" y="10"/>
                      <a:pt x="5" y="7"/>
                      <a:pt x="5" y="0"/>
                    </a:cubicBezTo>
                    <a:cubicBezTo>
                      <a:pt x="10" y="0"/>
                      <a:pt x="14" y="0"/>
                      <a:pt x="18" y="0"/>
                    </a:cubicBezTo>
                    <a:cubicBezTo>
                      <a:pt x="18" y="7"/>
                      <a:pt x="18" y="10"/>
                      <a:pt x="18" y="16"/>
                    </a:cubicBezTo>
                    <a:cubicBezTo>
                      <a:pt x="20" y="18"/>
                      <a:pt x="22" y="20"/>
                      <a:pt x="24" y="22"/>
                    </a:cubicBezTo>
                    <a:cubicBezTo>
                      <a:pt x="24" y="26"/>
                      <a:pt x="24" y="39"/>
                      <a:pt x="24" y="47"/>
                    </a:cubicBezTo>
                    <a:cubicBezTo>
                      <a:pt x="0" y="47"/>
                      <a:pt x="0" y="47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-2247901" y="2197100"/>
                <a:ext cx="34925" cy="66675"/>
              </a:xfrm>
              <a:custGeom>
                <a:avLst/>
                <a:gdLst>
                  <a:gd name="T0" fmla="*/ 0 w 22"/>
                  <a:gd name="T1" fmla="*/ 42 h 42"/>
                  <a:gd name="T2" fmla="*/ 0 w 22"/>
                  <a:gd name="T3" fmla="*/ 20 h 42"/>
                  <a:gd name="T4" fmla="*/ 5 w 22"/>
                  <a:gd name="T5" fmla="*/ 14 h 42"/>
                  <a:gd name="T6" fmla="*/ 5 w 22"/>
                  <a:gd name="T7" fmla="*/ 0 h 42"/>
                  <a:gd name="T8" fmla="*/ 16 w 22"/>
                  <a:gd name="T9" fmla="*/ 0 h 42"/>
                  <a:gd name="T10" fmla="*/ 16 w 22"/>
                  <a:gd name="T11" fmla="*/ 14 h 42"/>
                  <a:gd name="T12" fmla="*/ 22 w 22"/>
                  <a:gd name="T13" fmla="*/ 20 h 42"/>
                  <a:gd name="T14" fmla="*/ 22 w 22"/>
                  <a:gd name="T15" fmla="*/ 42 h 42"/>
                  <a:gd name="T16" fmla="*/ 0 w 22"/>
                  <a:gd name="T17" fmla="*/ 42 h 42"/>
                  <a:gd name="T18" fmla="*/ 0 w 22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2">
                    <a:moveTo>
                      <a:pt x="0" y="42"/>
                    </a:moveTo>
                    <a:lnTo>
                      <a:pt x="0" y="20"/>
                    </a:lnTo>
                    <a:lnTo>
                      <a:pt x="5" y="14"/>
                    </a:lnTo>
                    <a:lnTo>
                      <a:pt x="5" y="0"/>
                    </a:lnTo>
                    <a:lnTo>
                      <a:pt x="16" y="0"/>
                    </a:lnTo>
                    <a:lnTo>
                      <a:pt x="16" y="14"/>
                    </a:lnTo>
                    <a:lnTo>
                      <a:pt x="22" y="20"/>
                    </a:lnTo>
                    <a:lnTo>
                      <a:pt x="22" y="42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-2359026" y="2308225"/>
                <a:ext cx="65088" cy="34925"/>
              </a:xfrm>
              <a:custGeom>
                <a:avLst/>
                <a:gdLst>
                  <a:gd name="T0" fmla="*/ 41 w 41"/>
                  <a:gd name="T1" fmla="*/ 22 h 22"/>
                  <a:gd name="T2" fmla="*/ 20 w 41"/>
                  <a:gd name="T3" fmla="*/ 22 h 22"/>
                  <a:gd name="T4" fmla="*/ 14 w 41"/>
                  <a:gd name="T5" fmla="*/ 17 h 22"/>
                  <a:gd name="T6" fmla="*/ 0 w 41"/>
                  <a:gd name="T7" fmla="*/ 17 h 22"/>
                  <a:gd name="T8" fmla="*/ 0 w 41"/>
                  <a:gd name="T9" fmla="*/ 6 h 22"/>
                  <a:gd name="T10" fmla="*/ 14 w 41"/>
                  <a:gd name="T11" fmla="*/ 6 h 22"/>
                  <a:gd name="T12" fmla="*/ 20 w 41"/>
                  <a:gd name="T13" fmla="*/ 0 h 22"/>
                  <a:gd name="T14" fmla="*/ 41 w 41"/>
                  <a:gd name="T15" fmla="*/ 0 h 22"/>
                  <a:gd name="T16" fmla="*/ 41 w 41"/>
                  <a:gd name="T17" fmla="*/ 22 h 22"/>
                  <a:gd name="T18" fmla="*/ 41 w 41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22">
                    <a:moveTo>
                      <a:pt x="41" y="22"/>
                    </a:moveTo>
                    <a:lnTo>
                      <a:pt x="20" y="22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6"/>
                    </a:lnTo>
                    <a:lnTo>
                      <a:pt x="14" y="6"/>
                    </a:lnTo>
                    <a:lnTo>
                      <a:pt x="20" y="0"/>
                    </a:lnTo>
                    <a:lnTo>
                      <a:pt x="41" y="0"/>
                    </a:lnTo>
                    <a:lnTo>
                      <a:pt x="41" y="22"/>
                    </a:lnTo>
                    <a:lnTo>
                      <a:pt x="4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-2359026" y="2363788"/>
                <a:ext cx="65088" cy="33337"/>
              </a:xfrm>
              <a:custGeom>
                <a:avLst/>
                <a:gdLst>
                  <a:gd name="T0" fmla="*/ 46 w 46"/>
                  <a:gd name="T1" fmla="*/ 24 h 24"/>
                  <a:gd name="T2" fmla="*/ 22 w 46"/>
                  <a:gd name="T3" fmla="*/ 24 h 24"/>
                  <a:gd name="T4" fmla="*/ 16 w 46"/>
                  <a:gd name="T5" fmla="*/ 19 h 24"/>
                  <a:gd name="T6" fmla="*/ 0 w 46"/>
                  <a:gd name="T7" fmla="*/ 19 h 24"/>
                  <a:gd name="T8" fmla="*/ 0 w 46"/>
                  <a:gd name="T9" fmla="*/ 5 h 24"/>
                  <a:gd name="T10" fmla="*/ 16 w 46"/>
                  <a:gd name="T11" fmla="*/ 5 h 24"/>
                  <a:gd name="T12" fmla="*/ 22 w 46"/>
                  <a:gd name="T13" fmla="*/ 0 h 24"/>
                  <a:gd name="T14" fmla="*/ 46 w 46"/>
                  <a:gd name="T15" fmla="*/ 0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0" y="24"/>
                      <a:pt x="26" y="24"/>
                      <a:pt x="22" y="24"/>
                    </a:cubicBezTo>
                    <a:cubicBezTo>
                      <a:pt x="20" y="22"/>
                      <a:pt x="18" y="20"/>
                      <a:pt x="16" y="19"/>
                    </a:cubicBezTo>
                    <a:cubicBezTo>
                      <a:pt x="10" y="19"/>
                      <a:pt x="6" y="19"/>
                      <a:pt x="0" y="19"/>
                    </a:cubicBezTo>
                    <a:cubicBezTo>
                      <a:pt x="0" y="14"/>
                      <a:pt x="0" y="10"/>
                      <a:pt x="0" y="5"/>
                    </a:cubicBezTo>
                    <a:cubicBezTo>
                      <a:pt x="6" y="5"/>
                      <a:pt x="10" y="5"/>
                      <a:pt x="16" y="5"/>
                    </a:cubicBezTo>
                    <a:cubicBezTo>
                      <a:pt x="18" y="4"/>
                      <a:pt x="20" y="2"/>
                      <a:pt x="22" y="0"/>
                    </a:cubicBezTo>
                    <a:cubicBezTo>
                      <a:pt x="26" y="0"/>
                      <a:pt x="40" y="0"/>
                      <a:pt x="46" y="0"/>
                    </a:cubicBezTo>
                    <a:cubicBezTo>
                      <a:pt x="46" y="24"/>
                      <a:pt x="46" y="24"/>
                      <a:pt x="4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-2359026" y="2419350"/>
                <a:ext cx="65088" cy="33337"/>
              </a:xfrm>
              <a:custGeom>
                <a:avLst/>
                <a:gdLst>
                  <a:gd name="T0" fmla="*/ 46 w 46"/>
                  <a:gd name="T1" fmla="*/ 24 h 24"/>
                  <a:gd name="T2" fmla="*/ 22 w 46"/>
                  <a:gd name="T3" fmla="*/ 23 h 24"/>
                  <a:gd name="T4" fmla="*/ 16 w 46"/>
                  <a:gd name="T5" fmla="*/ 18 h 24"/>
                  <a:gd name="T6" fmla="*/ 0 w 46"/>
                  <a:gd name="T7" fmla="*/ 18 h 24"/>
                  <a:gd name="T8" fmla="*/ 0 w 46"/>
                  <a:gd name="T9" fmla="*/ 5 h 24"/>
                  <a:gd name="T10" fmla="*/ 16 w 46"/>
                  <a:gd name="T11" fmla="*/ 5 h 24"/>
                  <a:gd name="T12" fmla="*/ 22 w 46"/>
                  <a:gd name="T13" fmla="*/ 0 h 24"/>
                  <a:gd name="T14" fmla="*/ 46 w 46"/>
                  <a:gd name="T15" fmla="*/ 0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0" y="24"/>
                      <a:pt x="26" y="23"/>
                      <a:pt x="22" y="23"/>
                    </a:cubicBezTo>
                    <a:cubicBezTo>
                      <a:pt x="20" y="22"/>
                      <a:pt x="18" y="20"/>
                      <a:pt x="16" y="18"/>
                    </a:cubicBezTo>
                    <a:cubicBezTo>
                      <a:pt x="10" y="18"/>
                      <a:pt x="6" y="18"/>
                      <a:pt x="0" y="18"/>
                    </a:cubicBezTo>
                    <a:cubicBezTo>
                      <a:pt x="0" y="14"/>
                      <a:pt x="0" y="9"/>
                      <a:pt x="0" y="5"/>
                    </a:cubicBezTo>
                    <a:cubicBezTo>
                      <a:pt x="6" y="5"/>
                      <a:pt x="10" y="5"/>
                      <a:pt x="16" y="5"/>
                    </a:cubicBezTo>
                    <a:cubicBezTo>
                      <a:pt x="18" y="3"/>
                      <a:pt x="20" y="2"/>
                      <a:pt x="22" y="0"/>
                    </a:cubicBezTo>
                    <a:cubicBezTo>
                      <a:pt x="26" y="0"/>
                      <a:pt x="40" y="0"/>
                      <a:pt x="46" y="0"/>
                    </a:cubicBezTo>
                    <a:cubicBezTo>
                      <a:pt x="46" y="24"/>
                      <a:pt x="46" y="24"/>
                      <a:pt x="4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7"/>
              <p:cNvSpPr>
                <a:spLocks/>
              </p:cNvSpPr>
              <p:nvPr/>
            </p:nvSpPr>
            <p:spPr bwMode="auto">
              <a:xfrm>
                <a:off x="-2359026" y="2473325"/>
                <a:ext cx="65088" cy="33337"/>
              </a:xfrm>
              <a:custGeom>
                <a:avLst/>
                <a:gdLst>
                  <a:gd name="T0" fmla="*/ 41 w 41"/>
                  <a:gd name="T1" fmla="*/ 21 h 21"/>
                  <a:gd name="T2" fmla="*/ 20 w 41"/>
                  <a:gd name="T3" fmla="*/ 21 h 21"/>
                  <a:gd name="T4" fmla="*/ 14 w 41"/>
                  <a:gd name="T5" fmla="*/ 16 h 21"/>
                  <a:gd name="T6" fmla="*/ 0 w 41"/>
                  <a:gd name="T7" fmla="*/ 16 h 21"/>
                  <a:gd name="T8" fmla="*/ 0 w 41"/>
                  <a:gd name="T9" fmla="*/ 5 h 21"/>
                  <a:gd name="T10" fmla="*/ 14 w 41"/>
                  <a:gd name="T11" fmla="*/ 5 h 21"/>
                  <a:gd name="T12" fmla="*/ 20 w 41"/>
                  <a:gd name="T13" fmla="*/ 0 h 21"/>
                  <a:gd name="T14" fmla="*/ 41 w 41"/>
                  <a:gd name="T15" fmla="*/ 0 h 21"/>
                  <a:gd name="T16" fmla="*/ 41 w 41"/>
                  <a:gd name="T17" fmla="*/ 21 h 21"/>
                  <a:gd name="T18" fmla="*/ 41 w 41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21">
                    <a:moveTo>
                      <a:pt x="41" y="21"/>
                    </a:moveTo>
                    <a:lnTo>
                      <a:pt x="20" y="21"/>
                    </a:lnTo>
                    <a:lnTo>
                      <a:pt x="14" y="16"/>
                    </a:lnTo>
                    <a:lnTo>
                      <a:pt x="0" y="16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20" y="0"/>
                    </a:lnTo>
                    <a:lnTo>
                      <a:pt x="41" y="0"/>
                    </a:lnTo>
                    <a:lnTo>
                      <a:pt x="41" y="21"/>
                    </a:lnTo>
                    <a:lnTo>
                      <a:pt x="4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75772" y="4700360"/>
            <a:ext cx="418349" cy="418348"/>
            <a:chOff x="2536320" y="3745500"/>
            <a:chExt cx="660524" cy="660522"/>
          </a:xfrm>
        </p:grpSpPr>
        <p:grpSp>
          <p:nvGrpSpPr>
            <p:cNvPr id="36" name="Group 35"/>
            <p:cNvGrpSpPr/>
            <p:nvPr/>
          </p:nvGrpSpPr>
          <p:grpSpPr>
            <a:xfrm>
              <a:off x="2663549" y="3930189"/>
              <a:ext cx="422902" cy="298398"/>
              <a:chOff x="-2606675" y="1890713"/>
              <a:chExt cx="2609850" cy="1841500"/>
            </a:xfrm>
            <a:solidFill>
              <a:schemeClr val="accent1"/>
            </a:solidFill>
          </p:grpSpPr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-2606675" y="1890713"/>
                <a:ext cx="1898650" cy="1841500"/>
              </a:xfrm>
              <a:custGeom>
                <a:avLst/>
                <a:gdLst>
                  <a:gd name="T0" fmla="*/ 506 w 506"/>
                  <a:gd name="T1" fmla="*/ 355 h 491"/>
                  <a:gd name="T2" fmla="*/ 451 w 506"/>
                  <a:gd name="T3" fmla="*/ 213 h 491"/>
                  <a:gd name="T4" fmla="*/ 356 w 506"/>
                  <a:gd name="T5" fmla="*/ 331 h 491"/>
                  <a:gd name="T6" fmla="*/ 389 w 506"/>
                  <a:gd name="T7" fmla="*/ 337 h 491"/>
                  <a:gd name="T8" fmla="*/ 246 w 506"/>
                  <a:gd name="T9" fmla="*/ 415 h 491"/>
                  <a:gd name="T10" fmla="*/ 76 w 506"/>
                  <a:gd name="T11" fmla="*/ 245 h 491"/>
                  <a:gd name="T12" fmla="*/ 246 w 506"/>
                  <a:gd name="T13" fmla="*/ 76 h 491"/>
                  <a:gd name="T14" fmla="*/ 246 w 506"/>
                  <a:gd name="T15" fmla="*/ 0 h 491"/>
                  <a:gd name="T16" fmla="*/ 0 w 506"/>
                  <a:gd name="T17" fmla="*/ 245 h 491"/>
                  <a:gd name="T18" fmla="*/ 246 w 506"/>
                  <a:gd name="T19" fmla="*/ 491 h 491"/>
                  <a:gd name="T20" fmla="*/ 468 w 506"/>
                  <a:gd name="T21" fmla="*/ 349 h 491"/>
                  <a:gd name="T22" fmla="*/ 506 w 506"/>
                  <a:gd name="T23" fmla="*/ 355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6" h="491">
                    <a:moveTo>
                      <a:pt x="506" y="355"/>
                    </a:moveTo>
                    <a:cubicBezTo>
                      <a:pt x="451" y="213"/>
                      <a:pt x="451" y="213"/>
                      <a:pt x="451" y="213"/>
                    </a:cubicBezTo>
                    <a:cubicBezTo>
                      <a:pt x="356" y="331"/>
                      <a:pt x="356" y="331"/>
                      <a:pt x="356" y="331"/>
                    </a:cubicBezTo>
                    <a:cubicBezTo>
                      <a:pt x="389" y="337"/>
                      <a:pt x="389" y="337"/>
                      <a:pt x="389" y="337"/>
                    </a:cubicBezTo>
                    <a:cubicBezTo>
                      <a:pt x="358" y="385"/>
                      <a:pt x="305" y="415"/>
                      <a:pt x="246" y="415"/>
                    </a:cubicBezTo>
                    <a:cubicBezTo>
                      <a:pt x="152" y="415"/>
                      <a:pt x="76" y="339"/>
                      <a:pt x="76" y="245"/>
                    </a:cubicBezTo>
                    <a:cubicBezTo>
                      <a:pt x="76" y="152"/>
                      <a:pt x="152" y="76"/>
                      <a:pt x="246" y="76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110" y="0"/>
                      <a:pt x="0" y="110"/>
                      <a:pt x="0" y="245"/>
                    </a:cubicBezTo>
                    <a:cubicBezTo>
                      <a:pt x="0" y="381"/>
                      <a:pt x="110" y="491"/>
                      <a:pt x="246" y="491"/>
                    </a:cubicBezTo>
                    <a:cubicBezTo>
                      <a:pt x="342" y="491"/>
                      <a:pt x="428" y="436"/>
                      <a:pt x="468" y="349"/>
                    </a:cubicBezTo>
                    <a:lnTo>
                      <a:pt x="506" y="3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-1889125" y="1890713"/>
                <a:ext cx="1892300" cy="1841500"/>
              </a:xfrm>
              <a:custGeom>
                <a:avLst/>
                <a:gdLst>
                  <a:gd name="T0" fmla="*/ 260 w 505"/>
                  <a:gd name="T1" fmla="*/ 0 h 491"/>
                  <a:gd name="T2" fmla="*/ 37 w 505"/>
                  <a:gd name="T3" fmla="*/ 142 h 491"/>
                  <a:gd name="T4" fmla="*/ 0 w 505"/>
                  <a:gd name="T5" fmla="*/ 136 h 491"/>
                  <a:gd name="T6" fmla="*/ 55 w 505"/>
                  <a:gd name="T7" fmla="*/ 278 h 491"/>
                  <a:gd name="T8" fmla="*/ 150 w 505"/>
                  <a:gd name="T9" fmla="*/ 160 h 491"/>
                  <a:gd name="T10" fmla="*/ 117 w 505"/>
                  <a:gd name="T11" fmla="*/ 154 h 491"/>
                  <a:gd name="T12" fmla="*/ 260 w 505"/>
                  <a:gd name="T13" fmla="*/ 76 h 491"/>
                  <a:gd name="T14" fmla="*/ 429 w 505"/>
                  <a:gd name="T15" fmla="*/ 245 h 491"/>
                  <a:gd name="T16" fmla="*/ 260 w 505"/>
                  <a:gd name="T17" fmla="*/ 415 h 491"/>
                  <a:gd name="T18" fmla="*/ 260 w 505"/>
                  <a:gd name="T19" fmla="*/ 491 h 491"/>
                  <a:gd name="T20" fmla="*/ 505 w 505"/>
                  <a:gd name="T21" fmla="*/ 245 h 491"/>
                  <a:gd name="T22" fmla="*/ 260 w 505"/>
                  <a:gd name="T23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5" h="491">
                    <a:moveTo>
                      <a:pt x="260" y="0"/>
                    </a:moveTo>
                    <a:cubicBezTo>
                      <a:pt x="163" y="0"/>
                      <a:pt x="77" y="55"/>
                      <a:pt x="37" y="142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55" y="278"/>
                      <a:pt x="55" y="278"/>
                      <a:pt x="55" y="278"/>
                    </a:cubicBezTo>
                    <a:cubicBezTo>
                      <a:pt x="150" y="160"/>
                      <a:pt x="150" y="160"/>
                      <a:pt x="150" y="160"/>
                    </a:cubicBezTo>
                    <a:cubicBezTo>
                      <a:pt x="117" y="154"/>
                      <a:pt x="117" y="154"/>
                      <a:pt x="117" y="154"/>
                    </a:cubicBezTo>
                    <a:cubicBezTo>
                      <a:pt x="147" y="106"/>
                      <a:pt x="201" y="76"/>
                      <a:pt x="260" y="76"/>
                    </a:cubicBezTo>
                    <a:cubicBezTo>
                      <a:pt x="353" y="76"/>
                      <a:pt x="429" y="152"/>
                      <a:pt x="429" y="245"/>
                    </a:cubicBezTo>
                    <a:cubicBezTo>
                      <a:pt x="429" y="339"/>
                      <a:pt x="353" y="415"/>
                      <a:pt x="260" y="415"/>
                    </a:cubicBezTo>
                    <a:cubicBezTo>
                      <a:pt x="260" y="491"/>
                      <a:pt x="260" y="491"/>
                      <a:pt x="260" y="491"/>
                    </a:cubicBezTo>
                    <a:cubicBezTo>
                      <a:pt x="395" y="491"/>
                      <a:pt x="505" y="381"/>
                      <a:pt x="505" y="245"/>
                    </a:cubicBezTo>
                    <a:cubicBezTo>
                      <a:pt x="505" y="110"/>
                      <a:pt x="395" y="0"/>
                      <a:pt x="26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2536320" y="3745500"/>
              <a:ext cx="660524" cy="660522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5772" y="3669449"/>
            <a:ext cx="418349" cy="418348"/>
            <a:chOff x="3777558" y="1663208"/>
            <a:chExt cx="660524" cy="660522"/>
          </a:xfrm>
        </p:grpSpPr>
        <p:sp>
          <p:nvSpPr>
            <p:cNvPr id="41" name="Oval 40"/>
            <p:cNvSpPr/>
            <p:nvPr/>
          </p:nvSpPr>
          <p:spPr>
            <a:xfrm>
              <a:off x="3777558" y="1663208"/>
              <a:ext cx="660524" cy="660522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870325" y="1754188"/>
              <a:ext cx="488951" cy="488951"/>
              <a:chOff x="3870325" y="1754188"/>
              <a:chExt cx="488951" cy="488951"/>
            </a:xfrm>
            <a:solidFill>
              <a:schemeClr val="accent1"/>
            </a:solidFill>
          </p:grpSpPr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4246563" y="1916113"/>
                <a:ext cx="112713" cy="165100"/>
              </a:xfrm>
              <a:custGeom>
                <a:avLst/>
                <a:gdLst>
                  <a:gd name="T0" fmla="*/ 0 w 71"/>
                  <a:gd name="T1" fmla="*/ 0 h 104"/>
                  <a:gd name="T2" fmla="*/ 0 w 71"/>
                  <a:gd name="T3" fmla="*/ 104 h 104"/>
                  <a:gd name="T4" fmla="*/ 71 w 71"/>
                  <a:gd name="T5" fmla="*/ 52 h 104"/>
                  <a:gd name="T6" fmla="*/ 0 w 71"/>
                  <a:gd name="T7" fmla="*/ 0 h 104"/>
                  <a:gd name="T8" fmla="*/ 0 w 71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4">
                    <a:moveTo>
                      <a:pt x="0" y="0"/>
                    </a:moveTo>
                    <a:lnTo>
                      <a:pt x="0" y="104"/>
                    </a:lnTo>
                    <a:lnTo>
                      <a:pt x="71" y="5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"/>
              <p:cNvSpPr>
                <a:spLocks/>
              </p:cNvSpPr>
              <p:nvPr/>
            </p:nvSpPr>
            <p:spPr bwMode="auto">
              <a:xfrm>
                <a:off x="3870325" y="1916113"/>
                <a:ext cx="112713" cy="165100"/>
              </a:xfrm>
              <a:custGeom>
                <a:avLst/>
                <a:gdLst>
                  <a:gd name="T0" fmla="*/ 71 w 71"/>
                  <a:gd name="T1" fmla="*/ 0 h 104"/>
                  <a:gd name="T2" fmla="*/ 0 w 71"/>
                  <a:gd name="T3" fmla="*/ 52 h 104"/>
                  <a:gd name="T4" fmla="*/ 71 w 71"/>
                  <a:gd name="T5" fmla="*/ 104 h 104"/>
                  <a:gd name="T6" fmla="*/ 71 w 71"/>
                  <a:gd name="T7" fmla="*/ 0 h 104"/>
                  <a:gd name="T8" fmla="*/ 71 w 71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4">
                    <a:moveTo>
                      <a:pt x="71" y="0"/>
                    </a:moveTo>
                    <a:lnTo>
                      <a:pt x="0" y="52"/>
                    </a:lnTo>
                    <a:lnTo>
                      <a:pt x="71" y="104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3927475" y="1968501"/>
                <a:ext cx="363538" cy="6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"/>
              <p:cNvSpPr>
                <a:spLocks/>
              </p:cNvSpPr>
              <p:nvPr/>
            </p:nvSpPr>
            <p:spPr bwMode="auto">
              <a:xfrm>
                <a:off x="4032250" y="2130426"/>
                <a:ext cx="165100" cy="112713"/>
              </a:xfrm>
              <a:custGeom>
                <a:avLst/>
                <a:gdLst>
                  <a:gd name="T0" fmla="*/ 0 w 104"/>
                  <a:gd name="T1" fmla="*/ 0 h 71"/>
                  <a:gd name="T2" fmla="*/ 52 w 104"/>
                  <a:gd name="T3" fmla="*/ 71 h 71"/>
                  <a:gd name="T4" fmla="*/ 104 w 104"/>
                  <a:gd name="T5" fmla="*/ 0 h 71"/>
                  <a:gd name="T6" fmla="*/ 0 w 104"/>
                  <a:gd name="T7" fmla="*/ 0 h 71"/>
                  <a:gd name="T8" fmla="*/ 0 w 104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71">
                    <a:moveTo>
                      <a:pt x="0" y="0"/>
                    </a:moveTo>
                    <a:lnTo>
                      <a:pt x="52" y="71"/>
                    </a:lnTo>
                    <a:lnTo>
                      <a:pt x="10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>
                <a:off x="4032250" y="1754188"/>
                <a:ext cx="165100" cy="112713"/>
              </a:xfrm>
              <a:custGeom>
                <a:avLst/>
                <a:gdLst>
                  <a:gd name="T0" fmla="*/ 52 w 104"/>
                  <a:gd name="T1" fmla="*/ 0 h 71"/>
                  <a:gd name="T2" fmla="*/ 0 w 104"/>
                  <a:gd name="T3" fmla="*/ 71 h 71"/>
                  <a:gd name="T4" fmla="*/ 104 w 104"/>
                  <a:gd name="T5" fmla="*/ 71 h 71"/>
                  <a:gd name="T6" fmla="*/ 52 w 104"/>
                  <a:gd name="T7" fmla="*/ 0 h 71"/>
                  <a:gd name="T8" fmla="*/ 52 w 104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71">
                    <a:moveTo>
                      <a:pt x="52" y="0"/>
                    </a:moveTo>
                    <a:lnTo>
                      <a:pt x="0" y="71"/>
                    </a:lnTo>
                    <a:lnTo>
                      <a:pt x="104" y="71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4084638" y="1811338"/>
                <a:ext cx="60325" cy="3635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75772" y="2590913"/>
            <a:ext cx="418349" cy="418348"/>
            <a:chOff x="2108958" y="1679118"/>
            <a:chExt cx="660524" cy="660522"/>
          </a:xfrm>
        </p:grpSpPr>
        <p:sp>
          <p:nvSpPr>
            <p:cNvPr id="50" name="Oval 49"/>
            <p:cNvSpPr/>
            <p:nvPr/>
          </p:nvSpPr>
          <p:spPr>
            <a:xfrm>
              <a:off x="2108958" y="1679118"/>
              <a:ext cx="660524" cy="660522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Freeform 16"/>
            <p:cNvSpPr>
              <a:spLocks noEditPoints="1"/>
            </p:cNvSpPr>
            <p:nvPr/>
          </p:nvSpPr>
          <p:spPr bwMode="auto">
            <a:xfrm flipH="1">
              <a:off x="2212461" y="1770407"/>
              <a:ext cx="445511" cy="450482"/>
            </a:xfrm>
            <a:custGeom>
              <a:avLst/>
              <a:gdLst>
                <a:gd name="T0" fmla="*/ 90 w 304"/>
                <a:gd name="T1" fmla="*/ 5 h 307"/>
                <a:gd name="T2" fmla="*/ 90 w 304"/>
                <a:gd name="T3" fmla="*/ 5 h 307"/>
                <a:gd name="T4" fmla="*/ 128 w 304"/>
                <a:gd name="T5" fmla="*/ 24 h 307"/>
                <a:gd name="T6" fmla="*/ 109 w 304"/>
                <a:gd name="T7" fmla="*/ 62 h 307"/>
                <a:gd name="T8" fmla="*/ 71 w 304"/>
                <a:gd name="T9" fmla="*/ 43 h 307"/>
                <a:gd name="T10" fmla="*/ 90 w 304"/>
                <a:gd name="T11" fmla="*/ 5 h 307"/>
                <a:gd name="T12" fmla="*/ 109 w 304"/>
                <a:gd name="T13" fmla="*/ 103 h 307"/>
                <a:gd name="T14" fmla="*/ 138 w 304"/>
                <a:gd name="T15" fmla="*/ 163 h 307"/>
                <a:gd name="T16" fmla="*/ 116 w 304"/>
                <a:gd name="T17" fmla="*/ 200 h 307"/>
                <a:gd name="T18" fmla="*/ 112 w 304"/>
                <a:gd name="T19" fmla="*/ 235 h 307"/>
                <a:gd name="T20" fmla="*/ 132 w 304"/>
                <a:gd name="T21" fmla="*/ 288 h 307"/>
                <a:gd name="T22" fmla="*/ 110 w 304"/>
                <a:gd name="T23" fmla="*/ 288 h 307"/>
                <a:gd name="T24" fmla="*/ 110 w 304"/>
                <a:gd name="T25" fmla="*/ 306 h 307"/>
                <a:gd name="T26" fmla="*/ 140 w 304"/>
                <a:gd name="T27" fmla="*/ 306 h 307"/>
                <a:gd name="T28" fmla="*/ 162 w 304"/>
                <a:gd name="T29" fmla="*/ 286 h 307"/>
                <a:gd name="T30" fmla="*/ 143 w 304"/>
                <a:gd name="T31" fmla="*/ 222 h 307"/>
                <a:gd name="T32" fmla="*/ 174 w 304"/>
                <a:gd name="T33" fmla="*/ 177 h 307"/>
                <a:gd name="T34" fmla="*/ 200 w 304"/>
                <a:gd name="T35" fmla="*/ 217 h 307"/>
                <a:gd name="T36" fmla="*/ 227 w 304"/>
                <a:gd name="T37" fmla="*/ 220 h 307"/>
                <a:gd name="T38" fmla="*/ 274 w 304"/>
                <a:gd name="T39" fmla="*/ 186 h 307"/>
                <a:gd name="T40" fmla="*/ 282 w 304"/>
                <a:gd name="T41" fmla="*/ 197 h 307"/>
                <a:gd name="T42" fmla="*/ 297 w 304"/>
                <a:gd name="T43" fmla="*/ 186 h 307"/>
                <a:gd name="T44" fmla="*/ 280 w 304"/>
                <a:gd name="T45" fmla="*/ 164 h 307"/>
                <a:gd name="T46" fmla="*/ 261 w 304"/>
                <a:gd name="T47" fmla="*/ 159 h 307"/>
                <a:gd name="T48" fmla="*/ 221 w 304"/>
                <a:gd name="T49" fmla="*/ 184 h 307"/>
                <a:gd name="T50" fmla="*/ 166 w 304"/>
                <a:gd name="T51" fmla="*/ 74 h 307"/>
                <a:gd name="T52" fmla="*/ 208 w 304"/>
                <a:gd name="T53" fmla="*/ 68 h 307"/>
                <a:gd name="T54" fmla="*/ 251 w 304"/>
                <a:gd name="T55" fmla="*/ 97 h 307"/>
                <a:gd name="T56" fmla="*/ 270 w 304"/>
                <a:gd name="T57" fmla="*/ 93 h 307"/>
                <a:gd name="T58" fmla="*/ 266 w 304"/>
                <a:gd name="T59" fmla="*/ 74 h 307"/>
                <a:gd name="T60" fmla="*/ 219 w 304"/>
                <a:gd name="T61" fmla="*/ 42 h 307"/>
                <a:gd name="T62" fmla="*/ 202 w 304"/>
                <a:gd name="T63" fmla="*/ 39 h 307"/>
                <a:gd name="T64" fmla="*/ 143 w 304"/>
                <a:gd name="T65" fmla="*/ 48 h 307"/>
                <a:gd name="T66" fmla="*/ 136 w 304"/>
                <a:gd name="T67" fmla="*/ 51 h 307"/>
                <a:gd name="T68" fmla="*/ 95 w 304"/>
                <a:gd name="T69" fmla="*/ 77 h 307"/>
                <a:gd name="T70" fmla="*/ 59 w 304"/>
                <a:gd name="T71" fmla="*/ 99 h 307"/>
                <a:gd name="T72" fmla="*/ 33 w 304"/>
                <a:gd name="T73" fmla="*/ 67 h 307"/>
                <a:gd name="T74" fmla="*/ 12 w 304"/>
                <a:gd name="T75" fmla="*/ 85 h 307"/>
                <a:gd name="T76" fmla="*/ 45 w 304"/>
                <a:gd name="T77" fmla="*/ 126 h 307"/>
                <a:gd name="T78" fmla="*/ 63 w 304"/>
                <a:gd name="T79" fmla="*/ 129 h 307"/>
                <a:gd name="T80" fmla="*/ 109 w 304"/>
                <a:gd name="T81" fmla="*/ 10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4" h="307">
                  <a:moveTo>
                    <a:pt x="90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106" y="0"/>
                    <a:pt x="123" y="9"/>
                    <a:pt x="128" y="24"/>
                  </a:cubicBezTo>
                  <a:cubicBezTo>
                    <a:pt x="133" y="40"/>
                    <a:pt x="125" y="57"/>
                    <a:pt x="109" y="62"/>
                  </a:cubicBezTo>
                  <a:cubicBezTo>
                    <a:pt x="93" y="68"/>
                    <a:pt x="76" y="59"/>
                    <a:pt x="71" y="43"/>
                  </a:cubicBezTo>
                  <a:cubicBezTo>
                    <a:pt x="66" y="28"/>
                    <a:pt x="74" y="11"/>
                    <a:pt x="90" y="5"/>
                  </a:cubicBezTo>
                  <a:close/>
                  <a:moveTo>
                    <a:pt x="109" y="103"/>
                  </a:moveTo>
                  <a:cubicBezTo>
                    <a:pt x="138" y="163"/>
                    <a:pt x="138" y="163"/>
                    <a:pt x="138" y="163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108" y="215"/>
                    <a:pt x="107" y="217"/>
                    <a:pt x="112" y="235"/>
                  </a:cubicBezTo>
                  <a:cubicBezTo>
                    <a:pt x="132" y="288"/>
                    <a:pt x="132" y="288"/>
                    <a:pt x="132" y="288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98" y="288"/>
                    <a:pt x="98" y="306"/>
                    <a:pt x="110" y="306"/>
                  </a:cubicBezTo>
                  <a:cubicBezTo>
                    <a:pt x="140" y="306"/>
                    <a:pt x="140" y="306"/>
                    <a:pt x="140" y="306"/>
                  </a:cubicBezTo>
                  <a:cubicBezTo>
                    <a:pt x="161" y="307"/>
                    <a:pt x="167" y="302"/>
                    <a:pt x="162" y="286"/>
                  </a:cubicBezTo>
                  <a:cubicBezTo>
                    <a:pt x="157" y="269"/>
                    <a:pt x="148" y="239"/>
                    <a:pt x="143" y="222"/>
                  </a:cubicBezTo>
                  <a:cubicBezTo>
                    <a:pt x="174" y="177"/>
                    <a:pt x="174" y="177"/>
                    <a:pt x="174" y="177"/>
                  </a:cubicBezTo>
                  <a:cubicBezTo>
                    <a:pt x="200" y="217"/>
                    <a:pt x="200" y="217"/>
                    <a:pt x="200" y="217"/>
                  </a:cubicBezTo>
                  <a:cubicBezTo>
                    <a:pt x="209" y="228"/>
                    <a:pt x="220" y="226"/>
                    <a:pt x="227" y="220"/>
                  </a:cubicBezTo>
                  <a:cubicBezTo>
                    <a:pt x="274" y="186"/>
                    <a:pt x="274" y="186"/>
                    <a:pt x="274" y="186"/>
                  </a:cubicBezTo>
                  <a:cubicBezTo>
                    <a:pt x="282" y="197"/>
                    <a:pt x="282" y="197"/>
                    <a:pt x="282" y="197"/>
                  </a:cubicBezTo>
                  <a:cubicBezTo>
                    <a:pt x="290" y="206"/>
                    <a:pt x="304" y="195"/>
                    <a:pt x="297" y="186"/>
                  </a:cubicBezTo>
                  <a:cubicBezTo>
                    <a:pt x="280" y="164"/>
                    <a:pt x="280" y="164"/>
                    <a:pt x="280" y="164"/>
                  </a:cubicBezTo>
                  <a:cubicBezTo>
                    <a:pt x="276" y="157"/>
                    <a:pt x="268" y="155"/>
                    <a:pt x="261" y="159"/>
                  </a:cubicBezTo>
                  <a:cubicBezTo>
                    <a:pt x="221" y="184"/>
                    <a:pt x="221" y="184"/>
                    <a:pt x="221" y="18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208" y="68"/>
                    <a:pt x="208" y="68"/>
                    <a:pt x="208" y="68"/>
                  </a:cubicBezTo>
                  <a:cubicBezTo>
                    <a:pt x="251" y="97"/>
                    <a:pt x="251" y="97"/>
                    <a:pt x="251" y="97"/>
                  </a:cubicBezTo>
                  <a:cubicBezTo>
                    <a:pt x="257" y="101"/>
                    <a:pt x="266" y="100"/>
                    <a:pt x="270" y="93"/>
                  </a:cubicBezTo>
                  <a:cubicBezTo>
                    <a:pt x="275" y="87"/>
                    <a:pt x="273" y="78"/>
                    <a:pt x="266" y="74"/>
                  </a:cubicBezTo>
                  <a:cubicBezTo>
                    <a:pt x="219" y="42"/>
                    <a:pt x="219" y="42"/>
                    <a:pt x="219" y="42"/>
                  </a:cubicBezTo>
                  <a:cubicBezTo>
                    <a:pt x="215" y="39"/>
                    <a:pt x="209" y="38"/>
                    <a:pt x="202" y="3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0" y="48"/>
                    <a:pt x="138" y="50"/>
                    <a:pt x="136" y="51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2" y="53"/>
                    <a:pt x="0" y="71"/>
                    <a:pt x="12" y="85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50" y="131"/>
                    <a:pt x="57" y="132"/>
                    <a:pt x="63" y="129"/>
                  </a:cubicBezTo>
                  <a:cubicBezTo>
                    <a:pt x="78" y="120"/>
                    <a:pt x="95" y="112"/>
                    <a:pt x="109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5772" y="1712396"/>
            <a:ext cx="418349" cy="418348"/>
            <a:chOff x="457200" y="1663208"/>
            <a:chExt cx="660524" cy="660522"/>
          </a:xfrm>
        </p:grpSpPr>
        <p:sp>
          <p:nvSpPr>
            <p:cNvPr id="53" name="Oval 52"/>
            <p:cNvSpPr/>
            <p:nvPr/>
          </p:nvSpPr>
          <p:spPr>
            <a:xfrm>
              <a:off x="457200" y="1663208"/>
              <a:ext cx="660524" cy="660522"/>
            </a:xfrm>
            <a:prstGeom prst="ellipse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50170" y="1761492"/>
              <a:ext cx="474584" cy="468312"/>
              <a:chOff x="-1566863" y="2417763"/>
              <a:chExt cx="720725" cy="711200"/>
            </a:xfrm>
            <a:solidFill>
              <a:schemeClr val="accent1"/>
            </a:solidFill>
          </p:grpSpPr>
          <p:sp>
            <p:nvSpPr>
              <p:cNvPr id="55" name="Freeform 21"/>
              <p:cNvSpPr>
                <a:spLocks/>
              </p:cNvSpPr>
              <p:nvPr/>
            </p:nvSpPr>
            <p:spPr bwMode="auto">
              <a:xfrm>
                <a:off x="-1311276" y="2592388"/>
                <a:ext cx="211138" cy="360363"/>
              </a:xfrm>
              <a:custGeom>
                <a:avLst/>
                <a:gdLst>
                  <a:gd name="T0" fmla="*/ 28 w 56"/>
                  <a:gd name="T1" fmla="*/ 19 h 96"/>
                  <a:gd name="T2" fmla="*/ 42 w 56"/>
                  <a:gd name="T3" fmla="*/ 32 h 96"/>
                  <a:gd name="T4" fmla="*/ 56 w 56"/>
                  <a:gd name="T5" fmla="*/ 32 h 96"/>
                  <a:gd name="T6" fmla="*/ 36 w 56"/>
                  <a:gd name="T7" fmla="*/ 10 h 96"/>
                  <a:gd name="T8" fmla="*/ 36 w 56"/>
                  <a:gd name="T9" fmla="*/ 0 h 96"/>
                  <a:gd name="T10" fmla="*/ 20 w 56"/>
                  <a:gd name="T11" fmla="*/ 0 h 96"/>
                  <a:gd name="T12" fmla="*/ 20 w 56"/>
                  <a:gd name="T13" fmla="*/ 10 h 96"/>
                  <a:gd name="T14" fmla="*/ 0 w 56"/>
                  <a:gd name="T15" fmla="*/ 31 h 96"/>
                  <a:gd name="T16" fmla="*/ 26 w 56"/>
                  <a:gd name="T17" fmla="*/ 55 h 96"/>
                  <a:gd name="T18" fmla="*/ 42 w 56"/>
                  <a:gd name="T19" fmla="*/ 67 h 96"/>
                  <a:gd name="T20" fmla="*/ 28 w 56"/>
                  <a:gd name="T21" fmla="*/ 77 h 96"/>
                  <a:gd name="T22" fmla="*/ 14 w 56"/>
                  <a:gd name="T23" fmla="*/ 64 h 96"/>
                  <a:gd name="T24" fmla="*/ 0 w 56"/>
                  <a:gd name="T25" fmla="*/ 64 h 96"/>
                  <a:gd name="T26" fmla="*/ 20 w 56"/>
                  <a:gd name="T27" fmla="*/ 86 h 96"/>
                  <a:gd name="T28" fmla="*/ 20 w 56"/>
                  <a:gd name="T29" fmla="*/ 96 h 96"/>
                  <a:gd name="T30" fmla="*/ 36 w 56"/>
                  <a:gd name="T31" fmla="*/ 96 h 96"/>
                  <a:gd name="T32" fmla="*/ 36 w 56"/>
                  <a:gd name="T33" fmla="*/ 86 h 96"/>
                  <a:gd name="T34" fmla="*/ 56 w 56"/>
                  <a:gd name="T35" fmla="*/ 65 h 96"/>
                  <a:gd name="T36" fmla="*/ 30 w 56"/>
                  <a:gd name="T37" fmla="*/ 41 h 96"/>
                  <a:gd name="T38" fmla="*/ 14 w 56"/>
                  <a:gd name="T39" fmla="*/ 29 h 96"/>
                  <a:gd name="T40" fmla="*/ 28 w 56"/>
                  <a:gd name="T41" fmla="*/ 1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" h="96">
                    <a:moveTo>
                      <a:pt x="28" y="19"/>
                    </a:moveTo>
                    <a:cubicBezTo>
                      <a:pt x="37" y="19"/>
                      <a:pt x="42" y="27"/>
                      <a:pt x="42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22"/>
                      <a:pt x="48" y="13"/>
                      <a:pt x="36" y="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" y="13"/>
                      <a:pt x="0" y="26"/>
                      <a:pt x="0" y="31"/>
                    </a:cubicBezTo>
                    <a:cubicBezTo>
                      <a:pt x="0" y="39"/>
                      <a:pt x="3" y="49"/>
                      <a:pt x="26" y="55"/>
                    </a:cubicBezTo>
                    <a:cubicBezTo>
                      <a:pt x="36" y="58"/>
                      <a:pt x="42" y="60"/>
                      <a:pt x="42" y="67"/>
                    </a:cubicBezTo>
                    <a:cubicBezTo>
                      <a:pt x="42" y="72"/>
                      <a:pt x="37" y="77"/>
                      <a:pt x="28" y="77"/>
                    </a:cubicBezTo>
                    <a:cubicBezTo>
                      <a:pt x="16" y="77"/>
                      <a:pt x="14" y="69"/>
                      <a:pt x="1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2" y="83"/>
                      <a:pt x="20" y="8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54" y="83"/>
                      <a:pt x="56" y="70"/>
                      <a:pt x="56" y="65"/>
                    </a:cubicBezTo>
                    <a:cubicBezTo>
                      <a:pt x="56" y="53"/>
                      <a:pt x="46" y="46"/>
                      <a:pt x="30" y="41"/>
                    </a:cubicBezTo>
                    <a:cubicBezTo>
                      <a:pt x="22" y="38"/>
                      <a:pt x="14" y="35"/>
                      <a:pt x="14" y="29"/>
                    </a:cubicBezTo>
                    <a:cubicBezTo>
                      <a:pt x="14" y="24"/>
                      <a:pt x="19" y="19"/>
                      <a:pt x="28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"/>
              <p:cNvSpPr>
                <a:spLocks noEditPoints="1"/>
              </p:cNvSpPr>
              <p:nvPr/>
            </p:nvSpPr>
            <p:spPr bwMode="auto">
              <a:xfrm>
                <a:off x="-1566863" y="2417763"/>
                <a:ext cx="720725" cy="711200"/>
              </a:xfrm>
              <a:custGeom>
                <a:avLst/>
                <a:gdLst>
                  <a:gd name="T0" fmla="*/ 192 w 192"/>
                  <a:gd name="T1" fmla="*/ 106 h 190"/>
                  <a:gd name="T2" fmla="*/ 192 w 192"/>
                  <a:gd name="T3" fmla="*/ 84 h 190"/>
                  <a:gd name="T4" fmla="*/ 170 w 192"/>
                  <a:gd name="T5" fmla="*/ 79 h 190"/>
                  <a:gd name="T6" fmla="*/ 166 w 192"/>
                  <a:gd name="T7" fmla="*/ 65 h 190"/>
                  <a:gd name="T8" fmla="*/ 180 w 192"/>
                  <a:gd name="T9" fmla="*/ 47 h 190"/>
                  <a:gd name="T10" fmla="*/ 167 w 192"/>
                  <a:gd name="T11" fmla="*/ 30 h 190"/>
                  <a:gd name="T12" fmla="*/ 146 w 192"/>
                  <a:gd name="T13" fmla="*/ 38 h 190"/>
                  <a:gd name="T14" fmla="*/ 135 w 192"/>
                  <a:gd name="T15" fmla="*/ 30 h 190"/>
                  <a:gd name="T16" fmla="*/ 136 w 192"/>
                  <a:gd name="T17" fmla="*/ 7 h 190"/>
                  <a:gd name="T18" fmla="*/ 115 w 192"/>
                  <a:gd name="T19" fmla="*/ 0 h 190"/>
                  <a:gd name="T20" fmla="*/ 103 w 192"/>
                  <a:gd name="T21" fmla="*/ 19 h 190"/>
                  <a:gd name="T22" fmla="*/ 96 w 192"/>
                  <a:gd name="T23" fmla="*/ 19 h 190"/>
                  <a:gd name="T24" fmla="*/ 89 w 192"/>
                  <a:gd name="T25" fmla="*/ 19 h 190"/>
                  <a:gd name="T26" fmla="*/ 77 w 192"/>
                  <a:gd name="T27" fmla="*/ 0 h 190"/>
                  <a:gd name="T28" fmla="*/ 56 w 192"/>
                  <a:gd name="T29" fmla="*/ 7 h 190"/>
                  <a:gd name="T30" fmla="*/ 57 w 192"/>
                  <a:gd name="T31" fmla="*/ 30 h 190"/>
                  <a:gd name="T32" fmla="*/ 46 w 192"/>
                  <a:gd name="T33" fmla="*/ 38 h 190"/>
                  <a:gd name="T34" fmla="*/ 25 w 192"/>
                  <a:gd name="T35" fmla="*/ 30 h 190"/>
                  <a:gd name="T36" fmla="*/ 12 w 192"/>
                  <a:gd name="T37" fmla="*/ 47 h 190"/>
                  <a:gd name="T38" fmla="*/ 26 w 192"/>
                  <a:gd name="T39" fmla="*/ 65 h 190"/>
                  <a:gd name="T40" fmla="*/ 22 w 192"/>
                  <a:gd name="T41" fmla="*/ 79 h 190"/>
                  <a:gd name="T42" fmla="*/ 0 w 192"/>
                  <a:gd name="T43" fmla="*/ 84 h 190"/>
                  <a:gd name="T44" fmla="*/ 0 w 192"/>
                  <a:gd name="T45" fmla="*/ 106 h 190"/>
                  <a:gd name="T46" fmla="*/ 22 w 192"/>
                  <a:gd name="T47" fmla="*/ 111 h 190"/>
                  <a:gd name="T48" fmla="*/ 26 w 192"/>
                  <a:gd name="T49" fmla="*/ 125 h 190"/>
                  <a:gd name="T50" fmla="*/ 12 w 192"/>
                  <a:gd name="T51" fmla="*/ 143 h 190"/>
                  <a:gd name="T52" fmla="*/ 25 w 192"/>
                  <a:gd name="T53" fmla="*/ 160 h 190"/>
                  <a:gd name="T54" fmla="*/ 46 w 192"/>
                  <a:gd name="T55" fmla="*/ 152 h 190"/>
                  <a:gd name="T56" fmla="*/ 57 w 192"/>
                  <a:gd name="T57" fmla="*/ 160 h 190"/>
                  <a:gd name="T58" fmla="*/ 56 w 192"/>
                  <a:gd name="T59" fmla="*/ 183 h 190"/>
                  <a:gd name="T60" fmla="*/ 77 w 192"/>
                  <a:gd name="T61" fmla="*/ 190 h 190"/>
                  <a:gd name="T62" fmla="*/ 89 w 192"/>
                  <a:gd name="T63" fmla="*/ 171 h 190"/>
                  <a:gd name="T64" fmla="*/ 96 w 192"/>
                  <a:gd name="T65" fmla="*/ 171 h 190"/>
                  <a:gd name="T66" fmla="*/ 103 w 192"/>
                  <a:gd name="T67" fmla="*/ 171 h 190"/>
                  <a:gd name="T68" fmla="*/ 115 w 192"/>
                  <a:gd name="T69" fmla="*/ 190 h 190"/>
                  <a:gd name="T70" fmla="*/ 136 w 192"/>
                  <a:gd name="T71" fmla="*/ 183 h 190"/>
                  <a:gd name="T72" fmla="*/ 135 w 192"/>
                  <a:gd name="T73" fmla="*/ 160 h 190"/>
                  <a:gd name="T74" fmla="*/ 146 w 192"/>
                  <a:gd name="T75" fmla="*/ 152 h 190"/>
                  <a:gd name="T76" fmla="*/ 167 w 192"/>
                  <a:gd name="T77" fmla="*/ 160 h 190"/>
                  <a:gd name="T78" fmla="*/ 180 w 192"/>
                  <a:gd name="T79" fmla="*/ 143 h 190"/>
                  <a:gd name="T80" fmla="*/ 166 w 192"/>
                  <a:gd name="T81" fmla="*/ 125 h 190"/>
                  <a:gd name="T82" fmla="*/ 170 w 192"/>
                  <a:gd name="T83" fmla="*/ 111 h 190"/>
                  <a:gd name="T84" fmla="*/ 192 w 192"/>
                  <a:gd name="T85" fmla="*/ 106 h 190"/>
                  <a:gd name="T86" fmla="*/ 96 w 192"/>
                  <a:gd name="T87" fmla="*/ 156 h 190"/>
                  <a:gd name="T88" fmla="*/ 35 w 192"/>
                  <a:gd name="T89" fmla="*/ 95 h 190"/>
                  <a:gd name="T90" fmla="*/ 96 w 192"/>
                  <a:gd name="T91" fmla="*/ 34 h 190"/>
                  <a:gd name="T92" fmla="*/ 157 w 192"/>
                  <a:gd name="T93" fmla="*/ 95 h 190"/>
                  <a:gd name="T94" fmla="*/ 96 w 192"/>
                  <a:gd name="T95" fmla="*/ 15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2" h="190">
                    <a:moveTo>
                      <a:pt x="192" y="106"/>
                    </a:moveTo>
                    <a:cubicBezTo>
                      <a:pt x="192" y="84"/>
                      <a:pt x="192" y="84"/>
                      <a:pt x="192" y="84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69" y="74"/>
                      <a:pt x="168" y="69"/>
                      <a:pt x="166" y="65"/>
                    </a:cubicBezTo>
                    <a:cubicBezTo>
                      <a:pt x="180" y="47"/>
                      <a:pt x="180" y="47"/>
                      <a:pt x="180" y="47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3" y="35"/>
                      <a:pt x="139" y="32"/>
                      <a:pt x="135" y="30"/>
                    </a:cubicBezTo>
                    <a:cubicBezTo>
                      <a:pt x="136" y="7"/>
                      <a:pt x="136" y="7"/>
                      <a:pt x="136" y="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1" y="19"/>
                      <a:pt x="98" y="19"/>
                      <a:pt x="96" y="19"/>
                    </a:cubicBezTo>
                    <a:cubicBezTo>
                      <a:pt x="94" y="19"/>
                      <a:pt x="91" y="19"/>
                      <a:pt x="89" y="19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3" y="32"/>
                      <a:pt x="49" y="35"/>
                      <a:pt x="46" y="38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4" y="69"/>
                      <a:pt x="23" y="74"/>
                      <a:pt x="22" y="7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22" y="111"/>
                      <a:pt x="22" y="111"/>
                      <a:pt x="22" y="111"/>
                    </a:cubicBezTo>
                    <a:cubicBezTo>
                      <a:pt x="23" y="116"/>
                      <a:pt x="24" y="121"/>
                      <a:pt x="26" y="125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46" y="152"/>
                      <a:pt x="46" y="152"/>
                      <a:pt x="46" y="152"/>
                    </a:cubicBezTo>
                    <a:cubicBezTo>
                      <a:pt x="49" y="155"/>
                      <a:pt x="53" y="158"/>
                      <a:pt x="57" y="160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77" y="190"/>
                      <a:pt x="77" y="190"/>
                      <a:pt x="77" y="190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91" y="171"/>
                      <a:pt x="94" y="171"/>
                      <a:pt x="96" y="171"/>
                    </a:cubicBezTo>
                    <a:cubicBezTo>
                      <a:pt x="98" y="171"/>
                      <a:pt x="101" y="171"/>
                      <a:pt x="103" y="171"/>
                    </a:cubicBezTo>
                    <a:cubicBezTo>
                      <a:pt x="115" y="190"/>
                      <a:pt x="115" y="190"/>
                      <a:pt x="115" y="190"/>
                    </a:cubicBezTo>
                    <a:cubicBezTo>
                      <a:pt x="136" y="183"/>
                      <a:pt x="136" y="183"/>
                      <a:pt x="136" y="183"/>
                    </a:cubicBezTo>
                    <a:cubicBezTo>
                      <a:pt x="135" y="160"/>
                      <a:pt x="135" y="160"/>
                      <a:pt x="135" y="160"/>
                    </a:cubicBezTo>
                    <a:cubicBezTo>
                      <a:pt x="139" y="158"/>
                      <a:pt x="143" y="155"/>
                      <a:pt x="146" y="152"/>
                    </a:cubicBezTo>
                    <a:cubicBezTo>
                      <a:pt x="167" y="160"/>
                      <a:pt x="167" y="160"/>
                      <a:pt x="167" y="160"/>
                    </a:cubicBezTo>
                    <a:cubicBezTo>
                      <a:pt x="180" y="143"/>
                      <a:pt x="180" y="143"/>
                      <a:pt x="180" y="143"/>
                    </a:cubicBezTo>
                    <a:cubicBezTo>
                      <a:pt x="166" y="125"/>
                      <a:pt x="166" y="125"/>
                      <a:pt x="166" y="125"/>
                    </a:cubicBezTo>
                    <a:cubicBezTo>
                      <a:pt x="168" y="121"/>
                      <a:pt x="169" y="116"/>
                      <a:pt x="170" y="111"/>
                    </a:cubicBezTo>
                    <a:lnTo>
                      <a:pt x="192" y="106"/>
                    </a:lnTo>
                    <a:close/>
                    <a:moveTo>
                      <a:pt x="96" y="156"/>
                    </a:moveTo>
                    <a:cubicBezTo>
                      <a:pt x="62" y="156"/>
                      <a:pt x="35" y="129"/>
                      <a:pt x="35" y="95"/>
                    </a:cubicBezTo>
                    <a:cubicBezTo>
                      <a:pt x="35" y="61"/>
                      <a:pt x="62" y="34"/>
                      <a:pt x="96" y="34"/>
                    </a:cubicBezTo>
                    <a:cubicBezTo>
                      <a:pt x="130" y="34"/>
                      <a:pt x="157" y="61"/>
                      <a:pt x="157" y="95"/>
                    </a:cubicBezTo>
                    <a:cubicBezTo>
                      <a:pt x="157" y="129"/>
                      <a:pt x="130" y="156"/>
                      <a:pt x="96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1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5" y="1966142"/>
            <a:ext cx="2911701" cy="304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How Netflix deploys code?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Netflix Pattern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613" y="6195545"/>
            <a:ext cx="2186496" cy="138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GB" sz="900" dirty="0">
                <a:hlinkClick r:id="rId4"/>
              </a:rPr>
              <a:t>http://</a:t>
            </a:r>
            <a:r>
              <a:rPr lang="en-GB" sz="900" dirty="0" smtClean="0">
                <a:hlinkClick r:id="rId4"/>
              </a:rPr>
              <a:t>www.infoq.com/news/2013/06/netflix</a:t>
            </a:r>
            <a:r>
              <a:rPr lang="en-GB" sz="900" dirty="0" smtClean="0"/>
              <a:t> </a:t>
            </a:r>
            <a:endParaRPr lang="en-GB" sz="9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65637" y="1427066"/>
            <a:ext cx="4221163" cy="31892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72000" tIns="36000" rIns="36000" bIns="36000" rtlCol="0" anchor="ctr" anchorCtr="0">
            <a:sp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Netflix deploys hundreds times per day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65637" y="1944076"/>
            <a:ext cx="4221163" cy="56278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72000" tIns="36000" rIns="36000" bIns="36000" rtlCol="0" anchor="ctr" anchorCtr="0">
            <a:sp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Doesn’t use tools like Chef and Puppet, </a:t>
            </a:r>
            <a:br>
              <a:rPr lang="en-US" dirty="0" smtClean="0"/>
            </a:br>
            <a:r>
              <a:rPr lang="en-US" dirty="0" smtClean="0"/>
              <a:t>quality assurance or release engineers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465637" y="2704950"/>
            <a:ext cx="4221163" cy="31892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72000" tIns="36000" rIns="36000" bIns="36000" rtlCol="0" anchor="ctr" anchorCtr="0">
            <a:sp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Heavily invested on DevOps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465637" y="3221960"/>
            <a:ext cx="4221163" cy="318924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vert="horz" lIns="72000" tIns="36000" rIns="36000" bIns="36000" rtlCol="0" anchor="ctr" anchorCtr="0">
            <a:sp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Developed unique in-house-PaaS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465637" y="3738970"/>
            <a:ext cx="4221163" cy="828103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72000" tIns="36000" rIns="36000" bIns="36000" rtlCol="0" anchor="ctr" anchorCtr="0">
            <a:sp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Developers build, deploy and operate </a:t>
            </a:r>
            <a:br>
              <a:rPr lang="en-GB" dirty="0" smtClean="0"/>
            </a:br>
            <a:r>
              <a:rPr lang="en-GB" dirty="0" smtClean="0"/>
              <a:t>their own server clusters and are </a:t>
            </a:r>
            <a:br>
              <a:rPr lang="en-GB" dirty="0" smtClean="0"/>
            </a:br>
            <a:r>
              <a:rPr lang="en-GB" dirty="0" smtClean="0"/>
              <a:t>accountable when things go wrong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465637" y="4765159"/>
            <a:ext cx="4221163" cy="81136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72000" tIns="36000" rIns="36000" bIns="36000" rtlCol="0" anchor="ctr" anchorCtr="0">
            <a:sp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This in-house-PaaS allowed each team to deploy their own infrastructure </a:t>
            </a:r>
            <a:r>
              <a:rPr lang="en-GB" dirty="0" smtClean="0"/>
              <a:t>whenever </a:t>
            </a:r>
            <a:br>
              <a:rPr lang="en-GB" dirty="0" smtClean="0"/>
            </a:br>
            <a:r>
              <a:rPr lang="en-GB" dirty="0" smtClean="0"/>
              <a:t>they want, however many times they require</a:t>
            </a:r>
            <a:endParaRPr lang="en-US" dirty="0" smtClean="0"/>
          </a:p>
        </p:txBody>
      </p:sp>
      <p:sp>
        <p:nvSpPr>
          <p:cNvPr id="14" name="Left Brace 13"/>
          <p:cNvSpPr/>
          <p:nvPr/>
        </p:nvSpPr>
        <p:spPr>
          <a:xfrm>
            <a:off x="3533775" y="1576800"/>
            <a:ext cx="692365" cy="4404900"/>
          </a:xfrm>
          <a:prstGeom prst="leftBrace">
            <a:avLst>
              <a:gd name="adj1" fmla="val 0"/>
              <a:gd name="adj2" fmla="val 46108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65637" y="5774613"/>
            <a:ext cx="4221163" cy="31892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72000" tIns="36000" rIns="36000" bIns="36000" rtlCol="0" anchor="ctr" anchorCtr="0">
            <a:sp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Deployment at Netflix is fully automated</a:t>
            </a:r>
          </a:p>
        </p:txBody>
      </p:sp>
      <p:pic>
        <p:nvPicPr>
          <p:cNvPr id="1026" name="Picture 2" descr="http://vignette4.wikia.nocookie.net/gotham-inc/images/5/54/Netflix_logo.png/revision/latest?cb=201508270954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3" y="3112934"/>
            <a:ext cx="1826401" cy="10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4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Netflix deploys code?</a:t>
            </a:r>
          </a:p>
          <a:p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55613" y="3801997"/>
            <a:ext cx="1440000" cy="172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ctr" anchorCtr="0">
            <a:noAutofit/>
          </a:bodyPr>
          <a:lstStyle/>
          <a:p>
            <a:pPr lvl="0" algn="l" defTabSz="488950" rtl="0"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 smtClean="0">
                <a:solidFill>
                  <a:schemeClr val="bg1"/>
                </a:solidFill>
              </a:rPr>
              <a:t>If everything runs OK, the old cluster is destroyed. If something goes wrong, the load balancer is switched back to the old cluster.</a:t>
            </a:r>
            <a:endParaRPr lang="en-US" sz="1100" kern="1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Netflix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5613" y="1754006"/>
            <a:ext cx="1673628" cy="1728000"/>
            <a:chOff x="455613" y="1754006"/>
            <a:chExt cx="1673628" cy="1728000"/>
          </a:xfrm>
        </p:grpSpPr>
        <p:sp>
          <p:nvSpPr>
            <p:cNvPr id="9" name="Rectangle 8"/>
            <p:cNvSpPr/>
            <p:nvPr/>
          </p:nvSpPr>
          <p:spPr>
            <a:xfrm>
              <a:off x="455613" y="1754006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The developer first pushes the code to a source code repository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1919781" y="2432269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3409" y="1754006"/>
            <a:ext cx="1673628" cy="1728000"/>
            <a:chOff x="2153409" y="1754006"/>
            <a:chExt cx="1673628" cy="1728000"/>
          </a:xfrm>
        </p:grpSpPr>
        <p:sp>
          <p:nvSpPr>
            <p:cNvPr id="10" name="Rectangle 9"/>
            <p:cNvSpPr/>
            <p:nvPr/>
          </p:nvSpPr>
          <p:spPr>
            <a:xfrm>
              <a:off x="2153409" y="1754006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The code push is picked up by Jenkins, which performs a build producing a package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3617577" y="2432269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51205" y="1754006"/>
            <a:ext cx="1673628" cy="1728000"/>
            <a:chOff x="3851205" y="1754006"/>
            <a:chExt cx="1673628" cy="1728000"/>
          </a:xfrm>
        </p:grpSpPr>
        <p:sp>
          <p:nvSpPr>
            <p:cNvPr id="11" name="Rectangle 10"/>
            <p:cNvSpPr/>
            <p:nvPr/>
          </p:nvSpPr>
          <p:spPr>
            <a:xfrm>
              <a:off x="3851205" y="1754006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Then, a fresh VM image (AMI) is produced based on a base image and software that all Netflix servers run, including a JVM and Tomcat, possibly further customized 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Chevron 20"/>
            <p:cNvSpPr/>
            <p:nvPr/>
          </p:nvSpPr>
          <p:spPr>
            <a:xfrm>
              <a:off x="5315373" y="2432269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49001" y="1754006"/>
            <a:ext cx="1673628" cy="1728000"/>
            <a:chOff x="5549001" y="1754006"/>
            <a:chExt cx="1673628" cy="1728000"/>
          </a:xfrm>
        </p:grpSpPr>
        <p:sp>
          <p:nvSpPr>
            <p:cNvPr id="12" name="Rectangle 11"/>
            <p:cNvSpPr/>
            <p:nvPr/>
          </p:nvSpPr>
          <p:spPr>
            <a:xfrm>
              <a:off x="5549001" y="1754006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On top of this base install, the application package is installed. From this, an AMI is produced and registered with the system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7013169" y="2432269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46800" y="1754006"/>
            <a:ext cx="1440000" cy="1992726"/>
            <a:chOff x="7246800" y="1754006"/>
            <a:chExt cx="1440000" cy="1992726"/>
          </a:xfrm>
        </p:grpSpPr>
        <p:sp>
          <p:nvSpPr>
            <p:cNvPr id="13" name="Rectangle 12"/>
            <p:cNvSpPr/>
            <p:nvPr/>
          </p:nvSpPr>
          <p:spPr>
            <a:xfrm>
              <a:off x="7246800" y="1754006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To deploy the VM images to its infrastructure, Netflix build </a:t>
              </a:r>
              <a:r>
                <a:rPr lang="en-GB" sz="1100" kern="1200" dirty="0" err="1" smtClean="0">
                  <a:solidFill>
                    <a:schemeClr val="bg1"/>
                  </a:solidFill>
                </a:rPr>
                <a:t>Asgard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 rot="5400000">
              <a:off x="7862070" y="3456264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980" y="3801997"/>
            <a:ext cx="1673827" cy="1728000"/>
            <a:chOff x="1919980" y="3801997"/>
            <a:chExt cx="1673827" cy="1728000"/>
          </a:xfrm>
        </p:grpSpPr>
        <p:sp>
          <p:nvSpPr>
            <p:cNvPr id="17" name="Rectangle 16"/>
            <p:cNvSpPr/>
            <p:nvPr/>
          </p:nvSpPr>
          <p:spPr>
            <a:xfrm>
              <a:off x="2153807" y="3801997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When the new version is booted and has registered itself with the Netflix services registry called Eureka, the load balancer flips a switch directing all traffic to the new cluster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flipH="1">
              <a:off x="1919980" y="4480260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18174" y="3801997"/>
            <a:ext cx="1673827" cy="1728000"/>
            <a:chOff x="3618174" y="3801997"/>
            <a:chExt cx="1673827" cy="1728000"/>
          </a:xfrm>
        </p:grpSpPr>
        <p:sp>
          <p:nvSpPr>
            <p:cNvPr id="16" name="Rectangle 15"/>
            <p:cNvSpPr/>
            <p:nvPr/>
          </p:nvSpPr>
          <p:spPr>
            <a:xfrm>
              <a:off x="3852001" y="3801997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When deploying, the cluster running the previous version is kept running while the new version is instantiated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 flipH="1">
              <a:off x="3618174" y="4480260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16368" y="3801997"/>
            <a:ext cx="1673827" cy="1728000"/>
            <a:chOff x="5316368" y="3801997"/>
            <a:chExt cx="1673827" cy="1728000"/>
          </a:xfrm>
        </p:grpSpPr>
        <p:sp>
          <p:nvSpPr>
            <p:cNvPr id="15" name="Rectangle 14"/>
            <p:cNvSpPr/>
            <p:nvPr/>
          </p:nvSpPr>
          <p:spPr>
            <a:xfrm>
              <a:off x="5550195" y="3801997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Using </a:t>
              </a:r>
              <a:r>
                <a:rPr lang="en-GB" sz="1100" kern="1200" dirty="0" err="1" smtClean="0">
                  <a:solidFill>
                    <a:schemeClr val="bg1"/>
                  </a:solidFill>
                </a:rPr>
                <a:t>Asgard</a:t>
              </a:r>
              <a:r>
                <a:rPr lang="en-GB" sz="1100" kern="1200" dirty="0" smtClean="0">
                  <a:solidFill>
                    <a:schemeClr val="bg1"/>
                  </a:solidFill>
                </a:rPr>
                <a:t>, VM images can be instantiated to create new EC2 clusters. Every cluster consists of at least three EC2 instances, spread over multiple availability zones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 flipH="1">
              <a:off x="5316368" y="4480260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014562" y="3801997"/>
            <a:ext cx="1673826" cy="1728000"/>
            <a:chOff x="7014562" y="3801997"/>
            <a:chExt cx="1673826" cy="1728000"/>
          </a:xfrm>
        </p:grpSpPr>
        <p:sp>
          <p:nvSpPr>
            <p:cNvPr id="14" name="Rectangle 13"/>
            <p:cNvSpPr/>
            <p:nvPr/>
          </p:nvSpPr>
          <p:spPr>
            <a:xfrm>
              <a:off x="7248388" y="3801997"/>
              <a:ext cx="1440000" cy="1728000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36000" rIns="36000" bIns="36000" numCol="1" spcCol="1270" anchor="ctr" anchorCtr="0">
              <a:noAutofit/>
            </a:bodyPr>
            <a:lstStyle/>
            <a:p>
              <a:pPr lvl="0" algn="l" defTabSz="488950" rtl="0"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err="1" smtClean="0">
                  <a:solidFill>
                    <a:schemeClr val="bg1"/>
                  </a:solidFill>
                </a:rPr>
                <a:t>Asgard</a:t>
              </a:r>
              <a:r>
                <a:rPr lang="en-GB" sz="1100" kern="1200" dirty="0" smtClean="0">
                  <a:solidFill>
                    <a:schemeClr val="bg1"/>
                  </a:solidFill>
                </a:rPr>
                <a:t> is web interface for application deployments and cloud management in AWS</a:t>
              </a:r>
              <a:endParaRPr lang="en-US" sz="1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flipH="1">
              <a:off x="7014562" y="4480260"/>
              <a:ext cx="209460" cy="371475"/>
            </a:xfrm>
            <a:prstGeom prst="chevron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334250" y="0"/>
            <a:ext cx="1809750" cy="76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8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Netflix deploys code?</a:t>
            </a:r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46088" y="1782581"/>
            <a:ext cx="1548000" cy="1564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The developer first pushes the code to</a:t>
            </a:r>
            <a:br>
              <a:rPr lang="en-GB" sz="1200" kern="1200" dirty="0" smtClean="0">
                <a:solidFill>
                  <a:schemeClr val="bg1"/>
                </a:solidFill>
              </a:rPr>
            </a:br>
            <a:r>
              <a:rPr lang="en-GB" sz="1200" kern="1200" dirty="0" smtClean="0">
                <a:solidFill>
                  <a:schemeClr val="bg1"/>
                </a:solidFill>
              </a:rPr>
              <a:t>a source code repository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5310" y="1820681"/>
            <a:ext cx="1548000" cy="1564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The code push is picked up by Jenkins, which performs a build producing a package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4532" y="1782581"/>
            <a:ext cx="1548000" cy="1564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Then, a fresh VM image (AMI) is produced based on a base image and software that all Netflix servers run, including a JVM and Tomcat, possibly further customized 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3754" y="1820681"/>
            <a:ext cx="1661284" cy="1564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On top of this base install, the application package is installed. From this, an AMI is produced and registered with the system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22975" y="1782581"/>
            <a:ext cx="1548000" cy="15646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To deploy the </a:t>
            </a:r>
            <a:br>
              <a:rPr lang="en-GB" sz="1200" kern="1200" dirty="0" smtClean="0">
                <a:solidFill>
                  <a:schemeClr val="bg1"/>
                </a:solidFill>
              </a:rPr>
            </a:br>
            <a:r>
              <a:rPr lang="en-GB" sz="1200" kern="1200" dirty="0" smtClean="0">
                <a:solidFill>
                  <a:schemeClr val="bg1"/>
                </a:solidFill>
              </a:rPr>
              <a:t>VM images to its infrastructure, </a:t>
            </a:r>
            <a:br>
              <a:rPr lang="en-GB" sz="1200" kern="1200" dirty="0" smtClean="0">
                <a:solidFill>
                  <a:schemeClr val="bg1"/>
                </a:solidFill>
              </a:rPr>
            </a:br>
            <a:r>
              <a:rPr lang="en-GB" sz="1200" kern="1200" dirty="0" smtClean="0">
                <a:solidFill>
                  <a:schemeClr val="bg1"/>
                </a:solidFill>
              </a:rPr>
              <a:t>Netflix build </a:t>
            </a:r>
            <a:r>
              <a:rPr lang="en-GB" sz="1200" kern="1200" dirty="0" err="1" smtClean="0">
                <a:solidFill>
                  <a:schemeClr val="bg1"/>
                </a:solidFill>
              </a:rPr>
              <a:t>Asgard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5038" y="3925822"/>
            <a:ext cx="1548000" cy="156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err="1" smtClean="0">
                <a:solidFill>
                  <a:schemeClr val="bg1"/>
                </a:solidFill>
              </a:rPr>
              <a:t>Asgard</a:t>
            </a:r>
            <a:r>
              <a:rPr lang="en-GB" sz="1200" kern="1200" dirty="0" smtClean="0">
                <a:solidFill>
                  <a:schemeClr val="bg1"/>
                </a:solidFill>
              </a:rPr>
              <a:t> is web interface for application deployments and cloud management in AWS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5420" y="3935347"/>
            <a:ext cx="1548000" cy="156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Using </a:t>
            </a:r>
            <a:r>
              <a:rPr lang="en-GB" sz="1200" kern="1200" dirty="0" err="1" smtClean="0">
                <a:solidFill>
                  <a:schemeClr val="bg1"/>
                </a:solidFill>
              </a:rPr>
              <a:t>Asgard</a:t>
            </a:r>
            <a:r>
              <a:rPr lang="en-GB" sz="1200" kern="1200" dirty="0" smtClean="0">
                <a:solidFill>
                  <a:schemeClr val="bg1"/>
                </a:solidFill>
              </a:rPr>
              <a:t>, VM images can be instantiated to create new EC2 clusters. Every cluster consists of at least three EC2 instances, spread over multiple availability zones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5801" y="3925822"/>
            <a:ext cx="1548000" cy="156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When deploying, the cluster running the previous version is kept running while the new version is instantiated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06182" y="3935347"/>
            <a:ext cx="1548000" cy="156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When the new version is booted and has registered itself with the Netflix services registry called Eureka, the load balancer flips </a:t>
            </a:r>
            <a:br>
              <a:rPr lang="en-GB" sz="1200" kern="1200" dirty="0" smtClean="0">
                <a:solidFill>
                  <a:schemeClr val="bg1"/>
                </a:solidFill>
              </a:rPr>
            </a:br>
            <a:r>
              <a:rPr lang="en-GB" sz="1200" kern="1200" dirty="0" smtClean="0">
                <a:solidFill>
                  <a:schemeClr val="bg1"/>
                </a:solidFill>
              </a:rPr>
              <a:t>a switch directing </a:t>
            </a:r>
            <a:br>
              <a:rPr lang="en-GB" sz="1200" kern="1200" dirty="0" smtClean="0">
                <a:solidFill>
                  <a:schemeClr val="bg1"/>
                </a:solidFill>
              </a:rPr>
            </a:br>
            <a:r>
              <a:rPr lang="en-GB" sz="1200" kern="1200" dirty="0" smtClean="0">
                <a:solidFill>
                  <a:schemeClr val="bg1"/>
                </a:solidFill>
              </a:rPr>
              <a:t>all traffic to the </a:t>
            </a:r>
            <a:br>
              <a:rPr lang="en-GB" sz="1200" kern="1200" dirty="0" smtClean="0">
                <a:solidFill>
                  <a:schemeClr val="bg1"/>
                </a:solidFill>
              </a:rPr>
            </a:br>
            <a:r>
              <a:rPr lang="en-GB" sz="1200" kern="1200" dirty="0" smtClean="0">
                <a:solidFill>
                  <a:schemeClr val="bg1"/>
                </a:solidFill>
              </a:rPr>
              <a:t>new cluster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6088" y="3925822"/>
            <a:ext cx="1548000" cy="1566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36000" rIns="36000" bIns="36000" numCol="1" spcCol="1270" anchor="t" anchorCtr="0">
            <a:noAutofit/>
          </a:bodyPr>
          <a:lstStyle/>
          <a:p>
            <a:pPr lvl="0" algn="l" defTabSz="4889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 smtClean="0">
                <a:solidFill>
                  <a:schemeClr val="bg1"/>
                </a:solidFill>
              </a:rPr>
              <a:t>If everything runs OK, the old cluster is destroyed. If something goes wrong, the load balancer is switched back to the old cluster.</a:t>
            </a:r>
            <a:endParaRPr lang="en-US" sz="1200" kern="1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Netflix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47675" y="1743075"/>
            <a:ext cx="8239125" cy="3819525"/>
          </a:xfrm>
          <a:custGeom>
            <a:avLst/>
            <a:gdLst>
              <a:gd name="connsiteX0" fmla="*/ 0 w 8239125"/>
              <a:gd name="connsiteY0" fmla="*/ 0 h 3667125"/>
              <a:gd name="connsiteX1" fmla="*/ 0 w 8239125"/>
              <a:gd name="connsiteY1" fmla="*/ 1571625 h 3667125"/>
              <a:gd name="connsiteX2" fmla="*/ 1600200 w 8239125"/>
              <a:gd name="connsiteY2" fmla="*/ 1571625 h 3667125"/>
              <a:gd name="connsiteX3" fmla="*/ 1600200 w 8239125"/>
              <a:gd name="connsiteY3" fmla="*/ 19050 h 3667125"/>
              <a:gd name="connsiteX4" fmla="*/ 3305175 w 8239125"/>
              <a:gd name="connsiteY4" fmla="*/ 19050 h 3667125"/>
              <a:gd name="connsiteX5" fmla="*/ 3305175 w 8239125"/>
              <a:gd name="connsiteY5" fmla="*/ 1581150 h 3667125"/>
              <a:gd name="connsiteX6" fmla="*/ 4991100 w 8239125"/>
              <a:gd name="connsiteY6" fmla="*/ 1581150 h 3667125"/>
              <a:gd name="connsiteX7" fmla="*/ 4991100 w 8239125"/>
              <a:gd name="connsiteY7" fmla="*/ 19050 h 3667125"/>
              <a:gd name="connsiteX8" fmla="*/ 6686550 w 8239125"/>
              <a:gd name="connsiteY8" fmla="*/ 19050 h 3667125"/>
              <a:gd name="connsiteX9" fmla="*/ 6686550 w 8239125"/>
              <a:gd name="connsiteY9" fmla="*/ 1590675 h 3667125"/>
              <a:gd name="connsiteX10" fmla="*/ 8239125 w 8239125"/>
              <a:gd name="connsiteY10" fmla="*/ 1590675 h 3667125"/>
              <a:gd name="connsiteX11" fmla="*/ 8239125 w 8239125"/>
              <a:gd name="connsiteY11" fmla="*/ 3667125 h 3667125"/>
              <a:gd name="connsiteX12" fmla="*/ 6677025 w 8239125"/>
              <a:gd name="connsiteY12" fmla="*/ 3667125 h 3667125"/>
              <a:gd name="connsiteX13" fmla="*/ 6677025 w 8239125"/>
              <a:gd name="connsiteY13" fmla="*/ 2057400 h 3667125"/>
              <a:gd name="connsiteX14" fmla="*/ 4991100 w 8239125"/>
              <a:gd name="connsiteY14" fmla="*/ 2057400 h 3667125"/>
              <a:gd name="connsiteX15" fmla="*/ 4991100 w 8239125"/>
              <a:gd name="connsiteY15" fmla="*/ 3648075 h 3667125"/>
              <a:gd name="connsiteX16" fmla="*/ 3267075 w 8239125"/>
              <a:gd name="connsiteY16" fmla="*/ 3648075 h 3667125"/>
              <a:gd name="connsiteX17" fmla="*/ 3267075 w 8239125"/>
              <a:gd name="connsiteY17" fmla="*/ 2047875 h 3667125"/>
              <a:gd name="connsiteX18" fmla="*/ 1562100 w 8239125"/>
              <a:gd name="connsiteY18" fmla="*/ 2047875 h 3667125"/>
              <a:gd name="connsiteX19" fmla="*/ 1562100 w 8239125"/>
              <a:gd name="connsiteY19" fmla="*/ 3667125 h 3667125"/>
              <a:gd name="connsiteX20" fmla="*/ 0 w 8239125"/>
              <a:gd name="connsiteY20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39125" h="3667125">
                <a:moveTo>
                  <a:pt x="0" y="0"/>
                </a:moveTo>
                <a:lnTo>
                  <a:pt x="0" y="1571625"/>
                </a:lnTo>
                <a:lnTo>
                  <a:pt x="1600200" y="1571625"/>
                </a:lnTo>
                <a:lnTo>
                  <a:pt x="1600200" y="19050"/>
                </a:lnTo>
                <a:lnTo>
                  <a:pt x="3305175" y="19050"/>
                </a:lnTo>
                <a:lnTo>
                  <a:pt x="3305175" y="1581150"/>
                </a:lnTo>
                <a:lnTo>
                  <a:pt x="4991100" y="1581150"/>
                </a:lnTo>
                <a:lnTo>
                  <a:pt x="4991100" y="19050"/>
                </a:lnTo>
                <a:lnTo>
                  <a:pt x="6686550" y="19050"/>
                </a:lnTo>
                <a:lnTo>
                  <a:pt x="6686550" y="1590675"/>
                </a:lnTo>
                <a:lnTo>
                  <a:pt x="8239125" y="1590675"/>
                </a:lnTo>
                <a:lnTo>
                  <a:pt x="8239125" y="3667125"/>
                </a:lnTo>
                <a:lnTo>
                  <a:pt x="6677025" y="3667125"/>
                </a:lnTo>
                <a:lnTo>
                  <a:pt x="6677025" y="2057400"/>
                </a:lnTo>
                <a:lnTo>
                  <a:pt x="4991100" y="2057400"/>
                </a:lnTo>
                <a:lnTo>
                  <a:pt x="4991100" y="3648075"/>
                </a:lnTo>
                <a:lnTo>
                  <a:pt x="3267075" y="3648075"/>
                </a:lnTo>
                <a:lnTo>
                  <a:pt x="3267075" y="2047875"/>
                </a:lnTo>
                <a:lnTo>
                  <a:pt x="1562100" y="2047875"/>
                </a:lnTo>
                <a:lnTo>
                  <a:pt x="1562100" y="3667125"/>
                </a:lnTo>
                <a:lnTo>
                  <a:pt x="0" y="3667125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34250" y="0"/>
            <a:ext cx="1809750" cy="76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1199073" y="3330120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803585" y="1698821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4540752" y="3330120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6206739" y="1698821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746540" y="3339645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8601043" y="4524217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6200000">
            <a:off x="7846603" y="5499224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6200000">
            <a:off x="6142029" y="3813487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6200000">
            <a:off x="4520106" y="5497890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2729747" y="3813486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6200000">
            <a:off x="1060128" y="5497889"/>
            <a:ext cx="190500" cy="129420"/>
          </a:xfrm>
          <a:prstGeom prst="triangl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image.slidesharecdn.com/campdevopshouston-150608204725-lva1-app6892/95/accelerating-innovation-and-timetomarket-camp-devops-houston-2015-49-638.jpg?cb=143379689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6" t="15676" r="16771" b="11384"/>
          <a:stretch/>
        </p:blipFill>
        <p:spPr bwMode="auto">
          <a:xfrm flipH="1">
            <a:off x="5634831" y="1579641"/>
            <a:ext cx="944563" cy="81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image.slidesharecdn.com/continuousdeliverynetflix-131114003318-phpapp01/95/from-code-to-the-monkeys-continuous-delivery-at-netflix-18-638.jpg?cb=138451936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2" t="16598" r="5068" b="31593"/>
          <a:stretch/>
        </p:blipFill>
        <p:spPr bwMode="auto">
          <a:xfrm>
            <a:off x="5924476" y="3374113"/>
            <a:ext cx="742950" cy="101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Janitor, Conformity and Chaos Monkey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697863"/>
            <a:ext cx="5416549" cy="3921887"/>
          </a:xfrm>
        </p:spPr>
        <p:txBody>
          <a:bodyPr/>
          <a:lstStyle/>
          <a:p>
            <a:pPr marL="714375" indent="0">
              <a:buNone/>
            </a:pPr>
            <a:r>
              <a:rPr lang="en-GB" sz="1800" dirty="0" smtClean="0">
                <a:solidFill>
                  <a:schemeClr val="accent2"/>
                </a:solidFill>
              </a:rPr>
              <a:t>Chaos </a:t>
            </a:r>
            <a:br>
              <a:rPr lang="en-GB" sz="1800" dirty="0" smtClean="0">
                <a:solidFill>
                  <a:schemeClr val="accent2"/>
                </a:solidFill>
              </a:rPr>
            </a:br>
            <a:r>
              <a:rPr lang="en-GB" sz="1800" dirty="0" smtClean="0">
                <a:solidFill>
                  <a:schemeClr val="accent2"/>
                </a:solidFill>
              </a:rPr>
              <a:t>Monkey </a:t>
            </a:r>
          </a:p>
          <a:p>
            <a:r>
              <a:rPr lang="en-GB" sz="1400" dirty="0" smtClean="0"/>
              <a:t>A service which identifies groups of systems and randomly terminates one of the systems in a group</a:t>
            </a:r>
          </a:p>
          <a:p>
            <a:r>
              <a:rPr lang="en-GB" sz="1400" dirty="0" smtClean="0"/>
              <a:t>Failures happen, and they inevitably happen when least desired</a:t>
            </a:r>
          </a:p>
          <a:p>
            <a:r>
              <a:rPr lang="en-GB" sz="1400" dirty="0" smtClean="0"/>
              <a:t>Even if you are confident that your architecture can tolerate a system failure, are you sure it will still be able run to next week, </a:t>
            </a:r>
            <a:br>
              <a:rPr lang="en-GB" sz="1400" dirty="0" smtClean="0"/>
            </a:br>
            <a:r>
              <a:rPr lang="en-GB" sz="1400" dirty="0" smtClean="0"/>
              <a:t>or next month?</a:t>
            </a:r>
          </a:p>
          <a:p>
            <a:r>
              <a:rPr lang="en-GB" sz="1400" dirty="0" smtClean="0"/>
              <a:t>Perhaps an engineer "quick patched" a live system last week </a:t>
            </a:r>
            <a:br>
              <a:rPr lang="en-GB" sz="1400" dirty="0" smtClean="0"/>
            </a:br>
            <a:r>
              <a:rPr lang="en-GB" sz="1400" dirty="0" smtClean="0"/>
              <a:t>and forgot to commit the changes to your source repository </a:t>
            </a:r>
          </a:p>
          <a:p>
            <a:r>
              <a:rPr lang="en-GB" sz="1400" dirty="0" smtClean="0"/>
              <a:t>Chaos Monkey service operates at a controlled time and interval, randomly terminates one of the systems, failure is introduced rather than waiting to happen as least desired time</a:t>
            </a:r>
          </a:p>
          <a:p>
            <a:r>
              <a:rPr lang="en-GB" sz="1400" dirty="0" smtClean="0"/>
              <a:t>Application are designed to continue working when a peer </a:t>
            </a:r>
            <a:br>
              <a:rPr lang="en-GB" sz="1400" dirty="0" smtClean="0"/>
            </a:br>
            <a:r>
              <a:rPr lang="en-GB" sz="1400" dirty="0" smtClean="0"/>
              <a:t>goes offline</a:t>
            </a:r>
          </a:p>
          <a:p>
            <a:r>
              <a:rPr lang="en-GB" sz="1400" dirty="0" smtClean="0"/>
              <a:t>Engineers are around to resolve and learn from any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Netflix Released Monkeys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613" y="6184203"/>
            <a:ext cx="7686600" cy="138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GB" sz="900" dirty="0">
                <a:solidFill>
                  <a:schemeClr val="tx2"/>
                </a:solidFill>
                <a:hlinkClick r:id="rId5"/>
              </a:rPr>
              <a:t>http://techblog.netflix.com/2012/07/chaos-monkey-released-into-wild.html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88064" y="1697863"/>
            <a:ext cx="2579686" cy="1804575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0">
              <a:buNone/>
            </a:pPr>
            <a:r>
              <a:rPr lang="en-GB" sz="1800" dirty="0">
                <a:solidFill>
                  <a:schemeClr val="accent2"/>
                </a:solidFill>
              </a:rPr>
              <a:t>Janitor </a:t>
            </a:r>
            <a:r>
              <a:rPr lang="en-GB" sz="1800" dirty="0" smtClean="0">
                <a:solidFill>
                  <a:schemeClr val="accent2"/>
                </a:solidFill>
              </a:rPr>
              <a:t/>
            </a:r>
            <a:br>
              <a:rPr lang="en-GB" sz="1800" dirty="0" smtClean="0">
                <a:solidFill>
                  <a:schemeClr val="accent2"/>
                </a:solidFill>
              </a:rPr>
            </a:br>
            <a:r>
              <a:rPr lang="en-GB" sz="1800" dirty="0" smtClean="0">
                <a:solidFill>
                  <a:schemeClr val="accent2"/>
                </a:solidFill>
              </a:rPr>
              <a:t>Monkey </a:t>
            </a:r>
            <a:endParaRPr lang="en-GB" sz="1800" dirty="0">
              <a:solidFill>
                <a:schemeClr val="accent2"/>
              </a:solidFill>
            </a:endParaRPr>
          </a:p>
          <a:p>
            <a:r>
              <a:rPr lang="en-GB" sz="1400" dirty="0" smtClean="0"/>
              <a:t>A service which runs in the Amazon Web Services looking for unused resources to clean up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88064" y="3700875"/>
            <a:ext cx="2579686" cy="1804575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0">
              <a:buNone/>
            </a:pPr>
            <a:r>
              <a:rPr lang="en-GB" sz="1800" dirty="0">
                <a:solidFill>
                  <a:schemeClr val="accent2"/>
                </a:solidFill>
              </a:rPr>
              <a:t>Conformity </a:t>
            </a:r>
            <a:r>
              <a:rPr lang="en-GB" sz="1800" dirty="0" smtClean="0">
                <a:solidFill>
                  <a:schemeClr val="accent2"/>
                </a:solidFill>
              </a:rPr>
              <a:t/>
            </a:r>
            <a:br>
              <a:rPr lang="en-GB" sz="1800" dirty="0" smtClean="0">
                <a:solidFill>
                  <a:schemeClr val="accent2"/>
                </a:solidFill>
              </a:rPr>
            </a:br>
            <a:r>
              <a:rPr lang="en-GB" sz="1800" dirty="0" smtClean="0">
                <a:solidFill>
                  <a:schemeClr val="accent2"/>
                </a:solidFill>
              </a:rPr>
              <a:t>Monkey </a:t>
            </a:r>
            <a:endParaRPr lang="en-GB" sz="1800" dirty="0">
              <a:solidFill>
                <a:schemeClr val="accent2"/>
              </a:solidFill>
            </a:endParaRPr>
          </a:p>
          <a:p>
            <a:r>
              <a:rPr lang="en-GB" sz="1400" dirty="0" smtClean="0"/>
              <a:t>A service which runs in the AWS cloud looking for instances that are not conforming to predefined rules for the best practices</a:t>
            </a:r>
          </a:p>
          <a:p>
            <a:pPr lvl="1"/>
            <a:endParaRPr lang="en-GB" sz="1400" dirty="0"/>
          </a:p>
        </p:txBody>
      </p:sp>
      <p:pic>
        <p:nvPicPr>
          <p:cNvPr id="8194" name="Picture 2" descr="http://blog.codinghorror.com/content/images/uploads/2011/04/6a0120a85dcdae970b014e880f778e970d-800w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6" y="1697863"/>
            <a:ext cx="641622" cy="5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58516" y="2323526"/>
            <a:ext cx="5046934" cy="3629025"/>
            <a:chOff x="458516" y="2323526"/>
            <a:chExt cx="5046934" cy="362902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58516" y="2323526"/>
              <a:ext cx="504693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8516" y="5952551"/>
              <a:ext cx="504693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88064" y="2323526"/>
            <a:ext cx="2520000" cy="933450"/>
            <a:chOff x="6088064" y="2323526"/>
            <a:chExt cx="2520000" cy="9334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088064" y="2323526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88064" y="3256976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8064" y="4333301"/>
            <a:ext cx="2520000" cy="1172149"/>
            <a:chOff x="6088064" y="4333301"/>
            <a:chExt cx="2520000" cy="117214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088064" y="4333301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88064" y="5505450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579394" y="0"/>
            <a:ext cx="2564607" cy="81915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option uses the logo’s found on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Janitor, Conformity and Chaos Monkey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697863"/>
            <a:ext cx="5416549" cy="3921887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solidFill>
                  <a:schemeClr val="accent2"/>
                </a:solidFill>
              </a:rPr>
              <a:t>Chaos Monkey </a:t>
            </a:r>
          </a:p>
          <a:p>
            <a:r>
              <a:rPr lang="en-GB" sz="1400" dirty="0" smtClean="0"/>
              <a:t>A service which identifies groups of systems and randomly terminates one of the systems in a group</a:t>
            </a:r>
          </a:p>
          <a:p>
            <a:r>
              <a:rPr lang="en-GB" sz="1400" dirty="0" smtClean="0"/>
              <a:t>Failures happen, and they inevitably happen when least desired</a:t>
            </a:r>
          </a:p>
          <a:p>
            <a:r>
              <a:rPr lang="en-GB" sz="1400" dirty="0" smtClean="0"/>
              <a:t>Even if you are confident that your architecture can tolerate a system failure, are you sure it will still be able run to next week, </a:t>
            </a:r>
            <a:br>
              <a:rPr lang="en-GB" sz="1400" dirty="0" smtClean="0"/>
            </a:br>
            <a:r>
              <a:rPr lang="en-GB" sz="1400" dirty="0" smtClean="0"/>
              <a:t>or next month?</a:t>
            </a:r>
          </a:p>
          <a:p>
            <a:r>
              <a:rPr lang="en-GB" sz="1400" dirty="0" smtClean="0"/>
              <a:t>Perhaps an engineer "quick patched" a live system last week </a:t>
            </a:r>
            <a:br>
              <a:rPr lang="en-GB" sz="1400" dirty="0" smtClean="0"/>
            </a:br>
            <a:r>
              <a:rPr lang="en-GB" sz="1400" dirty="0" smtClean="0"/>
              <a:t>and forgot to commit the changes to your source repository </a:t>
            </a:r>
          </a:p>
          <a:p>
            <a:r>
              <a:rPr lang="en-GB" sz="1400" dirty="0" smtClean="0"/>
              <a:t>Chaos Monkey service operates at a controlled time and interval, randomly terminates one of the systems, failure is introduced rather than waiting to happen as least desired time</a:t>
            </a:r>
          </a:p>
          <a:p>
            <a:r>
              <a:rPr lang="en-GB" sz="1400" dirty="0" smtClean="0"/>
              <a:t>Application are designed to continue working when a peer </a:t>
            </a:r>
            <a:br>
              <a:rPr lang="en-GB" sz="1400" dirty="0" smtClean="0"/>
            </a:br>
            <a:r>
              <a:rPr lang="en-GB" sz="1400" dirty="0" smtClean="0"/>
              <a:t>goes offline</a:t>
            </a:r>
          </a:p>
          <a:p>
            <a:r>
              <a:rPr lang="en-GB" sz="1400" dirty="0" smtClean="0"/>
              <a:t>Engineers are around to resolve and learn from any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Netflix Released Monkeys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613" y="6184203"/>
            <a:ext cx="7686600" cy="138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GB" sz="900" dirty="0">
                <a:solidFill>
                  <a:schemeClr val="tx2"/>
                </a:solidFill>
                <a:hlinkClick r:id="rId3"/>
              </a:rPr>
              <a:t>http://techblog.netflix.com/2012/07/chaos-monkey-released-into-wild.html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88064" y="1697863"/>
            <a:ext cx="2579686" cy="1804575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accent2"/>
                </a:solidFill>
              </a:rPr>
              <a:t>Janitor Monkey </a:t>
            </a:r>
            <a:endParaRPr lang="en-GB" sz="1800" dirty="0">
              <a:solidFill>
                <a:schemeClr val="accent2"/>
              </a:solidFill>
            </a:endParaRPr>
          </a:p>
          <a:p>
            <a:r>
              <a:rPr lang="en-GB" sz="1400" dirty="0" smtClean="0"/>
              <a:t>A service which runs in the Amazon Web Services looking for unused resources to clean up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088064" y="3700875"/>
            <a:ext cx="2579686" cy="1804575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accent2"/>
                </a:solidFill>
              </a:rPr>
              <a:t>Conformity Monkey </a:t>
            </a:r>
            <a:endParaRPr lang="en-GB" sz="1800" dirty="0">
              <a:solidFill>
                <a:schemeClr val="accent2"/>
              </a:solidFill>
            </a:endParaRPr>
          </a:p>
          <a:p>
            <a:r>
              <a:rPr lang="en-GB" sz="1400" dirty="0" smtClean="0"/>
              <a:t>A service which runs in the AWS cloud looking for instances that are not conforming to predefined rules for the best practices</a:t>
            </a:r>
          </a:p>
          <a:p>
            <a:pPr lvl="1"/>
            <a:endParaRPr lang="en-GB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8516" y="2047301"/>
            <a:ext cx="5046934" cy="3629025"/>
            <a:chOff x="458516" y="2323526"/>
            <a:chExt cx="5046934" cy="362902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58516" y="2323526"/>
              <a:ext cx="504693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8516" y="5952551"/>
              <a:ext cx="504693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8064" y="2056826"/>
            <a:ext cx="2520000" cy="933450"/>
            <a:chOff x="6088064" y="2323526"/>
            <a:chExt cx="2520000" cy="9334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088064" y="2323526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88064" y="3256976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88064" y="4038026"/>
            <a:ext cx="2520000" cy="1172149"/>
            <a:chOff x="6088064" y="4333301"/>
            <a:chExt cx="2520000" cy="117214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088064" y="4333301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88064" y="5505450"/>
              <a:ext cx="252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579394" y="0"/>
            <a:ext cx="2564607" cy="81915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option is without the logo’s in case you shouldn’t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WHAT DOES THIS </a:t>
            </a:r>
            <a:br>
              <a:rPr lang="en-GB" altLang="en-US" smtClean="0"/>
            </a:br>
            <a:r>
              <a:rPr lang="en-GB" altLang="en-US" smtClean="0"/>
              <a:t>MEAN FOR PEOPLE?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616649" y="2198298"/>
            <a:ext cx="661987" cy="662308"/>
          </a:xfrm>
          <a:custGeom>
            <a:avLst/>
            <a:gdLst>
              <a:gd name="T0" fmla="*/ 437 w 874"/>
              <a:gd name="T1" fmla="*/ 874 h 874"/>
              <a:gd name="T2" fmla="*/ 874 w 874"/>
              <a:gd name="T3" fmla="*/ 437 h 874"/>
              <a:gd name="T4" fmla="*/ 437 w 874"/>
              <a:gd name="T5" fmla="*/ 0 h 874"/>
              <a:gd name="T6" fmla="*/ 0 w 874"/>
              <a:gd name="T7" fmla="*/ 437 h 874"/>
              <a:gd name="T8" fmla="*/ 437 w 874"/>
              <a:gd name="T9" fmla="*/ 874 h 874"/>
              <a:gd name="T10" fmla="*/ 437 w 874"/>
              <a:gd name="T11" fmla="*/ 133 h 874"/>
              <a:gd name="T12" fmla="*/ 575 w 874"/>
              <a:gd name="T13" fmla="*/ 272 h 874"/>
              <a:gd name="T14" fmla="*/ 437 w 874"/>
              <a:gd name="T15" fmla="*/ 410 h 874"/>
              <a:gd name="T16" fmla="*/ 299 w 874"/>
              <a:gd name="T17" fmla="*/ 272 h 874"/>
              <a:gd name="T18" fmla="*/ 437 w 874"/>
              <a:gd name="T19" fmla="*/ 133 h 874"/>
              <a:gd name="T20" fmla="*/ 198 w 874"/>
              <a:gd name="T21" fmla="*/ 559 h 874"/>
              <a:gd name="T22" fmla="*/ 306 w 874"/>
              <a:gd name="T23" fmla="*/ 451 h 874"/>
              <a:gd name="T24" fmla="*/ 568 w 874"/>
              <a:gd name="T25" fmla="*/ 451 h 874"/>
              <a:gd name="T26" fmla="*/ 675 w 874"/>
              <a:gd name="T27" fmla="*/ 559 h 874"/>
              <a:gd name="T28" fmla="*/ 675 w 874"/>
              <a:gd name="T29" fmla="*/ 659 h 874"/>
              <a:gd name="T30" fmla="*/ 651 w 874"/>
              <a:gd name="T31" fmla="*/ 712 h 874"/>
              <a:gd name="T32" fmla="*/ 437 w 874"/>
              <a:gd name="T33" fmla="*/ 785 h 874"/>
              <a:gd name="T34" fmla="*/ 216 w 874"/>
              <a:gd name="T35" fmla="*/ 707 h 874"/>
              <a:gd name="T36" fmla="*/ 198 w 874"/>
              <a:gd name="T37" fmla="*/ 657 h 874"/>
              <a:gd name="T38" fmla="*/ 198 w 874"/>
              <a:gd name="T39" fmla="*/ 55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4" h="874">
                <a:moveTo>
                  <a:pt x="437" y="874"/>
                </a:moveTo>
                <a:cubicBezTo>
                  <a:pt x="678" y="874"/>
                  <a:pt x="874" y="678"/>
                  <a:pt x="874" y="437"/>
                </a:cubicBezTo>
                <a:cubicBezTo>
                  <a:pt x="874" y="196"/>
                  <a:pt x="678" y="0"/>
                  <a:pt x="437" y="0"/>
                </a:cubicBezTo>
                <a:cubicBezTo>
                  <a:pt x="195" y="0"/>
                  <a:pt x="0" y="196"/>
                  <a:pt x="0" y="437"/>
                </a:cubicBezTo>
                <a:cubicBezTo>
                  <a:pt x="0" y="678"/>
                  <a:pt x="195" y="874"/>
                  <a:pt x="437" y="874"/>
                </a:cubicBezTo>
                <a:close/>
                <a:moveTo>
                  <a:pt x="437" y="133"/>
                </a:moveTo>
                <a:cubicBezTo>
                  <a:pt x="513" y="133"/>
                  <a:pt x="575" y="195"/>
                  <a:pt x="575" y="272"/>
                </a:cubicBezTo>
                <a:cubicBezTo>
                  <a:pt x="575" y="348"/>
                  <a:pt x="513" y="410"/>
                  <a:pt x="437" y="410"/>
                </a:cubicBezTo>
                <a:cubicBezTo>
                  <a:pt x="360" y="410"/>
                  <a:pt x="299" y="348"/>
                  <a:pt x="299" y="272"/>
                </a:cubicBezTo>
                <a:cubicBezTo>
                  <a:pt x="299" y="195"/>
                  <a:pt x="360" y="133"/>
                  <a:pt x="437" y="133"/>
                </a:cubicBezTo>
                <a:close/>
                <a:moveTo>
                  <a:pt x="198" y="559"/>
                </a:moveTo>
                <a:cubicBezTo>
                  <a:pt x="198" y="499"/>
                  <a:pt x="246" y="451"/>
                  <a:pt x="306" y="451"/>
                </a:cubicBezTo>
                <a:cubicBezTo>
                  <a:pt x="568" y="451"/>
                  <a:pt x="568" y="451"/>
                  <a:pt x="568" y="451"/>
                </a:cubicBezTo>
                <a:cubicBezTo>
                  <a:pt x="627" y="451"/>
                  <a:pt x="675" y="499"/>
                  <a:pt x="675" y="559"/>
                </a:cubicBezTo>
                <a:cubicBezTo>
                  <a:pt x="675" y="659"/>
                  <a:pt x="675" y="659"/>
                  <a:pt x="675" y="659"/>
                </a:cubicBezTo>
                <a:cubicBezTo>
                  <a:pt x="675" y="678"/>
                  <a:pt x="666" y="700"/>
                  <a:pt x="651" y="712"/>
                </a:cubicBezTo>
                <a:cubicBezTo>
                  <a:pt x="592" y="758"/>
                  <a:pt x="517" y="785"/>
                  <a:pt x="437" y="785"/>
                </a:cubicBezTo>
                <a:cubicBezTo>
                  <a:pt x="353" y="785"/>
                  <a:pt x="276" y="756"/>
                  <a:pt x="216" y="707"/>
                </a:cubicBezTo>
                <a:cubicBezTo>
                  <a:pt x="201" y="694"/>
                  <a:pt x="198" y="676"/>
                  <a:pt x="198" y="657"/>
                </a:cubicBezTo>
                <a:lnTo>
                  <a:pt x="198" y="5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AWS PLATFORM TOOLS: CLOUDFORMATION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76275" y="2320925"/>
            <a:ext cx="542925" cy="382588"/>
          </a:xfrm>
          <a:custGeom>
            <a:avLst/>
            <a:gdLst>
              <a:gd name="T0" fmla="*/ 1596 w 1802"/>
              <a:gd name="T1" fmla="*/ 641 h 1273"/>
              <a:gd name="T2" fmla="*/ 1606 w 1802"/>
              <a:gd name="T3" fmla="*/ 534 h 1273"/>
              <a:gd name="T4" fmla="*/ 1073 w 1802"/>
              <a:gd name="T5" fmla="*/ 0 h 1273"/>
              <a:gd name="T6" fmla="*/ 557 w 1802"/>
              <a:gd name="T7" fmla="*/ 398 h 1273"/>
              <a:gd name="T8" fmla="*/ 445 w 1802"/>
              <a:gd name="T9" fmla="*/ 384 h 1273"/>
              <a:gd name="T10" fmla="*/ 0 w 1802"/>
              <a:gd name="T11" fmla="*/ 828 h 1273"/>
              <a:gd name="T12" fmla="*/ 445 w 1802"/>
              <a:gd name="T13" fmla="*/ 1273 h 1273"/>
              <a:gd name="T14" fmla="*/ 445 w 1802"/>
              <a:gd name="T15" fmla="*/ 1273 h 1273"/>
              <a:gd name="T16" fmla="*/ 1474 w 1802"/>
              <a:gd name="T17" fmla="*/ 1273 h 1273"/>
              <a:gd name="T18" fmla="*/ 1802 w 1802"/>
              <a:gd name="T19" fmla="*/ 945 h 1273"/>
              <a:gd name="T20" fmla="*/ 1596 w 1802"/>
              <a:gd name="T21" fmla="*/ 641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2" h="1273">
                <a:moveTo>
                  <a:pt x="1596" y="641"/>
                </a:moveTo>
                <a:cubicBezTo>
                  <a:pt x="1603" y="606"/>
                  <a:pt x="1606" y="571"/>
                  <a:pt x="1606" y="534"/>
                </a:cubicBezTo>
                <a:cubicBezTo>
                  <a:pt x="1606" y="239"/>
                  <a:pt x="1367" y="0"/>
                  <a:pt x="1073" y="0"/>
                </a:cubicBezTo>
                <a:cubicBezTo>
                  <a:pt x="825" y="0"/>
                  <a:pt x="617" y="169"/>
                  <a:pt x="557" y="398"/>
                </a:cubicBezTo>
                <a:cubicBezTo>
                  <a:pt x="521" y="389"/>
                  <a:pt x="484" y="384"/>
                  <a:pt x="445" y="384"/>
                </a:cubicBezTo>
                <a:cubicBezTo>
                  <a:pt x="199" y="384"/>
                  <a:pt x="0" y="583"/>
                  <a:pt x="0" y="828"/>
                </a:cubicBezTo>
                <a:cubicBezTo>
                  <a:pt x="0" y="1074"/>
                  <a:pt x="199" y="1273"/>
                  <a:pt x="445" y="1273"/>
                </a:cubicBezTo>
                <a:cubicBezTo>
                  <a:pt x="445" y="1273"/>
                  <a:pt x="445" y="1273"/>
                  <a:pt x="445" y="1273"/>
                </a:cubicBezTo>
                <a:cubicBezTo>
                  <a:pt x="445" y="1273"/>
                  <a:pt x="1473" y="1273"/>
                  <a:pt x="1474" y="1273"/>
                </a:cubicBezTo>
                <a:cubicBezTo>
                  <a:pt x="1655" y="1273"/>
                  <a:pt x="1802" y="1126"/>
                  <a:pt x="1802" y="945"/>
                </a:cubicBezTo>
                <a:cubicBezTo>
                  <a:pt x="1802" y="807"/>
                  <a:pt x="1716" y="689"/>
                  <a:pt x="1596" y="6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/>
          <p:nvPr/>
        </p:nvSpPr>
        <p:spPr>
          <a:xfrm>
            <a:off x="5898735" y="2124754"/>
            <a:ext cx="2751553" cy="1656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Orchestration using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55613" y="1993338"/>
            <a:ext cx="2304000" cy="105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Provides an easy way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to create and manage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a collection of related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AWS resources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884488" y="1977949"/>
            <a:ext cx="2468562" cy="1303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Simplifies provisioning and management of a wide range of AWS resources, from EC2 and VPC to </a:t>
            </a:r>
            <a:r>
              <a:rPr lang="en-GB" sz="1600" kern="1200" dirty="0" err="1" smtClean="0">
                <a:solidFill>
                  <a:schemeClr val="tx2"/>
                </a:solidFill>
              </a:rPr>
              <a:t>DynamoDB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55613" y="3185875"/>
            <a:ext cx="2304000" cy="105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Architecture can be created/updated in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an orderly and predictable fashion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884488" y="3346411"/>
            <a:ext cx="2468562" cy="811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Can describe the AWS resources, dependencies, runtime parameters </a:t>
            </a:r>
            <a:r>
              <a:rPr lang="en-GB" sz="1600" kern="1200" dirty="0" err="1" smtClean="0">
                <a:solidFill>
                  <a:schemeClr val="tx2"/>
                </a:solidFill>
              </a:rPr>
              <a:t>etc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55612" y="4317681"/>
            <a:ext cx="2304000" cy="811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err="1" smtClean="0">
                <a:solidFill>
                  <a:schemeClr val="tx2"/>
                </a:solidFill>
              </a:rPr>
              <a:t>CloudFormation</a:t>
            </a:r>
            <a:r>
              <a:rPr lang="en-GB" sz="1600" kern="1200" dirty="0" smtClean="0">
                <a:solidFill>
                  <a:schemeClr val="tx2"/>
                </a:solidFill>
              </a:rPr>
              <a:t> handles the order of creating resources for users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4488" y="4212906"/>
            <a:ext cx="2468562" cy="565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Templates are simple JSON-formatted text files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703997" y="4317681"/>
            <a:ext cx="3174892" cy="996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AWS provides bunch of sample templates to help get started with: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400" kern="1200" dirty="0" smtClean="0">
                <a:solidFill>
                  <a:schemeClr val="tx2"/>
                </a:solidFill>
                <a:hlinkClick r:id="rId2"/>
              </a:rPr>
              <a:t>http://aws.amazon.com/cloudformation/aws-cloudformation-templates/</a:t>
            </a:r>
            <a:endParaRPr lang="en-US" sz="1400" kern="1200" dirty="0">
              <a:solidFill>
                <a:schemeClr val="tx2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884488" y="4861752"/>
            <a:ext cx="2468562" cy="565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OpenStack equivalent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is called Heat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CloudFormation concepts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571613" y="1978588"/>
            <a:ext cx="0" cy="2232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118769" y="2167897"/>
            <a:ext cx="0" cy="2340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1571613" y="3145541"/>
            <a:ext cx="0" cy="2232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118769" y="3015342"/>
            <a:ext cx="0" cy="2340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118769" y="3635616"/>
            <a:ext cx="0" cy="2340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808812" y="1977949"/>
            <a:ext cx="0" cy="3448949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2"/>
          <a:stretch/>
        </p:blipFill>
        <p:spPr bwMode="auto">
          <a:xfrm>
            <a:off x="5936835" y="2124754"/>
            <a:ext cx="2111790" cy="165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Footer Placeholder 205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2052" name="Slide Number Placeholder 2051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5" name="Picture 4" descr="S:\Resources\d_Presentations\Assets\Pres Library\Images\MacBook-Pr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7718" y="1976850"/>
            <a:ext cx="3746282" cy="21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7334250" y="0"/>
            <a:ext cx="1809750" cy="76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Orchestration using </a:t>
            </a:r>
            <a:r>
              <a:rPr lang="en-US" dirty="0" err="1" smtClean="0"/>
              <a:t>CloudFormation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55613" y="1993338"/>
            <a:ext cx="2304000" cy="105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Provides an easy way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to create and manage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a collection of related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AWS resources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884488" y="1977949"/>
            <a:ext cx="2468562" cy="1303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Simplifies provisioning and management of a wide range of AWS resources, from EC2 and VPC to </a:t>
            </a:r>
            <a:r>
              <a:rPr lang="en-GB" sz="1600" kern="1200" dirty="0" err="1" smtClean="0">
                <a:solidFill>
                  <a:schemeClr val="tx2"/>
                </a:solidFill>
              </a:rPr>
              <a:t>DynamoDB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55613" y="3185875"/>
            <a:ext cx="2304000" cy="105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Architecture can be created/updated in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an orderly and predictable fashion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884488" y="3346411"/>
            <a:ext cx="2468562" cy="811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Can describe the AWS resources, dependencies, runtime parameters </a:t>
            </a:r>
            <a:r>
              <a:rPr lang="en-GB" sz="1600" kern="1200" dirty="0" err="1" smtClean="0">
                <a:solidFill>
                  <a:schemeClr val="tx2"/>
                </a:solidFill>
              </a:rPr>
              <a:t>etc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55612" y="4317681"/>
            <a:ext cx="2304000" cy="811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err="1" smtClean="0">
                <a:solidFill>
                  <a:schemeClr val="tx2"/>
                </a:solidFill>
              </a:rPr>
              <a:t>CloudFormation</a:t>
            </a:r>
            <a:r>
              <a:rPr lang="en-GB" sz="1600" kern="1200" dirty="0" smtClean="0">
                <a:solidFill>
                  <a:schemeClr val="tx2"/>
                </a:solidFill>
              </a:rPr>
              <a:t> handles the order of creating resources for users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884488" y="4212906"/>
            <a:ext cx="2468562" cy="565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Templates are simple JSON-formatted text files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703997" y="4507860"/>
            <a:ext cx="3174892" cy="996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AWS provides bunch of sample templates to help get started with: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400" kern="1200" dirty="0" smtClean="0">
                <a:solidFill>
                  <a:schemeClr val="tx2"/>
                </a:solidFill>
                <a:hlinkClick r:id="rId2"/>
              </a:rPr>
              <a:t>http://aws.amazon.com/cloudformation/aws-cloudformation-templates/</a:t>
            </a:r>
            <a:endParaRPr lang="en-US" sz="1400" kern="1200" dirty="0">
              <a:solidFill>
                <a:schemeClr val="tx2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884488" y="4861752"/>
            <a:ext cx="2468562" cy="565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algn="l" defTabSz="444500" rtl="0">
              <a:spcBef>
                <a:spcPct val="0"/>
              </a:spcBef>
              <a:spcAft>
                <a:spcPct val="35000"/>
              </a:spcAft>
            </a:pPr>
            <a:r>
              <a:rPr lang="en-GB" sz="1600" kern="1200" dirty="0" smtClean="0">
                <a:solidFill>
                  <a:schemeClr val="tx2"/>
                </a:solidFill>
              </a:rPr>
              <a:t>OpenStack equivalent </a:t>
            </a:r>
            <a:br>
              <a:rPr lang="en-GB" sz="1600" kern="1200" dirty="0" smtClean="0">
                <a:solidFill>
                  <a:schemeClr val="tx2"/>
                </a:solidFill>
              </a:rPr>
            </a:br>
            <a:r>
              <a:rPr lang="en-GB" sz="1600" kern="1200" dirty="0" smtClean="0">
                <a:solidFill>
                  <a:schemeClr val="tx2"/>
                </a:solidFill>
              </a:rPr>
              <a:t>is called Heat</a:t>
            </a:r>
            <a:endParaRPr lang="en-US" sz="1600" kern="1200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CloudFormation concepts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571613" y="1978588"/>
            <a:ext cx="0" cy="2232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118769" y="2167897"/>
            <a:ext cx="0" cy="2340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1571613" y="3145541"/>
            <a:ext cx="0" cy="2232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4118769" y="3015342"/>
            <a:ext cx="0" cy="2340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118769" y="3635616"/>
            <a:ext cx="0" cy="2340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808812" y="1977949"/>
            <a:ext cx="0" cy="3448949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Footer Placeholder 205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2052" name="Slide Number Placeholder 2051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64671" y="1989204"/>
            <a:ext cx="2923718" cy="2197666"/>
            <a:chOff x="6202363" y="-1679575"/>
            <a:chExt cx="3810000" cy="2863850"/>
          </a:xfrm>
          <a:solidFill>
            <a:schemeClr val="accent2"/>
          </a:solidFill>
        </p:grpSpPr>
        <p:sp>
          <p:nvSpPr>
            <p:cNvPr id="79" name="Freeform 79"/>
            <p:cNvSpPr>
              <a:spLocks noEditPoints="1"/>
            </p:cNvSpPr>
            <p:nvPr/>
          </p:nvSpPr>
          <p:spPr bwMode="auto">
            <a:xfrm>
              <a:off x="6997701" y="-1087438"/>
              <a:ext cx="2219325" cy="1230313"/>
            </a:xfrm>
            <a:custGeom>
              <a:avLst/>
              <a:gdLst>
                <a:gd name="T0" fmla="*/ 338 w 592"/>
                <a:gd name="T1" fmla="*/ 17 h 328"/>
                <a:gd name="T2" fmla="*/ 370 w 592"/>
                <a:gd name="T3" fmla="*/ 6 h 328"/>
                <a:gd name="T4" fmla="*/ 382 w 592"/>
                <a:gd name="T5" fmla="*/ 38 h 328"/>
                <a:gd name="T6" fmla="*/ 254 w 592"/>
                <a:gd name="T7" fmla="*/ 311 h 328"/>
                <a:gd name="T8" fmla="*/ 222 w 592"/>
                <a:gd name="T9" fmla="*/ 323 h 328"/>
                <a:gd name="T10" fmla="*/ 210 w 592"/>
                <a:gd name="T11" fmla="*/ 291 h 328"/>
                <a:gd name="T12" fmla="*/ 338 w 592"/>
                <a:gd name="T13" fmla="*/ 17 h 328"/>
                <a:gd name="T14" fmla="*/ 471 w 592"/>
                <a:gd name="T15" fmla="*/ 276 h 328"/>
                <a:gd name="T16" fmla="*/ 426 w 592"/>
                <a:gd name="T17" fmla="*/ 271 h 328"/>
                <a:gd name="T18" fmla="*/ 431 w 592"/>
                <a:gd name="T19" fmla="*/ 226 h 328"/>
                <a:gd name="T20" fmla="*/ 506 w 592"/>
                <a:gd name="T21" fmla="*/ 164 h 328"/>
                <a:gd name="T22" fmla="*/ 431 w 592"/>
                <a:gd name="T23" fmla="*/ 102 h 328"/>
                <a:gd name="T24" fmla="*/ 426 w 592"/>
                <a:gd name="T25" fmla="*/ 57 h 328"/>
                <a:gd name="T26" fmla="*/ 471 w 592"/>
                <a:gd name="T27" fmla="*/ 53 h 328"/>
                <a:gd name="T28" fmla="*/ 576 w 592"/>
                <a:gd name="T29" fmla="*/ 139 h 328"/>
                <a:gd name="T30" fmla="*/ 581 w 592"/>
                <a:gd name="T31" fmla="*/ 144 h 328"/>
                <a:gd name="T32" fmla="*/ 576 w 592"/>
                <a:gd name="T33" fmla="*/ 189 h 328"/>
                <a:gd name="T34" fmla="*/ 471 w 592"/>
                <a:gd name="T35" fmla="*/ 276 h 328"/>
                <a:gd name="T36" fmla="*/ 161 w 592"/>
                <a:gd name="T37" fmla="*/ 226 h 328"/>
                <a:gd name="T38" fmla="*/ 166 w 592"/>
                <a:gd name="T39" fmla="*/ 271 h 328"/>
                <a:gd name="T40" fmla="*/ 121 w 592"/>
                <a:gd name="T41" fmla="*/ 276 h 328"/>
                <a:gd name="T42" fmla="*/ 16 w 592"/>
                <a:gd name="T43" fmla="*/ 189 h 328"/>
                <a:gd name="T44" fmla="*/ 11 w 592"/>
                <a:gd name="T45" fmla="*/ 144 h 328"/>
                <a:gd name="T46" fmla="*/ 16 w 592"/>
                <a:gd name="T47" fmla="*/ 139 h 328"/>
                <a:gd name="T48" fmla="*/ 121 w 592"/>
                <a:gd name="T49" fmla="*/ 53 h 328"/>
                <a:gd name="T50" fmla="*/ 166 w 592"/>
                <a:gd name="T51" fmla="*/ 57 h 328"/>
                <a:gd name="T52" fmla="*/ 161 w 592"/>
                <a:gd name="T53" fmla="*/ 102 h 328"/>
                <a:gd name="T54" fmla="*/ 86 w 592"/>
                <a:gd name="T55" fmla="*/ 164 h 328"/>
                <a:gd name="T56" fmla="*/ 161 w 592"/>
                <a:gd name="T57" fmla="*/ 22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2" h="328">
                  <a:moveTo>
                    <a:pt x="338" y="17"/>
                  </a:moveTo>
                  <a:cubicBezTo>
                    <a:pt x="344" y="5"/>
                    <a:pt x="358" y="0"/>
                    <a:pt x="370" y="6"/>
                  </a:cubicBezTo>
                  <a:cubicBezTo>
                    <a:pt x="382" y="11"/>
                    <a:pt x="387" y="26"/>
                    <a:pt x="382" y="38"/>
                  </a:cubicBezTo>
                  <a:cubicBezTo>
                    <a:pt x="254" y="311"/>
                    <a:pt x="254" y="311"/>
                    <a:pt x="254" y="311"/>
                  </a:cubicBezTo>
                  <a:cubicBezTo>
                    <a:pt x="248" y="323"/>
                    <a:pt x="234" y="328"/>
                    <a:pt x="222" y="323"/>
                  </a:cubicBezTo>
                  <a:cubicBezTo>
                    <a:pt x="210" y="317"/>
                    <a:pt x="205" y="303"/>
                    <a:pt x="210" y="291"/>
                  </a:cubicBezTo>
                  <a:cubicBezTo>
                    <a:pt x="338" y="17"/>
                    <a:pt x="338" y="17"/>
                    <a:pt x="338" y="17"/>
                  </a:cubicBezTo>
                  <a:moveTo>
                    <a:pt x="471" y="276"/>
                  </a:moveTo>
                  <a:cubicBezTo>
                    <a:pt x="457" y="287"/>
                    <a:pt x="437" y="285"/>
                    <a:pt x="426" y="271"/>
                  </a:cubicBezTo>
                  <a:cubicBezTo>
                    <a:pt x="415" y="258"/>
                    <a:pt x="417" y="237"/>
                    <a:pt x="431" y="226"/>
                  </a:cubicBezTo>
                  <a:cubicBezTo>
                    <a:pt x="506" y="164"/>
                    <a:pt x="506" y="164"/>
                    <a:pt x="506" y="164"/>
                  </a:cubicBezTo>
                  <a:cubicBezTo>
                    <a:pt x="431" y="102"/>
                    <a:pt x="431" y="102"/>
                    <a:pt x="431" y="102"/>
                  </a:cubicBezTo>
                  <a:cubicBezTo>
                    <a:pt x="417" y="91"/>
                    <a:pt x="415" y="71"/>
                    <a:pt x="426" y="57"/>
                  </a:cubicBezTo>
                  <a:cubicBezTo>
                    <a:pt x="437" y="44"/>
                    <a:pt x="457" y="42"/>
                    <a:pt x="471" y="53"/>
                  </a:cubicBezTo>
                  <a:cubicBezTo>
                    <a:pt x="576" y="139"/>
                    <a:pt x="576" y="139"/>
                    <a:pt x="576" y="139"/>
                  </a:cubicBezTo>
                  <a:cubicBezTo>
                    <a:pt x="578" y="141"/>
                    <a:pt x="579" y="142"/>
                    <a:pt x="581" y="144"/>
                  </a:cubicBezTo>
                  <a:cubicBezTo>
                    <a:pt x="592" y="158"/>
                    <a:pt x="590" y="178"/>
                    <a:pt x="576" y="189"/>
                  </a:cubicBezTo>
                  <a:lnTo>
                    <a:pt x="471" y="276"/>
                  </a:lnTo>
                  <a:close/>
                  <a:moveTo>
                    <a:pt x="161" y="226"/>
                  </a:moveTo>
                  <a:cubicBezTo>
                    <a:pt x="175" y="237"/>
                    <a:pt x="177" y="258"/>
                    <a:pt x="166" y="271"/>
                  </a:cubicBezTo>
                  <a:cubicBezTo>
                    <a:pt x="155" y="285"/>
                    <a:pt x="135" y="287"/>
                    <a:pt x="121" y="276"/>
                  </a:cubicBezTo>
                  <a:cubicBezTo>
                    <a:pt x="16" y="189"/>
                    <a:pt x="16" y="189"/>
                    <a:pt x="16" y="189"/>
                  </a:cubicBezTo>
                  <a:cubicBezTo>
                    <a:pt x="2" y="178"/>
                    <a:pt x="0" y="158"/>
                    <a:pt x="11" y="144"/>
                  </a:cubicBezTo>
                  <a:cubicBezTo>
                    <a:pt x="13" y="142"/>
                    <a:pt x="14" y="141"/>
                    <a:pt x="16" y="139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35" y="42"/>
                    <a:pt x="155" y="44"/>
                    <a:pt x="166" y="57"/>
                  </a:cubicBezTo>
                  <a:cubicBezTo>
                    <a:pt x="177" y="71"/>
                    <a:pt x="175" y="91"/>
                    <a:pt x="161" y="102"/>
                  </a:cubicBezTo>
                  <a:cubicBezTo>
                    <a:pt x="86" y="164"/>
                    <a:pt x="86" y="164"/>
                    <a:pt x="86" y="164"/>
                  </a:cubicBezTo>
                  <a:lnTo>
                    <a:pt x="161" y="2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0"/>
            <p:cNvSpPr>
              <a:spLocks noEditPoints="1"/>
            </p:cNvSpPr>
            <p:nvPr/>
          </p:nvSpPr>
          <p:spPr bwMode="auto">
            <a:xfrm>
              <a:off x="6202363" y="-1679575"/>
              <a:ext cx="3810000" cy="2863850"/>
            </a:xfrm>
            <a:custGeom>
              <a:avLst/>
              <a:gdLst>
                <a:gd name="T0" fmla="*/ 103 w 1016"/>
                <a:gd name="T1" fmla="*/ 689 h 764"/>
                <a:gd name="T2" fmla="*/ 95 w 1016"/>
                <a:gd name="T3" fmla="*/ 674 h 764"/>
                <a:gd name="T4" fmla="*/ 113 w 1016"/>
                <a:gd name="T5" fmla="*/ 647 h 764"/>
                <a:gd name="T6" fmla="*/ 127 w 1016"/>
                <a:gd name="T7" fmla="*/ 641 h 764"/>
                <a:gd name="T8" fmla="*/ 889 w 1016"/>
                <a:gd name="T9" fmla="*/ 641 h 764"/>
                <a:gd name="T10" fmla="*/ 902 w 1016"/>
                <a:gd name="T11" fmla="*/ 647 h 764"/>
                <a:gd name="T12" fmla="*/ 920 w 1016"/>
                <a:gd name="T13" fmla="*/ 674 h 764"/>
                <a:gd name="T14" fmla="*/ 912 w 1016"/>
                <a:gd name="T15" fmla="*/ 689 h 764"/>
                <a:gd name="T16" fmla="*/ 652 w 1016"/>
                <a:gd name="T17" fmla="*/ 689 h 764"/>
                <a:gd name="T18" fmla="*/ 655 w 1016"/>
                <a:gd name="T19" fmla="*/ 709 h 764"/>
                <a:gd name="T20" fmla="*/ 647 w 1016"/>
                <a:gd name="T21" fmla="*/ 717 h 764"/>
                <a:gd name="T22" fmla="*/ 374 w 1016"/>
                <a:gd name="T23" fmla="*/ 717 h 764"/>
                <a:gd name="T24" fmla="*/ 366 w 1016"/>
                <a:gd name="T25" fmla="*/ 709 h 764"/>
                <a:gd name="T26" fmla="*/ 368 w 1016"/>
                <a:gd name="T27" fmla="*/ 689 h 764"/>
                <a:gd name="T28" fmla="*/ 103 w 1016"/>
                <a:gd name="T29" fmla="*/ 689 h 764"/>
                <a:gd name="T30" fmla="*/ 501 w 1016"/>
                <a:gd name="T31" fmla="*/ 764 h 764"/>
                <a:gd name="T32" fmla="*/ 50 w 1016"/>
                <a:gd name="T33" fmla="*/ 764 h 764"/>
                <a:gd name="T34" fmla="*/ 0 w 1016"/>
                <a:gd name="T35" fmla="*/ 727 h 764"/>
                <a:gd name="T36" fmla="*/ 38 w 1016"/>
                <a:gd name="T37" fmla="*/ 668 h 764"/>
                <a:gd name="T38" fmla="*/ 60 w 1016"/>
                <a:gd name="T39" fmla="*/ 639 h 764"/>
                <a:gd name="T40" fmla="*/ 88 w 1016"/>
                <a:gd name="T41" fmla="*/ 619 h 764"/>
                <a:gd name="T42" fmla="*/ 80 w 1016"/>
                <a:gd name="T43" fmla="*/ 591 h 764"/>
                <a:gd name="T44" fmla="*/ 80 w 1016"/>
                <a:gd name="T45" fmla="*/ 53 h 764"/>
                <a:gd name="T46" fmla="*/ 96 w 1016"/>
                <a:gd name="T47" fmla="*/ 16 h 764"/>
                <a:gd name="T48" fmla="*/ 133 w 1016"/>
                <a:gd name="T49" fmla="*/ 0 h 764"/>
                <a:gd name="T50" fmla="*/ 883 w 1016"/>
                <a:gd name="T51" fmla="*/ 0 h 764"/>
                <a:gd name="T52" fmla="*/ 920 w 1016"/>
                <a:gd name="T53" fmla="*/ 16 h 764"/>
                <a:gd name="T54" fmla="*/ 936 w 1016"/>
                <a:gd name="T55" fmla="*/ 53 h 764"/>
                <a:gd name="T56" fmla="*/ 936 w 1016"/>
                <a:gd name="T57" fmla="*/ 591 h 764"/>
                <a:gd name="T58" fmla="*/ 928 w 1016"/>
                <a:gd name="T59" fmla="*/ 618 h 764"/>
                <a:gd name="T60" fmla="*/ 953 w 1016"/>
                <a:gd name="T61" fmla="*/ 636 h 764"/>
                <a:gd name="T62" fmla="*/ 953 w 1016"/>
                <a:gd name="T63" fmla="*/ 636 h 764"/>
                <a:gd name="T64" fmla="*/ 976 w 1016"/>
                <a:gd name="T65" fmla="*/ 665 h 764"/>
                <a:gd name="T66" fmla="*/ 977 w 1016"/>
                <a:gd name="T67" fmla="*/ 666 h 764"/>
                <a:gd name="T68" fmla="*/ 993 w 1016"/>
                <a:gd name="T69" fmla="*/ 686 h 764"/>
                <a:gd name="T70" fmla="*/ 1016 w 1016"/>
                <a:gd name="T71" fmla="*/ 726 h 764"/>
                <a:gd name="T72" fmla="*/ 965 w 1016"/>
                <a:gd name="T73" fmla="*/ 764 h 764"/>
                <a:gd name="T74" fmla="*/ 965 w 1016"/>
                <a:gd name="T75" fmla="*/ 764 h 764"/>
                <a:gd name="T76" fmla="*/ 501 w 1016"/>
                <a:gd name="T77" fmla="*/ 764 h 764"/>
                <a:gd name="T78" fmla="*/ 883 w 1016"/>
                <a:gd name="T79" fmla="*/ 48 h 764"/>
                <a:gd name="T80" fmla="*/ 133 w 1016"/>
                <a:gd name="T81" fmla="*/ 48 h 764"/>
                <a:gd name="T82" fmla="*/ 130 w 1016"/>
                <a:gd name="T83" fmla="*/ 50 h 764"/>
                <a:gd name="T84" fmla="*/ 128 w 1016"/>
                <a:gd name="T85" fmla="*/ 53 h 764"/>
                <a:gd name="T86" fmla="*/ 128 w 1016"/>
                <a:gd name="T87" fmla="*/ 591 h 764"/>
                <a:gd name="T88" fmla="*/ 130 w 1016"/>
                <a:gd name="T89" fmla="*/ 595 h 764"/>
                <a:gd name="T90" fmla="*/ 133 w 1016"/>
                <a:gd name="T91" fmla="*/ 596 h 764"/>
                <a:gd name="T92" fmla="*/ 883 w 1016"/>
                <a:gd name="T93" fmla="*/ 596 h 764"/>
                <a:gd name="T94" fmla="*/ 886 w 1016"/>
                <a:gd name="T95" fmla="*/ 595 h 764"/>
                <a:gd name="T96" fmla="*/ 888 w 1016"/>
                <a:gd name="T97" fmla="*/ 591 h 764"/>
                <a:gd name="T98" fmla="*/ 888 w 1016"/>
                <a:gd name="T99" fmla="*/ 53 h 764"/>
                <a:gd name="T100" fmla="*/ 886 w 1016"/>
                <a:gd name="T101" fmla="*/ 50 h 764"/>
                <a:gd name="T102" fmla="*/ 883 w 1016"/>
                <a:gd name="T103" fmla="*/ 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6" h="764">
                  <a:moveTo>
                    <a:pt x="103" y="689"/>
                  </a:moveTo>
                  <a:cubicBezTo>
                    <a:pt x="94" y="689"/>
                    <a:pt x="91" y="682"/>
                    <a:pt x="95" y="674"/>
                  </a:cubicBezTo>
                  <a:cubicBezTo>
                    <a:pt x="98" y="669"/>
                    <a:pt x="109" y="649"/>
                    <a:pt x="113" y="647"/>
                  </a:cubicBezTo>
                  <a:cubicBezTo>
                    <a:pt x="118" y="644"/>
                    <a:pt x="122" y="641"/>
                    <a:pt x="127" y="641"/>
                  </a:cubicBezTo>
                  <a:cubicBezTo>
                    <a:pt x="889" y="641"/>
                    <a:pt x="889" y="641"/>
                    <a:pt x="889" y="641"/>
                  </a:cubicBezTo>
                  <a:cubicBezTo>
                    <a:pt x="893" y="641"/>
                    <a:pt x="898" y="644"/>
                    <a:pt x="902" y="647"/>
                  </a:cubicBezTo>
                  <a:cubicBezTo>
                    <a:pt x="906" y="649"/>
                    <a:pt x="918" y="669"/>
                    <a:pt x="920" y="674"/>
                  </a:cubicBezTo>
                  <a:cubicBezTo>
                    <a:pt x="924" y="682"/>
                    <a:pt x="922" y="689"/>
                    <a:pt x="912" y="689"/>
                  </a:cubicBezTo>
                  <a:cubicBezTo>
                    <a:pt x="652" y="689"/>
                    <a:pt x="652" y="689"/>
                    <a:pt x="652" y="689"/>
                  </a:cubicBezTo>
                  <a:cubicBezTo>
                    <a:pt x="655" y="709"/>
                    <a:pt x="655" y="709"/>
                    <a:pt x="655" y="709"/>
                  </a:cubicBezTo>
                  <a:cubicBezTo>
                    <a:pt x="655" y="714"/>
                    <a:pt x="651" y="717"/>
                    <a:pt x="647" y="717"/>
                  </a:cubicBezTo>
                  <a:cubicBezTo>
                    <a:pt x="374" y="717"/>
                    <a:pt x="374" y="717"/>
                    <a:pt x="374" y="717"/>
                  </a:cubicBezTo>
                  <a:cubicBezTo>
                    <a:pt x="369" y="717"/>
                    <a:pt x="365" y="714"/>
                    <a:pt x="366" y="709"/>
                  </a:cubicBezTo>
                  <a:cubicBezTo>
                    <a:pt x="368" y="689"/>
                    <a:pt x="368" y="689"/>
                    <a:pt x="368" y="689"/>
                  </a:cubicBezTo>
                  <a:cubicBezTo>
                    <a:pt x="103" y="689"/>
                    <a:pt x="103" y="689"/>
                    <a:pt x="103" y="689"/>
                  </a:cubicBezTo>
                  <a:moveTo>
                    <a:pt x="501" y="764"/>
                  </a:moveTo>
                  <a:cubicBezTo>
                    <a:pt x="50" y="764"/>
                    <a:pt x="50" y="764"/>
                    <a:pt x="50" y="764"/>
                  </a:cubicBezTo>
                  <a:cubicBezTo>
                    <a:pt x="29" y="764"/>
                    <a:pt x="0" y="749"/>
                    <a:pt x="0" y="727"/>
                  </a:cubicBezTo>
                  <a:cubicBezTo>
                    <a:pt x="0" y="712"/>
                    <a:pt x="28" y="681"/>
                    <a:pt x="38" y="668"/>
                  </a:cubicBezTo>
                  <a:cubicBezTo>
                    <a:pt x="60" y="639"/>
                    <a:pt x="60" y="639"/>
                    <a:pt x="60" y="639"/>
                  </a:cubicBezTo>
                  <a:cubicBezTo>
                    <a:pt x="67" y="631"/>
                    <a:pt x="77" y="623"/>
                    <a:pt x="88" y="619"/>
                  </a:cubicBezTo>
                  <a:cubicBezTo>
                    <a:pt x="83" y="611"/>
                    <a:pt x="80" y="601"/>
                    <a:pt x="80" y="591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39"/>
                    <a:pt x="86" y="25"/>
                    <a:pt x="96" y="16"/>
                  </a:cubicBezTo>
                  <a:cubicBezTo>
                    <a:pt x="106" y="6"/>
                    <a:pt x="119" y="0"/>
                    <a:pt x="133" y="0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897" y="0"/>
                    <a:pt x="910" y="6"/>
                    <a:pt x="920" y="16"/>
                  </a:cubicBezTo>
                  <a:cubicBezTo>
                    <a:pt x="930" y="25"/>
                    <a:pt x="936" y="39"/>
                    <a:pt x="936" y="53"/>
                  </a:cubicBezTo>
                  <a:cubicBezTo>
                    <a:pt x="936" y="591"/>
                    <a:pt x="936" y="591"/>
                    <a:pt x="936" y="591"/>
                  </a:cubicBezTo>
                  <a:cubicBezTo>
                    <a:pt x="936" y="601"/>
                    <a:pt x="933" y="610"/>
                    <a:pt x="928" y="618"/>
                  </a:cubicBezTo>
                  <a:cubicBezTo>
                    <a:pt x="939" y="623"/>
                    <a:pt x="947" y="629"/>
                    <a:pt x="953" y="636"/>
                  </a:cubicBezTo>
                  <a:cubicBezTo>
                    <a:pt x="953" y="636"/>
                    <a:pt x="953" y="636"/>
                    <a:pt x="953" y="636"/>
                  </a:cubicBezTo>
                  <a:cubicBezTo>
                    <a:pt x="976" y="665"/>
                    <a:pt x="976" y="665"/>
                    <a:pt x="976" y="665"/>
                  </a:cubicBezTo>
                  <a:cubicBezTo>
                    <a:pt x="976" y="665"/>
                    <a:pt x="976" y="666"/>
                    <a:pt x="977" y="666"/>
                  </a:cubicBezTo>
                  <a:cubicBezTo>
                    <a:pt x="993" y="686"/>
                    <a:pt x="993" y="686"/>
                    <a:pt x="993" y="686"/>
                  </a:cubicBezTo>
                  <a:cubicBezTo>
                    <a:pt x="1002" y="698"/>
                    <a:pt x="1016" y="710"/>
                    <a:pt x="1016" y="726"/>
                  </a:cubicBezTo>
                  <a:cubicBezTo>
                    <a:pt x="1016" y="749"/>
                    <a:pt x="986" y="764"/>
                    <a:pt x="965" y="764"/>
                  </a:cubicBezTo>
                  <a:cubicBezTo>
                    <a:pt x="965" y="764"/>
                    <a:pt x="965" y="764"/>
                    <a:pt x="965" y="764"/>
                  </a:cubicBezTo>
                  <a:lnTo>
                    <a:pt x="501" y="764"/>
                  </a:lnTo>
                  <a:close/>
                  <a:moveTo>
                    <a:pt x="883" y="48"/>
                  </a:moveTo>
                  <a:cubicBezTo>
                    <a:pt x="133" y="48"/>
                    <a:pt x="133" y="48"/>
                    <a:pt x="133" y="48"/>
                  </a:cubicBezTo>
                  <a:cubicBezTo>
                    <a:pt x="132" y="48"/>
                    <a:pt x="131" y="49"/>
                    <a:pt x="130" y="50"/>
                  </a:cubicBezTo>
                  <a:cubicBezTo>
                    <a:pt x="129" y="51"/>
                    <a:pt x="128" y="52"/>
                    <a:pt x="128" y="53"/>
                  </a:cubicBezTo>
                  <a:cubicBezTo>
                    <a:pt x="128" y="591"/>
                    <a:pt x="128" y="591"/>
                    <a:pt x="128" y="591"/>
                  </a:cubicBezTo>
                  <a:cubicBezTo>
                    <a:pt x="128" y="593"/>
                    <a:pt x="129" y="594"/>
                    <a:pt x="130" y="595"/>
                  </a:cubicBezTo>
                  <a:cubicBezTo>
                    <a:pt x="131" y="596"/>
                    <a:pt x="132" y="596"/>
                    <a:pt x="133" y="596"/>
                  </a:cubicBezTo>
                  <a:cubicBezTo>
                    <a:pt x="883" y="596"/>
                    <a:pt x="883" y="596"/>
                    <a:pt x="883" y="596"/>
                  </a:cubicBezTo>
                  <a:cubicBezTo>
                    <a:pt x="884" y="596"/>
                    <a:pt x="885" y="596"/>
                    <a:pt x="886" y="595"/>
                  </a:cubicBezTo>
                  <a:cubicBezTo>
                    <a:pt x="887" y="594"/>
                    <a:pt x="888" y="593"/>
                    <a:pt x="888" y="591"/>
                  </a:cubicBezTo>
                  <a:cubicBezTo>
                    <a:pt x="888" y="53"/>
                    <a:pt x="888" y="53"/>
                    <a:pt x="888" y="53"/>
                  </a:cubicBezTo>
                  <a:cubicBezTo>
                    <a:pt x="888" y="52"/>
                    <a:pt x="887" y="51"/>
                    <a:pt x="886" y="50"/>
                  </a:cubicBezTo>
                  <a:cubicBezTo>
                    <a:pt x="885" y="49"/>
                    <a:pt x="884" y="48"/>
                    <a:pt x="88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34250" y="0"/>
            <a:ext cx="1809750" cy="762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9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Sections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613" y="1652369"/>
            <a:ext cx="8232775" cy="4681755"/>
          </a:xfrm>
          <a:prstGeom prst="rect">
            <a:avLst/>
          </a:prstGeom>
        </p:spPr>
        <p:txBody>
          <a:bodyPr vert="horz" lIns="0" tIns="45720" rIns="0" bIns="0" numCol="2" spcCol="36000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Platform as a Service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Cloud Deployment Model Offerings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Pizza as a Service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The Netflix </a:t>
            </a:r>
            <a:r>
              <a:rPr lang="en-US" sz="1800" dirty="0" smtClean="0"/>
              <a:t>Pattern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endParaRPr lang="en-US" sz="1800" dirty="0"/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 err="1"/>
              <a:t>Autoscaling</a:t>
            </a:r>
            <a:r>
              <a:rPr lang="en-US" sz="1800" dirty="0"/>
              <a:t> groups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 err="1"/>
              <a:t>CloudFormation</a:t>
            </a:r>
            <a:r>
              <a:rPr lang="en-US" sz="1800" dirty="0"/>
              <a:t> concepts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AWS Machine Images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Elastic Beanstalk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Using AWS for DevOps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endParaRPr lang="en-US" sz="1800" dirty="0" smtClean="0"/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Lab - Implement AWS stack with Cloud Formation and observe the Netflix pattern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Review of Lab Exercise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Discussion of Module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US" sz="1800" dirty="0"/>
              <a:t>Recap</a:t>
            </a:r>
          </a:p>
          <a:p>
            <a:pPr marL="271463" indent="-271463">
              <a:spcBef>
                <a:spcPts val="12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71340" y="1726864"/>
            <a:ext cx="0" cy="4212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14227382"/>
              </p:ext>
            </p:extLst>
          </p:nvPr>
        </p:nvGraphicFramePr>
        <p:xfrm>
          <a:off x="1419887" y="1802801"/>
          <a:ext cx="6250382" cy="453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ctangle 23"/>
          <p:cNvSpPr/>
          <p:nvPr/>
        </p:nvSpPr>
        <p:spPr>
          <a:xfrm>
            <a:off x="2791497" y="1699327"/>
            <a:ext cx="3568822" cy="202404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444">
              <a:defRPr/>
            </a:pPr>
            <a:endParaRPr lang="en-GB" kern="0" dirty="0" smtClean="0">
              <a:solidFill>
                <a:prstClr val="white"/>
              </a:solidFill>
              <a:latin typeface="+mn-lt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Step 1, Basic IaaS Provisioning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Like we did at the start of the day, CloudFormation creates IaaS components from scratch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2188" y="1914525"/>
            <a:ext cx="8151812" cy="482758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848131" y="2301591"/>
            <a:ext cx="453354" cy="134673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72656" y="2301591"/>
            <a:ext cx="453354" cy="134673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74559" y="2301591"/>
            <a:ext cx="453354" cy="134673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9083" y="2301591"/>
            <a:ext cx="453354" cy="134673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3607" y="2301591"/>
            <a:ext cx="453354" cy="134673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20836" y="5526128"/>
            <a:ext cx="5910144" cy="5040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442918" y="3697636"/>
            <a:ext cx="3307669" cy="37625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Platform Application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442918" y="2291654"/>
            <a:ext cx="3307669" cy="37625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Business Applications 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AAC3-A965-44A3-AD06-EA035165D72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83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Cloud Formation in Action</a:t>
            </a:r>
            <a:endParaRPr lang="en-GB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smtClean="0"/>
              <a:t>Build IaaS components from nothing</a:t>
            </a:r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700" y="1362528"/>
            <a:ext cx="9855839" cy="7704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isometricOffAxis2Top">
              <a:rot lat="19172227" lon="2884828" rev="1776330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-180975" y="1430338"/>
            <a:ext cx="9966325" cy="7591425"/>
            <a:chOff x="-180996" y="1430768"/>
            <a:chExt cx="9966440" cy="7590404"/>
          </a:xfrm>
        </p:grpSpPr>
        <p:sp>
          <p:nvSpPr>
            <p:cNvPr id="21" name="Rectangle 20"/>
            <p:cNvSpPr/>
            <p:nvPr/>
          </p:nvSpPr>
          <p:spPr>
            <a:xfrm>
              <a:off x="-180996" y="1430768"/>
              <a:ext cx="9966440" cy="7590404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  <a:scene3d>
              <a:camera prst="orthographicFront">
                <a:rot lat="19170000" lon="2886000" rev="1776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dirty="0"/>
                <a:t>319</a:t>
              </a:r>
            </a:p>
          </p:txBody>
        </p:sp>
        <p:pic>
          <p:nvPicPr>
            <p:cNvPr id="58429" name="Picture 2" descr="C:\Users\martin.croker\Documents\AWS Stencils (1)\AWS Stencils\EPS\13.svg.ep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06" y="4288576"/>
              <a:ext cx="751897" cy="732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1923067" y="2997724"/>
            <a:ext cx="4039387" cy="1187777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81226" y="3671891"/>
            <a:ext cx="2612045" cy="1262062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76" y="3912359"/>
            <a:ext cx="4083670" cy="1116817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9423" y="4020868"/>
            <a:ext cx="2906049" cy="1116817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42634" y="3622246"/>
            <a:ext cx="2906049" cy="3678326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418747" y="5296775"/>
            <a:ext cx="1803722" cy="1967222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79897" y="6320637"/>
            <a:ext cx="3149528" cy="1994688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81700" y="6076949"/>
            <a:ext cx="2068120" cy="1543999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09305" y="4360072"/>
            <a:ext cx="2068120" cy="32608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pic>
        <p:nvPicPr>
          <p:cNvPr id="20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89" y="4060689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52" y="3655110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91" y="2735006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92" y="4581857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65" y="5214889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03" y="5697281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386" y="5561092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0" y="5076124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37" y="6200646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6357809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83" y="5987855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41" y="4023045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522" y="6656714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Diagram for illustration only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7563" y="1182021"/>
            <a:ext cx="3775803" cy="457594"/>
          </a:xfrm>
          <a:prstGeom prst="rect">
            <a:avLst/>
          </a:prstGeom>
          <a:solidFill>
            <a:srgbClr val="FEFEFE">
              <a:alpha val="87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919767" y="519216"/>
            <a:ext cx="153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Platform and basic infra automation &gt;</a:t>
            </a:r>
            <a:endParaRPr lang="en-GB" sz="1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7234727" y="-25906"/>
            <a:ext cx="1549352" cy="1150777"/>
            <a:chOff x="35496" y="39258"/>
            <a:chExt cx="9145015" cy="6702111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858325938"/>
                </p:ext>
              </p:extLst>
            </p:nvPr>
          </p:nvGraphicFramePr>
          <p:xfrm>
            <a:off x="35496" y="188639"/>
            <a:ext cx="9145015" cy="65527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42" name="Rectangle 41"/>
            <p:cNvSpPr/>
            <p:nvPr/>
          </p:nvSpPr>
          <p:spPr>
            <a:xfrm>
              <a:off x="2042316" y="39258"/>
              <a:ext cx="5221590" cy="29220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444">
                <a:defRPr/>
              </a:pPr>
              <a:endParaRPr lang="en-GB" sz="600" kern="0" dirty="0" smtClean="0">
                <a:solidFill>
                  <a:prstClr val="white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404" y="908720"/>
              <a:ext cx="663308" cy="1944216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8844" y="908720"/>
              <a:ext cx="663308" cy="1944216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49091" y="908720"/>
              <a:ext cx="663308" cy="1944216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16529" y="908720"/>
              <a:ext cx="663308" cy="1944216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83966" y="908720"/>
              <a:ext cx="663308" cy="1944216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</p:grpSp>
      <p:sp>
        <p:nvSpPr>
          <p:cNvPr id="52" name="TextBox 211"/>
          <p:cNvSpPr txBox="1">
            <a:spLocks noChangeArrowheads="1"/>
          </p:cNvSpPr>
          <p:nvPr/>
        </p:nvSpPr>
        <p:spPr bwMode="auto">
          <a:xfrm>
            <a:off x="5996305" y="1865522"/>
            <a:ext cx="11179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9388" indent="-179388" eaLnBrk="1" hangingPunct="1">
              <a:spcBef>
                <a:spcPts val="1200"/>
              </a:spcBef>
              <a:buClr>
                <a:schemeClr val="accent1"/>
              </a:buClr>
              <a:buSzPct val="70000"/>
              <a:buFont typeface="Webdings" panose="05030102010509060703" pitchFamily="18" charset="2"/>
              <a:buChar char="n"/>
            </a:pPr>
            <a:r>
              <a:rPr lang="en-GB" altLang="en-US" sz="1600" dirty="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rPr>
              <a:t>Subnets</a:t>
            </a:r>
          </a:p>
        </p:txBody>
      </p:sp>
      <p:sp>
        <p:nvSpPr>
          <p:cNvPr id="53" name="TextBox 212"/>
          <p:cNvSpPr txBox="1">
            <a:spLocks noChangeArrowheads="1"/>
          </p:cNvSpPr>
          <p:nvPr/>
        </p:nvSpPr>
        <p:spPr bwMode="auto">
          <a:xfrm>
            <a:off x="5996305" y="1593073"/>
            <a:ext cx="22299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9388" indent="-179388" eaLnBrk="1" hangingPunct="1">
              <a:spcBef>
                <a:spcPts val="1200"/>
              </a:spcBef>
              <a:buClr>
                <a:schemeClr val="accent1"/>
              </a:buClr>
              <a:buSzPct val="70000"/>
              <a:buFont typeface="Webdings" panose="05030102010509060703" pitchFamily="18" charset="2"/>
              <a:buChar char="n"/>
            </a:pPr>
            <a:r>
              <a:rPr lang="en-GB" altLang="en-US" sz="1600" dirty="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rPr>
              <a:t>Virtual Private Cloud</a:t>
            </a:r>
          </a:p>
        </p:txBody>
      </p:sp>
      <p:sp>
        <p:nvSpPr>
          <p:cNvPr id="54" name="TextBox 213"/>
          <p:cNvSpPr txBox="1">
            <a:spLocks noChangeArrowheads="1"/>
          </p:cNvSpPr>
          <p:nvPr/>
        </p:nvSpPr>
        <p:spPr bwMode="auto">
          <a:xfrm>
            <a:off x="5996305" y="2137971"/>
            <a:ext cx="187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9388" indent="-179388" eaLnBrk="1" hangingPunct="1">
              <a:spcBef>
                <a:spcPts val="1200"/>
              </a:spcBef>
              <a:buClr>
                <a:schemeClr val="accent1"/>
              </a:buClr>
              <a:buSzPct val="70000"/>
              <a:buFont typeface="Webdings" panose="05030102010509060703" pitchFamily="18" charset="2"/>
              <a:buChar char="n"/>
            </a:pPr>
            <a:r>
              <a:rPr lang="en-GB" altLang="en-US" sz="1600" dirty="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9844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700" y="1362528"/>
            <a:ext cx="9855839" cy="7704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isometricOffAxis2Top">
              <a:rot lat="19172227" lon="2884828" rev="1776330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AFA058D-094D-4092-AE1C-B30B47E26BA4}" type="slidenum">
              <a:rPr lang="en-US" altLang="en-US" smtClean="0"/>
              <a:pPr/>
              <a:t>22</a:t>
            </a:fld>
            <a:endParaRPr lang="en-US" altLang="en-US" dirty="0" smtClean="0"/>
          </a:p>
        </p:txBody>
      </p:sp>
      <p:sp>
        <p:nvSpPr>
          <p:cNvPr id="583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Cloud Formation in Action</a:t>
            </a:r>
            <a:endParaRPr lang="en-GB" alt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smtClean="0"/>
              <a:t>Build IaaS components from nothing with pre-baking</a:t>
            </a: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1923067" y="2997724"/>
            <a:ext cx="4039387" cy="1187777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81226" y="3671891"/>
            <a:ext cx="2612045" cy="1262062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576" y="3912359"/>
            <a:ext cx="4083670" cy="1116817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9423" y="4020868"/>
            <a:ext cx="2906049" cy="1116817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42634" y="3622246"/>
            <a:ext cx="2906049" cy="3678326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418747" y="5296775"/>
            <a:ext cx="1803722" cy="1967222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79897" y="6320637"/>
            <a:ext cx="3149528" cy="1994688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81700" y="6076949"/>
            <a:ext cx="2068120" cy="1543999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09305" y="4360072"/>
            <a:ext cx="2068120" cy="326087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scene3d>
            <a:camera prst="orthographicFront">
              <a:rot lat="19170000" lon="2886000" rev="1776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319</a:t>
            </a:r>
          </a:p>
        </p:txBody>
      </p:sp>
      <p:pic>
        <p:nvPicPr>
          <p:cNvPr id="48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89" y="4060689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752" y="3655110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91" y="2735006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92" y="4581857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65" y="5214889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03" y="5697281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386" y="5561092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0" y="5076124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37" y="6200646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6357809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83" y="5987855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martin.croker\Documents\AWS Stencils (1)\AWS Stencils\EPS\14.svg.eps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41" y="4023045"/>
            <a:ext cx="863372" cy="69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2397125"/>
            <a:ext cx="854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4227513"/>
            <a:ext cx="8540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3316288"/>
            <a:ext cx="8540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5346700"/>
            <a:ext cx="854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4860925"/>
            <a:ext cx="854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3678238"/>
            <a:ext cx="8540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 descr="C:\Users\martin.croker\Documents\AWS Stencils (1)\AWS Stencils\EPS\7.svg.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2868613"/>
            <a:ext cx="854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2967038" y="4881563"/>
            <a:ext cx="920750" cy="930275"/>
            <a:chOff x="2966267" y="4881219"/>
            <a:chExt cx="921441" cy="930894"/>
          </a:xfrm>
        </p:grpSpPr>
        <p:pic>
          <p:nvPicPr>
            <p:cNvPr id="70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409" y="4881219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 descr="http://en.community.dell.com/cfs-file.ashx/__key/communityserver-blogs-components-weblogfiles/00-00-00-37-45/6521.OC_5F00_Chef_5F00_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462" y="5274573"/>
              <a:ext cx="500246" cy="394694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http://en.community.dell.com/cfs-file.ashx/__key/communityserver-blogs-components-weblogfiles/00-00-00-37-45/6521.OC_5F00_Chef_5F00_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67" y="5259205"/>
              <a:ext cx="500246" cy="39469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2460625" y="1936750"/>
            <a:ext cx="935038" cy="931863"/>
            <a:chOff x="2461279" y="1936984"/>
            <a:chExt cx="933617" cy="930894"/>
          </a:xfrm>
        </p:grpSpPr>
        <p:pic>
          <p:nvPicPr>
            <p:cNvPr id="74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718" y="1936984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5" name="Group 150"/>
            <p:cNvGrpSpPr>
              <a:grpSpLocks/>
            </p:cNvGrpSpPr>
            <p:nvPr/>
          </p:nvGrpSpPr>
          <p:grpSpPr bwMode="auto">
            <a:xfrm>
              <a:off x="2461279" y="2285002"/>
              <a:ext cx="501930" cy="434646"/>
              <a:chOff x="0" y="2245302"/>
              <a:chExt cx="5353446" cy="2225466"/>
            </a:xfrm>
          </p:grpSpPr>
          <p:pic>
            <p:nvPicPr>
              <p:cNvPr id="79" name="Picture 4" descr="http://www.talend.com/sites/default/files/media/Logos/logo_jaspersoft.gif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8" t="29742" b="26542"/>
              <a:stretch/>
            </p:blipFill>
            <p:spPr bwMode="auto">
              <a:xfrm>
                <a:off x="0" y="3794720"/>
                <a:ext cx="5353446" cy="676048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4" descr="http://www.talend.com/sites/default/files/media/Logos/logo_jaspersoft.gif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598"/>
              <a:stretch/>
            </p:blipFill>
            <p:spPr bwMode="auto">
              <a:xfrm>
                <a:off x="1804229" y="2245302"/>
                <a:ext cx="1744989" cy="154643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6" name="Group 151"/>
            <p:cNvGrpSpPr>
              <a:grpSpLocks/>
            </p:cNvGrpSpPr>
            <p:nvPr/>
          </p:nvGrpSpPr>
          <p:grpSpPr bwMode="auto">
            <a:xfrm>
              <a:off x="2868210" y="2338167"/>
              <a:ext cx="526686" cy="344864"/>
              <a:chOff x="0" y="2245302"/>
              <a:chExt cx="5353446" cy="2225466"/>
            </a:xfrm>
          </p:grpSpPr>
          <p:pic>
            <p:nvPicPr>
              <p:cNvPr id="77" name="Picture 4" descr="http://www.talend.com/sites/default/files/media/Logos/logo_jaspersoft.gif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8" t="29742" b="26542"/>
              <a:stretch/>
            </p:blipFill>
            <p:spPr bwMode="auto">
              <a:xfrm>
                <a:off x="0" y="3794720"/>
                <a:ext cx="5353446" cy="676048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 descr="http://www.talend.com/sites/default/files/media/Logos/logo_jaspersoft.gif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598"/>
              <a:stretch/>
            </p:blipFill>
            <p:spPr bwMode="auto">
              <a:xfrm>
                <a:off x="1804229" y="2245302"/>
                <a:ext cx="1744989" cy="1546434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2327275" y="3771900"/>
            <a:ext cx="977900" cy="931863"/>
            <a:chOff x="2327764" y="3772534"/>
            <a:chExt cx="977397" cy="930894"/>
          </a:xfrm>
        </p:grpSpPr>
        <p:pic>
          <p:nvPicPr>
            <p:cNvPr id="82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91" y="3772534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280" y="4209820"/>
              <a:ext cx="563881" cy="35020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764" y="4212549"/>
              <a:ext cx="563881" cy="35020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221288" y="4406900"/>
            <a:ext cx="977900" cy="930275"/>
            <a:chOff x="5221789" y="4406892"/>
            <a:chExt cx="977397" cy="930894"/>
          </a:xfrm>
        </p:grpSpPr>
        <p:pic>
          <p:nvPicPr>
            <p:cNvPr id="86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065" y="4406892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305" y="4874500"/>
              <a:ext cx="563881" cy="35020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89" y="4877229"/>
              <a:ext cx="563881" cy="35020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7115175" y="3224213"/>
            <a:ext cx="954088" cy="930275"/>
            <a:chOff x="4155873" y="2863826"/>
            <a:chExt cx="953881" cy="930894"/>
          </a:xfrm>
        </p:grpSpPr>
        <p:pic>
          <p:nvPicPr>
            <p:cNvPr id="90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469" y="2863826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Group 170"/>
            <p:cNvGrpSpPr>
              <a:grpSpLocks/>
            </p:cNvGrpSpPr>
            <p:nvPr/>
          </p:nvGrpSpPr>
          <p:grpSpPr bwMode="auto">
            <a:xfrm>
              <a:off x="4598974" y="3173708"/>
              <a:ext cx="510780" cy="481401"/>
              <a:chOff x="127000" y="1401736"/>
              <a:chExt cx="1090612" cy="873842"/>
            </a:xfrm>
          </p:grpSpPr>
          <p:pic>
            <p:nvPicPr>
              <p:cNvPr id="96" name="Picture 11" descr="http://info.intel.com/rs/intel/images/IntelESG-Logo-159px.jp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87" b="41725"/>
              <a:stretch/>
            </p:blipFill>
            <p:spPr bwMode="auto">
              <a:xfrm>
                <a:off x="127000" y="1936984"/>
                <a:ext cx="1090612" cy="338594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1" descr="http://info.intel.com/rs/intel/images/IntelESG-Logo-159px.jp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463"/>
              <a:stretch/>
            </p:blipFill>
            <p:spPr bwMode="auto">
              <a:xfrm>
                <a:off x="470807" y="1405100"/>
                <a:ext cx="341313" cy="581026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1" descr="http://info.intel.com/rs/intel/images/IntelESG-Logo-159px.jp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188" b="43314"/>
              <a:stretch/>
            </p:blipFill>
            <p:spPr bwMode="auto">
              <a:xfrm>
                <a:off x="470807" y="1401736"/>
                <a:ext cx="436336" cy="329357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" name="Group 171"/>
            <p:cNvGrpSpPr>
              <a:grpSpLocks/>
            </p:cNvGrpSpPr>
            <p:nvPr/>
          </p:nvGrpSpPr>
          <p:grpSpPr bwMode="auto">
            <a:xfrm>
              <a:off x="4155873" y="3202470"/>
              <a:ext cx="564200" cy="430860"/>
              <a:chOff x="127000" y="1401736"/>
              <a:chExt cx="1090612" cy="873842"/>
            </a:xfrm>
          </p:grpSpPr>
          <p:pic>
            <p:nvPicPr>
              <p:cNvPr id="93" name="Picture 11" descr="http://info.intel.com/rs/intel/images/IntelESG-Logo-159px.jp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87" b="41725"/>
              <a:stretch/>
            </p:blipFill>
            <p:spPr bwMode="auto">
              <a:xfrm>
                <a:off x="127000" y="1936984"/>
                <a:ext cx="1090612" cy="33859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11" descr="http://info.intel.com/rs/intel/images/IntelESG-Logo-159px.jp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463"/>
              <a:stretch/>
            </p:blipFill>
            <p:spPr bwMode="auto">
              <a:xfrm>
                <a:off x="470807" y="1405100"/>
                <a:ext cx="341313" cy="58102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1" descr="http://info.intel.com/rs/intel/images/IntelESG-Logo-159px.jp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188" b="43314"/>
              <a:stretch/>
            </p:blipFill>
            <p:spPr bwMode="auto">
              <a:xfrm>
                <a:off x="470807" y="1401736"/>
                <a:ext cx="436336" cy="329357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99" name="Picture 2" descr="C:\Users\martin.croker\Documents\AWS Stencils (1)\AWS Stencils\EPS\13.svg.ep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4281488"/>
            <a:ext cx="7524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5846763"/>
            <a:ext cx="8540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6092825" y="5389563"/>
            <a:ext cx="976313" cy="931862"/>
            <a:chOff x="5221789" y="4406892"/>
            <a:chExt cx="977397" cy="930894"/>
          </a:xfrm>
        </p:grpSpPr>
        <p:pic>
          <p:nvPicPr>
            <p:cNvPr id="106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065" y="4406892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305" y="4874500"/>
              <a:ext cx="563881" cy="35020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89" y="4877229"/>
              <a:ext cx="563881" cy="35020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9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5213350"/>
            <a:ext cx="854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7862888" y="4748213"/>
            <a:ext cx="985837" cy="930275"/>
            <a:chOff x="7862995" y="4747824"/>
            <a:chExt cx="984965" cy="930894"/>
          </a:xfrm>
        </p:grpSpPr>
        <p:pic>
          <p:nvPicPr>
            <p:cNvPr id="111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385" y="4747824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" name="Group 184"/>
            <p:cNvGrpSpPr>
              <a:grpSpLocks/>
            </p:cNvGrpSpPr>
            <p:nvPr/>
          </p:nvGrpSpPr>
          <p:grpSpPr bwMode="auto">
            <a:xfrm>
              <a:off x="8263533" y="5101879"/>
              <a:ext cx="584427" cy="459306"/>
              <a:chOff x="-827149" y="468873"/>
              <a:chExt cx="3221141" cy="2086832"/>
            </a:xfrm>
          </p:grpSpPr>
          <p:pic>
            <p:nvPicPr>
              <p:cNvPr id="116" name="Picture 13" descr="https://encrypted-tbn3.gstatic.com/images?q=tbn:ANd9GcT0906YubhIEEoEpd0yKtToMjgLqvbaKr97hbzQ-cRWNtp5M_ngeQ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11"/>
              <a:stretch/>
            </p:blipFill>
            <p:spPr bwMode="auto">
              <a:xfrm>
                <a:off x="-827149" y="1498429"/>
                <a:ext cx="3221141" cy="1057276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13" descr="https://encrypted-tbn3.gstatic.com/images?q=tbn:ANd9GcT0906YubhIEEoEpd0yKtToMjgLqvbaKr97hbzQ-cRWNtp5M_ngeQ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720"/>
              <a:stretch/>
            </p:blipFill>
            <p:spPr bwMode="auto">
              <a:xfrm>
                <a:off x="236824" y="468873"/>
                <a:ext cx="1093195" cy="1057276"/>
              </a:xfrm>
              <a:prstGeom prst="rect">
                <a:avLst/>
              </a:prstGeom>
              <a:noFill/>
              <a:scene3d>
                <a:camera prst="isometricRight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3" name="Group 185"/>
            <p:cNvGrpSpPr>
              <a:grpSpLocks/>
            </p:cNvGrpSpPr>
            <p:nvPr/>
          </p:nvGrpSpPr>
          <p:grpSpPr bwMode="auto">
            <a:xfrm>
              <a:off x="7862995" y="5118735"/>
              <a:ext cx="548411" cy="434780"/>
              <a:chOff x="-827149" y="468873"/>
              <a:chExt cx="3221141" cy="2086832"/>
            </a:xfrm>
          </p:grpSpPr>
          <p:pic>
            <p:nvPicPr>
              <p:cNvPr id="114" name="Picture 13" descr="https://encrypted-tbn3.gstatic.com/images?q=tbn:ANd9GcT0906YubhIEEoEpd0yKtToMjgLqvbaKr97hbzQ-cRWNtp5M_ngeQ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11"/>
              <a:stretch/>
            </p:blipFill>
            <p:spPr bwMode="auto">
              <a:xfrm>
                <a:off x="-827149" y="1498429"/>
                <a:ext cx="3221141" cy="105727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13" descr="https://encrypted-tbn3.gstatic.com/images?q=tbn:ANd9GcT0906YubhIEEoEpd0yKtToMjgLqvbaKr97hbzQ-cRWNtp5M_ngeQ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720"/>
              <a:stretch/>
            </p:blipFill>
            <p:spPr bwMode="auto">
              <a:xfrm>
                <a:off x="236824" y="468873"/>
                <a:ext cx="1093195" cy="105727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8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4730750"/>
            <a:ext cx="854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8759825" y="4264025"/>
            <a:ext cx="982663" cy="930275"/>
            <a:chOff x="8759107" y="4263382"/>
            <a:chExt cx="983012" cy="930894"/>
          </a:xfrm>
        </p:grpSpPr>
        <p:pic>
          <p:nvPicPr>
            <p:cNvPr id="120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2664" y="4263382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8" descr="http://www.modsecurity.org/g/nginx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9107" y="4714970"/>
              <a:ext cx="566345" cy="28898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8" descr="http://www.modsecurity.org/g/nginx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2591" y="4710579"/>
              <a:ext cx="569528" cy="29060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3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5634038"/>
            <a:ext cx="8540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" name="Group 123"/>
          <p:cNvGrpSpPr>
            <a:grpSpLocks/>
          </p:cNvGrpSpPr>
          <p:nvPr/>
        </p:nvGrpSpPr>
        <p:grpSpPr bwMode="auto">
          <a:xfrm>
            <a:off x="7210425" y="5173663"/>
            <a:ext cx="977900" cy="930275"/>
            <a:chOff x="7211002" y="5173546"/>
            <a:chExt cx="976680" cy="930894"/>
          </a:xfrm>
        </p:grpSpPr>
        <p:pic>
          <p:nvPicPr>
            <p:cNvPr id="125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4454" y="5173546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6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387" y="5704650"/>
              <a:ext cx="555295" cy="226088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002" y="5701092"/>
              <a:ext cx="548946" cy="22721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8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6013450"/>
            <a:ext cx="8540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4570413" y="5559425"/>
            <a:ext cx="976312" cy="930275"/>
            <a:chOff x="4570649" y="5559099"/>
            <a:chExt cx="976712" cy="930894"/>
          </a:xfrm>
        </p:grpSpPr>
        <p:pic>
          <p:nvPicPr>
            <p:cNvPr id="130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219" y="5559099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21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2" t="19526" r="12970" b="33522"/>
            <a:stretch/>
          </p:blipFill>
          <p:spPr bwMode="auto">
            <a:xfrm>
              <a:off x="4570649" y="6211109"/>
              <a:ext cx="546181" cy="12129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21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2" t="19526" r="12970" b="33522"/>
            <a:stretch/>
          </p:blipFill>
          <p:spPr bwMode="auto">
            <a:xfrm>
              <a:off x="4968925" y="6197416"/>
              <a:ext cx="578436" cy="128454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23" descr="https://encrypted-tbn3.gstatic.com/images?q=tbn:ANd9GcS6h9wNpOjUJTHSoU3iOrda52nmTnvP0AmCrl279sPvjZfTNl_bbQ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1049" y="5891291"/>
              <a:ext cx="337854" cy="337854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3" descr="https://encrypted-tbn3.gstatic.com/images?q=tbn:ANd9GcS6h9wNpOjUJTHSoU3iOrda52nmTnvP0AmCrl279sPvjZfTNl_bbQ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884" y="5915645"/>
              <a:ext cx="337854" cy="33785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5" name="Picture 2" descr="C:\Users\martin.croker\Documents\AWS Stencils (1)\AWS Stencils\EPS\2.svg.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3713163"/>
            <a:ext cx="8540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3224213" y="3248025"/>
            <a:ext cx="977900" cy="931863"/>
            <a:chOff x="3224748" y="3248288"/>
            <a:chExt cx="977397" cy="930894"/>
          </a:xfrm>
        </p:grpSpPr>
        <p:pic>
          <p:nvPicPr>
            <p:cNvPr id="137" name="Picture 2" descr="C:\Users\martin.croker\Documents\AWS Stencils (1)\AWS Stencils\EPS\7.svg.ep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756" y="3248288"/>
              <a:ext cx="854033" cy="9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264" y="3696178"/>
              <a:ext cx="563881" cy="35020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748" y="3698907"/>
              <a:ext cx="563881" cy="35020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" name="TextBox 141"/>
          <p:cNvSpPr txBox="1"/>
          <p:nvPr/>
        </p:nvSpPr>
        <p:spPr>
          <a:xfrm>
            <a:off x="5546725" y="519216"/>
            <a:ext cx="1906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 smtClean="0"/>
              <a:t>Full platform ready to work &gt;</a:t>
            </a:r>
            <a:endParaRPr lang="en-GB" sz="10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7234727" y="-25906"/>
            <a:ext cx="1549352" cy="1150777"/>
            <a:chOff x="35496" y="39258"/>
            <a:chExt cx="9145015" cy="6702111"/>
          </a:xfrm>
        </p:grpSpPr>
        <p:graphicFrame>
          <p:nvGraphicFramePr>
            <p:cNvPr id="144" name="Diagram 143"/>
            <p:cNvGraphicFramePr/>
            <p:nvPr>
              <p:extLst>
                <p:ext uri="{D42A27DB-BD31-4B8C-83A1-F6EECF244321}">
                  <p14:modId xmlns:p14="http://schemas.microsoft.com/office/powerpoint/2010/main" val="1383591679"/>
                </p:ext>
              </p:extLst>
            </p:nvPr>
          </p:nvGraphicFramePr>
          <p:xfrm>
            <a:off x="35496" y="188639"/>
            <a:ext cx="9145015" cy="65527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sp>
          <p:nvSpPr>
            <p:cNvPr id="145" name="Rectangle 144"/>
            <p:cNvSpPr/>
            <p:nvPr/>
          </p:nvSpPr>
          <p:spPr>
            <a:xfrm>
              <a:off x="2042316" y="39258"/>
              <a:ext cx="5221590" cy="29220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444">
                <a:defRPr/>
              </a:pPr>
              <a:endParaRPr lang="en-GB" sz="600" kern="0" dirty="0" smtClean="0">
                <a:solidFill>
                  <a:prstClr val="white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051404" y="908720"/>
              <a:ext cx="663308" cy="1944216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818844" y="908720"/>
              <a:ext cx="663308" cy="1944216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749091" y="908720"/>
              <a:ext cx="663308" cy="1944216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16529" y="908720"/>
              <a:ext cx="663308" cy="1944216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83966" y="908720"/>
              <a:ext cx="663308" cy="1944216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vert="vert" rtlCol="0" anchor="ctr"/>
            <a:lstStyle/>
            <a:p>
              <a:pPr algn="ctr" defTabSz="1219444">
                <a:lnSpc>
                  <a:spcPct val="90000"/>
                </a:lnSpc>
                <a:defRPr/>
              </a:pPr>
              <a:r>
                <a:rPr lang="en-GB" sz="300" kern="0" dirty="0" smtClean="0">
                  <a:solidFill>
                    <a:prstClr val="white"/>
                  </a:solidFill>
                  <a:latin typeface="+mn-lt"/>
                  <a:cs typeface="Arial" charset="0"/>
                </a:rPr>
                <a:t>Business Application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996305" y="1593073"/>
            <a:ext cx="2453236" cy="1427742"/>
            <a:chOff x="5996305" y="1593073"/>
            <a:chExt cx="2453236" cy="1427742"/>
          </a:xfrm>
        </p:grpSpPr>
        <p:sp>
          <p:nvSpPr>
            <p:cNvPr id="152" name="TextBox 214"/>
            <p:cNvSpPr txBox="1">
              <a:spLocks noChangeArrowheads="1"/>
            </p:cNvSpPr>
            <p:nvPr/>
          </p:nvSpPr>
          <p:spPr bwMode="auto">
            <a:xfrm>
              <a:off x="5996305" y="2436040"/>
              <a:ext cx="2453236" cy="5847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179388" indent="-179388" eaLnBrk="1" hangingPunct="1">
                <a:spcBef>
                  <a:spcPts val="1200"/>
                </a:spcBef>
                <a:buClr>
                  <a:schemeClr val="accent1"/>
                </a:buClr>
                <a:buSzPct val="70000"/>
                <a:buFont typeface="Webdings" panose="05030102010509060703" pitchFamily="18" charset="2"/>
                <a:buChar char="n"/>
              </a:pPr>
              <a:r>
                <a:rPr lang="en-GB" altLang="en-US" sz="1600" dirty="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rPr>
                <a:t>Execution architecture </a:t>
              </a:r>
              <a:br>
                <a:rPr lang="en-GB" altLang="en-US" sz="1600" dirty="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rPr>
              </a:br>
              <a:r>
                <a:rPr lang="en-GB" altLang="en-US" sz="1600" dirty="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rPr>
                <a:t>ready for use</a:t>
              </a:r>
            </a:p>
          </p:txBody>
        </p:sp>
        <p:sp>
          <p:nvSpPr>
            <p:cNvPr id="153" name="TextBox 211"/>
            <p:cNvSpPr txBox="1">
              <a:spLocks noChangeArrowheads="1"/>
            </p:cNvSpPr>
            <p:nvPr/>
          </p:nvSpPr>
          <p:spPr bwMode="auto">
            <a:xfrm>
              <a:off x="5996305" y="1865522"/>
              <a:ext cx="11179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179388" indent="-179388" eaLnBrk="1" hangingPunct="1">
                <a:spcBef>
                  <a:spcPts val="1200"/>
                </a:spcBef>
                <a:buClr>
                  <a:schemeClr val="accent1"/>
                </a:buClr>
                <a:buSzPct val="70000"/>
                <a:buFont typeface="Webdings" panose="05030102010509060703" pitchFamily="18" charset="2"/>
                <a:buChar char="n"/>
              </a:pPr>
              <a:r>
                <a:rPr lang="en-GB" altLang="en-US" sz="1600" dirty="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rPr>
                <a:t>Subnets</a:t>
              </a:r>
            </a:p>
          </p:txBody>
        </p:sp>
        <p:sp>
          <p:nvSpPr>
            <p:cNvPr id="154" name="TextBox 212"/>
            <p:cNvSpPr txBox="1">
              <a:spLocks noChangeArrowheads="1"/>
            </p:cNvSpPr>
            <p:nvPr/>
          </p:nvSpPr>
          <p:spPr bwMode="auto">
            <a:xfrm>
              <a:off x="5996305" y="1593073"/>
              <a:ext cx="22299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179388" indent="-179388" eaLnBrk="1" hangingPunct="1">
                <a:spcBef>
                  <a:spcPts val="1200"/>
                </a:spcBef>
                <a:buClr>
                  <a:schemeClr val="accent1"/>
                </a:buClr>
                <a:buSzPct val="70000"/>
                <a:buFont typeface="Webdings" panose="05030102010509060703" pitchFamily="18" charset="2"/>
                <a:buChar char="n"/>
              </a:pPr>
              <a:r>
                <a:rPr lang="en-GB" altLang="en-US" sz="1600" dirty="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rPr>
                <a:t>Virtual Private Cloud</a:t>
              </a:r>
            </a:p>
          </p:txBody>
        </p:sp>
        <p:sp>
          <p:nvSpPr>
            <p:cNvPr id="155" name="TextBox 213"/>
            <p:cNvSpPr txBox="1">
              <a:spLocks noChangeArrowheads="1"/>
            </p:cNvSpPr>
            <p:nvPr/>
          </p:nvSpPr>
          <p:spPr bwMode="auto">
            <a:xfrm>
              <a:off x="5996305" y="2137971"/>
              <a:ext cx="18772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179388" indent="-179388" eaLnBrk="1" hangingPunct="1">
                <a:spcBef>
                  <a:spcPts val="1200"/>
                </a:spcBef>
                <a:buClr>
                  <a:schemeClr val="accent1"/>
                </a:buClr>
                <a:buSzPct val="70000"/>
                <a:buFont typeface="Webdings" panose="05030102010509060703" pitchFamily="18" charset="2"/>
                <a:buChar char="n"/>
              </a:pPr>
              <a:r>
                <a:rPr lang="en-GB" altLang="en-US" sz="1600" dirty="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rPr>
                <a:t>Virtual Machines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64522" y="6656714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Diagram for illustration only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CloudFormation concepts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2223813" y="3110439"/>
            <a:ext cx="1831800" cy="1095639"/>
          </a:xfrm>
          <a:custGeom>
            <a:avLst/>
            <a:gdLst>
              <a:gd name="T0" fmla="*/ 1796 w 2112"/>
              <a:gd name="T1" fmla="*/ 618 h 1343"/>
              <a:gd name="T2" fmla="*/ 1775 w 2112"/>
              <a:gd name="T3" fmla="*/ 616 h 1343"/>
              <a:gd name="T4" fmla="*/ 1779 w 2112"/>
              <a:gd name="T5" fmla="*/ 595 h 1343"/>
              <a:gd name="T6" fmla="*/ 1789 w 2112"/>
              <a:gd name="T7" fmla="*/ 495 h 1343"/>
              <a:gd name="T8" fmla="*/ 1302 w 2112"/>
              <a:gd name="T9" fmla="*/ 0 h 1343"/>
              <a:gd name="T10" fmla="*/ 860 w 2112"/>
              <a:gd name="T11" fmla="*/ 287 h 1343"/>
              <a:gd name="T12" fmla="*/ 850 w 2112"/>
              <a:gd name="T13" fmla="*/ 308 h 1343"/>
              <a:gd name="T14" fmla="*/ 831 w 2112"/>
              <a:gd name="T15" fmla="*/ 295 h 1343"/>
              <a:gd name="T16" fmla="*/ 633 w 2112"/>
              <a:gd name="T17" fmla="*/ 237 h 1343"/>
              <a:gd name="T18" fmla="*/ 270 w 2112"/>
              <a:gd name="T19" fmla="*/ 601 h 1343"/>
              <a:gd name="T20" fmla="*/ 270 w 2112"/>
              <a:gd name="T21" fmla="*/ 620 h 1343"/>
              <a:gd name="T22" fmla="*/ 271 w 2112"/>
              <a:gd name="T23" fmla="*/ 636 h 1343"/>
              <a:gd name="T24" fmla="*/ 256 w 2112"/>
              <a:gd name="T25" fmla="*/ 640 h 1343"/>
              <a:gd name="T26" fmla="*/ 0 w 2112"/>
              <a:gd name="T27" fmla="*/ 984 h 1343"/>
              <a:gd name="T28" fmla="*/ 359 w 2112"/>
              <a:gd name="T29" fmla="*/ 1343 h 1343"/>
              <a:gd name="T30" fmla="*/ 1748 w 2112"/>
              <a:gd name="T31" fmla="*/ 1343 h 1343"/>
              <a:gd name="T32" fmla="*/ 2112 w 2112"/>
              <a:gd name="T33" fmla="*/ 979 h 1343"/>
              <a:gd name="T34" fmla="*/ 1796 w 2112"/>
              <a:gd name="T35" fmla="*/ 618 h 1343"/>
              <a:gd name="T36" fmla="*/ 1748 w 2112"/>
              <a:gd name="T37" fmla="*/ 1274 h 1343"/>
              <a:gd name="T38" fmla="*/ 359 w 2112"/>
              <a:gd name="T39" fmla="*/ 1274 h 1343"/>
              <a:gd name="T40" fmla="*/ 69 w 2112"/>
              <a:gd name="T41" fmla="*/ 984 h 1343"/>
              <a:gd name="T42" fmla="*/ 276 w 2112"/>
              <a:gd name="T43" fmla="*/ 706 h 1343"/>
              <a:gd name="T44" fmla="*/ 343 w 2112"/>
              <a:gd name="T45" fmla="*/ 687 h 1343"/>
              <a:gd name="T46" fmla="*/ 339 w 2112"/>
              <a:gd name="T47" fmla="*/ 617 h 1343"/>
              <a:gd name="T48" fmla="*/ 339 w 2112"/>
              <a:gd name="T49" fmla="*/ 601 h 1343"/>
              <a:gd name="T50" fmla="*/ 633 w 2112"/>
              <a:gd name="T51" fmla="*/ 306 h 1343"/>
              <a:gd name="T52" fmla="*/ 794 w 2112"/>
              <a:gd name="T53" fmla="*/ 353 h 1343"/>
              <a:gd name="T54" fmla="*/ 880 w 2112"/>
              <a:gd name="T55" fmla="*/ 410 h 1343"/>
              <a:gd name="T56" fmla="*/ 922 w 2112"/>
              <a:gd name="T57" fmla="*/ 316 h 1343"/>
              <a:gd name="T58" fmla="*/ 1302 w 2112"/>
              <a:gd name="T59" fmla="*/ 69 h 1343"/>
              <a:gd name="T60" fmla="*/ 1720 w 2112"/>
              <a:gd name="T61" fmla="*/ 495 h 1343"/>
              <a:gd name="T62" fmla="*/ 1711 w 2112"/>
              <a:gd name="T63" fmla="*/ 581 h 1343"/>
              <a:gd name="T64" fmla="*/ 1692 w 2112"/>
              <a:gd name="T65" fmla="*/ 675 h 1343"/>
              <a:gd name="T66" fmla="*/ 1787 w 2112"/>
              <a:gd name="T67" fmla="*/ 687 h 1343"/>
              <a:gd name="T68" fmla="*/ 2043 w 2112"/>
              <a:gd name="T69" fmla="*/ 979 h 1343"/>
              <a:gd name="T70" fmla="*/ 1748 w 2112"/>
              <a:gd name="T71" fmla="*/ 1274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12" h="1343">
                <a:moveTo>
                  <a:pt x="1796" y="618"/>
                </a:moveTo>
                <a:cubicBezTo>
                  <a:pt x="1775" y="616"/>
                  <a:pt x="1775" y="616"/>
                  <a:pt x="1775" y="616"/>
                </a:cubicBezTo>
                <a:cubicBezTo>
                  <a:pt x="1779" y="595"/>
                  <a:pt x="1779" y="595"/>
                  <a:pt x="1779" y="595"/>
                </a:cubicBezTo>
                <a:cubicBezTo>
                  <a:pt x="1786" y="562"/>
                  <a:pt x="1789" y="529"/>
                  <a:pt x="1789" y="495"/>
                </a:cubicBezTo>
                <a:cubicBezTo>
                  <a:pt x="1789" y="222"/>
                  <a:pt x="1571" y="0"/>
                  <a:pt x="1302" y="0"/>
                </a:cubicBezTo>
                <a:cubicBezTo>
                  <a:pt x="1113" y="0"/>
                  <a:pt x="939" y="113"/>
                  <a:pt x="860" y="287"/>
                </a:cubicBezTo>
                <a:cubicBezTo>
                  <a:pt x="850" y="308"/>
                  <a:pt x="850" y="308"/>
                  <a:pt x="850" y="308"/>
                </a:cubicBezTo>
                <a:cubicBezTo>
                  <a:pt x="831" y="295"/>
                  <a:pt x="831" y="295"/>
                  <a:pt x="831" y="295"/>
                </a:cubicBezTo>
                <a:cubicBezTo>
                  <a:pt x="772" y="257"/>
                  <a:pt x="704" y="237"/>
                  <a:pt x="633" y="237"/>
                </a:cubicBezTo>
                <a:cubicBezTo>
                  <a:pt x="433" y="237"/>
                  <a:pt x="270" y="400"/>
                  <a:pt x="270" y="601"/>
                </a:cubicBezTo>
                <a:cubicBezTo>
                  <a:pt x="270" y="608"/>
                  <a:pt x="270" y="614"/>
                  <a:pt x="270" y="620"/>
                </a:cubicBezTo>
                <a:cubicBezTo>
                  <a:pt x="271" y="636"/>
                  <a:pt x="271" y="636"/>
                  <a:pt x="271" y="636"/>
                </a:cubicBezTo>
                <a:cubicBezTo>
                  <a:pt x="256" y="640"/>
                  <a:pt x="256" y="640"/>
                  <a:pt x="256" y="640"/>
                </a:cubicBezTo>
                <a:cubicBezTo>
                  <a:pt x="105" y="685"/>
                  <a:pt x="0" y="826"/>
                  <a:pt x="0" y="984"/>
                </a:cubicBezTo>
                <a:cubicBezTo>
                  <a:pt x="0" y="1182"/>
                  <a:pt x="161" y="1343"/>
                  <a:pt x="359" y="1343"/>
                </a:cubicBezTo>
                <a:cubicBezTo>
                  <a:pt x="1748" y="1343"/>
                  <a:pt x="1748" y="1343"/>
                  <a:pt x="1748" y="1343"/>
                </a:cubicBezTo>
                <a:cubicBezTo>
                  <a:pt x="1949" y="1343"/>
                  <a:pt x="2112" y="1180"/>
                  <a:pt x="2112" y="979"/>
                </a:cubicBezTo>
                <a:cubicBezTo>
                  <a:pt x="2112" y="797"/>
                  <a:pt x="1976" y="642"/>
                  <a:pt x="1796" y="618"/>
                </a:cubicBezTo>
                <a:close/>
                <a:moveTo>
                  <a:pt x="1748" y="1274"/>
                </a:moveTo>
                <a:cubicBezTo>
                  <a:pt x="359" y="1274"/>
                  <a:pt x="359" y="1274"/>
                  <a:pt x="359" y="1274"/>
                </a:cubicBezTo>
                <a:cubicBezTo>
                  <a:pt x="199" y="1274"/>
                  <a:pt x="69" y="1144"/>
                  <a:pt x="69" y="984"/>
                </a:cubicBezTo>
                <a:cubicBezTo>
                  <a:pt x="69" y="857"/>
                  <a:pt x="154" y="743"/>
                  <a:pt x="276" y="706"/>
                </a:cubicBezTo>
                <a:cubicBezTo>
                  <a:pt x="343" y="687"/>
                  <a:pt x="343" y="687"/>
                  <a:pt x="343" y="687"/>
                </a:cubicBezTo>
                <a:cubicBezTo>
                  <a:pt x="339" y="617"/>
                  <a:pt x="339" y="617"/>
                  <a:pt x="339" y="617"/>
                </a:cubicBezTo>
                <a:cubicBezTo>
                  <a:pt x="339" y="611"/>
                  <a:pt x="339" y="606"/>
                  <a:pt x="339" y="601"/>
                </a:cubicBezTo>
                <a:cubicBezTo>
                  <a:pt x="339" y="438"/>
                  <a:pt x="471" y="306"/>
                  <a:pt x="633" y="306"/>
                </a:cubicBezTo>
                <a:cubicBezTo>
                  <a:pt x="691" y="306"/>
                  <a:pt x="746" y="323"/>
                  <a:pt x="794" y="353"/>
                </a:cubicBezTo>
                <a:cubicBezTo>
                  <a:pt x="880" y="410"/>
                  <a:pt x="880" y="410"/>
                  <a:pt x="880" y="410"/>
                </a:cubicBezTo>
                <a:cubicBezTo>
                  <a:pt x="922" y="316"/>
                  <a:pt x="922" y="316"/>
                  <a:pt x="922" y="316"/>
                </a:cubicBezTo>
                <a:cubicBezTo>
                  <a:pt x="991" y="166"/>
                  <a:pt x="1140" y="69"/>
                  <a:pt x="1302" y="69"/>
                </a:cubicBezTo>
                <a:cubicBezTo>
                  <a:pt x="1533" y="69"/>
                  <a:pt x="1720" y="260"/>
                  <a:pt x="1720" y="495"/>
                </a:cubicBezTo>
                <a:cubicBezTo>
                  <a:pt x="1720" y="524"/>
                  <a:pt x="1717" y="553"/>
                  <a:pt x="1711" y="581"/>
                </a:cubicBezTo>
                <a:cubicBezTo>
                  <a:pt x="1692" y="675"/>
                  <a:pt x="1692" y="675"/>
                  <a:pt x="1692" y="675"/>
                </a:cubicBezTo>
                <a:cubicBezTo>
                  <a:pt x="1787" y="687"/>
                  <a:pt x="1787" y="687"/>
                  <a:pt x="1787" y="687"/>
                </a:cubicBezTo>
                <a:cubicBezTo>
                  <a:pt x="1933" y="706"/>
                  <a:pt x="2043" y="832"/>
                  <a:pt x="2043" y="979"/>
                </a:cubicBezTo>
                <a:cubicBezTo>
                  <a:pt x="2043" y="1141"/>
                  <a:pt x="1911" y="1274"/>
                  <a:pt x="1748" y="1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3200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solidFill>
                  <a:schemeClr val="bg2"/>
                </a:solidFill>
                <a:latin typeface="+mn-lt"/>
              </a:rPr>
              <a:t>CloudFormation</a:t>
            </a:r>
            <a:endParaRPr lang="en-US" sz="1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613" y="1538415"/>
            <a:ext cx="1363662" cy="1194329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Desired Architecture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5613" y="3096975"/>
            <a:ext cx="1363662" cy="119432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Template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679950" y="1538415"/>
            <a:ext cx="3816349" cy="79437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1700"/>
            <a:r>
              <a:rPr lang="en-US" sz="1600" dirty="0" smtClean="0"/>
              <a:t>Resource List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679950" y="2490964"/>
            <a:ext cx="3816349" cy="7943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1700"/>
            <a:r>
              <a:rPr lang="en-US" sz="1600" dirty="0" smtClean="0"/>
              <a:t>SNS Topic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679951" y="3443514"/>
            <a:ext cx="3816349" cy="2362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Pentagon 12"/>
          <p:cNvSpPr/>
          <p:nvPr/>
        </p:nvSpPr>
        <p:spPr>
          <a:xfrm>
            <a:off x="4846017" y="3579655"/>
            <a:ext cx="1340821" cy="421200"/>
          </a:xfrm>
          <a:prstGeom prst="homePlat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SQS Queue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846017" y="4094389"/>
            <a:ext cx="1340821" cy="419232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  SNS Topic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4846017" y="4648586"/>
            <a:ext cx="615465" cy="419232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EC2 Instance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5564430" y="4648586"/>
            <a:ext cx="615465" cy="419232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DB Instance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846017" y="5220086"/>
            <a:ext cx="615465" cy="419232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EBS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564430" y="5220086"/>
            <a:ext cx="615465" cy="419232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DB Storage</a:t>
            </a:r>
            <a:endParaRPr lang="en-US" sz="1000" dirty="0"/>
          </a:p>
        </p:txBody>
      </p:sp>
      <p:sp>
        <p:nvSpPr>
          <p:cNvPr id="14" name="Pentagon 13"/>
          <p:cNvSpPr/>
          <p:nvPr/>
        </p:nvSpPr>
        <p:spPr>
          <a:xfrm>
            <a:off x="6280819" y="3579655"/>
            <a:ext cx="1368000" cy="421200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Elastic Load Balancer</a:t>
            </a:r>
            <a:endParaRPr lang="en-US" sz="1000" dirty="0"/>
          </a:p>
        </p:txBody>
      </p:sp>
      <p:sp>
        <p:nvSpPr>
          <p:cNvPr id="20" name="Pentagon 19"/>
          <p:cNvSpPr/>
          <p:nvPr/>
        </p:nvSpPr>
        <p:spPr>
          <a:xfrm>
            <a:off x="6280819" y="4094388"/>
            <a:ext cx="1368000" cy="1125697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bg2"/>
                </a:solidFill>
              </a:rPr>
              <a:t>Auto Scaling Group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5765" y="4648586"/>
            <a:ext cx="615465" cy="419232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EC2 Instance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6989330" y="4648586"/>
            <a:ext cx="615465" cy="419232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EC2 Instance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7760666" y="4648586"/>
            <a:ext cx="615465" cy="419232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Simple DB Domain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>
            <a:off x="1137444" y="2732744"/>
            <a:ext cx="0" cy="36423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</p:cNvCxnSpPr>
          <p:nvPr/>
        </p:nvCxnSpPr>
        <p:spPr>
          <a:xfrm>
            <a:off x="1819275" y="3694140"/>
            <a:ext cx="40453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90640" y="2904845"/>
            <a:ext cx="36000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>
            <a:off x="3924301" y="1792718"/>
            <a:ext cx="719610" cy="3065484"/>
          </a:xfrm>
          <a:prstGeom prst="leftBrace">
            <a:avLst>
              <a:gd name="adj1" fmla="val 0"/>
              <a:gd name="adj2" fmla="val 57925"/>
            </a:avLst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7" idx="2"/>
            <a:endCxn id="19" idx="0"/>
          </p:cNvCxnSpPr>
          <p:nvPr/>
        </p:nvCxnSpPr>
        <p:spPr>
          <a:xfrm>
            <a:off x="5872163" y="5067818"/>
            <a:ext cx="0" cy="15226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18" idx="0"/>
          </p:cNvCxnSpPr>
          <p:nvPr/>
        </p:nvCxnSpPr>
        <p:spPr>
          <a:xfrm>
            <a:off x="5153750" y="5067818"/>
            <a:ext cx="0" cy="15226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4833938" y="2685693"/>
            <a:ext cx="616444" cy="398583"/>
          </a:xfrm>
          <a:custGeom>
            <a:avLst/>
            <a:gdLst>
              <a:gd name="T0" fmla="*/ 0 w 249"/>
              <a:gd name="T1" fmla="*/ 0 h 161"/>
              <a:gd name="T2" fmla="*/ 0 w 249"/>
              <a:gd name="T3" fmla="*/ 161 h 161"/>
              <a:gd name="T4" fmla="*/ 249 w 249"/>
              <a:gd name="T5" fmla="*/ 161 h 161"/>
              <a:gd name="T6" fmla="*/ 249 w 249"/>
              <a:gd name="T7" fmla="*/ 0 h 161"/>
              <a:gd name="T8" fmla="*/ 0 w 249"/>
              <a:gd name="T9" fmla="*/ 0 h 161"/>
              <a:gd name="T10" fmla="*/ 125 w 249"/>
              <a:gd name="T11" fmla="*/ 89 h 161"/>
              <a:gd name="T12" fmla="*/ 33 w 249"/>
              <a:gd name="T13" fmla="*/ 19 h 161"/>
              <a:gd name="T14" fmla="*/ 216 w 249"/>
              <a:gd name="T15" fmla="*/ 19 h 161"/>
              <a:gd name="T16" fmla="*/ 125 w 249"/>
              <a:gd name="T17" fmla="*/ 89 h 161"/>
              <a:gd name="T18" fmla="*/ 89 w 249"/>
              <a:gd name="T19" fmla="*/ 79 h 161"/>
              <a:gd name="T20" fmla="*/ 19 w 249"/>
              <a:gd name="T21" fmla="*/ 135 h 161"/>
              <a:gd name="T22" fmla="*/ 19 w 249"/>
              <a:gd name="T23" fmla="*/ 26 h 161"/>
              <a:gd name="T24" fmla="*/ 89 w 249"/>
              <a:gd name="T25" fmla="*/ 79 h 161"/>
              <a:gd name="T26" fmla="*/ 100 w 249"/>
              <a:gd name="T27" fmla="*/ 89 h 161"/>
              <a:gd name="T28" fmla="*/ 125 w 249"/>
              <a:gd name="T29" fmla="*/ 107 h 161"/>
              <a:gd name="T30" fmla="*/ 149 w 249"/>
              <a:gd name="T31" fmla="*/ 89 h 161"/>
              <a:gd name="T32" fmla="*/ 216 w 249"/>
              <a:gd name="T33" fmla="*/ 142 h 161"/>
              <a:gd name="T34" fmla="*/ 33 w 249"/>
              <a:gd name="T35" fmla="*/ 142 h 161"/>
              <a:gd name="T36" fmla="*/ 100 w 249"/>
              <a:gd name="T37" fmla="*/ 89 h 161"/>
              <a:gd name="T38" fmla="*/ 161 w 249"/>
              <a:gd name="T39" fmla="*/ 79 h 161"/>
              <a:gd name="T40" fmla="*/ 230 w 249"/>
              <a:gd name="T41" fmla="*/ 26 h 161"/>
              <a:gd name="T42" fmla="*/ 230 w 249"/>
              <a:gd name="T43" fmla="*/ 135 h 161"/>
              <a:gd name="T44" fmla="*/ 161 w 249"/>
              <a:gd name="T45" fmla="*/ 79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9" h="161">
                <a:moveTo>
                  <a:pt x="0" y="0"/>
                </a:moveTo>
                <a:lnTo>
                  <a:pt x="0" y="161"/>
                </a:lnTo>
                <a:lnTo>
                  <a:pt x="249" y="161"/>
                </a:lnTo>
                <a:lnTo>
                  <a:pt x="249" y="0"/>
                </a:lnTo>
                <a:lnTo>
                  <a:pt x="0" y="0"/>
                </a:lnTo>
                <a:close/>
                <a:moveTo>
                  <a:pt x="125" y="89"/>
                </a:moveTo>
                <a:lnTo>
                  <a:pt x="33" y="19"/>
                </a:lnTo>
                <a:lnTo>
                  <a:pt x="216" y="19"/>
                </a:lnTo>
                <a:lnTo>
                  <a:pt x="125" y="89"/>
                </a:lnTo>
                <a:close/>
                <a:moveTo>
                  <a:pt x="89" y="79"/>
                </a:moveTo>
                <a:lnTo>
                  <a:pt x="19" y="135"/>
                </a:lnTo>
                <a:lnTo>
                  <a:pt x="19" y="26"/>
                </a:lnTo>
                <a:lnTo>
                  <a:pt x="89" y="79"/>
                </a:lnTo>
                <a:close/>
                <a:moveTo>
                  <a:pt x="100" y="89"/>
                </a:moveTo>
                <a:lnTo>
                  <a:pt x="125" y="107"/>
                </a:lnTo>
                <a:lnTo>
                  <a:pt x="149" y="89"/>
                </a:lnTo>
                <a:lnTo>
                  <a:pt x="216" y="142"/>
                </a:lnTo>
                <a:lnTo>
                  <a:pt x="33" y="142"/>
                </a:lnTo>
                <a:lnTo>
                  <a:pt x="100" y="89"/>
                </a:lnTo>
                <a:close/>
                <a:moveTo>
                  <a:pt x="161" y="79"/>
                </a:moveTo>
                <a:lnTo>
                  <a:pt x="230" y="26"/>
                </a:lnTo>
                <a:lnTo>
                  <a:pt x="230" y="135"/>
                </a:lnTo>
                <a:lnTo>
                  <a:pt x="16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"/>
          <p:cNvSpPr>
            <a:spLocks noEditPoints="1"/>
          </p:cNvSpPr>
          <p:nvPr/>
        </p:nvSpPr>
        <p:spPr bwMode="auto">
          <a:xfrm>
            <a:off x="4899102" y="4191659"/>
            <a:ext cx="308222" cy="199292"/>
          </a:xfrm>
          <a:custGeom>
            <a:avLst/>
            <a:gdLst>
              <a:gd name="T0" fmla="*/ 0 w 249"/>
              <a:gd name="T1" fmla="*/ 0 h 161"/>
              <a:gd name="T2" fmla="*/ 0 w 249"/>
              <a:gd name="T3" fmla="*/ 161 h 161"/>
              <a:gd name="T4" fmla="*/ 249 w 249"/>
              <a:gd name="T5" fmla="*/ 161 h 161"/>
              <a:gd name="T6" fmla="*/ 249 w 249"/>
              <a:gd name="T7" fmla="*/ 0 h 161"/>
              <a:gd name="T8" fmla="*/ 0 w 249"/>
              <a:gd name="T9" fmla="*/ 0 h 161"/>
              <a:gd name="T10" fmla="*/ 125 w 249"/>
              <a:gd name="T11" fmla="*/ 89 h 161"/>
              <a:gd name="T12" fmla="*/ 33 w 249"/>
              <a:gd name="T13" fmla="*/ 19 h 161"/>
              <a:gd name="T14" fmla="*/ 216 w 249"/>
              <a:gd name="T15" fmla="*/ 19 h 161"/>
              <a:gd name="T16" fmla="*/ 125 w 249"/>
              <a:gd name="T17" fmla="*/ 89 h 161"/>
              <a:gd name="T18" fmla="*/ 89 w 249"/>
              <a:gd name="T19" fmla="*/ 79 h 161"/>
              <a:gd name="T20" fmla="*/ 19 w 249"/>
              <a:gd name="T21" fmla="*/ 135 h 161"/>
              <a:gd name="T22" fmla="*/ 19 w 249"/>
              <a:gd name="T23" fmla="*/ 26 h 161"/>
              <a:gd name="T24" fmla="*/ 89 w 249"/>
              <a:gd name="T25" fmla="*/ 79 h 161"/>
              <a:gd name="T26" fmla="*/ 100 w 249"/>
              <a:gd name="T27" fmla="*/ 89 h 161"/>
              <a:gd name="T28" fmla="*/ 125 w 249"/>
              <a:gd name="T29" fmla="*/ 107 h 161"/>
              <a:gd name="T30" fmla="*/ 149 w 249"/>
              <a:gd name="T31" fmla="*/ 89 h 161"/>
              <a:gd name="T32" fmla="*/ 216 w 249"/>
              <a:gd name="T33" fmla="*/ 142 h 161"/>
              <a:gd name="T34" fmla="*/ 33 w 249"/>
              <a:gd name="T35" fmla="*/ 142 h 161"/>
              <a:gd name="T36" fmla="*/ 100 w 249"/>
              <a:gd name="T37" fmla="*/ 89 h 161"/>
              <a:gd name="T38" fmla="*/ 161 w 249"/>
              <a:gd name="T39" fmla="*/ 79 h 161"/>
              <a:gd name="T40" fmla="*/ 230 w 249"/>
              <a:gd name="T41" fmla="*/ 26 h 161"/>
              <a:gd name="T42" fmla="*/ 230 w 249"/>
              <a:gd name="T43" fmla="*/ 135 h 161"/>
              <a:gd name="T44" fmla="*/ 161 w 249"/>
              <a:gd name="T45" fmla="*/ 79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9" h="161">
                <a:moveTo>
                  <a:pt x="0" y="0"/>
                </a:moveTo>
                <a:lnTo>
                  <a:pt x="0" y="161"/>
                </a:lnTo>
                <a:lnTo>
                  <a:pt x="249" y="161"/>
                </a:lnTo>
                <a:lnTo>
                  <a:pt x="249" y="0"/>
                </a:lnTo>
                <a:lnTo>
                  <a:pt x="0" y="0"/>
                </a:lnTo>
                <a:close/>
                <a:moveTo>
                  <a:pt x="125" y="89"/>
                </a:moveTo>
                <a:lnTo>
                  <a:pt x="33" y="19"/>
                </a:lnTo>
                <a:lnTo>
                  <a:pt x="216" y="19"/>
                </a:lnTo>
                <a:lnTo>
                  <a:pt x="125" y="89"/>
                </a:lnTo>
                <a:close/>
                <a:moveTo>
                  <a:pt x="89" y="79"/>
                </a:moveTo>
                <a:lnTo>
                  <a:pt x="19" y="135"/>
                </a:lnTo>
                <a:lnTo>
                  <a:pt x="19" y="26"/>
                </a:lnTo>
                <a:lnTo>
                  <a:pt x="89" y="79"/>
                </a:lnTo>
                <a:close/>
                <a:moveTo>
                  <a:pt x="100" y="89"/>
                </a:moveTo>
                <a:lnTo>
                  <a:pt x="125" y="107"/>
                </a:lnTo>
                <a:lnTo>
                  <a:pt x="149" y="89"/>
                </a:lnTo>
                <a:lnTo>
                  <a:pt x="216" y="142"/>
                </a:lnTo>
                <a:lnTo>
                  <a:pt x="33" y="142"/>
                </a:lnTo>
                <a:lnTo>
                  <a:pt x="100" y="89"/>
                </a:lnTo>
                <a:close/>
                <a:moveTo>
                  <a:pt x="161" y="79"/>
                </a:moveTo>
                <a:lnTo>
                  <a:pt x="230" y="26"/>
                </a:lnTo>
                <a:lnTo>
                  <a:pt x="230" y="135"/>
                </a:lnTo>
                <a:lnTo>
                  <a:pt x="161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833938" y="1606550"/>
            <a:ext cx="630237" cy="658813"/>
            <a:chOff x="4833938" y="1606550"/>
            <a:chExt cx="630237" cy="658813"/>
          </a:xfrm>
          <a:solidFill>
            <a:schemeClr val="bg1"/>
          </a:solidFill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4833938" y="1606550"/>
              <a:ext cx="450850" cy="539750"/>
            </a:xfrm>
            <a:custGeom>
              <a:avLst/>
              <a:gdLst>
                <a:gd name="T0" fmla="*/ 29 w 284"/>
                <a:gd name="T1" fmla="*/ 28 h 340"/>
                <a:gd name="T2" fmla="*/ 256 w 284"/>
                <a:gd name="T3" fmla="*/ 28 h 340"/>
                <a:gd name="T4" fmla="*/ 256 w 284"/>
                <a:gd name="T5" fmla="*/ 56 h 340"/>
                <a:gd name="T6" fmla="*/ 284 w 284"/>
                <a:gd name="T7" fmla="*/ 56 h 340"/>
                <a:gd name="T8" fmla="*/ 284 w 284"/>
                <a:gd name="T9" fmla="*/ 0 h 340"/>
                <a:gd name="T10" fmla="*/ 0 w 284"/>
                <a:gd name="T11" fmla="*/ 0 h 340"/>
                <a:gd name="T12" fmla="*/ 0 w 284"/>
                <a:gd name="T13" fmla="*/ 340 h 340"/>
                <a:gd name="T14" fmla="*/ 95 w 284"/>
                <a:gd name="T15" fmla="*/ 340 h 340"/>
                <a:gd name="T16" fmla="*/ 95 w 284"/>
                <a:gd name="T17" fmla="*/ 311 h 340"/>
                <a:gd name="T18" fmla="*/ 29 w 284"/>
                <a:gd name="T19" fmla="*/ 311 h 340"/>
                <a:gd name="T20" fmla="*/ 29 w 284"/>
                <a:gd name="T21" fmla="*/ 2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40">
                  <a:moveTo>
                    <a:pt x="29" y="28"/>
                  </a:moveTo>
                  <a:lnTo>
                    <a:pt x="256" y="28"/>
                  </a:lnTo>
                  <a:lnTo>
                    <a:pt x="256" y="56"/>
                  </a:lnTo>
                  <a:lnTo>
                    <a:pt x="284" y="56"/>
                  </a:lnTo>
                  <a:lnTo>
                    <a:pt x="284" y="0"/>
                  </a:lnTo>
                  <a:lnTo>
                    <a:pt x="0" y="0"/>
                  </a:lnTo>
                  <a:lnTo>
                    <a:pt x="0" y="340"/>
                  </a:lnTo>
                  <a:lnTo>
                    <a:pt x="95" y="340"/>
                  </a:lnTo>
                  <a:lnTo>
                    <a:pt x="95" y="311"/>
                  </a:lnTo>
                  <a:lnTo>
                    <a:pt x="29" y="311"/>
                  </a:lnTo>
                  <a:lnTo>
                    <a:pt x="2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014913" y="1725613"/>
              <a:ext cx="449262" cy="539750"/>
            </a:xfrm>
            <a:custGeom>
              <a:avLst/>
              <a:gdLst>
                <a:gd name="T0" fmla="*/ 0 w 283"/>
                <a:gd name="T1" fmla="*/ 0 h 340"/>
                <a:gd name="T2" fmla="*/ 0 w 283"/>
                <a:gd name="T3" fmla="*/ 340 h 340"/>
                <a:gd name="T4" fmla="*/ 212 w 283"/>
                <a:gd name="T5" fmla="*/ 340 h 340"/>
                <a:gd name="T6" fmla="*/ 283 w 283"/>
                <a:gd name="T7" fmla="*/ 270 h 340"/>
                <a:gd name="T8" fmla="*/ 283 w 283"/>
                <a:gd name="T9" fmla="*/ 0 h 340"/>
                <a:gd name="T10" fmla="*/ 0 w 283"/>
                <a:gd name="T11" fmla="*/ 0 h 340"/>
                <a:gd name="T12" fmla="*/ 255 w 283"/>
                <a:gd name="T13" fmla="*/ 255 h 340"/>
                <a:gd name="T14" fmla="*/ 198 w 283"/>
                <a:gd name="T15" fmla="*/ 255 h 340"/>
                <a:gd name="T16" fmla="*/ 198 w 283"/>
                <a:gd name="T17" fmla="*/ 312 h 340"/>
                <a:gd name="T18" fmla="*/ 28 w 283"/>
                <a:gd name="T19" fmla="*/ 312 h 340"/>
                <a:gd name="T20" fmla="*/ 28 w 283"/>
                <a:gd name="T21" fmla="*/ 29 h 340"/>
                <a:gd name="T22" fmla="*/ 255 w 283"/>
                <a:gd name="T23" fmla="*/ 29 h 340"/>
                <a:gd name="T24" fmla="*/ 255 w 283"/>
                <a:gd name="T25" fmla="*/ 25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3" h="340">
                  <a:moveTo>
                    <a:pt x="0" y="0"/>
                  </a:moveTo>
                  <a:lnTo>
                    <a:pt x="0" y="340"/>
                  </a:lnTo>
                  <a:lnTo>
                    <a:pt x="212" y="340"/>
                  </a:lnTo>
                  <a:lnTo>
                    <a:pt x="283" y="270"/>
                  </a:lnTo>
                  <a:lnTo>
                    <a:pt x="283" y="0"/>
                  </a:lnTo>
                  <a:lnTo>
                    <a:pt x="0" y="0"/>
                  </a:lnTo>
                  <a:close/>
                  <a:moveTo>
                    <a:pt x="255" y="255"/>
                  </a:moveTo>
                  <a:lnTo>
                    <a:pt x="198" y="255"/>
                  </a:lnTo>
                  <a:lnTo>
                    <a:pt x="198" y="312"/>
                  </a:lnTo>
                  <a:lnTo>
                    <a:pt x="28" y="312"/>
                  </a:lnTo>
                  <a:lnTo>
                    <a:pt x="28" y="29"/>
                  </a:lnTo>
                  <a:lnTo>
                    <a:pt x="255" y="29"/>
                  </a:lnTo>
                  <a:lnTo>
                    <a:pt x="255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5164138" y="1830388"/>
              <a:ext cx="211137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5105400" y="1890713"/>
              <a:ext cx="26987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5105400" y="1951038"/>
              <a:ext cx="26987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5105400" y="2011363"/>
              <a:ext cx="26987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5105400" y="2071688"/>
              <a:ext cx="2698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5105400" y="2130425"/>
              <a:ext cx="19367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5372" y="3571531"/>
            <a:ext cx="664144" cy="500514"/>
            <a:chOff x="1217613" y="4643438"/>
            <a:chExt cx="1204913" cy="908050"/>
          </a:xfrm>
          <a:solidFill>
            <a:schemeClr val="bg1"/>
          </a:solidFill>
        </p:grpSpPr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1468438" y="4832350"/>
              <a:ext cx="703263" cy="388938"/>
            </a:xfrm>
            <a:custGeom>
              <a:avLst/>
              <a:gdLst>
                <a:gd name="T0" fmla="*/ 338 w 592"/>
                <a:gd name="T1" fmla="*/ 17 h 328"/>
                <a:gd name="T2" fmla="*/ 370 w 592"/>
                <a:gd name="T3" fmla="*/ 6 h 328"/>
                <a:gd name="T4" fmla="*/ 382 w 592"/>
                <a:gd name="T5" fmla="*/ 38 h 328"/>
                <a:gd name="T6" fmla="*/ 254 w 592"/>
                <a:gd name="T7" fmla="*/ 311 h 328"/>
                <a:gd name="T8" fmla="*/ 222 w 592"/>
                <a:gd name="T9" fmla="*/ 323 h 328"/>
                <a:gd name="T10" fmla="*/ 210 w 592"/>
                <a:gd name="T11" fmla="*/ 291 h 328"/>
                <a:gd name="T12" fmla="*/ 338 w 592"/>
                <a:gd name="T13" fmla="*/ 17 h 328"/>
                <a:gd name="T14" fmla="*/ 471 w 592"/>
                <a:gd name="T15" fmla="*/ 276 h 328"/>
                <a:gd name="T16" fmla="*/ 426 w 592"/>
                <a:gd name="T17" fmla="*/ 271 h 328"/>
                <a:gd name="T18" fmla="*/ 431 w 592"/>
                <a:gd name="T19" fmla="*/ 226 h 328"/>
                <a:gd name="T20" fmla="*/ 506 w 592"/>
                <a:gd name="T21" fmla="*/ 164 h 328"/>
                <a:gd name="T22" fmla="*/ 431 w 592"/>
                <a:gd name="T23" fmla="*/ 102 h 328"/>
                <a:gd name="T24" fmla="*/ 426 w 592"/>
                <a:gd name="T25" fmla="*/ 57 h 328"/>
                <a:gd name="T26" fmla="*/ 471 w 592"/>
                <a:gd name="T27" fmla="*/ 53 h 328"/>
                <a:gd name="T28" fmla="*/ 576 w 592"/>
                <a:gd name="T29" fmla="*/ 139 h 328"/>
                <a:gd name="T30" fmla="*/ 581 w 592"/>
                <a:gd name="T31" fmla="*/ 144 h 328"/>
                <a:gd name="T32" fmla="*/ 576 w 592"/>
                <a:gd name="T33" fmla="*/ 189 h 328"/>
                <a:gd name="T34" fmla="*/ 471 w 592"/>
                <a:gd name="T35" fmla="*/ 276 h 328"/>
                <a:gd name="T36" fmla="*/ 161 w 592"/>
                <a:gd name="T37" fmla="*/ 226 h 328"/>
                <a:gd name="T38" fmla="*/ 166 w 592"/>
                <a:gd name="T39" fmla="*/ 271 h 328"/>
                <a:gd name="T40" fmla="*/ 121 w 592"/>
                <a:gd name="T41" fmla="*/ 276 h 328"/>
                <a:gd name="T42" fmla="*/ 16 w 592"/>
                <a:gd name="T43" fmla="*/ 189 h 328"/>
                <a:gd name="T44" fmla="*/ 11 w 592"/>
                <a:gd name="T45" fmla="*/ 144 h 328"/>
                <a:gd name="T46" fmla="*/ 16 w 592"/>
                <a:gd name="T47" fmla="*/ 139 h 328"/>
                <a:gd name="T48" fmla="*/ 121 w 592"/>
                <a:gd name="T49" fmla="*/ 53 h 328"/>
                <a:gd name="T50" fmla="*/ 166 w 592"/>
                <a:gd name="T51" fmla="*/ 57 h 328"/>
                <a:gd name="T52" fmla="*/ 161 w 592"/>
                <a:gd name="T53" fmla="*/ 102 h 328"/>
                <a:gd name="T54" fmla="*/ 86 w 592"/>
                <a:gd name="T55" fmla="*/ 164 h 328"/>
                <a:gd name="T56" fmla="*/ 161 w 592"/>
                <a:gd name="T57" fmla="*/ 22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2" h="328">
                  <a:moveTo>
                    <a:pt x="338" y="17"/>
                  </a:moveTo>
                  <a:cubicBezTo>
                    <a:pt x="344" y="5"/>
                    <a:pt x="358" y="0"/>
                    <a:pt x="370" y="6"/>
                  </a:cubicBezTo>
                  <a:cubicBezTo>
                    <a:pt x="382" y="11"/>
                    <a:pt x="387" y="26"/>
                    <a:pt x="382" y="38"/>
                  </a:cubicBezTo>
                  <a:cubicBezTo>
                    <a:pt x="254" y="311"/>
                    <a:pt x="254" y="311"/>
                    <a:pt x="254" y="311"/>
                  </a:cubicBezTo>
                  <a:cubicBezTo>
                    <a:pt x="248" y="323"/>
                    <a:pt x="234" y="328"/>
                    <a:pt x="222" y="323"/>
                  </a:cubicBezTo>
                  <a:cubicBezTo>
                    <a:pt x="210" y="317"/>
                    <a:pt x="205" y="303"/>
                    <a:pt x="210" y="291"/>
                  </a:cubicBezTo>
                  <a:cubicBezTo>
                    <a:pt x="338" y="17"/>
                    <a:pt x="338" y="17"/>
                    <a:pt x="338" y="17"/>
                  </a:cubicBezTo>
                  <a:moveTo>
                    <a:pt x="471" y="276"/>
                  </a:moveTo>
                  <a:cubicBezTo>
                    <a:pt x="457" y="287"/>
                    <a:pt x="437" y="285"/>
                    <a:pt x="426" y="271"/>
                  </a:cubicBezTo>
                  <a:cubicBezTo>
                    <a:pt x="415" y="258"/>
                    <a:pt x="417" y="237"/>
                    <a:pt x="431" y="226"/>
                  </a:cubicBezTo>
                  <a:cubicBezTo>
                    <a:pt x="506" y="164"/>
                    <a:pt x="506" y="164"/>
                    <a:pt x="506" y="164"/>
                  </a:cubicBezTo>
                  <a:cubicBezTo>
                    <a:pt x="431" y="102"/>
                    <a:pt x="431" y="102"/>
                    <a:pt x="431" y="102"/>
                  </a:cubicBezTo>
                  <a:cubicBezTo>
                    <a:pt x="417" y="91"/>
                    <a:pt x="415" y="71"/>
                    <a:pt x="426" y="57"/>
                  </a:cubicBezTo>
                  <a:cubicBezTo>
                    <a:pt x="437" y="44"/>
                    <a:pt x="457" y="42"/>
                    <a:pt x="471" y="53"/>
                  </a:cubicBezTo>
                  <a:cubicBezTo>
                    <a:pt x="576" y="139"/>
                    <a:pt x="576" y="139"/>
                    <a:pt x="576" y="139"/>
                  </a:cubicBezTo>
                  <a:cubicBezTo>
                    <a:pt x="578" y="141"/>
                    <a:pt x="579" y="142"/>
                    <a:pt x="581" y="144"/>
                  </a:cubicBezTo>
                  <a:cubicBezTo>
                    <a:pt x="592" y="158"/>
                    <a:pt x="590" y="178"/>
                    <a:pt x="576" y="189"/>
                  </a:cubicBezTo>
                  <a:lnTo>
                    <a:pt x="471" y="276"/>
                  </a:lnTo>
                  <a:close/>
                  <a:moveTo>
                    <a:pt x="161" y="226"/>
                  </a:moveTo>
                  <a:cubicBezTo>
                    <a:pt x="175" y="237"/>
                    <a:pt x="177" y="258"/>
                    <a:pt x="166" y="271"/>
                  </a:cubicBezTo>
                  <a:cubicBezTo>
                    <a:pt x="155" y="285"/>
                    <a:pt x="135" y="287"/>
                    <a:pt x="121" y="276"/>
                  </a:cubicBezTo>
                  <a:cubicBezTo>
                    <a:pt x="16" y="189"/>
                    <a:pt x="16" y="189"/>
                    <a:pt x="16" y="189"/>
                  </a:cubicBezTo>
                  <a:cubicBezTo>
                    <a:pt x="2" y="178"/>
                    <a:pt x="0" y="158"/>
                    <a:pt x="11" y="144"/>
                  </a:cubicBezTo>
                  <a:cubicBezTo>
                    <a:pt x="13" y="142"/>
                    <a:pt x="14" y="141"/>
                    <a:pt x="16" y="139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35" y="42"/>
                    <a:pt x="155" y="44"/>
                    <a:pt x="166" y="57"/>
                  </a:cubicBezTo>
                  <a:cubicBezTo>
                    <a:pt x="177" y="71"/>
                    <a:pt x="175" y="91"/>
                    <a:pt x="161" y="102"/>
                  </a:cubicBezTo>
                  <a:cubicBezTo>
                    <a:pt x="86" y="164"/>
                    <a:pt x="86" y="164"/>
                    <a:pt x="86" y="164"/>
                  </a:cubicBezTo>
                  <a:lnTo>
                    <a:pt x="161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 noEditPoints="1"/>
            </p:cNvSpPr>
            <p:nvPr/>
          </p:nvSpPr>
          <p:spPr bwMode="auto">
            <a:xfrm>
              <a:off x="1217613" y="4643438"/>
              <a:ext cx="1204913" cy="908050"/>
            </a:xfrm>
            <a:custGeom>
              <a:avLst/>
              <a:gdLst>
                <a:gd name="T0" fmla="*/ 103 w 1016"/>
                <a:gd name="T1" fmla="*/ 689 h 764"/>
                <a:gd name="T2" fmla="*/ 95 w 1016"/>
                <a:gd name="T3" fmla="*/ 674 h 764"/>
                <a:gd name="T4" fmla="*/ 113 w 1016"/>
                <a:gd name="T5" fmla="*/ 647 h 764"/>
                <a:gd name="T6" fmla="*/ 127 w 1016"/>
                <a:gd name="T7" fmla="*/ 641 h 764"/>
                <a:gd name="T8" fmla="*/ 889 w 1016"/>
                <a:gd name="T9" fmla="*/ 641 h 764"/>
                <a:gd name="T10" fmla="*/ 902 w 1016"/>
                <a:gd name="T11" fmla="*/ 647 h 764"/>
                <a:gd name="T12" fmla="*/ 920 w 1016"/>
                <a:gd name="T13" fmla="*/ 674 h 764"/>
                <a:gd name="T14" fmla="*/ 912 w 1016"/>
                <a:gd name="T15" fmla="*/ 689 h 764"/>
                <a:gd name="T16" fmla="*/ 652 w 1016"/>
                <a:gd name="T17" fmla="*/ 689 h 764"/>
                <a:gd name="T18" fmla="*/ 655 w 1016"/>
                <a:gd name="T19" fmla="*/ 709 h 764"/>
                <a:gd name="T20" fmla="*/ 647 w 1016"/>
                <a:gd name="T21" fmla="*/ 717 h 764"/>
                <a:gd name="T22" fmla="*/ 374 w 1016"/>
                <a:gd name="T23" fmla="*/ 717 h 764"/>
                <a:gd name="T24" fmla="*/ 366 w 1016"/>
                <a:gd name="T25" fmla="*/ 709 h 764"/>
                <a:gd name="T26" fmla="*/ 368 w 1016"/>
                <a:gd name="T27" fmla="*/ 689 h 764"/>
                <a:gd name="T28" fmla="*/ 103 w 1016"/>
                <a:gd name="T29" fmla="*/ 689 h 764"/>
                <a:gd name="T30" fmla="*/ 501 w 1016"/>
                <a:gd name="T31" fmla="*/ 764 h 764"/>
                <a:gd name="T32" fmla="*/ 50 w 1016"/>
                <a:gd name="T33" fmla="*/ 764 h 764"/>
                <a:gd name="T34" fmla="*/ 0 w 1016"/>
                <a:gd name="T35" fmla="*/ 727 h 764"/>
                <a:gd name="T36" fmla="*/ 38 w 1016"/>
                <a:gd name="T37" fmla="*/ 668 h 764"/>
                <a:gd name="T38" fmla="*/ 60 w 1016"/>
                <a:gd name="T39" fmla="*/ 639 h 764"/>
                <a:gd name="T40" fmla="*/ 88 w 1016"/>
                <a:gd name="T41" fmla="*/ 619 h 764"/>
                <a:gd name="T42" fmla="*/ 80 w 1016"/>
                <a:gd name="T43" fmla="*/ 591 h 764"/>
                <a:gd name="T44" fmla="*/ 80 w 1016"/>
                <a:gd name="T45" fmla="*/ 53 h 764"/>
                <a:gd name="T46" fmla="*/ 96 w 1016"/>
                <a:gd name="T47" fmla="*/ 16 h 764"/>
                <a:gd name="T48" fmla="*/ 133 w 1016"/>
                <a:gd name="T49" fmla="*/ 0 h 764"/>
                <a:gd name="T50" fmla="*/ 883 w 1016"/>
                <a:gd name="T51" fmla="*/ 0 h 764"/>
                <a:gd name="T52" fmla="*/ 920 w 1016"/>
                <a:gd name="T53" fmla="*/ 16 h 764"/>
                <a:gd name="T54" fmla="*/ 936 w 1016"/>
                <a:gd name="T55" fmla="*/ 53 h 764"/>
                <a:gd name="T56" fmla="*/ 936 w 1016"/>
                <a:gd name="T57" fmla="*/ 591 h 764"/>
                <a:gd name="T58" fmla="*/ 928 w 1016"/>
                <a:gd name="T59" fmla="*/ 618 h 764"/>
                <a:gd name="T60" fmla="*/ 953 w 1016"/>
                <a:gd name="T61" fmla="*/ 636 h 764"/>
                <a:gd name="T62" fmla="*/ 953 w 1016"/>
                <a:gd name="T63" fmla="*/ 636 h 764"/>
                <a:gd name="T64" fmla="*/ 976 w 1016"/>
                <a:gd name="T65" fmla="*/ 665 h 764"/>
                <a:gd name="T66" fmla="*/ 977 w 1016"/>
                <a:gd name="T67" fmla="*/ 666 h 764"/>
                <a:gd name="T68" fmla="*/ 993 w 1016"/>
                <a:gd name="T69" fmla="*/ 686 h 764"/>
                <a:gd name="T70" fmla="*/ 1016 w 1016"/>
                <a:gd name="T71" fmla="*/ 726 h 764"/>
                <a:gd name="T72" fmla="*/ 965 w 1016"/>
                <a:gd name="T73" fmla="*/ 764 h 764"/>
                <a:gd name="T74" fmla="*/ 965 w 1016"/>
                <a:gd name="T75" fmla="*/ 764 h 764"/>
                <a:gd name="T76" fmla="*/ 501 w 1016"/>
                <a:gd name="T77" fmla="*/ 764 h 764"/>
                <a:gd name="T78" fmla="*/ 883 w 1016"/>
                <a:gd name="T79" fmla="*/ 48 h 764"/>
                <a:gd name="T80" fmla="*/ 133 w 1016"/>
                <a:gd name="T81" fmla="*/ 48 h 764"/>
                <a:gd name="T82" fmla="*/ 130 w 1016"/>
                <a:gd name="T83" fmla="*/ 50 h 764"/>
                <a:gd name="T84" fmla="*/ 128 w 1016"/>
                <a:gd name="T85" fmla="*/ 53 h 764"/>
                <a:gd name="T86" fmla="*/ 128 w 1016"/>
                <a:gd name="T87" fmla="*/ 591 h 764"/>
                <a:gd name="T88" fmla="*/ 130 w 1016"/>
                <a:gd name="T89" fmla="*/ 595 h 764"/>
                <a:gd name="T90" fmla="*/ 133 w 1016"/>
                <a:gd name="T91" fmla="*/ 596 h 764"/>
                <a:gd name="T92" fmla="*/ 883 w 1016"/>
                <a:gd name="T93" fmla="*/ 596 h 764"/>
                <a:gd name="T94" fmla="*/ 886 w 1016"/>
                <a:gd name="T95" fmla="*/ 595 h 764"/>
                <a:gd name="T96" fmla="*/ 888 w 1016"/>
                <a:gd name="T97" fmla="*/ 591 h 764"/>
                <a:gd name="T98" fmla="*/ 888 w 1016"/>
                <a:gd name="T99" fmla="*/ 53 h 764"/>
                <a:gd name="T100" fmla="*/ 886 w 1016"/>
                <a:gd name="T101" fmla="*/ 50 h 764"/>
                <a:gd name="T102" fmla="*/ 883 w 1016"/>
                <a:gd name="T103" fmla="*/ 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6" h="764">
                  <a:moveTo>
                    <a:pt x="103" y="689"/>
                  </a:moveTo>
                  <a:cubicBezTo>
                    <a:pt x="94" y="689"/>
                    <a:pt x="91" y="682"/>
                    <a:pt x="95" y="674"/>
                  </a:cubicBezTo>
                  <a:cubicBezTo>
                    <a:pt x="98" y="669"/>
                    <a:pt x="109" y="649"/>
                    <a:pt x="113" y="647"/>
                  </a:cubicBezTo>
                  <a:cubicBezTo>
                    <a:pt x="118" y="644"/>
                    <a:pt x="122" y="641"/>
                    <a:pt x="127" y="641"/>
                  </a:cubicBezTo>
                  <a:cubicBezTo>
                    <a:pt x="889" y="641"/>
                    <a:pt x="889" y="641"/>
                    <a:pt x="889" y="641"/>
                  </a:cubicBezTo>
                  <a:cubicBezTo>
                    <a:pt x="893" y="641"/>
                    <a:pt x="898" y="644"/>
                    <a:pt x="902" y="647"/>
                  </a:cubicBezTo>
                  <a:cubicBezTo>
                    <a:pt x="906" y="649"/>
                    <a:pt x="918" y="669"/>
                    <a:pt x="920" y="674"/>
                  </a:cubicBezTo>
                  <a:cubicBezTo>
                    <a:pt x="924" y="682"/>
                    <a:pt x="922" y="689"/>
                    <a:pt x="912" y="689"/>
                  </a:cubicBezTo>
                  <a:cubicBezTo>
                    <a:pt x="652" y="689"/>
                    <a:pt x="652" y="689"/>
                    <a:pt x="652" y="689"/>
                  </a:cubicBezTo>
                  <a:cubicBezTo>
                    <a:pt x="655" y="709"/>
                    <a:pt x="655" y="709"/>
                    <a:pt x="655" y="709"/>
                  </a:cubicBezTo>
                  <a:cubicBezTo>
                    <a:pt x="655" y="714"/>
                    <a:pt x="651" y="717"/>
                    <a:pt x="647" y="717"/>
                  </a:cubicBezTo>
                  <a:cubicBezTo>
                    <a:pt x="374" y="717"/>
                    <a:pt x="374" y="717"/>
                    <a:pt x="374" y="717"/>
                  </a:cubicBezTo>
                  <a:cubicBezTo>
                    <a:pt x="369" y="717"/>
                    <a:pt x="365" y="714"/>
                    <a:pt x="366" y="709"/>
                  </a:cubicBezTo>
                  <a:cubicBezTo>
                    <a:pt x="368" y="689"/>
                    <a:pt x="368" y="689"/>
                    <a:pt x="368" y="689"/>
                  </a:cubicBezTo>
                  <a:cubicBezTo>
                    <a:pt x="103" y="689"/>
                    <a:pt x="103" y="689"/>
                    <a:pt x="103" y="689"/>
                  </a:cubicBezTo>
                  <a:moveTo>
                    <a:pt x="501" y="764"/>
                  </a:moveTo>
                  <a:cubicBezTo>
                    <a:pt x="50" y="764"/>
                    <a:pt x="50" y="764"/>
                    <a:pt x="50" y="764"/>
                  </a:cubicBezTo>
                  <a:cubicBezTo>
                    <a:pt x="29" y="764"/>
                    <a:pt x="0" y="749"/>
                    <a:pt x="0" y="727"/>
                  </a:cubicBezTo>
                  <a:cubicBezTo>
                    <a:pt x="0" y="712"/>
                    <a:pt x="28" y="681"/>
                    <a:pt x="38" y="668"/>
                  </a:cubicBezTo>
                  <a:cubicBezTo>
                    <a:pt x="60" y="639"/>
                    <a:pt x="60" y="639"/>
                    <a:pt x="60" y="639"/>
                  </a:cubicBezTo>
                  <a:cubicBezTo>
                    <a:pt x="67" y="631"/>
                    <a:pt x="77" y="623"/>
                    <a:pt x="88" y="619"/>
                  </a:cubicBezTo>
                  <a:cubicBezTo>
                    <a:pt x="83" y="611"/>
                    <a:pt x="80" y="601"/>
                    <a:pt x="80" y="591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39"/>
                    <a:pt x="86" y="25"/>
                    <a:pt x="96" y="16"/>
                  </a:cubicBezTo>
                  <a:cubicBezTo>
                    <a:pt x="106" y="6"/>
                    <a:pt x="119" y="0"/>
                    <a:pt x="133" y="0"/>
                  </a:cubicBezTo>
                  <a:cubicBezTo>
                    <a:pt x="883" y="0"/>
                    <a:pt x="883" y="0"/>
                    <a:pt x="883" y="0"/>
                  </a:cubicBezTo>
                  <a:cubicBezTo>
                    <a:pt x="897" y="0"/>
                    <a:pt x="910" y="6"/>
                    <a:pt x="920" y="16"/>
                  </a:cubicBezTo>
                  <a:cubicBezTo>
                    <a:pt x="930" y="25"/>
                    <a:pt x="936" y="39"/>
                    <a:pt x="936" y="53"/>
                  </a:cubicBezTo>
                  <a:cubicBezTo>
                    <a:pt x="936" y="591"/>
                    <a:pt x="936" y="591"/>
                    <a:pt x="936" y="591"/>
                  </a:cubicBezTo>
                  <a:cubicBezTo>
                    <a:pt x="936" y="601"/>
                    <a:pt x="933" y="610"/>
                    <a:pt x="928" y="618"/>
                  </a:cubicBezTo>
                  <a:cubicBezTo>
                    <a:pt x="939" y="623"/>
                    <a:pt x="947" y="629"/>
                    <a:pt x="953" y="636"/>
                  </a:cubicBezTo>
                  <a:cubicBezTo>
                    <a:pt x="953" y="636"/>
                    <a:pt x="953" y="636"/>
                    <a:pt x="953" y="636"/>
                  </a:cubicBezTo>
                  <a:cubicBezTo>
                    <a:pt x="976" y="665"/>
                    <a:pt x="976" y="665"/>
                    <a:pt x="976" y="665"/>
                  </a:cubicBezTo>
                  <a:cubicBezTo>
                    <a:pt x="976" y="665"/>
                    <a:pt x="976" y="666"/>
                    <a:pt x="977" y="666"/>
                  </a:cubicBezTo>
                  <a:cubicBezTo>
                    <a:pt x="993" y="686"/>
                    <a:pt x="993" y="686"/>
                    <a:pt x="993" y="686"/>
                  </a:cubicBezTo>
                  <a:cubicBezTo>
                    <a:pt x="1002" y="698"/>
                    <a:pt x="1016" y="710"/>
                    <a:pt x="1016" y="726"/>
                  </a:cubicBezTo>
                  <a:cubicBezTo>
                    <a:pt x="1016" y="749"/>
                    <a:pt x="986" y="764"/>
                    <a:pt x="965" y="764"/>
                  </a:cubicBezTo>
                  <a:cubicBezTo>
                    <a:pt x="965" y="764"/>
                    <a:pt x="965" y="764"/>
                    <a:pt x="965" y="764"/>
                  </a:cubicBezTo>
                  <a:lnTo>
                    <a:pt x="501" y="764"/>
                  </a:lnTo>
                  <a:close/>
                  <a:moveTo>
                    <a:pt x="883" y="48"/>
                  </a:moveTo>
                  <a:cubicBezTo>
                    <a:pt x="133" y="48"/>
                    <a:pt x="133" y="48"/>
                    <a:pt x="133" y="48"/>
                  </a:cubicBezTo>
                  <a:cubicBezTo>
                    <a:pt x="132" y="48"/>
                    <a:pt x="131" y="49"/>
                    <a:pt x="130" y="50"/>
                  </a:cubicBezTo>
                  <a:cubicBezTo>
                    <a:pt x="129" y="51"/>
                    <a:pt x="128" y="52"/>
                    <a:pt x="128" y="53"/>
                  </a:cubicBezTo>
                  <a:cubicBezTo>
                    <a:pt x="128" y="591"/>
                    <a:pt x="128" y="591"/>
                    <a:pt x="128" y="591"/>
                  </a:cubicBezTo>
                  <a:cubicBezTo>
                    <a:pt x="128" y="593"/>
                    <a:pt x="129" y="594"/>
                    <a:pt x="130" y="595"/>
                  </a:cubicBezTo>
                  <a:cubicBezTo>
                    <a:pt x="131" y="596"/>
                    <a:pt x="132" y="596"/>
                    <a:pt x="133" y="596"/>
                  </a:cubicBezTo>
                  <a:cubicBezTo>
                    <a:pt x="883" y="596"/>
                    <a:pt x="883" y="596"/>
                    <a:pt x="883" y="596"/>
                  </a:cubicBezTo>
                  <a:cubicBezTo>
                    <a:pt x="884" y="596"/>
                    <a:pt x="885" y="596"/>
                    <a:pt x="886" y="595"/>
                  </a:cubicBezTo>
                  <a:cubicBezTo>
                    <a:pt x="887" y="594"/>
                    <a:pt x="888" y="593"/>
                    <a:pt x="888" y="591"/>
                  </a:cubicBezTo>
                  <a:cubicBezTo>
                    <a:pt x="888" y="53"/>
                    <a:pt x="888" y="53"/>
                    <a:pt x="888" y="53"/>
                  </a:cubicBezTo>
                  <a:cubicBezTo>
                    <a:pt x="888" y="52"/>
                    <a:pt x="887" y="51"/>
                    <a:pt x="886" y="50"/>
                  </a:cubicBezTo>
                  <a:cubicBezTo>
                    <a:pt x="885" y="49"/>
                    <a:pt x="884" y="48"/>
                    <a:pt x="88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Freeform 25"/>
          <p:cNvSpPr>
            <a:spLocks/>
          </p:cNvSpPr>
          <p:nvPr/>
        </p:nvSpPr>
        <p:spPr bwMode="auto">
          <a:xfrm>
            <a:off x="895350" y="2119313"/>
            <a:ext cx="524812" cy="523550"/>
          </a:xfrm>
          <a:custGeom>
            <a:avLst/>
            <a:gdLst>
              <a:gd name="T0" fmla="*/ 144 w 176"/>
              <a:gd name="T1" fmla="*/ 112 h 176"/>
              <a:gd name="T2" fmla="*/ 121 w 176"/>
              <a:gd name="T3" fmla="*/ 122 h 176"/>
              <a:gd name="T4" fmla="*/ 63 w 176"/>
              <a:gd name="T5" fmla="*/ 94 h 176"/>
              <a:gd name="T6" fmla="*/ 64 w 176"/>
              <a:gd name="T7" fmla="*/ 88 h 176"/>
              <a:gd name="T8" fmla="*/ 63 w 176"/>
              <a:gd name="T9" fmla="*/ 82 h 176"/>
              <a:gd name="T10" fmla="*/ 121 w 176"/>
              <a:gd name="T11" fmla="*/ 54 h 176"/>
              <a:gd name="T12" fmla="*/ 144 w 176"/>
              <a:gd name="T13" fmla="*/ 64 h 176"/>
              <a:gd name="T14" fmla="*/ 176 w 176"/>
              <a:gd name="T15" fmla="*/ 32 h 176"/>
              <a:gd name="T16" fmla="*/ 144 w 176"/>
              <a:gd name="T17" fmla="*/ 0 h 176"/>
              <a:gd name="T18" fmla="*/ 112 w 176"/>
              <a:gd name="T19" fmla="*/ 32 h 176"/>
              <a:gd name="T20" fmla="*/ 113 w 176"/>
              <a:gd name="T21" fmla="*/ 38 h 176"/>
              <a:gd name="T22" fmla="*/ 55 w 176"/>
              <a:gd name="T23" fmla="*/ 66 h 176"/>
              <a:gd name="T24" fmla="*/ 32 w 176"/>
              <a:gd name="T25" fmla="*/ 56 h 176"/>
              <a:gd name="T26" fmla="*/ 0 w 176"/>
              <a:gd name="T27" fmla="*/ 88 h 176"/>
              <a:gd name="T28" fmla="*/ 32 w 176"/>
              <a:gd name="T29" fmla="*/ 120 h 176"/>
              <a:gd name="T30" fmla="*/ 55 w 176"/>
              <a:gd name="T31" fmla="*/ 110 h 176"/>
              <a:gd name="T32" fmla="*/ 113 w 176"/>
              <a:gd name="T33" fmla="*/ 138 h 176"/>
              <a:gd name="T34" fmla="*/ 112 w 176"/>
              <a:gd name="T35" fmla="*/ 144 h 176"/>
              <a:gd name="T36" fmla="*/ 144 w 176"/>
              <a:gd name="T37" fmla="*/ 176 h 176"/>
              <a:gd name="T38" fmla="*/ 176 w 176"/>
              <a:gd name="T39" fmla="*/ 144 h 176"/>
              <a:gd name="T40" fmla="*/ 144 w 176"/>
              <a:gd name="T4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6" h="176">
                <a:moveTo>
                  <a:pt x="144" y="112"/>
                </a:moveTo>
                <a:cubicBezTo>
                  <a:pt x="135" y="112"/>
                  <a:pt x="126" y="116"/>
                  <a:pt x="121" y="122"/>
                </a:cubicBezTo>
                <a:cubicBezTo>
                  <a:pt x="63" y="94"/>
                  <a:pt x="63" y="94"/>
                  <a:pt x="63" y="94"/>
                </a:cubicBezTo>
                <a:cubicBezTo>
                  <a:pt x="64" y="92"/>
                  <a:pt x="64" y="90"/>
                  <a:pt x="64" y="88"/>
                </a:cubicBezTo>
                <a:cubicBezTo>
                  <a:pt x="64" y="86"/>
                  <a:pt x="64" y="84"/>
                  <a:pt x="63" y="82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6" y="60"/>
                  <a:pt x="135" y="64"/>
                  <a:pt x="144" y="64"/>
                </a:cubicBezTo>
                <a:cubicBezTo>
                  <a:pt x="162" y="64"/>
                  <a:pt x="176" y="50"/>
                  <a:pt x="176" y="32"/>
                </a:cubicBezTo>
                <a:cubicBezTo>
                  <a:pt x="176" y="14"/>
                  <a:pt x="162" y="0"/>
                  <a:pt x="144" y="0"/>
                </a:cubicBezTo>
                <a:cubicBezTo>
                  <a:pt x="126" y="0"/>
                  <a:pt x="112" y="14"/>
                  <a:pt x="112" y="32"/>
                </a:cubicBezTo>
                <a:cubicBezTo>
                  <a:pt x="112" y="34"/>
                  <a:pt x="112" y="36"/>
                  <a:pt x="113" y="38"/>
                </a:cubicBezTo>
                <a:cubicBezTo>
                  <a:pt x="55" y="66"/>
                  <a:pt x="55" y="66"/>
                  <a:pt x="55" y="66"/>
                </a:cubicBezTo>
                <a:cubicBezTo>
                  <a:pt x="50" y="60"/>
                  <a:pt x="41" y="56"/>
                  <a:pt x="32" y="56"/>
                </a:cubicBezTo>
                <a:cubicBezTo>
                  <a:pt x="14" y="56"/>
                  <a:pt x="0" y="70"/>
                  <a:pt x="0" y="88"/>
                </a:cubicBezTo>
                <a:cubicBezTo>
                  <a:pt x="0" y="106"/>
                  <a:pt x="14" y="120"/>
                  <a:pt x="32" y="120"/>
                </a:cubicBezTo>
                <a:cubicBezTo>
                  <a:pt x="41" y="120"/>
                  <a:pt x="50" y="116"/>
                  <a:pt x="55" y="110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2" y="140"/>
                  <a:pt x="112" y="142"/>
                  <a:pt x="112" y="144"/>
                </a:cubicBezTo>
                <a:cubicBezTo>
                  <a:pt x="112" y="162"/>
                  <a:pt x="126" y="176"/>
                  <a:pt x="144" y="176"/>
                </a:cubicBezTo>
                <a:cubicBezTo>
                  <a:pt x="162" y="176"/>
                  <a:pt x="176" y="162"/>
                  <a:pt x="176" y="144"/>
                </a:cubicBezTo>
                <a:cubicBezTo>
                  <a:pt x="176" y="126"/>
                  <a:pt x="162" y="112"/>
                  <a:pt x="144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AWS PLATFORM TOOLS: </a:t>
            </a:r>
            <a:br>
              <a:rPr lang="en-US" altLang="en-US" dirty="0" smtClean="0"/>
            </a:br>
            <a:r>
              <a:rPr lang="en-US" altLang="en-US" dirty="0" smtClean="0"/>
              <a:t>AUTO SCALING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22"/>
          <p:cNvSpPr>
            <a:spLocks noEditPoints="1"/>
          </p:cNvSpPr>
          <p:nvPr/>
        </p:nvSpPr>
        <p:spPr bwMode="auto">
          <a:xfrm>
            <a:off x="711718" y="2299233"/>
            <a:ext cx="471850" cy="476051"/>
          </a:xfrm>
          <a:custGeom>
            <a:avLst/>
            <a:gdLst>
              <a:gd name="T0" fmla="*/ 124 w 143"/>
              <a:gd name="T1" fmla="*/ 89 h 144"/>
              <a:gd name="T2" fmla="*/ 126 w 143"/>
              <a:gd name="T3" fmla="*/ 82 h 144"/>
              <a:gd name="T4" fmla="*/ 143 w 143"/>
              <a:gd name="T5" fmla="*/ 75 h 144"/>
              <a:gd name="T6" fmla="*/ 142 w 143"/>
              <a:gd name="T7" fmla="*/ 67 h 144"/>
              <a:gd name="T8" fmla="*/ 126 w 143"/>
              <a:gd name="T9" fmla="*/ 62 h 144"/>
              <a:gd name="T10" fmla="*/ 124 w 143"/>
              <a:gd name="T11" fmla="*/ 55 h 144"/>
              <a:gd name="T12" fmla="*/ 136 w 143"/>
              <a:gd name="T13" fmla="*/ 42 h 144"/>
              <a:gd name="T14" fmla="*/ 132 w 143"/>
              <a:gd name="T15" fmla="*/ 34 h 144"/>
              <a:gd name="T16" fmla="*/ 115 w 143"/>
              <a:gd name="T17" fmla="*/ 38 h 144"/>
              <a:gd name="T18" fmla="*/ 110 w 143"/>
              <a:gd name="T19" fmla="*/ 32 h 144"/>
              <a:gd name="T20" fmla="*/ 115 w 143"/>
              <a:gd name="T21" fmla="*/ 15 h 144"/>
              <a:gd name="T22" fmla="*/ 107 w 143"/>
              <a:gd name="T23" fmla="*/ 10 h 144"/>
              <a:gd name="T24" fmla="*/ 94 w 143"/>
              <a:gd name="T25" fmla="*/ 21 h 144"/>
              <a:gd name="T26" fmla="*/ 87 w 143"/>
              <a:gd name="T27" fmla="*/ 19 h 144"/>
              <a:gd name="T28" fmla="*/ 83 w 143"/>
              <a:gd name="T29" fmla="*/ 1 h 144"/>
              <a:gd name="T30" fmla="*/ 74 w 143"/>
              <a:gd name="T31" fmla="*/ 0 h 144"/>
              <a:gd name="T32" fmla="*/ 68 w 143"/>
              <a:gd name="T33" fmla="*/ 17 h 144"/>
              <a:gd name="T34" fmla="*/ 60 w 143"/>
              <a:gd name="T35" fmla="*/ 18 h 144"/>
              <a:gd name="T36" fmla="*/ 48 w 143"/>
              <a:gd name="T37" fmla="*/ 3 h 144"/>
              <a:gd name="T38" fmla="*/ 41 w 143"/>
              <a:gd name="T39" fmla="*/ 7 h 144"/>
              <a:gd name="T40" fmla="*/ 42 w 143"/>
              <a:gd name="T41" fmla="*/ 25 h 144"/>
              <a:gd name="T42" fmla="*/ 37 w 143"/>
              <a:gd name="T43" fmla="*/ 29 h 144"/>
              <a:gd name="T44" fmla="*/ 19 w 143"/>
              <a:gd name="T45" fmla="*/ 21 h 144"/>
              <a:gd name="T46" fmla="*/ 14 w 143"/>
              <a:gd name="T47" fmla="*/ 28 h 144"/>
              <a:gd name="T48" fmla="*/ 24 w 143"/>
              <a:gd name="T49" fmla="*/ 43 h 144"/>
              <a:gd name="T50" fmla="*/ 20 w 143"/>
              <a:gd name="T51" fmla="*/ 49 h 144"/>
              <a:gd name="T52" fmla="*/ 2 w 143"/>
              <a:gd name="T53" fmla="*/ 51 h 144"/>
              <a:gd name="T54" fmla="*/ 0 w 143"/>
              <a:gd name="T55" fmla="*/ 60 h 144"/>
              <a:gd name="T56" fmla="*/ 16 w 143"/>
              <a:gd name="T57" fmla="*/ 68 h 144"/>
              <a:gd name="T58" fmla="*/ 16 w 143"/>
              <a:gd name="T59" fmla="*/ 75 h 144"/>
              <a:gd name="T60" fmla="*/ 0 w 143"/>
              <a:gd name="T61" fmla="*/ 86 h 144"/>
              <a:gd name="T62" fmla="*/ 2 w 143"/>
              <a:gd name="T63" fmla="*/ 94 h 144"/>
              <a:gd name="T64" fmla="*/ 20 w 143"/>
              <a:gd name="T65" fmla="*/ 94 h 144"/>
              <a:gd name="T66" fmla="*/ 23 w 143"/>
              <a:gd name="T67" fmla="*/ 101 h 144"/>
              <a:gd name="T68" fmla="*/ 14 w 143"/>
              <a:gd name="T69" fmla="*/ 117 h 144"/>
              <a:gd name="T70" fmla="*/ 20 w 143"/>
              <a:gd name="T71" fmla="*/ 123 h 144"/>
              <a:gd name="T72" fmla="*/ 36 w 143"/>
              <a:gd name="T73" fmla="*/ 115 h 144"/>
              <a:gd name="T74" fmla="*/ 42 w 143"/>
              <a:gd name="T75" fmla="*/ 119 h 144"/>
              <a:gd name="T76" fmla="*/ 42 w 143"/>
              <a:gd name="T77" fmla="*/ 138 h 144"/>
              <a:gd name="T78" fmla="*/ 50 w 143"/>
              <a:gd name="T79" fmla="*/ 141 h 144"/>
              <a:gd name="T80" fmla="*/ 60 w 143"/>
              <a:gd name="T81" fmla="*/ 127 h 144"/>
              <a:gd name="T82" fmla="*/ 68 w 143"/>
              <a:gd name="T83" fmla="*/ 127 h 144"/>
              <a:gd name="T84" fmla="*/ 76 w 143"/>
              <a:gd name="T85" fmla="*/ 144 h 144"/>
              <a:gd name="T86" fmla="*/ 84 w 143"/>
              <a:gd name="T87" fmla="*/ 142 h 144"/>
              <a:gd name="T88" fmla="*/ 87 w 143"/>
              <a:gd name="T89" fmla="*/ 125 h 144"/>
              <a:gd name="T90" fmla="*/ 94 w 143"/>
              <a:gd name="T91" fmla="*/ 123 h 144"/>
              <a:gd name="T92" fmla="*/ 109 w 143"/>
              <a:gd name="T93" fmla="*/ 133 h 144"/>
              <a:gd name="T94" fmla="*/ 115 w 143"/>
              <a:gd name="T95" fmla="*/ 128 h 144"/>
              <a:gd name="T96" fmla="*/ 110 w 143"/>
              <a:gd name="T97" fmla="*/ 112 h 144"/>
              <a:gd name="T98" fmla="*/ 115 w 143"/>
              <a:gd name="T99" fmla="*/ 106 h 144"/>
              <a:gd name="T100" fmla="*/ 133 w 143"/>
              <a:gd name="T101" fmla="*/ 109 h 144"/>
              <a:gd name="T102" fmla="*/ 136 w 143"/>
              <a:gd name="T103" fmla="*/ 101 h 144"/>
              <a:gd name="T104" fmla="*/ 124 w 143"/>
              <a:gd name="T105" fmla="*/ 89 h 144"/>
              <a:gd name="T106" fmla="*/ 93 w 143"/>
              <a:gd name="T107" fmla="*/ 74 h 144"/>
              <a:gd name="T108" fmla="*/ 69 w 143"/>
              <a:gd name="T109" fmla="*/ 94 h 144"/>
              <a:gd name="T110" fmla="*/ 49 w 143"/>
              <a:gd name="T111" fmla="*/ 70 h 144"/>
              <a:gd name="T112" fmla="*/ 73 w 143"/>
              <a:gd name="T113" fmla="*/ 50 h 144"/>
              <a:gd name="T114" fmla="*/ 93 w 143"/>
              <a:gd name="T115" fmla="*/ 7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3" h="144">
                <a:moveTo>
                  <a:pt x="124" y="89"/>
                </a:moveTo>
                <a:cubicBezTo>
                  <a:pt x="125" y="87"/>
                  <a:pt x="125" y="84"/>
                  <a:pt x="126" y="82"/>
                </a:cubicBezTo>
                <a:cubicBezTo>
                  <a:pt x="133" y="81"/>
                  <a:pt x="138" y="78"/>
                  <a:pt x="143" y="75"/>
                </a:cubicBezTo>
                <a:cubicBezTo>
                  <a:pt x="143" y="75"/>
                  <a:pt x="142" y="67"/>
                  <a:pt x="142" y="67"/>
                </a:cubicBezTo>
                <a:cubicBezTo>
                  <a:pt x="138" y="65"/>
                  <a:pt x="132" y="63"/>
                  <a:pt x="126" y="62"/>
                </a:cubicBezTo>
                <a:cubicBezTo>
                  <a:pt x="125" y="60"/>
                  <a:pt x="125" y="57"/>
                  <a:pt x="124" y="55"/>
                </a:cubicBezTo>
                <a:cubicBezTo>
                  <a:pt x="130" y="51"/>
                  <a:pt x="133" y="46"/>
                  <a:pt x="136" y="42"/>
                </a:cubicBezTo>
                <a:cubicBezTo>
                  <a:pt x="136" y="41"/>
                  <a:pt x="132" y="35"/>
                  <a:pt x="132" y="34"/>
                </a:cubicBezTo>
                <a:cubicBezTo>
                  <a:pt x="127" y="34"/>
                  <a:pt x="121" y="35"/>
                  <a:pt x="115" y="38"/>
                </a:cubicBezTo>
                <a:cubicBezTo>
                  <a:pt x="113" y="36"/>
                  <a:pt x="111" y="34"/>
                  <a:pt x="110" y="32"/>
                </a:cubicBezTo>
                <a:cubicBezTo>
                  <a:pt x="113" y="26"/>
                  <a:pt x="114" y="20"/>
                  <a:pt x="115" y="15"/>
                </a:cubicBezTo>
                <a:cubicBezTo>
                  <a:pt x="114" y="14"/>
                  <a:pt x="108" y="10"/>
                  <a:pt x="107" y="10"/>
                </a:cubicBezTo>
                <a:cubicBezTo>
                  <a:pt x="103" y="13"/>
                  <a:pt x="98" y="16"/>
                  <a:pt x="94" y="21"/>
                </a:cubicBezTo>
                <a:cubicBezTo>
                  <a:pt x="91" y="20"/>
                  <a:pt x="89" y="20"/>
                  <a:pt x="87" y="19"/>
                </a:cubicBezTo>
                <a:cubicBezTo>
                  <a:pt x="87" y="11"/>
                  <a:pt x="85" y="6"/>
                  <a:pt x="83" y="1"/>
                </a:cubicBezTo>
                <a:cubicBezTo>
                  <a:pt x="82" y="1"/>
                  <a:pt x="75" y="0"/>
                  <a:pt x="74" y="0"/>
                </a:cubicBezTo>
                <a:cubicBezTo>
                  <a:pt x="71" y="4"/>
                  <a:pt x="69" y="10"/>
                  <a:pt x="68" y="17"/>
                </a:cubicBezTo>
                <a:cubicBezTo>
                  <a:pt x="65" y="17"/>
                  <a:pt x="63" y="17"/>
                  <a:pt x="60" y="18"/>
                </a:cubicBezTo>
                <a:cubicBezTo>
                  <a:pt x="57" y="11"/>
                  <a:pt x="53" y="7"/>
                  <a:pt x="48" y="3"/>
                </a:cubicBezTo>
                <a:cubicBezTo>
                  <a:pt x="48" y="3"/>
                  <a:pt x="41" y="6"/>
                  <a:pt x="41" y="7"/>
                </a:cubicBezTo>
                <a:cubicBezTo>
                  <a:pt x="40" y="12"/>
                  <a:pt x="40" y="18"/>
                  <a:pt x="42" y="25"/>
                </a:cubicBezTo>
                <a:cubicBezTo>
                  <a:pt x="40" y="26"/>
                  <a:pt x="38" y="27"/>
                  <a:pt x="37" y="29"/>
                </a:cubicBezTo>
                <a:cubicBezTo>
                  <a:pt x="30" y="24"/>
                  <a:pt x="25" y="22"/>
                  <a:pt x="19" y="21"/>
                </a:cubicBezTo>
                <a:cubicBezTo>
                  <a:pt x="19" y="22"/>
                  <a:pt x="14" y="28"/>
                  <a:pt x="14" y="28"/>
                </a:cubicBezTo>
                <a:cubicBezTo>
                  <a:pt x="16" y="33"/>
                  <a:pt x="19" y="38"/>
                  <a:pt x="24" y="43"/>
                </a:cubicBezTo>
                <a:cubicBezTo>
                  <a:pt x="22" y="45"/>
                  <a:pt x="21" y="47"/>
                  <a:pt x="20" y="49"/>
                </a:cubicBezTo>
                <a:cubicBezTo>
                  <a:pt x="13" y="49"/>
                  <a:pt x="7" y="49"/>
                  <a:pt x="2" y="51"/>
                </a:cubicBezTo>
                <a:cubicBezTo>
                  <a:pt x="1" y="52"/>
                  <a:pt x="0" y="59"/>
                  <a:pt x="0" y="60"/>
                </a:cubicBezTo>
                <a:cubicBezTo>
                  <a:pt x="4" y="63"/>
                  <a:pt x="9" y="66"/>
                  <a:pt x="16" y="68"/>
                </a:cubicBezTo>
                <a:cubicBezTo>
                  <a:pt x="16" y="70"/>
                  <a:pt x="15" y="73"/>
                  <a:pt x="16" y="75"/>
                </a:cubicBezTo>
                <a:cubicBezTo>
                  <a:pt x="9" y="78"/>
                  <a:pt x="4" y="82"/>
                  <a:pt x="0" y="86"/>
                </a:cubicBezTo>
                <a:cubicBezTo>
                  <a:pt x="0" y="86"/>
                  <a:pt x="2" y="93"/>
                  <a:pt x="2" y="94"/>
                </a:cubicBezTo>
                <a:cubicBezTo>
                  <a:pt x="7" y="95"/>
                  <a:pt x="13" y="96"/>
                  <a:pt x="20" y="94"/>
                </a:cubicBezTo>
                <a:cubicBezTo>
                  <a:pt x="21" y="97"/>
                  <a:pt x="22" y="99"/>
                  <a:pt x="23" y="101"/>
                </a:cubicBezTo>
                <a:cubicBezTo>
                  <a:pt x="19" y="106"/>
                  <a:pt x="16" y="112"/>
                  <a:pt x="14" y="117"/>
                </a:cubicBezTo>
                <a:cubicBezTo>
                  <a:pt x="15" y="117"/>
                  <a:pt x="20" y="123"/>
                  <a:pt x="20" y="123"/>
                </a:cubicBezTo>
                <a:cubicBezTo>
                  <a:pt x="25" y="122"/>
                  <a:pt x="31" y="120"/>
                  <a:pt x="36" y="115"/>
                </a:cubicBezTo>
                <a:cubicBezTo>
                  <a:pt x="38" y="117"/>
                  <a:pt x="40" y="118"/>
                  <a:pt x="42" y="119"/>
                </a:cubicBezTo>
                <a:cubicBezTo>
                  <a:pt x="41" y="127"/>
                  <a:pt x="41" y="133"/>
                  <a:pt x="42" y="138"/>
                </a:cubicBezTo>
                <a:cubicBezTo>
                  <a:pt x="42" y="138"/>
                  <a:pt x="49" y="141"/>
                  <a:pt x="50" y="141"/>
                </a:cubicBezTo>
                <a:cubicBezTo>
                  <a:pt x="54" y="137"/>
                  <a:pt x="57" y="133"/>
                  <a:pt x="60" y="127"/>
                </a:cubicBezTo>
                <a:cubicBezTo>
                  <a:pt x="63" y="127"/>
                  <a:pt x="65" y="127"/>
                  <a:pt x="68" y="127"/>
                </a:cubicBezTo>
                <a:cubicBezTo>
                  <a:pt x="69" y="135"/>
                  <a:pt x="72" y="140"/>
                  <a:pt x="76" y="144"/>
                </a:cubicBezTo>
                <a:cubicBezTo>
                  <a:pt x="76" y="144"/>
                  <a:pt x="84" y="143"/>
                  <a:pt x="84" y="142"/>
                </a:cubicBezTo>
                <a:cubicBezTo>
                  <a:pt x="86" y="138"/>
                  <a:pt x="87" y="132"/>
                  <a:pt x="87" y="125"/>
                </a:cubicBezTo>
                <a:cubicBezTo>
                  <a:pt x="89" y="125"/>
                  <a:pt x="92" y="124"/>
                  <a:pt x="94" y="123"/>
                </a:cubicBezTo>
                <a:cubicBezTo>
                  <a:pt x="99" y="128"/>
                  <a:pt x="104" y="131"/>
                  <a:pt x="109" y="133"/>
                </a:cubicBezTo>
                <a:cubicBezTo>
                  <a:pt x="109" y="133"/>
                  <a:pt x="115" y="128"/>
                  <a:pt x="115" y="128"/>
                </a:cubicBezTo>
                <a:cubicBezTo>
                  <a:pt x="115" y="123"/>
                  <a:pt x="113" y="118"/>
                  <a:pt x="110" y="112"/>
                </a:cubicBezTo>
                <a:cubicBezTo>
                  <a:pt x="112" y="110"/>
                  <a:pt x="113" y="108"/>
                  <a:pt x="115" y="106"/>
                </a:cubicBezTo>
                <a:cubicBezTo>
                  <a:pt x="122" y="108"/>
                  <a:pt x="127" y="109"/>
                  <a:pt x="133" y="109"/>
                </a:cubicBezTo>
                <a:cubicBezTo>
                  <a:pt x="133" y="108"/>
                  <a:pt x="136" y="101"/>
                  <a:pt x="136" y="101"/>
                </a:cubicBezTo>
                <a:cubicBezTo>
                  <a:pt x="134" y="97"/>
                  <a:pt x="130" y="93"/>
                  <a:pt x="124" y="89"/>
                </a:cubicBezTo>
                <a:close/>
                <a:moveTo>
                  <a:pt x="93" y="74"/>
                </a:moveTo>
                <a:cubicBezTo>
                  <a:pt x="92" y="86"/>
                  <a:pt x="82" y="96"/>
                  <a:pt x="69" y="94"/>
                </a:cubicBezTo>
                <a:cubicBezTo>
                  <a:pt x="57" y="93"/>
                  <a:pt x="48" y="83"/>
                  <a:pt x="49" y="70"/>
                </a:cubicBezTo>
                <a:cubicBezTo>
                  <a:pt x="50" y="58"/>
                  <a:pt x="60" y="49"/>
                  <a:pt x="73" y="50"/>
                </a:cubicBezTo>
                <a:cubicBezTo>
                  <a:pt x="85" y="51"/>
                  <a:pt x="94" y="62"/>
                  <a:pt x="93" y="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Scalability and availability of instances and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Autoscaling Groups</a:t>
            </a:r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3606424" y="4090249"/>
            <a:ext cx="628138" cy="659942"/>
            <a:chOff x="-1700213" y="3284538"/>
            <a:chExt cx="877888" cy="922337"/>
          </a:xfrm>
          <a:solidFill>
            <a:schemeClr val="accent1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-1176338" y="3378200"/>
              <a:ext cx="296863" cy="338137"/>
            </a:xfrm>
            <a:custGeom>
              <a:avLst/>
              <a:gdLst>
                <a:gd name="T0" fmla="*/ 14 w 79"/>
                <a:gd name="T1" fmla="*/ 24 h 90"/>
                <a:gd name="T2" fmla="*/ 36 w 79"/>
                <a:gd name="T3" fmla="*/ 40 h 90"/>
                <a:gd name="T4" fmla="*/ 52 w 79"/>
                <a:gd name="T5" fmla="*/ 62 h 90"/>
                <a:gd name="T6" fmla="*/ 55 w 79"/>
                <a:gd name="T7" fmla="*/ 65 h 90"/>
                <a:gd name="T8" fmla="*/ 57 w 79"/>
                <a:gd name="T9" fmla="*/ 72 h 90"/>
                <a:gd name="T10" fmla="*/ 62 w 79"/>
                <a:gd name="T11" fmla="*/ 90 h 90"/>
                <a:gd name="T12" fmla="*/ 79 w 79"/>
                <a:gd name="T13" fmla="*/ 90 h 90"/>
                <a:gd name="T14" fmla="*/ 48 w 79"/>
                <a:gd name="T15" fmla="*/ 28 h 90"/>
                <a:gd name="T16" fmla="*/ 0 w 79"/>
                <a:gd name="T17" fmla="*/ 0 h 90"/>
                <a:gd name="T18" fmla="*/ 1 w 79"/>
                <a:gd name="T19" fmla="*/ 1 h 90"/>
                <a:gd name="T20" fmla="*/ 14 w 79"/>
                <a:gd name="T21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90">
                  <a:moveTo>
                    <a:pt x="14" y="24"/>
                  </a:moveTo>
                  <a:cubicBezTo>
                    <a:pt x="22" y="28"/>
                    <a:pt x="29" y="33"/>
                    <a:pt x="36" y="40"/>
                  </a:cubicBezTo>
                  <a:cubicBezTo>
                    <a:pt x="42" y="47"/>
                    <a:pt x="48" y="54"/>
                    <a:pt x="52" y="62"/>
                  </a:cubicBezTo>
                  <a:cubicBezTo>
                    <a:pt x="53" y="63"/>
                    <a:pt x="54" y="64"/>
                    <a:pt x="55" y="65"/>
                  </a:cubicBezTo>
                  <a:cubicBezTo>
                    <a:pt x="56" y="67"/>
                    <a:pt x="57" y="69"/>
                    <a:pt x="57" y="72"/>
                  </a:cubicBezTo>
                  <a:cubicBezTo>
                    <a:pt x="59" y="78"/>
                    <a:pt x="61" y="84"/>
                    <a:pt x="62" y="90"/>
                  </a:cubicBezTo>
                  <a:cubicBezTo>
                    <a:pt x="68" y="90"/>
                    <a:pt x="74" y="90"/>
                    <a:pt x="79" y="90"/>
                  </a:cubicBezTo>
                  <a:cubicBezTo>
                    <a:pt x="75" y="67"/>
                    <a:pt x="65" y="45"/>
                    <a:pt x="48" y="28"/>
                  </a:cubicBezTo>
                  <a:cubicBezTo>
                    <a:pt x="34" y="15"/>
                    <a:pt x="18" y="5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lnTo>
                    <a:pt x="1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-1700213" y="3494088"/>
              <a:ext cx="146050" cy="558800"/>
            </a:xfrm>
            <a:custGeom>
              <a:avLst/>
              <a:gdLst>
                <a:gd name="T0" fmla="*/ 34 w 39"/>
                <a:gd name="T1" fmla="*/ 128 h 149"/>
                <a:gd name="T2" fmla="*/ 29 w 39"/>
                <a:gd name="T3" fmla="*/ 128 h 149"/>
                <a:gd name="T4" fmla="*/ 18 w 39"/>
                <a:gd name="T5" fmla="*/ 122 h 149"/>
                <a:gd name="T6" fmla="*/ 18 w 39"/>
                <a:gd name="T7" fmla="*/ 110 h 149"/>
                <a:gd name="T8" fmla="*/ 22 w 39"/>
                <a:gd name="T9" fmla="*/ 104 h 149"/>
                <a:gd name="T10" fmla="*/ 17 w 39"/>
                <a:gd name="T11" fmla="*/ 75 h 149"/>
                <a:gd name="T12" fmla="*/ 19 w 39"/>
                <a:gd name="T13" fmla="*/ 55 h 149"/>
                <a:gd name="T14" fmla="*/ 13 w 39"/>
                <a:gd name="T15" fmla="*/ 44 h 149"/>
                <a:gd name="T16" fmla="*/ 13 w 39"/>
                <a:gd name="T17" fmla="*/ 31 h 149"/>
                <a:gd name="T18" fmla="*/ 24 w 39"/>
                <a:gd name="T19" fmla="*/ 24 h 149"/>
                <a:gd name="T20" fmla="*/ 32 w 39"/>
                <a:gd name="T21" fmla="*/ 24 h 149"/>
                <a:gd name="T22" fmla="*/ 39 w 39"/>
                <a:gd name="T23" fmla="*/ 15 h 149"/>
                <a:gd name="T24" fmla="*/ 30 w 39"/>
                <a:gd name="T25" fmla="*/ 0 h 149"/>
                <a:gd name="T26" fmla="*/ 0 w 39"/>
                <a:gd name="T27" fmla="*/ 75 h 149"/>
                <a:gd name="T28" fmla="*/ 29 w 39"/>
                <a:gd name="T29" fmla="*/ 149 h 149"/>
                <a:gd name="T30" fmla="*/ 38 w 39"/>
                <a:gd name="T31" fmla="*/ 134 h 149"/>
                <a:gd name="T32" fmla="*/ 34 w 39"/>
                <a:gd name="T3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49">
                  <a:moveTo>
                    <a:pt x="34" y="128"/>
                  </a:moveTo>
                  <a:cubicBezTo>
                    <a:pt x="31" y="128"/>
                    <a:pt x="29" y="128"/>
                    <a:pt x="29" y="128"/>
                  </a:cubicBezTo>
                  <a:cubicBezTo>
                    <a:pt x="24" y="128"/>
                    <a:pt x="20" y="126"/>
                    <a:pt x="18" y="122"/>
                  </a:cubicBezTo>
                  <a:cubicBezTo>
                    <a:pt x="16" y="118"/>
                    <a:pt x="16" y="114"/>
                    <a:pt x="18" y="110"/>
                  </a:cubicBezTo>
                  <a:cubicBezTo>
                    <a:pt x="18" y="110"/>
                    <a:pt x="20" y="107"/>
                    <a:pt x="22" y="104"/>
                  </a:cubicBezTo>
                  <a:cubicBezTo>
                    <a:pt x="19" y="94"/>
                    <a:pt x="17" y="85"/>
                    <a:pt x="17" y="75"/>
                  </a:cubicBezTo>
                  <a:cubicBezTo>
                    <a:pt x="17" y="68"/>
                    <a:pt x="18" y="61"/>
                    <a:pt x="19" y="55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1" y="40"/>
                    <a:pt x="11" y="35"/>
                    <a:pt x="13" y="31"/>
                  </a:cubicBezTo>
                  <a:cubicBezTo>
                    <a:pt x="15" y="27"/>
                    <a:pt x="20" y="24"/>
                    <a:pt x="24" y="24"/>
                  </a:cubicBezTo>
                  <a:cubicBezTo>
                    <a:pt x="24" y="24"/>
                    <a:pt x="28" y="24"/>
                    <a:pt x="32" y="24"/>
                  </a:cubicBezTo>
                  <a:cubicBezTo>
                    <a:pt x="34" y="21"/>
                    <a:pt x="37" y="18"/>
                    <a:pt x="39" y="15"/>
                  </a:cubicBezTo>
                  <a:cubicBezTo>
                    <a:pt x="36" y="10"/>
                    <a:pt x="33" y="5"/>
                    <a:pt x="30" y="0"/>
                  </a:cubicBezTo>
                  <a:cubicBezTo>
                    <a:pt x="12" y="19"/>
                    <a:pt x="0" y="46"/>
                    <a:pt x="0" y="75"/>
                  </a:cubicBezTo>
                  <a:cubicBezTo>
                    <a:pt x="0" y="103"/>
                    <a:pt x="11" y="129"/>
                    <a:pt x="29" y="149"/>
                  </a:cubicBezTo>
                  <a:cubicBezTo>
                    <a:pt x="32" y="144"/>
                    <a:pt x="35" y="139"/>
                    <a:pt x="38" y="134"/>
                  </a:cubicBezTo>
                  <a:cubicBezTo>
                    <a:pt x="37" y="132"/>
                    <a:pt x="36" y="130"/>
                    <a:pt x="34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-1393825" y="4075113"/>
              <a:ext cx="387350" cy="109537"/>
            </a:xfrm>
            <a:custGeom>
              <a:avLst/>
              <a:gdLst>
                <a:gd name="T0" fmla="*/ 76 w 103"/>
                <a:gd name="T1" fmla="*/ 0 h 29"/>
                <a:gd name="T2" fmla="*/ 75 w 103"/>
                <a:gd name="T3" fmla="*/ 0 h 29"/>
                <a:gd name="T4" fmla="*/ 43 w 103"/>
                <a:gd name="T5" fmla="*/ 11 h 29"/>
                <a:gd name="T6" fmla="*/ 40 w 103"/>
                <a:gd name="T7" fmla="*/ 15 h 29"/>
                <a:gd name="T8" fmla="*/ 30 w 103"/>
                <a:gd name="T9" fmla="*/ 21 h 29"/>
                <a:gd name="T10" fmla="*/ 19 w 103"/>
                <a:gd name="T11" fmla="*/ 15 h 29"/>
                <a:gd name="T12" fmla="*/ 17 w 103"/>
                <a:gd name="T13" fmla="*/ 12 h 29"/>
                <a:gd name="T14" fmla="*/ 9 w 103"/>
                <a:gd name="T15" fmla="*/ 11 h 29"/>
                <a:gd name="T16" fmla="*/ 0 w 103"/>
                <a:gd name="T17" fmla="*/ 26 h 29"/>
                <a:gd name="T18" fmla="*/ 28 w 103"/>
                <a:gd name="T19" fmla="*/ 29 h 29"/>
                <a:gd name="T20" fmla="*/ 103 w 103"/>
                <a:gd name="T21" fmla="*/ 0 h 29"/>
                <a:gd name="T22" fmla="*/ 76 w 103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29">
                  <a:moveTo>
                    <a:pt x="76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5" y="6"/>
                    <a:pt x="54" y="10"/>
                    <a:pt x="43" y="11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8" y="19"/>
                    <a:pt x="34" y="21"/>
                    <a:pt x="30" y="21"/>
                  </a:cubicBezTo>
                  <a:cubicBezTo>
                    <a:pt x="25" y="21"/>
                    <a:pt x="21" y="19"/>
                    <a:pt x="19" y="15"/>
                  </a:cubicBezTo>
                  <a:cubicBezTo>
                    <a:pt x="19" y="15"/>
                    <a:pt x="18" y="14"/>
                    <a:pt x="17" y="12"/>
                  </a:cubicBezTo>
                  <a:cubicBezTo>
                    <a:pt x="15" y="12"/>
                    <a:pt x="12" y="11"/>
                    <a:pt x="9" y="11"/>
                  </a:cubicBezTo>
                  <a:cubicBezTo>
                    <a:pt x="6" y="16"/>
                    <a:pt x="3" y="21"/>
                    <a:pt x="0" y="26"/>
                  </a:cubicBezTo>
                  <a:cubicBezTo>
                    <a:pt x="9" y="28"/>
                    <a:pt x="18" y="29"/>
                    <a:pt x="28" y="29"/>
                  </a:cubicBezTo>
                  <a:cubicBezTo>
                    <a:pt x="56" y="29"/>
                    <a:pt x="82" y="19"/>
                    <a:pt x="103" y="0"/>
                  </a:cubicBezTo>
                  <a:cubicBezTo>
                    <a:pt x="103" y="0"/>
                    <a:pt x="76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-1341438" y="3363913"/>
              <a:ext cx="98425" cy="63500"/>
            </a:xfrm>
            <a:custGeom>
              <a:avLst/>
              <a:gdLst>
                <a:gd name="T0" fmla="*/ 15 w 26"/>
                <a:gd name="T1" fmla="*/ 17 h 17"/>
                <a:gd name="T2" fmla="*/ 22 w 26"/>
                <a:gd name="T3" fmla="*/ 5 h 17"/>
                <a:gd name="T4" fmla="*/ 26 w 26"/>
                <a:gd name="T5" fmla="*/ 1 h 17"/>
                <a:gd name="T6" fmla="*/ 14 w 26"/>
                <a:gd name="T7" fmla="*/ 0 h 17"/>
                <a:gd name="T8" fmla="*/ 0 w 26"/>
                <a:gd name="T9" fmla="*/ 1 h 17"/>
                <a:gd name="T10" fmla="*/ 9 w 26"/>
                <a:gd name="T11" fmla="*/ 17 h 17"/>
                <a:gd name="T12" fmla="*/ 15 w 2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">
                  <a:moveTo>
                    <a:pt x="15" y="17"/>
                  </a:moveTo>
                  <a:cubicBezTo>
                    <a:pt x="19" y="11"/>
                    <a:pt x="22" y="5"/>
                    <a:pt x="22" y="5"/>
                  </a:cubicBezTo>
                  <a:cubicBezTo>
                    <a:pt x="23" y="3"/>
                    <a:pt x="24" y="2"/>
                    <a:pt x="26" y="1"/>
                  </a:cubicBezTo>
                  <a:cubicBezTo>
                    <a:pt x="22" y="0"/>
                    <a:pt x="18" y="0"/>
                    <a:pt x="14" y="0"/>
                  </a:cubicBezTo>
                  <a:cubicBezTo>
                    <a:pt x="9" y="0"/>
                    <a:pt x="4" y="0"/>
                    <a:pt x="0" y="1"/>
                  </a:cubicBezTo>
                  <a:cubicBezTo>
                    <a:pt x="3" y="7"/>
                    <a:pt x="6" y="12"/>
                    <a:pt x="9" y="17"/>
                  </a:cubicBezTo>
                  <a:cubicBezTo>
                    <a:pt x="11" y="17"/>
                    <a:pt x="13" y="17"/>
                    <a:pt x="1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995363" y="3959225"/>
              <a:ext cx="74613" cy="68262"/>
            </a:xfrm>
            <a:custGeom>
              <a:avLst/>
              <a:gdLst>
                <a:gd name="T0" fmla="*/ 0 w 20"/>
                <a:gd name="T1" fmla="*/ 1 h 18"/>
                <a:gd name="T2" fmla="*/ 7 w 20"/>
                <a:gd name="T3" fmla="*/ 12 h 18"/>
                <a:gd name="T4" fmla="*/ 9 w 20"/>
                <a:gd name="T5" fmla="*/ 18 h 18"/>
                <a:gd name="T6" fmla="*/ 20 w 20"/>
                <a:gd name="T7" fmla="*/ 0 h 18"/>
                <a:gd name="T8" fmla="*/ 1 w 20"/>
                <a:gd name="T9" fmla="*/ 0 h 18"/>
                <a:gd name="T10" fmla="*/ 0 w 2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0" y="1"/>
                  </a:moveTo>
                  <a:cubicBezTo>
                    <a:pt x="4" y="7"/>
                    <a:pt x="7" y="12"/>
                    <a:pt x="7" y="12"/>
                  </a:cubicBezTo>
                  <a:cubicBezTo>
                    <a:pt x="8" y="14"/>
                    <a:pt x="9" y="16"/>
                    <a:pt x="9" y="18"/>
                  </a:cubicBezTo>
                  <a:cubicBezTo>
                    <a:pt x="13" y="12"/>
                    <a:pt x="17" y="6"/>
                    <a:pt x="20" y="0"/>
                  </a:cubicBezTo>
                  <a:cubicBezTo>
                    <a:pt x="13" y="0"/>
                    <a:pt x="6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-1611313" y="3821113"/>
              <a:ext cx="398463" cy="385762"/>
            </a:xfrm>
            <a:custGeom>
              <a:avLst/>
              <a:gdLst>
                <a:gd name="T0" fmla="*/ 80 w 106"/>
                <a:gd name="T1" fmla="*/ 6 h 103"/>
                <a:gd name="T2" fmla="*/ 70 w 106"/>
                <a:gd name="T3" fmla="*/ 0 h 103"/>
                <a:gd name="T4" fmla="*/ 24 w 106"/>
                <a:gd name="T5" fmla="*/ 0 h 103"/>
                <a:gd name="T6" fmla="*/ 14 w 106"/>
                <a:gd name="T7" fmla="*/ 6 h 103"/>
                <a:gd name="T8" fmla="*/ 1 w 106"/>
                <a:gd name="T9" fmla="*/ 27 h 103"/>
                <a:gd name="T10" fmla="*/ 5 w 106"/>
                <a:gd name="T11" fmla="*/ 33 h 103"/>
                <a:gd name="T12" fmla="*/ 28 w 106"/>
                <a:gd name="T13" fmla="*/ 33 h 103"/>
                <a:gd name="T14" fmla="*/ 30 w 106"/>
                <a:gd name="T15" fmla="*/ 36 h 103"/>
                <a:gd name="T16" fmla="*/ 7 w 106"/>
                <a:gd name="T17" fmla="*/ 76 h 103"/>
                <a:gd name="T18" fmla="*/ 9 w 106"/>
                <a:gd name="T19" fmla="*/ 85 h 103"/>
                <a:gd name="T20" fmla="*/ 37 w 106"/>
                <a:gd name="T21" fmla="*/ 101 h 103"/>
                <a:gd name="T22" fmla="*/ 46 w 106"/>
                <a:gd name="T23" fmla="*/ 99 h 103"/>
                <a:gd name="T24" fmla="*/ 69 w 106"/>
                <a:gd name="T25" fmla="*/ 58 h 103"/>
                <a:gd name="T26" fmla="*/ 73 w 106"/>
                <a:gd name="T27" fmla="*/ 58 h 103"/>
                <a:gd name="T28" fmla="*/ 84 w 106"/>
                <a:gd name="T29" fmla="*/ 79 h 103"/>
                <a:gd name="T30" fmla="*/ 91 w 106"/>
                <a:gd name="T31" fmla="*/ 79 h 103"/>
                <a:gd name="T32" fmla="*/ 103 w 106"/>
                <a:gd name="T33" fmla="*/ 57 h 103"/>
                <a:gd name="T34" fmla="*/ 103 w 106"/>
                <a:gd name="T35" fmla="*/ 46 h 103"/>
                <a:gd name="T36" fmla="*/ 80 w 106"/>
                <a:gd name="T37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3">
                  <a:moveTo>
                    <a:pt x="80" y="6"/>
                  </a:moveTo>
                  <a:cubicBezTo>
                    <a:pt x="78" y="2"/>
                    <a:pt x="74" y="0"/>
                    <a:pt x="70" y="0"/>
                  </a:cubicBezTo>
                  <a:cubicBezTo>
                    <a:pt x="58" y="0"/>
                    <a:pt x="35" y="0"/>
                    <a:pt x="24" y="0"/>
                  </a:cubicBezTo>
                  <a:cubicBezTo>
                    <a:pt x="20" y="0"/>
                    <a:pt x="16" y="2"/>
                    <a:pt x="14" y="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2" y="33"/>
                    <a:pt x="5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0" y="33"/>
                    <a:pt x="31" y="34"/>
                    <a:pt x="30" y="36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5" y="80"/>
                    <a:pt x="6" y="84"/>
                    <a:pt x="9" y="85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40" y="103"/>
                    <a:pt x="44" y="102"/>
                    <a:pt x="46" y="9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2" y="57"/>
                    <a:pt x="73" y="5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6" y="82"/>
                    <a:pt x="90" y="82"/>
                    <a:pt x="91" y="79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4"/>
                    <a:pt x="105" y="50"/>
                    <a:pt x="103" y="46"/>
                  </a:cubicBezTo>
                  <a:cubicBezTo>
                    <a:pt x="98" y="36"/>
                    <a:pt x="86" y="17"/>
                    <a:pt x="8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-1633538" y="3284538"/>
              <a:ext cx="503238" cy="487362"/>
            </a:xfrm>
            <a:custGeom>
              <a:avLst/>
              <a:gdLst>
                <a:gd name="T0" fmla="*/ 89 w 134"/>
                <a:gd name="T1" fmla="*/ 130 h 130"/>
                <a:gd name="T2" fmla="*/ 102 w 134"/>
                <a:gd name="T3" fmla="*/ 123 h 130"/>
                <a:gd name="T4" fmla="*/ 131 w 134"/>
                <a:gd name="T5" fmla="*/ 72 h 130"/>
                <a:gd name="T6" fmla="*/ 131 w 134"/>
                <a:gd name="T7" fmla="*/ 57 h 130"/>
                <a:gd name="T8" fmla="*/ 115 w 134"/>
                <a:gd name="T9" fmla="*/ 30 h 130"/>
                <a:gd name="T10" fmla="*/ 107 w 134"/>
                <a:gd name="T11" fmla="*/ 30 h 130"/>
                <a:gd name="T12" fmla="*/ 92 w 134"/>
                <a:gd name="T13" fmla="*/ 56 h 130"/>
                <a:gd name="T14" fmla="*/ 88 w 134"/>
                <a:gd name="T15" fmla="*/ 56 h 130"/>
                <a:gd name="T16" fmla="*/ 58 w 134"/>
                <a:gd name="T17" fmla="*/ 5 h 130"/>
                <a:gd name="T18" fmla="*/ 47 w 134"/>
                <a:gd name="T19" fmla="*/ 2 h 130"/>
                <a:gd name="T20" fmla="*/ 12 w 134"/>
                <a:gd name="T21" fmla="*/ 22 h 130"/>
                <a:gd name="T22" fmla="*/ 9 w 134"/>
                <a:gd name="T23" fmla="*/ 34 h 130"/>
                <a:gd name="T24" fmla="*/ 39 w 134"/>
                <a:gd name="T25" fmla="*/ 85 h 130"/>
                <a:gd name="T26" fmla="*/ 37 w 134"/>
                <a:gd name="T27" fmla="*/ 89 h 130"/>
                <a:gd name="T28" fmla="*/ 6 w 134"/>
                <a:gd name="T29" fmla="*/ 89 h 130"/>
                <a:gd name="T30" fmla="*/ 2 w 134"/>
                <a:gd name="T31" fmla="*/ 96 h 130"/>
                <a:gd name="T32" fmla="*/ 18 w 134"/>
                <a:gd name="T33" fmla="*/ 123 h 130"/>
                <a:gd name="T34" fmla="*/ 30 w 134"/>
                <a:gd name="T35" fmla="*/ 130 h 130"/>
                <a:gd name="T36" fmla="*/ 89 w 134"/>
                <a:gd name="T3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130">
                  <a:moveTo>
                    <a:pt x="89" y="130"/>
                  </a:moveTo>
                  <a:cubicBezTo>
                    <a:pt x="94" y="130"/>
                    <a:pt x="99" y="127"/>
                    <a:pt x="102" y="123"/>
                  </a:cubicBezTo>
                  <a:cubicBezTo>
                    <a:pt x="110" y="109"/>
                    <a:pt x="124" y="84"/>
                    <a:pt x="131" y="72"/>
                  </a:cubicBezTo>
                  <a:cubicBezTo>
                    <a:pt x="134" y="67"/>
                    <a:pt x="134" y="62"/>
                    <a:pt x="131" y="57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27"/>
                    <a:pt x="109" y="27"/>
                    <a:pt x="107" y="30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1" y="58"/>
                    <a:pt x="89" y="58"/>
                    <a:pt x="88" y="5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6" y="1"/>
                    <a:pt x="51" y="0"/>
                    <a:pt x="47" y="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8" y="24"/>
                    <a:pt x="7" y="30"/>
                    <a:pt x="9" y="34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0" y="87"/>
                    <a:pt x="38" y="89"/>
                    <a:pt x="37" y="89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3" y="89"/>
                    <a:pt x="0" y="93"/>
                    <a:pt x="2" y="9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0" y="127"/>
                    <a:pt x="25" y="130"/>
                    <a:pt x="30" y="130"/>
                  </a:cubicBezTo>
                  <a:cubicBezTo>
                    <a:pt x="45" y="130"/>
                    <a:pt x="73" y="130"/>
                    <a:pt x="89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-1250950" y="3629025"/>
              <a:ext cx="428625" cy="417512"/>
            </a:xfrm>
            <a:custGeom>
              <a:avLst/>
              <a:gdLst>
                <a:gd name="T0" fmla="*/ 3 w 114"/>
                <a:gd name="T1" fmla="*/ 49 h 111"/>
                <a:gd name="T2" fmla="*/ 3 w 114"/>
                <a:gd name="T3" fmla="*/ 62 h 111"/>
                <a:gd name="T4" fmla="*/ 27 w 114"/>
                <a:gd name="T5" fmla="*/ 105 h 111"/>
                <a:gd name="T6" fmla="*/ 38 w 114"/>
                <a:gd name="T7" fmla="*/ 111 h 111"/>
                <a:gd name="T8" fmla="*/ 64 w 114"/>
                <a:gd name="T9" fmla="*/ 111 h 111"/>
                <a:gd name="T10" fmla="*/ 68 w 114"/>
                <a:gd name="T11" fmla="*/ 105 h 111"/>
                <a:gd name="T12" fmla="*/ 55 w 114"/>
                <a:gd name="T13" fmla="*/ 83 h 111"/>
                <a:gd name="T14" fmla="*/ 57 w 114"/>
                <a:gd name="T15" fmla="*/ 80 h 111"/>
                <a:gd name="T16" fmla="*/ 107 w 114"/>
                <a:gd name="T17" fmla="*/ 80 h 111"/>
                <a:gd name="T18" fmla="*/ 114 w 114"/>
                <a:gd name="T19" fmla="*/ 73 h 111"/>
                <a:gd name="T20" fmla="*/ 114 w 114"/>
                <a:gd name="T21" fmla="*/ 39 h 111"/>
                <a:gd name="T22" fmla="*/ 107 w 114"/>
                <a:gd name="T23" fmla="*/ 32 h 111"/>
                <a:gd name="T24" fmla="*/ 57 w 114"/>
                <a:gd name="T25" fmla="*/ 32 h 111"/>
                <a:gd name="T26" fmla="*/ 55 w 114"/>
                <a:gd name="T27" fmla="*/ 29 h 111"/>
                <a:gd name="T28" fmla="*/ 68 w 114"/>
                <a:gd name="T29" fmla="*/ 7 h 111"/>
                <a:gd name="T30" fmla="*/ 64 w 114"/>
                <a:gd name="T31" fmla="*/ 0 h 111"/>
                <a:gd name="T32" fmla="*/ 38 w 114"/>
                <a:gd name="T33" fmla="*/ 0 h 111"/>
                <a:gd name="T34" fmla="*/ 27 w 114"/>
                <a:gd name="T35" fmla="*/ 7 h 111"/>
                <a:gd name="T36" fmla="*/ 3 w 114"/>
                <a:gd name="T37" fmla="*/ 4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1">
                  <a:moveTo>
                    <a:pt x="3" y="49"/>
                  </a:moveTo>
                  <a:cubicBezTo>
                    <a:pt x="0" y="53"/>
                    <a:pt x="0" y="58"/>
                    <a:pt x="3" y="62"/>
                  </a:cubicBezTo>
                  <a:cubicBezTo>
                    <a:pt x="9" y="73"/>
                    <a:pt x="21" y="94"/>
                    <a:pt x="27" y="105"/>
                  </a:cubicBezTo>
                  <a:cubicBezTo>
                    <a:pt x="30" y="108"/>
                    <a:pt x="34" y="111"/>
                    <a:pt x="38" y="111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7" y="111"/>
                    <a:pt x="69" y="107"/>
                    <a:pt x="68" y="105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4" y="81"/>
                    <a:pt x="55" y="80"/>
                    <a:pt x="5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11" y="80"/>
                    <a:pt x="114" y="76"/>
                    <a:pt x="114" y="73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5"/>
                    <a:pt x="111" y="32"/>
                    <a:pt x="107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5" y="32"/>
                    <a:pt x="54" y="30"/>
                    <a:pt x="55" y="29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9" y="4"/>
                    <a:pt x="67" y="0"/>
                    <a:pt x="6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30" y="3"/>
                    <a:pt x="27" y="7"/>
                  </a:cubicBezTo>
                  <a:cubicBezTo>
                    <a:pt x="21" y="17"/>
                    <a:pt x="9" y="38"/>
                    <a:pt x="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12"/>
          <p:cNvSpPr/>
          <p:nvPr/>
        </p:nvSpPr>
        <p:spPr>
          <a:xfrm>
            <a:off x="455614" y="1705653"/>
            <a:ext cx="3924000" cy="90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Helps maintain 100%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availability of </a:t>
            </a:r>
            <a:r>
              <a:rPr lang="en-US" dirty="0">
                <a:solidFill>
                  <a:schemeClr val="tx2"/>
                </a:solidFill>
              </a:rPr>
              <a:t>applications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and </a:t>
            </a:r>
            <a:r>
              <a:rPr lang="en-US" dirty="0">
                <a:solidFill>
                  <a:schemeClr val="tx2"/>
                </a:solidFill>
              </a:rPr>
              <a:t>instances</a:t>
            </a:r>
          </a:p>
        </p:txBody>
      </p:sp>
      <p:sp>
        <p:nvSpPr>
          <p:cNvPr id="33" name="Freeform 13"/>
          <p:cNvSpPr/>
          <p:nvPr/>
        </p:nvSpPr>
        <p:spPr>
          <a:xfrm>
            <a:off x="4748725" y="1705653"/>
            <a:ext cx="3924000" cy="90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Is capable of delivering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resources </a:t>
            </a:r>
            <a:r>
              <a:rPr lang="en-US" dirty="0">
                <a:solidFill>
                  <a:schemeClr val="tx2"/>
                </a:solidFill>
              </a:rPr>
              <a:t>almost flawlessly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with </a:t>
            </a:r>
            <a:r>
              <a:rPr lang="en-US" dirty="0">
                <a:solidFill>
                  <a:schemeClr val="tx2"/>
                </a:solidFill>
              </a:rPr>
              <a:t>zero downtime</a:t>
            </a:r>
          </a:p>
        </p:txBody>
      </p:sp>
      <p:sp>
        <p:nvSpPr>
          <p:cNvPr id="34" name="Freeform 14"/>
          <p:cNvSpPr/>
          <p:nvPr/>
        </p:nvSpPr>
        <p:spPr>
          <a:xfrm>
            <a:off x="455614" y="2648600"/>
            <a:ext cx="3924000" cy="118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User-defined policies,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schedules and </a:t>
            </a:r>
            <a:r>
              <a:rPr lang="en-US" dirty="0">
                <a:solidFill>
                  <a:schemeClr val="tx2"/>
                </a:solidFill>
              </a:rPr>
              <a:t>alarms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perform automatic scaling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and alerting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Freeform 15"/>
          <p:cNvSpPr/>
          <p:nvPr/>
        </p:nvSpPr>
        <p:spPr>
          <a:xfrm>
            <a:off x="4748725" y="2648600"/>
            <a:ext cx="3924000" cy="118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Automatically scales up of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instances </a:t>
            </a:r>
            <a:r>
              <a:rPr lang="en-US" dirty="0">
                <a:solidFill>
                  <a:schemeClr val="tx2"/>
                </a:solidFill>
              </a:rPr>
              <a:t>to meet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requirements </a:t>
            </a:r>
            <a:r>
              <a:rPr lang="en-US" dirty="0">
                <a:solidFill>
                  <a:schemeClr val="tx2"/>
                </a:solidFill>
              </a:rPr>
              <a:t>during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burst-peak </a:t>
            </a:r>
            <a:r>
              <a:rPr lang="en-US" dirty="0">
                <a:solidFill>
                  <a:schemeClr val="tx2"/>
                </a:solidFill>
              </a:rPr>
              <a:t>times</a:t>
            </a:r>
          </a:p>
        </p:txBody>
      </p:sp>
      <p:sp>
        <p:nvSpPr>
          <p:cNvPr id="36" name="Freeform 16"/>
          <p:cNvSpPr/>
          <p:nvPr/>
        </p:nvSpPr>
        <p:spPr>
          <a:xfrm>
            <a:off x="455612" y="3829870"/>
            <a:ext cx="3924000" cy="118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Also used to scale down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resources </a:t>
            </a:r>
            <a:r>
              <a:rPr lang="en-US" dirty="0">
                <a:solidFill>
                  <a:schemeClr val="tx2"/>
                </a:solidFill>
              </a:rPr>
              <a:t>during </a:t>
            </a:r>
            <a:r>
              <a:rPr lang="en-US" dirty="0" smtClean="0">
                <a:solidFill>
                  <a:schemeClr val="tx2"/>
                </a:solidFill>
              </a:rPr>
              <a:t>quiet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periods to </a:t>
            </a:r>
            <a:r>
              <a:rPr lang="en-US" dirty="0">
                <a:solidFill>
                  <a:schemeClr val="tx2"/>
                </a:solidFill>
              </a:rPr>
              <a:t>keep the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cost </a:t>
            </a:r>
            <a:r>
              <a:rPr lang="en-US" dirty="0">
                <a:solidFill>
                  <a:schemeClr val="tx2"/>
                </a:solidFill>
              </a:rPr>
              <a:t>down</a:t>
            </a:r>
          </a:p>
        </p:txBody>
      </p:sp>
      <p:sp>
        <p:nvSpPr>
          <p:cNvPr id="37" name="Freeform 17"/>
          <p:cNvSpPr/>
          <p:nvPr/>
        </p:nvSpPr>
        <p:spPr>
          <a:xfrm>
            <a:off x="4748725" y="3829870"/>
            <a:ext cx="3924000" cy="118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Can detect impaired instances, unhealthy applications and automatically bring up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new </a:t>
            </a:r>
            <a:r>
              <a:rPr lang="en-US" dirty="0">
                <a:solidFill>
                  <a:schemeClr val="tx2"/>
                </a:solidFill>
              </a:rPr>
              <a:t>instances</a:t>
            </a:r>
          </a:p>
        </p:txBody>
      </p:sp>
      <p:sp>
        <p:nvSpPr>
          <p:cNvPr id="38" name="Freeform 19"/>
          <p:cNvSpPr/>
          <p:nvPr/>
        </p:nvSpPr>
        <p:spPr>
          <a:xfrm>
            <a:off x="4748725" y="5072894"/>
            <a:ext cx="3109400" cy="118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May define min/max number of instances, architecture </a:t>
            </a:r>
            <a:r>
              <a:rPr lang="en-US" dirty="0" smtClean="0">
                <a:solidFill>
                  <a:schemeClr val="tx2"/>
                </a:solidFill>
              </a:rPr>
              <a:t>of instances</a:t>
            </a:r>
            <a:r>
              <a:rPr lang="en-US" dirty="0">
                <a:solidFill>
                  <a:schemeClr val="tx2"/>
                </a:solidFill>
              </a:rPr>
              <a:t>, ports, regions to be available at etc.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331651" y="743622"/>
            <a:ext cx="0" cy="3752075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705911" y="652846"/>
            <a:ext cx="0" cy="3933627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331651" y="1936719"/>
            <a:ext cx="0" cy="3752075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705911" y="1845943"/>
            <a:ext cx="0" cy="3933627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705911" y="3039040"/>
            <a:ext cx="0" cy="3933627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564170" y="1863648"/>
            <a:ext cx="0" cy="4248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6"/>
          <p:cNvSpPr/>
          <p:nvPr/>
        </p:nvSpPr>
        <p:spPr>
          <a:xfrm>
            <a:off x="455612" y="5072894"/>
            <a:ext cx="2811463" cy="90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t" anchorCtr="0">
            <a:spAutoFit/>
          </a:bodyPr>
          <a:lstStyle/>
          <a:p>
            <a:pPr lvl="0" defTabSz="444500">
              <a:spcAft>
                <a:spcPct val="35000"/>
              </a:spcAft>
            </a:pPr>
            <a:r>
              <a:rPr lang="en-US" dirty="0">
                <a:solidFill>
                  <a:schemeClr val="tx2"/>
                </a:solidFill>
              </a:rPr>
              <a:t>Helps maintain required compute capacity of the infrastructure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2422427" y="3039040"/>
            <a:ext cx="0" cy="3933627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582571" y="1844571"/>
            <a:ext cx="675844" cy="625866"/>
            <a:chOff x="-1419225" y="3094038"/>
            <a:chExt cx="944562" cy="874712"/>
          </a:xfrm>
          <a:solidFill>
            <a:schemeClr val="accent1"/>
          </a:solidFill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-989013" y="3113088"/>
              <a:ext cx="319087" cy="168275"/>
            </a:xfrm>
            <a:custGeom>
              <a:avLst/>
              <a:gdLst>
                <a:gd name="T0" fmla="*/ 7 w 85"/>
                <a:gd name="T1" fmla="*/ 17 h 45"/>
                <a:gd name="T2" fmla="*/ 69 w 85"/>
                <a:gd name="T3" fmla="*/ 45 h 45"/>
                <a:gd name="T4" fmla="*/ 74 w 85"/>
                <a:gd name="T5" fmla="*/ 37 h 45"/>
                <a:gd name="T6" fmla="*/ 85 w 85"/>
                <a:gd name="T7" fmla="*/ 37 h 45"/>
                <a:gd name="T8" fmla="*/ 2 w 85"/>
                <a:gd name="T9" fmla="*/ 0 h 45"/>
                <a:gd name="T10" fmla="*/ 0 w 85"/>
                <a:gd name="T11" fmla="*/ 0 h 45"/>
                <a:gd name="T12" fmla="*/ 8 w 85"/>
                <a:gd name="T13" fmla="*/ 5 h 45"/>
                <a:gd name="T14" fmla="*/ 7 w 85"/>
                <a:gd name="T15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5">
                  <a:moveTo>
                    <a:pt x="7" y="17"/>
                  </a:moveTo>
                  <a:cubicBezTo>
                    <a:pt x="31" y="18"/>
                    <a:pt x="53" y="28"/>
                    <a:pt x="69" y="45"/>
                  </a:cubicBezTo>
                  <a:cubicBezTo>
                    <a:pt x="70" y="43"/>
                    <a:pt x="72" y="39"/>
                    <a:pt x="74" y="37"/>
                  </a:cubicBezTo>
                  <a:cubicBezTo>
                    <a:pt x="76" y="37"/>
                    <a:pt x="85" y="37"/>
                    <a:pt x="85" y="37"/>
                  </a:cubicBezTo>
                  <a:cubicBezTo>
                    <a:pt x="65" y="14"/>
                    <a:pt x="35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8" y="5"/>
                    <a:pt x="8" y="5"/>
                  </a:cubicBezTo>
                  <a:cubicBezTo>
                    <a:pt x="8" y="9"/>
                    <a:pt x="8" y="14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-796925" y="3702050"/>
              <a:ext cx="174625" cy="187325"/>
            </a:xfrm>
            <a:custGeom>
              <a:avLst/>
              <a:gdLst>
                <a:gd name="T0" fmla="*/ 39 w 47"/>
                <a:gd name="T1" fmla="*/ 0 h 50"/>
                <a:gd name="T2" fmla="*/ 31 w 47"/>
                <a:gd name="T3" fmla="*/ 18 h 50"/>
                <a:gd name="T4" fmla="*/ 18 w 47"/>
                <a:gd name="T5" fmla="*/ 17 h 50"/>
                <a:gd name="T6" fmla="*/ 0 w 47"/>
                <a:gd name="T7" fmla="*/ 32 h 50"/>
                <a:gd name="T8" fmla="*/ 6 w 47"/>
                <a:gd name="T9" fmla="*/ 41 h 50"/>
                <a:gd name="T10" fmla="*/ 2 w 47"/>
                <a:gd name="T11" fmla="*/ 50 h 50"/>
                <a:gd name="T12" fmla="*/ 47 w 47"/>
                <a:gd name="T13" fmla="*/ 6 h 50"/>
                <a:gd name="T14" fmla="*/ 40 w 47"/>
                <a:gd name="T15" fmla="*/ 0 h 50"/>
                <a:gd name="T16" fmla="*/ 39 w 47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0">
                  <a:moveTo>
                    <a:pt x="39" y="0"/>
                  </a:moveTo>
                  <a:cubicBezTo>
                    <a:pt x="38" y="5"/>
                    <a:pt x="34" y="14"/>
                    <a:pt x="31" y="18"/>
                  </a:cubicBezTo>
                  <a:cubicBezTo>
                    <a:pt x="29" y="18"/>
                    <a:pt x="18" y="17"/>
                    <a:pt x="18" y="17"/>
                  </a:cubicBezTo>
                  <a:cubicBezTo>
                    <a:pt x="13" y="23"/>
                    <a:pt x="6" y="28"/>
                    <a:pt x="0" y="32"/>
                  </a:cubicBezTo>
                  <a:cubicBezTo>
                    <a:pt x="3" y="35"/>
                    <a:pt x="6" y="41"/>
                    <a:pt x="6" y="41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1" y="40"/>
                    <a:pt x="36" y="25"/>
                    <a:pt x="47" y="6"/>
                  </a:cubicBezTo>
                  <a:cubicBezTo>
                    <a:pt x="44" y="5"/>
                    <a:pt x="42" y="2"/>
                    <a:pt x="40" y="0"/>
                  </a:cubicBezTo>
                  <a:cubicBezTo>
                    <a:pt x="40" y="0"/>
                    <a:pt x="40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-1390650" y="3556000"/>
              <a:ext cx="211137" cy="325437"/>
            </a:xfrm>
            <a:custGeom>
              <a:avLst/>
              <a:gdLst>
                <a:gd name="T0" fmla="*/ 53 w 56"/>
                <a:gd name="T1" fmla="*/ 67 h 87"/>
                <a:gd name="T2" fmla="*/ 55 w 56"/>
                <a:gd name="T3" fmla="*/ 66 h 87"/>
                <a:gd name="T4" fmla="*/ 18 w 56"/>
                <a:gd name="T5" fmla="*/ 7 h 87"/>
                <a:gd name="T6" fmla="*/ 10 w 56"/>
                <a:gd name="T7" fmla="*/ 9 h 87"/>
                <a:gd name="T8" fmla="*/ 0 w 56"/>
                <a:gd name="T9" fmla="*/ 0 h 87"/>
                <a:gd name="T10" fmla="*/ 56 w 56"/>
                <a:gd name="T11" fmla="*/ 87 h 87"/>
                <a:gd name="T12" fmla="*/ 50 w 56"/>
                <a:gd name="T13" fmla="*/ 71 h 87"/>
                <a:gd name="T14" fmla="*/ 53 w 56"/>
                <a:gd name="T1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87">
                  <a:moveTo>
                    <a:pt x="53" y="67"/>
                  </a:moveTo>
                  <a:cubicBezTo>
                    <a:pt x="54" y="67"/>
                    <a:pt x="54" y="67"/>
                    <a:pt x="55" y="66"/>
                  </a:cubicBezTo>
                  <a:cubicBezTo>
                    <a:pt x="36" y="52"/>
                    <a:pt x="22" y="31"/>
                    <a:pt x="18" y="7"/>
                  </a:cubicBezTo>
                  <a:cubicBezTo>
                    <a:pt x="14" y="9"/>
                    <a:pt x="10" y="9"/>
                    <a:pt x="1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7"/>
                    <a:pt x="25" y="69"/>
                    <a:pt x="56" y="87"/>
                  </a:cubicBezTo>
                  <a:cubicBezTo>
                    <a:pt x="50" y="71"/>
                    <a:pt x="50" y="71"/>
                    <a:pt x="50" y="71"/>
                  </a:cubicBezTo>
                  <a:lnTo>
                    <a:pt x="53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-917575" y="3281363"/>
              <a:ext cx="442912" cy="454025"/>
            </a:xfrm>
            <a:custGeom>
              <a:avLst/>
              <a:gdLst>
                <a:gd name="T0" fmla="*/ 103 w 118"/>
                <a:gd name="T1" fmla="*/ 69 h 121"/>
                <a:gd name="T2" fmla="*/ 103 w 118"/>
                <a:gd name="T3" fmla="*/ 59 h 121"/>
                <a:gd name="T4" fmla="*/ 118 w 118"/>
                <a:gd name="T5" fmla="*/ 50 h 121"/>
                <a:gd name="T6" fmla="*/ 116 w 118"/>
                <a:gd name="T7" fmla="*/ 42 h 121"/>
                <a:gd name="T8" fmla="*/ 99 w 118"/>
                <a:gd name="T9" fmla="*/ 42 h 121"/>
                <a:gd name="T10" fmla="*/ 94 w 118"/>
                <a:gd name="T11" fmla="*/ 33 h 121"/>
                <a:gd name="T12" fmla="*/ 101 w 118"/>
                <a:gd name="T13" fmla="*/ 17 h 121"/>
                <a:gd name="T14" fmla="*/ 95 w 118"/>
                <a:gd name="T15" fmla="*/ 12 h 121"/>
                <a:gd name="T16" fmla="*/ 80 w 118"/>
                <a:gd name="T17" fmla="*/ 22 h 121"/>
                <a:gd name="T18" fmla="*/ 71 w 118"/>
                <a:gd name="T19" fmla="*/ 18 h 121"/>
                <a:gd name="T20" fmla="*/ 67 w 118"/>
                <a:gd name="T21" fmla="*/ 1 h 121"/>
                <a:gd name="T22" fmla="*/ 59 w 118"/>
                <a:gd name="T23" fmla="*/ 0 h 121"/>
                <a:gd name="T24" fmla="*/ 53 w 118"/>
                <a:gd name="T25" fmla="*/ 17 h 121"/>
                <a:gd name="T26" fmla="*/ 44 w 118"/>
                <a:gd name="T27" fmla="*/ 19 h 121"/>
                <a:gd name="T28" fmla="*/ 30 w 118"/>
                <a:gd name="T29" fmla="*/ 8 h 121"/>
                <a:gd name="T30" fmla="*/ 24 w 118"/>
                <a:gd name="T31" fmla="*/ 12 h 121"/>
                <a:gd name="T32" fmla="*/ 28 w 118"/>
                <a:gd name="T33" fmla="*/ 29 h 121"/>
                <a:gd name="T34" fmla="*/ 22 w 118"/>
                <a:gd name="T35" fmla="*/ 36 h 121"/>
                <a:gd name="T36" fmla="*/ 5 w 118"/>
                <a:gd name="T37" fmla="*/ 34 h 121"/>
                <a:gd name="T38" fmla="*/ 2 w 118"/>
                <a:gd name="T39" fmla="*/ 42 h 121"/>
                <a:gd name="T40" fmla="*/ 15 w 118"/>
                <a:gd name="T41" fmla="*/ 53 h 121"/>
                <a:gd name="T42" fmla="*/ 15 w 118"/>
                <a:gd name="T43" fmla="*/ 62 h 121"/>
                <a:gd name="T44" fmla="*/ 0 w 118"/>
                <a:gd name="T45" fmla="*/ 71 h 121"/>
                <a:gd name="T46" fmla="*/ 1 w 118"/>
                <a:gd name="T47" fmla="*/ 79 h 121"/>
                <a:gd name="T48" fmla="*/ 19 w 118"/>
                <a:gd name="T49" fmla="*/ 80 h 121"/>
                <a:gd name="T50" fmla="*/ 24 w 118"/>
                <a:gd name="T51" fmla="*/ 88 h 121"/>
                <a:gd name="T52" fmla="*/ 17 w 118"/>
                <a:gd name="T53" fmla="*/ 104 h 121"/>
                <a:gd name="T54" fmla="*/ 23 w 118"/>
                <a:gd name="T55" fmla="*/ 109 h 121"/>
                <a:gd name="T56" fmla="*/ 38 w 118"/>
                <a:gd name="T57" fmla="*/ 100 h 121"/>
                <a:gd name="T58" fmla="*/ 47 w 118"/>
                <a:gd name="T59" fmla="*/ 103 h 121"/>
                <a:gd name="T60" fmla="*/ 51 w 118"/>
                <a:gd name="T61" fmla="*/ 121 h 121"/>
                <a:gd name="T62" fmla="*/ 59 w 118"/>
                <a:gd name="T63" fmla="*/ 121 h 121"/>
                <a:gd name="T64" fmla="*/ 65 w 118"/>
                <a:gd name="T65" fmla="*/ 105 h 121"/>
                <a:gd name="T66" fmla="*/ 74 w 118"/>
                <a:gd name="T67" fmla="*/ 102 h 121"/>
                <a:gd name="T68" fmla="*/ 87 w 118"/>
                <a:gd name="T69" fmla="*/ 114 h 121"/>
                <a:gd name="T70" fmla="*/ 94 w 118"/>
                <a:gd name="T71" fmla="*/ 110 h 121"/>
                <a:gd name="T72" fmla="*/ 89 w 118"/>
                <a:gd name="T73" fmla="*/ 93 h 121"/>
                <a:gd name="T74" fmla="*/ 96 w 118"/>
                <a:gd name="T75" fmla="*/ 86 h 121"/>
                <a:gd name="T76" fmla="*/ 113 w 118"/>
                <a:gd name="T77" fmla="*/ 87 h 121"/>
                <a:gd name="T78" fmla="*/ 116 w 118"/>
                <a:gd name="T79" fmla="*/ 80 h 121"/>
                <a:gd name="T80" fmla="*/ 103 w 118"/>
                <a:gd name="T81" fmla="*/ 69 h 121"/>
                <a:gd name="T82" fmla="*/ 58 w 118"/>
                <a:gd name="T83" fmla="*/ 77 h 121"/>
                <a:gd name="T84" fmla="*/ 43 w 118"/>
                <a:gd name="T85" fmla="*/ 60 h 121"/>
                <a:gd name="T86" fmla="*/ 60 w 118"/>
                <a:gd name="T87" fmla="*/ 45 h 121"/>
                <a:gd name="T88" fmla="*/ 75 w 118"/>
                <a:gd name="T89" fmla="*/ 62 h 121"/>
                <a:gd name="T90" fmla="*/ 58 w 118"/>
                <a:gd name="T91" fmla="*/ 7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21">
                  <a:moveTo>
                    <a:pt x="103" y="69"/>
                  </a:moveTo>
                  <a:cubicBezTo>
                    <a:pt x="103" y="66"/>
                    <a:pt x="103" y="63"/>
                    <a:pt x="103" y="59"/>
                  </a:cubicBezTo>
                  <a:cubicBezTo>
                    <a:pt x="110" y="57"/>
                    <a:pt x="115" y="54"/>
                    <a:pt x="118" y="50"/>
                  </a:cubicBezTo>
                  <a:cubicBezTo>
                    <a:pt x="118" y="50"/>
                    <a:pt x="117" y="43"/>
                    <a:pt x="116" y="42"/>
                  </a:cubicBezTo>
                  <a:cubicBezTo>
                    <a:pt x="112" y="41"/>
                    <a:pt x="106" y="41"/>
                    <a:pt x="99" y="42"/>
                  </a:cubicBezTo>
                  <a:cubicBezTo>
                    <a:pt x="98" y="39"/>
                    <a:pt x="96" y="36"/>
                    <a:pt x="94" y="33"/>
                  </a:cubicBezTo>
                  <a:cubicBezTo>
                    <a:pt x="98" y="28"/>
                    <a:pt x="100" y="22"/>
                    <a:pt x="101" y="17"/>
                  </a:cubicBezTo>
                  <a:cubicBezTo>
                    <a:pt x="100" y="17"/>
                    <a:pt x="95" y="12"/>
                    <a:pt x="95" y="12"/>
                  </a:cubicBezTo>
                  <a:cubicBezTo>
                    <a:pt x="90" y="14"/>
                    <a:pt x="85" y="17"/>
                    <a:pt x="80" y="22"/>
                  </a:cubicBezTo>
                  <a:cubicBezTo>
                    <a:pt x="77" y="20"/>
                    <a:pt x="74" y="19"/>
                    <a:pt x="71" y="18"/>
                  </a:cubicBezTo>
                  <a:cubicBezTo>
                    <a:pt x="71" y="11"/>
                    <a:pt x="69" y="6"/>
                    <a:pt x="67" y="1"/>
                  </a:cubicBezTo>
                  <a:cubicBezTo>
                    <a:pt x="67" y="1"/>
                    <a:pt x="60" y="0"/>
                    <a:pt x="59" y="0"/>
                  </a:cubicBezTo>
                  <a:cubicBezTo>
                    <a:pt x="57" y="5"/>
                    <a:pt x="54" y="10"/>
                    <a:pt x="53" y="17"/>
                  </a:cubicBezTo>
                  <a:cubicBezTo>
                    <a:pt x="50" y="17"/>
                    <a:pt x="46" y="18"/>
                    <a:pt x="44" y="19"/>
                  </a:cubicBezTo>
                  <a:cubicBezTo>
                    <a:pt x="39" y="13"/>
                    <a:pt x="35" y="10"/>
                    <a:pt x="30" y="8"/>
                  </a:cubicBezTo>
                  <a:cubicBezTo>
                    <a:pt x="30" y="8"/>
                    <a:pt x="24" y="12"/>
                    <a:pt x="24" y="12"/>
                  </a:cubicBezTo>
                  <a:cubicBezTo>
                    <a:pt x="24" y="17"/>
                    <a:pt x="25" y="22"/>
                    <a:pt x="28" y="29"/>
                  </a:cubicBezTo>
                  <a:cubicBezTo>
                    <a:pt x="26" y="31"/>
                    <a:pt x="24" y="33"/>
                    <a:pt x="22" y="36"/>
                  </a:cubicBezTo>
                  <a:cubicBezTo>
                    <a:pt x="15" y="34"/>
                    <a:pt x="10" y="34"/>
                    <a:pt x="5" y="34"/>
                  </a:cubicBezTo>
                  <a:cubicBezTo>
                    <a:pt x="4" y="35"/>
                    <a:pt x="2" y="41"/>
                    <a:pt x="2" y="42"/>
                  </a:cubicBezTo>
                  <a:cubicBezTo>
                    <a:pt x="5" y="46"/>
                    <a:pt x="9" y="49"/>
                    <a:pt x="15" y="53"/>
                  </a:cubicBezTo>
                  <a:cubicBezTo>
                    <a:pt x="15" y="56"/>
                    <a:pt x="14" y="59"/>
                    <a:pt x="15" y="62"/>
                  </a:cubicBezTo>
                  <a:cubicBezTo>
                    <a:pt x="8" y="65"/>
                    <a:pt x="3" y="68"/>
                    <a:pt x="0" y="71"/>
                  </a:cubicBezTo>
                  <a:cubicBezTo>
                    <a:pt x="0" y="72"/>
                    <a:pt x="1" y="79"/>
                    <a:pt x="1" y="79"/>
                  </a:cubicBezTo>
                  <a:cubicBezTo>
                    <a:pt x="6" y="80"/>
                    <a:pt x="12" y="81"/>
                    <a:pt x="19" y="80"/>
                  </a:cubicBezTo>
                  <a:cubicBezTo>
                    <a:pt x="20" y="83"/>
                    <a:pt x="22" y="86"/>
                    <a:pt x="24" y="88"/>
                  </a:cubicBezTo>
                  <a:cubicBezTo>
                    <a:pt x="20" y="94"/>
                    <a:pt x="18" y="99"/>
                    <a:pt x="17" y="104"/>
                  </a:cubicBezTo>
                  <a:cubicBezTo>
                    <a:pt x="17" y="105"/>
                    <a:pt x="23" y="109"/>
                    <a:pt x="23" y="109"/>
                  </a:cubicBezTo>
                  <a:cubicBezTo>
                    <a:pt x="28" y="108"/>
                    <a:pt x="33" y="105"/>
                    <a:pt x="38" y="100"/>
                  </a:cubicBezTo>
                  <a:cubicBezTo>
                    <a:pt x="41" y="101"/>
                    <a:pt x="44" y="102"/>
                    <a:pt x="47" y="103"/>
                  </a:cubicBezTo>
                  <a:cubicBezTo>
                    <a:pt x="47" y="111"/>
                    <a:pt x="48" y="116"/>
                    <a:pt x="51" y="121"/>
                  </a:cubicBezTo>
                  <a:cubicBezTo>
                    <a:pt x="51" y="121"/>
                    <a:pt x="58" y="121"/>
                    <a:pt x="59" y="121"/>
                  </a:cubicBezTo>
                  <a:cubicBezTo>
                    <a:pt x="61" y="117"/>
                    <a:pt x="64" y="112"/>
                    <a:pt x="65" y="105"/>
                  </a:cubicBezTo>
                  <a:cubicBezTo>
                    <a:pt x="68" y="104"/>
                    <a:pt x="71" y="104"/>
                    <a:pt x="74" y="102"/>
                  </a:cubicBezTo>
                  <a:cubicBezTo>
                    <a:pt x="78" y="108"/>
                    <a:pt x="83" y="112"/>
                    <a:pt x="87" y="114"/>
                  </a:cubicBezTo>
                  <a:cubicBezTo>
                    <a:pt x="88" y="114"/>
                    <a:pt x="94" y="110"/>
                    <a:pt x="94" y="110"/>
                  </a:cubicBezTo>
                  <a:cubicBezTo>
                    <a:pt x="94" y="105"/>
                    <a:pt x="93" y="99"/>
                    <a:pt x="89" y="93"/>
                  </a:cubicBezTo>
                  <a:cubicBezTo>
                    <a:pt x="92" y="91"/>
                    <a:pt x="94" y="88"/>
                    <a:pt x="96" y="86"/>
                  </a:cubicBezTo>
                  <a:cubicBezTo>
                    <a:pt x="103" y="88"/>
                    <a:pt x="108" y="88"/>
                    <a:pt x="113" y="87"/>
                  </a:cubicBezTo>
                  <a:cubicBezTo>
                    <a:pt x="113" y="87"/>
                    <a:pt x="116" y="80"/>
                    <a:pt x="116" y="80"/>
                  </a:cubicBezTo>
                  <a:cubicBezTo>
                    <a:pt x="113" y="76"/>
                    <a:pt x="109" y="72"/>
                    <a:pt x="103" y="69"/>
                  </a:cubicBezTo>
                  <a:close/>
                  <a:moveTo>
                    <a:pt x="58" y="77"/>
                  </a:moveTo>
                  <a:cubicBezTo>
                    <a:pt x="49" y="76"/>
                    <a:pt x="42" y="69"/>
                    <a:pt x="43" y="60"/>
                  </a:cubicBezTo>
                  <a:cubicBezTo>
                    <a:pt x="43" y="51"/>
                    <a:pt x="51" y="44"/>
                    <a:pt x="60" y="45"/>
                  </a:cubicBezTo>
                  <a:cubicBezTo>
                    <a:pt x="69" y="45"/>
                    <a:pt x="75" y="53"/>
                    <a:pt x="75" y="62"/>
                  </a:cubicBezTo>
                  <a:cubicBezTo>
                    <a:pt x="75" y="70"/>
                    <a:pt x="67" y="77"/>
                    <a:pt x="58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-1419225" y="3094038"/>
              <a:ext cx="534987" cy="539750"/>
            </a:xfrm>
            <a:custGeom>
              <a:avLst/>
              <a:gdLst>
                <a:gd name="T0" fmla="*/ 124 w 143"/>
                <a:gd name="T1" fmla="*/ 89 h 144"/>
                <a:gd name="T2" fmla="*/ 126 w 143"/>
                <a:gd name="T3" fmla="*/ 82 h 144"/>
                <a:gd name="T4" fmla="*/ 143 w 143"/>
                <a:gd name="T5" fmla="*/ 75 h 144"/>
                <a:gd name="T6" fmla="*/ 142 w 143"/>
                <a:gd name="T7" fmla="*/ 67 h 144"/>
                <a:gd name="T8" fmla="*/ 126 w 143"/>
                <a:gd name="T9" fmla="*/ 62 h 144"/>
                <a:gd name="T10" fmla="*/ 124 w 143"/>
                <a:gd name="T11" fmla="*/ 55 h 144"/>
                <a:gd name="T12" fmla="*/ 136 w 143"/>
                <a:gd name="T13" fmla="*/ 42 h 144"/>
                <a:gd name="T14" fmla="*/ 132 w 143"/>
                <a:gd name="T15" fmla="*/ 34 h 144"/>
                <a:gd name="T16" fmla="*/ 115 w 143"/>
                <a:gd name="T17" fmla="*/ 38 h 144"/>
                <a:gd name="T18" fmla="*/ 110 w 143"/>
                <a:gd name="T19" fmla="*/ 32 h 144"/>
                <a:gd name="T20" fmla="*/ 115 w 143"/>
                <a:gd name="T21" fmla="*/ 15 h 144"/>
                <a:gd name="T22" fmla="*/ 107 w 143"/>
                <a:gd name="T23" fmla="*/ 10 h 144"/>
                <a:gd name="T24" fmla="*/ 94 w 143"/>
                <a:gd name="T25" fmla="*/ 21 h 144"/>
                <a:gd name="T26" fmla="*/ 87 w 143"/>
                <a:gd name="T27" fmla="*/ 19 h 144"/>
                <a:gd name="T28" fmla="*/ 83 w 143"/>
                <a:gd name="T29" fmla="*/ 1 h 144"/>
                <a:gd name="T30" fmla="*/ 74 w 143"/>
                <a:gd name="T31" fmla="*/ 0 h 144"/>
                <a:gd name="T32" fmla="*/ 68 w 143"/>
                <a:gd name="T33" fmla="*/ 17 h 144"/>
                <a:gd name="T34" fmla="*/ 60 w 143"/>
                <a:gd name="T35" fmla="*/ 18 h 144"/>
                <a:gd name="T36" fmla="*/ 48 w 143"/>
                <a:gd name="T37" fmla="*/ 3 h 144"/>
                <a:gd name="T38" fmla="*/ 41 w 143"/>
                <a:gd name="T39" fmla="*/ 7 h 144"/>
                <a:gd name="T40" fmla="*/ 42 w 143"/>
                <a:gd name="T41" fmla="*/ 25 h 144"/>
                <a:gd name="T42" fmla="*/ 37 w 143"/>
                <a:gd name="T43" fmla="*/ 29 h 144"/>
                <a:gd name="T44" fmla="*/ 19 w 143"/>
                <a:gd name="T45" fmla="*/ 21 h 144"/>
                <a:gd name="T46" fmla="*/ 14 w 143"/>
                <a:gd name="T47" fmla="*/ 28 h 144"/>
                <a:gd name="T48" fmla="*/ 24 w 143"/>
                <a:gd name="T49" fmla="*/ 43 h 144"/>
                <a:gd name="T50" fmla="*/ 20 w 143"/>
                <a:gd name="T51" fmla="*/ 49 h 144"/>
                <a:gd name="T52" fmla="*/ 2 w 143"/>
                <a:gd name="T53" fmla="*/ 51 h 144"/>
                <a:gd name="T54" fmla="*/ 0 w 143"/>
                <a:gd name="T55" fmla="*/ 60 h 144"/>
                <a:gd name="T56" fmla="*/ 16 w 143"/>
                <a:gd name="T57" fmla="*/ 68 h 144"/>
                <a:gd name="T58" fmla="*/ 16 w 143"/>
                <a:gd name="T59" fmla="*/ 75 h 144"/>
                <a:gd name="T60" fmla="*/ 0 w 143"/>
                <a:gd name="T61" fmla="*/ 86 h 144"/>
                <a:gd name="T62" fmla="*/ 2 w 143"/>
                <a:gd name="T63" fmla="*/ 94 h 144"/>
                <a:gd name="T64" fmla="*/ 20 w 143"/>
                <a:gd name="T65" fmla="*/ 94 h 144"/>
                <a:gd name="T66" fmla="*/ 23 w 143"/>
                <a:gd name="T67" fmla="*/ 101 h 144"/>
                <a:gd name="T68" fmla="*/ 14 w 143"/>
                <a:gd name="T69" fmla="*/ 117 h 144"/>
                <a:gd name="T70" fmla="*/ 20 w 143"/>
                <a:gd name="T71" fmla="*/ 123 h 144"/>
                <a:gd name="T72" fmla="*/ 36 w 143"/>
                <a:gd name="T73" fmla="*/ 115 h 144"/>
                <a:gd name="T74" fmla="*/ 42 w 143"/>
                <a:gd name="T75" fmla="*/ 119 h 144"/>
                <a:gd name="T76" fmla="*/ 42 w 143"/>
                <a:gd name="T77" fmla="*/ 138 h 144"/>
                <a:gd name="T78" fmla="*/ 50 w 143"/>
                <a:gd name="T79" fmla="*/ 141 h 144"/>
                <a:gd name="T80" fmla="*/ 60 w 143"/>
                <a:gd name="T81" fmla="*/ 127 h 144"/>
                <a:gd name="T82" fmla="*/ 68 w 143"/>
                <a:gd name="T83" fmla="*/ 127 h 144"/>
                <a:gd name="T84" fmla="*/ 76 w 143"/>
                <a:gd name="T85" fmla="*/ 144 h 144"/>
                <a:gd name="T86" fmla="*/ 84 w 143"/>
                <a:gd name="T87" fmla="*/ 142 h 144"/>
                <a:gd name="T88" fmla="*/ 87 w 143"/>
                <a:gd name="T89" fmla="*/ 125 h 144"/>
                <a:gd name="T90" fmla="*/ 94 w 143"/>
                <a:gd name="T91" fmla="*/ 123 h 144"/>
                <a:gd name="T92" fmla="*/ 109 w 143"/>
                <a:gd name="T93" fmla="*/ 133 h 144"/>
                <a:gd name="T94" fmla="*/ 115 w 143"/>
                <a:gd name="T95" fmla="*/ 128 h 144"/>
                <a:gd name="T96" fmla="*/ 110 w 143"/>
                <a:gd name="T97" fmla="*/ 112 h 144"/>
                <a:gd name="T98" fmla="*/ 115 w 143"/>
                <a:gd name="T99" fmla="*/ 106 h 144"/>
                <a:gd name="T100" fmla="*/ 133 w 143"/>
                <a:gd name="T101" fmla="*/ 109 h 144"/>
                <a:gd name="T102" fmla="*/ 136 w 143"/>
                <a:gd name="T103" fmla="*/ 101 h 144"/>
                <a:gd name="T104" fmla="*/ 124 w 143"/>
                <a:gd name="T105" fmla="*/ 89 h 144"/>
                <a:gd name="T106" fmla="*/ 93 w 143"/>
                <a:gd name="T107" fmla="*/ 74 h 144"/>
                <a:gd name="T108" fmla="*/ 69 w 143"/>
                <a:gd name="T109" fmla="*/ 94 h 144"/>
                <a:gd name="T110" fmla="*/ 49 w 143"/>
                <a:gd name="T111" fmla="*/ 70 h 144"/>
                <a:gd name="T112" fmla="*/ 73 w 143"/>
                <a:gd name="T113" fmla="*/ 50 h 144"/>
                <a:gd name="T114" fmla="*/ 93 w 143"/>
                <a:gd name="T115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144">
                  <a:moveTo>
                    <a:pt x="124" y="89"/>
                  </a:moveTo>
                  <a:cubicBezTo>
                    <a:pt x="125" y="87"/>
                    <a:pt x="125" y="84"/>
                    <a:pt x="126" y="82"/>
                  </a:cubicBezTo>
                  <a:cubicBezTo>
                    <a:pt x="133" y="81"/>
                    <a:pt x="138" y="78"/>
                    <a:pt x="143" y="75"/>
                  </a:cubicBezTo>
                  <a:cubicBezTo>
                    <a:pt x="143" y="75"/>
                    <a:pt x="142" y="67"/>
                    <a:pt x="142" y="67"/>
                  </a:cubicBezTo>
                  <a:cubicBezTo>
                    <a:pt x="138" y="65"/>
                    <a:pt x="132" y="63"/>
                    <a:pt x="126" y="62"/>
                  </a:cubicBezTo>
                  <a:cubicBezTo>
                    <a:pt x="125" y="60"/>
                    <a:pt x="125" y="57"/>
                    <a:pt x="124" y="55"/>
                  </a:cubicBezTo>
                  <a:cubicBezTo>
                    <a:pt x="130" y="51"/>
                    <a:pt x="133" y="46"/>
                    <a:pt x="136" y="42"/>
                  </a:cubicBezTo>
                  <a:cubicBezTo>
                    <a:pt x="136" y="41"/>
                    <a:pt x="132" y="35"/>
                    <a:pt x="132" y="34"/>
                  </a:cubicBezTo>
                  <a:cubicBezTo>
                    <a:pt x="127" y="34"/>
                    <a:pt x="121" y="35"/>
                    <a:pt x="115" y="38"/>
                  </a:cubicBezTo>
                  <a:cubicBezTo>
                    <a:pt x="113" y="36"/>
                    <a:pt x="111" y="34"/>
                    <a:pt x="110" y="32"/>
                  </a:cubicBezTo>
                  <a:cubicBezTo>
                    <a:pt x="113" y="26"/>
                    <a:pt x="114" y="20"/>
                    <a:pt x="115" y="15"/>
                  </a:cubicBezTo>
                  <a:cubicBezTo>
                    <a:pt x="114" y="14"/>
                    <a:pt x="108" y="10"/>
                    <a:pt x="107" y="10"/>
                  </a:cubicBezTo>
                  <a:cubicBezTo>
                    <a:pt x="103" y="13"/>
                    <a:pt x="98" y="16"/>
                    <a:pt x="94" y="21"/>
                  </a:cubicBezTo>
                  <a:cubicBezTo>
                    <a:pt x="91" y="20"/>
                    <a:pt x="89" y="20"/>
                    <a:pt x="87" y="19"/>
                  </a:cubicBezTo>
                  <a:cubicBezTo>
                    <a:pt x="87" y="11"/>
                    <a:pt x="85" y="6"/>
                    <a:pt x="83" y="1"/>
                  </a:cubicBezTo>
                  <a:cubicBezTo>
                    <a:pt x="82" y="1"/>
                    <a:pt x="75" y="0"/>
                    <a:pt x="74" y="0"/>
                  </a:cubicBezTo>
                  <a:cubicBezTo>
                    <a:pt x="71" y="4"/>
                    <a:pt x="69" y="10"/>
                    <a:pt x="68" y="17"/>
                  </a:cubicBezTo>
                  <a:cubicBezTo>
                    <a:pt x="65" y="17"/>
                    <a:pt x="63" y="17"/>
                    <a:pt x="60" y="18"/>
                  </a:cubicBezTo>
                  <a:cubicBezTo>
                    <a:pt x="57" y="11"/>
                    <a:pt x="53" y="7"/>
                    <a:pt x="48" y="3"/>
                  </a:cubicBezTo>
                  <a:cubicBezTo>
                    <a:pt x="48" y="3"/>
                    <a:pt x="41" y="6"/>
                    <a:pt x="41" y="7"/>
                  </a:cubicBezTo>
                  <a:cubicBezTo>
                    <a:pt x="40" y="12"/>
                    <a:pt x="40" y="18"/>
                    <a:pt x="42" y="25"/>
                  </a:cubicBezTo>
                  <a:cubicBezTo>
                    <a:pt x="40" y="26"/>
                    <a:pt x="38" y="27"/>
                    <a:pt x="37" y="29"/>
                  </a:cubicBezTo>
                  <a:cubicBezTo>
                    <a:pt x="30" y="24"/>
                    <a:pt x="25" y="22"/>
                    <a:pt x="19" y="21"/>
                  </a:cubicBezTo>
                  <a:cubicBezTo>
                    <a:pt x="19" y="22"/>
                    <a:pt x="14" y="28"/>
                    <a:pt x="14" y="28"/>
                  </a:cubicBezTo>
                  <a:cubicBezTo>
                    <a:pt x="16" y="33"/>
                    <a:pt x="19" y="38"/>
                    <a:pt x="24" y="43"/>
                  </a:cubicBezTo>
                  <a:cubicBezTo>
                    <a:pt x="22" y="45"/>
                    <a:pt x="21" y="47"/>
                    <a:pt x="20" y="49"/>
                  </a:cubicBezTo>
                  <a:cubicBezTo>
                    <a:pt x="13" y="49"/>
                    <a:pt x="7" y="49"/>
                    <a:pt x="2" y="51"/>
                  </a:cubicBezTo>
                  <a:cubicBezTo>
                    <a:pt x="1" y="52"/>
                    <a:pt x="0" y="59"/>
                    <a:pt x="0" y="60"/>
                  </a:cubicBezTo>
                  <a:cubicBezTo>
                    <a:pt x="4" y="63"/>
                    <a:pt x="9" y="66"/>
                    <a:pt x="16" y="68"/>
                  </a:cubicBezTo>
                  <a:cubicBezTo>
                    <a:pt x="16" y="70"/>
                    <a:pt x="15" y="73"/>
                    <a:pt x="16" y="75"/>
                  </a:cubicBezTo>
                  <a:cubicBezTo>
                    <a:pt x="9" y="78"/>
                    <a:pt x="4" y="82"/>
                    <a:pt x="0" y="86"/>
                  </a:cubicBezTo>
                  <a:cubicBezTo>
                    <a:pt x="0" y="86"/>
                    <a:pt x="2" y="93"/>
                    <a:pt x="2" y="94"/>
                  </a:cubicBezTo>
                  <a:cubicBezTo>
                    <a:pt x="7" y="95"/>
                    <a:pt x="13" y="96"/>
                    <a:pt x="20" y="94"/>
                  </a:cubicBezTo>
                  <a:cubicBezTo>
                    <a:pt x="21" y="97"/>
                    <a:pt x="22" y="99"/>
                    <a:pt x="23" y="101"/>
                  </a:cubicBezTo>
                  <a:cubicBezTo>
                    <a:pt x="19" y="106"/>
                    <a:pt x="16" y="112"/>
                    <a:pt x="14" y="117"/>
                  </a:cubicBezTo>
                  <a:cubicBezTo>
                    <a:pt x="15" y="117"/>
                    <a:pt x="20" y="123"/>
                    <a:pt x="20" y="123"/>
                  </a:cubicBezTo>
                  <a:cubicBezTo>
                    <a:pt x="25" y="122"/>
                    <a:pt x="31" y="120"/>
                    <a:pt x="36" y="115"/>
                  </a:cubicBezTo>
                  <a:cubicBezTo>
                    <a:pt x="38" y="117"/>
                    <a:pt x="40" y="118"/>
                    <a:pt x="42" y="119"/>
                  </a:cubicBezTo>
                  <a:cubicBezTo>
                    <a:pt x="41" y="127"/>
                    <a:pt x="41" y="133"/>
                    <a:pt x="42" y="138"/>
                  </a:cubicBezTo>
                  <a:cubicBezTo>
                    <a:pt x="42" y="138"/>
                    <a:pt x="49" y="141"/>
                    <a:pt x="50" y="141"/>
                  </a:cubicBezTo>
                  <a:cubicBezTo>
                    <a:pt x="54" y="137"/>
                    <a:pt x="57" y="133"/>
                    <a:pt x="60" y="127"/>
                  </a:cubicBezTo>
                  <a:cubicBezTo>
                    <a:pt x="63" y="127"/>
                    <a:pt x="65" y="127"/>
                    <a:pt x="68" y="127"/>
                  </a:cubicBezTo>
                  <a:cubicBezTo>
                    <a:pt x="69" y="135"/>
                    <a:pt x="72" y="140"/>
                    <a:pt x="76" y="144"/>
                  </a:cubicBezTo>
                  <a:cubicBezTo>
                    <a:pt x="76" y="144"/>
                    <a:pt x="84" y="143"/>
                    <a:pt x="84" y="142"/>
                  </a:cubicBezTo>
                  <a:cubicBezTo>
                    <a:pt x="86" y="138"/>
                    <a:pt x="87" y="132"/>
                    <a:pt x="87" y="125"/>
                  </a:cubicBezTo>
                  <a:cubicBezTo>
                    <a:pt x="89" y="125"/>
                    <a:pt x="92" y="124"/>
                    <a:pt x="94" y="123"/>
                  </a:cubicBezTo>
                  <a:cubicBezTo>
                    <a:pt x="99" y="128"/>
                    <a:pt x="104" y="131"/>
                    <a:pt x="109" y="133"/>
                  </a:cubicBezTo>
                  <a:cubicBezTo>
                    <a:pt x="109" y="133"/>
                    <a:pt x="115" y="128"/>
                    <a:pt x="115" y="128"/>
                  </a:cubicBezTo>
                  <a:cubicBezTo>
                    <a:pt x="115" y="123"/>
                    <a:pt x="113" y="118"/>
                    <a:pt x="110" y="112"/>
                  </a:cubicBezTo>
                  <a:cubicBezTo>
                    <a:pt x="112" y="110"/>
                    <a:pt x="113" y="108"/>
                    <a:pt x="115" y="106"/>
                  </a:cubicBezTo>
                  <a:cubicBezTo>
                    <a:pt x="122" y="108"/>
                    <a:pt x="127" y="109"/>
                    <a:pt x="133" y="109"/>
                  </a:cubicBezTo>
                  <a:cubicBezTo>
                    <a:pt x="133" y="108"/>
                    <a:pt x="136" y="101"/>
                    <a:pt x="136" y="101"/>
                  </a:cubicBezTo>
                  <a:cubicBezTo>
                    <a:pt x="134" y="97"/>
                    <a:pt x="130" y="93"/>
                    <a:pt x="124" y="89"/>
                  </a:cubicBezTo>
                  <a:close/>
                  <a:moveTo>
                    <a:pt x="93" y="74"/>
                  </a:moveTo>
                  <a:cubicBezTo>
                    <a:pt x="92" y="86"/>
                    <a:pt x="82" y="96"/>
                    <a:pt x="69" y="94"/>
                  </a:cubicBezTo>
                  <a:cubicBezTo>
                    <a:pt x="57" y="93"/>
                    <a:pt x="48" y="83"/>
                    <a:pt x="49" y="70"/>
                  </a:cubicBezTo>
                  <a:cubicBezTo>
                    <a:pt x="50" y="58"/>
                    <a:pt x="60" y="49"/>
                    <a:pt x="73" y="50"/>
                  </a:cubicBezTo>
                  <a:cubicBezTo>
                    <a:pt x="85" y="51"/>
                    <a:pt x="94" y="62"/>
                    <a:pt x="93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-1165225" y="3605213"/>
              <a:ext cx="363537" cy="363537"/>
            </a:xfrm>
            <a:custGeom>
              <a:avLst/>
              <a:gdLst>
                <a:gd name="T0" fmla="*/ 83 w 97"/>
                <a:gd name="T1" fmla="*/ 56 h 97"/>
                <a:gd name="T2" fmla="*/ 84 w 97"/>
                <a:gd name="T3" fmla="*/ 47 h 97"/>
                <a:gd name="T4" fmla="*/ 97 w 97"/>
                <a:gd name="T5" fmla="*/ 37 h 97"/>
                <a:gd name="T6" fmla="*/ 94 w 97"/>
                <a:gd name="T7" fmla="*/ 29 h 97"/>
                <a:gd name="T8" fmla="*/ 78 w 97"/>
                <a:gd name="T9" fmla="*/ 29 h 97"/>
                <a:gd name="T10" fmla="*/ 73 w 97"/>
                <a:gd name="T11" fmla="*/ 22 h 97"/>
                <a:gd name="T12" fmla="*/ 75 w 97"/>
                <a:gd name="T13" fmla="*/ 6 h 97"/>
                <a:gd name="T14" fmla="*/ 67 w 97"/>
                <a:gd name="T15" fmla="*/ 2 h 97"/>
                <a:gd name="T16" fmla="*/ 56 w 97"/>
                <a:gd name="T17" fmla="*/ 14 h 97"/>
                <a:gd name="T18" fmla="*/ 47 w 97"/>
                <a:gd name="T19" fmla="*/ 13 h 97"/>
                <a:gd name="T20" fmla="*/ 37 w 97"/>
                <a:gd name="T21" fmla="*/ 0 h 97"/>
                <a:gd name="T22" fmla="*/ 29 w 97"/>
                <a:gd name="T23" fmla="*/ 3 h 97"/>
                <a:gd name="T24" fmla="*/ 29 w 97"/>
                <a:gd name="T25" fmla="*/ 19 h 97"/>
                <a:gd name="T26" fmla="*/ 22 w 97"/>
                <a:gd name="T27" fmla="*/ 24 h 97"/>
                <a:gd name="T28" fmla="*/ 6 w 97"/>
                <a:gd name="T29" fmla="*/ 22 h 97"/>
                <a:gd name="T30" fmla="*/ 2 w 97"/>
                <a:gd name="T31" fmla="*/ 30 h 97"/>
                <a:gd name="T32" fmla="*/ 14 w 97"/>
                <a:gd name="T33" fmla="*/ 41 h 97"/>
                <a:gd name="T34" fmla="*/ 13 w 97"/>
                <a:gd name="T35" fmla="*/ 50 h 97"/>
                <a:gd name="T36" fmla="*/ 0 w 97"/>
                <a:gd name="T37" fmla="*/ 60 h 97"/>
                <a:gd name="T38" fmla="*/ 2 w 97"/>
                <a:gd name="T39" fmla="*/ 68 h 97"/>
                <a:gd name="T40" fmla="*/ 19 w 97"/>
                <a:gd name="T41" fmla="*/ 68 h 97"/>
                <a:gd name="T42" fmla="*/ 24 w 97"/>
                <a:gd name="T43" fmla="*/ 75 h 97"/>
                <a:gd name="T44" fmla="*/ 22 w 97"/>
                <a:gd name="T45" fmla="*/ 91 h 97"/>
                <a:gd name="T46" fmla="*/ 30 w 97"/>
                <a:gd name="T47" fmla="*/ 95 h 97"/>
                <a:gd name="T48" fmla="*/ 41 w 97"/>
                <a:gd name="T49" fmla="*/ 83 h 97"/>
                <a:gd name="T50" fmla="*/ 50 w 97"/>
                <a:gd name="T51" fmla="*/ 84 h 97"/>
                <a:gd name="T52" fmla="*/ 60 w 97"/>
                <a:gd name="T53" fmla="*/ 97 h 97"/>
                <a:gd name="T54" fmla="*/ 68 w 97"/>
                <a:gd name="T55" fmla="*/ 95 h 97"/>
                <a:gd name="T56" fmla="*/ 68 w 97"/>
                <a:gd name="T57" fmla="*/ 79 h 97"/>
                <a:gd name="T58" fmla="*/ 75 w 97"/>
                <a:gd name="T59" fmla="*/ 73 h 97"/>
                <a:gd name="T60" fmla="*/ 91 w 97"/>
                <a:gd name="T61" fmla="*/ 75 h 97"/>
                <a:gd name="T62" fmla="*/ 95 w 97"/>
                <a:gd name="T63" fmla="*/ 67 h 97"/>
                <a:gd name="T64" fmla="*/ 83 w 97"/>
                <a:gd name="T65" fmla="*/ 56 h 97"/>
                <a:gd name="T66" fmla="*/ 47 w 97"/>
                <a:gd name="T67" fmla="*/ 63 h 97"/>
                <a:gd name="T68" fmla="*/ 34 w 97"/>
                <a:gd name="T69" fmla="*/ 47 h 97"/>
                <a:gd name="T70" fmla="*/ 50 w 97"/>
                <a:gd name="T71" fmla="*/ 34 h 97"/>
                <a:gd name="T72" fmla="*/ 63 w 97"/>
                <a:gd name="T73" fmla="*/ 50 h 97"/>
                <a:gd name="T74" fmla="*/ 47 w 97"/>
                <a:gd name="T75" fmla="*/ 6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7">
                  <a:moveTo>
                    <a:pt x="83" y="56"/>
                  </a:moveTo>
                  <a:cubicBezTo>
                    <a:pt x="84" y="53"/>
                    <a:pt x="84" y="50"/>
                    <a:pt x="84" y="47"/>
                  </a:cubicBezTo>
                  <a:cubicBezTo>
                    <a:pt x="90" y="44"/>
                    <a:pt x="94" y="41"/>
                    <a:pt x="97" y="37"/>
                  </a:cubicBezTo>
                  <a:cubicBezTo>
                    <a:pt x="97" y="37"/>
                    <a:pt x="94" y="30"/>
                    <a:pt x="94" y="29"/>
                  </a:cubicBezTo>
                  <a:cubicBezTo>
                    <a:pt x="90" y="28"/>
                    <a:pt x="84" y="28"/>
                    <a:pt x="78" y="29"/>
                  </a:cubicBezTo>
                  <a:cubicBezTo>
                    <a:pt x="77" y="27"/>
                    <a:pt x="75" y="24"/>
                    <a:pt x="73" y="22"/>
                  </a:cubicBezTo>
                  <a:cubicBezTo>
                    <a:pt x="75" y="16"/>
                    <a:pt x="75" y="11"/>
                    <a:pt x="75" y="6"/>
                  </a:cubicBezTo>
                  <a:cubicBezTo>
                    <a:pt x="74" y="6"/>
                    <a:pt x="68" y="3"/>
                    <a:pt x="67" y="2"/>
                  </a:cubicBezTo>
                  <a:cubicBezTo>
                    <a:pt x="63" y="5"/>
                    <a:pt x="59" y="9"/>
                    <a:pt x="56" y="14"/>
                  </a:cubicBezTo>
                  <a:cubicBezTo>
                    <a:pt x="53" y="13"/>
                    <a:pt x="50" y="13"/>
                    <a:pt x="47" y="13"/>
                  </a:cubicBezTo>
                  <a:cubicBezTo>
                    <a:pt x="44" y="7"/>
                    <a:pt x="41" y="3"/>
                    <a:pt x="37" y="0"/>
                  </a:cubicBezTo>
                  <a:cubicBezTo>
                    <a:pt x="37" y="0"/>
                    <a:pt x="29" y="3"/>
                    <a:pt x="29" y="3"/>
                  </a:cubicBezTo>
                  <a:cubicBezTo>
                    <a:pt x="28" y="7"/>
                    <a:pt x="28" y="13"/>
                    <a:pt x="29" y="19"/>
                  </a:cubicBezTo>
                  <a:cubicBezTo>
                    <a:pt x="27" y="20"/>
                    <a:pt x="24" y="22"/>
                    <a:pt x="22" y="24"/>
                  </a:cubicBezTo>
                  <a:cubicBezTo>
                    <a:pt x="16" y="22"/>
                    <a:pt x="11" y="22"/>
                    <a:pt x="6" y="22"/>
                  </a:cubicBezTo>
                  <a:cubicBezTo>
                    <a:pt x="6" y="23"/>
                    <a:pt x="2" y="29"/>
                    <a:pt x="2" y="30"/>
                  </a:cubicBezTo>
                  <a:cubicBezTo>
                    <a:pt x="5" y="34"/>
                    <a:pt x="8" y="38"/>
                    <a:pt x="14" y="41"/>
                  </a:cubicBezTo>
                  <a:cubicBezTo>
                    <a:pt x="13" y="44"/>
                    <a:pt x="13" y="47"/>
                    <a:pt x="13" y="50"/>
                  </a:cubicBezTo>
                  <a:cubicBezTo>
                    <a:pt x="7" y="53"/>
                    <a:pt x="3" y="56"/>
                    <a:pt x="0" y="60"/>
                  </a:cubicBezTo>
                  <a:cubicBezTo>
                    <a:pt x="0" y="60"/>
                    <a:pt x="2" y="68"/>
                    <a:pt x="2" y="68"/>
                  </a:cubicBezTo>
                  <a:cubicBezTo>
                    <a:pt x="7" y="69"/>
                    <a:pt x="12" y="69"/>
                    <a:pt x="19" y="68"/>
                  </a:cubicBezTo>
                  <a:cubicBezTo>
                    <a:pt x="20" y="71"/>
                    <a:pt x="22" y="73"/>
                    <a:pt x="24" y="75"/>
                  </a:cubicBezTo>
                  <a:cubicBezTo>
                    <a:pt x="22" y="81"/>
                    <a:pt x="22" y="86"/>
                    <a:pt x="22" y="91"/>
                  </a:cubicBezTo>
                  <a:cubicBezTo>
                    <a:pt x="22" y="91"/>
                    <a:pt x="29" y="95"/>
                    <a:pt x="30" y="95"/>
                  </a:cubicBezTo>
                  <a:cubicBezTo>
                    <a:pt x="34" y="92"/>
                    <a:pt x="37" y="89"/>
                    <a:pt x="41" y="83"/>
                  </a:cubicBezTo>
                  <a:cubicBezTo>
                    <a:pt x="44" y="84"/>
                    <a:pt x="47" y="84"/>
                    <a:pt x="50" y="84"/>
                  </a:cubicBezTo>
                  <a:cubicBezTo>
                    <a:pt x="53" y="90"/>
                    <a:pt x="56" y="94"/>
                    <a:pt x="60" y="97"/>
                  </a:cubicBezTo>
                  <a:cubicBezTo>
                    <a:pt x="60" y="97"/>
                    <a:pt x="67" y="95"/>
                    <a:pt x="68" y="95"/>
                  </a:cubicBezTo>
                  <a:cubicBezTo>
                    <a:pt x="69" y="90"/>
                    <a:pt x="69" y="85"/>
                    <a:pt x="68" y="79"/>
                  </a:cubicBezTo>
                  <a:cubicBezTo>
                    <a:pt x="70" y="77"/>
                    <a:pt x="73" y="75"/>
                    <a:pt x="75" y="73"/>
                  </a:cubicBezTo>
                  <a:cubicBezTo>
                    <a:pt x="81" y="75"/>
                    <a:pt x="86" y="75"/>
                    <a:pt x="91" y="75"/>
                  </a:cubicBezTo>
                  <a:cubicBezTo>
                    <a:pt x="91" y="75"/>
                    <a:pt x="94" y="68"/>
                    <a:pt x="95" y="67"/>
                  </a:cubicBezTo>
                  <a:cubicBezTo>
                    <a:pt x="92" y="63"/>
                    <a:pt x="88" y="60"/>
                    <a:pt x="83" y="56"/>
                  </a:cubicBezTo>
                  <a:close/>
                  <a:moveTo>
                    <a:pt x="47" y="63"/>
                  </a:moveTo>
                  <a:cubicBezTo>
                    <a:pt x="39" y="63"/>
                    <a:pt x="33" y="56"/>
                    <a:pt x="34" y="47"/>
                  </a:cubicBezTo>
                  <a:cubicBezTo>
                    <a:pt x="34" y="39"/>
                    <a:pt x="42" y="33"/>
                    <a:pt x="50" y="34"/>
                  </a:cubicBezTo>
                  <a:cubicBezTo>
                    <a:pt x="58" y="35"/>
                    <a:pt x="64" y="42"/>
                    <a:pt x="63" y="50"/>
                  </a:cubicBezTo>
                  <a:cubicBezTo>
                    <a:pt x="62" y="58"/>
                    <a:pt x="55" y="64"/>
                    <a:pt x="47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80" name="Group 11279"/>
          <p:cNvGrpSpPr/>
          <p:nvPr/>
        </p:nvGrpSpPr>
        <p:grpSpPr>
          <a:xfrm>
            <a:off x="7928547" y="4066834"/>
            <a:ext cx="639559" cy="639560"/>
            <a:chOff x="-1719263" y="3368675"/>
            <a:chExt cx="869950" cy="869951"/>
          </a:xfrm>
          <a:solidFill>
            <a:schemeClr val="accent1"/>
          </a:solidFill>
        </p:grpSpPr>
        <p:sp>
          <p:nvSpPr>
            <p:cNvPr id="11268" name="Freeform 36"/>
            <p:cNvSpPr>
              <a:spLocks/>
            </p:cNvSpPr>
            <p:nvPr/>
          </p:nvSpPr>
          <p:spPr bwMode="auto">
            <a:xfrm>
              <a:off x="-1257301" y="3830638"/>
              <a:ext cx="407988" cy="407988"/>
            </a:xfrm>
            <a:custGeom>
              <a:avLst/>
              <a:gdLst>
                <a:gd name="T0" fmla="*/ 108 w 109"/>
                <a:gd name="T1" fmla="*/ 12 h 109"/>
                <a:gd name="T2" fmla="*/ 96 w 109"/>
                <a:gd name="T3" fmla="*/ 0 h 109"/>
                <a:gd name="T4" fmla="*/ 21 w 109"/>
                <a:gd name="T5" fmla="*/ 0 h 109"/>
                <a:gd name="T6" fmla="*/ 0 w 109"/>
                <a:gd name="T7" fmla="*/ 21 h 109"/>
                <a:gd name="T8" fmla="*/ 0 w 109"/>
                <a:gd name="T9" fmla="*/ 96 h 109"/>
                <a:gd name="T10" fmla="*/ 13 w 109"/>
                <a:gd name="T11" fmla="*/ 108 h 109"/>
                <a:gd name="T12" fmla="*/ 26 w 109"/>
                <a:gd name="T13" fmla="*/ 105 h 109"/>
                <a:gd name="T14" fmla="*/ 31 w 109"/>
                <a:gd name="T15" fmla="*/ 99 h 109"/>
                <a:gd name="T16" fmla="*/ 31 w 109"/>
                <a:gd name="T17" fmla="*/ 49 h 109"/>
                <a:gd name="T18" fmla="*/ 27 w 109"/>
                <a:gd name="T19" fmla="*/ 54 h 109"/>
                <a:gd name="T20" fmla="*/ 12 w 109"/>
                <a:gd name="T21" fmla="*/ 54 h 109"/>
                <a:gd name="T22" fmla="*/ 12 w 109"/>
                <a:gd name="T23" fmla="*/ 39 h 109"/>
                <a:gd name="T24" fmla="*/ 37 w 109"/>
                <a:gd name="T25" fmla="*/ 15 h 109"/>
                <a:gd name="T26" fmla="*/ 45 w 109"/>
                <a:gd name="T27" fmla="*/ 11 h 109"/>
                <a:gd name="T28" fmla="*/ 54 w 109"/>
                <a:gd name="T29" fmla="*/ 15 h 109"/>
                <a:gd name="T30" fmla="*/ 78 w 109"/>
                <a:gd name="T31" fmla="*/ 39 h 109"/>
                <a:gd name="T32" fmla="*/ 78 w 109"/>
                <a:gd name="T33" fmla="*/ 54 h 109"/>
                <a:gd name="T34" fmla="*/ 64 w 109"/>
                <a:gd name="T35" fmla="*/ 54 h 109"/>
                <a:gd name="T36" fmla="*/ 60 w 109"/>
                <a:gd name="T37" fmla="*/ 49 h 109"/>
                <a:gd name="T38" fmla="*/ 60 w 109"/>
                <a:gd name="T39" fmla="*/ 80 h 109"/>
                <a:gd name="T40" fmla="*/ 67 w 109"/>
                <a:gd name="T41" fmla="*/ 83 h 109"/>
                <a:gd name="T42" fmla="*/ 108 w 109"/>
                <a:gd name="T43" fmla="*/ 1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108" y="12"/>
                  </a:moveTo>
                  <a:cubicBezTo>
                    <a:pt x="109" y="5"/>
                    <a:pt x="103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6" y="109"/>
                    <a:pt x="13" y="108"/>
                  </a:cubicBezTo>
                  <a:cubicBezTo>
                    <a:pt x="17" y="107"/>
                    <a:pt x="22" y="106"/>
                    <a:pt x="26" y="105"/>
                  </a:cubicBezTo>
                  <a:cubicBezTo>
                    <a:pt x="29" y="104"/>
                    <a:pt x="31" y="102"/>
                    <a:pt x="31" y="9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8" y="52"/>
                    <a:pt x="27" y="54"/>
                    <a:pt x="27" y="54"/>
                  </a:cubicBezTo>
                  <a:cubicBezTo>
                    <a:pt x="23" y="58"/>
                    <a:pt x="16" y="58"/>
                    <a:pt x="12" y="54"/>
                  </a:cubicBezTo>
                  <a:cubicBezTo>
                    <a:pt x="8" y="50"/>
                    <a:pt x="8" y="43"/>
                    <a:pt x="12" y="39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11"/>
                    <a:pt x="45" y="11"/>
                  </a:cubicBezTo>
                  <a:cubicBezTo>
                    <a:pt x="49" y="11"/>
                    <a:pt x="52" y="13"/>
                    <a:pt x="54" y="1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82" y="43"/>
                    <a:pt x="82" y="50"/>
                    <a:pt x="78" y="54"/>
                  </a:cubicBezTo>
                  <a:cubicBezTo>
                    <a:pt x="74" y="58"/>
                    <a:pt x="68" y="58"/>
                    <a:pt x="64" y="54"/>
                  </a:cubicBezTo>
                  <a:cubicBezTo>
                    <a:pt x="64" y="54"/>
                    <a:pt x="62" y="52"/>
                    <a:pt x="60" y="49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83"/>
                    <a:pt x="64" y="85"/>
                    <a:pt x="67" y="83"/>
                  </a:cubicBezTo>
                  <a:cubicBezTo>
                    <a:pt x="88" y="66"/>
                    <a:pt x="103" y="41"/>
                    <a:pt x="10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9" name="Freeform 37"/>
            <p:cNvSpPr>
              <a:spLocks/>
            </p:cNvSpPr>
            <p:nvPr/>
          </p:nvSpPr>
          <p:spPr bwMode="auto">
            <a:xfrm>
              <a:off x="-1257301" y="3368675"/>
              <a:ext cx="407988" cy="412750"/>
            </a:xfrm>
            <a:custGeom>
              <a:avLst/>
              <a:gdLst>
                <a:gd name="T0" fmla="*/ 12 w 109"/>
                <a:gd name="T1" fmla="*/ 1 h 110"/>
                <a:gd name="T2" fmla="*/ 0 w 109"/>
                <a:gd name="T3" fmla="*/ 13 h 110"/>
                <a:gd name="T4" fmla="*/ 0 w 109"/>
                <a:gd name="T5" fmla="*/ 88 h 110"/>
                <a:gd name="T6" fmla="*/ 21 w 109"/>
                <a:gd name="T7" fmla="*/ 110 h 110"/>
                <a:gd name="T8" fmla="*/ 96 w 109"/>
                <a:gd name="T9" fmla="*/ 110 h 110"/>
                <a:gd name="T10" fmla="*/ 108 w 109"/>
                <a:gd name="T11" fmla="*/ 97 h 110"/>
                <a:gd name="T12" fmla="*/ 105 w 109"/>
                <a:gd name="T13" fmla="*/ 83 h 110"/>
                <a:gd name="T14" fmla="*/ 99 w 109"/>
                <a:gd name="T15" fmla="*/ 78 h 110"/>
                <a:gd name="T16" fmla="*/ 49 w 109"/>
                <a:gd name="T17" fmla="*/ 78 h 110"/>
                <a:gd name="T18" fmla="*/ 54 w 109"/>
                <a:gd name="T19" fmla="*/ 82 h 110"/>
                <a:gd name="T20" fmla="*/ 54 w 109"/>
                <a:gd name="T21" fmla="*/ 97 h 110"/>
                <a:gd name="T22" fmla="*/ 39 w 109"/>
                <a:gd name="T23" fmla="*/ 97 h 110"/>
                <a:gd name="T24" fmla="*/ 15 w 109"/>
                <a:gd name="T25" fmla="*/ 73 h 110"/>
                <a:gd name="T26" fmla="*/ 11 w 109"/>
                <a:gd name="T27" fmla="*/ 64 h 110"/>
                <a:gd name="T28" fmla="*/ 15 w 109"/>
                <a:gd name="T29" fmla="*/ 55 h 110"/>
                <a:gd name="T30" fmla="*/ 39 w 109"/>
                <a:gd name="T31" fmla="*/ 31 h 110"/>
                <a:gd name="T32" fmla="*/ 54 w 109"/>
                <a:gd name="T33" fmla="*/ 31 h 110"/>
                <a:gd name="T34" fmla="*/ 54 w 109"/>
                <a:gd name="T35" fmla="*/ 45 h 110"/>
                <a:gd name="T36" fmla="*/ 49 w 109"/>
                <a:gd name="T37" fmla="*/ 49 h 110"/>
                <a:gd name="T38" fmla="*/ 80 w 109"/>
                <a:gd name="T39" fmla="*/ 49 h 110"/>
                <a:gd name="T40" fmla="*/ 83 w 109"/>
                <a:gd name="T41" fmla="*/ 42 h 110"/>
                <a:gd name="T42" fmla="*/ 12 w 109"/>
                <a:gd name="T43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10">
                  <a:moveTo>
                    <a:pt x="12" y="1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0"/>
                    <a:pt x="9" y="110"/>
                    <a:pt x="21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03" y="110"/>
                    <a:pt x="109" y="104"/>
                    <a:pt x="108" y="97"/>
                  </a:cubicBezTo>
                  <a:cubicBezTo>
                    <a:pt x="107" y="92"/>
                    <a:pt x="106" y="87"/>
                    <a:pt x="105" y="83"/>
                  </a:cubicBezTo>
                  <a:cubicBezTo>
                    <a:pt x="104" y="80"/>
                    <a:pt x="102" y="78"/>
                    <a:pt x="99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2" y="81"/>
                    <a:pt x="54" y="82"/>
                    <a:pt x="54" y="82"/>
                  </a:cubicBezTo>
                  <a:cubicBezTo>
                    <a:pt x="58" y="86"/>
                    <a:pt x="58" y="93"/>
                    <a:pt x="54" y="97"/>
                  </a:cubicBezTo>
                  <a:cubicBezTo>
                    <a:pt x="50" y="101"/>
                    <a:pt x="43" y="101"/>
                    <a:pt x="39" y="97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2" y="70"/>
                    <a:pt x="11" y="67"/>
                    <a:pt x="11" y="64"/>
                  </a:cubicBezTo>
                  <a:cubicBezTo>
                    <a:pt x="11" y="61"/>
                    <a:pt x="13" y="57"/>
                    <a:pt x="15" y="55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3" y="27"/>
                    <a:pt x="50" y="27"/>
                    <a:pt x="54" y="31"/>
                  </a:cubicBezTo>
                  <a:cubicBezTo>
                    <a:pt x="58" y="35"/>
                    <a:pt x="58" y="41"/>
                    <a:pt x="54" y="45"/>
                  </a:cubicBezTo>
                  <a:cubicBezTo>
                    <a:pt x="54" y="45"/>
                    <a:pt x="52" y="47"/>
                    <a:pt x="49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3" y="49"/>
                    <a:pt x="85" y="45"/>
                    <a:pt x="83" y="42"/>
                  </a:cubicBezTo>
                  <a:cubicBezTo>
                    <a:pt x="66" y="21"/>
                    <a:pt x="41" y="6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0" name="Freeform 38"/>
            <p:cNvSpPr>
              <a:spLocks/>
            </p:cNvSpPr>
            <p:nvPr/>
          </p:nvSpPr>
          <p:spPr bwMode="auto">
            <a:xfrm>
              <a:off x="-1719263" y="3368675"/>
              <a:ext cx="412750" cy="412750"/>
            </a:xfrm>
            <a:custGeom>
              <a:avLst/>
              <a:gdLst>
                <a:gd name="T0" fmla="*/ 1 w 110"/>
                <a:gd name="T1" fmla="*/ 97 h 110"/>
                <a:gd name="T2" fmla="*/ 13 w 110"/>
                <a:gd name="T3" fmla="*/ 110 h 110"/>
                <a:gd name="T4" fmla="*/ 88 w 110"/>
                <a:gd name="T5" fmla="*/ 110 h 110"/>
                <a:gd name="T6" fmla="*/ 110 w 110"/>
                <a:gd name="T7" fmla="*/ 88 h 110"/>
                <a:gd name="T8" fmla="*/ 110 w 110"/>
                <a:gd name="T9" fmla="*/ 13 h 110"/>
                <a:gd name="T10" fmla="*/ 97 w 110"/>
                <a:gd name="T11" fmla="*/ 1 h 110"/>
                <a:gd name="T12" fmla="*/ 83 w 110"/>
                <a:gd name="T13" fmla="*/ 5 h 110"/>
                <a:gd name="T14" fmla="*/ 78 w 110"/>
                <a:gd name="T15" fmla="*/ 10 h 110"/>
                <a:gd name="T16" fmla="*/ 78 w 110"/>
                <a:gd name="T17" fmla="*/ 60 h 110"/>
                <a:gd name="T18" fmla="*/ 82 w 110"/>
                <a:gd name="T19" fmla="*/ 56 h 110"/>
                <a:gd name="T20" fmla="*/ 97 w 110"/>
                <a:gd name="T21" fmla="*/ 56 h 110"/>
                <a:gd name="T22" fmla="*/ 97 w 110"/>
                <a:gd name="T23" fmla="*/ 70 h 110"/>
                <a:gd name="T24" fmla="*/ 73 w 110"/>
                <a:gd name="T25" fmla="*/ 94 h 110"/>
                <a:gd name="T26" fmla="*/ 64 w 110"/>
                <a:gd name="T27" fmla="*/ 98 h 110"/>
                <a:gd name="T28" fmla="*/ 55 w 110"/>
                <a:gd name="T29" fmla="*/ 94 h 110"/>
                <a:gd name="T30" fmla="*/ 31 w 110"/>
                <a:gd name="T31" fmla="*/ 70 h 110"/>
                <a:gd name="T32" fmla="*/ 31 w 110"/>
                <a:gd name="T33" fmla="*/ 56 h 110"/>
                <a:gd name="T34" fmla="*/ 45 w 110"/>
                <a:gd name="T35" fmla="*/ 56 h 110"/>
                <a:gd name="T36" fmla="*/ 49 w 110"/>
                <a:gd name="T37" fmla="*/ 60 h 110"/>
                <a:gd name="T38" fmla="*/ 49 w 110"/>
                <a:gd name="T39" fmla="*/ 30 h 110"/>
                <a:gd name="T40" fmla="*/ 42 w 110"/>
                <a:gd name="T41" fmla="*/ 26 h 110"/>
                <a:gd name="T42" fmla="*/ 1 w 110"/>
                <a:gd name="T43" fmla="*/ 9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110">
                  <a:moveTo>
                    <a:pt x="1" y="97"/>
                  </a:moveTo>
                  <a:cubicBezTo>
                    <a:pt x="0" y="104"/>
                    <a:pt x="6" y="110"/>
                    <a:pt x="13" y="110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100" y="110"/>
                    <a:pt x="110" y="100"/>
                    <a:pt x="110" y="88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6"/>
                    <a:pt x="104" y="0"/>
                    <a:pt x="97" y="1"/>
                  </a:cubicBezTo>
                  <a:cubicBezTo>
                    <a:pt x="92" y="2"/>
                    <a:pt x="87" y="3"/>
                    <a:pt x="83" y="5"/>
                  </a:cubicBezTo>
                  <a:cubicBezTo>
                    <a:pt x="80" y="5"/>
                    <a:pt x="78" y="8"/>
                    <a:pt x="78" y="1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81" y="57"/>
                    <a:pt x="82" y="56"/>
                    <a:pt x="82" y="56"/>
                  </a:cubicBezTo>
                  <a:cubicBezTo>
                    <a:pt x="86" y="52"/>
                    <a:pt x="93" y="52"/>
                    <a:pt x="97" y="56"/>
                  </a:cubicBezTo>
                  <a:cubicBezTo>
                    <a:pt x="101" y="60"/>
                    <a:pt x="101" y="66"/>
                    <a:pt x="97" y="70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0" y="97"/>
                    <a:pt x="67" y="98"/>
                    <a:pt x="64" y="98"/>
                  </a:cubicBezTo>
                  <a:cubicBezTo>
                    <a:pt x="61" y="98"/>
                    <a:pt x="57" y="97"/>
                    <a:pt x="55" y="94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27" y="66"/>
                    <a:pt x="27" y="60"/>
                    <a:pt x="31" y="56"/>
                  </a:cubicBezTo>
                  <a:cubicBezTo>
                    <a:pt x="35" y="52"/>
                    <a:pt x="41" y="52"/>
                    <a:pt x="45" y="56"/>
                  </a:cubicBezTo>
                  <a:cubicBezTo>
                    <a:pt x="45" y="56"/>
                    <a:pt x="47" y="57"/>
                    <a:pt x="49" y="6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26"/>
                    <a:pt x="45" y="24"/>
                    <a:pt x="42" y="26"/>
                  </a:cubicBezTo>
                  <a:cubicBezTo>
                    <a:pt x="21" y="44"/>
                    <a:pt x="6" y="68"/>
                    <a:pt x="1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1" name="Freeform 39"/>
            <p:cNvSpPr>
              <a:spLocks/>
            </p:cNvSpPr>
            <p:nvPr/>
          </p:nvSpPr>
          <p:spPr bwMode="auto">
            <a:xfrm>
              <a:off x="-1719263" y="3830638"/>
              <a:ext cx="412750" cy="407988"/>
            </a:xfrm>
            <a:custGeom>
              <a:avLst/>
              <a:gdLst>
                <a:gd name="T0" fmla="*/ 97 w 110"/>
                <a:gd name="T1" fmla="*/ 108 h 109"/>
                <a:gd name="T2" fmla="*/ 110 w 110"/>
                <a:gd name="T3" fmla="*/ 96 h 109"/>
                <a:gd name="T4" fmla="*/ 110 w 110"/>
                <a:gd name="T5" fmla="*/ 21 h 109"/>
                <a:gd name="T6" fmla="*/ 88 w 110"/>
                <a:gd name="T7" fmla="*/ 0 h 109"/>
                <a:gd name="T8" fmla="*/ 13 w 110"/>
                <a:gd name="T9" fmla="*/ 0 h 109"/>
                <a:gd name="T10" fmla="*/ 1 w 110"/>
                <a:gd name="T11" fmla="*/ 13 h 109"/>
                <a:gd name="T12" fmla="*/ 5 w 110"/>
                <a:gd name="T13" fmla="*/ 26 h 109"/>
                <a:gd name="T14" fmla="*/ 10 w 110"/>
                <a:gd name="T15" fmla="*/ 31 h 109"/>
                <a:gd name="T16" fmla="*/ 60 w 110"/>
                <a:gd name="T17" fmla="*/ 31 h 109"/>
                <a:gd name="T18" fmla="*/ 56 w 110"/>
                <a:gd name="T19" fmla="*/ 27 h 109"/>
                <a:gd name="T20" fmla="*/ 56 w 110"/>
                <a:gd name="T21" fmla="*/ 12 h 109"/>
                <a:gd name="T22" fmla="*/ 70 w 110"/>
                <a:gd name="T23" fmla="*/ 12 h 109"/>
                <a:gd name="T24" fmla="*/ 94 w 110"/>
                <a:gd name="T25" fmla="*/ 37 h 109"/>
                <a:gd name="T26" fmla="*/ 98 w 110"/>
                <a:gd name="T27" fmla="*/ 45 h 109"/>
                <a:gd name="T28" fmla="*/ 94 w 110"/>
                <a:gd name="T29" fmla="*/ 54 h 109"/>
                <a:gd name="T30" fmla="*/ 70 w 110"/>
                <a:gd name="T31" fmla="*/ 78 h 109"/>
                <a:gd name="T32" fmla="*/ 56 w 110"/>
                <a:gd name="T33" fmla="*/ 78 h 109"/>
                <a:gd name="T34" fmla="*/ 56 w 110"/>
                <a:gd name="T35" fmla="*/ 64 h 109"/>
                <a:gd name="T36" fmla="*/ 60 w 110"/>
                <a:gd name="T37" fmla="*/ 60 h 109"/>
                <a:gd name="T38" fmla="*/ 30 w 110"/>
                <a:gd name="T39" fmla="*/ 60 h 109"/>
                <a:gd name="T40" fmla="*/ 26 w 110"/>
                <a:gd name="T41" fmla="*/ 67 h 109"/>
                <a:gd name="T42" fmla="*/ 97 w 110"/>
                <a:gd name="T43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109">
                  <a:moveTo>
                    <a:pt x="97" y="108"/>
                  </a:moveTo>
                  <a:cubicBezTo>
                    <a:pt x="104" y="109"/>
                    <a:pt x="110" y="103"/>
                    <a:pt x="110" y="96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9"/>
                    <a:pt x="100" y="0"/>
                    <a:pt x="8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1" y="13"/>
                  </a:cubicBezTo>
                  <a:cubicBezTo>
                    <a:pt x="2" y="17"/>
                    <a:pt x="3" y="22"/>
                    <a:pt x="5" y="26"/>
                  </a:cubicBezTo>
                  <a:cubicBezTo>
                    <a:pt x="5" y="29"/>
                    <a:pt x="8" y="31"/>
                    <a:pt x="10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57" y="28"/>
                    <a:pt x="56" y="27"/>
                    <a:pt x="56" y="27"/>
                  </a:cubicBezTo>
                  <a:cubicBezTo>
                    <a:pt x="52" y="23"/>
                    <a:pt x="52" y="16"/>
                    <a:pt x="56" y="12"/>
                  </a:cubicBezTo>
                  <a:cubicBezTo>
                    <a:pt x="60" y="8"/>
                    <a:pt x="66" y="8"/>
                    <a:pt x="70" y="1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7" y="39"/>
                    <a:pt x="98" y="42"/>
                    <a:pt x="98" y="45"/>
                  </a:cubicBezTo>
                  <a:cubicBezTo>
                    <a:pt x="98" y="49"/>
                    <a:pt x="97" y="52"/>
                    <a:pt x="94" y="54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66" y="82"/>
                    <a:pt x="60" y="82"/>
                    <a:pt x="56" y="78"/>
                  </a:cubicBezTo>
                  <a:cubicBezTo>
                    <a:pt x="52" y="74"/>
                    <a:pt x="52" y="68"/>
                    <a:pt x="56" y="64"/>
                  </a:cubicBezTo>
                  <a:cubicBezTo>
                    <a:pt x="56" y="64"/>
                    <a:pt x="57" y="62"/>
                    <a:pt x="6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6" y="60"/>
                    <a:pt x="24" y="64"/>
                    <a:pt x="26" y="67"/>
                  </a:cubicBezTo>
                  <a:cubicBezTo>
                    <a:pt x="44" y="88"/>
                    <a:pt x="68" y="103"/>
                    <a:pt x="97" y="1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79" name="Group 11278"/>
          <p:cNvGrpSpPr/>
          <p:nvPr/>
        </p:nvGrpSpPr>
        <p:grpSpPr>
          <a:xfrm>
            <a:off x="3630611" y="5259061"/>
            <a:ext cx="579764" cy="579764"/>
            <a:chOff x="-1690688" y="1638300"/>
            <a:chExt cx="866775" cy="866776"/>
          </a:xfrm>
        </p:grpSpPr>
        <p:sp>
          <p:nvSpPr>
            <p:cNvPr id="11274" name="Freeform 44"/>
            <p:cNvSpPr>
              <a:spLocks/>
            </p:cNvSpPr>
            <p:nvPr/>
          </p:nvSpPr>
          <p:spPr bwMode="auto">
            <a:xfrm>
              <a:off x="-1233488" y="2097088"/>
              <a:ext cx="409575" cy="407988"/>
            </a:xfrm>
            <a:custGeom>
              <a:avLst/>
              <a:gdLst>
                <a:gd name="T0" fmla="*/ 38 w 109"/>
                <a:gd name="T1" fmla="*/ 68 h 109"/>
                <a:gd name="T2" fmla="*/ 27 w 109"/>
                <a:gd name="T3" fmla="*/ 80 h 109"/>
                <a:gd name="T4" fmla="*/ 15 w 109"/>
                <a:gd name="T5" fmla="*/ 68 h 109"/>
                <a:gd name="T6" fmla="*/ 15 w 109"/>
                <a:gd name="T7" fmla="*/ 30 h 109"/>
                <a:gd name="T8" fmla="*/ 19 w 109"/>
                <a:gd name="T9" fmla="*/ 19 h 109"/>
                <a:gd name="T10" fmla="*/ 30 w 109"/>
                <a:gd name="T11" fmla="*/ 15 h 109"/>
                <a:gd name="T12" fmla="*/ 68 w 109"/>
                <a:gd name="T13" fmla="*/ 15 h 109"/>
                <a:gd name="T14" fmla="*/ 80 w 109"/>
                <a:gd name="T15" fmla="*/ 27 h 109"/>
                <a:gd name="T16" fmla="*/ 68 w 109"/>
                <a:gd name="T17" fmla="*/ 38 h 109"/>
                <a:gd name="T18" fmla="*/ 57 w 109"/>
                <a:gd name="T19" fmla="*/ 38 h 109"/>
                <a:gd name="T20" fmla="*/ 78 w 109"/>
                <a:gd name="T21" fmla="*/ 59 h 109"/>
                <a:gd name="T22" fmla="*/ 89 w 109"/>
                <a:gd name="T23" fmla="*/ 58 h 109"/>
                <a:gd name="T24" fmla="*/ 108 w 109"/>
                <a:gd name="T25" fmla="*/ 8 h 109"/>
                <a:gd name="T26" fmla="*/ 100 w 109"/>
                <a:gd name="T27" fmla="*/ 0 h 109"/>
                <a:gd name="T28" fmla="*/ 13 w 109"/>
                <a:gd name="T29" fmla="*/ 0 h 109"/>
                <a:gd name="T30" fmla="*/ 0 w 109"/>
                <a:gd name="T31" fmla="*/ 13 h 109"/>
                <a:gd name="T32" fmla="*/ 0 w 109"/>
                <a:gd name="T33" fmla="*/ 100 h 109"/>
                <a:gd name="T34" fmla="*/ 8 w 109"/>
                <a:gd name="T35" fmla="*/ 108 h 109"/>
                <a:gd name="T36" fmla="*/ 58 w 109"/>
                <a:gd name="T37" fmla="*/ 89 h 109"/>
                <a:gd name="T38" fmla="*/ 59 w 109"/>
                <a:gd name="T39" fmla="*/ 78 h 109"/>
                <a:gd name="T40" fmla="*/ 38 w 109"/>
                <a:gd name="T41" fmla="*/ 57 h 109"/>
                <a:gd name="T42" fmla="*/ 38 w 109"/>
                <a:gd name="T43" fmla="*/ 6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38" y="68"/>
                  </a:moveTo>
                  <a:cubicBezTo>
                    <a:pt x="38" y="75"/>
                    <a:pt x="33" y="80"/>
                    <a:pt x="27" y="80"/>
                  </a:cubicBezTo>
                  <a:cubicBezTo>
                    <a:pt x="21" y="80"/>
                    <a:pt x="15" y="75"/>
                    <a:pt x="15" y="68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5"/>
                    <a:pt x="17" y="22"/>
                    <a:pt x="19" y="19"/>
                  </a:cubicBezTo>
                  <a:cubicBezTo>
                    <a:pt x="22" y="17"/>
                    <a:pt x="26" y="15"/>
                    <a:pt x="30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5" y="15"/>
                    <a:pt x="80" y="21"/>
                    <a:pt x="80" y="27"/>
                  </a:cubicBezTo>
                  <a:cubicBezTo>
                    <a:pt x="80" y="33"/>
                    <a:pt x="75" y="38"/>
                    <a:pt x="68" y="38"/>
                  </a:cubicBezTo>
                  <a:cubicBezTo>
                    <a:pt x="68" y="38"/>
                    <a:pt x="63" y="38"/>
                    <a:pt x="57" y="3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1" y="62"/>
                    <a:pt x="86" y="62"/>
                    <a:pt x="89" y="58"/>
                  </a:cubicBezTo>
                  <a:cubicBezTo>
                    <a:pt x="99" y="44"/>
                    <a:pt x="106" y="27"/>
                    <a:pt x="108" y="8"/>
                  </a:cubicBezTo>
                  <a:cubicBezTo>
                    <a:pt x="109" y="4"/>
                    <a:pt x="105" y="0"/>
                    <a:pt x="10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4" y="109"/>
                    <a:pt x="8" y="108"/>
                  </a:cubicBezTo>
                  <a:cubicBezTo>
                    <a:pt x="27" y="106"/>
                    <a:pt x="44" y="99"/>
                    <a:pt x="58" y="89"/>
                  </a:cubicBezTo>
                  <a:cubicBezTo>
                    <a:pt x="62" y="86"/>
                    <a:pt x="62" y="81"/>
                    <a:pt x="59" y="78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63"/>
                    <a:pt x="38" y="68"/>
                    <a:pt x="3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" name="Freeform 45"/>
            <p:cNvSpPr>
              <a:spLocks/>
            </p:cNvSpPr>
            <p:nvPr/>
          </p:nvSpPr>
          <p:spPr bwMode="auto">
            <a:xfrm>
              <a:off x="-1233488" y="1638300"/>
              <a:ext cx="409575" cy="409575"/>
            </a:xfrm>
            <a:custGeom>
              <a:avLst/>
              <a:gdLst>
                <a:gd name="T0" fmla="*/ 68 w 109"/>
                <a:gd name="T1" fmla="*/ 70 h 109"/>
                <a:gd name="T2" fmla="*/ 80 w 109"/>
                <a:gd name="T3" fmla="*/ 81 h 109"/>
                <a:gd name="T4" fmla="*/ 68 w 109"/>
                <a:gd name="T5" fmla="*/ 93 h 109"/>
                <a:gd name="T6" fmla="*/ 30 w 109"/>
                <a:gd name="T7" fmla="*/ 93 h 109"/>
                <a:gd name="T8" fmla="*/ 19 w 109"/>
                <a:gd name="T9" fmla="*/ 89 h 109"/>
                <a:gd name="T10" fmla="*/ 15 w 109"/>
                <a:gd name="T11" fmla="*/ 79 h 109"/>
                <a:gd name="T12" fmla="*/ 15 w 109"/>
                <a:gd name="T13" fmla="*/ 40 h 109"/>
                <a:gd name="T14" fmla="*/ 27 w 109"/>
                <a:gd name="T15" fmla="*/ 28 h 109"/>
                <a:gd name="T16" fmla="*/ 38 w 109"/>
                <a:gd name="T17" fmla="*/ 40 h 109"/>
                <a:gd name="T18" fmla="*/ 38 w 109"/>
                <a:gd name="T19" fmla="*/ 51 h 109"/>
                <a:gd name="T20" fmla="*/ 59 w 109"/>
                <a:gd name="T21" fmla="*/ 31 h 109"/>
                <a:gd name="T22" fmla="*/ 58 w 109"/>
                <a:gd name="T23" fmla="*/ 19 h 109"/>
                <a:gd name="T24" fmla="*/ 8 w 109"/>
                <a:gd name="T25" fmla="*/ 0 h 109"/>
                <a:gd name="T26" fmla="*/ 0 w 109"/>
                <a:gd name="T27" fmla="*/ 8 h 109"/>
                <a:gd name="T28" fmla="*/ 0 w 109"/>
                <a:gd name="T29" fmla="*/ 96 h 109"/>
                <a:gd name="T30" fmla="*/ 13 w 109"/>
                <a:gd name="T31" fmla="*/ 109 h 109"/>
                <a:gd name="T32" fmla="*/ 100 w 109"/>
                <a:gd name="T33" fmla="*/ 109 h 109"/>
                <a:gd name="T34" fmla="*/ 108 w 109"/>
                <a:gd name="T35" fmla="*/ 100 h 109"/>
                <a:gd name="T36" fmla="*/ 89 w 109"/>
                <a:gd name="T37" fmla="*/ 50 h 109"/>
                <a:gd name="T38" fmla="*/ 78 w 109"/>
                <a:gd name="T39" fmla="*/ 49 h 109"/>
                <a:gd name="T40" fmla="*/ 57 w 109"/>
                <a:gd name="T41" fmla="*/ 70 h 109"/>
                <a:gd name="T42" fmla="*/ 68 w 109"/>
                <a:gd name="T43" fmla="*/ 7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68" y="70"/>
                  </a:moveTo>
                  <a:cubicBezTo>
                    <a:pt x="75" y="70"/>
                    <a:pt x="80" y="75"/>
                    <a:pt x="80" y="81"/>
                  </a:cubicBezTo>
                  <a:cubicBezTo>
                    <a:pt x="80" y="88"/>
                    <a:pt x="75" y="93"/>
                    <a:pt x="68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5" y="93"/>
                    <a:pt x="22" y="92"/>
                    <a:pt x="19" y="89"/>
                  </a:cubicBezTo>
                  <a:cubicBezTo>
                    <a:pt x="17" y="86"/>
                    <a:pt x="15" y="82"/>
                    <a:pt x="15" y="7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3"/>
                    <a:pt x="21" y="28"/>
                    <a:pt x="27" y="28"/>
                  </a:cubicBezTo>
                  <a:cubicBezTo>
                    <a:pt x="33" y="28"/>
                    <a:pt x="38" y="33"/>
                    <a:pt x="38" y="40"/>
                  </a:cubicBezTo>
                  <a:cubicBezTo>
                    <a:pt x="38" y="40"/>
                    <a:pt x="39" y="45"/>
                    <a:pt x="38" y="5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2" y="27"/>
                    <a:pt x="62" y="22"/>
                    <a:pt x="58" y="19"/>
                  </a:cubicBezTo>
                  <a:cubicBezTo>
                    <a:pt x="44" y="9"/>
                    <a:pt x="27" y="3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9"/>
                    <a:pt x="13" y="10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5" y="109"/>
                    <a:pt x="109" y="105"/>
                    <a:pt x="108" y="100"/>
                  </a:cubicBezTo>
                  <a:cubicBezTo>
                    <a:pt x="106" y="82"/>
                    <a:pt x="99" y="65"/>
                    <a:pt x="89" y="50"/>
                  </a:cubicBezTo>
                  <a:cubicBezTo>
                    <a:pt x="86" y="46"/>
                    <a:pt x="81" y="46"/>
                    <a:pt x="78" y="49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3" y="70"/>
                    <a:pt x="68" y="70"/>
                    <a:pt x="68" y="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" name="Freeform 46"/>
            <p:cNvSpPr>
              <a:spLocks/>
            </p:cNvSpPr>
            <p:nvPr/>
          </p:nvSpPr>
          <p:spPr bwMode="auto">
            <a:xfrm>
              <a:off x="-1690688" y="1638300"/>
              <a:ext cx="409575" cy="409575"/>
            </a:xfrm>
            <a:custGeom>
              <a:avLst/>
              <a:gdLst>
                <a:gd name="T0" fmla="*/ 70 w 109"/>
                <a:gd name="T1" fmla="*/ 40 h 109"/>
                <a:gd name="T2" fmla="*/ 81 w 109"/>
                <a:gd name="T3" fmla="*/ 28 h 109"/>
                <a:gd name="T4" fmla="*/ 93 w 109"/>
                <a:gd name="T5" fmla="*/ 40 h 109"/>
                <a:gd name="T6" fmla="*/ 93 w 109"/>
                <a:gd name="T7" fmla="*/ 79 h 109"/>
                <a:gd name="T8" fmla="*/ 89 w 109"/>
                <a:gd name="T9" fmla="*/ 89 h 109"/>
                <a:gd name="T10" fmla="*/ 79 w 109"/>
                <a:gd name="T11" fmla="*/ 93 h 109"/>
                <a:gd name="T12" fmla="*/ 40 w 109"/>
                <a:gd name="T13" fmla="*/ 93 h 109"/>
                <a:gd name="T14" fmla="*/ 28 w 109"/>
                <a:gd name="T15" fmla="*/ 81 h 109"/>
                <a:gd name="T16" fmla="*/ 40 w 109"/>
                <a:gd name="T17" fmla="*/ 70 h 109"/>
                <a:gd name="T18" fmla="*/ 51 w 109"/>
                <a:gd name="T19" fmla="*/ 70 h 109"/>
                <a:gd name="T20" fmla="*/ 31 w 109"/>
                <a:gd name="T21" fmla="*/ 49 h 109"/>
                <a:gd name="T22" fmla="*/ 19 w 109"/>
                <a:gd name="T23" fmla="*/ 50 h 109"/>
                <a:gd name="T24" fmla="*/ 0 w 109"/>
                <a:gd name="T25" fmla="*/ 100 h 109"/>
                <a:gd name="T26" fmla="*/ 8 w 109"/>
                <a:gd name="T27" fmla="*/ 109 h 109"/>
                <a:gd name="T28" fmla="*/ 96 w 109"/>
                <a:gd name="T29" fmla="*/ 109 h 109"/>
                <a:gd name="T30" fmla="*/ 109 w 109"/>
                <a:gd name="T31" fmla="*/ 96 h 109"/>
                <a:gd name="T32" fmla="*/ 109 w 109"/>
                <a:gd name="T33" fmla="*/ 8 h 109"/>
                <a:gd name="T34" fmla="*/ 100 w 109"/>
                <a:gd name="T35" fmla="*/ 0 h 109"/>
                <a:gd name="T36" fmla="*/ 50 w 109"/>
                <a:gd name="T37" fmla="*/ 19 h 109"/>
                <a:gd name="T38" fmla="*/ 49 w 109"/>
                <a:gd name="T39" fmla="*/ 31 h 109"/>
                <a:gd name="T40" fmla="*/ 70 w 109"/>
                <a:gd name="T41" fmla="*/ 51 h 109"/>
                <a:gd name="T42" fmla="*/ 70 w 109"/>
                <a:gd name="T43" fmla="*/ 4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70" y="40"/>
                  </a:moveTo>
                  <a:cubicBezTo>
                    <a:pt x="70" y="33"/>
                    <a:pt x="75" y="28"/>
                    <a:pt x="81" y="28"/>
                  </a:cubicBezTo>
                  <a:cubicBezTo>
                    <a:pt x="88" y="28"/>
                    <a:pt x="93" y="33"/>
                    <a:pt x="93" y="4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3" y="83"/>
                    <a:pt x="92" y="86"/>
                    <a:pt x="89" y="89"/>
                  </a:cubicBezTo>
                  <a:cubicBezTo>
                    <a:pt x="86" y="92"/>
                    <a:pt x="82" y="93"/>
                    <a:pt x="79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33" y="93"/>
                    <a:pt x="28" y="88"/>
                    <a:pt x="28" y="81"/>
                  </a:cubicBezTo>
                  <a:cubicBezTo>
                    <a:pt x="28" y="75"/>
                    <a:pt x="33" y="70"/>
                    <a:pt x="40" y="70"/>
                  </a:cubicBezTo>
                  <a:cubicBezTo>
                    <a:pt x="40" y="70"/>
                    <a:pt x="45" y="70"/>
                    <a:pt x="51" y="7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7" y="46"/>
                    <a:pt x="22" y="46"/>
                    <a:pt x="19" y="50"/>
                  </a:cubicBezTo>
                  <a:cubicBezTo>
                    <a:pt x="9" y="65"/>
                    <a:pt x="3" y="82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3" y="109"/>
                    <a:pt x="109" y="103"/>
                    <a:pt x="109" y="96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3"/>
                    <a:pt x="105" y="0"/>
                    <a:pt x="100" y="0"/>
                  </a:cubicBezTo>
                  <a:cubicBezTo>
                    <a:pt x="82" y="3"/>
                    <a:pt x="65" y="9"/>
                    <a:pt x="50" y="19"/>
                  </a:cubicBezTo>
                  <a:cubicBezTo>
                    <a:pt x="46" y="22"/>
                    <a:pt x="46" y="27"/>
                    <a:pt x="49" y="3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45"/>
                    <a:pt x="70" y="40"/>
                    <a:pt x="7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" name="Freeform 47"/>
            <p:cNvSpPr>
              <a:spLocks/>
            </p:cNvSpPr>
            <p:nvPr/>
          </p:nvSpPr>
          <p:spPr bwMode="auto">
            <a:xfrm>
              <a:off x="-1690688" y="2097088"/>
              <a:ext cx="409575" cy="407988"/>
            </a:xfrm>
            <a:custGeom>
              <a:avLst/>
              <a:gdLst>
                <a:gd name="T0" fmla="*/ 40 w 109"/>
                <a:gd name="T1" fmla="*/ 38 h 109"/>
                <a:gd name="T2" fmla="*/ 28 w 109"/>
                <a:gd name="T3" fmla="*/ 27 h 109"/>
                <a:gd name="T4" fmla="*/ 40 w 109"/>
                <a:gd name="T5" fmla="*/ 15 h 109"/>
                <a:gd name="T6" fmla="*/ 79 w 109"/>
                <a:gd name="T7" fmla="*/ 15 h 109"/>
                <a:gd name="T8" fmla="*/ 89 w 109"/>
                <a:gd name="T9" fmla="*/ 19 h 109"/>
                <a:gd name="T10" fmla="*/ 93 w 109"/>
                <a:gd name="T11" fmla="*/ 30 h 109"/>
                <a:gd name="T12" fmla="*/ 93 w 109"/>
                <a:gd name="T13" fmla="*/ 68 h 109"/>
                <a:gd name="T14" fmla="*/ 81 w 109"/>
                <a:gd name="T15" fmla="*/ 80 h 109"/>
                <a:gd name="T16" fmla="*/ 70 w 109"/>
                <a:gd name="T17" fmla="*/ 68 h 109"/>
                <a:gd name="T18" fmla="*/ 70 w 109"/>
                <a:gd name="T19" fmla="*/ 57 h 109"/>
                <a:gd name="T20" fmla="*/ 49 w 109"/>
                <a:gd name="T21" fmla="*/ 78 h 109"/>
                <a:gd name="T22" fmla="*/ 50 w 109"/>
                <a:gd name="T23" fmla="*/ 89 h 109"/>
                <a:gd name="T24" fmla="*/ 100 w 109"/>
                <a:gd name="T25" fmla="*/ 108 h 109"/>
                <a:gd name="T26" fmla="*/ 109 w 109"/>
                <a:gd name="T27" fmla="*/ 100 h 109"/>
                <a:gd name="T28" fmla="*/ 109 w 109"/>
                <a:gd name="T29" fmla="*/ 13 h 109"/>
                <a:gd name="T30" fmla="*/ 96 w 109"/>
                <a:gd name="T31" fmla="*/ 0 h 109"/>
                <a:gd name="T32" fmla="*/ 8 w 109"/>
                <a:gd name="T33" fmla="*/ 0 h 109"/>
                <a:gd name="T34" fmla="*/ 0 w 109"/>
                <a:gd name="T35" fmla="*/ 8 h 109"/>
                <a:gd name="T36" fmla="*/ 19 w 109"/>
                <a:gd name="T37" fmla="*/ 58 h 109"/>
                <a:gd name="T38" fmla="*/ 31 w 109"/>
                <a:gd name="T39" fmla="*/ 59 h 109"/>
                <a:gd name="T40" fmla="*/ 51 w 109"/>
                <a:gd name="T41" fmla="*/ 38 h 109"/>
                <a:gd name="T42" fmla="*/ 40 w 109"/>
                <a:gd name="T4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109">
                  <a:moveTo>
                    <a:pt x="40" y="38"/>
                  </a:moveTo>
                  <a:cubicBezTo>
                    <a:pt x="33" y="38"/>
                    <a:pt x="28" y="33"/>
                    <a:pt x="28" y="27"/>
                  </a:cubicBezTo>
                  <a:cubicBezTo>
                    <a:pt x="28" y="21"/>
                    <a:pt x="33" y="15"/>
                    <a:pt x="4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3" y="15"/>
                    <a:pt x="86" y="17"/>
                    <a:pt x="89" y="19"/>
                  </a:cubicBezTo>
                  <a:cubicBezTo>
                    <a:pt x="92" y="22"/>
                    <a:pt x="93" y="26"/>
                    <a:pt x="93" y="30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3" y="75"/>
                    <a:pt x="88" y="80"/>
                    <a:pt x="81" y="80"/>
                  </a:cubicBezTo>
                  <a:cubicBezTo>
                    <a:pt x="75" y="80"/>
                    <a:pt x="70" y="75"/>
                    <a:pt x="70" y="68"/>
                  </a:cubicBezTo>
                  <a:cubicBezTo>
                    <a:pt x="70" y="68"/>
                    <a:pt x="70" y="63"/>
                    <a:pt x="70" y="57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6" y="81"/>
                    <a:pt x="46" y="86"/>
                    <a:pt x="50" y="89"/>
                  </a:cubicBezTo>
                  <a:cubicBezTo>
                    <a:pt x="65" y="99"/>
                    <a:pt x="82" y="106"/>
                    <a:pt x="100" y="108"/>
                  </a:cubicBezTo>
                  <a:cubicBezTo>
                    <a:pt x="105" y="109"/>
                    <a:pt x="109" y="105"/>
                    <a:pt x="109" y="100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5"/>
                    <a:pt x="103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3" y="27"/>
                    <a:pt x="9" y="44"/>
                    <a:pt x="19" y="58"/>
                  </a:cubicBezTo>
                  <a:cubicBezTo>
                    <a:pt x="22" y="62"/>
                    <a:pt x="27" y="62"/>
                    <a:pt x="31" y="5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45" y="38"/>
                    <a:pt x="40" y="38"/>
                    <a:pt x="40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00" name="Group 11299"/>
          <p:cNvGrpSpPr/>
          <p:nvPr/>
        </p:nvGrpSpPr>
        <p:grpSpPr>
          <a:xfrm>
            <a:off x="7924403" y="5190978"/>
            <a:ext cx="647847" cy="647847"/>
            <a:chOff x="9525000" y="6438900"/>
            <a:chExt cx="688975" cy="688975"/>
          </a:xfrm>
        </p:grpSpPr>
        <p:sp>
          <p:nvSpPr>
            <p:cNvPr id="11294" name="Freeform 64"/>
            <p:cNvSpPr>
              <a:spLocks noEditPoints="1"/>
            </p:cNvSpPr>
            <p:nvPr/>
          </p:nvSpPr>
          <p:spPr bwMode="auto">
            <a:xfrm>
              <a:off x="9525000" y="6438900"/>
              <a:ext cx="688975" cy="688975"/>
            </a:xfrm>
            <a:custGeom>
              <a:avLst/>
              <a:gdLst>
                <a:gd name="T0" fmla="*/ 0 w 184"/>
                <a:gd name="T1" fmla="*/ 92 h 184"/>
                <a:gd name="T2" fmla="*/ 184 w 184"/>
                <a:gd name="T3" fmla="*/ 92 h 184"/>
                <a:gd name="T4" fmla="*/ 155 w 184"/>
                <a:gd name="T5" fmla="*/ 48 h 184"/>
                <a:gd name="T6" fmla="*/ 126 w 184"/>
                <a:gd name="T7" fmla="*/ 23 h 184"/>
                <a:gd name="T8" fmla="*/ 58 w 184"/>
                <a:gd name="T9" fmla="*/ 23 h 184"/>
                <a:gd name="T10" fmla="*/ 29 w 184"/>
                <a:gd name="T11" fmla="*/ 48 h 184"/>
                <a:gd name="T12" fmla="*/ 29 w 184"/>
                <a:gd name="T13" fmla="*/ 136 h 184"/>
                <a:gd name="T14" fmla="*/ 58 w 184"/>
                <a:gd name="T15" fmla="*/ 161 h 184"/>
                <a:gd name="T16" fmla="*/ 126 w 184"/>
                <a:gd name="T17" fmla="*/ 161 h 184"/>
                <a:gd name="T18" fmla="*/ 155 w 184"/>
                <a:gd name="T19" fmla="*/ 136 h 184"/>
                <a:gd name="T20" fmla="*/ 160 w 184"/>
                <a:gd name="T21" fmla="*/ 128 h 184"/>
                <a:gd name="T22" fmla="*/ 142 w 184"/>
                <a:gd name="T23" fmla="*/ 113 h 184"/>
                <a:gd name="T24" fmla="*/ 136 w 184"/>
                <a:gd name="T25" fmla="*/ 112 h 184"/>
                <a:gd name="T26" fmla="*/ 113 w 184"/>
                <a:gd name="T27" fmla="*/ 128 h 184"/>
                <a:gd name="T28" fmla="*/ 113 w 184"/>
                <a:gd name="T29" fmla="*/ 136 h 184"/>
                <a:gd name="T30" fmla="*/ 114 w 184"/>
                <a:gd name="T31" fmla="*/ 166 h 184"/>
                <a:gd name="T32" fmla="*/ 96 w 184"/>
                <a:gd name="T33" fmla="*/ 153 h 184"/>
                <a:gd name="T34" fmla="*/ 88 w 184"/>
                <a:gd name="T35" fmla="*/ 153 h 184"/>
                <a:gd name="T36" fmla="*/ 70 w 184"/>
                <a:gd name="T37" fmla="*/ 166 h 184"/>
                <a:gd name="T38" fmla="*/ 71 w 184"/>
                <a:gd name="T39" fmla="*/ 136 h 184"/>
                <a:gd name="T40" fmla="*/ 71 w 184"/>
                <a:gd name="T41" fmla="*/ 128 h 184"/>
                <a:gd name="T42" fmla="*/ 48 w 184"/>
                <a:gd name="T43" fmla="*/ 112 h 184"/>
                <a:gd name="T44" fmla="*/ 42 w 184"/>
                <a:gd name="T45" fmla="*/ 113 h 184"/>
                <a:gd name="T46" fmla="*/ 24 w 184"/>
                <a:gd name="T47" fmla="*/ 128 h 184"/>
                <a:gd name="T48" fmla="*/ 23 w 184"/>
                <a:gd name="T49" fmla="*/ 96 h 184"/>
                <a:gd name="T50" fmla="*/ 23 w 184"/>
                <a:gd name="T51" fmla="*/ 88 h 184"/>
                <a:gd name="T52" fmla="*/ 24 w 184"/>
                <a:gd name="T53" fmla="*/ 56 h 184"/>
                <a:gd name="T54" fmla="*/ 42 w 184"/>
                <a:gd name="T55" fmla="*/ 71 h 184"/>
                <a:gd name="T56" fmla="*/ 48 w 184"/>
                <a:gd name="T57" fmla="*/ 72 h 184"/>
                <a:gd name="T58" fmla="*/ 71 w 184"/>
                <a:gd name="T59" fmla="*/ 56 h 184"/>
                <a:gd name="T60" fmla="*/ 71 w 184"/>
                <a:gd name="T61" fmla="*/ 48 h 184"/>
                <a:gd name="T62" fmla="*/ 70 w 184"/>
                <a:gd name="T63" fmla="*/ 18 h 184"/>
                <a:gd name="T64" fmla="*/ 88 w 184"/>
                <a:gd name="T65" fmla="*/ 31 h 184"/>
                <a:gd name="T66" fmla="*/ 96 w 184"/>
                <a:gd name="T67" fmla="*/ 31 h 184"/>
                <a:gd name="T68" fmla="*/ 114 w 184"/>
                <a:gd name="T69" fmla="*/ 18 h 184"/>
                <a:gd name="T70" fmla="*/ 113 w 184"/>
                <a:gd name="T71" fmla="*/ 48 h 184"/>
                <a:gd name="T72" fmla="*/ 113 w 184"/>
                <a:gd name="T73" fmla="*/ 56 h 184"/>
                <a:gd name="T74" fmla="*/ 136 w 184"/>
                <a:gd name="T75" fmla="*/ 72 h 184"/>
                <a:gd name="T76" fmla="*/ 142 w 184"/>
                <a:gd name="T77" fmla="*/ 71 h 184"/>
                <a:gd name="T78" fmla="*/ 160 w 184"/>
                <a:gd name="T79" fmla="*/ 56 h 184"/>
                <a:gd name="T80" fmla="*/ 161 w 184"/>
                <a:gd name="T81" fmla="*/ 88 h 184"/>
                <a:gd name="T82" fmla="*/ 161 w 184"/>
                <a:gd name="T83" fmla="*/ 96 h 184"/>
                <a:gd name="T84" fmla="*/ 160 w 184"/>
                <a:gd name="T85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55" y="48"/>
                  </a:moveTo>
                  <a:cubicBezTo>
                    <a:pt x="138" y="48"/>
                    <a:pt x="138" y="48"/>
                    <a:pt x="138" y="48"/>
                  </a:cubicBezTo>
                  <a:cubicBezTo>
                    <a:pt x="135" y="39"/>
                    <a:pt x="131" y="30"/>
                    <a:pt x="126" y="23"/>
                  </a:cubicBezTo>
                  <a:cubicBezTo>
                    <a:pt x="138" y="29"/>
                    <a:pt x="148" y="38"/>
                    <a:pt x="155" y="48"/>
                  </a:cubicBezTo>
                  <a:close/>
                  <a:moveTo>
                    <a:pt x="58" y="23"/>
                  </a:moveTo>
                  <a:cubicBezTo>
                    <a:pt x="53" y="30"/>
                    <a:pt x="49" y="39"/>
                    <a:pt x="46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6" y="38"/>
                    <a:pt x="46" y="29"/>
                    <a:pt x="58" y="23"/>
                  </a:cubicBezTo>
                  <a:close/>
                  <a:moveTo>
                    <a:pt x="29" y="136"/>
                  </a:moveTo>
                  <a:cubicBezTo>
                    <a:pt x="46" y="136"/>
                    <a:pt x="46" y="136"/>
                    <a:pt x="46" y="136"/>
                  </a:cubicBezTo>
                  <a:cubicBezTo>
                    <a:pt x="49" y="145"/>
                    <a:pt x="53" y="154"/>
                    <a:pt x="58" y="161"/>
                  </a:cubicBezTo>
                  <a:cubicBezTo>
                    <a:pt x="46" y="155"/>
                    <a:pt x="36" y="146"/>
                    <a:pt x="29" y="136"/>
                  </a:cubicBezTo>
                  <a:close/>
                  <a:moveTo>
                    <a:pt x="126" y="161"/>
                  </a:moveTo>
                  <a:cubicBezTo>
                    <a:pt x="131" y="154"/>
                    <a:pt x="135" y="145"/>
                    <a:pt x="138" y="136"/>
                  </a:cubicBezTo>
                  <a:cubicBezTo>
                    <a:pt x="155" y="136"/>
                    <a:pt x="155" y="136"/>
                    <a:pt x="155" y="136"/>
                  </a:cubicBezTo>
                  <a:cubicBezTo>
                    <a:pt x="148" y="146"/>
                    <a:pt x="138" y="155"/>
                    <a:pt x="126" y="161"/>
                  </a:cubicBezTo>
                  <a:close/>
                  <a:moveTo>
                    <a:pt x="160" y="128"/>
                  </a:moveTo>
                  <a:cubicBezTo>
                    <a:pt x="140" y="128"/>
                    <a:pt x="140" y="128"/>
                    <a:pt x="140" y="128"/>
                  </a:cubicBezTo>
                  <a:cubicBezTo>
                    <a:pt x="141" y="123"/>
                    <a:pt x="142" y="118"/>
                    <a:pt x="142" y="113"/>
                  </a:cubicBezTo>
                  <a:cubicBezTo>
                    <a:pt x="142" y="113"/>
                    <a:pt x="141" y="113"/>
                    <a:pt x="140" y="113"/>
                  </a:cubicBezTo>
                  <a:cubicBezTo>
                    <a:pt x="138" y="113"/>
                    <a:pt x="137" y="113"/>
                    <a:pt x="136" y="112"/>
                  </a:cubicBezTo>
                  <a:cubicBezTo>
                    <a:pt x="135" y="118"/>
                    <a:pt x="134" y="123"/>
                    <a:pt x="133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9"/>
                    <a:pt x="113" y="131"/>
                    <a:pt x="113" y="132"/>
                  </a:cubicBezTo>
                  <a:cubicBezTo>
                    <a:pt x="113" y="133"/>
                    <a:pt x="113" y="135"/>
                    <a:pt x="113" y="136"/>
                  </a:cubicBezTo>
                  <a:cubicBezTo>
                    <a:pt x="130" y="136"/>
                    <a:pt x="130" y="136"/>
                    <a:pt x="130" y="136"/>
                  </a:cubicBezTo>
                  <a:cubicBezTo>
                    <a:pt x="126" y="148"/>
                    <a:pt x="121" y="159"/>
                    <a:pt x="114" y="166"/>
                  </a:cubicBezTo>
                  <a:cubicBezTo>
                    <a:pt x="108" y="167"/>
                    <a:pt x="102" y="168"/>
                    <a:pt x="96" y="169"/>
                  </a:cubicBezTo>
                  <a:cubicBezTo>
                    <a:pt x="96" y="153"/>
                    <a:pt x="96" y="153"/>
                    <a:pt x="96" y="153"/>
                  </a:cubicBezTo>
                  <a:cubicBezTo>
                    <a:pt x="95" y="153"/>
                    <a:pt x="93" y="153"/>
                    <a:pt x="92" y="153"/>
                  </a:cubicBezTo>
                  <a:cubicBezTo>
                    <a:pt x="91" y="153"/>
                    <a:pt x="89" y="153"/>
                    <a:pt x="88" y="15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82" y="168"/>
                    <a:pt x="76" y="167"/>
                    <a:pt x="70" y="166"/>
                  </a:cubicBezTo>
                  <a:cubicBezTo>
                    <a:pt x="63" y="159"/>
                    <a:pt x="58" y="148"/>
                    <a:pt x="54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71" y="135"/>
                    <a:pt x="71" y="133"/>
                    <a:pt x="71" y="132"/>
                  </a:cubicBezTo>
                  <a:cubicBezTo>
                    <a:pt x="71" y="131"/>
                    <a:pt x="71" y="129"/>
                    <a:pt x="71" y="128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50" y="123"/>
                    <a:pt x="49" y="118"/>
                    <a:pt x="48" y="112"/>
                  </a:cubicBezTo>
                  <a:cubicBezTo>
                    <a:pt x="47" y="113"/>
                    <a:pt x="46" y="113"/>
                    <a:pt x="44" y="113"/>
                  </a:cubicBezTo>
                  <a:cubicBezTo>
                    <a:pt x="43" y="113"/>
                    <a:pt x="42" y="113"/>
                    <a:pt x="42" y="113"/>
                  </a:cubicBezTo>
                  <a:cubicBezTo>
                    <a:pt x="42" y="118"/>
                    <a:pt x="43" y="123"/>
                    <a:pt x="44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19" y="118"/>
                    <a:pt x="16" y="108"/>
                    <a:pt x="15" y="96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3" y="95"/>
                    <a:pt x="23" y="93"/>
                    <a:pt x="23" y="92"/>
                  </a:cubicBezTo>
                  <a:cubicBezTo>
                    <a:pt x="23" y="91"/>
                    <a:pt x="23" y="89"/>
                    <a:pt x="23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6" y="76"/>
                    <a:pt x="19" y="66"/>
                    <a:pt x="2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3" y="61"/>
                    <a:pt x="42" y="66"/>
                    <a:pt x="42" y="71"/>
                  </a:cubicBezTo>
                  <a:cubicBezTo>
                    <a:pt x="42" y="71"/>
                    <a:pt x="43" y="71"/>
                    <a:pt x="44" y="71"/>
                  </a:cubicBezTo>
                  <a:cubicBezTo>
                    <a:pt x="46" y="71"/>
                    <a:pt x="47" y="71"/>
                    <a:pt x="48" y="72"/>
                  </a:cubicBezTo>
                  <a:cubicBezTo>
                    <a:pt x="49" y="66"/>
                    <a:pt x="50" y="61"/>
                    <a:pt x="51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5"/>
                    <a:pt x="71" y="53"/>
                    <a:pt x="71" y="52"/>
                  </a:cubicBezTo>
                  <a:cubicBezTo>
                    <a:pt x="71" y="51"/>
                    <a:pt x="71" y="49"/>
                    <a:pt x="71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8" y="36"/>
                    <a:pt x="63" y="25"/>
                    <a:pt x="70" y="18"/>
                  </a:cubicBezTo>
                  <a:cubicBezTo>
                    <a:pt x="76" y="17"/>
                    <a:pt x="82" y="16"/>
                    <a:pt x="88" y="15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9" y="31"/>
                    <a:pt x="91" y="31"/>
                    <a:pt x="92" y="31"/>
                  </a:cubicBezTo>
                  <a:cubicBezTo>
                    <a:pt x="93" y="31"/>
                    <a:pt x="95" y="31"/>
                    <a:pt x="96" y="31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102" y="16"/>
                    <a:pt x="108" y="17"/>
                    <a:pt x="114" y="18"/>
                  </a:cubicBezTo>
                  <a:cubicBezTo>
                    <a:pt x="121" y="25"/>
                    <a:pt x="126" y="36"/>
                    <a:pt x="130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9"/>
                    <a:pt x="113" y="51"/>
                    <a:pt x="113" y="52"/>
                  </a:cubicBezTo>
                  <a:cubicBezTo>
                    <a:pt x="113" y="53"/>
                    <a:pt x="113" y="55"/>
                    <a:pt x="11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4" y="61"/>
                    <a:pt x="135" y="66"/>
                    <a:pt x="136" y="72"/>
                  </a:cubicBezTo>
                  <a:cubicBezTo>
                    <a:pt x="137" y="71"/>
                    <a:pt x="138" y="71"/>
                    <a:pt x="140" y="71"/>
                  </a:cubicBezTo>
                  <a:cubicBezTo>
                    <a:pt x="141" y="71"/>
                    <a:pt x="142" y="71"/>
                    <a:pt x="142" y="71"/>
                  </a:cubicBezTo>
                  <a:cubicBezTo>
                    <a:pt x="142" y="66"/>
                    <a:pt x="141" y="61"/>
                    <a:pt x="14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5" y="66"/>
                    <a:pt x="168" y="76"/>
                    <a:pt x="169" y="88"/>
                  </a:cubicBezTo>
                  <a:cubicBezTo>
                    <a:pt x="161" y="88"/>
                    <a:pt x="161" y="88"/>
                    <a:pt x="161" y="88"/>
                  </a:cubicBezTo>
                  <a:cubicBezTo>
                    <a:pt x="161" y="89"/>
                    <a:pt x="161" y="91"/>
                    <a:pt x="161" y="92"/>
                  </a:cubicBezTo>
                  <a:cubicBezTo>
                    <a:pt x="161" y="93"/>
                    <a:pt x="161" y="95"/>
                    <a:pt x="161" y="96"/>
                  </a:cubicBezTo>
                  <a:cubicBezTo>
                    <a:pt x="169" y="96"/>
                    <a:pt x="169" y="96"/>
                    <a:pt x="169" y="96"/>
                  </a:cubicBezTo>
                  <a:cubicBezTo>
                    <a:pt x="168" y="107"/>
                    <a:pt x="165" y="118"/>
                    <a:pt x="160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95" name="Freeform 65"/>
            <p:cNvSpPr>
              <a:spLocks/>
            </p:cNvSpPr>
            <p:nvPr/>
          </p:nvSpPr>
          <p:spPr bwMode="auto">
            <a:xfrm>
              <a:off x="9767888" y="6711950"/>
              <a:ext cx="203200" cy="142875"/>
            </a:xfrm>
            <a:custGeom>
              <a:avLst/>
              <a:gdLst>
                <a:gd name="T0" fmla="*/ 31 w 54"/>
                <a:gd name="T1" fmla="*/ 23 h 38"/>
                <a:gd name="T2" fmla="*/ 54 w 54"/>
                <a:gd name="T3" fmla="*/ 23 h 38"/>
                <a:gd name="T4" fmla="*/ 54 w 54"/>
                <a:gd name="T5" fmla="*/ 19 h 38"/>
                <a:gd name="T6" fmla="*/ 54 w 54"/>
                <a:gd name="T7" fmla="*/ 15 h 38"/>
                <a:gd name="T8" fmla="*/ 31 w 54"/>
                <a:gd name="T9" fmla="*/ 15 h 38"/>
                <a:gd name="T10" fmla="*/ 31 w 54"/>
                <a:gd name="T11" fmla="*/ 0 h 38"/>
                <a:gd name="T12" fmla="*/ 27 w 54"/>
                <a:gd name="T13" fmla="*/ 0 h 38"/>
                <a:gd name="T14" fmla="*/ 23 w 54"/>
                <a:gd name="T15" fmla="*/ 0 h 38"/>
                <a:gd name="T16" fmla="*/ 23 w 54"/>
                <a:gd name="T17" fmla="*/ 15 h 38"/>
                <a:gd name="T18" fmla="*/ 0 w 54"/>
                <a:gd name="T19" fmla="*/ 15 h 38"/>
                <a:gd name="T20" fmla="*/ 0 w 54"/>
                <a:gd name="T21" fmla="*/ 19 h 38"/>
                <a:gd name="T22" fmla="*/ 0 w 54"/>
                <a:gd name="T23" fmla="*/ 23 h 38"/>
                <a:gd name="T24" fmla="*/ 23 w 54"/>
                <a:gd name="T25" fmla="*/ 23 h 38"/>
                <a:gd name="T26" fmla="*/ 23 w 54"/>
                <a:gd name="T27" fmla="*/ 38 h 38"/>
                <a:gd name="T28" fmla="*/ 27 w 54"/>
                <a:gd name="T29" fmla="*/ 38 h 38"/>
                <a:gd name="T30" fmla="*/ 31 w 54"/>
                <a:gd name="T31" fmla="*/ 38 h 38"/>
                <a:gd name="T32" fmla="*/ 31 w 54"/>
                <a:gd name="T3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38">
                  <a:moveTo>
                    <a:pt x="31" y="23"/>
                  </a:moveTo>
                  <a:cubicBezTo>
                    <a:pt x="54" y="23"/>
                    <a:pt x="54" y="23"/>
                    <a:pt x="54" y="23"/>
                  </a:cubicBezTo>
                  <a:cubicBezTo>
                    <a:pt x="54" y="22"/>
                    <a:pt x="54" y="20"/>
                    <a:pt x="54" y="19"/>
                  </a:cubicBezTo>
                  <a:cubicBezTo>
                    <a:pt x="54" y="18"/>
                    <a:pt x="54" y="16"/>
                    <a:pt x="54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28" y="0"/>
                    <a:pt x="27" y="0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8"/>
                    <a:pt x="0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6" y="38"/>
                    <a:pt x="27" y="38"/>
                  </a:cubicBezTo>
                  <a:cubicBezTo>
                    <a:pt x="28" y="38"/>
                    <a:pt x="30" y="38"/>
                    <a:pt x="31" y="38"/>
                  </a:cubicBezTo>
                  <a:lnTo>
                    <a:pt x="31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6" name="Oval 66"/>
            <p:cNvSpPr>
              <a:spLocks noChangeArrowheads="1"/>
            </p:cNvSpPr>
            <p:nvPr/>
          </p:nvSpPr>
          <p:spPr bwMode="auto">
            <a:xfrm>
              <a:off x="9644063" y="6738938"/>
              <a:ext cx="90488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7" name="Oval 67"/>
            <p:cNvSpPr>
              <a:spLocks noChangeArrowheads="1"/>
            </p:cNvSpPr>
            <p:nvPr/>
          </p:nvSpPr>
          <p:spPr bwMode="auto">
            <a:xfrm>
              <a:off x="9823450" y="6588125"/>
              <a:ext cx="90488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8" name="Oval 68"/>
            <p:cNvSpPr>
              <a:spLocks noChangeArrowheads="1"/>
            </p:cNvSpPr>
            <p:nvPr/>
          </p:nvSpPr>
          <p:spPr bwMode="auto">
            <a:xfrm>
              <a:off x="10004425" y="6738938"/>
              <a:ext cx="88900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9" name="Oval 69"/>
            <p:cNvSpPr>
              <a:spLocks noChangeArrowheads="1"/>
            </p:cNvSpPr>
            <p:nvPr/>
          </p:nvSpPr>
          <p:spPr bwMode="auto">
            <a:xfrm>
              <a:off x="9823450" y="6888163"/>
              <a:ext cx="90488" cy="90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910819" y="1841769"/>
            <a:ext cx="675014" cy="631470"/>
            <a:chOff x="-881917" y="1721882"/>
            <a:chExt cx="351384" cy="328715"/>
          </a:xfrm>
        </p:grpSpPr>
        <p:sp>
          <p:nvSpPr>
            <p:cNvPr id="106" name="Freeform 26"/>
            <p:cNvSpPr>
              <a:spLocks noEditPoints="1"/>
            </p:cNvSpPr>
            <p:nvPr/>
          </p:nvSpPr>
          <p:spPr bwMode="auto">
            <a:xfrm>
              <a:off x="-809373" y="1775157"/>
              <a:ext cx="224433" cy="224433"/>
            </a:xfrm>
            <a:custGeom>
              <a:avLst/>
              <a:gdLst>
                <a:gd name="T0" fmla="*/ 111 w 198"/>
                <a:gd name="T1" fmla="*/ 0 h 198"/>
                <a:gd name="T2" fmla="*/ 94 w 198"/>
                <a:gd name="T3" fmla="*/ 17 h 198"/>
                <a:gd name="T4" fmla="*/ 104 w 198"/>
                <a:gd name="T5" fmla="*/ 24 h 198"/>
                <a:gd name="T6" fmla="*/ 78 w 198"/>
                <a:gd name="T7" fmla="*/ 50 h 198"/>
                <a:gd name="T8" fmla="*/ 80 w 198"/>
                <a:gd name="T9" fmla="*/ 78 h 198"/>
                <a:gd name="T10" fmla="*/ 80 w 198"/>
                <a:gd name="T11" fmla="*/ 80 h 198"/>
                <a:gd name="T12" fmla="*/ 52 w 198"/>
                <a:gd name="T13" fmla="*/ 78 h 198"/>
                <a:gd name="T14" fmla="*/ 26 w 198"/>
                <a:gd name="T15" fmla="*/ 104 h 198"/>
                <a:gd name="T16" fmla="*/ 16 w 198"/>
                <a:gd name="T17" fmla="*/ 94 h 198"/>
                <a:gd name="T18" fmla="*/ 0 w 198"/>
                <a:gd name="T19" fmla="*/ 111 h 198"/>
                <a:gd name="T20" fmla="*/ 90 w 198"/>
                <a:gd name="T21" fmla="*/ 198 h 198"/>
                <a:gd name="T22" fmla="*/ 104 w 198"/>
                <a:gd name="T23" fmla="*/ 182 h 198"/>
                <a:gd name="T24" fmla="*/ 97 w 198"/>
                <a:gd name="T25" fmla="*/ 175 h 198"/>
                <a:gd name="T26" fmla="*/ 123 w 198"/>
                <a:gd name="T27" fmla="*/ 146 h 198"/>
                <a:gd name="T28" fmla="*/ 118 w 198"/>
                <a:gd name="T29" fmla="*/ 116 h 198"/>
                <a:gd name="T30" fmla="*/ 118 w 198"/>
                <a:gd name="T31" fmla="*/ 116 h 198"/>
                <a:gd name="T32" fmla="*/ 151 w 198"/>
                <a:gd name="T33" fmla="*/ 120 h 198"/>
                <a:gd name="T34" fmla="*/ 175 w 198"/>
                <a:gd name="T35" fmla="*/ 97 h 198"/>
                <a:gd name="T36" fmla="*/ 184 w 198"/>
                <a:gd name="T37" fmla="*/ 104 h 198"/>
                <a:gd name="T38" fmla="*/ 198 w 198"/>
                <a:gd name="T39" fmla="*/ 87 h 198"/>
                <a:gd name="T40" fmla="*/ 111 w 198"/>
                <a:gd name="T41" fmla="*/ 0 h 198"/>
                <a:gd name="T42" fmla="*/ 144 w 198"/>
                <a:gd name="T43" fmla="*/ 102 h 198"/>
                <a:gd name="T44" fmla="*/ 111 w 198"/>
                <a:gd name="T45" fmla="*/ 94 h 198"/>
                <a:gd name="T46" fmla="*/ 97 w 198"/>
                <a:gd name="T47" fmla="*/ 109 h 198"/>
                <a:gd name="T48" fmla="*/ 101 w 198"/>
                <a:gd name="T49" fmla="*/ 142 h 198"/>
                <a:gd name="T50" fmla="*/ 83 w 198"/>
                <a:gd name="T51" fmla="*/ 161 h 198"/>
                <a:gd name="T52" fmla="*/ 40 w 198"/>
                <a:gd name="T53" fmla="*/ 116 h 198"/>
                <a:gd name="T54" fmla="*/ 59 w 198"/>
                <a:gd name="T55" fmla="*/ 97 h 198"/>
                <a:gd name="T56" fmla="*/ 87 w 198"/>
                <a:gd name="T57" fmla="*/ 99 h 198"/>
                <a:gd name="T58" fmla="*/ 101 w 198"/>
                <a:gd name="T59" fmla="*/ 85 h 198"/>
                <a:gd name="T60" fmla="*/ 99 w 198"/>
                <a:gd name="T61" fmla="*/ 57 h 198"/>
                <a:gd name="T62" fmla="*/ 118 w 198"/>
                <a:gd name="T63" fmla="*/ 38 h 198"/>
                <a:gd name="T64" fmla="*/ 163 w 198"/>
                <a:gd name="T65" fmla="*/ 83 h 198"/>
                <a:gd name="T66" fmla="*/ 144 w 198"/>
                <a:gd name="T67" fmla="*/ 10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198">
                  <a:moveTo>
                    <a:pt x="111" y="0"/>
                  </a:moveTo>
                  <a:lnTo>
                    <a:pt x="94" y="17"/>
                  </a:lnTo>
                  <a:lnTo>
                    <a:pt x="104" y="24"/>
                  </a:lnTo>
                  <a:lnTo>
                    <a:pt x="78" y="50"/>
                  </a:lnTo>
                  <a:lnTo>
                    <a:pt x="80" y="78"/>
                  </a:lnTo>
                  <a:lnTo>
                    <a:pt x="80" y="80"/>
                  </a:lnTo>
                  <a:lnTo>
                    <a:pt x="52" y="78"/>
                  </a:lnTo>
                  <a:lnTo>
                    <a:pt x="26" y="104"/>
                  </a:lnTo>
                  <a:lnTo>
                    <a:pt x="16" y="94"/>
                  </a:lnTo>
                  <a:lnTo>
                    <a:pt x="0" y="111"/>
                  </a:lnTo>
                  <a:lnTo>
                    <a:pt x="90" y="198"/>
                  </a:lnTo>
                  <a:lnTo>
                    <a:pt x="104" y="182"/>
                  </a:lnTo>
                  <a:lnTo>
                    <a:pt x="97" y="175"/>
                  </a:lnTo>
                  <a:lnTo>
                    <a:pt x="123" y="146"/>
                  </a:lnTo>
                  <a:lnTo>
                    <a:pt x="118" y="116"/>
                  </a:lnTo>
                  <a:lnTo>
                    <a:pt x="118" y="116"/>
                  </a:lnTo>
                  <a:lnTo>
                    <a:pt x="151" y="120"/>
                  </a:lnTo>
                  <a:lnTo>
                    <a:pt x="175" y="97"/>
                  </a:lnTo>
                  <a:lnTo>
                    <a:pt x="184" y="104"/>
                  </a:lnTo>
                  <a:lnTo>
                    <a:pt x="198" y="87"/>
                  </a:lnTo>
                  <a:lnTo>
                    <a:pt x="111" y="0"/>
                  </a:lnTo>
                  <a:close/>
                  <a:moveTo>
                    <a:pt x="144" y="102"/>
                  </a:moveTo>
                  <a:lnTo>
                    <a:pt x="111" y="94"/>
                  </a:lnTo>
                  <a:lnTo>
                    <a:pt x="97" y="109"/>
                  </a:lnTo>
                  <a:lnTo>
                    <a:pt x="101" y="142"/>
                  </a:lnTo>
                  <a:lnTo>
                    <a:pt x="83" y="161"/>
                  </a:lnTo>
                  <a:lnTo>
                    <a:pt x="40" y="116"/>
                  </a:lnTo>
                  <a:lnTo>
                    <a:pt x="59" y="97"/>
                  </a:lnTo>
                  <a:lnTo>
                    <a:pt x="87" y="99"/>
                  </a:lnTo>
                  <a:lnTo>
                    <a:pt x="101" y="85"/>
                  </a:lnTo>
                  <a:lnTo>
                    <a:pt x="99" y="57"/>
                  </a:lnTo>
                  <a:lnTo>
                    <a:pt x="118" y="38"/>
                  </a:lnTo>
                  <a:lnTo>
                    <a:pt x="163" y="83"/>
                  </a:lnTo>
                  <a:lnTo>
                    <a:pt x="144" y="1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auto">
            <a:xfrm>
              <a:off x="-881917" y="1721882"/>
              <a:ext cx="351384" cy="328715"/>
            </a:xfrm>
            <a:custGeom>
              <a:avLst/>
              <a:gdLst>
                <a:gd name="T0" fmla="*/ 124 w 131"/>
                <a:gd name="T1" fmla="*/ 36 h 123"/>
                <a:gd name="T2" fmla="*/ 80 w 131"/>
                <a:gd name="T3" fmla="*/ 1 h 123"/>
                <a:gd name="T4" fmla="*/ 68 w 131"/>
                <a:gd name="T5" fmla="*/ 0 h 123"/>
                <a:gd name="T6" fmla="*/ 11 w 131"/>
                <a:gd name="T7" fmla="*/ 40 h 123"/>
                <a:gd name="T8" fmla="*/ 0 w 131"/>
                <a:gd name="T9" fmla="*/ 36 h 123"/>
                <a:gd name="T10" fmla="*/ 7 w 131"/>
                <a:gd name="T11" fmla="*/ 70 h 123"/>
                <a:gd name="T12" fmla="*/ 33 w 131"/>
                <a:gd name="T13" fmla="*/ 48 h 123"/>
                <a:gd name="T14" fmla="*/ 23 w 131"/>
                <a:gd name="T15" fmla="*/ 44 h 123"/>
                <a:gd name="T16" fmla="*/ 68 w 131"/>
                <a:gd name="T17" fmla="*/ 12 h 123"/>
                <a:gd name="T18" fmla="*/ 78 w 131"/>
                <a:gd name="T19" fmla="*/ 13 h 123"/>
                <a:gd name="T20" fmla="*/ 113 w 131"/>
                <a:gd name="T21" fmla="*/ 41 h 123"/>
                <a:gd name="T22" fmla="*/ 117 w 131"/>
                <a:gd name="T23" fmla="*/ 71 h 123"/>
                <a:gd name="T24" fmla="*/ 69 w 131"/>
                <a:gd name="T25" fmla="*/ 111 h 123"/>
                <a:gd name="T26" fmla="*/ 59 w 131"/>
                <a:gd name="T27" fmla="*/ 110 h 123"/>
                <a:gd name="T28" fmla="*/ 28 w 131"/>
                <a:gd name="T29" fmla="*/ 89 h 123"/>
                <a:gd name="T30" fmla="*/ 21 w 131"/>
                <a:gd name="T31" fmla="*/ 74 h 123"/>
                <a:gd name="T32" fmla="*/ 11 w 131"/>
                <a:gd name="T33" fmla="*/ 82 h 123"/>
                <a:gd name="T34" fmla="*/ 18 w 131"/>
                <a:gd name="T35" fmla="*/ 96 h 123"/>
                <a:gd name="T36" fmla="*/ 57 w 131"/>
                <a:gd name="T37" fmla="*/ 122 h 123"/>
                <a:gd name="T38" fmla="*/ 69 w 131"/>
                <a:gd name="T39" fmla="*/ 123 h 123"/>
                <a:gd name="T40" fmla="*/ 129 w 131"/>
                <a:gd name="T41" fmla="*/ 73 h 123"/>
                <a:gd name="T42" fmla="*/ 124 w 131"/>
                <a:gd name="T43" fmla="*/ 3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" h="123">
                  <a:moveTo>
                    <a:pt x="124" y="36"/>
                  </a:moveTo>
                  <a:cubicBezTo>
                    <a:pt x="116" y="18"/>
                    <a:pt x="99" y="5"/>
                    <a:pt x="80" y="1"/>
                  </a:cubicBezTo>
                  <a:cubicBezTo>
                    <a:pt x="76" y="1"/>
                    <a:pt x="72" y="0"/>
                    <a:pt x="68" y="0"/>
                  </a:cubicBezTo>
                  <a:cubicBezTo>
                    <a:pt x="43" y="0"/>
                    <a:pt x="20" y="16"/>
                    <a:pt x="11" y="4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0" y="25"/>
                    <a:pt x="48" y="12"/>
                    <a:pt x="68" y="12"/>
                  </a:cubicBezTo>
                  <a:cubicBezTo>
                    <a:pt x="72" y="12"/>
                    <a:pt x="75" y="13"/>
                    <a:pt x="78" y="13"/>
                  </a:cubicBezTo>
                  <a:cubicBezTo>
                    <a:pt x="93" y="16"/>
                    <a:pt x="107" y="27"/>
                    <a:pt x="113" y="41"/>
                  </a:cubicBezTo>
                  <a:cubicBezTo>
                    <a:pt x="118" y="50"/>
                    <a:pt x="119" y="61"/>
                    <a:pt x="117" y="71"/>
                  </a:cubicBezTo>
                  <a:cubicBezTo>
                    <a:pt x="113" y="94"/>
                    <a:pt x="92" y="111"/>
                    <a:pt x="69" y="111"/>
                  </a:cubicBezTo>
                  <a:cubicBezTo>
                    <a:pt x="66" y="111"/>
                    <a:pt x="62" y="111"/>
                    <a:pt x="59" y="110"/>
                  </a:cubicBezTo>
                  <a:cubicBezTo>
                    <a:pt x="46" y="108"/>
                    <a:pt x="35" y="100"/>
                    <a:pt x="28" y="89"/>
                  </a:cubicBezTo>
                  <a:cubicBezTo>
                    <a:pt x="25" y="84"/>
                    <a:pt x="22" y="79"/>
                    <a:pt x="21" y="74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7"/>
                    <a:pt x="15" y="92"/>
                    <a:pt x="18" y="96"/>
                  </a:cubicBezTo>
                  <a:cubicBezTo>
                    <a:pt x="27" y="110"/>
                    <a:pt x="41" y="119"/>
                    <a:pt x="57" y="122"/>
                  </a:cubicBezTo>
                  <a:cubicBezTo>
                    <a:pt x="61" y="122"/>
                    <a:pt x="65" y="123"/>
                    <a:pt x="69" y="123"/>
                  </a:cubicBezTo>
                  <a:cubicBezTo>
                    <a:pt x="98" y="123"/>
                    <a:pt x="123" y="102"/>
                    <a:pt x="129" y="73"/>
                  </a:cubicBezTo>
                  <a:cubicBezTo>
                    <a:pt x="131" y="60"/>
                    <a:pt x="130" y="48"/>
                    <a:pt x="12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12349" y="2943674"/>
            <a:ext cx="616289" cy="512790"/>
            <a:chOff x="3574096" y="2876999"/>
            <a:chExt cx="709744" cy="590550"/>
          </a:xfrm>
        </p:grpSpPr>
        <p:sp>
          <p:nvSpPr>
            <p:cNvPr id="2" name="Rectangle 1"/>
            <p:cNvSpPr/>
            <p:nvPr/>
          </p:nvSpPr>
          <p:spPr>
            <a:xfrm>
              <a:off x="3831226" y="2997994"/>
              <a:ext cx="201352" cy="469555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3" name="Freeform 74"/>
            <p:cNvSpPr>
              <a:spLocks noEditPoints="1"/>
            </p:cNvSpPr>
            <p:nvPr/>
          </p:nvSpPr>
          <p:spPr bwMode="auto">
            <a:xfrm>
              <a:off x="3574096" y="2876999"/>
              <a:ext cx="709744" cy="590550"/>
            </a:xfrm>
            <a:custGeom>
              <a:avLst/>
              <a:gdLst>
                <a:gd name="T0" fmla="*/ 117 w 124"/>
                <a:gd name="T1" fmla="*/ 82 h 103"/>
                <a:gd name="T2" fmla="*/ 74 w 124"/>
                <a:gd name="T3" fmla="*/ 12 h 103"/>
                <a:gd name="T4" fmla="*/ 49 w 124"/>
                <a:gd name="T5" fmla="*/ 12 h 103"/>
                <a:gd name="T6" fmla="*/ 7 w 124"/>
                <a:gd name="T7" fmla="*/ 82 h 103"/>
                <a:gd name="T8" fmla="*/ 18 w 124"/>
                <a:gd name="T9" fmla="*/ 103 h 103"/>
                <a:gd name="T10" fmla="*/ 105 w 124"/>
                <a:gd name="T11" fmla="*/ 103 h 103"/>
                <a:gd name="T12" fmla="*/ 117 w 124"/>
                <a:gd name="T13" fmla="*/ 82 h 103"/>
                <a:gd name="T14" fmla="*/ 69 w 124"/>
                <a:gd name="T15" fmla="*/ 83 h 103"/>
                <a:gd name="T16" fmla="*/ 62 w 124"/>
                <a:gd name="T17" fmla="*/ 90 h 103"/>
                <a:gd name="T18" fmla="*/ 55 w 124"/>
                <a:gd name="T19" fmla="*/ 83 h 103"/>
                <a:gd name="T20" fmla="*/ 55 w 124"/>
                <a:gd name="T21" fmla="*/ 81 h 103"/>
                <a:gd name="T22" fmla="*/ 62 w 124"/>
                <a:gd name="T23" fmla="*/ 74 h 103"/>
                <a:gd name="T24" fmla="*/ 69 w 124"/>
                <a:gd name="T25" fmla="*/ 81 h 103"/>
                <a:gd name="T26" fmla="*/ 69 w 124"/>
                <a:gd name="T27" fmla="*/ 83 h 103"/>
                <a:gd name="T28" fmla="*/ 69 w 124"/>
                <a:gd name="T29" fmla="*/ 60 h 103"/>
                <a:gd name="T30" fmla="*/ 62 w 124"/>
                <a:gd name="T31" fmla="*/ 67 h 103"/>
                <a:gd name="T32" fmla="*/ 55 w 124"/>
                <a:gd name="T33" fmla="*/ 60 h 103"/>
                <a:gd name="T34" fmla="*/ 55 w 124"/>
                <a:gd name="T35" fmla="*/ 33 h 103"/>
                <a:gd name="T36" fmla="*/ 62 w 124"/>
                <a:gd name="T37" fmla="*/ 26 h 103"/>
                <a:gd name="T38" fmla="*/ 69 w 124"/>
                <a:gd name="T39" fmla="*/ 33 h 103"/>
                <a:gd name="T40" fmla="*/ 69 w 124"/>
                <a:gd name="T41" fmla="*/ 6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03">
                  <a:moveTo>
                    <a:pt x="117" y="82"/>
                  </a:moveTo>
                  <a:cubicBezTo>
                    <a:pt x="74" y="12"/>
                    <a:pt x="74" y="12"/>
                    <a:pt x="74" y="12"/>
                  </a:cubicBezTo>
                  <a:cubicBezTo>
                    <a:pt x="67" y="0"/>
                    <a:pt x="56" y="0"/>
                    <a:pt x="49" y="1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0" y="94"/>
                    <a:pt x="5" y="103"/>
                    <a:pt x="18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18" y="103"/>
                    <a:pt x="124" y="94"/>
                    <a:pt x="117" y="82"/>
                  </a:cubicBezTo>
                  <a:close/>
                  <a:moveTo>
                    <a:pt x="69" y="83"/>
                  </a:moveTo>
                  <a:cubicBezTo>
                    <a:pt x="69" y="86"/>
                    <a:pt x="66" y="90"/>
                    <a:pt x="62" y="90"/>
                  </a:cubicBezTo>
                  <a:cubicBezTo>
                    <a:pt x="58" y="90"/>
                    <a:pt x="55" y="86"/>
                    <a:pt x="55" y="83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77"/>
                    <a:pt x="58" y="74"/>
                    <a:pt x="62" y="74"/>
                  </a:cubicBezTo>
                  <a:cubicBezTo>
                    <a:pt x="66" y="74"/>
                    <a:pt x="69" y="77"/>
                    <a:pt x="69" y="81"/>
                  </a:cubicBezTo>
                  <a:lnTo>
                    <a:pt x="69" y="83"/>
                  </a:lnTo>
                  <a:close/>
                  <a:moveTo>
                    <a:pt x="69" y="60"/>
                  </a:moveTo>
                  <a:cubicBezTo>
                    <a:pt x="69" y="64"/>
                    <a:pt x="66" y="67"/>
                    <a:pt x="62" y="67"/>
                  </a:cubicBezTo>
                  <a:cubicBezTo>
                    <a:pt x="58" y="67"/>
                    <a:pt x="55" y="64"/>
                    <a:pt x="55" y="6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0"/>
                    <a:pt x="58" y="26"/>
                    <a:pt x="62" y="26"/>
                  </a:cubicBezTo>
                  <a:cubicBezTo>
                    <a:pt x="66" y="26"/>
                    <a:pt x="69" y="30"/>
                    <a:pt x="69" y="33"/>
                  </a:cubicBezTo>
                  <a:lnTo>
                    <a:pt x="69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05" name="Group 11304"/>
          <p:cNvGrpSpPr/>
          <p:nvPr/>
        </p:nvGrpSpPr>
        <p:grpSpPr>
          <a:xfrm rot="1810143">
            <a:off x="8021182" y="3024471"/>
            <a:ext cx="606688" cy="700942"/>
            <a:chOff x="-2185988" y="4446587"/>
            <a:chExt cx="889000" cy="1027114"/>
          </a:xfrm>
          <a:solidFill>
            <a:schemeClr val="accent1"/>
          </a:solidFill>
        </p:grpSpPr>
        <p:sp>
          <p:nvSpPr>
            <p:cNvPr id="11284" name="Freeform 52"/>
            <p:cNvSpPr>
              <a:spLocks/>
            </p:cNvSpPr>
            <p:nvPr/>
          </p:nvSpPr>
          <p:spPr bwMode="auto">
            <a:xfrm>
              <a:off x="-2185988" y="4446587"/>
              <a:ext cx="441325" cy="490538"/>
            </a:xfrm>
            <a:custGeom>
              <a:avLst/>
              <a:gdLst>
                <a:gd name="T0" fmla="*/ 39 w 118"/>
                <a:gd name="T1" fmla="*/ 102 h 131"/>
                <a:gd name="T2" fmla="*/ 25 w 118"/>
                <a:gd name="T3" fmla="*/ 110 h 131"/>
                <a:gd name="T4" fmla="*/ 18 w 118"/>
                <a:gd name="T5" fmla="*/ 96 h 131"/>
                <a:gd name="T6" fmla="*/ 27 w 118"/>
                <a:gd name="T7" fmla="*/ 61 h 131"/>
                <a:gd name="T8" fmla="*/ 33 w 118"/>
                <a:gd name="T9" fmla="*/ 53 h 131"/>
                <a:gd name="T10" fmla="*/ 43 w 118"/>
                <a:gd name="T11" fmla="*/ 52 h 131"/>
                <a:gd name="T12" fmla="*/ 79 w 118"/>
                <a:gd name="T13" fmla="*/ 61 h 131"/>
                <a:gd name="T14" fmla="*/ 86 w 118"/>
                <a:gd name="T15" fmla="*/ 74 h 131"/>
                <a:gd name="T16" fmla="*/ 73 w 118"/>
                <a:gd name="T17" fmla="*/ 82 h 131"/>
                <a:gd name="T18" fmla="*/ 66 w 118"/>
                <a:gd name="T19" fmla="*/ 80 h 131"/>
                <a:gd name="T20" fmla="*/ 81 w 118"/>
                <a:gd name="T21" fmla="*/ 106 h 131"/>
                <a:gd name="T22" fmla="*/ 93 w 118"/>
                <a:gd name="T23" fmla="*/ 106 h 131"/>
                <a:gd name="T24" fmla="*/ 118 w 118"/>
                <a:gd name="T25" fmla="*/ 63 h 131"/>
                <a:gd name="T26" fmla="*/ 17 w 118"/>
                <a:gd name="T27" fmla="*/ 5 h 131"/>
                <a:gd name="T28" fmla="*/ 0 w 118"/>
                <a:gd name="T29" fmla="*/ 15 h 131"/>
                <a:gd name="T30" fmla="*/ 0 w 118"/>
                <a:gd name="T31" fmla="*/ 131 h 131"/>
                <a:gd name="T32" fmla="*/ 50 w 118"/>
                <a:gd name="T33" fmla="*/ 131 h 131"/>
                <a:gd name="T34" fmla="*/ 56 w 118"/>
                <a:gd name="T35" fmla="*/ 121 h 131"/>
                <a:gd name="T36" fmla="*/ 41 w 118"/>
                <a:gd name="T37" fmla="*/ 95 h 131"/>
                <a:gd name="T38" fmla="*/ 39 w 118"/>
                <a:gd name="T39" fmla="*/ 10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1">
                  <a:moveTo>
                    <a:pt x="39" y="102"/>
                  </a:moveTo>
                  <a:cubicBezTo>
                    <a:pt x="37" y="108"/>
                    <a:pt x="31" y="111"/>
                    <a:pt x="25" y="110"/>
                  </a:cubicBezTo>
                  <a:cubicBezTo>
                    <a:pt x="20" y="108"/>
                    <a:pt x="16" y="102"/>
                    <a:pt x="18" y="96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8" y="57"/>
                    <a:pt x="30" y="54"/>
                    <a:pt x="33" y="53"/>
                  </a:cubicBezTo>
                  <a:cubicBezTo>
                    <a:pt x="36" y="51"/>
                    <a:pt x="40" y="51"/>
                    <a:pt x="43" y="52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4" y="63"/>
                    <a:pt x="88" y="69"/>
                    <a:pt x="86" y="74"/>
                  </a:cubicBezTo>
                  <a:cubicBezTo>
                    <a:pt x="85" y="80"/>
                    <a:pt x="79" y="84"/>
                    <a:pt x="73" y="82"/>
                  </a:cubicBezTo>
                  <a:cubicBezTo>
                    <a:pt x="73" y="82"/>
                    <a:pt x="70" y="81"/>
                    <a:pt x="66" y="80"/>
                  </a:cubicBezTo>
                  <a:cubicBezTo>
                    <a:pt x="81" y="106"/>
                    <a:pt x="81" y="106"/>
                    <a:pt x="81" y="106"/>
                  </a:cubicBezTo>
                  <a:cubicBezTo>
                    <a:pt x="83" y="111"/>
                    <a:pt x="90" y="111"/>
                    <a:pt x="93" y="106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9" y="0"/>
                    <a:pt x="0" y="6"/>
                    <a:pt x="0" y="15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5" y="131"/>
                    <a:pt x="58" y="125"/>
                    <a:pt x="56" y="121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9" y="99"/>
                    <a:pt x="39" y="102"/>
                    <a:pt x="39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5" name="Freeform 53"/>
            <p:cNvSpPr>
              <a:spLocks/>
            </p:cNvSpPr>
            <p:nvPr/>
          </p:nvSpPr>
          <p:spPr bwMode="auto">
            <a:xfrm>
              <a:off x="-1808163" y="4705350"/>
              <a:ext cx="511175" cy="509588"/>
            </a:xfrm>
            <a:custGeom>
              <a:avLst/>
              <a:gdLst>
                <a:gd name="T0" fmla="*/ 33 w 136"/>
                <a:gd name="T1" fmla="*/ 48 h 136"/>
                <a:gd name="T2" fmla="*/ 33 w 136"/>
                <a:gd name="T3" fmla="*/ 33 h 136"/>
                <a:gd name="T4" fmla="*/ 48 w 136"/>
                <a:gd name="T5" fmla="*/ 33 h 136"/>
                <a:gd name="T6" fmla="*/ 74 w 136"/>
                <a:gd name="T7" fmla="*/ 59 h 136"/>
                <a:gd name="T8" fmla="*/ 78 w 136"/>
                <a:gd name="T9" fmla="*/ 68 h 136"/>
                <a:gd name="T10" fmla="*/ 74 w 136"/>
                <a:gd name="T11" fmla="*/ 78 h 136"/>
                <a:gd name="T12" fmla="*/ 48 w 136"/>
                <a:gd name="T13" fmla="*/ 103 h 136"/>
                <a:gd name="T14" fmla="*/ 33 w 136"/>
                <a:gd name="T15" fmla="*/ 103 h 136"/>
                <a:gd name="T16" fmla="*/ 33 w 136"/>
                <a:gd name="T17" fmla="*/ 88 h 136"/>
                <a:gd name="T18" fmla="*/ 38 w 136"/>
                <a:gd name="T19" fmla="*/ 83 h 136"/>
                <a:gd name="T20" fmla="*/ 8 w 136"/>
                <a:gd name="T21" fmla="*/ 83 h 136"/>
                <a:gd name="T22" fmla="*/ 2 w 136"/>
                <a:gd name="T23" fmla="*/ 93 h 136"/>
                <a:gd name="T24" fmla="*/ 27 w 136"/>
                <a:gd name="T25" fmla="*/ 136 h 136"/>
                <a:gd name="T26" fmla="*/ 128 w 136"/>
                <a:gd name="T27" fmla="*/ 78 h 136"/>
                <a:gd name="T28" fmla="*/ 128 w 136"/>
                <a:gd name="T29" fmla="*/ 58 h 136"/>
                <a:gd name="T30" fmla="*/ 27 w 136"/>
                <a:gd name="T31" fmla="*/ 0 h 136"/>
                <a:gd name="T32" fmla="*/ 2 w 136"/>
                <a:gd name="T33" fmla="*/ 43 h 136"/>
                <a:gd name="T34" fmla="*/ 8 w 136"/>
                <a:gd name="T35" fmla="*/ 54 h 136"/>
                <a:gd name="T36" fmla="*/ 39 w 136"/>
                <a:gd name="T37" fmla="*/ 54 h 136"/>
                <a:gd name="T38" fmla="*/ 33 w 136"/>
                <a:gd name="T39" fmla="*/ 4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36">
                  <a:moveTo>
                    <a:pt x="33" y="48"/>
                  </a:moveTo>
                  <a:cubicBezTo>
                    <a:pt x="29" y="44"/>
                    <a:pt x="29" y="37"/>
                    <a:pt x="33" y="33"/>
                  </a:cubicBezTo>
                  <a:cubicBezTo>
                    <a:pt x="37" y="29"/>
                    <a:pt x="44" y="29"/>
                    <a:pt x="48" y="33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7" y="62"/>
                    <a:pt x="78" y="65"/>
                    <a:pt x="78" y="68"/>
                  </a:cubicBezTo>
                  <a:cubicBezTo>
                    <a:pt x="78" y="72"/>
                    <a:pt x="77" y="75"/>
                    <a:pt x="74" y="78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4" y="108"/>
                    <a:pt x="37" y="108"/>
                    <a:pt x="33" y="103"/>
                  </a:cubicBezTo>
                  <a:cubicBezTo>
                    <a:pt x="29" y="99"/>
                    <a:pt x="29" y="92"/>
                    <a:pt x="33" y="88"/>
                  </a:cubicBezTo>
                  <a:cubicBezTo>
                    <a:pt x="33" y="88"/>
                    <a:pt x="35" y="86"/>
                    <a:pt x="3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" y="83"/>
                    <a:pt x="0" y="89"/>
                    <a:pt x="2" y="93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128" y="78"/>
                    <a:pt x="128" y="78"/>
                    <a:pt x="128" y="78"/>
                  </a:cubicBezTo>
                  <a:cubicBezTo>
                    <a:pt x="136" y="74"/>
                    <a:pt x="136" y="63"/>
                    <a:pt x="128" y="5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8"/>
                    <a:pt x="3" y="54"/>
                    <a:pt x="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3" y="48"/>
                    <a:pt x="33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6" name="Freeform 54"/>
            <p:cNvSpPr>
              <a:spLocks/>
            </p:cNvSpPr>
            <p:nvPr/>
          </p:nvSpPr>
          <p:spPr bwMode="auto">
            <a:xfrm>
              <a:off x="-2185988" y="4983163"/>
              <a:ext cx="441325" cy="490538"/>
            </a:xfrm>
            <a:custGeom>
              <a:avLst/>
              <a:gdLst>
                <a:gd name="T0" fmla="*/ 73 w 118"/>
                <a:gd name="T1" fmla="*/ 49 h 131"/>
                <a:gd name="T2" fmla="*/ 86 w 118"/>
                <a:gd name="T3" fmla="*/ 57 h 131"/>
                <a:gd name="T4" fmla="*/ 79 w 118"/>
                <a:gd name="T5" fmla="*/ 70 h 131"/>
                <a:gd name="T6" fmla="*/ 43 w 118"/>
                <a:gd name="T7" fmla="*/ 80 h 131"/>
                <a:gd name="T8" fmla="*/ 33 w 118"/>
                <a:gd name="T9" fmla="*/ 79 h 131"/>
                <a:gd name="T10" fmla="*/ 27 w 118"/>
                <a:gd name="T11" fmla="*/ 70 h 131"/>
                <a:gd name="T12" fmla="*/ 18 w 118"/>
                <a:gd name="T13" fmla="*/ 35 h 131"/>
                <a:gd name="T14" fmla="*/ 25 w 118"/>
                <a:gd name="T15" fmla="*/ 22 h 131"/>
                <a:gd name="T16" fmla="*/ 39 w 118"/>
                <a:gd name="T17" fmla="*/ 29 h 131"/>
                <a:gd name="T18" fmla="*/ 41 w 118"/>
                <a:gd name="T19" fmla="*/ 37 h 131"/>
                <a:gd name="T20" fmla="*/ 56 w 118"/>
                <a:gd name="T21" fmla="*/ 11 h 131"/>
                <a:gd name="T22" fmla="*/ 50 w 118"/>
                <a:gd name="T23" fmla="*/ 0 h 131"/>
                <a:gd name="T24" fmla="*/ 0 w 118"/>
                <a:gd name="T25" fmla="*/ 0 h 131"/>
                <a:gd name="T26" fmla="*/ 0 w 118"/>
                <a:gd name="T27" fmla="*/ 116 h 131"/>
                <a:gd name="T28" fmla="*/ 17 w 118"/>
                <a:gd name="T29" fmla="*/ 127 h 131"/>
                <a:gd name="T30" fmla="*/ 118 w 118"/>
                <a:gd name="T31" fmla="*/ 69 h 131"/>
                <a:gd name="T32" fmla="*/ 93 w 118"/>
                <a:gd name="T33" fmla="*/ 25 h 131"/>
                <a:gd name="T34" fmla="*/ 81 w 118"/>
                <a:gd name="T35" fmla="*/ 25 h 131"/>
                <a:gd name="T36" fmla="*/ 66 w 118"/>
                <a:gd name="T37" fmla="*/ 51 h 131"/>
                <a:gd name="T38" fmla="*/ 73 w 118"/>
                <a:gd name="T39" fmla="*/ 4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1">
                  <a:moveTo>
                    <a:pt x="73" y="49"/>
                  </a:moveTo>
                  <a:cubicBezTo>
                    <a:pt x="79" y="48"/>
                    <a:pt x="85" y="51"/>
                    <a:pt x="86" y="57"/>
                  </a:cubicBezTo>
                  <a:cubicBezTo>
                    <a:pt x="88" y="63"/>
                    <a:pt x="84" y="69"/>
                    <a:pt x="79" y="7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0" y="81"/>
                    <a:pt x="36" y="80"/>
                    <a:pt x="33" y="79"/>
                  </a:cubicBezTo>
                  <a:cubicBezTo>
                    <a:pt x="30" y="77"/>
                    <a:pt x="28" y="74"/>
                    <a:pt x="27" y="70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29"/>
                    <a:pt x="20" y="23"/>
                    <a:pt x="25" y="22"/>
                  </a:cubicBezTo>
                  <a:cubicBezTo>
                    <a:pt x="31" y="20"/>
                    <a:pt x="37" y="24"/>
                    <a:pt x="39" y="29"/>
                  </a:cubicBezTo>
                  <a:cubicBezTo>
                    <a:pt x="39" y="29"/>
                    <a:pt x="39" y="33"/>
                    <a:pt x="41" y="3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8" y="6"/>
                    <a:pt x="55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6"/>
                    <a:pt x="9" y="131"/>
                    <a:pt x="17" y="127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0" y="21"/>
                    <a:pt x="83" y="21"/>
                    <a:pt x="81" y="25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0"/>
                    <a:pt x="73" y="49"/>
                    <a:pt x="73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06" name="Footer Placeholder 1130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11307" name="Slide Number Placeholder 11306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Reference Architecture of a Platform Application 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Logic driven, dynamic provisioning of resources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76388"/>
            <a:ext cx="8232775" cy="4757737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32746702"/>
              </p:ext>
            </p:extLst>
          </p:nvPr>
        </p:nvGraphicFramePr>
        <p:xfrm>
          <a:off x="1419887" y="1802801"/>
          <a:ext cx="6250382" cy="453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2791497" y="1699327"/>
            <a:ext cx="3568822" cy="202404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444">
              <a:defRPr/>
            </a:pPr>
            <a:endParaRPr lang="en-GB" kern="0" dirty="0" smtClean="0">
              <a:solidFill>
                <a:prstClr val="white"/>
              </a:solidFill>
              <a:latin typeface="+mn-lt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8131" y="2301591"/>
            <a:ext cx="453354" cy="134673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72656" y="2301591"/>
            <a:ext cx="453354" cy="134673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4559" y="2301591"/>
            <a:ext cx="453354" cy="134673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9083" y="2301591"/>
            <a:ext cx="453354" cy="134673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23607" y="2301591"/>
            <a:ext cx="453354" cy="134673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84241" y="5162550"/>
            <a:ext cx="5383334" cy="4360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442918" y="3697636"/>
            <a:ext cx="3307669" cy="37625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Platform Application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2918" y="2291654"/>
            <a:ext cx="3307669" cy="37625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Business Applications 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Launch Configurations</a:t>
            </a:r>
            <a:endParaRPr lang="en-GB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Launch configurations is at the core of auto scaling groups</a:t>
            </a:r>
          </a:p>
          <a:p>
            <a:r>
              <a:rPr lang="en-GB" dirty="0" smtClean="0"/>
              <a:t>Any Auto Scaling group requires a launch configuration</a:t>
            </a:r>
          </a:p>
          <a:p>
            <a:r>
              <a:rPr lang="en-GB" dirty="0" smtClean="0"/>
              <a:t>It is a template that applies to EC2 instances launched into a auto scaling group</a:t>
            </a:r>
          </a:p>
          <a:p>
            <a:r>
              <a:rPr lang="en-GB" dirty="0" smtClean="0"/>
              <a:t>Launch configuration defines characteristics like the AMI to be used, instance type, security groups, configuration scripts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Compliments auto scaling group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Configuring auto scaling groups</a:t>
            </a:r>
            <a:endParaRPr lang="en-GB" dirty="0"/>
          </a:p>
        </p:txBody>
      </p:sp>
      <p:grpSp>
        <p:nvGrpSpPr>
          <p:cNvPr id="1035" name="Group 1034"/>
          <p:cNvGrpSpPr/>
          <p:nvPr/>
        </p:nvGrpSpPr>
        <p:grpSpPr>
          <a:xfrm>
            <a:off x="455613" y="4191000"/>
            <a:ext cx="2727571" cy="1914524"/>
            <a:chOff x="455613" y="4191000"/>
            <a:chExt cx="2727571" cy="1914524"/>
          </a:xfrm>
        </p:grpSpPr>
        <p:sp>
          <p:nvSpPr>
            <p:cNvPr id="15" name="Rectangle 14"/>
            <p:cNvSpPr/>
            <p:nvPr/>
          </p:nvSpPr>
          <p:spPr>
            <a:xfrm>
              <a:off x="1028700" y="4452243"/>
              <a:ext cx="2027238" cy="1100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Chart 13"/>
            <p:cNvGraphicFramePr/>
            <p:nvPr>
              <p:extLst>
                <p:ext uri="{D42A27DB-BD31-4B8C-83A1-F6EECF244321}">
                  <p14:modId xmlns:p14="http://schemas.microsoft.com/office/powerpoint/2010/main" val="25621364"/>
                </p:ext>
              </p:extLst>
            </p:nvPr>
          </p:nvGraphicFramePr>
          <p:xfrm>
            <a:off x="455613" y="4191000"/>
            <a:ext cx="2600325" cy="19145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025" name="Straight Arrow Connector 1024"/>
            <p:cNvCxnSpPr/>
            <p:nvPr/>
          </p:nvCxnSpPr>
          <p:spPr>
            <a:xfrm>
              <a:off x="2616200" y="4452243"/>
              <a:ext cx="0" cy="386457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/>
            <p:cNvSpPr txBox="1"/>
            <p:nvPr/>
          </p:nvSpPr>
          <p:spPr>
            <a:xfrm>
              <a:off x="2654300" y="4522360"/>
              <a:ext cx="528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 smtClean="0"/>
                <a:t>Unused capacity</a:t>
              </a:r>
              <a:endParaRPr lang="en-US" sz="800" dirty="0"/>
            </a:p>
          </p:txBody>
        </p:sp>
      </p:grpSp>
      <p:grpSp>
        <p:nvGrpSpPr>
          <p:cNvPr id="1036" name="Group 1035"/>
          <p:cNvGrpSpPr/>
          <p:nvPr/>
        </p:nvGrpSpPr>
        <p:grpSpPr>
          <a:xfrm>
            <a:off x="3271838" y="4191000"/>
            <a:ext cx="2600325" cy="1914524"/>
            <a:chOff x="3271838" y="4191000"/>
            <a:chExt cx="2600325" cy="1914524"/>
          </a:xfrm>
        </p:grpSpPr>
        <p:sp>
          <p:nvSpPr>
            <p:cNvPr id="19" name="Rectangle 18"/>
            <p:cNvSpPr/>
            <p:nvPr/>
          </p:nvSpPr>
          <p:spPr>
            <a:xfrm>
              <a:off x="3844925" y="4838700"/>
              <a:ext cx="2027238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Chart 19"/>
            <p:cNvGraphicFramePr/>
            <p:nvPr>
              <p:extLst>
                <p:ext uri="{D42A27DB-BD31-4B8C-83A1-F6EECF244321}">
                  <p14:modId xmlns:p14="http://schemas.microsoft.com/office/powerpoint/2010/main" val="1836339948"/>
                </p:ext>
              </p:extLst>
            </p:nvPr>
          </p:nvGraphicFramePr>
          <p:xfrm>
            <a:off x="3271838" y="4191000"/>
            <a:ext cx="2600325" cy="19145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9" name="Straight Arrow Connector 38"/>
            <p:cNvCxnSpPr/>
            <p:nvPr/>
          </p:nvCxnSpPr>
          <p:spPr>
            <a:xfrm>
              <a:off x="5073650" y="4452243"/>
              <a:ext cx="0" cy="386457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11750" y="4522360"/>
              <a:ext cx="528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 smtClean="0"/>
                <a:t>Over capacity</a:t>
              </a:r>
              <a:endParaRPr lang="en-US" sz="800" dirty="0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6086475" y="4183082"/>
            <a:ext cx="2779042" cy="1922442"/>
            <a:chOff x="6086475" y="4183082"/>
            <a:chExt cx="2779042" cy="1922442"/>
          </a:xfrm>
        </p:grpSpPr>
        <p:sp>
          <p:nvSpPr>
            <p:cNvPr id="18" name="Rectangle 17"/>
            <p:cNvSpPr/>
            <p:nvPr/>
          </p:nvSpPr>
          <p:spPr>
            <a:xfrm>
              <a:off x="6674247" y="4391025"/>
              <a:ext cx="1993502" cy="1146175"/>
            </a:xfrm>
            <a:custGeom>
              <a:avLst/>
              <a:gdLst/>
              <a:ahLst/>
              <a:cxnLst/>
              <a:rect l="l" t="t" r="r" b="b"/>
              <a:pathLst>
                <a:path w="1993502" h="1146175">
                  <a:moveTo>
                    <a:pt x="797853" y="0"/>
                  </a:moveTo>
                  <a:lnTo>
                    <a:pt x="1205707" y="0"/>
                  </a:lnTo>
                  <a:lnTo>
                    <a:pt x="1205707" y="361950"/>
                  </a:lnTo>
                  <a:lnTo>
                    <a:pt x="1777604" y="361950"/>
                  </a:lnTo>
                  <a:lnTo>
                    <a:pt x="1777604" y="895348"/>
                  </a:lnTo>
                  <a:lnTo>
                    <a:pt x="1993502" y="895348"/>
                  </a:lnTo>
                  <a:lnTo>
                    <a:pt x="1993502" y="1146173"/>
                  </a:lnTo>
                  <a:lnTo>
                    <a:pt x="1777604" y="1146173"/>
                  </a:lnTo>
                  <a:lnTo>
                    <a:pt x="1777604" y="1146174"/>
                  </a:lnTo>
                  <a:lnTo>
                    <a:pt x="1205707" y="1146174"/>
                  </a:lnTo>
                  <a:lnTo>
                    <a:pt x="1169592" y="1146174"/>
                  </a:lnTo>
                  <a:lnTo>
                    <a:pt x="917707" y="1146174"/>
                  </a:lnTo>
                  <a:lnTo>
                    <a:pt x="917707" y="1146175"/>
                  </a:lnTo>
                  <a:lnTo>
                    <a:pt x="509853" y="1146175"/>
                  </a:lnTo>
                  <a:lnTo>
                    <a:pt x="509853" y="1146173"/>
                  </a:lnTo>
                  <a:lnTo>
                    <a:pt x="278606" y="1146173"/>
                  </a:lnTo>
                  <a:lnTo>
                    <a:pt x="278606" y="1146174"/>
                  </a:lnTo>
                  <a:lnTo>
                    <a:pt x="0" y="1146174"/>
                  </a:lnTo>
                  <a:lnTo>
                    <a:pt x="0" y="713102"/>
                  </a:lnTo>
                  <a:lnTo>
                    <a:pt x="221853" y="713102"/>
                  </a:lnTo>
                  <a:lnTo>
                    <a:pt x="221853" y="261936"/>
                  </a:lnTo>
                  <a:lnTo>
                    <a:pt x="509853" y="261936"/>
                  </a:lnTo>
                  <a:lnTo>
                    <a:pt x="509853" y="1"/>
                  </a:lnTo>
                  <a:lnTo>
                    <a:pt x="797853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Chart 21"/>
            <p:cNvGraphicFramePr/>
            <p:nvPr>
              <p:extLst>
                <p:ext uri="{D42A27DB-BD31-4B8C-83A1-F6EECF244321}">
                  <p14:modId xmlns:p14="http://schemas.microsoft.com/office/powerpoint/2010/main" val="3089817593"/>
                </p:ext>
              </p:extLst>
            </p:nvPr>
          </p:nvGraphicFramePr>
          <p:xfrm>
            <a:off x="6086475" y="4191000"/>
            <a:ext cx="2600325" cy="19145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Freeform 23"/>
            <p:cNvSpPr/>
            <p:nvPr/>
          </p:nvSpPr>
          <p:spPr>
            <a:xfrm>
              <a:off x="6672263" y="4391025"/>
              <a:ext cx="1985962" cy="895350"/>
            </a:xfrm>
            <a:custGeom>
              <a:avLst/>
              <a:gdLst>
                <a:gd name="connsiteX0" fmla="*/ 0 w 1985962"/>
                <a:gd name="connsiteY0" fmla="*/ 709613 h 895350"/>
                <a:gd name="connsiteX1" fmla="*/ 223837 w 1985962"/>
                <a:gd name="connsiteY1" fmla="*/ 709613 h 895350"/>
                <a:gd name="connsiteX2" fmla="*/ 223837 w 1985962"/>
                <a:gd name="connsiteY2" fmla="*/ 257175 h 895350"/>
                <a:gd name="connsiteX3" fmla="*/ 519112 w 1985962"/>
                <a:gd name="connsiteY3" fmla="*/ 257175 h 895350"/>
                <a:gd name="connsiteX4" fmla="*/ 519112 w 1985962"/>
                <a:gd name="connsiteY4" fmla="*/ 0 h 895350"/>
                <a:gd name="connsiteX5" fmla="*/ 1209675 w 1985962"/>
                <a:gd name="connsiteY5" fmla="*/ 0 h 895350"/>
                <a:gd name="connsiteX6" fmla="*/ 1209675 w 1985962"/>
                <a:gd name="connsiteY6" fmla="*/ 366713 h 895350"/>
                <a:gd name="connsiteX7" fmla="*/ 1785937 w 1985962"/>
                <a:gd name="connsiteY7" fmla="*/ 366713 h 895350"/>
                <a:gd name="connsiteX8" fmla="*/ 1785937 w 1985962"/>
                <a:gd name="connsiteY8" fmla="*/ 895350 h 895350"/>
                <a:gd name="connsiteX9" fmla="*/ 1985962 w 1985962"/>
                <a:gd name="connsiteY9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5962" h="895350">
                  <a:moveTo>
                    <a:pt x="0" y="709613"/>
                  </a:moveTo>
                  <a:lnTo>
                    <a:pt x="223837" y="709613"/>
                  </a:lnTo>
                  <a:lnTo>
                    <a:pt x="223837" y="257175"/>
                  </a:lnTo>
                  <a:lnTo>
                    <a:pt x="519112" y="257175"/>
                  </a:lnTo>
                  <a:lnTo>
                    <a:pt x="519112" y="0"/>
                  </a:lnTo>
                  <a:lnTo>
                    <a:pt x="1209675" y="0"/>
                  </a:lnTo>
                  <a:lnTo>
                    <a:pt x="1209675" y="366713"/>
                  </a:lnTo>
                  <a:lnTo>
                    <a:pt x="1785937" y="366713"/>
                  </a:lnTo>
                  <a:lnTo>
                    <a:pt x="1785937" y="895350"/>
                  </a:lnTo>
                  <a:lnTo>
                    <a:pt x="1985962" y="89535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22332" y="4183082"/>
              <a:ext cx="643185" cy="5222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800" dirty="0" smtClean="0"/>
                <a:t>Auto Scaling </a:t>
              </a:r>
              <a:br>
                <a:rPr lang="en-US" sz="800" dirty="0" smtClean="0"/>
              </a:br>
              <a:r>
                <a:rPr lang="en-US" sz="800" dirty="0" smtClean="0"/>
                <a:t>adjusting capacity </a:t>
              </a:r>
              <a:br>
                <a:rPr lang="en-US" sz="800" dirty="0" smtClean="0"/>
              </a:br>
              <a:r>
                <a:rPr lang="en-US" sz="800" dirty="0" smtClean="0"/>
                <a:t>as needed</a:t>
              </a:r>
              <a:endParaRPr lang="en-US" sz="800" dirty="0"/>
            </a:p>
          </p:txBody>
        </p:sp>
        <p:cxnSp>
          <p:nvCxnSpPr>
            <p:cNvPr id="1032" name="Straight Arrow Connector 1031"/>
            <p:cNvCxnSpPr/>
            <p:nvPr/>
          </p:nvCxnSpPr>
          <p:spPr>
            <a:xfrm flipH="1">
              <a:off x="7930691" y="4619286"/>
              <a:ext cx="278482" cy="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4" name="Rectangle 1033"/>
          <p:cNvSpPr/>
          <p:nvPr/>
        </p:nvSpPr>
        <p:spPr>
          <a:xfrm>
            <a:off x="455613" y="6045200"/>
            <a:ext cx="147637" cy="127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Available Capacity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8" name="Footer Placeholder 103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1039" name="Slide Number Placeholder 1038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AWS PLATFORM TOOLS: </a:t>
            </a:r>
            <a:br>
              <a:rPr lang="en-US" altLang="en-US" dirty="0" smtClean="0"/>
            </a:br>
            <a:r>
              <a:rPr lang="en-US" altLang="en-US" dirty="0" smtClean="0"/>
              <a:t>ELASTIC BEANSTALK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92163" y="2241550"/>
            <a:ext cx="295275" cy="581025"/>
          </a:xfrm>
          <a:custGeom>
            <a:avLst/>
            <a:gdLst>
              <a:gd name="T0" fmla="*/ 740 w 1081"/>
              <a:gd name="T1" fmla="*/ 1459 h 2131"/>
              <a:gd name="T2" fmla="*/ 649 w 1081"/>
              <a:gd name="T3" fmla="*/ 1664 h 2131"/>
              <a:gd name="T4" fmla="*/ 485 w 1081"/>
              <a:gd name="T5" fmla="*/ 1779 h 2131"/>
              <a:gd name="T6" fmla="*/ 571 w 1081"/>
              <a:gd name="T7" fmla="*/ 1620 h 2131"/>
              <a:gd name="T8" fmla="*/ 591 w 1081"/>
              <a:gd name="T9" fmla="*/ 1439 h 2131"/>
              <a:gd name="T10" fmla="*/ 605 w 1081"/>
              <a:gd name="T11" fmla="*/ 1306 h 2131"/>
              <a:gd name="T12" fmla="*/ 650 w 1081"/>
              <a:gd name="T13" fmla="*/ 1205 h 2131"/>
              <a:gd name="T14" fmla="*/ 142 w 1081"/>
              <a:gd name="T15" fmla="*/ 1504 h 2131"/>
              <a:gd name="T16" fmla="*/ 222 w 1081"/>
              <a:gd name="T17" fmla="*/ 2067 h 2131"/>
              <a:gd name="T18" fmla="*/ 758 w 1081"/>
              <a:gd name="T19" fmla="*/ 1878 h 2131"/>
              <a:gd name="T20" fmla="*/ 797 w 1081"/>
              <a:gd name="T21" fmla="*/ 1305 h 2131"/>
              <a:gd name="T22" fmla="*/ 740 w 1081"/>
              <a:gd name="T23" fmla="*/ 1459 h 2131"/>
              <a:gd name="T24" fmla="*/ 1058 w 1081"/>
              <a:gd name="T25" fmla="*/ 513 h 2131"/>
              <a:gd name="T26" fmla="*/ 800 w 1081"/>
              <a:gd name="T27" fmla="*/ 759 h 2131"/>
              <a:gd name="T28" fmla="*/ 781 w 1081"/>
              <a:gd name="T29" fmla="*/ 814 h 2131"/>
              <a:gd name="T30" fmla="*/ 773 w 1081"/>
              <a:gd name="T31" fmla="*/ 784 h 2131"/>
              <a:gd name="T32" fmla="*/ 689 w 1081"/>
              <a:gd name="T33" fmla="*/ 437 h 2131"/>
              <a:gd name="T34" fmla="*/ 686 w 1081"/>
              <a:gd name="T35" fmla="*/ 416 h 2131"/>
              <a:gd name="T36" fmla="*/ 854 w 1081"/>
              <a:gd name="T37" fmla="*/ 307 h 2131"/>
              <a:gd name="T38" fmla="*/ 934 w 1081"/>
              <a:gd name="T39" fmla="*/ 0 h 2131"/>
              <a:gd name="T40" fmla="*/ 686 w 1081"/>
              <a:gd name="T41" fmla="*/ 212 h 2131"/>
              <a:gd name="T42" fmla="*/ 629 w 1081"/>
              <a:gd name="T43" fmla="*/ 441 h 2131"/>
              <a:gd name="T44" fmla="*/ 675 w 1081"/>
              <a:gd name="T45" fmla="*/ 805 h 2131"/>
              <a:gd name="T46" fmla="*/ 693 w 1081"/>
              <a:gd name="T47" fmla="*/ 1167 h 2131"/>
              <a:gd name="T48" fmla="*/ 681 w 1081"/>
              <a:gd name="T49" fmla="*/ 1205 h 2131"/>
              <a:gd name="T50" fmla="*/ 681 w 1081"/>
              <a:gd name="T51" fmla="*/ 1207 h 2131"/>
              <a:gd name="T52" fmla="*/ 681 w 1081"/>
              <a:gd name="T53" fmla="*/ 1207 h 2131"/>
              <a:gd name="T54" fmla="*/ 681 w 1081"/>
              <a:gd name="T55" fmla="*/ 1207 h 2131"/>
              <a:gd name="T56" fmla="*/ 680 w 1081"/>
              <a:gd name="T57" fmla="*/ 1406 h 2131"/>
              <a:gd name="T58" fmla="*/ 777 w 1081"/>
              <a:gd name="T59" fmla="*/ 1265 h 2131"/>
              <a:gd name="T60" fmla="*/ 788 w 1081"/>
              <a:gd name="T61" fmla="*/ 1256 h 2131"/>
              <a:gd name="T62" fmla="*/ 789 w 1081"/>
              <a:gd name="T63" fmla="*/ 1255 h 2131"/>
              <a:gd name="T64" fmla="*/ 789 w 1081"/>
              <a:gd name="T65" fmla="*/ 1255 h 2131"/>
              <a:gd name="T66" fmla="*/ 789 w 1081"/>
              <a:gd name="T67" fmla="*/ 1255 h 2131"/>
              <a:gd name="T68" fmla="*/ 790 w 1081"/>
              <a:gd name="T69" fmla="*/ 1255 h 2131"/>
              <a:gd name="T70" fmla="*/ 790 w 1081"/>
              <a:gd name="T71" fmla="*/ 1255 h 2131"/>
              <a:gd name="T72" fmla="*/ 816 w 1081"/>
              <a:gd name="T73" fmla="*/ 1000 h 2131"/>
              <a:gd name="T74" fmla="*/ 813 w 1081"/>
              <a:gd name="T75" fmla="*/ 976 h 2131"/>
              <a:gd name="T76" fmla="*/ 989 w 1081"/>
              <a:gd name="T77" fmla="*/ 849 h 2131"/>
              <a:gd name="T78" fmla="*/ 1058 w 1081"/>
              <a:gd name="T79" fmla="*/ 513 h 2131"/>
              <a:gd name="T80" fmla="*/ 365 w 1081"/>
              <a:gd name="T81" fmla="*/ 724 h 2131"/>
              <a:gd name="T82" fmla="*/ 619 w 1081"/>
              <a:gd name="T83" fmla="*/ 771 h 2131"/>
              <a:gd name="T84" fmla="*/ 513 w 1081"/>
              <a:gd name="T85" fmla="*/ 560 h 2131"/>
              <a:gd name="T86" fmla="*/ 161 w 1081"/>
              <a:gd name="T87" fmla="*/ 423 h 2131"/>
              <a:gd name="T88" fmla="*/ 365 w 1081"/>
              <a:gd name="T89" fmla="*/ 724 h 2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81" h="2131">
                <a:moveTo>
                  <a:pt x="740" y="1459"/>
                </a:moveTo>
                <a:cubicBezTo>
                  <a:pt x="723" y="1535"/>
                  <a:pt x="692" y="1615"/>
                  <a:pt x="649" y="1664"/>
                </a:cubicBezTo>
                <a:cubicBezTo>
                  <a:pt x="561" y="1764"/>
                  <a:pt x="482" y="1776"/>
                  <a:pt x="485" y="1779"/>
                </a:cubicBezTo>
                <a:cubicBezTo>
                  <a:pt x="482" y="1778"/>
                  <a:pt x="538" y="1720"/>
                  <a:pt x="571" y="1620"/>
                </a:cubicBezTo>
                <a:cubicBezTo>
                  <a:pt x="587" y="1570"/>
                  <a:pt x="590" y="1514"/>
                  <a:pt x="591" y="1439"/>
                </a:cubicBezTo>
                <a:cubicBezTo>
                  <a:pt x="592" y="1401"/>
                  <a:pt x="593" y="1357"/>
                  <a:pt x="605" y="1306"/>
                </a:cubicBezTo>
                <a:cubicBezTo>
                  <a:pt x="613" y="1273"/>
                  <a:pt x="629" y="1237"/>
                  <a:pt x="650" y="1205"/>
                </a:cubicBezTo>
                <a:cubicBezTo>
                  <a:pt x="505" y="1211"/>
                  <a:pt x="255" y="1318"/>
                  <a:pt x="142" y="1504"/>
                </a:cubicBezTo>
                <a:cubicBezTo>
                  <a:pt x="0" y="1738"/>
                  <a:pt x="117" y="2002"/>
                  <a:pt x="222" y="2067"/>
                </a:cubicBezTo>
                <a:cubicBezTo>
                  <a:pt x="328" y="2131"/>
                  <a:pt x="616" y="2112"/>
                  <a:pt x="758" y="1878"/>
                </a:cubicBezTo>
                <a:cubicBezTo>
                  <a:pt x="867" y="1699"/>
                  <a:pt x="853" y="1441"/>
                  <a:pt x="797" y="1305"/>
                </a:cubicBezTo>
                <a:cubicBezTo>
                  <a:pt x="769" y="1344"/>
                  <a:pt x="755" y="1394"/>
                  <a:pt x="740" y="1459"/>
                </a:cubicBezTo>
                <a:close/>
                <a:moveTo>
                  <a:pt x="1058" y="513"/>
                </a:moveTo>
                <a:cubicBezTo>
                  <a:pt x="1036" y="612"/>
                  <a:pt x="852" y="656"/>
                  <a:pt x="800" y="759"/>
                </a:cubicBezTo>
                <a:cubicBezTo>
                  <a:pt x="791" y="777"/>
                  <a:pt x="785" y="796"/>
                  <a:pt x="781" y="814"/>
                </a:cubicBezTo>
                <a:cubicBezTo>
                  <a:pt x="778" y="804"/>
                  <a:pt x="776" y="794"/>
                  <a:pt x="773" y="784"/>
                </a:cubicBezTo>
                <a:cubicBezTo>
                  <a:pt x="738" y="651"/>
                  <a:pt x="703" y="536"/>
                  <a:pt x="689" y="437"/>
                </a:cubicBezTo>
                <a:cubicBezTo>
                  <a:pt x="688" y="430"/>
                  <a:pt x="687" y="423"/>
                  <a:pt x="686" y="416"/>
                </a:cubicBezTo>
                <a:cubicBezTo>
                  <a:pt x="724" y="407"/>
                  <a:pt x="794" y="382"/>
                  <a:pt x="854" y="307"/>
                </a:cubicBezTo>
                <a:cubicBezTo>
                  <a:pt x="913" y="233"/>
                  <a:pt x="949" y="112"/>
                  <a:pt x="934" y="0"/>
                </a:cubicBezTo>
                <a:cubicBezTo>
                  <a:pt x="909" y="89"/>
                  <a:pt x="740" y="122"/>
                  <a:pt x="686" y="212"/>
                </a:cubicBezTo>
                <a:cubicBezTo>
                  <a:pt x="652" y="261"/>
                  <a:pt x="628" y="344"/>
                  <a:pt x="629" y="441"/>
                </a:cubicBezTo>
                <a:cubicBezTo>
                  <a:pt x="629" y="548"/>
                  <a:pt x="651" y="672"/>
                  <a:pt x="675" y="805"/>
                </a:cubicBezTo>
                <a:cubicBezTo>
                  <a:pt x="693" y="921"/>
                  <a:pt x="720" y="1057"/>
                  <a:pt x="693" y="1167"/>
                </a:cubicBezTo>
                <a:cubicBezTo>
                  <a:pt x="690" y="1180"/>
                  <a:pt x="686" y="1193"/>
                  <a:pt x="681" y="1205"/>
                </a:cubicBezTo>
                <a:cubicBezTo>
                  <a:pt x="681" y="1205"/>
                  <a:pt x="681" y="1206"/>
                  <a:pt x="681" y="1207"/>
                </a:cubicBezTo>
                <a:cubicBezTo>
                  <a:pt x="681" y="1207"/>
                  <a:pt x="681" y="1207"/>
                  <a:pt x="681" y="1207"/>
                </a:cubicBezTo>
                <a:cubicBezTo>
                  <a:pt x="681" y="1207"/>
                  <a:pt x="681" y="1207"/>
                  <a:pt x="681" y="1207"/>
                </a:cubicBezTo>
                <a:cubicBezTo>
                  <a:pt x="681" y="1207"/>
                  <a:pt x="647" y="1303"/>
                  <a:pt x="680" y="1406"/>
                </a:cubicBezTo>
                <a:cubicBezTo>
                  <a:pt x="680" y="1406"/>
                  <a:pt x="713" y="1315"/>
                  <a:pt x="777" y="1265"/>
                </a:cubicBezTo>
                <a:cubicBezTo>
                  <a:pt x="780" y="1262"/>
                  <a:pt x="784" y="1259"/>
                  <a:pt x="788" y="1256"/>
                </a:cubicBezTo>
                <a:cubicBezTo>
                  <a:pt x="789" y="1256"/>
                  <a:pt x="789" y="1255"/>
                  <a:pt x="789" y="1255"/>
                </a:cubicBezTo>
                <a:cubicBezTo>
                  <a:pt x="789" y="1255"/>
                  <a:pt x="789" y="1255"/>
                  <a:pt x="789" y="1255"/>
                </a:cubicBezTo>
                <a:cubicBezTo>
                  <a:pt x="789" y="1255"/>
                  <a:pt x="789" y="1255"/>
                  <a:pt x="789" y="1255"/>
                </a:cubicBezTo>
                <a:cubicBezTo>
                  <a:pt x="790" y="1255"/>
                  <a:pt x="790" y="1255"/>
                  <a:pt x="790" y="1255"/>
                </a:cubicBezTo>
                <a:cubicBezTo>
                  <a:pt x="790" y="1255"/>
                  <a:pt x="790" y="1255"/>
                  <a:pt x="790" y="1255"/>
                </a:cubicBezTo>
                <a:cubicBezTo>
                  <a:pt x="828" y="1165"/>
                  <a:pt x="824" y="1077"/>
                  <a:pt x="816" y="1000"/>
                </a:cubicBezTo>
                <a:cubicBezTo>
                  <a:pt x="815" y="992"/>
                  <a:pt x="814" y="984"/>
                  <a:pt x="813" y="976"/>
                </a:cubicBezTo>
                <a:cubicBezTo>
                  <a:pt x="853" y="965"/>
                  <a:pt x="928" y="934"/>
                  <a:pt x="989" y="849"/>
                </a:cubicBezTo>
                <a:cubicBezTo>
                  <a:pt x="1048" y="765"/>
                  <a:pt x="1081" y="633"/>
                  <a:pt x="1058" y="513"/>
                </a:cubicBezTo>
                <a:close/>
                <a:moveTo>
                  <a:pt x="365" y="724"/>
                </a:moveTo>
                <a:cubicBezTo>
                  <a:pt x="500" y="808"/>
                  <a:pt x="619" y="771"/>
                  <a:pt x="619" y="771"/>
                </a:cubicBezTo>
                <a:cubicBezTo>
                  <a:pt x="619" y="771"/>
                  <a:pt x="605" y="639"/>
                  <a:pt x="513" y="560"/>
                </a:cubicBezTo>
                <a:cubicBezTo>
                  <a:pt x="421" y="480"/>
                  <a:pt x="223" y="511"/>
                  <a:pt x="161" y="423"/>
                </a:cubicBezTo>
                <a:cubicBezTo>
                  <a:pt x="187" y="550"/>
                  <a:pt x="273" y="666"/>
                  <a:pt x="365" y="7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begin, Impossible to </a:t>
            </a:r>
            <a:r>
              <a:rPr lang="en-US" dirty="0" smtClean="0"/>
              <a:t>outgrow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455613" y="1653000"/>
            <a:ext cx="5935661" cy="4229403"/>
          </a:xfrm>
        </p:spPr>
        <p:txBody>
          <a:bodyPr/>
          <a:lstStyle/>
          <a:p>
            <a:r>
              <a:rPr lang="en-GB" sz="1800" dirty="0" smtClean="0"/>
              <a:t>AWS service for deploying and scaling web applications</a:t>
            </a:r>
          </a:p>
          <a:p>
            <a:r>
              <a:rPr lang="en-GB" sz="1800" dirty="0" smtClean="0"/>
              <a:t>For services developed with Java, .NET, PHP, Node.js, Python, Ruby, and Docker </a:t>
            </a:r>
          </a:p>
          <a:p>
            <a:r>
              <a:rPr lang="en-GB" sz="1800" dirty="0" smtClean="0"/>
              <a:t>On familiar servers such as Apache, Nginx, Passenger, and IIS</a:t>
            </a:r>
          </a:p>
          <a:p>
            <a:r>
              <a:rPr lang="en-GB" sz="1800" dirty="0" smtClean="0"/>
              <a:t>Allows users to select a platform, upload application code </a:t>
            </a:r>
          </a:p>
          <a:p>
            <a:r>
              <a:rPr lang="en-GB" sz="1800" dirty="0" smtClean="0"/>
              <a:t>Deploying and running is handled by Elastic Beanstalk for users</a:t>
            </a:r>
          </a:p>
          <a:p>
            <a:r>
              <a:rPr lang="en-GB" sz="1800" dirty="0" smtClean="0"/>
              <a:t>Elastic Beanstalk automatically handles the deployment, capacity provisioning, load balancing, auto-scaling and health monitoring</a:t>
            </a:r>
          </a:p>
          <a:p>
            <a:r>
              <a:rPr lang="en-GB" sz="1800" dirty="0" smtClean="0"/>
              <a:t>Users retain full control over the AWS resources </a:t>
            </a:r>
          </a:p>
          <a:p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Amazon’s PaaS: Elastic BeanStalk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5613" y="6186730"/>
            <a:ext cx="2071080" cy="138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GB" sz="900" dirty="0">
                <a:hlinkClick r:id="rId2"/>
              </a:rPr>
              <a:t>http://aws.amazon.com/elasticbeanstalk/</a:t>
            </a:r>
            <a:endParaRPr lang="en-GB" sz="9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4101" name="Group 4100"/>
          <p:cNvGrpSpPr/>
          <p:nvPr/>
        </p:nvGrpSpPr>
        <p:grpSpPr>
          <a:xfrm>
            <a:off x="7147372" y="1644365"/>
            <a:ext cx="992883" cy="944586"/>
            <a:chOff x="6956425" y="1373188"/>
            <a:chExt cx="1403350" cy="1335087"/>
          </a:xfrm>
        </p:grpSpPr>
        <p:grpSp>
          <p:nvGrpSpPr>
            <p:cNvPr id="30" name="Group 29"/>
            <p:cNvGrpSpPr/>
            <p:nvPr/>
          </p:nvGrpSpPr>
          <p:grpSpPr>
            <a:xfrm>
              <a:off x="7038975" y="1411288"/>
              <a:ext cx="1193801" cy="1130300"/>
              <a:chOff x="7038975" y="1411288"/>
              <a:chExt cx="1193801" cy="1130300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8005763" y="2170113"/>
                <a:ext cx="227013" cy="338138"/>
              </a:xfrm>
              <a:custGeom>
                <a:avLst/>
                <a:gdLst>
                  <a:gd name="T0" fmla="*/ 19 w 41"/>
                  <a:gd name="T1" fmla="*/ 12 h 61"/>
                  <a:gd name="T2" fmla="*/ 0 w 41"/>
                  <a:gd name="T3" fmla="*/ 39 h 61"/>
                  <a:gd name="T4" fmla="*/ 0 w 41"/>
                  <a:gd name="T5" fmla="*/ 61 h 61"/>
                  <a:gd name="T6" fmla="*/ 41 w 41"/>
                  <a:gd name="T7" fmla="*/ 0 h 61"/>
                  <a:gd name="T8" fmla="*/ 22 w 41"/>
                  <a:gd name="T9" fmla="*/ 11 h 61"/>
                  <a:gd name="T10" fmla="*/ 19 w 41"/>
                  <a:gd name="T11" fmla="*/ 1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61">
                    <a:moveTo>
                      <a:pt x="19" y="12"/>
                    </a:moveTo>
                    <a:cubicBezTo>
                      <a:pt x="14" y="22"/>
                      <a:pt x="8" y="31"/>
                      <a:pt x="0" y="3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0" y="46"/>
                      <a:pt x="35" y="25"/>
                      <a:pt x="41" y="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2"/>
                      <a:pt x="20" y="12"/>
                      <a:pt x="19" y="12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7521575" y="1411288"/>
                <a:ext cx="444500" cy="149225"/>
              </a:xfrm>
              <a:custGeom>
                <a:avLst/>
                <a:gdLst>
                  <a:gd name="T0" fmla="*/ 24 w 80"/>
                  <a:gd name="T1" fmla="*/ 17 h 27"/>
                  <a:gd name="T2" fmla="*/ 64 w 80"/>
                  <a:gd name="T3" fmla="*/ 27 h 27"/>
                  <a:gd name="T4" fmla="*/ 80 w 80"/>
                  <a:gd name="T5" fmla="*/ 17 h 27"/>
                  <a:gd name="T6" fmla="*/ 22 w 80"/>
                  <a:gd name="T7" fmla="*/ 0 h 27"/>
                  <a:gd name="T8" fmla="*/ 0 w 80"/>
                  <a:gd name="T9" fmla="*/ 2 h 27"/>
                  <a:gd name="T10" fmla="*/ 22 w 80"/>
                  <a:gd name="T11" fmla="*/ 15 h 27"/>
                  <a:gd name="T12" fmla="*/ 24 w 80"/>
                  <a:gd name="T13" fmla="*/ 1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27">
                    <a:moveTo>
                      <a:pt x="24" y="17"/>
                    </a:moveTo>
                    <a:cubicBezTo>
                      <a:pt x="38" y="17"/>
                      <a:pt x="52" y="21"/>
                      <a:pt x="64" y="2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64" y="6"/>
                      <a:pt x="44" y="0"/>
                      <a:pt x="22" y="0"/>
                    </a:cubicBezTo>
                    <a:cubicBezTo>
                      <a:pt x="14" y="0"/>
                      <a:pt x="7" y="1"/>
                      <a:pt x="0" y="2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5"/>
                      <a:pt x="23" y="16"/>
                      <a:pt x="24" y="1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/>
              </p:cNvSpPr>
              <p:nvPr/>
            </p:nvSpPr>
            <p:spPr bwMode="auto">
              <a:xfrm>
                <a:off x="7038975" y="2092325"/>
                <a:ext cx="300038" cy="449263"/>
              </a:xfrm>
              <a:custGeom>
                <a:avLst/>
                <a:gdLst>
                  <a:gd name="T0" fmla="*/ 54 w 54"/>
                  <a:gd name="T1" fmla="*/ 61 h 81"/>
                  <a:gd name="T2" fmla="*/ 20 w 54"/>
                  <a:gd name="T3" fmla="*/ 12 h 81"/>
                  <a:gd name="T4" fmla="*/ 0 w 54"/>
                  <a:gd name="T5" fmla="*/ 0 h 81"/>
                  <a:gd name="T6" fmla="*/ 54 w 54"/>
                  <a:gd name="T7" fmla="*/ 81 h 81"/>
                  <a:gd name="T8" fmla="*/ 54 w 54"/>
                  <a:gd name="T9" fmla="*/ 80 h 81"/>
                  <a:gd name="T10" fmla="*/ 54 w 54"/>
                  <a:gd name="T11" fmla="*/ 6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81">
                    <a:moveTo>
                      <a:pt x="54" y="61"/>
                    </a:moveTo>
                    <a:cubicBezTo>
                      <a:pt x="37" y="49"/>
                      <a:pt x="25" y="32"/>
                      <a:pt x="20" y="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35"/>
                      <a:pt x="25" y="64"/>
                      <a:pt x="54" y="81"/>
                    </a:cubicBezTo>
                    <a:cubicBezTo>
                      <a:pt x="54" y="81"/>
                      <a:pt x="54" y="80"/>
                      <a:pt x="54" y="80"/>
                    </a:cubicBezTo>
                    <a:lnTo>
                      <a:pt x="54" y="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" name="Group 4095"/>
            <p:cNvGrpSpPr/>
            <p:nvPr/>
          </p:nvGrpSpPr>
          <p:grpSpPr>
            <a:xfrm>
              <a:off x="6956425" y="1373188"/>
              <a:ext cx="727075" cy="803275"/>
              <a:chOff x="6956425" y="1373188"/>
              <a:chExt cx="727075" cy="803275"/>
            </a:xfrm>
            <a:solidFill>
              <a:schemeClr val="accent1"/>
            </a:solidFill>
          </p:grpSpPr>
          <p:sp>
            <p:nvSpPr>
              <p:cNvPr id="20" name="Freeform 9"/>
              <p:cNvSpPr>
                <a:spLocks/>
              </p:cNvSpPr>
              <p:nvPr/>
            </p:nvSpPr>
            <p:spPr bwMode="auto">
              <a:xfrm>
                <a:off x="6956425" y="1616075"/>
                <a:ext cx="338138" cy="560388"/>
              </a:xfrm>
              <a:custGeom>
                <a:avLst/>
                <a:gdLst>
                  <a:gd name="T0" fmla="*/ 7 w 61"/>
                  <a:gd name="T1" fmla="*/ 1 h 101"/>
                  <a:gd name="T2" fmla="*/ 0 w 61"/>
                  <a:gd name="T3" fmla="*/ 5 h 101"/>
                  <a:gd name="T4" fmla="*/ 0 w 61"/>
                  <a:gd name="T5" fmla="*/ 60 h 101"/>
                  <a:gd name="T6" fmla="*/ 7 w 61"/>
                  <a:gd name="T7" fmla="*/ 72 h 101"/>
                  <a:gd name="T8" fmla="*/ 54 w 61"/>
                  <a:gd name="T9" fmla="*/ 99 h 101"/>
                  <a:gd name="T10" fmla="*/ 61 w 61"/>
                  <a:gd name="T11" fmla="*/ 95 h 101"/>
                  <a:gd name="T12" fmla="*/ 61 w 61"/>
                  <a:gd name="T13" fmla="*/ 41 h 101"/>
                  <a:gd name="T14" fmla="*/ 54 w 61"/>
                  <a:gd name="T15" fmla="*/ 29 h 101"/>
                  <a:gd name="T16" fmla="*/ 7 w 61"/>
                  <a:gd name="T17" fmla="*/ 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01">
                    <a:moveTo>
                      <a:pt x="7" y="1"/>
                    </a:moveTo>
                    <a:cubicBezTo>
                      <a:pt x="4" y="0"/>
                      <a:pt x="0" y="2"/>
                      <a:pt x="0" y="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5"/>
                      <a:pt x="2" y="69"/>
                      <a:pt x="7" y="72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7" y="101"/>
                      <a:pt x="61" y="98"/>
                      <a:pt x="61" y="95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36"/>
                      <a:pt x="58" y="31"/>
                      <a:pt x="54" y="29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7000875" y="1373188"/>
                <a:ext cx="631825" cy="371475"/>
              </a:xfrm>
              <a:custGeom>
                <a:avLst/>
                <a:gdLst>
                  <a:gd name="T0" fmla="*/ 111 w 114"/>
                  <a:gd name="T1" fmla="*/ 37 h 67"/>
                  <a:gd name="T2" fmla="*/ 111 w 114"/>
                  <a:gd name="T3" fmla="*/ 29 h 67"/>
                  <a:gd name="T4" fmla="*/ 64 w 114"/>
                  <a:gd name="T5" fmla="*/ 2 h 67"/>
                  <a:gd name="T6" fmla="*/ 50 w 114"/>
                  <a:gd name="T7" fmla="*/ 2 h 67"/>
                  <a:gd name="T8" fmla="*/ 3 w 114"/>
                  <a:gd name="T9" fmla="*/ 29 h 67"/>
                  <a:gd name="T10" fmla="*/ 3 w 114"/>
                  <a:gd name="T11" fmla="*/ 37 h 67"/>
                  <a:gd name="T12" fmla="*/ 50 w 114"/>
                  <a:gd name="T13" fmla="*/ 64 h 67"/>
                  <a:gd name="T14" fmla="*/ 64 w 114"/>
                  <a:gd name="T15" fmla="*/ 64 h 67"/>
                  <a:gd name="T16" fmla="*/ 111 w 114"/>
                  <a:gd name="T17" fmla="*/ 3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67">
                    <a:moveTo>
                      <a:pt x="111" y="37"/>
                    </a:moveTo>
                    <a:cubicBezTo>
                      <a:pt x="114" y="35"/>
                      <a:pt x="114" y="31"/>
                      <a:pt x="111" y="29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0" y="0"/>
                      <a:pt x="55" y="0"/>
                      <a:pt x="50" y="2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31"/>
                      <a:pt x="0" y="35"/>
                      <a:pt x="3" y="37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5" y="67"/>
                      <a:pt x="60" y="67"/>
                      <a:pt x="64" y="64"/>
                    </a:cubicBezTo>
                    <a:lnTo>
                      <a:pt x="11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>
                <a:off x="7343775" y="1616075"/>
                <a:ext cx="339725" cy="560388"/>
              </a:xfrm>
              <a:custGeom>
                <a:avLst/>
                <a:gdLst>
                  <a:gd name="T0" fmla="*/ 61 w 61"/>
                  <a:gd name="T1" fmla="*/ 5 h 101"/>
                  <a:gd name="T2" fmla="*/ 54 w 61"/>
                  <a:gd name="T3" fmla="*/ 1 h 101"/>
                  <a:gd name="T4" fmla="*/ 7 w 61"/>
                  <a:gd name="T5" fmla="*/ 29 h 101"/>
                  <a:gd name="T6" fmla="*/ 0 w 61"/>
                  <a:gd name="T7" fmla="*/ 41 h 101"/>
                  <a:gd name="T8" fmla="*/ 0 w 61"/>
                  <a:gd name="T9" fmla="*/ 95 h 101"/>
                  <a:gd name="T10" fmla="*/ 7 w 61"/>
                  <a:gd name="T11" fmla="*/ 99 h 101"/>
                  <a:gd name="T12" fmla="*/ 54 w 61"/>
                  <a:gd name="T13" fmla="*/ 72 h 101"/>
                  <a:gd name="T14" fmla="*/ 61 w 61"/>
                  <a:gd name="T15" fmla="*/ 60 h 101"/>
                  <a:gd name="T16" fmla="*/ 61 w 61"/>
                  <a:gd name="T17" fmla="*/ 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01">
                    <a:moveTo>
                      <a:pt x="61" y="5"/>
                    </a:moveTo>
                    <a:cubicBezTo>
                      <a:pt x="61" y="2"/>
                      <a:pt x="57" y="0"/>
                      <a:pt x="54" y="1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3" y="31"/>
                      <a:pt x="0" y="36"/>
                      <a:pt x="0" y="41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8"/>
                      <a:pt x="4" y="101"/>
                      <a:pt x="7" y="99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69"/>
                      <a:pt x="61" y="65"/>
                      <a:pt x="61" y="60"/>
                    </a:cubicBezTo>
                    <a:lnTo>
                      <a:pt x="6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739063" y="1522413"/>
              <a:ext cx="620712" cy="676275"/>
              <a:chOff x="7739063" y="1522413"/>
              <a:chExt cx="620712" cy="676275"/>
            </a:xfrm>
            <a:solidFill>
              <a:schemeClr val="accent2"/>
            </a:solidFill>
          </p:grpSpPr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>
                <a:off x="7783513" y="1522413"/>
                <a:ext cx="531813" cy="309563"/>
              </a:xfrm>
              <a:custGeom>
                <a:avLst/>
                <a:gdLst>
                  <a:gd name="T0" fmla="*/ 93 w 96"/>
                  <a:gd name="T1" fmla="*/ 31 h 56"/>
                  <a:gd name="T2" fmla="*/ 93 w 96"/>
                  <a:gd name="T3" fmla="*/ 25 h 56"/>
                  <a:gd name="T4" fmla="*/ 53 w 96"/>
                  <a:gd name="T5" fmla="*/ 2 h 56"/>
                  <a:gd name="T6" fmla="*/ 42 w 96"/>
                  <a:gd name="T7" fmla="*/ 2 h 56"/>
                  <a:gd name="T8" fmla="*/ 2 w 96"/>
                  <a:gd name="T9" fmla="*/ 25 h 56"/>
                  <a:gd name="T10" fmla="*/ 2 w 96"/>
                  <a:gd name="T11" fmla="*/ 31 h 56"/>
                  <a:gd name="T12" fmla="*/ 42 w 96"/>
                  <a:gd name="T13" fmla="*/ 54 h 56"/>
                  <a:gd name="T14" fmla="*/ 53 w 96"/>
                  <a:gd name="T15" fmla="*/ 54 h 56"/>
                  <a:gd name="T16" fmla="*/ 93 w 96"/>
                  <a:gd name="T17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56">
                    <a:moveTo>
                      <a:pt x="93" y="31"/>
                    </a:moveTo>
                    <a:cubicBezTo>
                      <a:pt x="96" y="30"/>
                      <a:pt x="96" y="26"/>
                      <a:pt x="93" y="25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0" y="0"/>
                      <a:pt x="45" y="0"/>
                      <a:pt x="4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6"/>
                      <a:pt x="0" y="30"/>
                      <a:pt x="2" y="31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5" y="56"/>
                      <a:pt x="50" y="56"/>
                      <a:pt x="53" y="54"/>
                    </a:cubicBezTo>
                    <a:lnTo>
                      <a:pt x="9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7739063" y="1727200"/>
                <a:ext cx="282575" cy="471488"/>
              </a:xfrm>
              <a:custGeom>
                <a:avLst/>
                <a:gdLst>
                  <a:gd name="T0" fmla="*/ 5 w 51"/>
                  <a:gd name="T1" fmla="*/ 2 h 85"/>
                  <a:gd name="T2" fmla="*/ 0 w 51"/>
                  <a:gd name="T3" fmla="*/ 5 h 85"/>
                  <a:gd name="T4" fmla="*/ 0 w 51"/>
                  <a:gd name="T5" fmla="*/ 51 h 85"/>
                  <a:gd name="T6" fmla="*/ 5 w 51"/>
                  <a:gd name="T7" fmla="*/ 61 h 85"/>
                  <a:gd name="T8" fmla="*/ 45 w 51"/>
                  <a:gd name="T9" fmla="*/ 84 h 85"/>
                  <a:gd name="T10" fmla="*/ 51 w 51"/>
                  <a:gd name="T11" fmla="*/ 80 h 85"/>
                  <a:gd name="T12" fmla="*/ 51 w 51"/>
                  <a:gd name="T13" fmla="*/ 35 h 85"/>
                  <a:gd name="T14" fmla="*/ 45 w 51"/>
                  <a:gd name="T15" fmla="*/ 25 h 85"/>
                  <a:gd name="T16" fmla="*/ 5 w 51"/>
                  <a:gd name="T17" fmla="*/ 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85">
                    <a:moveTo>
                      <a:pt x="5" y="2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5"/>
                      <a:pt x="2" y="59"/>
                      <a:pt x="5" y="61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8" y="85"/>
                      <a:pt x="51" y="83"/>
                      <a:pt x="51" y="8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1"/>
                      <a:pt x="49" y="27"/>
                      <a:pt x="45" y="25"/>
                    </a:cubicBez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8070850" y="1727200"/>
                <a:ext cx="288925" cy="471488"/>
              </a:xfrm>
              <a:custGeom>
                <a:avLst/>
                <a:gdLst>
                  <a:gd name="T0" fmla="*/ 52 w 52"/>
                  <a:gd name="T1" fmla="*/ 5 h 85"/>
                  <a:gd name="T2" fmla="*/ 46 w 52"/>
                  <a:gd name="T3" fmla="*/ 2 h 85"/>
                  <a:gd name="T4" fmla="*/ 6 w 52"/>
                  <a:gd name="T5" fmla="*/ 25 h 85"/>
                  <a:gd name="T6" fmla="*/ 0 w 52"/>
                  <a:gd name="T7" fmla="*/ 35 h 85"/>
                  <a:gd name="T8" fmla="*/ 0 w 52"/>
                  <a:gd name="T9" fmla="*/ 80 h 85"/>
                  <a:gd name="T10" fmla="*/ 6 w 52"/>
                  <a:gd name="T11" fmla="*/ 84 h 85"/>
                  <a:gd name="T12" fmla="*/ 46 w 52"/>
                  <a:gd name="T13" fmla="*/ 61 h 85"/>
                  <a:gd name="T14" fmla="*/ 52 w 52"/>
                  <a:gd name="T15" fmla="*/ 51 h 85"/>
                  <a:gd name="T16" fmla="*/ 52 w 52"/>
                  <a:gd name="T17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85">
                    <a:moveTo>
                      <a:pt x="52" y="5"/>
                    </a:moveTo>
                    <a:cubicBezTo>
                      <a:pt x="52" y="2"/>
                      <a:pt x="48" y="0"/>
                      <a:pt x="46" y="2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2" y="27"/>
                      <a:pt x="0" y="31"/>
                      <a:pt x="0" y="3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3"/>
                      <a:pt x="3" y="85"/>
                      <a:pt x="6" y="84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9" y="59"/>
                      <a:pt x="52" y="55"/>
                      <a:pt x="52" y="51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7" name="Group 4096"/>
            <p:cNvGrpSpPr/>
            <p:nvPr/>
          </p:nvGrpSpPr>
          <p:grpSpPr>
            <a:xfrm>
              <a:off x="7383463" y="2082800"/>
              <a:ext cx="577850" cy="625475"/>
              <a:chOff x="7383463" y="2082800"/>
              <a:chExt cx="577850" cy="625475"/>
            </a:xfrm>
            <a:solidFill>
              <a:schemeClr val="accent1"/>
            </a:solidFill>
          </p:grpSpPr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7427913" y="2082800"/>
                <a:ext cx="488950" cy="287338"/>
              </a:xfrm>
              <a:custGeom>
                <a:avLst/>
                <a:gdLst>
                  <a:gd name="T0" fmla="*/ 85 w 88"/>
                  <a:gd name="T1" fmla="*/ 29 h 52"/>
                  <a:gd name="T2" fmla="*/ 85 w 88"/>
                  <a:gd name="T3" fmla="*/ 23 h 52"/>
                  <a:gd name="T4" fmla="*/ 49 w 88"/>
                  <a:gd name="T5" fmla="*/ 2 h 52"/>
                  <a:gd name="T6" fmla="*/ 38 w 88"/>
                  <a:gd name="T7" fmla="*/ 2 h 52"/>
                  <a:gd name="T8" fmla="*/ 2 w 88"/>
                  <a:gd name="T9" fmla="*/ 23 h 52"/>
                  <a:gd name="T10" fmla="*/ 2 w 88"/>
                  <a:gd name="T11" fmla="*/ 29 h 52"/>
                  <a:gd name="T12" fmla="*/ 38 w 88"/>
                  <a:gd name="T13" fmla="*/ 50 h 52"/>
                  <a:gd name="T14" fmla="*/ 49 w 88"/>
                  <a:gd name="T15" fmla="*/ 50 h 52"/>
                  <a:gd name="T16" fmla="*/ 85 w 88"/>
                  <a:gd name="T17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52">
                    <a:moveTo>
                      <a:pt x="85" y="29"/>
                    </a:moveTo>
                    <a:cubicBezTo>
                      <a:pt x="88" y="28"/>
                      <a:pt x="88" y="24"/>
                      <a:pt x="85" y="23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6" y="0"/>
                      <a:pt x="42" y="0"/>
                      <a:pt x="38" y="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4"/>
                      <a:pt x="0" y="28"/>
                      <a:pt x="2" y="2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2" y="52"/>
                      <a:pt x="46" y="52"/>
                      <a:pt x="49" y="50"/>
                    </a:cubicBezTo>
                    <a:lnTo>
                      <a:pt x="85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383463" y="2276475"/>
                <a:ext cx="260350" cy="431800"/>
              </a:xfrm>
              <a:custGeom>
                <a:avLst/>
                <a:gdLst>
                  <a:gd name="T0" fmla="*/ 5 w 47"/>
                  <a:gd name="T1" fmla="*/ 2 h 78"/>
                  <a:gd name="T2" fmla="*/ 0 w 47"/>
                  <a:gd name="T3" fmla="*/ 5 h 78"/>
                  <a:gd name="T4" fmla="*/ 0 w 47"/>
                  <a:gd name="T5" fmla="*/ 47 h 78"/>
                  <a:gd name="T6" fmla="*/ 5 w 47"/>
                  <a:gd name="T7" fmla="*/ 56 h 78"/>
                  <a:gd name="T8" fmla="*/ 42 w 47"/>
                  <a:gd name="T9" fmla="*/ 77 h 78"/>
                  <a:gd name="T10" fmla="*/ 47 w 47"/>
                  <a:gd name="T11" fmla="*/ 74 h 78"/>
                  <a:gd name="T12" fmla="*/ 47 w 47"/>
                  <a:gd name="T13" fmla="*/ 32 h 78"/>
                  <a:gd name="T14" fmla="*/ 42 w 47"/>
                  <a:gd name="T15" fmla="*/ 23 h 78"/>
                  <a:gd name="T16" fmla="*/ 5 w 47"/>
                  <a:gd name="T17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78">
                    <a:moveTo>
                      <a:pt x="5" y="2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0"/>
                      <a:pt x="2" y="54"/>
                      <a:pt x="5" y="56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4" y="78"/>
                      <a:pt x="47" y="76"/>
                      <a:pt x="47" y="74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28"/>
                      <a:pt x="45" y="24"/>
                      <a:pt x="42" y="23"/>
                    </a:cubicBez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699375" y="2276475"/>
                <a:ext cx="261938" cy="431800"/>
              </a:xfrm>
              <a:custGeom>
                <a:avLst/>
                <a:gdLst>
                  <a:gd name="T0" fmla="*/ 47 w 47"/>
                  <a:gd name="T1" fmla="*/ 5 h 78"/>
                  <a:gd name="T2" fmla="*/ 41 w 47"/>
                  <a:gd name="T3" fmla="*/ 2 h 78"/>
                  <a:gd name="T4" fmla="*/ 5 w 47"/>
                  <a:gd name="T5" fmla="*/ 23 h 78"/>
                  <a:gd name="T6" fmla="*/ 0 w 47"/>
                  <a:gd name="T7" fmla="*/ 32 h 78"/>
                  <a:gd name="T8" fmla="*/ 0 w 47"/>
                  <a:gd name="T9" fmla="*/ 74 h 78"/>
                  <a:gd name="T10" fmla="*/ 5 w 47"/>
                  <a:gd name="T11" fmla="*/ 77 h 78"/>
                  <a:gd name="T12" fmla="*/ 41 w 47"/>
                  <a:gd name="T13" fmla="*/ 56 h 78"/>
                  <a:gd name="T14" fmla="*/ 47 w 47"/>
                  <a:gd name="T15" fmla="*/ 47 h 78"/>
                  <a:gd name="T16" fmla="*/ 47 w 47"/>
                  <a:gd name="T17" fmla="*/ 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78">
                    <a:moveTo>
                      <a:pt x="47" y="5"/>
                    </a:moveTo>
                    <a:cubicBezTo>
                      <a:pt x="47" y="2"/>
                      <a:pt x="44" y="0"/>
                      <a:pt x="41" y="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2" y="24"/>
                      <a:pt x="0" y="28"/>
                      <a:pt x="0" y="3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3" y="78"/>
                      <a:pt x="5" y="77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5" y="54"/>
                      <a:pt x="47" y="50"/>
                      <a:pt x="47" y="47"/>
                    </a:cubicBezTo>
                    <a:lnTo>
                      <a:pt x="4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00" name="TextBox 4099"/>
          <p:cNvSpPr txBox="1"/>
          <p:nvPr/>
        </p:nvSpPr>
        <p:spPr>
          <a:xfrm>
            <a:off x="6667501" y="2670738"/>
            <a:ext cx="195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Select a Platform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107" name="Group 4106"/>
          <p:cNvGrpSpPr/>
          <p:nvPr/>
        </p:nvGrpSpPr>
        <p:grpSpPr>
          <a:xfrm>
            <a:off x="7217569" y="3182537"/>
            <a:ext cx="852488" cy="758886"/>
            <a:chOff x="6943725" y="3319463"/>
            <a:chExt cx="1344612" cy="1196975"/>
          </a:xfrm>
        </p:grpSpPr>
        <p:sp>
          <p:nvSpPr>
            <p:cNvPr id="4104" name="Freeform 22"/>
            <p:cNvSpPr>
              <a:spLocks/>
            </p:cNvSpPr>
            <p:nvPr/>
          </p:nvSpPr>
          <p:spPr bwMode="auto">
            <a:xfrm>
              <a:off x="7316788" y="3798888"/>
              <a:ext cx="558800" cy="303213"/>
            </a:xfrm>
            <a:custGeom>
              <a:avLst/>
              <a:gdLst>
                <a:gd name="T0" fmla="*/ 290 w 581"/>
                <a:gd name="T1" fmla="*/ 190 h 316"/>
                <a:gd name="T2" fmla="*/ 182 w 581"/>
                <a:gd name="T3" fmla="*/ 137 h 316"/>
                <a:gd name="T4" fmla="*/ 219 w 581"/>
                <a:gd name="T5" fmla="*/ 106 h 316"/>
                <a:gd name="T6" fmla="*/ 213 w 581"/>
                <a:gd name="T7" fmla="*/ 70 h 316"/>
                <a:gd name="T8" fmla="*/ 32 w 581"/>
                <a:gd name="T9" fmla="*/ 8 h 316"/>
                <a:gd name="T10" fmla="*/ 3 w 581"/>
                <a:gd name="T11" fmla="*/ 30 h 316"/>
                <a:gd name="T12" fmla="*/ 28 w 581"/>
                <a:gd name="T13" fmla="*/ 207 h 316"/>
                <a:gd name="T14" fmla="*/ 64 w 581"/>
                <a:gd name="T15" fmla="*/ 234 h 316"/>
                <a:gd name="T16" fmla="*/ 96 w 581"/>
                <a:gd name="T17" fmla="*/ 208 h 316"/>
                <a:gd name="T18" fmla="*/ 280 w 581"/>
                <a:gd name="T19" fmla="*/ 301 h 316"/>
                <a:gd name="T20" fmla="*/ 280 w 581"/>
                <a:gd name="T21" fmla="*/ 301 h 316"/>
                <a:gd name="T22" fmla="*/ 581 w 581"/>
                <a:gd name="T23" fmla="*/ 91 h 316"/>
                <a:gd name="T24" fmla="*/ 475 w 581"/>
                <a:gd name="T25" fmla="*/ 56 h 316"/>
                <a:gd name="T26" fmla="*/ 290 w 581"/>
                <a:gd name="T27" fmla="*/ 19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1" h="316">
                  <a:moveTo>
                    <a:pt x="290" y="190"/>
                  </a:moveTo>
                  <a:cubicBezTo>
                    <a:pt x="250" y="186"/>
                    <a:pt x="211" y="168"/>
                    <a:pt x="182" y="137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9" y="98"/>
                    <a:pt x="235" y="78"/>
                    <a:pt x="213" y="7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2" y="0"/>
                    <a:pt x="0" y="13"/>
                    <a:pt x="3" y="30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8" y="216"/>
                    <a:pt x="35" y="251"/>
                    <a:pt x="64" y="234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145" y="262"/>
                    <a:pt x="211" y="294"/>
                    <a:pt x="280" y="301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437" y="316"/>
                    <a:pt x="552" y="200"/>
                    <a:pt x="581" y="91"/>
                  </a:cubicBezTo>
                  <a:cubicBezTo>
                    <a:pt x="475" y="56"/>
                    <a:pt x="475" y="56"/>
                    <a:pt x="475" y="56"/>
                  </a:cubicBezTo>
                  <a:cubicBezTo>
                    <a:pt x="458" y="132"/>
                    <a:pt x="386" y="199"/>
                    <a:pt x="290" y="1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Freeform 23"/>
            <p:cNvSpPr>
              <a:spLocks/>
            </p:cNvSpPr>
            <p:nvPr/>
          </p:nvSpPr>
          <p:spPr bwMode="auto">
            <a:xfrm>
              <a:off x="7346950" y="3506788"/>
              <a:ext cx="565150" cy="325438"/>
            </a:xfrm>
            <a:custGeom>
              <a:avLst/>
              <a:gdLst>
                <a:gd name="T0" fmla="*/ 165 w 588"/>
                <a:gd name="T1" fmla="*/ 187 h 338"/>
                <a:gd name="T2" fmla="*/ 165 w 588"/>
                <a:gd name="T3" fmla="*/ 187 h 338"/>
                <a:gd name="T4" fmla="*/ 404 w 588"/>
                <a:gd name="T5" fmla="*/ 207 h 338"/>
                <a:gd name="T6" fmla="*/ 369 w 588"/>
                <a:gd name="T7" fmla="*/ 236 h 338"/>
                <a:gd name="T8" fmla="*/ 376 w 588"/>
                <a:gd name="T9" fmla="*/ 271 h 338"/>
                <a:gd name="T10" fmla="*/ 561 w 588"/>
                <a:gd name="T11" fmla="*/ 335 h 338"/>
                <a:gd name="T12" fmla="*/ 586 w 588"/>
                <a:gd name="T13" fmla="*/ 312 h 338"/>
                <a:gd name="T14" fmla="*/ 558 w 588"/>
                <a:gd name="T15" fmla="*/ 121 h 338"/>
                <a:gd name="T16" fmla="*/ 525 w 588"/>
                <a:gd name="T17" fmla="*/ 107 h 338"/>
                <a:gd name="T18" fmla="*/ 490 w 588"/>
                <a:gd name="T19" fmla="*/ 136 h 338"/>
                <a:gd name="T20" fmla="*/ 94 w 588"/>
                <a:gd name="T21" fmla="*/ 102 h 338"/>
                <a:gd name="T22" fmla="*/ 94 w 588"/>
                <a:gd name="T23" fmla="*/ 102 h 338"/>
                <a:gd name="T24" fmla="*/ 94 w 588"/>
                <a:gd name="T25" fmla="*/ 102 h 338"/>
                <a:gd name="T26" fmla="*/ 0 w 588"/>
                <a:gd name="T27" fmla="*/ 247 h 338"/>
                <a:gd name="T28" fmla="*/ 106 w 588"/>
                <a:gd name="T29" fmla="*/ 283 h 338"/>
                <a:gd name="T30" fmla="*/ 165 w 588"/>
                <a:gd name="T31" fmla="*/ 18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8" h="338"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249" y="118"/>
                    <a:pt x="353" y="148"/>
                    <a:pt x="404" y="207"/>
                  </a:cubicBezTo>
                  <a:cubicBezTo>
                    <a:pt x="369" y="236"/>
                    <a:pt x="369" y="236"/>
                    <a:pt x="369" y="236"/>
                  </a:cubicBezTo>
                  <a:cubicBezTo>
                    <a:pt x="354" y="248"/>
                    <a:pt x="363" y="267"/>
                    <a:pt x="376" y="271"/>
                  </a:cubicBezTo>
                  <a:cubicBezTo>
                    <a:pt x="561" y="335"/>
                    <a:pt x="561" y="335"/>
                    <a:pt x="561" y="335"/>
                  </a:cubicBezTo>
                  <a:cubicBezTo>
                    <a:pt x="576" y="338"/>
                    <a:pt x="588" y="328"/>
                    <a:pt x="586" y="312"/>
                  </a:cubicBezTo>
                  <a:cubicBezTo>
                    <a:pt x="558" y="121"/>
                    <a:pt x="558" y="121"/>
                    <a:pt x="558" y="121"/>
                  </a:cubicBezTo>
                  <a:cubicBezTo>
                    <a:pt x="556" y="106"/>
                    <a:pt x="536" y="97"/>
                    <a:pt x="525" y="107"/>
                  </a:cubicBezTo>
                  <a:cubicBezTo>
                    <a:pt x="490" y="136"/>
                    <a:pt x="490" y="136"/>
                    <a:pt x="490" y="136"/>
                  </a:cubicBezTo>
                  <a:cubicBezTo>
                    <a:pt x="391" y="21"/>
                    <a:pt x="216" y="0"/>
                    <a:pt x="9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46" y="141"/>
                    <a:pt x="15" y="192"/>
                    <a:pt x="0" y="247"/>
                  </a:cubicBezTo>
                  <a:cubicBezTo>
                    <a:pt x="106" y="283"/>
                    <a:pt x="106" y="283"/>
                    <a:pt x="106" y="283"/>
                  </a:cubicBezTo>
                  <a:cubicBezTo>
                    <a:pt x="114" y="247"/>
                    <a:pt x="134" y="213"/>
                    <a:pt x="16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Freeform 24"/>
            <p:cNvSpPr>
              <a:spLocks noEditPoints="1"/>
            </p:cNvSpPr>
            <p:nvPr/>
          </p:nvSpPr>
          <p:spPr bwMode="auto">
            <a:xfrm>
              <a:off x="6943725" y="3319463"/>
              <a:ext cx="1344612" cy="1196975"/>
            </a:xfrm>
            <a:custGeom>
              <a:avLst/>
              <a:gdLst>
                <a:gd name="T0" fmla="*/ 1373 w 1398"/>
                <a:gd name="T1" fmla="*/ 24 h 1246"/>
                <a:gd name="T2" fmla="*/ 1315 w 1398"/>
                <a:gd name="T3" fmla="*/ 0 h 1246"/>
                <a:gd name="T4" fmla="*/ 83 w 1398"/>
                <a:gd name="T5" fmla="*/ 0 h 1246"/>
                <a:gd name="T6" fmla="*/ 24 w 1398"/>
                <a:gd name="T7" fmla="*/ 24 h 1246"/>
                <a:gd name="T8" fmla="*/ 0 w 1398"/>
                <a:gd name="T9" fmla="*/ 83 h 1246"/>
                <a:gd name="T10" fmla="*/ 0 w 1398"/>
                <a:gd name="T11" fmla="*/ 949 h 1246"/>
                <a:gd name="T12" fmla="*/ 24 w 1398"/>
                <a:gd name="T13" fmla="*/ 1007 h 1246"/>
                <a:gd name="T14" fmla="*/ 83 w 1398"/>
                <a:gd name="T15" fmla="*/ 1031 h 1246"/>
                <a:gd name="T16" fmla="*/ 521 w 1398"/>
                <a:gd name="T17" fmla="*/ 1031 h 1246"/>
                <a:gd name="T18" fmla="*/ 521 w 1398"/>
                <a:gd name="T19" fmla="*/ 1116 h 1246"/>
                <a:gd name="T20" fmla="*/ 405 w 1398"/>
                <a:gd name="T21" fmla="*/ 1116 h 1246"/>
                <a:gd name="T22" fmla="*/ 277 w 1398"/>
                <a:gd name="T23" fmla="*/ 1245 h 1246"/>
                <a:gd name="T24" fmla="*/ 1121 w 1398"/>
                <a:gd name="T25" fmla="*/ 1245 h 1246"/>
                <a:gd name="T26" fmla="*/ 992 w 1398"/>
                <a:gd name="T27" fmla="*/ 1116 h 1246"/>
                <a:gd name="T28" fmla="*/ 876 w 1398"/>
                <a:gd name="T29" fmla="*/ 1116 h 1246"/>
                <a:gd name="T30" fmla="*/ 876 w 1398"/>
                <a:gd name="T31" fmla="*/ 1031 h 1246"/>
                <a:gd name="T32" fmla="*/ 1315 w 1398"/>
                <a:gd name="T33" fmla="*/ 1031 h 1246"/>
                <a:gd name="T34" fmla="*/ 1373 w 1398"/>
                <a:gd name="T35" fmla="*/ 1007 h 1246"/>
                <a:gd name="T36" fmla="*/ 1398 w 1398"/>
                <a:gd name="T37" fmla="*/ 949 h 1246"/>
                <a:gd name="T38" fmla="*/ 1398 w 1398"/>
                <a:gd name="T39" fmla="*/ 83 h 1246"/>
                <a:gd name="T40" fmla="*/ 1373 w 1398"/>
                <a:gd name="T41" fmla="*/ 24 h 1246"/>
                <a:gd name="T42" fmla="*/ 1232 w 1398"/>
                <a:gd name="T43" fmla="*/ 866 h 1246"/>
                <a:gd name="T44" fmla="*/ 166 w 1398"/>
                <a:gd name="T45" fmla="*/ 866 h 1246"/>
                <a:gd name="T46" fmla="*/ 166 w 1398"/>
                <a:gd name="T47" fmla="*/ 166 h 1246"/>
                <a:gd name="T48" fmla="*/ 1232 w 1398"/>
                <a:gd name="T49" fmla="*/ 166 h 1246"/>
                <a:gd name="T50" fmla="*/ 1232 w 1398"/>
                <a:gd name="T51" fmla="*/ 86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8" h="1246">
                  <a:moveTo>
                    <a:pt x="1373" y="24"/>
                  </a:moveTo>
                  <a:cubicBezTo>
                    <a:pt x="1358" y="9"/>
                    <a:pt x="1336" y="0"/>
                    <a:pt x="1315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1" y="0"/>
                    <a:pt x="39" y="9"/>
                    <a:pt x="24" y="24"/>
                  </a:cubicBezTo>
                  <a:cubicBezTo>
                    <a:pt x="9" y="40"/>
                    <a:pt x="0" y="61"/>
                    <a:pt x="0" y="83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0" y="970"/>
                    <a:pt x="9" y="992"/>
                    <a:pt x="24" y="1007"/>
                  </a:cubicBezTo>
                  <a:cubicBezTo>
                    <a:pt x="39" y="1023"/>
                    <a:pt x="61" y="1031"/>
                    <a:pt x="83" y="1031"/>
                  </a:cubicBezTo>
                  <a:cubicBezTo>
                    <a:pt x="521" y="1031"/>
                    <a:pt x="521" y="1031"/>
                    <a:pt x="521" y="1031"/>
                  </a:cubicBezTo>
                  <a:cubicBezTo>
                    <a:pt x="521" y="1116"/>
                    <a:pt x="521" y="1116"/>
                    <a:pt x="521" y="1116"/>
                  </a:cubicBezTo>
                  <a:cubicBezTo>
                    <a:pt x="405" y="1116"/>
                    <a:pt x="405" y="1116"/>
                    <a:pt x="405" y="1116"/>
                  </a:cubicBezTo>
                  <a:cubicBezTo>
                    <a:pt x="334" y="1116"/>
                    <a:pt x="277" y="1174"/>
                    <a:pt x="277" y="1245"/>
                  </a:cubicBezTo>
                  <a:cubicBezTo>
                    <a:pt x="277" y="1246"/>
                    <a:pt x="1121" y="1246"/>
                    <a:pt x="1121" y="1245"/>
                  </a:cubicBezTo>
                  <a:cubicBezTo>
                    <a:pt x="1121" y="1174"/>
                    <a:pt x="1063" y="1116"/>
                    <a:pt x="992" y="1116"/>
                  </a:cubicBezTo>
                  <a:cubicBezTo>
                    <a:pt x="876" y="1116"/>
                    <a:pt x="876" y="1116"/>
                    <a:pt x="876" y="1116"/>
                  </a:cubicBezTo>
                  <a:cubicBezTo>
                    <a:pt x="876" y="1031"/>
                    <a:pt x="876" y="1031"/>
                    <a:pt x="876" y="1031"/>
                  </a:cubicBezTo>
                  <a:cubicBezTo>
                    <a:pt x="1315" y="1031"/>
                    <a:pt x="1315" y="1031"/>
                    <a:pt x="1315" y="1031"/>
                  </a:cubicBezTo>
                  <a:cubicBezTo>
                    <a:pt x="1336" y="1031"/>
                    <a:pt x="1358" y="1023"/>
                    <a:pt x="1373" y="1007"/>
                  </a:cubicBezTo>
                  <a:cubicBezTo>
                    <a:pt x="1389" y="992"/>
                    <a:pt x="1398" y="970"/>
                    <a:pt x="1398" y="949"/>
                  </a:cubicBezTo>
                  <a:cubicBezTo>
                    <a:pt x="1398" y="83"/>
                    <a:pt x="1398" y="83"/>
                    <a:pt x="1398" y="83"/>
                  </a:cubicBezTo>
                  <a:cubicBezTo>
                    <a:pt x="1398" y="61"/>
                    <a:pt x="1389" y="40"/>
                    <a:pt x="1373" y="24"/>
                  </a:cubicBezTo>
                  <a:close/>
                  <a:moveTo>
                    <a:pt x="1232" y="866"/>
                  </a:moveTo>
                  <a:cubicBezTo>
                    <a:pt x="166" y="866"/>
                    <a:pt x="166" y="866"/>
                    <a:pt x="166" y="866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1232" y="166"/>
                    <a:pt x="1232" y="166"/>
                    <a:pt x="1232" y="166"/>
                  </a:cubicBezTo>
                  <a:lnTo>
                    <a:pt x="1232" y="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96050" y="4055776"/>
            <a:ext cx="229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Upload an Application or Use a Sample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108" name="Group 4107"/>
          <p:cNvGrpSpPr/>
          <p:nvPr/>
        </p:nvGrpSpPr>
        <p:grpSpPr>
          <a:xfrm>
            <a:off x="7083649" y="4776613"/>
            <a:ext cx="1120328" cy="760694"/>
            <a:chOff x="7147372" y="4505437"/>
            <a:chExt cx="833089" cy="565661"/>
          </a:xfrm>
        </p:grpSpPr>
        <p:sp>
          <p:nvSpPr>
            <p:cNvPr id="51" name="Freeform 21"/>
            <p:cNvSpPr>
              <a:spLocks noEditPoints="1"/>
            </p:cNvSpPr>
            <p:nvPr/>
          </p:nvSpPr>
          <p:spPr bwMode="auto">
            <a:xfrm>
              <a:off x="7589820" y="4670655"/>
              <a:ext cx="390641" cy="400443"/>
            </a:xfrm>
            <a:custGeom>
              <a:avLst/>
              <a:gdLst>
                <a:gd name="T0" fmla="*/ 103 w 118"/>
                <a:gd name="T1" fmla="*/ 69 h 121"/>
                <a:gd name="T2" fmla="*/ 103 w 118"/>
                <a:gd name="T3" fmla="*/ 59 h 121"/>
                <a:gd name="T4" fmla="*/ 118 w 118"/>
                <a:gd name="T5" fmla="*/ 50 h 121"/>
                <a:gd name="T6" fmla="*/ 116 w 118"/>
                <a:gd name="T7" fmla="*/ 42 h 121"/>
                <a:gd name="T8" fmla="*/ 99 w 118"/>
                <a:gd name="T9" fmla="*/ 42 h 121"/>
                <a:gd name="T10" fmla="*/ 94 w 118"/>
                <a:gd name="T11" fmla="*/ 33 h 121"/>
                <a:gd name="T12" fmla="*/ 101 w 118"/>
                <a:gd name="T13" fmla="*/ 17 h 121"/>
                <a:gd name="T14" fmla="*/ 95 w 118"/>
                <a:gd name="T15" fmla="*/ 12 h 121"/>
                <a:gd name="T16" fmla="*/ 80 w 118"/>
                <a:gd name="T17" fmla="*/ 22 h 121"/>
                <a:gd name="T18" fmla="*/ 71 w 118"/>
                <a:gd name="T19" fmla="*/ 18 h 121"/>
                <a:gd name="T20" fmla="*/ 67 w 118"/>
                <a:gd name="T21" fmla="*/ 1 h 121"/>
                <a:gd name="T22" fmla="*/ 59 w 118"/>
                <a:gd name="T23" fmla="*/ 0 h 121"/>
                <a:gd name="T24" fmla="*/ 53 w 118"/>
                <a:gd name="T25" fmla="*/ 17 h 121"/>
                <a:gd name="T26" fmla="*/ 44 w 118"/>
                <a:gd name="T27" fmla="*/ 19 h 121"/>
                <a:gd name="T28" fmla="*/ 30 w 118"/>
                <a:gd name="T29" fmla="*/ 8 h 121"/>
                <a:gd name="T30" fmla="*/ 24 w 118"/>
                <a:gd name="T31" fmla="*/ 12 h 121"/>
                <a:gd name="T32" fmla="*/ 28 w 118"/>
                <a:gd name="T33" fmla="*/ 29 h 121"/>
                <a:gd name="T34" fmla="*/ 22 w 118"/>
                <a:gd name="T35" fmla="*/ 36 h 121"/>
                <a:gd name="T36" fmla="*/ 5 w 118"/>
                <a:gd name="T37" fmla="*/ 34 h 121"/>
                <a:gd name="T38" fmla="*/ 2 w 118"/>
                <a:gd name="T39" fmla="*/ 42 h 121"/>
                <a:gd name="T40" fmla="*/ 15 w 118"/>
                <a:gd name="T41" fmla="*/ 53 h 121"/>
                <a:gd name="T42" fmla="*/ 15 w 118"/>
                <a:gd name="T43" fmla="*/ 62 h 121"/>
                <a:gd name="T44" fmla="*/ 0 w 118"/>
                <a:gd name="T45" fmla="*/ 71 h 121"/>
                <a:gd name="T46" fmla="*/ 1 w 118"/>
                <a:gd name="T47" fmla="*/ 79 h 121"/>
                <a:gd name="T48" fmla="*/ 19 w 118"/>
                <a:gd name="T49" fmla="*/ 80 h 121"/>
                <a:gd name="T50" fmla="*/ 24 w 118"/>
                <a:gd name="T51" fmla="*/ 88 h 121"/>
                <a:gd name="T52" fmla="*/ 17 w 118"/>
                <a:gd name="T53" fmla="*/ 104 h 121"/>
                <a:gd name="T54" fmla="*/ 23 w 118"/>
                <a:gd name="T55" fmla="*/ 109 h 121"/>
                <a:gd name="T56" fmla="*/ 38 w 118"/>
                <a:gd name="T57" fmla="*/ 100 h 121"/>
                <a:gd name="T58" fmla="*/ 47 w 118"/>
                <a:gd name="T59" fmla="*/ 103 h 121"/>
                <a:gd name="T60" fmla="*/ 51 w 118"/>
                <a:gd name="T61" fmla="*/ 121 h 121"/>
                <a:gd name="T62" fmla="*/ 59 w 118"/>
                <a:gd name="T63" fmla="*/ 121 h 121"/>
                <a:gd name="T64" fmla="*/ 65 w 118"/>
                <a:gd name="T65" fmla="*/ 105 h 121"/>
                <a:gd name="T66" fmla="*/ 74 w 118"/>
                <a:gd name="T67" fmla="*/ 102 h 121"/>
                <a:gd name="T68" fmla="*/ 87 w 118"/>
                <a:gd name="T69" fmla="*/ 114 h 121"/>
                <a:gd name="T70" fmla="*/ 94 w 118"/>
                <a:gd name="T71" fmla="*/ 110 h 121"/>
                <a:gd name="T72" fmla="*/ 89 w 118"/>
                <a:gd name="T73" fmla="*/ 93 h 121"/>
                <a:gd name="T74" fmla="*/ 96 w 118"/>
                <a:gd name="T75" fmla="*/ 86 h 121"/>
                <a:gd name="T76" fmla="*/ 113 w 118"/>
                <a:gd name="T77" fmla="*/ 87 h 121"/>
                <a:gd name="T78" fmla="*/ 116 w 118"/>
                <a:gd name="T79" fmla="*/ 80 h 121"/>
                <a:gd name="T80" fmla="*/ 103 w 118"/>
                <a:gd name="T81" fmla="*/ 69 h 121"/>
                <a:gd name="T82" fmla="*/ 58 w 118"/>
                <a:gd name="T83" fmla="*/ 77 h 121"/>
                <a:gd name="T84" fmla="*/ 43 w 118"/>
                <a:gd name="T85" fmla="*/ 60 h 121"/>
                <a:gd name="T86" fmla="*/ 60 w 118"/>
                <a:gd name="T87" fmla="*/ 45 h 121"/>
                <a:gd name="T88" fmla="*/ 75 w 118"/>
                <a:gd name="T89" fmla="*/ 62 h 121"/>
                <a:gd name="T90" fmla="*/ 58 w 118"/>
                <a:gd name="T91" fmla="*/ 7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21">
                  <a:moveTo>
                    <a:pt x="103" y="69"/>
                  </a:moveTo>
                  <a:cubicBezTo>
                    <a:pt x="103" y="66"/>
                    <a:pt x="103" y="63"/>
                    <a:pt x="103" y="59"/>
                  </a:cubicBezTo>
                  <a:cubicBezTo>
                    <a:pt x="110" y="57"/>
                    <a:pt x="115" y="54"/>
                    <a:pt x="118" y="50"/>
                  </a:cubicBezTo>
                  <a:cubicBezTo>
                    <a:pt x="118" y="50"/>
                    <a:pt x="117" y="43"/>
                    <a:pt x="116" y="42"/>
                  </a:cubicBezTo>
                  <a:cubicBezTo>
                    <a:pt x="112" y="41"/>
                    <a:pt x="106" y="41"/>
                    <a:pt x="99" y="42"/>
                  </a:cubicBezTo>
                  <a:cubicBezTo>
                    <a:pt x="98" y="39"/>
                    <a:pt x="96" y="36"/>
                    <a:pt x="94" y="33"/>
                  </a:cubicBezTo>
                  <a:cubicBezTo>
                    <a:pt x="98" y="28"/>
                    <a:pt x="100" y="22"/>
                    <a:pt x="101" y="17"/>
                  </a:cubicBezTo>
                  <a:cubicBezTo>
                    <a:pt x="100" y="17"/>
                    <a:pt x="95" y="12"/>
                    <a:pt x="95" y="12"/>
                  </a:cubicBezTo>
                  <a:cubicBezTo>
                    <a:pt x="90" y="14"/>
                    <a:pt x="85" y="17"/>
                    <a:pt x="80" y="22"/>
                  </a:cubicBezTo>
                  <a:cubicBezTo>
                    <a:pt x="77" y="20"/>
                    <a:pt x="74" y="19"/>
                    <a:pt x="71" y="18"/>
                  </a:cubicBezTo>
                  <a:cubicBezTo>
                    <a:pt x="71" y="11"/>
                    <a:pt x="69" y="6"/>
                    <a:pt x="67" y="1"/>
                  </a:cubicBezTo>
                  <a:cubicBezTo>
                    <a:pt x="67" y="1"/>
                    <a:pt x="60" y="0"/>
                    <a:pt x="59" y="0"/>
                  </a:cubicBezTo>
                  <a:cubicBezTo>
                    <a:pt x="57" y="5"/>
                    <a:pt x="54" y="10"/>
                    <a:pt x="53" y="17"/>
                  </a:cubicBezTo>
                  <a:cubicBezTo>
                    <a:pt x="50" y="17"/>
                    <a:pt x="46" y="18"/>
                    <a:pt x="44" y="19"/>
                  </a:cubicBezTo>
                  <a:cubicBezTo>
                    <a:pt x="39" y="13"/>
                    <a:pt x="35" y="10"/>
                    <a:pt x="30" y="8"/>
                  </a:cubicBezTo>
                  <a:cubicBezTo>
                    <a:pt x="30" y="8"/>
                    <a:pt x="24" y="12"/>
                    <a:pt x="24" y="12"/>
                  </a:cubicBezTo>
                  <a:cubicBezTo>
                    <a:pt x="24" y="17"/>
                    <a:pt x="25" y="22"/>
                    <a:pt x="28" y="29"/>
                  </a:cubicBezTo>
                  <a:cubicBezTo>
                    <a:pt x="26" y="31"/>
                    <a:pt x="24" y="33"/>
                    <a:pt x="22" y="36"/>
                  </a:cubicBezTo>
                  <a:cubicBezTo>
                    <a:pt x="15" y="34"/>
                    <a:pt x="10" y="34"/>
                    <a:pt x="5" y="34"/>
                  </a:cubicBezTo>
                  <a:cubicBezTo>
                    <a:pt x="4" y="35"/>
                    <a:pt x="2" y="41"/>
                    <a:pt x="2" y="42"/>
                  </a:cubicBezTo>
                  <a:cubicBezTo>
                    <a:pt x="5" y="46"/>
                    <a:pt x="9" y="49"/>
                    <a:pt x="15" y="53"/>
                  </a:cubicBezTo>
                  <a:cubicBezTo>
                    <a:pt x="15" y="56"/>
                    <a:pt x="14" y="59"/>
                    <a:pt x="15" y="62"/>
                  </a:cubicBezTo>
                  <a:cubicBezTo>
                    <a:pt x="8" y="65"/>
                    <a:pt x="3" y="68"/>
                    <a:pt x="0" y="71"/>
                  </a:cubicBezTo>
                  <a:cubicBezTo>
                    <a:pt x="0" y="72"/>
                    <a:pt x="1" y="79"/>
                    <a:pt x="1" y="79"/>
                  </a:cubicBezTo>
                  <a:cubicBezTo>
                    <a:pt x="6" y="80"/>
                    <a:pt x="12" y="81"/>
                    <a:pt x="19" y="80"/>
                  </a:cubicBezTo>
                  <a:cubicBezTo>
                    <a:pt x="20" y="83"/>
                    <a:pt x="22" y="86"/>
                    <a:pt x="24" y="88"/>
                  </a:cubicBezTo>
                  <a:cubicBezTo>
                    <a:pt x="20" y="94"/>
                    <a:pt x="18" y="99"/>
                    <a:pt x="17" y="104"/>
                  </a:cubicBezTo>
                  <a:cubicBezTo>
                    <a:pt x="17" y="105"/>
                    <a:pt x="23" y="109"/>
                    <a:pt x="23" y="109"/>
                  </a:cubicBezTo>
                  <a:cubicBezTo>
                    <a:pt x="28" y="108"/>
                    <a:pt x="33" y="105"/>
                    <a:pt x="38" y="100"/>
                  </a:cubicBezTo>
                  <a:cubicBezTo>
                    <a:pt x="41" y="101"/>
                    <a:pt x="44" y="102"/>
                    <a:pt x="47" y="103"/>
                  </a:cubicBezTo>
                  <a:cubicBezTo>
                    <a:pt x="47" y="111"/>
                    <a:pt x="48" y="116"/>
                    <a:pt x="51" y="121"/>
                  </a:cubicBezTo>
                  <a:cubicBezTo>
                    <a:pt x="51" y="121"/>
                    <a:pt x="58" y="121"/>
                    <a:pt x="59" y="121"/>
                  </a:cubicBezTo>
                  <a:cubicBezTo>
                    <a:pt x="61" y="117"/>
                    <a:pt x="64" y="112"/>
                    <a:pt x="65" y="105"/>
                  </a:cubicBezTo>
                  <a:cubicBezTo>
                    <a:pt x="68" y="104"/>
                    <a:pt x="71" y="104"/>
                    <a:pt x="74" y="102"/>
                  </a:cubicBezTo>
                  <a:cubicBezTo>
                    <a:pt x="78" y="108"/>
                    <a:pt x="83" y="112"/>
                    <a:pt x="87" y="114"/>
                  </a:cubicBezTo>
                  <a:cubicBezTo>
                    <a:pt x="88" y="114"/>
                    <a:pt x="94" y="110"/>
                    <a:pt x="94" y="110"/>
                  </a:cubicBezTo>
                  <a:cubicBezTo>
                    <a:pt x="94" y="105"/>
                    <a:pt x="93" y="99"/>
                    <a:pt x="89" y="93"/>
                  </a:cubicBezTo>
                  <a:cubicBezTo>
                    <a:pt x="92" y="91"/>
                    <a:pt x="94" y="88"/>
                    <a:pt x="96" y="86"/>
                  </a:cubicBezTo>
                  <a:cubicBezTo>
                    <a:pt x="103" y="88"/>
                    <a:pt x="108" y="88"/>
                    <a:pt x="113" y="87"/>
                  </a:cubicBezTo>
                  <a:cubicBezTo>
                    <a:pt x="113" y="87"/>
                    <a:pt x="116" y="80"/>
                    <a:pt x="116" y="80"/>
                  </a:cubicBezTo>
                  <a:cubicBezTo>
                    <a:pt x="113" y="76"/>
                    <a:pt x="109" y="72"/>
                    <a:pt x="103" y="69"/>
                  </a:cubicBezTo>
                  <a:close/>
                  <a:moveTo>
                    <a:pt x="58" y="77"/>
                  </a:moveTo>
                  <a:cubicBezTo>
                    <a:pt x="49" y="76"/>
                    <a:pt x="42" y="69"/>
                    <a:pt x="43" y="60"/>
                  </a:cubicBezTo>
                  <a:cubicBezTo>
                    <a:pt x="43" y="51"/>
                    <a:pt x="51" y="44"/>
                    <a:pt x="60" y="45"/>
                  </a:cubicBezTo>
                  <a:cubicBezTo>
                    <a:pt x="69" y="45"/>
                    <a:pt x="75" y="53"/>
                    <a:pt x="75" y="62"/>
                  </a:cubicBezTo>
                  <a:cubicBezTo>
                    <a:pt x="75" y="70"/>
                    <a:pt x="67" y="77"/>
                    <a:pt x="58" y="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/>
            <p:cNvSpPr>
              <a:spLocks noEditPoints="1"/>
            </p:cNvSpPr>
            <p:nvPr/>
          </p:nvSpPr>
          <p:spPr bwMode="auto">
            <a:xfrm>
              <a:off x="7147372" y="4505437"/>
              <a:ext cx="471850" cy="476051"/>
            </a:xfrm>
            <a:custGeom>
              <a:avLst/>
              <a:gdLst>
                <a:gd name="T0" fmla="*/ 124 w 143"/>
                <a:gd name="T1" fmla="*/ 89 h 144"/>
                <a:gd name="T2" fmla="*/ 126 w 143"/>
                <a:gd name="T3" fmla="*/ 82 h 144"/>
                <a:gd name="T4" fmla="*/ 143 w 143"/>
                <a:gd name="T5" fmla="*/ 75 h 144"/>
                <a:gd name="T6" fmla="*/ 142 w 143"/>
                <a:gd name="T7" fmla="*/ 67 h 144"/>
                <a:gd name="T8" fmla="*/ 126 w 143"/>
                <a:gd name="T9" fmla="*/ 62 h 144"/>
                <a:gd name="T10" fmla="*/ 124 w 143"/>
                <a:gd name="T11" fmla="*/ 55 h 144"/>
                <a:gd name="T12" fmla="*/ 136 w 143"/>
                <a:gd name="T13" fmla="*/ 42 h 144"/>
                <a:gd name="T14" fmla="*/ 132 w 143"/>
                <a:gd name="T15" fmla="*/ 34 h 144"/>
                <a:gd name="T16" fmla="*/ 115 w 143"/>
                <a:gd name="T17" fmla="*/ 38 h 144"/>
                <a:gd name="T18" fmla="*/ 110 w 143"/>
                <a:gd name="T19" fmla="*/ 32 h 144"/>
                <a:gd name="T20" fmla="*/ 115 w 143"/>
                <a:gd name="T21" fmla="*/ 15 h 144"/>
                <a:gd name="T22" fmla="*/ 107 w 143"/>
                <a:gd name="T23" fmla="*/ 10 h 144"/>
                <a:gd name="T24" fmla="*/ 94 w 143"/>
                <a:gd name="T25" fmla="*/ 21 h 144"/>
                <a:gd name="T26" fmla="*/ 87 w 143"/>
                <a:gd name="T27" fmla="*/ 19 h 144"/>
                <a:gd name="T28" fmla="*/ 83 w 143"/>
                <a:gd name="T29" fmla="*/ 1 h 144"/>
                <a:gd name="T30" fmla="*/ 74 w 143"/>
                <a:gd name="T31" fmla="*/ 0 h 144"/>
                <a:gd name="T32" fmla="*/ 68 w 143"/>
                <a:gd name="T33" fmla="*/ 17 h 144"/>
                <a:gd name="T34" fmla="*/ 60 w 143"/>
                <a:gd name="T35" fmla="*/ 18 h 144"/>
                <a:gd name="T36" fmla="*/ 48 w 143"/>
                <a:gd name="T37" fmla="*/ 3 h 144"/>
                <a:gd name="T38" fmla="*/ 41 w 143"/>
                <a:gd name="T39" fmla="*/ 7 h 144"/>
                <a:gd name="T40" fmla="*/ 42 w 143"/>
                <a:gd name="T41" fmla="*/ 25 h 144"/>
                <a:gd name="T42" fmla="*/ 37 w 143"/>
                <a:gd name="T43" fmla="*/ 29 h 144"/>
                <a:gd name="T44" fmla="*/ 19 w 143"/>
                <a:gd name="T45" fmla="*/ 21 h 144"/>
                <a:gd name="T46" fmla="*/ 14 w 143"/>
                <a:gd name="T47" fmla="*/ 28 h 144"/>
                <a:gd name="T48" fmla="*/ 24 w 143"/>
                <a:gd name="T49" fmla="*/ 43 h 144"/>
                <a:gd name="T50" fmla="*/ 20 w 143"/>
                <a:gd name="T51" fmla="*/ 49 h 144"/>
                <a:gd name="T52" fmla="*/ 2 w 143"/>
                <a:gd name="T53" fmla="*/ 51 h 144"/>
                <a:gd name="T54" fmla="*/ 0 w 143"/>
                <a:gd name="T55" fmla="*/ 60 h 144"/>
                <a:gd name="T56" fmla="*/ 16 w 143"/>
                <a:gd name="T57" fmla="*/ 68 h 144"/>
                <a:gd name="T58" fmla="*/ 16 w 143"/>
                <a:gd name="T59" fmla="*/ 75 h 144"/>
                <a:gd name="T60" fmla="*/ 0 w 143"/>
                <a:gd name="T61" fmla="*/ 86 h 144"/>
                <a:gd name="T62" fmla="*/ 2 w 143"/>
                <a:gd name="T63" fmla="*/ 94 h 144"/>
                <a:gd name="T64" fmla="*/ 20 w 143"/>
                <a:gd name="T65" fmla="*/ 94 h 144"/>
                <a:gd name="T66" fmla="*/ 23 w 143"/>
                <a:gd name="T67" fmla="*/ 101 h 144"/>
                <a:gd name="T68" fmla="*/ 14 w 143"/>
                <a:gd name="T69" fmla="*/ 117 h 144"/>
                <a:gd name="T70" fmla="*/ 20 w 143"/>
                <a:gd name="T71" fmla="*/ 123 h 144"/>
                <a:gd name="T72" fmla="*/ 36 w 143"/>
                <a:gd name="T73" fmla="*/ 115 h 144"/>
                <a:gd name="T74" fmla="*/ 42 w 143"/>
                <a:gd name="T75" fmla="*/ 119 h 144"/>
                <a:gd name="T76" fmla="*/ 42 w 143"/>
                <a:gd name="T77" fmla="*/ 138 h 144"/>
                <a:gd name="T78" fmla="*/ 50 w 143"/>
                <a:gd name="T79" fmla="*/ 141 h 144"/>
                <a:gd name="T80" fmla="*/ 60 w 143"/>
                <a:gd name="T81" fmla="*/ 127 h 144"/>
                <a:gd name="T82" fmla="*/ 68 w 143"/>
                <a:gd name="T83" fmla="*/ 127 h 144"/>
                <a:gd name="T84" fmla="*/ 76 w 143"/>
                <a:gd name="T85" fmla="*/ 144 h 144"/>
                <a:gd name="T86" fmla="*/ 84 w 143"/>
                <a:gd name="T87" fmla="*/ 142 h 144"/>
                <a:gd name="T88" fmla="*/ 87 w 143"/>
                <a:gd name="T89" fmla="*/ 125 h 144"/>
                <a:gd name="T90" fmla="*/ 94 w 143"/>
                <a:gd name="T91" fmla="*/ 123 h 144"/>
                <a:gd name="T92" fmla="*/ 109 w 143"/>
                <a:gd name="T93" fmla="*/ 133 h 144"/>
                <a:gd name="T94" fmla="*/ 115 w 143"/>
                <a:gd name="T95" fmla="*/ 128 h 144"/>
                <a:gd name="T96" fmla="*/ 110 w 143"/>
                <a:gd name="T97" fmla="*/ 112 h 144"/>
                <a:gd name="T98" fmla="*/ 115 w 143"/>
                <a:gd name="T99" fmla="*/ 106 h 144"/>
                <a:gd name="T100" fmla="*/ 133 w 143"/>
                <a:gd name="T101" fmla="*/ 109 h 144"/>
                <a:gd name="T102" fmla="*/ 136 w 143"/>
                <a:gd name="T103" fmla="*/ 101 h 144"/>
                <a:gd name="T104" fmla="*/ 124 w 143"/>
                <a:gd name="T105" fmla="*/ 89 h 144"/>
                <a:gd name="T106" fmla="*/ 93 w 143"/>
                <a:gd name="T107" fmla="*/ 74 h 144"/>
                <a:gd name="T108" fmla="*/ 69 w 143"/>
                <a:gd name="T109" fmla="*/ 94 h 144"/>
                <a:gd name="T110" fmla="*/ 49 w 143"/>
                <a:gd name="T111" fmla="*/ 70 h 144"/>
                <a:gd name="T112" fmla="*/ 73 w 143"/>
                <a:gd name="T113" fmla="*/ 50 h 144"/>
                <a:gd name="T114" fmla="*/ 93 w 143"/>
                <a:gd name="T115" fmla="*/ 7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144">
                  <a:moveTo>
                    <a:pt x="124" y="89"/>
                  </a:moveTo>
                  <a:cubicBezTo>
                    <a:pt x="125" y="87"/>
                    <a:pt x="125" y="84"/>
                    <a:pt x="126" y="82"/>
                  </a:cubicBezTo>
                  <a:cubicBezTo>
                    <a:pt x="133" y="81"/>
                    <a:pt x="138" y="78"/>
                    <a:pt x="143" y="75"/>
                  </a:cubicBezTo>
                  <a:cubicBezTo>
                    <a:pt x="143" y="75"/>
                    <a:pt x="142" y="67"/>
                    <a:pt x="142" y="67"/>
                  </a:cubicBezTo>
                  <a:cubicBezTo>
                    <a:pt x="138" y="65"/>
                    <a:pt x="132" y="63"/>
                    <a:pt x="126" y="62"/>
                  </a:cubicBezTo>
                  <a:cubicBezTo>
                    <a:pt x="125" y="60"/>
                    <a:pt x="125" y="57"/>
                    <a:pt x="124" y="55"/>
                  </a:cubicBezTo>
                  <a:cubicBezTo>
                    <a:pt x="130" y="51"/>
                    <a:pt x="133" y="46"/>
                    <a:pt x="136" y="42"/>
                  </a:cubicBezTo>
                  <a:cubicBezTo>
                    <a:pt x="136" y="41"/>
                    <a:pt x="132" y="35"/>
                    <a:pt x="132" y="34"/>
                  </a:cubicBezTo>
                  <a:cubicBezTo>
                    <a:pt x="127" y="34"/>
                    <a:pt x="121" y="35"/>
                    <a:pt x="115" y="38"/>
                  </a:cubicBezTo>
                  <a:cubicBezTo>
                    <a:pt x="113" y="36"/>
                    <a:pt x="111" y="34"/>
                    <a:pt x="110" y="32"/>
                  </a:cubicBezTo>
                  <a:cubicBezTo>
                    <a:pt x="113" y="26"/>
                    <a:pt x="114" y="20"/>
                    <a:pt x="115" y="15"/>
                  </a:cubicBezTo>
                  <a:cubicBezTo>
                    <a:pt x="114" y="14"/>
                    <a:pt x="108" y="10"/>
                    <a:pt x="107" y="10"/>
                  </a:cubicBezTo>
                  <a:cubicBezTo>
                    <a:pt x="103" y="13"/>
                    <a:pt x="98" y="16"/>
                    <a:pt x="94" y="21"/>
                  </a:cubicBezTo>
                  <a:cubicBezTo>
                    <a:pt x="91" y="20"/>
                    <a:pt x="89" y="20"/>
                    <a:pt x="87" y="19"/>
                  </a:cubicBezTo>
                  <a:cubicBezTo>
                    <a:pt x="87" y="11"/>
                    <a:pt x="85" y="6"/>
                    <a:pt x="83" y="1"/>
                  </a:cubicBezTo>
                  <a:cubicBezTo>
                    <a:pt x="82" y="1"/>
                    <a:pt x="75" y="0"/>
                    <a:pt x="74" y="0"/>
                  </a:cubicBezTo>
                  <a:cubicBezTo>
                    <a:pt x="71" y="4"/>
                    <a:pt x="69" y="10"/>
                    <a:pt x="68" y="17"/>
                  </a:cubicBezTo>
                  <a:cubicBezTo>
                    <a:pt x="65" y="17"/>
                    <a:pt x="63" y="17"/>
                    <a:pt x="60" y="18"/>
                  </a:cubicBezTo>
                  <a:cubicBezTo>
                    <a:pt x="57" y="11"/>
                    <a:pt x="53" y="7"/>
                    <a:pt x="48" y="3"/>
                  </a:cubicBezTo>
                  <a:cubicBezTo>
                    <a:pt x="48" y="3"/>
                    <a:pt x="41" y="6"/>
                    <a:pt x="41" y="7"/>
                  </a:cubicBezTo>
                  <a:cubicBezTo>
                    <a:pt x="40" y="12"/>
                    <a:pt x="40" y="18"/>
                    <a:pt x="42" y="25"/>
                  </a:cubicBezTo>
                  <a:cubicBezTo>
                    <a:pt x="40" y="26"/>
                    <a:pt x="38" y="27"/>
                    <a:pt x="37" y="29"/>
                  </a:cubicBezTo>
                  <a:cubicBezTo>
                    <a:pt x="30" y="24"/>
                    <a:pt x="25" y="22"/>
                    <a:pt x="19" y="21"/>
                  </a:cubicBezTo>
                  <a:cubicBezTo>
                    <a:pt x="19" y="22"/>
                    <a:pt x="14" y="28"/>
                    <a:pt x="14" y="28"/>
                  </a:cubicBezTo>
                  <a:cubicBezTo>
                    <a:pt x="16" y="33"/>
                    <a:pt x="19" y="38"/>
                    <a:pt x="24" y="43"/>
                  </a:cubicBezTo>
                  <a:cubicBezTo>
                    <a:pt x="22" y="45"/>
                    <a:pt x="21" y="47"/>
                    <a:pt x="20" y="49"/>
                  </a:cubicBezTo>
                  <a:cubicBezTo>
                    <a:pt x="13" y="49"/>
                    <a:pt x="7" y="49"/>
                    <a:pt x="2" y="51"/>
                  </a:cubicBezTo>
                  <a:cubicBezTo>
                    <a:pt x="1" y="52"/>
                    <a:pt x="0" y="59"/>
                    <a:pt x="0" y="60"/>
                  </a:cubicBezTo>
                  <a:cubicBezTo>
                    <a:pt x="4" y="63"/>
                    <a:pt x="9" y="66"/>
                    <a:pt x="16" y="68"/>
                  </a:cubicBezTo>
                  <a:cubicBezTo>
                    <a:pt x="16" y="70"/>
                    <a:pt x="15" y="73"/>
                    <a:pt x="16" y="75"/>
                  </a:cubicBezTo>
                  <a:cubicBezTo>
                    <a:pt x="9" y="78"/>
                    <a:pt x="4" y="82"/>
                    <a:pt x="0" y="86"/>
                  </a:cubicBezTo>
                  <a:cubicBezTo>
                    <a:pt x="0" y="86"/>
                    <a:pt x="2" y="93"/>
                    <a:pt x="2" y="94"/>
                  </a:cubicBezTo>
                  <a:cubicBezTo>
                    <a:pt x="7" y="95"/>
                    <a:pt x="13" y="96"/>
                    <a:pt x="20" y="94"/>
                  </a:cubicBezTo>
                  <a:cubicBezTo>
                    <a:pt x="21" y="97"/>
                    <a:pt x="22" y="99"/>
                    <a:pt x="23" y="101"/>
                  </a:cubicBezTo>
                  <a:cubicBezTo>
                    <a:pt x="19" y="106"/>
                    <a:pt x="16" y="112"/>
                    <a:pt x="14" y="117"/>
                  </a:cubicBezTo>
                  <a:cubicBezTo>
                    <a:pt x="15" y="117"/>
                    <a:pt x="20" y="123"/>
                    <a:pt x="20" y="123"/>
                  </a:cubicBezTo>
                  <a:cubicBezTo>
                    <a:pt x="25" y="122"/>
                    <a:pt x="31" y="120"/>
                    <a:pt x="36" y="115"/>
                  </a:cubicBezTo>
                  <a:cubicBezTo>
                    <a:pt x="38" y="117"/>
                    <a:pt x="40" y="118"/>
                    <a:pt x="42" y="119"/>
                  </a:cubicBezTo>
                  <a:cubicBezTo>
                    <a:pt x="41" y="127"/>
                    <a:pt x="41" y="133"/>
                    <a:pt x="42" y="138"/>
                  </a:cubicBezTo>
                  <a:cubicBezTo>
                    <a:pt x="42" y="138"/>
                    <a:pt x="49" y="141"/>
                    <a:pt x="50" y="141"/>
                  </a:cubicBezTo>
                  <a:cubicBezTo>
                    <a:pt x="54" y="137"/>
                    <a:pt x="57" y="133"/>
                    <a:pt x="60" y="127"/>
                  </a:cubicBezTo>
                  <a:cubicBezTo>
                    <a:pt x="63" y="127"/>
                    <a:pt x="65" y="127"/>
                    <a:pt x="68" y="127"/>
                  </a:cubicBezTo>
                  <a:cubicBezTo>
                    <a:pt x="69" y="135"/>
                    <a:pt x="72" y="140"/>
                    <a:pt x="76" y="144"/>
                  </a:cubicBezTo>
                  <a:cubicBezTo>
                    <a:pt x="76" y="144"/>
                    <a:pt x="84" y="143"/>
                    <a:pt x="84" y="142"/>
                  </a:cubicBezTo>
                  <a:cubicBezTo>
                    <a:pt x="86" y="138"/>
                    <a:pt x="87" y="132"/>
                    <a:pt x="87" y="125"/>
                  </a:cubicBezTo>
                  <a:cubicBezTo>
                    <a:pt x="89" y="125"/>
                    <a:pt x="92" y="124"/>
                    <a:pt x="94" y="123"/>
                  </a:cubicBezTo>
                  <a:cubicBezTo>
                    <a:pt x="99" y="128"/>
                    <a:pt x="104" y="131"/>
                    <a:pt x="109" y="133"/>
                  </a:cubicBezTo>
                  <a:cubicBezTo>
                    <a:pt x="109" y="133"/>
                    <a:pt x="115" y="128"/>
                    <a:pt x="115" y="128"/>
                  </a:cubicBezTo>
                  <a:cubicBezTo>
                    <a:pt x="115" y="123"/>
                    <a:pt x="113" y="118"/>
                    <a:pt x="110" y="112"/>
                  </a:cubicBezTo>
                  <a:cubicBezTo>
                    <a:pt x="112" y="110"/>
                    <a:pt x="113" y="108"/>
                    <a:pt x="115" y="106"/>
                  </a:cubicBezTo>
                  <a:cubicBezTo>
                    <a:pt x="122" y="108"/>
                    <a:pt x="127" y="109"/>
                    <a:pt x="133" y="109"/>
                  </a:cubicBezTo>
                  <a:cubicBezTo>
                    <a:pt x="133" y="108"/>
                    <a:pt x="136" y="101"/>
                    <a:pt x="136" y="101"/>
                  </a:cubicBezTo>
                  <a:cubicBezTo>
                    <a:pt x="134" y="97"/>
                    <a:pt x="130" y="93"/>
                    <a:pt x="124" y="89"/>
                  </a:cubicBezTo>
                  <a:close/>
                  <a:moveTo>
                    <a:pt x="93" y="74"/>
                  </a:moveTo>
                  <a:cubicBezTo>
                    <a:pt x="92" y="86"/>
                    <a:pt x="82" y="96"/>
                    <a:pt x="69" y="94"/>
                  </a:cubicBezTo>
                  <a:cubicBezTo>
                    <a:pt x="57" y="93"/>
                    <a:pt x="48" y="83"/>
                    <a:pt x="49" y="70"/>
                  </a:cubicBezTo>
                  <a:cubicBezTo>
                    <a:pt x="50" y="58"/>
                    <a:pt x="60" y="49"/>
                    <a:pt x="73" y="50"/>
                  </a:cubicBezTo>
                  <a:cubicBezTo>
                    <a:pt x="85" y="51"/>
                    <a:pt x="94" y="62"/>
                    <a:pt x="93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496050" y="5636926"/>
            <a:ext cx="2295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Run it!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496050" y="1606817"/>
            <a:ext cx="0" cy="4356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PLATFORM AS </a:t>
            </a:r>
            <a:br>
              <a:rPr lang="en-US" altLang="en-US" dirty="0" smtClean="0"/>
            </a:br>
            <a:r>
              <a:rPr lang="en-US" altLang="en-US" dirty="0" smtClean="0"/>
              <a:t>A SERVICE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22011" y="2318977"/>
            <a:ext cx="442913" cy="444500"/>
          </a:xfrm>
          <a:custGeom>
            <a:avLst/>
            <a:gdLst>
              <a:gd name="T0" fmla="*/ 88 w 811"/>
              <a:gd name="T1" fmla="*/ 707 h 811"/>
              <a:gd name="T2" fmla="*/ 66 w 811"/>
              <a:gd name="T3" fmla="*/ 707 h 811"/>
              <a:gd name="T4" fmla="*/ 66 w 811"/>
              <a:gd name="T5" fmla="*/ 684 h 811"/>
              <a:gd name="T6" fmla="*/ 173 w 811"/>
              <a:gd name="T7" fmla="*/ 577 h 811"/>
              <a:gd name="T8" fmla="*/ 195 w 811"/>
              <a:gd name="T9" fmla="*/ 577 h 811"/>
              <a:gd name="T10" fmla="*/ 195 w 811"/>
              <a:gd name="T11" fmla="*/ 600 h 811"/>
              <a:gd name="T12" fmla="*/ 88 w 811"/>
              <a:gd name="T13" fmla="*/ 707 h 811"/>
              <a:gd name="T14" fmla="*/ 127 w 811"/>
              <a:gd name="T15" fmla="*/ 746 h 811"/>
              <a:gd name="T16" fmla="*/ 105 w 811"/>
              <a:gd name="T17" fmla="*/ 746 h 811"/>
              <a:gd name="T18" fmla="*/ 105 w 811"/>
              <a:gd name="T19" fmla="*/ 723 h 811"/>
              <a:gd name="T20" fmla="*/ 211 w 811"/>
              <a:gd name="T21" fmla="*/ 616 h 811"/>
              <a:gd name="T22" fmla="*/ 234 w 811"/>
              <a:gd name="T23" fmla="*/ 616 h 811"/>
              <a:gd name="T24" fmla="*/ 234 w 811"/>
              <a:gd name="T25" fmla="*/ 639 h 811"/>
              <a:gd name="T26" fmla="*/ 127 w 811"/>
              <a:gd name="T27" fmla="*/ 746 h 811"/>
              <a:gd name="T28" fmla="*/ 266 w 811"/>
              <a:gd name="T29" fmla="*/ 422 h 811"/>
              <a:gd name="T30" fmla="*/ 260 w 811"/>
              <a:gd name="T31" fmla="*/ 421 h 811"/>
              <a:gd name="T32" fmla="*/ 232 w 811"/>
              <a:gd name="T33" fmla="*/ 431 h 811"/>
              <a:gd name="T34" fmla="*/ 191 w 811"/>
              <a:gd name="T35" fmla="*/ 472 h 811"/>
              <a:gd name="T36" fmla="*/ 181 w 811"/>
              <a:gd name="T37" fmla="*/ 500 h 811"/>
              <a:gd name="T38" fmla="*/ 183 w 811"/>
              <a:gd name="T39" fmla="*/ 512 h 811"/>
              <a:gd name="T40" fmla="*/ 169 w 811"/>
              <a:gd name="T41" fmla="*/ 515 h 811"/>
              <a:gd name="T42" fmla="*/ 122 w 811"/>
              <a:gd name="T43" fmla="*/ 541 h 811"/>
              <a:gd name="T44" fmla="*/ 21 w 811"/>
              <a:gd name="T45" fmla="*/ 641 h 811"/>
              <a:gd name="T46" fmla="*/ 1 w 811"/>
              <a:gd name="T47" fmla="*/ 697 h 811"/>
              <a:gd name="T48" fmla="*/ 28 w 811"/>
              <a:gd name="T49" fmla="*/ 754 h 811"/>
              <a:gd name="T50" fmla="*/ 58 w 811"/>
              <a:gd name="T51" fmla="*/ 784 h 811"/>
              <a:gd name="T52" fmla="*/ 114 w 811"/>
              <a:gd name="T53" fmla="*/ 810 h 811"/>
              <a:gd name="T54" fmla="*/ 170 w 811"/>
              <a:gd name="T55" fmla="*/ 790 h 811"/>
              <a:gd name="T56" fmla="*/ 271 w 811"/>
              <a:gd name="T57" fmla="*/ 690 h 811"/>
              <a:gd name="T58" fmla="*/ 296 w 811"/>
              <a:gd name="T59" fmla="*/ 642 h 811"/>
              <a:gd name="T60" fmla="*/ 299 w 811"/>
              <a:gd name="T61" fmla="*/ 628 h 811"/>
              <a:gd name="T62" fmla="*/ 312 w 811"/>
              <a:gd name="T63" fmla="*/ 631 h 811"/>
              <a:gd name="T64" fmla="*/ 340 w 811"/>
              <a:gd name="T65" fmla="*/ 621 h 811"/>
              <a:gd name="T66" fmla="*/ 381 w 811"/>
              <a:gd name="T67" fmla="*/ 580 h 811"/>
              <a:gd name="T68" fmla="*/ 391 w 811"/>
              <a:gd name="T69" fmla="*/ 552 h 811"/>
              <a:gd name="T70" fmla="*/ 390 w 811"/>
              <a:gd name="T71" fmla="*/ 545 h 811"/>
              <a:gd name="T72" fmla="*/ 266 w 811"/>
              <a:gd name="T73" fmla="*/ 422 h 811"/>
              <a:gd name="T74" fmla="*/ 706 w 811"/>
              <a:gd name="T75" fmla="*/ 153 h 811"/>
              <a:gd name="T76" fmla="*/ 721 w 811"/>
              <a:gd name="T77" fmla="*/ 159 h 811"/>
              <a:gd name="T78" fmla="*/ 735 w 811"/>
              <a:gd name="T79" fmla="*/ 152 h 811"/>
              <a:gd name="T80" fmla="*/ 805 w 811"/>
              <a:gd name="T81" fmla="*/ 66 h 811"/>
              <a:gd name="T82" fmla="*/ 803 w 811"/>
              <a:gd name="T83" fmla="*/ 41 h 811"/>
              <a:gd name="T84" fmla="*/ 771 w 811"/>
              <a:gd name="T85" fmla="*/ 8 h 811"/>
              <a:gd name="T86" fmla="*/ 745 w 811"/>
              <a:gd name="T87" fmla="*/ 7 h 811"/>
              <a:gd name="T88" fmla="*/ 660 w 811"/>
              <a:gd name="T89" fmla="*/ 76 h 811"/>
              <a:gd name="T90" fmla="*/ 652 w 811"/>
              <a:gd name="T91" fmla="*/ 90 h 811"/>
              <a:gd name="T92" fmla="*/ 658 w 811"/>
              <a:gd name="T93" fmla="*/ 105 h 811"/>
              <a:gd name="T94" fmla="*/ 665 w 811"/>
              <a:gd name="T95" fmla="*/ 112 h 811"/>
              <a:gd name="T96" fmla="*/ 481 w 811"/>
              <a:gd name="T97" fmla="*/ 296 h 811"/>
              <a:gd name="T98" fmla="*/ 515 w 811"/>
              <a:gd name="T99" fmla="*/ 330 h 811"/>
              <a:gd name="T100" fmla="*/ 699 w 811"/>
              <a:gd name="T101" fmla="*/ 146 h 811"/>
              <a:gd name="T102" fmla="*/ 706 w 811"/>
              <a:gd name="T103" fmla="*/ 153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11" h="811">
                <a:moveTo>
                  <a:pt x="88" y="707"/>
                </a:moveTo>
                <a:cubicBezTo>
                  <a:pt x="82" y="713"/>
                  <a:pt x="72" y="713"/>
                  <a:pt x="66" y="707"/>
                </a:cubicBezTo>
                <a:cubicBezTo>
                  <a:pt x="59" y="701"/>
                  <a:pt x="59" y="690"/>
                  <a:pt x="66" y="684"/>
                </a:cubicBezTo>
                <a:cubicBezTo>
                  <a:pt x="173" y="577"/>
                  <a:pt x="173" y="577"/>
                  <a:pt x="173" y="577"/>
                </a:cubicBezTo>
                <a:cubicBezTo>
                  <a:pt x="179" y="571"/>
                  <a:pt x="189" y="571"/>
                  <a:pt x="195" y="577"/>
                </a:cubicBezTo>
                <a:cubicBezTo>
                  <a:pt x="201" y="583"/>
                  <a:pt x="201" y="594"/>
                  <a:pt x="195" y="600"/>
                </a:cubicBezTo>
                <a:cubicBezTo>
                  <a:pt x="88" y="707"/>
                  <a:pt x="88" y="707"/>
                  <a:pt x="88" y="707"/>
                </a:cubicBezTo>
                <a:moveTo>
                  <a:pt x="127" y="746"/>
                </a:moveTo>
                <a:cubicBezTo>
                  <a:pt x="121" y="752"/>
                  <a:pt x="111" y="752"/>
                  <a:pt x="105" y="746"/>
                </a:cubicBezTo>
                <a:cubicBezTo>
                  <a:pt x="98" y="739"/>
                  <a:pt x="98" y="729"/>
                  <a:pt x="105" y="723"/>
                </a:cubicBezTo>
                <a:cubicBezTo>
                  <a:pt x="211" y="616"/>
                  <a:pt x="211" y="616"/>
                  <a:pt x="211" y="616"/>
                </a:cubicBezTo>
                <a:cubicBezTo>
                  <a:pt x="218" y="610"/>
                  <a:pt x="228" y="610"/>
                  <a:pt x="234" y="616"/>
                </a:cubicBezTo>
                <a:cubicBezTo>
                  <a:pt x="240" y="622"/>
                  <a:pt x="240" y="633"/>
                  <a:pt x="234" y="639"/>
                </a:cubicBezTo>
                <a:lnTo>
                  <a:pt x="127" y="746"/>
                </a:lnTo>
                <a:close/>
                <a:moveTo>
                  <a:pt x="266" y="422"/>
                </a:moveTo>
                <a:cubicBezTo>
                  <a:pt x="264" y="421"/>
                  <a:pt x="262" y="421"/>
                  <a:pt x="260" y="421"/>
                </a:cubicBezTo>
                <a:cubicBezTo>
                  <a:pt x="249" y="420"/>
                  <a:pt x="239" y="423"/>
                  <a:pt x="232" y="431"/>
                </a:cubicBezTo>
                <a:cubicBezTo>
                  <a:pt x="191" y="472"/>
                  <a:pt x="191" y="472"/>
                  <a:pt x="191" y="472"/>
                </a:cubicBezTo>
                <a:cubicBezTo>
                  <a:pt x="183" y="479"/>
                  <a:pt x="180" y="489"/>
                  <a:pt x="181" y="500"/>
                </a:cubicBezTo>
                <a:cubicBezTo>
                  <a:pt x="181" y="504"/>
                  <a:pt x="182" y="508"/>
                  <a:pt x="183" y="512"/>
                </a:cubicBezTo>
                <a:cubicBezTo>
                  <a:pt x="179" y="513"/>
                  <a:pt x="174" y="514"/>
                  <a:pt x="169" y="515"/>
                </a:cubicBezTo>
                <a:cubicBezTo>
                  <a:pt x="150" y="520"/>
                  <a:pt x="133" y="530"/>
                  <a:pt x="122" y="541"/>
                </a:cubicBezTo>
                <a:cubicBezTo>
                  <a:pt x="21" y="641"/>
                  <a:pt x="21" y="641"/>
                  <a:pt x="21" y="641"/>
                </a:cubicBezTo>
                <a:cubicBezTo>
                  <a:pt x="7" y="656"/>
                  <a:pt x="0" y="676"/>
                  <a:pt x="1" y="697"/>
                </a:cubicBezTo>
                <a:cubicBezTo>
                  <a:pt x="3" y="717"/>
                  <a:pt x="12" y="738"/>
                  <a:pt x="28" y="754"/>
                </a:cubicBezTo>
                <a:cubicBezTo>
                  <a:pt x="58" y="784"/>
                  <a:pt x="58" y="784"/>
                  <a:pt x="58" y="784"/>
                </a:cubicBezTo>
                <a:cubicBezTo>
                  <a:pt x="74" y="800"/>
                  <a:pt x="94" y="809"/>
                  <a:pt x="114" y="810"/>
                </a:cubicBezTo>
                <a:cubicBezTo>
                  <a:pt x="135" y="811"/>
                  <a:pt x="156" y="805"/>
                  <a:pt x="170" y="790"/>
                </a:cubicBezTo>
                <a:cubicBezTo>
                  <a:pt x="271" y="690"/>
                  <a:pt x="271" y="690"/>
                  <a:pt x="271" y="690"/>
                </a:cubicBezTo>
                <a:cubicBezTo>
                  <a:pt x="282" y="679"/>
                  <a:pt x="291" y="661"/>
                  <a:pt x="296" y="642"/>
                </a:cubicBezTo>
                <a:cubicBezTo>
                  <a:pt x="297" y="638"/>
                  <a:pt x="298" y="633"/>
                  <a:pt x="299" y="628"/>
                </a:cubicBezTo>
                <a:cubicBezTo>
                  <a:pt x="303" y="630"/>
                  <a:pt x="307" y="631"/>
                  <a:pt x="312" y="631"/>
                </a:cubicBezTo>
                <a:cubicBezTo>
                  <a:pt x="322" y="632"/>
                  <a:pt x="332" y="628"/>
                  <a:pt x="340" y="621"/>
                </a:cubicBezTo>
                <a:cubicBezTo>
                  <a:pt x="381" y="580"/>
                  <a:pt x="381" y="580"/>
                  <a:pt x="381" y="580"/>
                </a:cubicBezTo>
                <a:cubicBezTo>
                  <a:pt x="388" y="572"/>
                  <a:pt x="391" y="562"/>
                  <a:pt x="391" y="552"/>
                </a:cubicBezTo>
                <a:cubicBezTo>
                  <a:pt x="391" y="550"/>
                  <a:pt x="390" y="547"/>
                  <a:pt x="390" y="545"/>
                </a:cubicBezTo>
                <a:lnTo>
                  <a:pt x="266" y="422"/>
                </a:lnTo>
                <a:close/>
                <a:moveTo>
                  <a:pt x="706" y="153"/>
                </a:moveTo>
                <a:cubicBezTo>
                  <a:pt x="710" y="157"/>
                  <a:pt x="715" y="159"/>
                  <a:pt x="721" y="159"/>
                </a:cubicBezTo>
                <a:cubicBezTo>
                  <a:pt x="727" y="159"/>
                  <a:pt x="731" y="156"/>
                  <a:pt x="735" y="152"/>
                </a:cubicBezTo>
                <a:cubicBezTo>
                  <a:pt x="805" y="66"/>
                  <a:pt x="805" y="66"/>
                  <a:pt x="805" y="66"/>
                </a:cubicBezTo>
                <a:cubicBezTo>
                  <a:pt x="811" y="58"/>
                  <a:pt x="810" y="47"/>
                  <a:pt x="803" y="41"/>
                </a:cubicBezTo>
                <a:cubicBezTo>
                  <a:pt x="771" y="8"/>
                  <a:pt x="771" y="8"/>
                  <a:pt x="771" y="8"/>
                </a:cubicBezTo>
                <a:cubicBezTo>
                  <a:pt x="764" y="1"/>
                  <a:pt x="753" y="0"/>
                  <a:pt x="745" y="7"/>
                </a:cubicBezTo>
                <a:cubicBezTo>
                  <a:pt x="660" y="76"/>
                  <a:pt x="660" y="76"/>
                  <a:pt x="660" y="76"/>
                </a:cubicBezTo>
                <a:cubicBezTo>
                  <a:pt x="655" y="80"/>
                  <a:pt x="653" y="85"/>
                  <a:pt x="652" y="90"/>
                </a:cubicBezTo>
                <a:cubicBezTo>
                  <a:pt x="652" y="96"/>
                  <a:pt x="654" y="101"/>
                  <a:pt x="658" y="105"/>
                </a:cubicBezTo>
                <a:cubicBezTo>
                  <a:pt x="665" y="112"/>
                  <a:pt x="665" y="112"/>
                  <a:pt x="665" y="112"/>
                </a:cubicBezTo>
                <a:cubicBezTo>
                  <a:pt x="481" y="296"/>
                  <a:pt x="481" y="296"/>
                  <a:pt x="481" y="296"/>
                </a:cubicBezTo>
                <a:cubicBezTo>
                  <a:pt x="515" y="330"/>
                  <a:pt x="515" y="330"/>
                  <a:pt x="515" y="330"/>
                </a:cubicBezTo>
                <a:cubicBezTo>
                  <a:pt x="699" y="146"/>
                  <a:pt x="699" y="146"/>
                  <a:pt x="699" y="146"/>
                </a:cubicBezTo>
                <a:lnTo>
                  <a:pt x="706" y="15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710898" y="2311040"/>
            <a:ext cx="473075" cy="452437"/>
          </a:xfrm>
          <a:custGeom>
            <a:avLst/>
            <a:gdLst>
              <a:gd name="T0" fmla="*/ 295 w 862"/>
              <a:gd name="T1" fmla="*/ 166 h 827"/>
              <a:gd name="T2" fmla="*/ 259 w 862"/>
              <a:gd name="T3" fmla="*/ 61 h 827"/>
              <a:gd name="T4" fmla="*/ 121 w 862"/>
              <a:gd name="T5" fmla="*/ 38 h 827"/>
              <a:gd name="T6" fmla="*/ 220 w 862"/>
              <a:gd name="T7" fmla="*/ 107 h 827"/>
              <a:gd name="T8" fmla="*/ 209 w 862"/>
              <a:gd name="T9" fmla="*/ 181 h 827"/>
              <a:gd name="T10" fmla="*/ 157 w 862"/>
              <a:gd name="T11" fmla="*/ 232 h 827"/>
              <a:gd name="T12" fmla="*/ 36 w 862"/>
              <a:gd name="T13" fmla="*/ 184 h 827"/>
              <a:gd name="T14" fmla="*/ 170 w 862"/>
              <a:gd name="T15" fmla="*/ 294 h 827"/>
              <a:gd name="T16" fmla="*/ 172 w 862"/>
              <a:gd name="T17" fmla="*/ 294 h 827"/>
              <a:gd name="T18" fmla="*/ 258 w 862"/>
              <a:gd name="T19" fmla="*/ 246 h 827"/>
              <a:gd name="T20" fmla="*/ 567 w 862"/>
              <a:gd name="T21" fmla="*/ 655 h 827"/>
              <a:gd name="T22" fmla="*/ 576 w 862"/>
              <a:gd name="T23" fmla="*/ 723 h 827"/>
              <a:gd name="T24" fmla="*/ 668 w 862"/>
              <a:gd name="T25" fmla="*/ 791 h 827"/>
              <a:gd name="T26" fmla="*/ 662 w 862"/>
              <a:gd name="T27" fmla="*/ 747 h 827"/>
              <a:gd name="T28" fmla="*/ 640 w 862"/>
              <a:gd name="T29" fmla="*/ 683 h 827"/>
              <a:gd name="T30" fmla="*/ 675 w 862"/>
              <a:gd name="T31" fmla="*/ 616 h 827"/>
              <a:gd name="T32" fmla="*/ 748 w 862"/>
              <a:gd name="T33" fmla="*/ 594 h 827"/>
              <a:gd name="T34" fmla="*/ 775 w 862"/>
              <a:gd name="T35" fmla="*/ 562 h 827"/>
              <a:gd name="T36" fmla="*/ 692 w 862"/>
              <a:gd name="T37" fmla="*/ 533 h 827"/>
              <a:gd name="T38" fmla="*/ 690 w 862"/>
              <a:gd name="T39" fmla="*/ 533 h 827"/>
              <a:gd name="T40" fmla="*/ 604 w 862"/>
              <a:gd name="T41" fmla="*/ 581 h 827"/>
              <a:gd name="T42" fmla="*/ 246 w 862"/>
              <a:gd name="T43" fmla="*/ 299 h 827"/>
              <a:gd name="T44" fmla="*/ 528 w 862"/>
              <a:gd name="T45" fmla="*/ 570 h 827"/>
              <a:gd name="T46" fmla="*/ 580 w 862"/>
              <a:gd name="T47" fmla="*/ 560 h 827"/>
              <a:gd name="T48" fmla="*/ 585 w 862"/>
              <a:gd name="T49" fmla="*/ 508 h 827"/>
              <a:gd name="T50" fmla="*/ 310 w 862"/>
              <a:gd name="T51" fmla="*/ 226 h 827"/>
              <a:gd name="T52" fmla="*/ 246 w 862"/>
              <a:gd name="T53" fmla="*/ 299 h 827"/>
              <a:gd name="T54" fmla="*/ 185 w 862"/>
              <a:gd name="T55" fmla="*/ 326 h 827"/>
              <a:gd name="T56" fmla="*/ 173 w 862"/>
              <a:gd name="T57" fmla="*/ 326 h 827"/>
              <a:gd name="T58" fmla="*/ 170 w 862"/>
              <a:gd name="T59" fmla="*/ 326 h 827"/>
              <a:gd name="T60" fmla="*/ 3 w 862"/>
              <a:gd name="T61" fmla="*/ 186 h 827"/>
              <a:gd name="T62" fmla="*/ 14 w 862"/>
              <a:gd name="T63" fmla="*/ 153 h 827"/>
              <a:gd name="T64" fmla="*/ 42 w 862"/>
              <a:gd name="T65" fmla="*/ 150 h 827"/>
              <a:gd name="T66" fmla="*/ 143 w 862"/>
              <a:gd name="T67" fmla="*/ 204 h 827"/>
              <a:gd name="T68" fmla="*/ 180 w 862"/>
              <a:gd name="T69" fmla="*/ 167 h 827"/>
              <a:gd name="T70" fmla="*/ 189 w 862"/>
              <a:gd name="T71" fmla="*/ 116 h 827"/>
              <a:gd name="T72" fmla="*/ 94 w 862"/>
              <a:gd name="T73" fmla="*/ 60 h 827"/>
              <a:gd name="T74" fmla="*/ 82 w 862"/>
              <a:gd name="T75" fmla="*/ 32 h 827"/>
              <a:gd name="T76" fmla="*/ 107 w 862"/>
              <a:gd name="T77" fmla="*/ 8 h 827"/>
              <a:gd name="T78" fmla="*/ 277 w 862"/>
              <a:gd name="T79" fmla="*/ 35 h 827"/>
              <a:gd name="T80" fmla="*/ 326 w 862"/>
              <a:gd name="T81" fmla="*/ 157 h 827"/>
              <a:gd name="T82" fmla="*/ 327 w 862"/>
              <a:gd name="T83" fmla="*/ 171 h 827"/>
              <a:gd name="T84" fmla="*/ 357 w 862"/>
              <a:gd name="T85" fmla="*/ 234 h 827"/>
              <a:gd name="T86" fmla="*/ 677 w 862"/>
              <a:gd name="T87" fmla="*/ 501 h 827"/>
              <a:gd name="T88" fmla="*/ 689 w 862"/>
              <a:gd name="T89" fmla="*/ 501 h 827"/>
              <a:gd name="T90" fmla="*/ 796 w 862"/>
              <a:gd name="T91" fmla="*/ 537 h 827"/>
              <a:gd name="T92" fmla="*/ 855 w 862"/>
              <a:gd name="T93" fmla="*/ 666 h 827"/>
              <a:gd name="T94" fmla="*/ 839 w 862"/>
              <a:gd name="T95" fmla="*/ 679 h 827"/>
              <a:gd name="T96" fmla="*/ 820 w 862"/>
              <a:gd name="T97" fmla="*/ 676 h 827"/>
              <a:gd name="T98" fmla="*/ 719 w 862"/>
              <a:gd name="T99" fmla="*/ 623 h 827"/>
              <a:gd name="T100" fmla="*/ 682 w 862"/>
              <a:gd name="T101" fmla="*/ 660 h 827"/>
              <a:gd name="T102" fmla="*/ 673 w 862"/>
              <a:gd name="T103" fmla="*/ 711 h 827"/>
              <a:gd name="T104" fmla="*/ 768 w 862"/>
              <a:gd name="T105" fmla="*/ 767 h 827"/>
              <a:gd name="T106" fmla="*/ 780 w 862"/>
              <a:gd name="T107" fmla="*/ 794 h 827"/>
              <a:gd name="T108" fmla="*/ 755 w 862"/>
              <a:gd name="T109" fmla="*/ 818 h 827"/>
              <a:gd name="T110" fmla="*/ 585 w 862"/>
              <a:gd name="T111" fmla="*/ 792 h 827"/>
              <a:gd name="T112" fmla="*/ 536 w 862"/>
              <a:gd name="T113" fmla="*/ 670 h 827"/>
              <a:gd name="T114" fmla="*/ 535 w 862"/>
              <a:gd name="T115" fmla="*/ 656 h 827"/>
              <a:gd name="T116" fmla="*/ 505 w 862"/>
              <a:gd name="T117" fmla="*/ 593 h 827"/>
              <a:gd name="T118" fmla="*/ 540 w 862"/>
              <a:gd name="T119" fmla="*/ 506 h 827"/>
              <a:gd name="T120" fmla="*/ 523 w 862"/>
              <a:gd name="T121" fmla="*/ 523 h 827"/>
              <a:gd name="T122" fmla="*/ 322 w 862"/>
              <a:gd name="T123" fmla="*/ 304 h 827"/>
              <a:gd name="T124" fmla="*/ 540 w 862"/>
              <a:gd name="T125" fmla="*/ 50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2" h="827">
                <a:moveTo>
                  <a:pt x="295" y="171"/>
                </a:moveTo>
                <a:cubicBezTo>
                  <a:pt x="295" y="169"/>
                  <a:pt x="295" y="168"/>
                  <a:pt x="295" y="166"/>
                </a:cubicBezTo>
                <a:cubicBezTo>
                  <a:pt x="294" y="144"/>
                  <a:pt x="292" y="122"/>
                  <a:pt x="286" y="103"/>
                </a:cubicBezTo>
                <a:cubicBezTo>
                  <a:pt x="281" y="86"/>
                  <a:pt x="273" y="71"/>
                  <a:pt x="259" y="61"/>
                </a:cubicBezTo>
                <a:cubicBezTo>
                  <a:pt x="240" y="48"/>
                  <a:pt x="217" y="40"/>
                  <a:pt x="194" y="36"/>
                </a:cubicBezTo>
                <a:cubicBezTo>
                  <a:pt x="170" y="32"/>
                  <a:pt x="145" y="33"/>
                  <a:pt x="121" y="38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210" y="85"/>
                  <a:pt x="216" y="96"/>
                  <a:pt x="220" y="107"/>
                </a:cubicBezTo>
                <a:cubicBezTo>
                  <a:pt x="223" y="119"/>
                  <a:pt x="224" y="133"/>
                  <a:pt x="222" y="144"/>
                </a:cubicBezTo>
                <a:cubicBezTo>
                  <a:pt x="219" y="156"/>
                  <a:pt x="215" y="169"/>
                  <a:pt x="209" y="181"/>
                </a:cubicBezTo>
                <a:cubicBezTo>
                  <a:pt x="203" y="192"/>
                  <a:pt x="196" y="202"/>
                  <a:pt x="187" y="211"/>
                </a:cubicBezTo>
                <a:cubicBezTo>
                  <a:pt x="179" y="218"/>
                  <a:pt x="168" y="227"/>
                  <a:pt x="157" y="232"/>
                </a:cubicBezTo>
                <a:cubicBezTo>
                  <a:pt x="143" y="239"/>
                  <a:pt x="128" y="241"/>
                  <a:pt x="114" y="232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44" y="213"/>
                  <a:pt x="61" y="243"/>
                  <a:pt x="87" y="265"/>
                </a:cubicBezTo>
                <a:cubicBezTo>
                  <a:pt x="108" y="283"/>
                  <a:pt x="135" y="294"/>
                  <a:pt x="170" y="294"/>
                </a:cubicBezTo>
                <a:cubicBezTo>
                  <a:pt x="172" y="294"/>
                  <a:pt x="172" y="294"/>
                  <a:pt x="172" y="294"/>
                </a:cubicBezTo>
                <a:cubicBezTo>
                  <a:pt x="172" y="294"/>
                  <a:pt x="172" y="294"/>
                  <a:pt x="172" y="294"/>
                </a:cubicBezTo>
                <a:cubicBezTo>
                  <a:pt x="174" y="294"/>
                  <a:pt x="177" y="294"/>
                  <a:pt x="180" y="293"/>
                </a:cubicBezTo>
                <a:cubicBezTo>
                  <a:pt x="207" y="289"/>
                  <a:pt x="236" y="270"/>
                  <a:pt x="258" y="246"/>
                </a:cubicBezTo>
                <a:cubicBezTo>
                  <a:pt x="279" y="222"/>
                  <a:pt x="293" y="195"/>
                  <a:pt x="295" y="171"/>
                </a:cubicBezTo>
                <a:moveTo>
                  <a:pt x="567" y="655"/>
                </a:moveTo>
                <a:cubicBezTo>
                  <a:pt x="567" y="657"/>
                  <a:pt x="567" y="659"/>
                  <a:pt x="567" y="661"/>
                </a:cubicBezTo>
                <a:cubicBezTo>
                  <a:pt x="568" y="682"/>
                  <a:pt x="570" y="704"/>
                  <a:pt x="576" y="723"/>
                </a:cubicBezTo>
                <a:cubicBezTo>
                  <a:pt x="581" y="741"/>
                  <a:pt x="589" y="756"/>
                  <a:pt x="603" y="765"/>
                </a:cubicBezTo>
                <a:cubicBezTo>
                  <a:pt x="622" y="779"/>
                  <a:pt x="645" y="787"/>
                  <a:pt x="668" y="791"/>
                </a:cubicBezTo>
                <a:cubicBezTo>
                  <a:pt x="692" y="794"/>
                  <a:pt x="717" y="793"/>
                  <a:pt x="741" y="789"/>
                </a:cubicBezTo>
                <a:cubicBezTo>
                  <a:pt x="662" y="747"/>
                  <a:pt x="662" y="747"/>
                  <a:pt x="662" y="747"/>
                </a:cubicBezTo>
                <a:cubicBezTo>
                  <a:pt x="652" y="741"/>
                  <a:pt x="646" y="731"/>
                  <a:pt x="642" y="719"/>
                </a:cubicBezTo>
                <a:cubicBezTo>
                  <a:pt x="639" y="707"/>
                  <a:pt x="638" y="693"/>
                  <a:pt x="640" y="683"/>
                </a:cubicBezTo>
                <a:cubicBezTo>
                  <a:pt x="643" y="670"/>
                  <a:pt x="647" y="657"/>
                  <a:pt x="653" y="645"/>
                </a:cubicBezTo>
                <a:cubicBezTo>
                  <a:pt x="659" y="635"/>
                  <a:pt x="666" y="624"/>
                  <a:pt x="675" y="616"/>
                </a:cubicBezTo>
                <a:cubicBezTo>
                  <a:pt x="683" y="608"/>
                  <a:pt x="694" y="600"/>
                  <a:pt x="705" y="594"/>
                </a:cubicBezTo>
                <a:cubicBezTo>
                  <a:pt x="719" y="588"/>
                  <a:pt x="734" y="586"/>
                  <a:pt x="748" y="594"/>
                </a:cubicBezTo>
                <a:cubicBezTo>
                  <a:pt x="826" y="643"/>
                  <a:pt x="826" y="643"/>
                  <a:pt x="826" y="643"/>
                </a:cubicBezTo>
                <a:cubicBezTo>
                  <a:pt x="818" y="614"/>
                  <a:pt x="801" y="583"/>
                  <a:pt x="775" y="562"/>
                </a:cubicBezTo>
                <a:cubicBezTo>
                  <a:pt x="754" y="544"/>
                  <a:pt x="727" y="532"/>
                  <a:pt x="692" y="533"/>
                </a:cubicBezTo>
                <a:cubicBezTo>
                  <a:pt x="692" y="533"/>
                  <a:pt x="692" y="533"/>
                  <a:pt x="692" y="533"/>
                </a:cubicBezTo>
                <a:cubicBezTo>
                  <a:pt x="690" y="533"/>
                  <a:pt x="690" y="533"/>
                  <a:pt x="690" y="533"/>
                </a:cubicBezTo>
                <a:cubicBezTo>
                  <a:pt x="690" y="533"/>
                  <a:pt x="690" y="533"/>
                  <a:pt x="690" y="533"/>
                </a:cubicBezTo>
                <a:cubicBezTo>
                  <a:pt x="688" y="533"/>
                  <a:pt x="685" y="533"/>
                  <a:pt x="682" y="534"/>
                </a:cubicBezTo>
                <a:cubicBezTo>
                  <a:pt x="655" y="538"/>
                  <a:pt x="626" y="557"/>
                  <a:pt x="604" y="581"/>
                </a:cubicBezTo>
                <a:cubicBezTo>
                  <a:pt x="583" y="604"/>
                  <a:pt x="569" y="632"/>
                  <a:pt x="567" y="655"/>
                </a:cubicBezTo>
                <a:close/>
                <a:moveTo>
                  <a:pt x="246" y="299"/>
                </a:moveTo>
                <a:cubicBezTo>
                  <a:pt x="256" y="303"/>
                  <a:pt x="267" y="309"/>
                  <a:pt x="277" y="319"/>
                </a:cubicBezTo>
                <a:cubicBezTo>
                  <a:pt x="528" y="570"/>
                  <a:pt x="528" y="570"/>
                  <a:pt x="528" y="570"/>
                </a:cubicBezTo>
                <a:cubicBezTo>
                  <a:pt x="538" y="581"/>
                  <a:pt x="546" y="591"/>
                  <a:pt x="552" y="601"/>
                </a:cubicBezTo>
                <a:cubicBezTo>
                  <a:pt x="559" y="586"/>
                  <a:pt x="569" y="572"/>
                  <a:pt x="580" y="560"/>
                </a:cubicBezTo>
                <a:cubicBezTo>
                  <a:pt x="591" y="548"/>
                  <a:pt x="603" y="537"/>
                  <a:pt x="616" y="528"/>
                </a:cubicBezTo>
                <a:cubicBezTo>
                  <a:pt x="606" y="524"/>
                  <a:pt x="595" y="518"/>
                  <a:pt x="585" y="508"/>
                </a:cubicBezTo>
                <a:cubicBezTo>
                  <a:pt x="334" y="256"/>
                  <a:pt x="334" y="256"/>
                  <a:pt x="334" y="256"/>
                </a:cubicBezTo>
                <a:cubicBezTo>
                  <a:pt x="324" y="246"/>
                  <a:pt x="316" y="236"/>
                  <a:pt x="310" y="226"/>
                </a:cubicBezTo>
                <a:cubicBezTo>
                  <a:pt x="303" y="240"/>
                  <a:pt x="293" y="254"/>
                  <a:pt x="282" y="267"/>
                </a:cubicBezTo>
                <a:cubicBezTo>
                  <a:pt x="271" y="279"/>
                  <a:pt x="259" y="290"/>
                  <a:pt x="246" y="299"/>
                </a:cubicBezTo>
                <a:close/>
                <a:moveTo>
                  <a:pt x="254" y="342"/>
                </a:moveTo>
                <a:cubicBezTo>
                  <a:pt x="237" y="324"/>
                  <a:pt x="215" y="325"/>
                  <a:pt x="185" y="326"/>
                </a:cubicBezTo>
                <a:cubicBezTo>
                  <a:pt x="181" y="326"/>
                  <a:pt x="177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2" y="326"/>
                  <a:pt x="171" y="326"/>
                  <a:pt x="170" y="326"/>
                </a:cubicBezTo>
                <a:cubicBezTo>
                  <a:pt x="170" y="326"/>
                  <a:pt x="170" y="326"/>
                  <a:pt x="170" y="326"/>
                </a:cubicBezTo>
                <a:cubicBezTo>
                  <a:pt x="127" y="326"/>
                  <a:pt x="92" y="312"/>
                  <a:pt x="66" y="289"/>
                </a:cubicBezTo>
                <a:cubicBezTo>
                  <a:pt x="33" y="262"/>
                  <a:pt x="13" y="222"/>
                  <a:pt x="3" y="186"/>
                </a:cubicBezTo>
                <a:cubicBezTo>
                  <a:pt x="0" y="177"/>
                  <a:pt x="2" y="168"/>
                  <a:pt x="7" y="161"/>
                </a:cubicBezTo>
                <a:cubicBezTo>
                  <a:pt x="9" y="158"/>
                  <a:pt x="11" y="155"/>
                  <a:pt x="14" y="153"/>
                </a:cubicBezTo>
                <a:cubicBezTo>
                  <a:pt x="17" y="151"/>
                  <a:pt x="20" y="149"/>
                  <a:pt x="23" y="148"/>
                </a:cubicBezTo>
                <a:cubicBezTo>
                  <a:pt x="30" y="146"/>
                  <a:pt x="36" y="147"/>
                  <a:pt x="42" y="150"/>
                </a:cubicBezTo>
                <a:cubicBezTo>
                  <a:pt x="130" y="205"/>
                  <a:pt x="130" y="205"/>
                  <a:pt x="130" y="205"/>
                </a:cubicBezTo>
                <a:cubicBezTo>
                  <a:pt x="133" y="207"/>
                  <a:pt x="138" y="206"/>
                  <a:pt x="143" y="204"/>
                </a:cubicBezTo>
                <a:cubicBezTo>
                  <a:pt x="151" y="200"/>
                  <a:pt x="159" y="193"/>
                  <a:pt x="165" y="187"/>
                </a:cubicBezTo>
                <a:cubicBezTo>
                  <a:pt x="171" y="182"/>
                  <a:pt x="176" y="175"/>
                  <a:pt x="180" y="167"/>
                </a:cubicBezTo>
                <a:cubicBezTo>
                  <a:pt x="185" y="158"/>
                  <a:pt x="188" y="147"/>
                  <a:pt x="190" y="138"/>
                </a:cubicBezTo>
                <a:cubicBezTo>
                  <a:pt x="191" y="131"/>
                  <a:pt x="191" y="123"/>
                  <a:pt x="189" y="116"/>
                </a:cubicBezTo>
                <a:cubicBezTo>
                  <a:pt x="188" y="112"/>
                  <a:pt x="187" y="109"/>
                  <a:pt x="185" y="108"/>
                </a:cubicBezTo>
                <a:cubicBezTo>
                  <a:pt x="94" y="60"/>
                  <a:pt x="94" y="60"/>
                  <a:pt x="94" y="60"/>
                </a:cubicBezTo>
                <a:cubicBezTo>
                  <a:pt x="89" y="57"/>
                  <a:pt x="86" y="53"/>
                  <a:pt x="84" y="49"/>
                </a:cubicBezTo>
                <a:cubicBezTo>
                  <a:pt x="81" y="44"/>
                  <a:pt x="81" y="38"/>
                  <a:pt x="82" y="32"/>
                </a:cubicBezTo>
                <a:cubicBezTo>
                  <a:pt x="83" y="27"/>
                  <a:pt x="85" y="22"/>
                  <a:pt x="89" y="18"/>
                </a:cubicBezTo>
                <a:cubicBezTo>
                  <a:pt x="93" y="14"/>
                  <a:pt x="99" y="10"/>
                  <a:pt x="107" y="8"/>
                </a:cubicBezTo>
                <a:cubicBezTo>
                  <a:pt x="137" y="2"/>
                  <a:pt x="168" y="0"/>
                  <a:pt x="199" y="5"/>
                </a:cubicBezTo>
                <a:cubicBezTo>
                  <a:pt x="227" y="9"/>
                  <a:pt x="254" y="19"/>
                  <a:pt x="277" y="35"/>
                </a:cubicBezTo>
                <a:cubicBezTo>
                  <a:pt x="298" y="50"/>
                  <a:pt x="310" y="70"/>
                  <a:pt x="317" y="94"/>
                </a:cubicBezTo>
                <a:cubicBezTo>
                  <a:pt x="323" y="114"/>
                  <a:pt x="325" y="135"/>
                  <a:pt x="326" y="157"/>
                </a:cubicBezTo>
                <a:cubicBezTo>
                  <a:pt x="327" y="160"/>
                  <a:pt x="327" y="164"/>
                  <a:pt x="327" y="168"/>
                </a:cubicBezTo>
                <a:cubicBezTo>
                  <a:pt x="327" y="169"/>
                  <a:pt x="327" y="170"/>
                  <a:pt x="327" y="171"/>
                </a:cubicBezTo>
                <a:cubicBezTo>
                  <a:pt x="327" y="180"/>
                  <a:pt x="329" y="189"/>
                  <a:pt x="333" y="198"/>
                </a:cubicBezTo>
                <a:cubicBezTo>
                  <a:pt x="337" y="210"/>
                  <a:pt x="344" y="221"/>
                  <a:pt x="357" y="234"/>
                </a:cubicBezTo>
                <a:cubicBezTo>
                  <a:pt x="608" y="485"/>
                  <a:pt x="608" y="485"/>
                  <a:pt x="608" y="485"/>
                </a:cubicBezTo>
                <a:cubicBezTo>
                  <a:pt x="625" y="502"/>
                  <a:pt x="646" y="502"/>
                  <a:pt x="677" y="501"/>
                </a:cubicBezTo>
                <a:cubicBezTo>
                  <a:pt x="681" y="501"/>
                  <a:pt x="685" y="501"/>
                  <a:pt x="689" y="501"/>
                </a:cubicBezTo>
                <a:cubicBezTo>
                  <a:pt x="689" y="501"/>
                  <a:pt x="689" y="501"/>
                  <a:pt x="689" y="501"/>
                </a:cubicBezTo>
                <a:cubicBezTo>
                  <a:pt x="690" y="501"/>
                  <a:pt x="691" y="501"/>
                  <a:pt x="692" y="501"/>
                </a:cubicBezTo>
                <a:cubicBezTo>
                  <a:pt x="735" y="500"/>
                  <a:pt x="770" y="515"/>
                  <a:pt x="796" y="537"/>
                </a:cubicBezTo>
                <a:cubicBezTo>
                  <a:pt x="829" y="565"/>
                  <a:pt x="849" y="604"/>
                  <a:pt x="859" y="640"/>
                </a:cubicBezTo>
                <a:cubicBezTo>
                  <a:pt x="862" y="650"/>
                  <a:pt x="860" y="659"/>
                  <a:pt x="855" y="666"/>
                </a:cubicBezTo>
                <a:cubicBezTo>
                  <a:pt x="853" y="669"/>
                  <a:pt x="851" y="672"/>
                  <a:pt x="848" y="674"/>
                </a:cubicBezTo>
                <a:cubicBezTo>
                  <a:pt x="845" y="676"/>
                  <a:pt x="842" y="678"/>
                  <a:pt x="839" y="679"/>
                </a:cubicBezTo>
                <a:cubicBezTo>
                  <a:pt x="839" y="679"/>
                  <a:pt x="839" y="679"/>
                  <a:pt x="839" y="679"/>
                </a:cubicBezTo>
                <a:cubicBezTo>
                  <a:pt x="832" y="681"/>
                  <a:pt x="826" y="680"/>
                  <a:pt x="820" y="676"/>
                </a:cubicBezTo>
                <a:cubicBezTo>
                  <a:pt x="732" y="621"/>
                  <a:pt x="732" y="621"/>
                  <a:pt x="732" y="621"/>
                </a:cubicBezTo>
                <a:cubicBezTo>
                  <a:pt x="729" y="620"/>
                  <a:pt x="724" y="621"/>
                  <a:pt x="719" y="623"/>
                </a:cubicBezTo>
                <a:cubicBezTo>
                  <a:pt x="711" y="627"/>
                  <a:pt x="703" y="633"/>
                  <a:pt x="697" y="639"/>
                </a:cubicBezTo>
                <a:cubicBezTo>
                  <a:pt x="691" y="645"/>
                  <a:pt x="686" y="652"/>
                  <a:pt x="682" y="660"/>
                </a:cubicBezTo>
                <a:cubicBezTo>
                  <a:pt x="677" y="669"/>
                  <a:pt x="674" y="679"/>
                  <a:pt x="672" y="689"/>
                </a:cubicBezTo>
                <a:cubicBezTo>
                  <a:pt x="671" y="695"/>
                  <a:pt x="671" y="704"/>
                  <a:pt x="673" y="711"/>
                </a:cubicBezTo>
                <a:cubicBezTo>
                  <a:pt x="674" y="715"/>
                  <a:pt x="675" y="718"/>
                  <a:pt x="677" y="719"/>
                </a:cubicBezTo>
                <a:cubicBezTo>
                  <a:pt x="768" y="767"/>
                  <a:pt x="768" y="767"/>
                  <a:pt x="768" y="767"/>
                </a:cubicBezTo>
                <a:cubicBezTo>
                  <a:pt x="773" y="769"/>
                  <a:pt x="776" y="773"/>
                  <a:pt x="778" y="778"/>
                </a:cubicBezTo>
                <a:cubicBezTo>
                  <a:pt x="781" y="783"/>
                  <a:pt x="781" y="789"/>
                  <a:pt x="780" y="794"/>
                </a:cubicBezTo>
                <a:cubicBezTo>
                  <a:pt x="779" y="799"/>
                  <a:pt x="777" y="804"/>
                  <a:pt x="773" y="808"/>
                </a:cubicBezTo>
                <a:cubicBezTo>
                  <a:pt x="769" y="813"/>
                  <a:pt x="763" y="817"/>
                  <a:pt x="755" y="818"/>
                </a:cubicBezTo>
                <a:cubicBezTo>
                  <a:pt x="725" y="825"/>
                  <a:pt x="694" y="827"/>
                  <a:pt x="663" y="822"/>
                </a:cubicBezTo>
                <a:cubicBezTo>
                  <a:pt x="635" y="818"/>
                  <a:pt x="608" y="808"/>
                  <a:pt x="585" y="792"/>
                </a:cubicBezTo>
                <a:cubicBezTo>
                  <a:pt x="564" y="777"/>
                  <a:pt x="552" y="756"/>
                  <a:pt x="545" y="732"/>
                </a:cubicBezTo>
                <a:cubicBezTo>
                  <a:pt x="539" y="713"/>
                  <a:pt x="537" y="691"/>
                  <a:pt x="536" y="670"/>
                </a:cubicBezTo>
                <a:cubicBezTo>
                  <a:pt x="535" y="667"/>
                  <a:pt x="535" y="663"/>
                  <a:pt x="535" y="659"/>
                </a:cubicBezTo>
                <a:cubicBezTo>
                  <a:pt x="535" y="658"/>
                  <a:pt x="535" y="657"/>
                  <a:pt x="535" y="656"/>
                </a:cubicBezTo>
                <a:cubicBezTo>
                  <a:pt x="535" y="647"/>
                  <a:pt x="533" y="638"/>
                  <a:pt x="529" y="628"/>
                </a:cubicBezTo>
                <a:cubicBezTo>
                  <a:pt x="525" y="617"/>
                  <a:pt x="518" y="605"/>
                  <a:pt x="505" y="593"/>
                </a:cubicBezTo>
                <a:lnTo>
                  <a:pt x="254" y="342"/>
                </a:lnTo>
                <a:close/>
                <a:moveTo>
                  <a:pt x="540" y="506"/>
                </a:moveTo>
                <a:cubicBezTo>
                  <a:pt x="545" y="510"/>
                  <a:pt x="545" y="518"/>
                  <a:pt x="540" y="523"/>
                </a:cubicBezTo>
                <a:cubicBezTo>
                  <a:pt x="535" y="527"/>
                  <a:pt x="528" y="527"/>
                  <a:pt x="523" y="523"/>
                </a:cubicBezTo>
                <a:cubicBezTo>
                  <a:pt x="322" y="321"/>
                  <a:pt x="322" y="321"/>
                  <a:pt x="322" y="321"/>
                </a:cubicBezTo>
                <a:cubicBezTo>
                  <a:pt x="317" y="316"/>
                  <a:pt x="317" y="309"/>
                  <a:pt x="322" y="304"/>
                </a:cubicBezTo>
                <a:cubicBezTo>
                  <a:pt x="327" y="299"/>
                  <a:pt x="334" y="299"/>
                  <a:pt x="339" y="304"/>
                </a:cubicBezTo>
                <a:lnTo>
                  <a:pt x="540" y="5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WHAT DOES THIS </a:t>
            </a:r>
            <a:br>
              <a:rPr lang="en-GB" altLang="en-US" smtClean="0"/>
            </a:br>
            <a:r>
              <a:rPr lang="en-GB" altLang="en-US" smtClean="0"/>
              <a:t>MEAN FOR PEOPLE?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616649" y="2198298"/>
            <a:ext cx="661987" cy="662308"/>
          </a:xfrm>
          <a:custGeom>
            <a:avLst/>
            <a:gdLst>
              <a:gd name="T0" fmla="*/ 437 w 874"/>
              <a:gd name="T1" fmla="*/ 874 h 874"/>
              <a:gd name="T2" fmla="*/ 874 w 874"/>
              <a:gd name="T3" fmla="*/ 437 h 874"/>
              <a:gd name="T4" fmla="*/ 437 w 874"/>
              <a:gd name="T5" fmla="*/ 0 h 874"/>
              <a:gd name="T6" fmla="*/ 0 w 874"/>
              <a:gd name="T7" fmla="*/ 437 h 874"/>
              <a:gd name="T8" fmla="*/ 437 w 874"/>
              <a:gd name="T9" fmla="*/ 874 h 874"/>
              <a:gd name="T10" fmla="*/ 437 w 874"/>
              <a:gd name="T11" fmla="*/ 133 h 874"/>
              <a:gd name="T12" fmla="*/ 575 w 874"/>
              <a:gd name="T13" fmla="*/ 272 h 874"/>
              <a:gd name="T14" fmla="*/ 437 w 874"/>
              <a:gd name="T15" fmla="*/ 410 h 874"/>
              <a:gd name="T16" fmla="*/ 299 w 874"/>
              <a:gd name="T17" fmla="*/ 272 h 874"/>
              <a:gd name="T18" fmla="*/ 437 w 874"/>
              <a:gd name="T19" fmla="*/ 133 h 874"/>
              <a:gd name="T20" fmla="*/ 198 w 874"/>
              <a:gd name="T21" fmla="*/ 559 h 874"/>
              <a:gd name="T22" fmla="*/ 306 w 874"/>
              <a:gd name="T23" fmla="*/ 451 h 874"/>
              <a:gd name="T24" fmla="*/ 568 w 874"/>
              <a:gd name="T25" fmla="*/ 451 h 874"/>
              <a:gd name="T26" fmla="*/ 675 w 874"/>
              <a:gd name="T27" fmla="*/ 559 h 874"/>
              <a:gd name="T28" fmla="*/ 675 w 874"/>
              <a:gd name="T29" fmla="*/ 659 h 874"/>
              <a:gd name="T30" fmla="*/ 651 w 874"/>
              <a:gd name="T31" fmla="*/ 712 h 874"/>
              <a:gd name="T32" fmla="*/ 437 w 874"/>
              <a:gd name="T33" fmla="*/ 785 h 874"/>
              <a:gd name="T34" fmla="*/ 216 w 874"/>
              <a:gd name="T35" fmla="*/ 707 h 874"/>
              <a:gd name="T36" fmla="*/ 198 w 874"/>
              <a:gd name="T37" fmla="*/ 657 h 874"/>
              <a:gd name="T38" fmla="*/ 198 w 874"/>
              <a:gd name="T39" fmla="*/ 55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4" h="874">
                <a:moveTo>
                  <a:pt x="437" y="874"/>
                </a:moveTo>
                <a:cubicBezTo>
                  <a:pt x="678" y="874"/>
                  <a:pt x="874" y="678"/>
                  <a:pt x="874" y="437"/>
                </a:cubicBezTo>
                <a:cubicBezTo>
                  <a:pt x="874" y="196"/>
                  <a:pt x="678" y="0"/>
                  <a:pt x="437" y="0"/>
                </a:cubicBezTo>
                <a:cubicBezTo>
                  <a:pt x="195" y="0"/>
                  <a:pt x="0" y="196"/>
                  <a:pt x="0" y="437"/>
                </a:cubicBezTo>
                <a:cubicBezTo>
                  <a:pt x="0" y="678"/>
                  <a:pt x="195" y="874"/>
                  <a:pt x="437" y="874"/>
                </a:cubicBezTo>
                <a:close/>
                <a:moveTo>
                  <a:pt x="437" y="133"/>
                </a:moveTo>
                <a:cubicBezTo>
                  <a:pt x="513" y="133"/>
                  <a:pt x="575" y="195"/>
                  <a:pt x="575" y="272"/>
                </a:cubicBezTo>
                <a:cubicBezTo>
                  <a:pt x="575" y="348"/>
                  <a:pt x="513" y="410"/>
                  <a:pt x="437" y="410"/>
                </a:cubicBezTo>
                <a:cubicBezTo>
                  <a:pt x="360" y="410"/>
                  <a:pt x="299" y="348"/>
                  <a:pt x="299" y="272"/>
                </a:cubicBezTo>
                <a:cubicBezTo>
                  <a:pt x="299" y="195"/>
                  <a:pt x="360" y="133"/>
                  <a:pt x="437" y="133"/>
                </a:cubicBezTo>
                <a:close/>
                <a:moveTo>
                  <a:pt x="198" y="559"/>
                </a:moveTo>
                <a:cubicBezTo>
                  <a:pt x="198" y="499"/>
                  <a:pt x="246" y="451"/>
                  <a:pt x="306" y="451"/>
                </a:cubicBezTo>
                <a:cubicBezTo>
                  <a:pt x="568" y="451"/>
                  <a:pt x="568" y="451"/>
                  <a:pt x="568" y="451"/>
                </a:cubicBezTo>
                <a:cubicBezTo>
                  <a:pt x="627" y="451"/>
                  <a:pt x="675" y="499"/>
                  <a:pt x="675" y="559"/>
                </a:cubicBezTo>
                <a:cubicBezTo>
                  <a:pt x="675" y="659"/>
                  <a:pt x="675" y="659"/>
                  <a:pt x="675" y="659"/>
                </a:cubicBezTo>
                <a:cubicBezTo>
                  <a:pt x="675" y="678"/>
                  <a:pt x="666" y="700"/>
                  <a:pt x="651" y="712"/>
                </a:cubicBezTo>
                <a:cubicBezTo>
                  <a:pt x="592" y="758"/>
                  <a:pt x="517" y="785"/>
                  <a:pt x="437" y="785"/>
                </a:cubicBezTo>
                <a:cubicBezTo>
                  <a:pt x="353" y="785"/>
                  <a:pt x="276" y="756"/>
                  <a:pt x="216" y="707"/>
                </a:cubicBezTo>
                <a:cubicBezTo>
                  <a:pt x="201" y="694"/>
                  <a:pt x="198" y="676"/>
                  <a:pt x="198" y="657"/>
                </a:cubicBezTo>
                <a:lnTo>
                  <a:pt x="198" y="5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LET’S TALK </a:t>
            </a:r>
            <a:br>
              <a:rPr lang="en-US" altLang="en-US" smtClean="0"/>
            </a:br>
            <a:r>
              <a:rPr lang="en-US" altLang="en-US" smtClean="0"/>
              <a:t>ABOUT THE LAB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6"/>
          <p:cNvSpPr>
            <a:spLocks noChangeAspect="1" noEditPoints="1"/>
          </p:cNvSpPr>
          <p:nvPr/>
        </p:nvSpPr>
        <p:spPr bwMode="auto">
          <a:xfrm rot="20764843">
            <a:off x="672828" y="2325193"/>
            <a:ext cx="480615" cy="432000"/>
          </a:xfrm>
          <a:custGeom>
            <a:avLst/>
            <a:gdLst>
              <a:gd name="T0" fmla="*/ 308 w 331"/>
              <a:gd name="T1" fmla="*/ 0 h 297"/>
              <a:gd name="T2" fmla="*/ 308 w 331"/>
              <a:gd name="T3" fmla="*/ 25 h 297"/>
              <a:gd name="T4" fmla="*/ 307 w 331"/>
              <a:gd name="T5" fmla="*/ 25 h 297"/>
              <a:gd name="T6" fmla="*/ 24 w 331"/>
              <a:gd name="T7" fmla="*/ 91 h 297"/>
              <a:gd name="T8" fmla="*/ 24 w 331"/>
              <a:gd name="T9" fmla="*/ 77 h 297"/>
              <a:gd name="T10" fmla="*/ 0 w 331"/>
              <a:gd name="T11" fmla="*/ 77 h 297"/>
              <a:gd name="T12" fmla="*/ 0 w 331"/>
              <a:gd name="T13" fmla="*/ 219 h 297"/>
              <a:gd name="T14" fmla="*/ 24 w 331"/>
              <a:gd name="T15" fmla="*/ 219 h 297"/>
              <a:gd name="T16" fmla="*/ 24 w 331"/>
              <a:gd name="T17" fmla="*/ 205 h 297"/>
              <a:gd name="T18" fmla="*/ 65 w 331"/>
              <a:gd name="T19" fmla="*/ 215 h 297"/>
              <a:gd name="T20" fmla="*/ 60 w 331"/>
              <a:gd name="T21" fmla="*/ 238 h 297"/>
              <a:gd name="T22" fmla="*/ 78 w 331"/>
              <a:gd name="T23" fmla="*/ 267 h 297"/>
              <a:gd name="T24" fmla="*/ 143 w 331"/>
              <a:gd name="T25" fmla="*/ 283 h 297"/>
              <a:gd name="T26" fmla="*/ 149 w 331"/>
              <a:gd name="T27" fmla="*/ 284 h 297"/>
              <a:gd name="T28" fmla="*/ 172 w 331"/>
              <a:gd name="T29" fmla="*/ 265 h 297"/>
              <a:gd name="T30" fmla="*/ 178 w 331"/>
              <a:gd name="T31" fmla="*/ 242 h 297"/>
              <a:gd name="T32" fmla="*/ 307 w 331"/>
              <a:gd name="T33" fmla="*/ 272 h 297"/>
              <a:gd name="T34" fmla="*/ 308 w 331"/>
              <a:gd name="T35" fmla="*/ 272 h 297"/>
              <a:gd name="T36" fmla="*/ 308 w 331"/>
              <a:gd name="T37" fmla="*/ 297 h 297"/>
              <a:gd name="T38" fmla="*/ 331 w 331"/>
              <a:gd name="T39" fmla="*/ 297 h 297"/>
              <a:gd name="T40" fmla="*/ 331 w 331"/>
              <a:gd name="T41" fmla="*/ 0 h 297"/>
              <a:gd name="T42" fmla="*/ 308 w 331"/>
              <a:gd name="T43" fmla="*/ 0 h 297"/>
              <a:gd name="T44" fmla="*/ 44 w 331"/>
              <a:gd name="T45" fmla="*/ 186 h 297"/>
              <a:gd name="T46" fmla="*/ 24 w 331"/>
              <a:gd name="T47" fmla="*/ 181 h 297"/>
              <a:gd name="T48" fmla="*/ 24 w 331"/>
              <a:gd name="T49" fmla="*/ 116 h 297"/>
              <a:gd name="T50" fmla="*/ 44 w 331"/>
              <a:gd name="T51" fmla="*/ 111 h 297"/>
              <a:gd name="T52" fmla="*/ 44 w 331"/>
              <a:gd name="T53" fmla="*/ 186 h 297"/>
              <a:gd name="T54" fmla="*/ 149 w 331"/>
              <a:gd name="T55" fmla="*/ 259 h 297"/>
              <a:gd name="T56" fmla="*/ 148 w 331"/>
              <a:gd name="T57" fmla="*/ 260 h 297"/>
              <a:gd name="T58" fmla="*/ 83 w 331"/>
              <a:gd name="T59" fmla="*/ 244 h 297"/>
              <a:gd name="T60" fmla="*/ 83 w 331"/>
              <a:gd name="T61" fmla="*/ 244 h 297"/>
              <a:gd name="T62" fmla="*/ 88 w 331"/>
              <a:gd name="T63" fmla="*/ 221 h 297"/>
              <a:gd name="T64" fmla="*/ 155 w 331"/>
              <a:gd name="T65" fmla="*/ 236 h 297"/>
              <a:gd name="T66" fmla="*/ 149 w 331"/>
              <a:gd name="T67" fmla="*/ 259 h 297"/>
              <a:gd name="T68" fmla="*/ 255 w 331"/>
              <a:gd name="T69" fmla="*/ 236 h 297"/>
              <a:gd name="T70" fmla="*/ 70 w 331"/>
              <a:gd name="T71" fmla="*/ 192 h 297"/>
              <a:gd name="T72" fmla="*/ 70 w 331"/>
              <a:gd name="T73" fmla="*/ 105 h 297"/>
              <a:gd name="T74" fmla="*/ 255 w 331"/>
              <a:gd name="T75" fmla="*/ 61 h 297"/>
              <a:gd name="T76" fmla="*/ 255 w 331"/>
              <a:gd name="T77" fmla="*/ 236 h 297"/>
              <a:gd name="T78" fmla="*/ 308 w 331"/>
              <a:gd name="T79" fmla="*/ 248 h 297"/>
              <a:gd name="T80" fmla="*/ 281 w 331"/>
              <a:gd name="T81" fmla="*/ 242 h 297"/>
              <a:gd name="T82" fmla="*/ 281 w 331"/>
              <a:gd name="T83" fmla="*/ 55 h 297"/>
              <a:gd name="T84" fmla="*/ 308 w 331"/>
              <a:gd name="T85" fmla="*/ 49 h 297"/>
              <a:gd name="T86" fmla="*/ 308 w 331"/>
              <a:gd name="T87" fmla="*/ 2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1" h="297">
                <a:moveTo>
                  <a:pt x="308" y="0"/>
                </a:moveTo>
                <a:cubicBezTo>
                  <a:pt x="308" y="25"/>
                  <a:pt x="308" y="25"/>
                  <a:pt x="308" y="25"/>
                </a:cubicBezTo>
                <a:cubicBezTo>
                  <a:pt x="307" y="25"/>
                  <a:pt x="307" y="25"/>
                  <a:pt x="307" y="25"/>
                </a:cubicBezTo>
                <a:cubicBezTo>
                  <a:pt x="24" y="91"/>
                  <a:pt x="24" y="91"/>
                  <a:pt x="24" y="91"/>
                </a:cubicBezTo>
                <a:cubicBezTo>
                  <a:pt x="24" y="77"/>
                  <a:pt x="24" y="77"/>
                  <a:pt x="24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219"/>
                  <a:pt x="0" y="219"/>
                  <a:pt x="0" y="219"/>
                </a:cubicBezTo>
                <a:cubicBezTo>
                  <a:pt x="24" y="219"/>
                  <a:pt x="24" y="219"/>
                  <a:pt x="24" y="219"/>
                </a:cubicBezTo>
                <a:cubicBezTo>
                  <a:pt x="24" y="205"/>
                  <a:pt x="24" y="205"/>
                  <a:pt x="24" y="205"/>
                </a:cubicBezTo>
                <a:cubicBezTo>
                  <a:pt x="65" y="215"/>
                  <a:pt x="65" y="215"/>
                  <a:pt x="65" y="215"/>
                </a:cubicBezTo>
                <a:cubicBezTo>
                  <a:pt x="60" y="238"/>
                  <a:pt x="60" y="238"/>
                  <a:pt x="60" y="238"/>
                </a:cubicBezTo>
                <a:cubicBezTo>
                  <a:pt x="56" y="251"/>
                  <a:pt x="65" y="264"/>
                  <a:pt x="78" y="267"/>
                </a:cubicBezTo>
                <a:cubicBezTo>
                  <a:pt x="143" y="283"/>
                  <a:pt x="143" y="283"/>
                  <a:pt x="143" y="283"/>
                </a:cubicBezTo>
                <a:cubicBezTo>
                  <a:pt x="145" y="283"/>
                  <a:pt x="147" y="284"/>
                  <a:pt x="149" y="284"/>
                </a:cubicBezTo>
                <a:cubicBezTo>
                  <a:pt x="160" y="284"/>
                  <a:pt x="170" y="276"/>
                  <a:pt x="172" y="265"/>
                </a:cubicBezTo>
                <a:cubicBezTo>
                  <a:pt x="178" y="242"/>
                  <a:pt x="178" y="242"/>
                  <a:pt x="178" y="242"/>
                </a:cubicBezTo>
                <a:cubicBezTo>
                  <a:pt x="307" y="272"/>
                  <a:pt x="307" y="272"/>
                  <a:pt x="307" y="272"/>
                </a:cubicBezTo>
                <a:cubicBezTo>
                  <a:pt x="307" y="272"/>
                  <a:pt x="307" y="272"/>
                  <a:pt x="308" y="272"/>
                </a:cubicBezTo>
                <a:cubicBezTo>
                  <a:pt x="308" y="297"/>
                  <a:pt x="308" y="297"/>
                  <a:pt x="308" y="297"/>
                </a:cubicBezTo>
                <a:cubicBezTo>
                  <a:pt x="331" y="297"/>
                  <a:pt x="331" y="297"/>
                  <a:pt x="331" y="297"/>
                </a:cubicBezTo>
                <a:cubicBezTo>
                  <a:pt x="331" y="0"/>
                  <a:pt x="331" y="0"/>
                  <a:pt x="331" y="0"/>
                </a:cubicBezTo>
                <a:lnTo>
                  <a:pt x="308" y="0"/>
                </a:lnTo>
                <a:close/>
                <a:moveTo>
                  <a:pt x="44" y="186"/>
                </a:moveTo>
                <a:cubicBezTo>
                  <a:pt x="24" y="181"/>
                  <a:pt x="24" y="181"/>
                  <a:pt x="24" y="181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44" y="111"/>
                  <a:pt x="44" y="111"/>
                  <a:pt x="44" y="111"/>
                </a:cubicBezTo>
                <a:lnTo>
                  <a:pt x="44" y="186"/>
                </a:lnTo>
                <a:close/>
                <a:moveTo>
                  <a:pt x="149" y="259"/>
                </a:moveTo>
                <a:cubicBezTo>
                  <a:pt x="149" y="260"/>
                  <a:pt x="149" y="260"/>
                  <a:pt x="148" y="260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83" y="244"/>
                  <a:pt x="82" y="244"/>
                  <a:pt x="83" y="244"/>
                </a:cubicBezTo>
                <a:cubicBezTo>
                  <a:pt x="88" y="221"/>
                  <a:pt x="88" y="221"/>
                  <a:pt x="88" y="221"/>
                </a:cubicBezTo>
                <a:cubicBezTo>
                  <a:pt x="155" y="236"/>
                  <a:pt x="155" y="236"/>
                  <a:pt x="155" y="236"/>
                </a:cubicBezTo>
                <a:lnTo>
                  <a:pt x="149" y="259"/>
                </a:lnTo>
                <a:close/>
                <a:moveTo>
                  <a:pt x="255" y="236"/>
                </a:moveTo>
                <a:cubicBezTo>
                  <a:pt x="70" y="192"/>
                  <a:pt x="70" y="192"/>
                  <a:pt x="70" y="192"/>
                </a:cubicBezTo>
                <a:cubicBezTo>
                  <a:pt x="70" y="105"/>
                  <a:pt x="70" y="105"/>
                  <a:pt x="70" y="105"/>
                </a:cubicBezTo>
                <a:cubicBezTo>
                  <a:pt x="255" y="61"/>
                  <a:pt x="255" y="61"/>
                  <a:pt x="255" y="61"/>
                </a:cubicBezTo>
                <a:lnTo>
                  <a:pt x="255" y="236"/>
                </a:lnTo>
                <a:close/>
                <a:moveTo>
                  <a:pt x="308" y="248"/>
                </a:moveTo>
                <a:cubicBezTo>
                  <a:pt x="281" y="242"/>
                  <a:pt x="281" y="242"/>
                  <a:pt x="281" y="242"/>
                </a:cubicBezTo>
                <a:cubicBezTo>
                  <a:pt x="281" y="55"/>
                  <a:pt x="281" y="55"/>
                  <a:pt x="281" y="55"/>
                </a:cubicBezTo>
                <a:cubicBezTo>
                  <a:pt x="308" y="49"/>
                  <a:pt x="308" y="49"/>
                  <a:pt x="308" y="49"/>
                </a:cubicBezTo>
                <a:lnTo>
                  <a:pt x="308" y="248"/>
                </a:lnTo>
                <a:close/>
              </a:path>
            </a:pathLst>
          </a:custGeom>
          <a:solidFill>
            <a:schemeClr val="accent4">
              <a:lumMod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4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Lab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938750"/>
            <a:ext cx="8232775" cy="121402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Go here: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https://alm.accenture.com/wiki/display/DOT/Module+7+Introduction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Duration: ~30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Lab – Autoscaling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5138" y="1812616"/>
            <a:ext cx="8221662" cy="1521303"/>
            <a:chOff x="375920" y="1686560"/>
            <a:chExt cx="8310880" cy="35243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5920" y="1686560"/>
              <a:ext cx="83108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" y="5210948"/>
              <a:ext cx="831088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5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DO THE LAB!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733750" y="2257697"/>
            <a:ext cx="427372" cy="520823"/>
            <a:chOff x="10712074" y="-391459"/>
            <a:chExt cx="1139825" cy="1389063"/>
          </a:xfrm>
          <a:solidFill>
            <a:schemeClr val="accent4">
              <a:lumMod val="10000"/>
            </a:schemeClr>
          </a:solidFill>
        </p:grpSpPr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0712074" y="-391459"/>
              <a:ext cx="1139825" cy="1389063"/>
            </a:xfrm>
            <a:custGeom>
              <a:avLst/>
              <a:gdLst>
                <a:gd name="T0" fmla="*/ 286 w 304"/>
                <a:gd name="T1" fmla="*/ 286 h 370"/>
                <a:gd name="T2" fmla="*/ 206 w 304"/>
                <a:gd name="T3" fmla="*/ 142 h 370"/>
                <a:gd name="T4" fmla="*/ 206 w 304"/>
                <a:gd name="T5" fmla="*/ 21 h 370"/>
                <a:gd name="T6" fmla="*/ 217 w 304"/>
                <a:gd name="T7" fmla="*/ 11 h 370"/>
                <a:gd name="T8" fmla="*/ 206 w 304"/>
                <a:gd name="T9" fmla="*/ 0 h 370"/>
                <a:gd name="T10" fmla="*/ 196 w 304"/>
                <a:gd name="T11" fmla="*/ 0 h 370"/>
                <a:gd name="T12" fmla="*/ 154 w 304"/>
                <a:gd name="T13" fmla="*/ 0 h 370"/>
                <a:gd name="T14" fmla="*/ 150 w 304"/>
                <a:gd name="T15" fmla="*/ 0 h 370"/>
                <a:gd name="T16" fmla="*/ 108 w 304"/>
                <a:gd name="T17" fmla="*/ 0 h 370"/>
                <a:gd name="T18" fmla="*/ 98 w 304"/>
                <a:gd name="T19" fmla="*/ 0 h 370"/>
                <a:gd name="T20" fmla="*/ 88 w 304"/>
                <a:gd name="T21" fmla="*/ 11 h 370"/>
                <a:gd name="T22" fmla="*/ 98 w 304"/>
                <a:gd name="T23" fmla="*/ 21 h 370"/>
                <a:gd name="T24" fmla="*/ 98 w 304"/>
                <a:gd name="T25" fmla="*/ 142 h 370"/>
                <a:gd name="T26" fmla="*/ 18 w 304"/>
                <a:gd name="T27" fmla="*/ 286 h 370"/>
                <a:gd name="T28" fmla="*/ 9 w 304"/>
                <a:gd name="T29" fmla="*/ 348 h 370"/>
                <a:gd name="T30" fmla="*/ 63 w 304"/>
                <a:gd name="T31" fmla="*/ 370 h 370"/>
                <a:gd name="T32" fmla="*/ 152 w 304"/>
                <a:gd name="T33" fmla="*/ 370 h 370"/>
                <a:gd name="T34" fmla="*/ 242 w 304"/>
                <a:gd name="T35" fmla="*/ 370 h 370"/>
                <a:gd name="T36" fmla="*/ 295 w 304"/>
                <a:gd name="T37" fmla="*/ 348 h 370"/>
                <a:gd name="T38" fmla="*/ 286 w 304"/>
                <a:gd name="T39" fmla="*/ 286 h 370"/>
                <a:gd name="T40" fmla="*/ 278 w 304"/>
                <a:gd name="T41" fmla="*/ 338 h 370"/>
                <a:gd name="T42" fmla="*/ 242 w 304"/>
                <a:gd name="T43" fmla="*/ 350 h 370"/>
                <a:gd name="T44" fmla="*/ 156 w 304"/>
                <a:gd name="T45" fmla="*/ 349 h 370"/>
                <a:gd name="T46" fmla="*/ 156 w 304"/>
                <a:gd name="T47" fmla="*/ 349 h 370"/>
                <a:gd name="T48" fmla="*/ 155 w 304"/>
                <a:gd name="T49" fmla="*/ 349 h 370"/>
                <a:gd name="T50" fmla="*/ 152 w 304"/>
                <a:gd name="T51" fmla="*/ 349 h 370"/>
                <a:gd name="T52" fmla="*/ 149 w 304"/>
                <a:gd name="T53" fmla="*/ 349 h 370"/>
                <a:gd name="T54" fmla="*/ 149 w 304"/>
                <a:gd name="T55" fmla="*/ 349 h 370"/>
                <a:gd name="T56" fmla="*/ 148 w 304"/>
                <a:gd name="T57" fmla="*/ 349 h 370"/>
                <a:gd name="T58" fmla="*/ 63 w 304"/>
                <a:gd name="T59" fmla="*/ 350 h 370"/>
                <a:gd name="T60" fmla="*/ 27 w 304"/>
                <a:gd name="T61" fmla="*/ 338 h 370"/>
                <a:gd name="T62" fmla="*/ 36 w 304"/>
                <a:gd name="T63" fmla="*/ 296 h 370"/>
                <a:gd name="T64" fmla="*/ 117 w 304"/>
                <a:gd name="T65" fmla="*/ 150 h 370"/>
                <a:gd name="T66" fmla="*/ 119 w 304"/>
                <a:gd name="T67" fmla="*/ 145 h 370"/>
                <a:gd name="T68" fmla="*/ 119 w 304"/>
                <a:gd name="T69" fmla="*/ 21 h 370"/>
                <a:gd name="T70" fmla="*/ 186 w 304"/>
                <a:gd name="T71" fmla="*/ 21 h 370"/>
                <a:gd name="T72" fmla="*/ 186 w 304"/>
                <a:gd name="T73" fmla="*/ 145 h 370"/>
                <a:gd name="T74" fmla="*/ 187 w 304"/>
                <a:gd name="T75" fmla="*/ 150 h 370"/>
                <a:gd name="T76" fmla="*/ 269 w 304"/>
                <a:gd name="T77" fmla="*/ 296 h 370"/>
                <a:gd name="T78" fmla="*/ 278 w 304"/>
                <a:gd name="T79" fmla="*/ 33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4" h="370">
                  <a:moveTo>
                    <a:pt x="286" y="286"/>
                  </a:moveTo>
                  <a:cubicBezTo>
                    <a:pt x="256" y="232"/>
                    <a:pt x="214" y="156"/>
                    <a:pt x="206" y="142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12" y="21"/>
                    <a:pt x="217" y="16"/>
                    <a:pt x="217" y="11"/>
                  </a:cubicBezTo>
                  <a:cubicBezTo>
                    <a:pt x="217" y="5"/>
                    <a:pt x="212" y="0"/>
                    <a:pt x="206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3" y="0"/>
                    <a:pt x="88" y="5"/>
                    <a:pt x="88" y="11"/>
                  </a:cubicBezTo>
                  <a:cubicBezTo>
                    <a:pt x="88" y="16"/>
                    <a:pt x="92" y="21"/>
                    <a:pt x="98" y="21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90" y="156"/>
                    <a:pt x="48" y="232"/>
                    <a:pt x="18" y="286"/>
                  </a:cubicBezTo>
                  <a:cubicBezTo>
                    <a:pt x="3" y="312"/>
                    <a:pt x="0" y="333"/>
                    <a:pt x="9" y="348"/>
                  </a:cubicBezTo>
                  <a:cubicBezTo>
                    <a:pt x="18" y="363"/>
                    <a:pt x="36" y="370"/>
                    <a:pt x="63" y="370"/>
                  </a:cubicBezTo>
                  <a:cubicBezTo>
                    <a:pt x="86" y="370"/>
                    <a:pt x="139" y="370"/>
                    <a:pt x="152" y="370"/>
                  </a:cubicBezTo>
                  <a:cubicBezTo>
                    <a:pt x="166" y="370"/>
                    <a:pt x="218" y="370"/>
                    <a:pt x="242" y="370"/>
                  </a:cubicBezTo>
                  <a:cubicBezTo>
                    <a:pt x="268" y="370"/>
                    <a:pt x="287" y="363"/>
                    <a:pt x="295" y="348"/>
                  </a:cubicBezTo>
                  <a:cubicBezTo>
                    <a:pt x="304" y="333"/>
                    <a:pt x="301" y="312"/>
                    <a:pt x="286" y="286"/>
                  </a:cubicBezTo>
                  <a:close/>
                  <a:moveTo>
                    <a:pt x="278" y="338"/>
                  </a:moveTo>
                  <a:cubicBezTo>
                    <a:pt x="273" y="345"/>
                    <a:pt x="260" y="350"/>
                    <a:pt x="242" y="350"/>
                  </a:cubicBezTo>
                  <a:cubicBezTo>
                    <a:pt x="220" y="350"/>
                    <a:pt x="174" y="350"/>
                    <a:pt x="156" y="349"/>
                  </a:cubicBezTo>
                  <a:cubicBezTo>
                    <a:pt x="156" y="349"/>
                    <a:pt x="156" y="349"/>
                    <a:pt x="156" y="349"/>
                  </a:cubicBezTo>
                  <a:cubicBezTo>
                    <a:pt x="156" y="349"/>
                    <a:pt x="156" y="349"/>
                    <a:pt x="155" y="349"/>
                  </a:cubicBezTo>
                  <a:cubicBezTo>
                    <a:pt x="155" y="349"/>
                    <a:pt x="154" y="349"/>
                    <a:pt x="152" y="349"/>
                  </a:cubicBezTo>
                  <a:cubicBezTo>
                    <a:pt x="150" y="349"/>
                    <a:pt x="149" y="349"/>
                    <a:pt x="149" y="349"/>
                  </a:cubicBezTo>
                  <a:cubicBezTo>
                    <a:pt x="149" y="349"/>
                    <a:pt x="149" y="349"/>
                    <a:pt x="149" y="349"/>
                  </a:cubicBezTo>
                  <a:cubicBezTo>
                    <a:pt x="149" y="349"/>
                    <a:pt x="148" y="349"/>
                    <a:pt x="148" y="349"/>
                  </a:cubicBezTo>
                  <a:cubicBezTo>
                    <a:pt x="130" y="350"/>
                    <a:pt x="84" y="350"/>
                    <a:pt x="63" y="350"/>
                  </a:cubicBezTo>
                  <a:cubicBezTo>
                    <a:pt x="44" y="350"/>
                    <a:pt x="31" y="345"/>
                    <a:pt x="27" y="338"/>
                  </a:cubicBezTo>
                  <a:cubicBezTo>
                    <a:pt x="22" y="330"/>
                    <a:pt x="25" y="315"/>
                    <a:pt x="36" y="296"/>
                  </a:cubicBezTo>
                  <a:cubicBezTo>
                    <a:pt x="69" y="236"/>
                    <a:pt x="117" y="151"/>
                    <a:pt x="117" y="150"/>
                  </a:cubicBezTo>
                  <a:cubicBezTo>
                    <a:pt x="118" y="148"/>
                    <a:pt x="119" y="147"/>
                    <a:pt x="119" y="145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86" y="145"/>
                    <a:pt x="186" y="145"/>
                    <a:pt x="186" y="145"/>
                  </a:cubicBezTo>
                  <a:cubicBezTo>
                    <a:pt x="186" y="147"/>
                    <a:pt x="186" y="148"/>
                    <a:pt x="187" y="150"/>
                  </a:cubicBezTo>
                  <a:cubicBezTo>
                    <a:pt x="188" y="151"/>
                    <a:pt x="235" y="236"/>
                    <a:pt x="269" y="296"/>
                  </a:cubicBezTo>
                  <a:cubicBezTo>
                    <a:pt x="279" y="315"/>
                    <a:pt x="283" y="330"/>
                    <a:pt x="278" y="3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10839074" y="389591"/>
              <a:ext cx="885825" cy="473075"/>
            </a:xfrm>
            <a:custGeom>
              <a:avLst/>
              <a:gdLst>
                <a:gd name="T0" fmla="*/ 169 w 236"/>
                <a:gd name="T1" fmla="*/ 0 h 126"/>
                <a:gd name="T2" fmla="*/ 138 w 236"/>
                <a:gd name="T3" fmla="*/ 0 h 126"/>
                <a:gd name="T4" fmla="*/ 99 w 236"/>
                <a:gd name="T5" fmla="*/ 0 h 126"/>
                <a:gd name="T6" fmla="*/ 68 w 236"/>
                <a:gd name="T7" fmla="*/ 0 h 126"/>
                <a:gd name="T8" fmla="*/ 17 w 236"/>
                <a:gd name="T9" fmla="*/ 91 h 126"/>
                <a:gd name="T10" fmla="*/ 9 w 236"/>
                <a:gd name="T11" fmla="*/ 122 h 126"/>
                <a:gd name="T12" fmla="*/ 31 w 236"/>
                <a:gd name="T13" fmla="*/ 126 h 126"/>
                <a:gd name="T14" fmla="*/ 118 w 236"/>
                <a:gd name="T15" fmla="*/ 126 h 126"/>
                <a:gd name="T16" fmla="*/ 205 w 236"/>
                <a:gd name="T17" fmla="*/ 126 h 126"/>
                <a:gd name="T18" fmla="*/ 228 w 236"/>
                <a:gd name="T19" fmla="*/ 122 h 126"/>
                <a:gd name="T20" fmla="*/ 220 w 236"/>
                <a:gd name="T21" fmla="*/ 91 h 126"/>
                <a:gd name="T22" fmla="*/ 169 w 236"/>
                <a:gd name="T23" fmla="*/ 0 h 126"/>
                <a:gd name="T24" fmla="*/ 96 w 236"/>
                <a:gd name="T25" fmla="*/ 72 h 126"/>
                <a:gd name="T26" fmla="*/ 71 w 236"/>
                <a:gd name="T27" fmla="*/ 47 h 126"/>
                <a:gd name="T28" fmla="*/ 96 w 236"/>
                <a:gd name="T29" fmla="*/ 22 h 126"/>
                <a:gd name="T30" fmla="*/ 121 w 236"/>
                <a:gd name="T31" fmla="*/ 47 h 126"/>
                <a:gd name="T32" fmla="*/ 96 w 236"/>
                <a:gd name="T33" fmla="*/ 72 h 126"/>
                <a:gd name="T34" fmla="*/ 152 w 236"/>
                <a:gd name="T35" fmla="*/ 100 h 126"/>
                <a:gd name="T36" fmla="*/ 138 w 236"/>
                <a:gd name="T37" fmla="*/ 86 h 126"/>
                <a:gd name="T38" fmla="*/ 152 w 236"/>
                <a:gd name="T39" fmla="*/ 72 h 126"/>
                <a:gd name="T40" fmla="*/ 166 w 236"/>
                <a:gd name="T41" fmla="*/ 86 h 126"/>
                <a:gd name="T42" fmla="*/ 152 w 236"/>
                <a:gd name="T43" fmla="*/ 10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126">
                  <a:moveTo>
                    <a:pt x="169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2" y="29"/>
                    <a:pt x="33" y="63"/>
                    <a:pt x="17" y="91"/>
                  </a:cubicBezTo>
                  <a:cubicBezTo>
                    <a:pt x="0" y="121"/>
                    <a:pt x="9" y="122"/>
                    <a:pt x="9" y="122"/>
                  </a:cubicBezTo>
                  <a:cubicBezTo>
                    <a:pt x="10" y="123"/>
                    <a:pt x="8" y="126"/>
                    <a:pt x="31" y="126"/>
                  </a:cubicBezTo>
                  <a:cubicBezTo>
                    <a:pt x="53" y="126"/>
                    <a:pt x="93" y="126"/>
                    <a:pt x="118" y="126"/>
                  </a:cubicBezTo>
                  <a:cubicBezTo>
                    <a:pt x="143" y="126"/>
                    <a:pt x="184" y="126"/>
                    <a:pt x="205" y="126"/>
                  </a:cubicBezTo>
                  <a:cubicBezTo>
                    <a:pt x="228" y="126"/>
                    <a:pt x="227" y="123"/>
                    <a:pt x="228" y="122"/>
                  </a:cubicBezTo>
                  <a:cubicBezTo>
                    <a:pt x="228" y="122"/>
                    <a:pt x="236" y="121"/>
                    <a:pt x="220" y="91"/>
                  </a:cubicBezTo>
                  <a:cubicBezTo>
                    <a:pt x="204" y="63"/>
                    <a:pt x="185" y="29"/>
                    <a:pt x="169" y="0"/>
                  </a:cubicBezTo>
                  <a:close/>
                  <a:moveTo>
                    <a:pt x="96" y="72"/>
                  </a:moveTo>
                  <a:cubicBezTo>
                    <a:pt x="83" y="72"/>
                    <a:pt x="71" y="61"/>
                    <a:pt x="71" y="47"/>
                  </a:cubicBezTo>
                  <a:cubicBezTo>
                    <a:pt x="71" y="33"/>
                    <a:pt x="83" y="22"/>
                    <a:pt x="96" y="22"/>
                  </a:cubicBezTo>
                  <a:cubicBezTo>
                    <a:pt x="110" y="22"/>
                    <a:pt x="121" y="33"/>
                    <a:pt x="121" y="47"/>
                  </a:cubicBezTo>
                  <a:cubicBezTo>
                    <a:pt x="121" y="61"/>
                    <a:pt x="110" y="72"/>
                    <a:pt x="96" y="72"/>
                  </a:cubicBezTo>
                  <a:close/>
                  <a:moveTo>
                    <a:pt x="152" y="100"/>
                  </a:moveTo>
                  <a:cubicBezTo>
                    <a:pt x="145" y="100"/>
                    <a:pt x="138" y="94"/>
                    <a:pt x="138" y="86"/>
                  </a:cubicBezTo>
                  <a:cubicBezTo>
                    <a:pt x="138" y="78"/>
                    <a:pt x="145" y="72"/>
                    <a:pt x="152" y="72"/>
                  </a:cubicBezTo>
                  <a:cubicBezTo>
                    <a:pt x="160" y="72"/>
                    <a:pt x="166" y="78"/>
                    <a:pt x="166" y="86"/>
                  </a:cubicBezTo>
                  <a:cubicBezTo>
                    <a:pt x="166" y="94"/>
                    <a:pt x="160" y="100"/>
                    <a:pt x="15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1240711" y="197504"/>
              <a:ext cx="165100" cy="165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971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576801"/>
            <a:ext cx="8232775" cy="3614324"/>
          </a:xfrm>
        </p:spPr>
        <p:txBody>
          <a:bodyPr numCol="2" spcCol="360000"/>
          <a:lstStyle/>
          <a:p>
            <a:pPr marL="357188" indent="-357188">
              <a:spcAft>
                <a:spcPts val="30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GB" sz="1800" dirty="0"/>
              <a:t>Platform as a Service is a category of cloud computing services that provide computing platform and solution stack</a:t>
            </a:r>
          </a:p>
          <a:p>
            <a:pPr marL="357188" indent="-357188">
              <a:spcAft>
                <a:spcPts val="30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GB" sz="1800" dirty="0"/>
              <a:t>PaaS is a layer on top of Infrastructure-as-a-Service</a:t>
            </a:r>
          </a:p>
          <a:p>
            <a:pPr marL="357188" indent="-357188">
              <a:spcAft>
                <a:spcPts val="30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GB" sz="1800" dirty="0"/>
              <a:t>We discussed how Netflix 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deploys </a:t>
            </a:r>
            <a:r>
              <a:rPr lang="en-GB" sz="1800" dirty="0"/>
              <a:t>code</a:t>
            </a:r>
          </a:p>
          <a:p>
            <a:pPr marL="357188" indent="-357188">
              <a:spcAft>
                <a:spcPts val="30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GB" sz="1800" dirty="0"/>
              <a:t>We discussed what Chaos, Janitor and Conformity monkey are and how they can be used to build Phoenix like infrastructure</a:t>
            </a:r>
          </a:p>
          <a:p>
            <a:pPr marL="357188" indent="-357188">
              <a:spcAft>
                <a:spcPts val="30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GB" sz="1800" dirty="0"/>
              <a:t>How DevOps can benefit from Amazon cloud services</a:t>
            </a:r>
          </a:p>
          <a:p>
            <a:pPr marL="357188" indent="-357188">
              <a:spcAft>
                <a:spcPts val="30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GB" sz="1800" dirty="0"/>
              <a:t>We also </a:t>
            </a:r>
            <a:r>
              <a:rPr lang="en-GB" sz="1800" dirty="0" smtClean="0"/>
              <a:t>briefly looked at:</a:t>
            </a:r>
          </a:p>
          <a:p>
            <a:pPr marL="542925" lvl="1" indent="-180975"/>
            <a:r>
              <a:rPr lang="en-GB" sz="1800" dirty="0" smtClean="0"/>
              <a:t>Auto Scaling Group</a:t>
            </a:r>
          </a:p>
          <a:p>
            <a:pPr marL="542925" lvl="1" indent="-180975"/>
            <a:r>
              <a:rPr lang="en-GB" sz="1800" dirty="0" smtClean="0"/>
              <a:t>Launch Configuration </a:t>
            </a:r>
          </a:p>
          <a:p>
            <a:pPr marL="542925" lvl="1" indent="-180975"/>
            <a:r>
              <a:rPr lang="en-GB" sz="1800" dirty="0" smtClean="0"/>
              <a:t>Elastic Beanstalk</a:t>
            </a:r>
          </a:p>
          <a:p>
            <a:pPr marL="357188" indent="-357188">
              <a:spcAft>
                <a:spcPts val="300"/>
              </a:spcAft>
              <a:buClr>
                <a:schemeClr val="accent1"/>
              </a:buClr>
              <a:buSzPct val="80000"/>
              <a:buFont typeface="Webdings" panose="05030102010509060703" pitchFamily="18" charset="2"/>
              <a:buChar char="n"/>
            </a:pPr>
            <a:r>
              <a:rPr lang="en-GB" sz="1800" dirty="0"/>
              <a:t>Lab exercise on Auto Scaling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09440" y="1663364"/>
            <a:ext cx="0" cy="3636000"/>
          </a:xfrm>
          <a:prstGeom prst="line">
            <a:avLst/>
          </a:prstGeom>
          <a:ln w="127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OBSERVATION </a:t>
            </a:r>
            <a:br>
              <a:rPr lang="en-US" altLang="en-US" dirty="0" smtClean="0"/>
            </a:br>
            <a:r>
              <a:rPr lang="en-US" altLang="en-US" dirty="0" smtClean="0"/>
              <a:t>AND DISCUSSION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616236" y="2206059"/>
            <a:ext cx="662400" cy="6624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35"/>
          <p:cNvGrpSpPr>
            <a:grpSpLocks noChangeAspect="1"/>
          </p:cNvGrpSpPr>
          <p:nvPr/>
        </p:nvGrpSpPr>
        <p:grpSpPr bwMode="auto">
          <a:xfrm>
            <a:off x="726641" y="2284209"/>
            <a:ext cx="441591" cy="468000"/>
            <a:chOff x="1353" y="2052"/>
            <a:chExt cx="1739" cy="1843"/>
          </a:xfrm>
          <a:solidFill>
            <a:schemeClr val="bg1"/>
          </a:solidFill>
        </p:grpSpPr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1353" y="3715"/>
              <a:ext cx="494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9 w 209"/>
                <a:gd name="T5" fmla="*/ 11 h 76"/>
                <a:gd name="T6" fmla="*/ 103 w 209"/>
                <a:gd name="T7" fmla="*/ 0 h 76"/>
                <a:gd name="T8" fmla="*/ 21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9" y="1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0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1438" y="3321"/>
              <a:ext cx="322" cy="418"/>
            </a:xfrm>
            <a:custGeom>
              <a:avLst/>
              <a:gdLst>
                <a:gd name="T0" fmla="*/ 128 w 136"/>
                <a:gd name="T1" fmla="*/ 68 h 177"/>
                <a:gd name="T2" fmla="*/ 68 w 136"/>
                <a:gd name="T3" fmla="*/ 0 h 177"/>
                <a:gd name="T4" fmla="*/ 8 w 136"/>
                <a:gd name="T5" fmla="*/ 68 h 177"/>
                <a:gd name="T6" fmla="*/ 0 w 136"/>
                <a:gd name="T7" fmla="*/ 77 h 177"/>
                <a:gd name="T8" fmla="*/ 0 w 136"/>
                <a:gd name="T9" fmla="*/ 94 h 177"/>
                <a:gd name="T10" fmla="*/ 9 w 136"/>
                <a:gd name="T11" fmla="*/ 103 h 177"/>
                <a:gd name="T12" fmla="*/ 11 w 136"/>
                <a:gd name="T13" fmla="*/ 103 h 177"/>
                <a:gd name="T14" fmla="*/ 34 w 136"/>
                <a:gd name="T15" fmla="*/ 145 h 177"/>
                <a:gd name="T16" fmla="*/ 34 w 136"/>
                <a:gd name="T17" fmla="*/ 171 h 177"/>
                <a:gd name="T18" fmla="*/ 68 w 136"/>
                <a:gd name="T19" fmla="*/ 177 h 177"/>
                <a:gd name="T20" fmla="*/ 102 w 136"/>
                <a:gd name="T21" fmla="*/ 171 h 177"/>
                <a:gd name="T22" fmla="*/ 102 w 136"/>
                <a:gd name="T23" fmla="*/ 145 h 177"/>
                <a:gd name="T24" fmla="*/ 126 w 136"/>
                <a:gd name="T25" fmla="*/ 103 h 177"/>
                <a:gd name="T26" fmla="*/ 127 w 136"/>
                <a:gd name="T27" fmla="*/ 103 h 177"/>
                <a:gd name="T28" fmla="*/ 136 w 136"/>
                <a:gd name="T29" fmla="*/ 94 h 177"/>
                <a:gd name="T30" fmla="*/ 136 w 136"/>
                <a:gd name="T31" fmla="*/ 77 h 177"/>
                <a:gd name="T32" fmla="*/ 128 w 136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77">
                  <a:moveTo>
                    <a:pt x="128" y="68"/>
                  </a:moveTo>
                  <a:cubicBezTo>
                    <a:pt x="126" y="29"/>
                    <a:pt x="111" y="0"/>
                    <a:pt x="68" y="0"/>
                  </a:cubicBezTo>
                  <a:cubicBezTo>
                    <a:pt x="26" y="0"/>
                    <a:pt x="11" y="29"/>
                    <a:pt x="8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4" y="103"/>
                    <a:pt x="9" y="103"/>
                  </a:cubicBezTo>
                  <a:cubicBezTo>
                    <a:pt x="10" y="103"/>
                    <a:pt x="10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4" y="175"/>
                    <a:pt x="56" y="177"/>
                    <a:pt x="68" y="177"/>
                  </a:cubicBezTo>
                  <a:cubicBezTo>
                    <a:pt x="80" y="177"/>
                    <a:pt x="92" y="175"/>
                    <a:pt x="102" y="171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3" y="135"/>
                    <a:pt x="122" y="121"/>
                    <a:pt x="126" y="103"/>
                  </a:cubicBezTo>
                  <a:cubicBezTo>
                    <a:pt x="126" y="103"/>
                    <a:pt x="127" y="103"/>
                    <a:pt x="127" y="103"/>
                  </a:cubicBezTo>
                  <a:cubicBezTo>
                    <a:pt x="132" y="103"/>
                    <a:pt x="136" y="99"/>
                    <a:pt x="136" y="94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2"/>
                    <a:pt x="133" y="68"/>
                    <a:pt x="128" y="68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1977" y="3715"/>
              <a:ext cx="493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8 w 209"/>
                <a:gd name="T5" fmla="*/ 11 h 76"/>
                <a:gd name="T6" fmla="*/ 103 w 209"/>
                <a:gd name="T7" fmla="*/ 0 h 76"/>
                <a:gd name="T8" fmla="*/ 20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8" y="1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9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2059" y="3321"/>
              <a:ext cx="324" cy="418"/>
            </a:xfrm>
            <a:custGeom>
              <a:avLst/>
              <a:gdLst>
                <a:gd name="T0" fmla="*/ 129 w 137"/>
                <a:gd name="T1" fmla="*/ 68 h 177"/>
                <a:gd name="T2" fmla="*/ 69 w 137"/>
                <a:gd name="T3" fmla="*/ 0 h 177"/>
                <a:gd name="T4" fmla="*/ 9 w 137"/>
                <a:gd name="T5" fmla="*/ 68 h 177"/>
                <a:gd name="T6" fmla="*/ 0 w 137"/>
                <a:gd name="T7" fmla="*/ 77 h 177"/>
                <a:gd name="T8" fmla="*/ 0 w 137"/>
                <a:gd name="T9" fmla="*/ 94 h 177"/>
                <a:gd name="T10" fmla="*/ 10 w 137"/>
                <a:gd name="T11" fmla="*/ 103 h 177"/>
                <a:gd name="T12" fmla="*/ 11 w 137"/>
                <a:gd name="T13" fmla="*/ 103 h 177"/>
                <a:gd name="T14" fmla="*/ 34 w 137"/>
                <a:gd name="T15" fmla="*/ 145 h 177"/>
                <a:gd name="T16" fmla="*/ 34 w 137"/>
                <a:gd name="T17" fmla="*/ 171 h 177"/>
                <a:gd name="T18" fmla="*/ 69 w 137"/>
                <a:gd name="T19" fmla="*/ 177 h 177"/>
                <a:gd name="T20" fmla="*/ 103 w 137"/>
                <a:gd name="T21" fmla="*/ 171 h 177"/>
                <a:gd name="T22" fmla="*/ 103 w 137"/>
                <a:gd name="T23" fmla="*/ 145 h 177"/>
                <a:gd name="T24" fmla="*/ 126 w 137"/>
                <a:gd name="T25" fmla="*/ 103 h 177"/>
                <a:gd name="T26" fmla="*/ 128 w 137"/>
                <a:gd name="T27" fmla="*/ 103 h 177"/>
                <a:gd name="T28" fmla="*/ 137 w 137"/>
                <a:gd name="T29" fmla="*/ 94 h 177"/>
                <a:gd name="T30" fmla="*/ 137 w 137"/>
                <a:gd name="T31" fmla="*/ 77 h 177"/>
                <a:gd name="T32" fmla="*/ 129 w 137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77">
                  <a:moveTo>
                    <a:pt x="129" y="68"/>
                  </a:moveTo>
                  <a:cubicBezTo>
                    <a:pt x="126" y="29"/>
                    <a:pt x="111" y="0"/>
                    <a:pt x="69" y="0"/>
                  </a:cubicBezTo>
                  <a:cubicBezTo>
                    <a:pt x="26" y="0"/>
                    <a:pt x="11" y="29"/>
                    <a:pt x="9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5" y="103"/>
                    <a:pt x="10" y="103"/>
                  </a:cubicBezTo>
                  <a:cubicBezTo>
                    <a:pt x="10" y="103"/>
                    <a:pt x="11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5" y="175"/>
                    <a:pt x="57" y="177"/>
                    <a:pt x="69" y="177"/>
                  </a:cubicBezTo>
                  <a:cubicBezTo>
                    <a:pt x="81" y="177"/>
                    <a:pt x="92" y="175"/>
                    <a:pt x="103" y="17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14" y="135"/>
                    <a:pt x="122" y="121"/>
                    <a:pt x="126" y="103"/>
                  </a:cubicBezTo>
                  <a:cubicBezTo>
                    <a:pt x="127" y="103"/>
                    <a:pt x="127" y="103"/>
                    <a:pt x="128" y="103"/>
                  </a:cubicBezTo>
                  <a:cubicBezTo>
                    <a:pt x="133" y="103"/>
                    <a:pt x="137" y="99"/>
                    <a:pt x="137" y="94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72"/>
                    <a:pt x="133" y="68"/>
                    <a:pt x="129" y="68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2598" y="3715"/>
              <a:ext cx="494" cy="180"/>
            </a:xfrm>
            <a:custGeom>
              <a:avLst/>
              <a:gdLst>
                <a:gd name="T0" fmla="*/ 209 w 209"/>
                <a:gd name="T1" fmla="*/ 76 h 76"/>
                <a:gd name="T2" fmla="*/ 209 w 209"/>
                <a:gd name="T3" fmla="*/ 30 h 76"/>
                <a:gd name="T4" fmla="*/ 189 w 209"/>
                <a:gd name="T5" fmla="*/ 11 h 76"/>
                <a:gd name="T6" fmla="*/ 104 w 209"/>
                <a:gd name="T7" fmla="*/ 0 h 76"/>
                <a:gd name="T8" fmla="*/ 21 w 209"/>
                <a:gd name="T9" fmla="*/ 11 h 76"/>
                <a:gd name="T10" fmla="*/ 0 w 209"/>
                <a:gd name="T11" fmla="*/ 30 h 76"/>
                <a:gd name="T12" fmla="*/ 0 w 209"/>
                <a:gd name="T13" fmla="*/ 76 h 76"/>
                <a:gd name="T14" fmla="*/ 209 w 209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6">
                  <a:moveTo>
                    <a:pt x="209" y="76"/>
                  </a:moveTo>
                  <a:cubicBezTo>
                    <a:pt x="209" y="30"/>
                    <a:pt x="209" y="30"/>
                    <a:pt x="209" y="30"/>
                  </a:cubicBezTo>
                  <a:cubicBezTo>
                    <a:pt x="209" y="20"/>
                    <a:pt x="200" y="11"/>
                    <a:pt x="189" y="1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0" y="11"/>
                    <a:pt x="0" y="20"/>
                    <a:pt x="0" y="3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209" y="76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683" y="3321"/>
              <a:ext cx="324" cy="418"/>
            </a:xfrm>
            <a:custGeom>
              <a:avLst/>
              <a:gdLst>
                <a:gd name="T0" fmla="*/ 128 w 137"/>
                <a:gd name="T1" fmla="*/ 68 h 177"/>
                <a:gd name="T2" fmla="*/ 68 w 137"/>
                <a:gd name="T3" fmla="*/ 0 h 177"/>
                <a:gd name="T4" fmla="*/ 9 w 137"/>
                <a:gd name="T5" fmla="*/ 68 h 177"/>
                <a:gd name="T6" fmla="*/ 0 w 137"/>
                <a:gd name="T7" fmla="*/ 77 h 177"/>
                <a:gd name="T8" fmla="*/ 0 w 137"/>
                <a:gd name="T9" fmla="*/ 94 h 177"/>
                <a:gd name="T10" fmla="*/ 9 w 137"/>
                <a:gd name="T11" fmla="*/ 103 h 177"/>
                <a:gd name="T12" fmla="*/ 11 w 137"/>
                <a:gd name="T13" fmla="*/ 103 h 177"/>
                <a:gd name="T14" fmla="*/ 34 w 137"/>
                <a:gd name="T15" fmla="*/ 145 h 177"/>
                <a:gd name="T16" fmla="*/ 34 w 137"/>
                <a:gd name="T17" fmla="*/ 171 h 177"/>
                <a:gd name="T18" fmla="*/ 68 w 137"/>
                <a:gd name="T19" fmla="*/ 177 h 177"/>
                <a:gd name="T20" fmla="*/ 102 w 137"/>
                <a:gd name="T21" fmla="*/ 171 h 177"/>
                <a:gd name="T22" fmla="*/ 103 w 137"/>
                <a:gd name="T23" fmla="*/ 145 h 177"/>
                <a:gd name="T24" fmla="*/ 126 w 137"/>
                <a:gd name="T25" fmla="*/ 103 h 177"/>
                <a:gd name="T26" fmla="*/ 127 w 137"/>
                <a:gd name="T27" fmla="*/ 103 h 177"/>
                <a:gd name="T28" fmla="*/ 137 w 137"/>
                <a:gd name="T29" fmla="*/ 94 h 177"/>
                <a:gd name="T30" fmla="*/ 137 w 137"/>
                <a:gd name="T31" fmla="*/ 77 h 177"/>
                <a:gd name="T32" fmla="*/ 128 w 137"/>
                <a:gd name="T33" fmla="*/ 6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77">
                  <a:moveTo>
                    <a:pt x="128" y="68"/>
                  </a:moveTo>
                  <a:cubicBezTo>
                    <a:pt x="126" y="29"/>
                    <a:pt x="111" y="0"/>
                    <a:pt x="68" y="0"/>
                  </a:cubicBezTo>
                  <a:cubicBezTo>
                    <a:pt x="26" y="0"/>
                    <a:pt x="11" y="29"/>
                    <a:pt x="9" y="68"/>
                  </a:cubicBezTo>
                  <a:cubicBezTo>
                    <a:pt x="4" y="68"/>
                    <a:pt x="0" y="72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9"/>
                    <a:pt x="4" y="103"/>
                    <a:pt x="9" y="103"/>
                  </a:cubicBezTo>
                  <a:cubicBezTo>
                    <a:pt x="10" y="103"/>
                    <a:pt x="10" y="103"/>
                    <a:pt x="11" y="103"/>
                  </a:cubicBezTo>
                  <a:cubicBezTo>
                    <a:pt x="15" y="120"/>
                    <a:pt x="23" y="135"/>
                    <a:pt x="34" y="145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5" y="175"/>
                    <a:pt x="56" y="177"/>
                    <a:pt x="68" y="177"/>
                  </a:cubicBezTo>
                  <a:cubicBezTo>
                    <a:pt x="80" y="177"/>
                    <a:pt x="92" y="175"/>
                    <a:pt x="102" y="171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13" y="135"/>
                    <a:pt x="122" y="121"/>
                    <a:pt x="126" y="103"/>
                  </a:cubicBezTo>
                  <a:cubicBezTo>
                    <a:pt x="126" y="103"/>
                    <a:pt x="127" y="103"/>
                    <a:pt x="127" y="103"/>
                  </a:cubicBezTo>
                  <a:cubicBezTo>
                    <a:pt x="132" y="103"/>
                    <a:pt x="137" y="99"/>
                    <a:pt x="137" y="94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72"/>
                    <a:pt x="133" y="68"/>
                    <a:pt x="128" y="68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42"/>
            <p:cNvSpPr>
              <a:spLocks noEditPoints="1"/>
            </p:cNvSpPr>
            <p:nvPr/>
          </p:nvSpPr>
          <p:spPr bwMode="auto">
            <a:xfrm>
              <a:off x="1637" y="2052"/>
              <a:ext cx="1190" cy="1221"/>
            </a:xfrm>
            <a:custGeom>
              <a:avLst/>
              <a:gdLst>
                <a:gd name="T0" fmla="*/ 259 w 504"/>
                <a:gd name="T1" fmla="*/ 487 h 517"/>
                <a:gd name="T2" fmla="*/ 504 w 504"/>
                <a:gd name="T3" fmla="*/ 504 h 517"/>
                <a:gd name="T4" fmla="*/ 496 w 504"/>
                <a:gd name="T5" fmla="*/ 244 h 517"/>
                <a:gd name="T6" fmla="*/ 9 w 504"/>
                <a:gd name="T7" fmla="*/ 244 h 517"/>
                <a:gd name="T8" fmla="*/ 0 w 504"/>
                <a:gd name="T9" fmla="*/ 504 h 517"/>
                <a:gd name="T10" fmla="*/ 243 w 504"/>
                <a:gd name="T11" fmla="*/ 487 h 517"/>
                <a:gd name="T12" fmla="*/ 361 w 504"/>
                <a:gd name="T13" fmla="*/ 243 h 517"/>
                <a:gd name="T14" fmla="*/ 374 w 504"/>
                <a:gd name="T15" fmla="*/ 266 h 517"/>
                <a:gd name="T16" fmla="*/ 408 w 504"/>
                <a:gd name="T17" fmla="*/ 281 h 517"/>
                <a:gd name="T18" fmla="*/ 401 w 504"/>
                <a:gd name="T19" fmla="*/ 306 h 517"/>
                <a:gd name="T20" fmla="*/ 414 w 504"/>
                <a:gd name="T21" fmla="*/ 342 h 517"/>
                <a:gd name="T22" fmla="*/ 391 w 504"/>
                <a:gd name="T23" fmla="*/ 354 h 517"/>
                <a:gd name="T24" fmla="*/ 375 w 504"/>
                <a:gd name="T25" fmla="*/ 388 h 517"/>
                <a:gd name="T26" fmla="*/ 351 w 504"/>
                <a:gd name="T27" fmla="*/ 381 h 517"/>
                <a:gd name="T28" fmla="*/ 315 w 504"/>
                <a:gd name="T29" fmla="*/ 394 h 517"/>
                <a:gd name="T30" fmla="*/ 303 w 504"/>
                <a:gd name="T31" fmla="*/ 372 h 517"/>
                <a:gd name="T32" fmla="*/ 268 w 504"/>
                <a:gd name="T33" fmla="*/ 356 h 517"/>
                <a:gd name="T34" fmla="*/ 275 w 504"/>
                <a:gd name="T35" fmla="*/ 331 h 517"/>
                <a:gd name="T36" fmla="*/ 262 w 504"/>
                <a:gd name="T37" fmla="*/ 296 h 517"/>
                <a:gd name="T38" fmla="*/ 285 w 504"/>
                <a:gd name="T39" fmla="*/ 283 h 517"/>
                <a:gd name="T40" fmla="*/ 301 w 504"/>
                <a:gd name="T41" fmla="*/ 249 h 517"/>
                <a:gd name="T42" fmla="*/ 326 w 504"/>
                <a:gd name="T43" fmla="*/ 256 h 517"/>
                <a:gd name="T44" fmla="*/ 361 w 504"/>
                <a:gd name="T45" fmla="*/ 243 h 517"/>
                <a:gd name="T46" fmla="*/ 149 w 504"/>
                <a:gd name="T47" fmla="*/ 111 h 517"/>
                <a:gd name="T48" fmla="*/ 181 w 504"/>
                <a:gd name="T49" fmla="*/ 99 h 517"/>
                <a:gd name="T50" fmla="*/ 208 w 504"/>
                <a:gd name="T51" fmla="*/ 56 h 517"/>
                <a:gd name="T52" fmla="*/ 239 w 504"/>
                <a:gd name="T53" fmla="*/ 70 h 517"/>
                <a:gd name="T54" fmla="*/ 289 w 504"/>
                <a:gd name="T55" fmla="*/ 58 h 517"/>
                <a:gd name="T56" fmla="*/ 301 w 504"/>
                <a:gd name="T57" fmla="*/ 90 h 517"/>
                <a:gd name="T58" fmla="*/ 344 w 504"/>
                <a:gd name="T59" fmla="*/ 117 h 517"/>
                <a:gd name="T60" fmla="*/ 330 w 504"/>
                <a:gd name="T61" fmla="*/ 149 h 517"/>
                <a:gd name="T62" fmla="*/ 342 w 504"/>
                <a:gd name="T63" fmla="*/ 198 h 517"/>
                <a:gd name="T64" fmla="*/ 310 w 504"/>
                <a:gd name="T65" fmla="*/ 211 h 517"/>
                <a:gd name="T66" fmla="*/ 283 w 504"/>
                <a:gd name="T67" fmla="*/ 253 h 517"/>
                <a:gd name="T68" fmla="*/ 251 w 504"/>
                <a:gd name="T69" fmla="*/ 240 h 517"/>
                <a:gd name="T70" fmla="*/ 202 w 504"/>
                <a:gd name="T71" fmla="*/ 251 h 517"/>
                <a:gd name="T72" fmla="*/ 189 w 504"/>
                <a:gd name="T73" fmla="*/ 219 h 517"/>
                <a:gd name="T74" fmla="*/ 146 w 504"/>
                <a:gd name="T75" fmla="*/ 192 h 517"/>
                <a:gd name="T76" fmla="*/ 160 w 504"/>
                <a:gd name="T77" fmla="*/ 161 h 517"/>
                <a:gd name="T78" fmla="*/ 218 w 504"/>
                <a:gd name="T79" fmla="*/ 370 h 517"/>
                <a:gd name="T80" fmla="*/ 192 w 504"/>
                <a:gd name="T81" fmla="*/ 373 h 517"/>
                <a:gd name="T82" fmla="*/ 165 w 504"/>
                <a:gd name="T83" fmla="*/ 400 h 517"/>
                <a:gd name="T84" fmla="*/ 144 w 504"/>
                <a:gd name="T85" fmla="*/ 385 h 517"/>
                <a:gd name="T86" fmla="*/ 113 w 504"/>
                <a:gd name="T87" fmla="*/ 378 h 517"/>
                <a:gd name="T88" fmla="*/ 103 w 504"/>
                <a:gd name="T89" fmla="*/ 359 h 517"/>
                <a:gd name="T90" fmla="*/ 76 w 504"/>
                <a:gd name="T91" fmla="*/ 332 h 517"/>
                <a:gd name="T92" fmla="*/ 92 w 504"/>
                <a:gd name="T93" fmla="*/ 312 h 517"/>
                <a:gd name="T94" fmla="*/ 92 w 504"/>
                <a:gd name="T95" fmla="*/ 274 h 517"/>
                <a:gd name="T96" fmla="*/ 117 w 504"/>
                <a:gd name="T97" fmla="*/ 270 h 517"/>
                <a:gd name="T98" fmla="*/ 144 w 504"/>
                <a:gd name="T99" fmla="*/ 243 h 517"/>
                <a:gd name="T100" fmla="*/ 165 w 504"/>
                <a:gd name="T101" fmla="*/ 259 h 517"/>
                <a:gd name="T102" fmla="*/ 203 w 504"/>
                <a:gd name="T103" fmla="*/ 259 h 517"/>
                <a:gd name="T104" fmla="*/ 206 w 504"/>
                <a:gd name="T105" fmla="*/ 284 h 517"/>
                <a:gd name="T106" fmla="*/ 233 w 504"/>
                <a:gd name="T107" fmla="*/ 311 h 517"/>
                <a:gd name="T108" fmla="*/ 218 w 504"/>
                <a:gd name="T109" fmla="*/ 332 h 517"/>
                <a:gd name="T110" fmla="*/ 218 w 504"/>
                <a:gd name="T111" fmla="*/ 37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4" h="517">
                  <a:moveTo>
                    <a:pt x="251" y="517"/>
                  </a:moveTo>
                  <a:cubicBezTo>
                    <a:pt x="259" y="487"/>
                    <a:pt x="259" y="487"/>
                    <a:pt x="259" y="487"/>
                  </a:cubicBezTo>
                  <a:cubicBezTo>
                    <a:pt x="321" y="485"/>
                    <a:pt x="377" y="461"/>
                    <a:pt x="419" y="422"/>
                  </a:cubicBezTo>
                  <a:cubicBezTo>
                    <a:pt x="504" y="504"/>
                    <a:pt x="504" y="504"/>
                    <a:pt x="504" y="504"/>
                  </a:cubicBezTo>
                  <a:cubicBezTo>
                    <a:pt x="453" y="382"/>
                    <a:pt x="453" y="382"/>
                    <a:pt x="453" y="382"/>
                  </a:cubicBezTo>
                  <a:cubicBezTo>
                    <a:pt x="480" y="343"/>
                    <a:pt x="496" y="295"/>
                    <a:pt x="496" y="244"/>
                  </a:cubicBezTo>
                  <a:cubicBezTo>
                    <a:pt x="496" y="109"/>
                    <a:pt x="387" y="0"/>
                    <a:pt x="253" y="0"/>
                  </a:cubicBezTo>
                  <a:cubicBezTo>
                    <a:pt x="118" y="0"/>
                    <a:pt x="9" y="109"/>
                    <a:pt x="9" y="244"/>
                  </a:cubicBezTo>
                  <a:cubicBezTo>
                    <a:pt x="9" y="295"/>
                    <a:pt x="25" y="342"/>
                    <a:pt x="52" y="381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86" y="421"/>
                    <a:pt x="86" y="421"/>
                    <a:pt x="86" y="421"/>
                  </a:cubicBezTo>
                  <a:cubicBezTo>
                    <a:pt x="127" y="460"/>
                    <a:pt x="182" y="485"/>
                    <a:pt x="243" y="487"/>
                  </a:cubicBezTo>
                  <a:lnTo>
                    <a:pt x="251" y="517"/>
                  </a:lnTo>
                  <a:close/>
                  <a:moveTo>
                    <a:pt x="361" y="243"/>
                  </a:moveTo>
                  <a:cubicBezTo>
                    <a:pt x="380" y="251"/>
                    <a:pt x="380" y="251"/>
                    <a:pt x="380" y="251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82" y="271"/>
                    <a:pt x="389" y="278"/>
                    <a:pt x="394" y="287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15" y="301"/>
                    <a:pt x="415" y="301"/>
                    <a:pt x="415" y="301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3" y="316"/>
                    <a:pt x="402" y="326"/>
                    <a:pt x="400" y="335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391" y="354"/>
                    <a:pt x="391" y="354"/>
                    <a:pt x="391" y="354"/>
                  </a:cubicBezTo>
                  <a:cubicBezTo>
                    <a:pt x="386" y="362"/>
                    <a:pt x="379" y="369"/>
                    <a:pt x="370" y="374"/>
                  </a:cubicBezTo>
                  <a:cubicBezTo>
                    <a:pt x="375" y="388"/>
                    <a:pt x="375" y="388"/>
                    <a:pt x="375" y="388"/>
                  </a:cubicBezTo>
                  <a:cubicBezTo>
                    <a:pt x="356" y="396"/>
                    <a:pt x="356" y="396"/>
                    <a:pt x="356" y="396"/>
                  </a:cubicBezTo>
                  <a:cubicBezTo>
                    <a:pt x="351" y="381"/>
                    <a:pt x="351" y="381"/>
                    <a:pt x="351" y="381"/>
                  </a:cubicBezTo>
                  <a:cubicBezTo>
                    <a:pt x="341" y="383"/>
                    <a:pt x="331" y="383"/>
                    <a:pt x="321" y="380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296" y="386"/>
                    <a:pt x="296" y="386"/>
                    <a:pt x="296" y="386"/>
                  </a:cubicBezTo>
                  <a:cubicBezTo>
                    <a:pt x="303" y="372"/>
                    <a:pt x="303" y="372"/>
                    <a:pt x="303" y="372"/>
                  </a:cubicBezTo>
                  <a:cubicBezTo>
                    <a:pt x="295" y="366"/>
                    <a:pt x="288" y="359"/>
                    <a:pt x="283" y="350"/>
                  </a:cubicBezTo>
                  <a:cubicBezTo>
                    <a:pt x="268" y="356"/>
                    <a:pt x="268" y="356"/>
                    <a:pt x="268" y="356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3" y="321"/>
                    <a:pt x="274" y="311"/>
                    <a:pt x="276" y="302"/>
                  </a:cubicBezTo>
                  <a:cubicBezTo>
                    <a:pt x="262" y="296"/>
                    <a:pt x="262" y="296"/>
                    <a:pt x="262" y="296"/>
                  </a:cubicBezTo>
                  <a:cubicBezTo>
                    <a:pt x="271" y="277"/>
                    <a:pt x="271" y="277"/>
                    <a:pt x="271" y="277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90" y="275"/>
                    <a:pt x="298" y="268"/>
                    <a:pt x="306" y="263"/>
                  </a:cubicBezTo>
                  <a:cubicBezTo>
                    <a:pt x="301" y="249"/>
                    <a:pt x="301" y="249"/>
                    <a:pt x="301" y="249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336" y="254"/>
                    <a:pt x="345" y="255"/>
                    <a:pt x="355" y="257"/>
                  </a:cubicBezTo>
                  <a:lnTo>
                    <a:pt x="361" y="243"/>
                  </a:lnTo>
                  <a:close/>
                  <a:moveTo>
                    <a:pt x="166" y="122"/>
                  </a:moveTo>
                  <a:cubicBezTo>
                    <a:pt x="149" y="111"/>
                    <a:pt x="149" y="111"/>
                    <a:pt x="149" y="111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89" y="89"/>
                    <a:pt x="200" y="81"/>
                    <a:pt x="212" y="76"/>
                  </a:cubicBezTo>
                  <a:cubicBezTo>
                    <a:pt x="208" y="56"/>
                    <a:pt x="208" y="56"/>
                    <a:pt x="208" y="5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53" y="69"/>
                    <a:pt x="266" y="71"/>
                    <a:pt x="278" y="76"/>
                  </a:cubicBezTo>
                  <a:cubicBezTo>
                    <a:pt x="289" y="58"/>
                    <a:pt x="289" y="58"/>
                    <a:pt x="289" y="58"/>
                  </a:cubicBezTo>
                  <a:cubicBezTo>
                    <a:pt x="312" y="73"/>
                    <a:pt x="312" y="73"/>
                    <a:pt x="312" y="73"/>
                  </a:cubicBezTo>
                  <a:cubicBezTo>
                    <a:pt x="301" y="90"/>
                    <a:pt x="301" y="90"/>
                    <a:pt x="301" y="90"/>
                  </a:cubicBezTo>
                  <a:cubicBezTo>
                    <a:pt x="311" y="99"/>
                    <a:pt x="319" y="110"/>
                    <a:pt x="324" y="122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51" y="144"/>
                    <a:pt x="351" y="144"/>
                    <a:pt x="351" y="144"/>
                  </a:cubicBezTo>
                  <a:cubicBezTo>
                    <a:pt x="330" y="149"/>
                    <a:pt x="330" y="149"/>
                    <a:pt x="330" y="149"/>
                  </a:cubicBezTo>
                  <a:cubicBezTo>
                    <a:pt x="331" y="162"/>
                    <a:pt x="329" y="175"/>
                    <a:pt x="324" y="187"/>
                  </a:cubicBezTo>
                  <a:cubicBezTo>
                    <a:pt x="342" y="198"/>
                    <a:pt x="342" y="198"/>
                    <a:pt x="342" y="198"/>
                  </a:cubicBezTo>
                  <a:cubicBezTo>
                    <a:pt x="327" y="221"/>
                    <a:pt x="327" y="221"/>
                    <a:pt x="327" y="221"/>
                  </a:cubicBezTo>
                  <a:cubicBezTo>
                    <a:pt x="310" y="211"/>
                    <a:pt x="310" y="211"/>
                    <a:pt x="310" y="211"/>
                  </a:cubicBezTo>
                  <a:cubicBezTo>
                    <a:pt x="301" y="220"/>
                    <a:pt x="290" y="228"/>
                    <a:pt x="278" y="233"/>
                  </a:cubicBezTo>
                  <a:cubicBezTo>
                    <a:pt x="283" y="253"/>
                    <a:pt x="283" y="253"/>
                    <a:pt x="283" y="253"/>
                  </a:cubicBezTo>
                  <a:cubicBezTo>
                    <a:pt x="256" y="260"/>
                    <a:pt x="256" y="260"/>
                    <a:pt x="256" y="260"/>
                  </a:cubicBezTo>
                  <a:cubicBezTo>
                    <a:pt x="251" y="240"/>
                    <a:pt x="251" y="240"/>
                    <a:pt x="251" y="240"/>
                  </a:cubicBezTo>
                  <a:cubicBezTo>
                    <a:pt x="238" y="241"/>
                    <a:pt x="225" y="238"/>
                    <a:pt x="213" y="233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178" y="237"/>
                    <a:pt x="178" y="237"/>
                    <a:pt x="178" y="237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79" y="210"/>
                    <a:pt x="172" y="200"/>
                    <a:pt x="166" y="187"/>
                  </a:cubicBezTo>
                  <a:cubicBezTo>
                    <a:pt x="146" y="192"/>
                    <a:pt x="146" y="192"/>
                    <a:pt x="146" y="192"/>
                  </a:cubicBezTo>
                  <a:cubicBezTo>
                    <a:pt x="140" y="165"/>
                    <a:pt x="140" y="165"/>
                    <a:pt x="140" y="165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59" y="147"/>
                    <a:pt x="161" y="134"/>
                    <a:pt x="166" y="122"/>
                  </a:cubicBezTo>
                  <a:close/>
                  <a:moveTo>
                    <a:pt x="218" y="370"/>
                  </a:moveTo>
                  <a:cubicBezTo>
                    <a:pt x="203" y="384"/>
                    <a:pt x="203" y="384"/>
                    <a:pt x="203" y="384"/>
                  </a:cubicBezTo>
                  <a:cubicBezTo>
                    <a:pt x="192" y="373"/>
                    <a:pt x="192" y="373"/>
                    <a:pt x="192" y="373"/>
                  </a:cubicBezTo>
                  <a:cubicBezTo>
                    <a:pt x="184" y="379"/>
                    <a:pt x="175" y="383"/>
                    <a:pt x="165" y="385"/>
                  </a:cubicBezTo>
                  <a:cubicBezTo>
                    <a:pt x="165" y="400"/>
                    <a:pt x="165" y="400"/>
                    <a:pt x="165" y="400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4" y="385"/>
                    <a:pt x="144" y="385"/>
                    <a:pt x="144" y="385"/>
                  </a:cubicBezTo>
                  <a:cubicBezTo>
                    <a:pt x="135" y="383"/>
                    <a:pt x="126" y="380"/>
                    <a:pt x="118" y="374"/>
                  </a:cubicBezTo>
                  <a:cubicBezTo>
                    <a:pt x="113" y="378"/>
                    <a:pt x="113" y="378"/>
                    <a:pt x="113" y="378"/>
                  </a:cubicBezTo>
                  <a:cubicBezTo>
                    <a:pt x="92" y="370"/>
                    <a:pt x="92" y="370"/>
                    <a:pt x="92" y="370"/>
                  </a:cubicBezTo>
                  <a:cubicBezTo>
                    <a:pt x="103" y="359"/>
                    <a:pt x="103" y="359"/>
                    <a:pt x="103" y="359"/>
                  </a:cubicBezTo>
                  <a:cubicBezTo>
                    <a:pt x="97" y="351"/>
                    <a:pt x="93" y="342"/>
                    <a:pt x="92" y="332"/>
                  </a:cubicBezTo>
                  <a:cubicBezTo>
                    <a:pt x="76" y="332"/>
                    <a:pt x="76" y="332"/>
                    <a:pt x="76" y="332"/>
                  </a:cubicBezTo>
                  <a:cubicBezTo>
                    <a:pt x="76" y="312"/>
                    <a:pt x="76" y="312"/>
                    <a:pt x="76" y="312"/>
                  </a:cubicBezTo>
                  <a:cubicBezTo>
                    <a:pt x="92" y="312"/>
                    <a:pt x="92" y="312"/>
                    <a:pt x="92" y="312"/>
                  </a:cubicBezTo>
                  <a:cubicBezTo>
                    <a:pt x="93" y="302"/>
                    <a:pt x="97" y="293"/>
                    <a:pt x="103" y="285"/>
                  </a:cubicBezTo>
                  <a:cubicBezTo>
                    <a:pt x="92" y="274"/>
                    <a:pt x="92" y="274"/>
                    <a:pt x="92" y="274"/>
                  </a:cubicBezTo>
                  <a:cubicBezTo>
                    <a:pt x="106" y="259"/>
                    <a:pt x="106" y="259"/>
                    <a:pt x="106" y="259"/>
                  </a:cubicBezTo>
                  <a:cubicBezTo>
                    <a:pt x="117" y="270"/>
                    <a:pt x="117" y="270"/>
                    <a:pt x="117" y="270"/>
                  </a:cubicBezTo>
                  <a:cubicBezTo>
                    <a:pt x="125" y="264"/>
                    <a:pt x="135" y="260"/>
                    <a:pt x="144" y="259"/>
                  </a:cubicBezTo>
                  <a:cubicBezTo>
                    <a:pt x="144" y="243"/>
                    <a:pt x="144" y="243"/>
                    <a:pt x="144" y="243"/>
                  </a:cubicBezTo>
                  <a:cubicBezTo>
                    <a:pt x="165" y="243"/>
                    <a:pt x="165" y="243"/>
                    <a:pt x="165" y="243"/>
                  </a:cubicBezTo>
                  <a:cubicBezTo>
                    <a:pt x="165" y="259"/>
                    <a:pt x="165" y="259"/>
                    <a:pt x="165" y="259"/>
                  </a:cubicBezTo>
                  <a:cubicBezTo>
                    <a:pt x="174" y="260"/>
                    <a:pt x="184" y="264"/>
                    <a:pt x="192" y="270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17" y="273"/>
                    <a:pt x="217" y="273"/>
                    <a:pt x="217" y="273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12" y="292"/>
                    <a:pt x="216" y="302"/>
                    <a:pt x="218" y="311"/>
                  </a:cubicBezTo>
                  <a:cubicBezTo>
                    <a:pt x="233" y="311"/>
                    <a:pt x="233" y="311"/>
                    <a:pt x="233" y="311"/>
                  </a:cubicBezTo>
                  <a:cubicBezTo>
                    <a:pt x="233" y="332"/>
                    <a:pt x="233" y="332"/>
                    <a:pt x="233" y="332"/>
                  </a:cubicBezTo>
                  <a:cubicBezTo>
                    <a:pt x="218" y="332"/>
                    <a:pt x="218" y="332"/>
                    <a:pt x="218" y="332"/>
                  </a:cubicBezTo>
                  <a:cubicBezTo>
                    <a:pt x="216" y="341"/>
                    <a:pt x="212" y="350"/>
                    <a:pt x="207" y="359"/>
                  </a:cubicBezTo>
                  <a:lnTo>
                    <a:pt x="218" y="370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906" y="2716"/>
              <a:ext cx="191" cy="191"/>
            </a:xfrm>
            <a:custGeom>
              <a:avLst/>
              <a:gdLst>
                <a:gd name="T0" fmla="*/ 15 w 81"/>
                <a:gd name="T1" fmla="*/ 15 h 81"/>
                <a:gd name="T2" fmla="*/ 15 w 81"/>
                <a:gd name="T3" fmla="*/ 67 h 81"/>
                <a:gd name="T4" fmla="*/ 67 w 81"/>
                <a:gd name="T5" fmla="*/ 66 h 81"/>
                <a:gd name="T6" fmla="*/ 66 w 81"/>
                <a:gd name="T7" fmla="*/ 15 h 81"/>
                <a:gd name="T8" fmla="*/ 15 w 81"/>
                <a:gd name="T9" fmla="*/ 1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15" y="15"/>
                  </a:moveTo>
                  <a:cubicBezTo>
                    <a:pt x="0" y="29"/>
                    <a:pt x="0" y="53"/>
                    <a:pt x="15" y="67"/>
                  </a:cubicBezTo>
                  <a:cubicBezTo>
                    <a:pt x="29" y="81"/>
                    <a:pt x="52" y="81"/>
                    <a:pt x="67" y="66"/>
                  </a:cubicBezTo>
                  <a:cubicBezTo>
                    <a:pt x="81" y="52"/>
                    <a:pt x="81" y="29"/>
                    <a:pt x="66" y="15"/>
                  </a:cubicBezTo>
                  <a:cubicBezTo>
                    <a:pt x="52" y="0"/>
                    <a:pt x="29" y="1"/>
                    <a:pt x="15" y="15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2088" y="2290"/>
              <a:ext cx="255" cy="253"/>
            </a:xfrm>
            <a:custGeom>
              <a:avLst/>
              <a:gdLst>
                <a:gd name="T0" fmla="*/ 65 w 108"/>
                <a:gd name="T1" fmla="*/ 101 h 107"/>
                <a:gd name="T2" fmla="*/ 102 w 108"/>
                <a:gd name="T3" fmla="*/ 42 h 107"/>
                <a:gd name="T4" fmla="*/ 43 w 108"/>
                <a:gd name="T5" fmla="*/ 6 h 107"/>
                <a:gd name="T6" fmla="*/ 7 w 108"/>
                <a:gd name="T7" fmla="*/ 65 h 107"/>
                <a:gd name="T8" fmla="*/ 65 w 108"/>
                <a:gd name="T9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7">
                  <a:moveTo>
                    <a:pt x="65" y="101"/>
                  </a:moveTo>
                  <a:cubicBezTo>
                    <a:pt x="92" y="95"/>
                    <a:pt x="108" y="69"/>
                    <a:pt x="102" y="42"/>
                  </a:cubicBezTo>
                  <a:cubicBezTo>
                    <a:pt x="96" y="16"/>
                    <a:pt x="69" y="0"/>
                    <a:pt x="43" y="6"/>
                  </a:cubicBezTo>
                  <a:cubicBezTo>
                    <a:pt x="17" y="12"/>
                    <a:pt x="0" y="39"/>
                    <a:pt x="7" y="65"/>
                  </a:cubicBezTo>
                  <a:cubicBezTo>
                    <a:pt x="13" y="91"/>
                    <a:pt x="39" y="107"/>
                    <a:pt x="65" y="101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45"/>
            <p:cNvSpPr>
              <a:spLocks/>
            </p:cNvSpPr>
            <p:nvPr/>
          </p:nvSpPr>
          <p:spPr bwMode="auto">
            <a:xfrm>
              <a:off x="2338" y="2706"/>
              <a:ext cx="196" cy="196"/>
            </a:xfrm>
            <a:custGeom>
              <a:avLst/>
              <a:gdLst>
                <a:gd name="T0" fmla="*/ 28 w 83"/>
                <a:gd name="T1" fmla="*/ 7 h 83"/>
                <a:gd name="T2" fmla="*/ 7 w 83"/>
                <a:gd name="T3" fmla="*/ 55 h 83"/>
                <a:gd name="T4" fmla="*/ 54 w 83"/>
                <a:gd name="T5" fmla="*/ 76 h 83"/>
                <a:gd name="T6" fmla="*/ 75 w 83"/>
                <a:gd name="T7" fmla="*/ 29 h 83"/>
                <a:gd name="T8" fmla="*/ 28 w 83"/>
                <a:gd name="T9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28" y="7"/>
                  </a:moveTo>
                  <a:cubicBezTo>
                    <a:pt x="9" y="14"/>
                    <a:pt x="0" y="36"/>
                    <a:pt x="7" y="55"/>
                  </a:cubicBezTo>
                  <a:cubicBezTo>
                    <a:pt x="14" y="73"/>
                    <a:pt x="35" y="83"/>
                    <a:pt x="54" y="76"/>
                  </a:cubicBezTo>
                  <a:cubicBezTo>
                    <a:pt x="73" y="69"/>
                    <a:pt x="83" y="48"/>
                    <a:pt x="75" y="29"/>
                  </a:cubicBezTo>
                  <a:cubicBezTo>
                    <a:pt x="68" y="10"/>
                    <a:pt x="47" y="0"/>
                    <a:pt x="28" y="7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997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r="381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0434" y="2812336"/>
            <a:ext cx="8232775" cy="1161492"/>
          </a:xfrm>
        </p:spPr>
        <p:txBody>
          <a:bodyPr/>
          <a:lstStyle/>
          <a:p>
            <a:r>
              <a:rPr lang="en-GB" dirty="0" smtClean="0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482802" y="2072373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1"/>
          <p:cNvSpPr>
            <a:spLocks noEditPoints="1"/>
          </p:cNvSpPr>
          <p:nvPr/>
        </p:nvSpPr>
        <p:spPr bwMode="auto">
          <a:xfrm>
            <a:off x="639021" y="2199869"/>
            <a:ext cx="559496" cy="610006"/>
          </a:xfrm>
          <a:custGeom>
            <a:avLst/>
            <a:gdLst>
              <a:gd name="T0" fmla="*/ 241 w 244"/>
              <a:gd name="T1" fmla="*/ 156 h 266"/>
              <a:gd name="T2" fmla="*/ 216 w 244"/>
              <a:gd name="T3" fmla="*/ 127 h 266"/>
              <a:gd name="T4" fmla="*/ 216 w 244"/>
              <a:gd name="T5" fmla="*/ 109 h 266"/>
              <a:gd name="T6" fmla="*/ 194 w 244"/>
              <a:gd name="T7" fmla="*/ 45 h 266"/>
              <a:gd name="T8" fmla="*/ 62 w 244"/>
              <a:gd name="T9" fmla="*/ 42 h 266"/>
              <a:gd name="T10" fmla="*/ 42 w 244"/>
              <a:gd name="T11" fmla="*/ 159 h 266"/>
              <a:gd name="T12" fmla="*/ 61 w 244"/>
              <a:gd name="T13" fmla="*/ 207 h 266"/>
              <a:gd name="T14" fmla="*/ 56 w 244"/>
              <a:gd name="T15" fmla="*/ 266 h 266"/>
              <a:gd name="T16" fmla="*/ 64 w 244"/>
              <a:gd name="T17" fmla="*/ 266 h 266"/>
              <a:gd name="T18" fmla="*/ 151 w 244"/>
              <a:gd name="T19" fmla="*/ 265 h 266"/>
              <a:gd name="T20" fmla="*/ 159 w 244"/>
              <a:gd name="T21" fmla="*/ 230 h 266"/>
              <a:gd name="T22" fmla="*/ 211 w 244"/>
              <a:gd name="T23" fmla="*/ 232 h 266"/>
              <a:gd name="T24" fmla="*/ 216 w 244"/>
              <a:gd name="T25" fmla="*/ 211 h 266"/>
              <a:gd name="T26" fmla="*/ 217 w 244"/>
              <a:gd name="T27" fmla="*/ 201 h 266"/>
              <a:gd name="T28" fmla="*/ 220 w 244"/>
              <a:gd name="T29" fmla="*/ 193 h 266"/>
              <a:gd name="T30" fmla="*/ 221 w 244"/>
              <a:gd name="T31" fmla="*/ 188 h 266"/>
              <a:gd name="T32" fmla="*/ 220 w 244"/>
              <a:gd name="T33" fmla="*/ 179 h 266"/>
              <a:gd name="T34" fmla="*/ 221 w 244"/>
              <a:gd name="T35" fmla="*/ 169 h 266"/>
              <a:gd name="T36" fmla="*/ 234 w 244"/>
              <a:gd name="T37" fmla="*/ 166 h 266"/>
              <a:gd name="T38" fmla="*/ 241 w 244"/>
              <a:gd name="T39" fmla="*/ 156 h 266"/>
              <a:gd name="T40" fmla="*/ 132 w 244"/>
              <a:gd name="T41" fmla="*/ 177 h 266"/>
              <a:gd name="T42" fmla="*/ 123 w 244"/>
              <a:gd name="T43" fmla="*/ 180 h 266"/>
              <a:gd name="T44" fmla="*/ 114 w 244"/>
              <a:gd name="T45" fmla="*/ 177 h 266"/>
              <a:gd name="T46" fmla="*/ 111 w 244"/>
              <a:gd name="T47" fmla="*/ 168 h 266"/>
              <a:gd name="T48" fmla="*/ 114 w 244"/>
              <a:gd name="T49" fmla="*/ 159 h 266"/>
              <a:gd name="T50" fmla="*/ 123 w 244"/>
              <a:gd name="T51" fmla="*/ 155 h 266"/>
              <a:gd name="T52" fmla="*/ 132 w 244"/>
              <a:gd name="T53" fmla="*/ 159 h 266"/>
              <a:gd name="T54" fmla="*/ 136 w 244"/>
              <a:gd name="T55" fmla="*/ 168 h 266"/>
              <a:gd name="T56" fmla="*/ 132 w 244"/>
              <a:gd name="T57" fmla="*/ 177 h 266"/>
              <a:gd name="T58" fmla="*/ 157 w 244"/>
              <a:gd name="T59" fmla="*/ 102 h 266"/>
              <a:gd name="T60" fmla="*/ 153 w 244"/>
              <a:gd name="T61" fmla="*/ 111 h 266"/>
              <a:gd name="T62" fmla="*/ 145 w 244"/>
              <a:gd name="T63" fmla="*/ 119 h 266"/>
              <a:gd name="T64" fmla="*/ 137 w 244"/>
              <a:gd name="T65" fmla="*/ 127 h 266"/>
              <a:gd name="T66" fmla="*/ 134 w 244"/>
              <a:gd name="T67" fmla="*/ 134 h 266"/>
              <a:gd name="T68" fmla="*/ 133 w 244"/>
              <a:gd name="T69" fmla="*/ 145 h 266"/>
              <a:gd name="T70" fmla="*/ 113 w 244"/>
              <a:gd name="T71" fmla="*/ 145 h 266"/>
              <a:gd name="T72" fmla="*/ 113 w 244"/>
              <a:gd name="T73" fmla="*/ 141 h 266"/>
              <a:gd name="T74" fmla="*/ 116 w 244"/>
              <a:gd name="T75" fmla="*/ 124 h 266"/>
              <a:gd name="T76" fmla="*/ 128 w 244"/>
              <a:gd name="T77" fmla="*/ 109 h 266"/>
              <a:gd name="T78" fmla="*/ 137 w 244"/>
              <a:gd name="T79" fmla="*/ 99 h 266"/>
              <a:gd name="T80" fmla="*/ 139 w 244"/>
              <a:gd name="T81" fmla="*/ 93 h 266"/>
              <a:gd name="T82" fmla="*/ 135 w 244"/>
              <a:gd name="T83" fmla="*/ 85 h 266"/>
              <a:gd name="T84" fmla="*/ 125 w 244"/>
              <a:gd name="T85" fmla="*/ 82 h 266"/>
              <a:gd name="T86" fmla="*/ 113 w 244"/>
              <a:gd name="T87" fmla="*/ 86 h 266"/>
              <a:gd name="T88" fmla="*/ 109 w 244"/>
              <a:gd name="T89" fmla="*/ 96 h 266"/>
              <a:gd name="T90" fmla="*/ 90 w 244"/>
              <a:gd name="T91" fmla="*/ 96 h 266"/>
              <a:gd name="T92" fmla="*/ 100 w 244"/>
              <a:gd name="T93" fmla="*/ 73 h 266"/>
              <a:gd name="T94" fmla="*/ 125 w 244"/>
              <a:gd name="T95" fmla="*/ 64 h 266"/>
              <a:gd name="T96" fmla="*/ 143 w 244"/>
              <a:gd name="T97" fmla="*/ 68 h 266"/>
              <a:gd name="T98" fmla="*/ 154 w 244"/>
              <a:gd name="T99" fmla="*/ 79 h 266"/>
              <a:gd name="T100" fmla="*/ 159 w 244"/>
              <a:gd name="T101" fmla="*/ 94 h 266"/>
              <a:gd name="T102" fmla="*/ 157 w 244"/>
              <a:gd name="T103" fmla="*/ 10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4" h="266">
                <a:moveTo>
                  <a:pt x="241" y="156"/>
                </a:moveTo>
                <a:cubicBezTo>
                  <a:pt x="216" y="127"/>
                  <a:pt x="216" y="127"/>
                  <a:pt x="216" y="127"/>
                </a:cubicBezTo>
                <a:cubicBezTo>
                  <a:pt x="213" y="122"/>
                  <a:pt x="216" y="109"/>
                  <a:pt x="216" y="109"/>
                </a:cubicBezTo>
                <a:cubicBezTo>
                  <a:pt x="222" y="64"/>
                  <a:pt x="194" y="45"/>
                  <a:pt x="194" y="45"/>
                </a:cubicBezTo>
                <a:cubicBezTo>
                  <a:pt x="124" y="0"/>
                  <a:pt x="62" y="42"/>
                  <a:pt x="62" y="42"/>
                </a:cubicBezTo>
                <a:cubicBezTo>
                  <a:pt x="0" y="88"/>
                  <a:pt x="42" y="159"/>
                  <a:pt x="42" y="159"/>
                </a:cubicBezTo>
                <a:cubicBezTo>
                  <a:pt x="55" y="178"/>
                  <a:pt x="61" y="207"/>
                  <a:pt x="61" y="207"/>
                </a:cubicBezTo>
                <a:cubicBezTo>
                  <a:pt x="63" y="234"/>
                  <a:pt x="56" y="266"/>
                  <a:pt x="56" y="266"/>
                </a:cubicBezTo>
                <a:cubicBezTo>
                  <a:pt x="64" y="266"/>
                  <a:pt x="64" y="266"/>
                  <a:pt x="64" y="266"/>
                </a:cubicBezTo>
                <a:cubicBezTo>
                  <a:pt x="64" y="266"/>
                  <a:pt x="148" y="265"/>
                  <a:pt x="151" y="265"/>
                </a:cubicBezTo>
                <a:cubicBezTo>
                  <a:pt x="149" y="233"/>
                  <a:pt x="159" y="230"/>
                  <a:pt x="159" y="230"/>
                </a:cubicBezTo>
                <a:cubicBezTo>
                  <a:pt x="203" y="239"/>
                  <a:pt x="209" y="232"/>
                  <a:pt x="211" y="232"/>
                </a:cubicBezTo>
                <a:cubicBezTo>
                  <a:pt x="224" y="222"/>
                  <a:pt x="216" y="211"/>
                  <a:pt x="216" y="211"/>
                </a:cubicBezTo>
                <a:cubicBezTo>
                  <a:pt x="213" y="205"/>
                  <a:pt x="217" y="201"/>
                  <a:pt x="217" y="201"/>
                </a:cubicBezTo>
                <a:cubicBezTo>
                  <a:pt x="228" y="198"/>
                  <a:pt x="220" y="193"/>
                  <a:pt x="220" y="193"/>
                </a:cubicBezTo>
                <a:cubicBezTo>
                  <a:pt x="216" y="191"/>
                  <a:pt x="221" y="188"/>
                  <a:pt x="221" y="188"/>
                </a:cubicBezTo>
                <a:cubicBezTo>
                  <a:pt x="228" y="184"/>
                  <a:pt x="220" y="179"/>
                  <a:pt x="220" y="179"/>
                </a:cubicBezTo>
                <a:cubicBezTo>
                  <a:pt x="221" y="169"/>
                  <a:pt x="221" y="169"/>
                  <a:pt x="221" y="169"/>
                </a:cubicBezTo>
                <a:cubicBezTo>
                  <a:pt x="234" y="166"/>
                  <a:pt x="234" y="166"/>
                  <a:pt x="234" y="166"/>
                </a:cubicBezTo>
                <a:cubicBezTo>
                  <a:pt x="244" y="165"/>
                  <a:pt x="241" y="156"/>
                  <a:pt x="241" y="156"/>
                </a:cubicBezTo>
                <a:close/>
                <a:moveTo>
                  <a:pt x="132" y="177"/>
                </a:moveTo>
                <a:cubicBezTo>
                  <a:pt x="130" y="179"/>
                  <a:pt x="127" y="180"/>
                  <a:pt x="123" y="180"/>
                </a:cubicBezTo>
                <a:cubicBezTo>
                  <a:pt x="120" y="180"/>
                  <a:pt x="117" y="179"/>
                  <a:pt x="114" y="177"/>
                </a:cubicBezTo>
                <a:cubicBezTo>
                  <a:pt x="112" y="174"/>
                  <a:pt x="111" y="171"/>
                  <a:pt x="111" y="168"/>
                </a:cubicBezTo>
                <a:cubicBezTo>
                  <a:pt x="111" y="164"/>
                  <a:pt x="112" y="161"/>
                  <a:pt x="114" y="159"/>
                </a:cubicBezTo>
                <a:cubicBezTo>
                  <a:pt x="117" y="157"/>
                  <a:pt x="120" y="155"/>
                  <a:pt x="123" y="155"/>
                </a:cubicBezTo>
                <a:cubicBezTo>
                  <a:pt x="127" y="155"/>
                  <a:pt x="130" y="157"/>
                  <a:pt x="132" y="159"/>
                </a:cubicBezTo>
                <a:cubicBezTo>
                  <a:pt x="135" y="161"/>
                  <a:pt x="136" y="164"/>
                  <a:pt x="136" y="168"/>
                </a:cubicBezTo>
                <a:cubicBezTo>
                  <a:pt x="136" y="171"/>
                  <a:pt x="135" y="174"/>
                  <a:pt x="132" y="177"/>
                </a:cubicBezTo>
                <a:close/>
                <a:moveTo>
                  <a:pt x="157" y="102"/>
                </a:moveTo>
                <a:cubicBezTo>
                  <a:pt x="156" y="105"/>
                  <a:pt x="155" y="108"/>
                  <a:pt x="153" y="111"/>
                </a:cubicBezTo>
                <a:cubicBezTo>
                  <a:pt x="152" y="112"/>
                  <a:pt x="149" y="115"/>
                  <a:pt x="145" y="119"/>
                </a:cubicBezTo>
                <a:cubicBezTo>
                  <a:pt x="140" y="123"/>
                  <a:pt x="138" y="126"/>
                  <a:pt x="137" y="127"/>
                </a:cubicBezTo>
                <a:cubicBezTo>
                  <a:pt x="136" y="129"/>
                  <a:pt x="135" y="131"/>
                  <a:pt x="134" y="134"/>
                </a:cubicBezTo>
                <a:cubicBezTo>
                  <a:pt x="133" y="136"/>
                  <a:pt x="133" y="140"/>
                  <a:pt x="133" y="145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1"/>
                  <a:pt x="113" y="141"/>
                  <a:pt x="113" y="141"/>
                </a:cubicBezTo>
                <a:cubicBezTo>
                  <a:pt x="113" y="135"/>
                  <a:pt x="114" y="129"/>
                  <a:pt x="116" y="124"/>
                </a:cubicBezTo>
                <a:cubicBezTo>
                  <a:pt x="119" y="118"/>
                  <a:pt x="123" y="113"/>
                  <a:pt x="128" y="109"/>
                </a:cubicBezTo>
                <a:cubicBezTo>
                  <a:pt x="133" y="104"/>
                  <a:pt x="136" y="101"/>
                  <a:pt x="137" y="99"/>
                </a:cubicBezTo>
                <a:cubicBezTo>
                  <a:pt x="138" y="98"/>
                  <a:pt x="139" y="96"/>
                  <a:pt x="139" y="93"/>
                </a:cubicBezTo>
                <a:cubicBezTo>
                  <a:pt x="139" y="90"/>
                  <a:pt x="138" y="88"/>
                  <a:pt x="135" y="85"/>
                </a:cubicBezTo>
                <a:cubicBezTo>
                  <a:pt x="132" y="83"/>
                  <a:pt x="129" y="82"/>
                  <a:pt x="125" y="82"/>
                </a:cubicBezTo>
                <a:cubicBezTo>
                  <a:pt x="120" y="82"/>
                  <a:pt x="116" y="83"/>
                  <a:pt x="113" y="86"/>
                </a:cubicBezTo>
                <a:cubicBezTo>
                  <a:pt x="111" y="89"/>
                  <a:pt x="109" y="92"/>
                  <a:pt x="109" y="9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87"/>
                  <a:pt x="93" y="79"/>
                  <a:pt x="100" y="73"/>
                </a:cubicBezTo>
                <a:cubicBezTo>
                  <a:pt x="106" y="67"/>
                  <a:pt x="115" y="64"/>
                  <a:pt x="125" y="64"/>
                </a:cubicBezTo>
                <a:cubicBezTo>
                  <a:pt x="132" y="64"/>
                  <a:pt x="138" y="65"/>
                  <a:pt x="143" y="68"/>
                </a:cubicBezTo>
                <a:cubicBezTo>
                  <a:pt x="148" y="70"/>
                  <a:pt x="152" y="74"/>
                  <a:pt x="154" y="79"/>
                </a:cubicBezTo>
                <a:cubicBezTo>
                  <a:pt x="157" y="83"/>
                  <a:pt x="159" y="88"/>
                  <a:pt x="159" y="94"/>
                </a:cubicBezTo>
                <a:cubicBezTo>
                  <a:pt x="159" y="97"/>
                  <a:pt x="158" y="99"/>
                  <a:pt x="157" y="1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Introduction to PaaS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4" y="1576800"/>
            <a:ext cx="4868862" cy="4757325"/>
          </a:xfrm>
        </p:spPr>
        <p:txBody>
          <a:bodyPr/>
          <a:lstStyle/>
          <a:p>
            <a:r>
              <a:rPr lang="en-GB" dirty="0" smtClean="0"/>
              <a:t>A category of cloud computing services that provide computing platform and solution stack</a:t>
            </a:r>
          </a:p>
          <a:p>
            <a:r>
              <a:rPr lang="en-GB" dirty="0" smtClean="0"/>
              <a:t>Allows users to create applications using tools supplied by the provider</a:t>
            </a:r>
          </a:p>
          <a:p>
            <a:r>
              <a:rPr lang="en-GB" dirty="0" smtClean="0"/>
              <a:t>Infrastructure-as-a-Service is the base layer of Cloud computing</a:t>
            </a:r>
          </a:p>
          <a:p>
            <a:pPr lvl="1"/>
            <a:r>
              <a:rPr lang="en-GB" dirty="0" smtClean="0"/>
              <a:t>Deals with VMs, storage, servers, network, load balancers etc.</a:t>
            </a:r>
          </a:p>
          <a:p>
            <a:r>
              <a:rPr lang="en-GB" dirty="0" smtClean="0"/>
              <a:t>PaaS is a layer on top of Infrastructure-as-a-Service</a:t>
            </a:r>
          </a:p>
          <a:p>
            <a:pPr lvl="1"/>
            <a:r>
              <a:rPr lang="en-GB" dirty="0" smtClean="0"/>
              <a:t>Provides development environments, databases, web servers etc. as a service.</a:t>
            </a:r>
          </a:p>
          <a:p>
            <a:r>
              <a:rPr lang="en-GB" dirty="0" smtClean="0"/>
              <a:t>PaaS delivers application platform as a service</a:t>
            </a:r>
          </a:p>
          <a:p>
            <a:r>
              <a:rPr lang="en-GB" dirty="0" smtClean="0"/>
              <a:t>Fastest growing area of cloud computing</a:t>
            </a:r>
          </a:p>
          <a:p>
            <a:r>
              <a:rPr lang="en-GB" dirty="0" smtClean="0"/>
              <a:t>Helps DevOps provide services on cloud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Platform as a Service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39841" y="3324973"/>
            <a:ext cx="1" cy="1656000"/>
          </a:xfrm>
          <a:prstGeom prst="line">
            <a:avLst/>
          </a:prstGeom>
          <a:ln w="12700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44822" y="3344787"/>
            <a:ext cx="0" cy="298471"/>
          </a:xfrm>
          <a:prstGeom prst="line">
            <a:avLst/>
          </a:prstGeom>
          <a:ln w="12700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43643" y="3344787"/>
            <a:ext cx="0" cy="1211113"/>
          </a:xfrm>
          <a:prstGeom prst="line">
            <a:avLst/>
          </a:prstGeom>
          <a:ln w="12700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45543" y="3344787"/>
            <a:ext cx="0" cy="1802582"/>
          </a:xfrm>
          <a:prstGeom prst="line">
            <a:avLst/>
          </a:prstGeom>
          <a:ln w="12700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647443" y="3316995"/>
            <a:ext cx="0" cy="756000"/>
          </a:xfrm>
          <a:prstGeom prst="line">
            <a:avLst/>
          </a:prstGeom>
          <a:ln w="12700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079431" y="3344787"/>
            <a:ext cx="0" cy="1440000"/>
          </a:xfrm>
          <a:prstGeom prst="line">
            <a:avLst/>
          </a:prstGeom>
          <a:ln w="12700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451245" y="3271953"/>
            <a:ext cx="0" cy="504000"/>
          </a:xfrm>
          <a:prstGeom prst="line">
            <a:avLst/>
          </a:prstGeom>
          <a:ln w="12700" cap="rnd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04746" y="4976981"/>
            <a:ext cx="470191" cy="4701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05827" y="5152025"/>
            <a:ext cx="470191" cy="4701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844335" y="4793719"/>
            <a:ext cx="470191" cy="4701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03460" y="3643655"/>
            <a:ext cx="470191" cy="4701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03518" y="4555960"/>
            <a:ext cx="470191" cy="4701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422158" y="4075196"/>
            <a:ext cx="470191" cy="4701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224981" y="3787961"/>
            <a:ext cx="470191" cy="4701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1" name="Freeform 37"/>
          <p:cNvSpPr>
            <a:spLocks noEditPoints="1"/>
          </p:cNvSpPr>
          <p:nvPr/>
        </p:nvSpPr>
        <p:spPr bwMode="auto">
          <a:xfrm>
            <a:off x="5875764" y="5070451"/>
            <a:ext cx="328156" cy="283250"/>
          </a:xfrm>
          <a:custGeom>
            <a:avLst/>
            <a:gdLst>
              <a:gd name="T0" fmla="*/ 499 w 671"/>
              <a:gd name="T1" fmla="*/ 555 h 578"/>
              <a:gd name="T2" fmla="*/ 501 w 671"/>
              <a:gd name="T3" fmla="*/ 571 h 578"/>
              <a:gd name="T4" fmla="*/ 483 w 671"/>
              <a:gd name="T5" fmla="*/ 578 h 578"/>
              <a:gd name="T6" fmla="*/ 189 w 671"/>
              <a:gd name="T7" fmla="*/ 578 h 578"/>
              <a:gd name="T8" fmla="*/ 171 w 671"/>
              <a:gd name="T9" fmla="*/ 571 h 578"/>
              <a:gd name="T10" fmla="*/ 173 w 671"/>
              <a:gd name="T11" fmla="*/ 555 h 578"/>
              <a:gd name="T12" fmla="*/ 272 w 671"/>
              <a:gd name="T13" fmla="*/ 502 h 578"/>
              <a:gd name="T14" fmla="*/ 272 w 671"/>
              <a:gd name="T15" fmla="*/ 481 h 578"/>
              <a:gd name="T16" fmla="*/ 400 w 671"/>
              <a:gd name="T17" fmla="*/ 481 h 578"/>
              <a:gd name="T18" fmla="*/ 400 w 671"/>
              <a:gd name="T19" fmla="*/ 504 h 578"/>
              <a:gd name="T20" fmla="*/ 499 w 671"/>
              <a:gd name="T21" fmla="*/ 555 h 578"/>
              <a:gd name="T22" fmla="*/ 671 w 671"/>
              <a:gd name="T23" fmla="*/ 20 h 578"/>
              <a:gd name="T24" fmla="*/ 671 w 671"/>
              <a:gd name="T25" fmla="*/ 442 h 578"/>
              <a:gd name="T26" fmla="*/ 651 w 671"/>
              <a:gd name="T27" fmla="*/ 462 h 578"/>
              <a:gd name="T28" fmla="*/ 21 w 671"/>
              <a:gd name="T29" fmla="*/ 462 h 578"/>
              <a:gd name="T30" fmla="*/ 0 w 671"/>
              <a:gd name="T31" fmla="*/ 442 h 578"/>
              <a:gd name="T32" fmla="*/ 0 w 671"/>
              <a:gd name="T33" fmla="*/ 20 h 578"/>
              <a:gd name="T34" fmla="*/ 21 w 671"/>
              <a:gd name="T35" fmla="*/ 0 h 578"/>
              <a:gd name="T36" fmla="*/ 651 w 671"/>
              <a:gd name="T37" fmla="*/ 0 h 578"/>
              <a:gd name="T38" fmla="*/ 671 w 671"/>
              <a:gd name="T39" fmla="*/ 20 h 578"/>
              <a:gd name="T40" fmla="*/ 626 w 671"/>
              <a:gd name="T41" fmla="*/ 48 h 578"/>
              <a:gd name="T42" fmla="*/ 625 w 671"/>
              <a:gd name="T43" fmla="*/ 47 h 578"/>
              <a:gd name="T44" fmla="*/ 47 w 671"/>
              <a:gd name="T45" fmla="*/ 47 h 578"/>
              <a:gd name="T46" fmla="*/ 46 w 671"/>
              <a:gd name="T47" fmla="*/ 48 h 578"/>
              <a:gd name="T48" fmla="*/ 46 w 671"/>
              <a:gd name="T49" fmla="*/ 400 h 578"/>
              <a:gd name="T50" fmla="*/ 626 w 671"/>
              <a:gd name="T51" fmla="*/ 400 h 578"/>
              <a:gd name="T52" fmla="*/ 626 w 671"/>
              <a:gd name="T53" fmla="*/ 48 h 578"/>
              <a:gd name="T54" fmla="*/ 254 w 671"/>
              <a:gd name="T55" fmla="*/ 154 h 578"/>
              <a:gd name="T56" fmla="*/ 119 w 671"/>
              <a:gd name="T57" fmla="*/ 107 h 578"/>
              <a:gd name="T58" fmla="*/ 166 w 671"/>
              <a:gd name="T59" fmla="*/ 242 h 578"/>
              <a:gd name="T60" fmla="*/ 188 w 671"/>
              <a:gd name="T61" fmla="*/ 200 h 578"/>
              <a:gd name="T62" fmla="*/ 247 w 671"/>
              <a:gd name="T63" fmla="*/ 258 h 578"/>
              <a:gd name="T64" fmla="*/ 270 w 671"/>
              <a:gd name="T65" fmla="*/ 235 h 578"/>
              <a:gd name="T66" fmla="*/ 212 w 671"/>
              <a:gd name="T67" fmla="*/ 176 h 578"/>
              <a:gd name="T68" fmla="*/ 254 w 671"/>
              <a:gd name="T69" fmla="*/ 154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1" h="578">
                <a:moveTo>
                  <a:pt x="499" y="555"/>
                </a:moveTo>
                <a:cubicBezTo>
                  <a:pt x="500" y="561"/>
                  <a:pt x="505" y="567"/>
                  <a:pt x="501" y="571"/>
                </a:cubicBezTo>
                <a:cubicBezTo>
                  <a:pt x="496" y="576"/>
                  <a:pt x="490" y="578"/>
                  <a:pt x="483" y="578"/>
                </a:cubicBezTo>
                <a:cubicBezTo>
                  <a:pt x="189" y="578"/>
                  <a:pt x="189" y="578"/>
                  <a:pt x="189" y="578"/>
                </a:cubicBezTo>
                <a:cubicBezTo>
                  <a:pt x="182" y="578"/>
                  <a:pt x="175" y="576"/>
                  <a:pt x="171" y="571"/>
                </a:cubicBezTo>
                <a:cubicBezTo>
                  <a:pt x="167" y="567"/>
                  <a:pt x="172" y="561"/>
                  <a:pt x="173" y="555"/>
                </a:cubicBezTo>
                <a:cubicBezTo>
                  <a:pt x="173" y="555"/>
                  <a:pt x="272" y="562"/>
                  <a:pt x="272" y="502"/>
                </a:cubicBezTo>
                <a:cubicBezTo>
                  <a:pt x="272" y="496"/>
                  <a:pt x="272" y="487"/>
                  <a:pt x="272" y="481"/>
                </a:cubicBezTo>
                <a:cubicBezTo>
                  <a:pt x="400" y="481"/>
                  <a:pt x="400" y="481"/>
                  <a:pt x="400" y="481"/>
                </a:cubicBezTo>
                <a:cubicBezTo>
                  <a:pt x="400" y="488"/>
                  <a:pt x="400" y="498"/>
                  <a:pt x="400" y="504"/>
                </a:cubicBezTo>
                <a:cubicBezTo>
                  <a:pt x="400" y="550"/>
                  <a:pt x="499" y="555"/>
                  <a:pt x="499" y="555"/>
                </a:cubicBezTo>
                <a:close/>
                <a:moveTo>
                  <a:pt x="671" y="20"/>
                </a:moveTo>
                <a:cubicBezTo>
                  <a:pt x="671" y="442"/>
                  <a:pt x="671" y="442"/>
                  <a:pt x="671" y="442"/>
                </a:cubicBezTo>
                <a:cubicBezTo>
                  <a:pt x="671" y="453"/>
                  <a:pt x="662" y="462"/>
                  <a:pt x="651" y="462"/>
                </a:cubicBezTo>
                <a:cubicBezTo>
                  <a:pt x="21" y="462"/>
                  <a:pt x="21" y="462"/>
                  <a:pt x="21" y="462"/>
                </a:cubicBezTo>
                <a:cubicBezTo>
                  <a:pt x="9" y="462"/>
                  <a:pt x="0" y="453"/>
                  <a:pt x="0" y="4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2" y="0"/>
                  <a:pt x="671" y="9"/>
                  <a:pt x="671" y="20"/>
                </a:cubicBezTo>
                <a:close/>
                <a:moveTo>
                  <a:pt x="626" y="48"/>
                </a:moveTo>
                <a:cubicBezTo>
                  <a:pt x="626" y="48"/>
                  <a:pt x="626" y="47"/>
                  <a:pt x="625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6" y="47"/>
                  <a:pt x="46" y="48"/>
                  <a:pt x="46" y="48"/>
                </a:cubicBezTo>
                <a:cubicBezTo>
                  <a:pt x="46" y="400"/>
                  <a:pt x="46" y="400"/>
                  <a:pt x="46" y="400"/>
                </a:cubicBezTo>
                <a:cubicBezTo>
                  <a:pt x="626" y="400"/>
                  <a:pt x="626" y="400"/>
                  <a:pt x="626" y="400"/>
                </a:cubicBezTo>
                <a:lnTo>
                  <a:pt x="626" y="48"/>
                </a:lnTo>
                <a:close/>
                <a:moveTo>
                  <a:pt x="254" y="154"/>
                </a:moveTo>
                <a:cubicBezTo>
                  <a:pt x="119" y="107"/>
                  <a:pt x="119" y="107"/>
                  <a:pt x="119" y="107"/>
                </a:cubicBezTo>
                <a:cubicBezTo>
                  <a:pt x="166" y="242"/>
                  <a:pt x="166" y="242"/>
                  <a:pt x="166" y="242"/>
                </a:cubicBezTo>
                <a:cubicBezTo>
                  <a:pt x="188" y="200"/>
                  <a:pt x="188" y="200"/>
                  <a:pt x="188" y="200"/>
                </a:cubicBezTo>
                <a:cubicBezTo>
                  <a:pt x="247" y="258"/>
                  <a:pt x="247" y="258"/>
                  <a:pt x="247" y="258"/>
                </a:cubicBezTo>
                <a:cubicBezTo>
                  <a:pt x="270" y="235"/>
                  <a:pt x="270" y="235"/>
                  <a:pt x="270" y="235"/>
                </a:cubicBezTo>
                <a:cubicBezTo>
                  <a:pt x="212" y="176"/>
                  <a:pt x="212" y="176"/>
                  <a:pt x="212" y="176"/>
                </a:cubicBezTo>
                <a:lnTo>
                  <a:pt x="254" y="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272182" y="3716502"/>
            <a:ext cx="332746" cy="300034"/>
            <a:chOff x="914401" y="3152775"/>
            <a:chExt cx="565150" cy="509588"/>
          </a:xfrm>
          <a:solidFill>
            <a:schemeClr val="accent1"/>
          </a:solidFill>
        </p:grpSpPr>
        <p:sp>
          <p:nvSpPr>
            <p:cNvPr id="93" name="Freeform 6"/>
            <p:cNvSpPr>
              <a:spLocks noEditPoints="1"/>
            </p:cNvSpPr>
            <p:nvPr/>
          </p:nvSpPr>
          <p:spPr bwMode="auto">
            <a:xfrm>
              <a:off x="914401" y="3633788"/>
              <a:ext cx="565150" cy="28575"/>
            </a:xfrm>
            <a:custGeom>
              <a:avLst/>
              <a:gdLst>
                <a:gd name="T0" fmla="*/ 0 w 576"/>
                <a:gd name="T1" fmla="*/ 0 h 29"/>
                <a:gd name="T2" fmla="*/ 3 w 576"/>
                <a:gd name="T3" fmla="*/ 5 h 29"/>
                <a:gd name="T4" fmla="*/ 81 w 576"/>
                <a:gd name="T5" fmla="*/ 29 h 29"/>
                <a:gd name="T6" fmla="*/ 288 w 576"/>
                <a:gd name="T7" fmla="*/ 29 h 29"/>
                <a:gd name="T8" fmla="*/ 495 w 576"/>
                <a:gd name="T9" fmla="*/ 29 h 29"/>
                <a:gd name="T10" fmla="*/ 574 w 576"/>
                <a:gd name="T11" fmla="*/ 5 h 29"/>
                <a:gd name="T12" fmla="*/ 576 w 576"/>
                <a:gd name="T13" fmla="*/ 0 h 29"/>
                <a:gd name="T14" fmla="*/ 0 w 576"/>
                <a:gd name="T15" fmla="*/ 0 h 29"/>
                <a:gd name="T16" fmla="*/ 239 w 576"/>
                <a:gd name="T17" fmla="*/ 18 h 29"/>
                <a:gd name="T18" fmla="*/ 192 w 576"/>
                <a:gd name="T19" fmla="*/ 18 h 29"/>
                <a:gd name="T20" fmla="*/ 192 w 576"/>
                <a:gd name="T21" fmla="*/ 12 h 29"/>
                <a:gd name="T22" fmla="*/ 239 w 576"/>
                <a:gd name="T23" fmla="*/ 12 h 29"/>
                <a:gd name="T24" fmla="*/ 239 w 576"/>
                <a:gd name="T25" fmla="*/ 18 h 29"/>
                <a:gd name="T26" fmla="*/ 304 w 576"/>
                <a:gd name="T27" fmla="*/ 19 h 29"/>
                <a:gd name="T28" fmla="*/ 300 w 576"/>
                <a:gd name="T29" fmla="*/ 15 h 29"/>
                <a:gd name="T30" fmla="*/ 304 w 576"/>
                <a:gd name="T31" fmla="*/ 11 h 29"/>
                <a:gd name="T32" fmla="*/ 308 w 576"/>
                <a:gd name="T33" fmla="*/ 15 h 29"/>
                <a:gd name="T34" fmla="*/ 304 w 576"/>
                <a:gd name="T35" fmla="*/ 19 h 29"/>
                <a:gd name="T36" fmla="*/ 321 w 576"/>
                <a:gd name="T37" fmla="*/ 19 h 29"/>
                <a:gd name="T38" fmla="*/ 317 w 576"/>
                <a:gd name="T39" fmla="*/ 15 h 29"/>
                <a:gd name="T40" fmla="*/ 321 w 576"/>
                <a:gd name="T41" fmla="*/ 11 h 29"/>
                <a:gd name="T42" fmla="*/ 325 w 576"/>
                <a:gd name="T43" fmla="*/ 15 h 29"/>
                <a:gd name="T44" fmla="*/ 321 w 576"/>
                <a:gd name="T45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29">
                  <a:moveTo>
                    <a:pt x="0" y="0"/>
                  </a:moveTo>
                  <a:cubicBezTo>
                    <a:pt x="1" y="2"/>
                    <a:pt x="2" y="3"/>
                    <a:pt x="3" y="5"/>
                  </a:cubicBezTo>
                  <a:cubicBezTo>
                    <a:pt x="3" y="5"/>
                    <a:pt x="25" y="29"/>
                    <a:pt x="81" y="29"/>
                  </a:cubicBezTo>
                  <a:cubicBezTo>
                    <a:pt x="99" y="29"/>
                    <a:pt x="196" y="29"/>
                    <a:pt x="288" y="29"/>
                  </a:cubicBezTo>
                  <a:cubicBezTo>
                    <a:pt x="374" y="29"/>
                    <a:pt x="445" y="29"/>
                    <a:pt x="495" y="29"/>
                  </a:cubicBezTo>
                  <a:cubicBezTo>
                    <a:pt x="552" y="29"/>
                    <a:pt x="574" y="5"/>
                    <a:pt x="574" y="5"/>
                  </a:cubicBezTo>
                  <a:cubicBezTo>
                    <a:pt x="575" y="3"/>
                    <a:pt x="576" y="2"/>
                    <a:pt x="576" y="0"/>
                  </a:cubicBezTo>
                  <a:lnTo>
                    <a:pt x="0" y="0"/>
                  </a:lnTo>
                  <a:close/>
                  <a:moveTo>
                    <a:pt x="239" y="18"/>
                  </a:moveTo>
                  <a:cubicBezTo>
                    <a:pt x="192" y="18"/>
                    <a:pt x="192" y="18"/>
                    <a:pt x="192" y="1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239" y="12"/>
                    <a:pt x="239" y="12"/>
                    <a:pt x="239" y="12"/>
                  </a:cubicBezTo>
                  <a:lnTo>
                    <a:pt x="239" y="18"/>
                  </a:lnTo>
                  <a:close/>
                  <a:moveTo>
                    <a:pt x="304" y="19"/>
                  </a:moveTo>
                  <a:cubicBezTo>
                    <a:pt x="302" y="19"/>
                    <a:pt x="300" y="17"/>
                    <a:pt x="300" y="15"/>
                  </a:cubicBezTo>
                  <a:cubicBezTo>
                    <a:pt x="300" y="12"/>
                    <a:pt x="302" y="11"/>
                    <a:pt x="304" y="11"/>
                  </a:cubicBezTo>
                  <a:cubicBezTo>
                    <a:pt x="306" y="11"/>
                    <a:pt x="308" y="12"/>
                    <a:pt x="308" y="15"/>
                  </a:cubicBezTo>
                  <a:cubicBezTo>
                    <a:pt x="308" y="17"/>
                    <a:pt x="306" y="19"/>
                    <a:pt x="304" y="19"/>
                  </a:cubicBezTo>
                  <a:close/>
                  <a:moveTo>
                    <a:pt x="321" y="19"/>
                  </a:moveTo>
                  <a:cubicBezTo>
                    <a:pt x="319" y="19"/>
                    <a:pt x="317" y="17"/>
                    <a:pt x="317" y="15"/>
                  </a:cubicBezTo>
                  <a:cubicBezTo>
                    <a:pt x="317" y="12"/>
                    <a:pt x="319" y="11"/>
                    <a:pt x="321" y="11"/>
                  </a:cubicBezTo>
                  <a:cubicBezTo>
                    <a:pt x="323" y="11"/>
                    <a:pt x="325" y="12"/>
                    <a:pt x="325" y="15"/>
                  </a:cubicBezTo>
                  <a:cubicBezTo>
                    <a:pt x="325" y="17"/>
                    <a:pt x="323" y="19"/>
                    <a:pt x="32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/>
            <p:cNvSpPr>
              <a:spLocks noEditPoints="1"/>
            </p:cNvSpPr>
            <p:nvPr/>
          </p:nvSpPr>
          <p:spPr bwMode="auto">
            <a:xfrm>
              <a:off x="914401" y="3494088"/>
              <a:ext cx="565150" cy="138113"/>
            </a:xfrm>
            <a:custGeom>
              <a:avLst/>
              <a:gdLst>
                <a:gd name="T0" fmla="*/ 37 w 576"/>
                <a:gd name="T1" fmla="*/ 12 h 142"/>
                <a:gd name="T2" fmla="*/ 346 w 576"/>
                <a:gd name="T3" fmla="*/ 50 h 142"/>
                <a:gd name="T4" fmla="*/ 320 w 576"/>
                <a:gd name="T5" fmla="*/ 50 h 142"/>
                <a:gd name="T6" fmla="*/ 340 w 576"/>
                <a:gd name="T7" fmla="*/ 16 h 142"/>
                <a:gd name="T8" fmla="*/ 320 w 576"/>
                <a:gd name="T9" fmla="*/ 30 h 142"/>
                <a:gd name="T10" fmla="*/ 297 w 576"/>
                <a:gd name="T11" fmla="*/ 16 h 142"/>
                <a:gd name="T12" fmla="*/ 276 w 576"/>
                <a:gd name="T13" fmla="*/ 30 h 142"/>
                <a:gd name="T14" fmla="*/ 302 w 576"/>
                <a:gd name="T15" fmla="*/ 50 h 142"/>
                <a:gd name="T16" fmla="*/ 276 w 576"/>
                <a:gd name="T17" fmla="*/ 50 h 142"/>
                <a:gd name="T18" fmla="*/ 258 w 576"/>
                <a:gd name="T19" fmla="*/ 30 h 142"/>
                <a:gd name="T20" fmla="*/ 231 w 576"/>
                <a:gd name="T21" fmla="*/ 50 h 142"/>
                <a:gd name="T22" fmla="*/ 252 w 576"/>
                <a:gd name="T23" fmla="*/ 64 h 142"/>
                <a:gd name="T24" fmla="*/ 195 w 576"/>
                <a:gd name="T25" fmla="*/ 16 h 142"/>
                <a:gd name="T26" fmla="*/ 193 w 576"/>
                <a:gd name="T27" fmla="*/ 34 h 142"/>
                <a:gd name="T28" fmla="*/ 208 w 576"/>
                <a:gd name="T29" fmla="*/ 47 h 142"/>
                <a:gd name="T30" fmla="*/ 186 w 576"/>
                <a:gd name="T31" fmla="*/ 61 h 142"/>
                <a:gd name="T32" fmla="*/ 47 w 576"/>
                <a:gd name="T33" fmla="*/ 95 h 142"/>
                <a:gd name="T34" fmla="*/ 72 w 576"/>
                <a:gd name="T35" fmla="*/ 81 h 142"/>
                <a:gd name="T36" fmla="*/ 50 w 576"/>
                <a:gd name="T37" fmla="*/ 61 h 142"/>
                <a:gd name="T38" fmla="*/ 86 w 576"/>
                <a:gd name="T39" fmla="*/ 19 h 142"/>
                <a:gd name="T40" fmla="*/ 60 w 576"/>
                <a:gd name="T41" fmla="*/ 19 h 142"/>
                <a:gd name="T42" fmla="*/ 116 w 576"/>
                <a:gd name="T43" fmla="*/ 92 h 142"/>
                <a:gd name="T44" fmla="*/ 97 w 576"/>
                <a:gd name="T45" fmla="*/ 77 h 142"/>
                <a:gd name="T46" fmla="*/ 116 w 576"/>
                <a:gd name="T47" fmla="*/ 64 h 142"/>
                <a:gd name="T48" fmla="*/ 119 w 576"/>
                <a:gd name="T49" fmla="*/ 47 h 142"/>
                <a:gd name="T50" fmla="*/ 106 w 576"/>
                <a:gd name="T51" fmla="*/ 34 h 142"/>
                <a:gd name="T52" fmla="*/ 129 w 576"/>
                <a:gd name="T53" fmla="*/ 19 h 142"/>
                <a:gd name="T54" fmla="*/ 137 w 576"/>
                <a:gd name="T55" fmla="*/ 81 h 142"/>
                <a:gd name="T56" fmla="*/ 167 w 576"/>
                <a:gd name="T57" fmla="*/ 61 h 142"/>
                <a:gd name="T58" fmla="*/ 148 w 576"/>
                <a:gd name="T59" fmla="*/ 47 h 142"/>
                <a:gd name="T60" fmla="*/ 165 w 576"/>
                <a:gd name="T61" fmla="*/ 34 h 142"/>
                <a:gd name="T62" fmla="*/ 167 w 576"/>
                <a:gd name="T63" fmla="*/ 16 h 142"/>
                <a:gd name="T64" fmla="*/ 236 w 576"/>
                <a:gd name="T65" fmla="*/ 129 h 142"/>
                <a:gd name="T66" fmla="*/ 291 w 576"/>
                <a:gd name="T67" fmla="*/ 129 h 142"/>
                <a:gd name="T68" fmla="*/ 236 w 576"/>
                <a:gd name="T69" fmla="*/ 104 h 142"/>
                <a:gd name="T70" fmla="*/ 182 w 576"/>
                <a:gd name="T71" fmla="*/ 92 h 142"/>
                <a:gd name="T72" fmla="*/ 349 w 576"/>
                <a:gd name="T73" fmla="*/ 92 h 142"/>
                <a:gd name="T74" fmla="*/ 383 w 576"/>
                <a:gd name="T75" fmla="*/ 16 h 142"/>
                <a:gd name="T76" fmla="*/ 363 w 576"/>
                <a:gd name="T77" fmla="*/ 30 h 142"/>
                <a:gd name="T78" fmla="*/ 391 w 576"/>
                <a:gd name="T79" fmla="*/ 50 h 142"/>
                <a:gd name="T80" fmla="*/ 391 w 576"/>
                <a:gd name="T81" fmla="*/ 95 h 142"/>
                <a:gd name="T82" fmla="*/ 389 w 576"/>
                <a:gd name="T83" fmla="*/ 77 h 142"/>
                <a:gd name="T84" fmla="*/ 406 w 576"/>
                <a:gd name="T85" fmla="*/ 19 h 142"/>
                <a:gd name="T86" fmla="*/ 428 w 576"/>
                <a:gd name="T87" fmla="*/ 34 h 142"/>
                <a:gd name="T88" fmla="*/ 414 w 576"/>
                <a:gd name="T89" fmla="*/ 47 h 142"/>
                <a:gd name="T90" fmla="*/ 416 w 576"/>
                <a:gd name="T91" fmla="*/ 64 h 142"/>
                <a:gd name="T92" fmla="*/ 414 w 576"/>
                <a:gd name="T93" fmla="*/ 81 h 142"/>
                <a:gd name="T94" fmla="*/ 437 w 576"/>
                <a:gd name="T95" fmla="*/ 95 h 142"/>
                <a:gd name="T96" fmla="*/ 474 w 576"/>
                <a:gd name="T97" fmla="*/ 19 h 142"/>
                <a:gd name="T98" fmla="*/ 456 w 576"/>
                <a:gd name="T99" fmla="*/ 61 h 142"/>
                <a:gd name="T100" fmla="*/ 482 w 576"/>
                <a:gd name="T101" fmla="*/ 61 h 142"/>
                <a:gd name="T102" fmla="*/ 467 w 576"/>
                <a:gd name="T103" fmla="*/ 95 h 142"/>
                <a:gd name="T104" fmla="*/ 486 w 576"/>
                <a:gd name="T105" fmla="*/ 81 h 142"/>
                <a:gd name="T106" fmla="*/ 496 w 576"/>
                <a:gd name="T107" fmla="*/ 16 h 142"/>
                <a:gd name="T108" fmla="*/ 500 w 576"/>
                <a:gd name="T109" fmla="*/ 34 h 142"/>
                <a:gd name="T110" fmla="*/ 519 w 576"/>
                <a:gd name="T111" fmla="*/ 47 h 142"/>
                <a:gd name="T112" fmla="*/ 501 w 576"/>
                <a:gd name="T113" fmla="*/ 61 h 142"/>
                <a:gd name="T114" fmla="*/ 510 w 576"/>
                <a:gd name="T115" fmla="*/ 7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6" h="142">
                  <a:moveTo>
                    <a:pt x="576" y="140"/>
                  </a:moveTo>
                  <a:cubicBezTo>
                    <a:pt x="539" y="12"/>
                    <a:pt x="539" y="12"/>
                    <a:pt x="539" y="12"/>
                  </a:cubicBezTo>
                  <a:cubicBezTo>
                    <a:pt x="538" y="5"/>
                    <a:pt x="531" y="0"/>
                    <a:pt x="52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6" y="0"/>
                    <a:pt x="39" y="5"/>
                    <a:pt x="37" y="12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0"/>
                    <a:pt x="0" y="141"/>
                    <a:pt x="0" y="142"/>
                  </a:cubicBezTo>
                  <a:cubicBezTo>
                    <a:pt x="576" y="142"/>
                    <a:pt x="576" y="142"/>
                    <a:pt x="576" y="142"/>
                  </a:cubicBezTo>
                  <a:cubicBezTo>
                    <a:pt x="576" y="141"/>
                    <a:pt x="576" y="140"/>
                    <a:pt x="576" y="140"/>
                  </a:cubicBezTo>
                  <a:close/>
                  <a:moveTo>
                    <a:pt x="346" y="50"/>
                  </a:moveTo>
                  <a:cubicBezTo>
                    <a:pt x="347" y="61"/>
                    <a:pt x="347" y="61"/>
                    <a:pt x="347" y="61"/>
                  </a:cubicBezTo>
                  <a:cubicBezTo>
                    <a:pt x="347" y="63"/>
                    <a:pt x="345" y="64"/>
                    <a:pt x="342" y="64"/>
                  </a:cubicBezTo>
                  <a:cubicBezTo>
                    <a:pt x="326" y="64"/>
                    <a:pt x="326" y="64"/>
                    <a:pt x="326" y="64"/>
                  </a:cubicBezTo>
                  <a:cubicBezTo>
                    <a:pt x="323" y="64"/>
                    <a:pt x="321" y="63"/>
                    <a:pt x="321" y="61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0" y="48"/>
                    <a:pt x="323" y="47"/>
                    <a:pt x="325" y="47"/>
                  </a:cubicBezTo>
                  <a:cubicBezTo>
                    <a:pt x="341" y="47"/>
                    <a:pt x="341" y="47"/>
                    <a:pt x="341" y="47"/>
                  </a:cubicBezTo>
                  <a:cubicBezTo>
                    <a:pt x="344" y="47"/>
                    <a:pt x="346" y="48"/>
                    <a:pt x="346" y="50"/>
                  </a:cubicBezTo>
                  <a:close/>
                  <a:moveTo>
                    <a:pt x="324" y="16"/>
                  </a:moveTo>
                  <a:cubicBezTo>
                    <a:pt x="340" y="16"/>
                    <a:pt x="340" y="16"/>
                    <a:pt x="340" y="16"/>
                  </a:cubicBezTo>
                  <a:cubicBezTo>
                    <a:pt x="342" y="16"/>
                    <a:pt x="344" y="17"/>
                    <a:pt x="344" y="19"/>
                  </a:cubicBezTo>
                  <a:cubicBezTo>
                    <a:pt x="345" y="30"/>
                    <a:pt x="345" y="30"/>
                    <a:pt x="345" y="30"/>
                  </a:cubicBezTo>
                  <a:cubicBezTo>
                    <a:pt x="345" y="32"/>
                    <a:pt x="343" y="34"/>
                    <a:pt x="340" y="34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2" y="34"/>
                    <a:pt x="320" y="32"/>
                    <a:pt x="320" y="30"/>
                  </a:cubicBezTo>
                  <a:cubicBezTo>
                    <a:pt x="319" y="19"/>
                    <a:pt x="319" y="19"/>
                    <a:pt x="319" y="19"/>
                  </a:cubicBezTo>
                  <a:cubicBezTo>
                    <a:pt x="319" y="17"/>
                    <a:pt x="321" y="16"/>
                    <a:pt x="324" y="16"/>
                  </a:cubicBezTo>
                  <a:close/>
                  <a:moveTo>
                    <a:pt x="276" y="19"/>
                  </a:moveTo>
                  <a:cubicBezTo>
                    <a:pt x="276" y="17"/>
                    <a:pt x="278" y="16"/>
                    <a:pt x="281" y="16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299" y="16"/>
                    <a:pt x="301" y="17"/>
                    <a:pt x="301" y="19"/>
                  </a:cubicBezTo>
                  <a:cubicBezTo>
                    <a:pt x="301" y="30"/>
                    <a:pt x="301" y="30"/>
                    <a:pt x="301" y="30"/>
                  </a:cubicBezTo>
                  <a:cubicBezTo>
                    <a:pt x="302" y="32"/>
                    <a:pt x="299" y="34"/>
                    <a:pt x="297" y="34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78" y="34"/>
                    <a:pt x="276" y="32"/>
                    <a:pt x="276" y="30"/>
                  </a:cubicBezTo>
                  <a:lnTo>
                    <a:pt x="276" y="19"/>
                  </a:lnTo>
                  <a:close/>
                  <a:moveTo>
                    <a:pt x="276" y="50"/>
                  </a:moveTo>
                  <a:cubicBezTo>
                    <a:pt x="276" y="48"/>
                    <a:pt x="278" y="47"/>
                    <a:pt x="281" y="47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9" y="47"/>
                    <a:pt x="302" y="48"/>
                    <a:pt x="302" y="50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2" y="63"/>
                    <a:pt x="300" y="64"/>
                    <a:pt x="297" y="64"/>
                  </a:cubicBezTo>
                  <a:cubicBezTo>
                    <a:pt x="281" y="64"/>
                    <a:pt x="281" y="64"/>
                    <a:pt x="281" y="64"/>
                  </a:cubicBezTo>
                  <a:cubicBezTo>
                    <a:pt x="278" y="64"/>
                    <a:pt x="276" y="63"/>
                    <a:pt x="276" y="61"/>
                  </a:cubicBezTo>
                  <a:lnTo>
                    <a:pt x="276" y="50"/>
                  </a:lnTo>
                  <a:close/>
                  <a:moveTo>
                    <a:pt x="233" y="19"/>
                  </a:moveTo>
                  <a:cubicBezTo>
                    <a:pt x="233" y="17"/>
                    <a:pt x="235" y="16"/>
                    <a:pt x="238" y="16"/>
                  </a:cubicBezTo>
                  <a:cubicBezTo>
                    <a:pt x="254" y="16"/>
                    <a:pt x="254" y="16"/>
                    <a:pt x="254" y="16"/>
                  </a:cubicBezTo>
                  <a:cubicBezTo>
                    <a:pt x="256" y="16"/>
                    <a:pt x="258" y="17"/>
                    <a:pt x="258" y="19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8" y="32"/>
                    <a:pt x="256" y="34"/>
                    <a:pt x="253" y="34"/>
                  </a:cubicBezTo>
                  <a:cubicBezTo>
                    <a:pt x="237" y="34"/>
                    <a:pt x="237" y="34"/>
                    <a:pt x="237" y="34"/>
                  </a:cubicBezTo>
                  <a:cubicBezTo>
                    <a:pt x="234" y="34"/>
                    <a:pt x="232" y="32"/>
                    <a:pt x="232" y="30"/>
                  </a:cubicBezTo>
                  <a:lnTo>
                    <a:pt x="233" y="19"/>
                  </a:lnTo>
                  <a:close/>
                  <a:moveTo>
                    <a:pt x="231" y="50"/>
                  </a:moveTo>
                  <a:cubicBezTo>
                    <a:pt x="231" y="48"/>
                    <a:pt x="234" y="47"/>
                    <a:pt x="236" y="47"/>
                  </a:cubicBezTo>
                  <a:cubicBezTo>
                    <a:pt x="252" y="47"/>
                    <a:pt x="252" y="47"/>
                    <a:pt x="252" y="47"/>
                  </a:cubicBezTo>
                  <a:cubicBezTo>
                    <a:pt x="255" y="47"/>
                    <a:pt x="257" y="48"/>
                    <a:pt x="257" y="50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7" y="63"/>
                    <a:pt x="254" y="64"/>
                    <a:pt x="252" y="64"/>
                  </a:cubicBezTo>
                  <a:cubicBezTo>
                    <a:pt x="235" y="64"/>
                    <a:pt x="235" y="64"/>
                    <a:pt x="235" y="64"/>
                  </a:cubicBezTo>
                  <a:cubicBezTo>
                    <a:pt x="233" y="64"/>
                    <a:pt x="231" y="63"/>
                    <a:pt x="231" y="61"/>
                  </a:cubicBezTo>
                  <a:lnTo>
                    <a:pt x="231" y="50"/>
                  </a:lnTo>
                  <a:close/>
                  <a:moveTo>
                    <a:pt x="190" y="19"/>
                  </a:moveTo>
                  <a:cubicBezTo>
                    <a:pt x="190" y="17"/>
                    <a:pt x="192" y="16"/>
                    <a:pt x="195" y="16"/>
                  </a:cubicBezTo>
                  <a:cubicBezTo>
                    <a:pt x="211" y="16"/>
                    <a:pt x="211" y="16"/>
                    <a:pt x="211" y="16"/>
                  </a:cubicBezTo>
                  <a:cubicBezTo>
                    <a:pt x="213" y="16"/>
                    <a:pt x="215" y="17"/>
                    <a:pt x="215" y="19"/>
                  </a:cubicBezTo>
                  <a:cubicBezTo>
                    <a:pt x="214" y="30"/>
                    <a:pt x="214" y="30"/>
                    <a:pt x="214" y="30"/>
                  </a:cubicBezTo>
                  <a:cubicBezTo>
                    <a:pt x="214" y="32"/>
                    <a:pt x="212" y="34"/>
                    <a:pt x="209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1" y="34"/>
                    <a:pt x="189" y="32"/>
                    <a:pt x="189" y="30"/>
                  </a:cubicBezTo>
                  <a:lnTo>
                    <a:pt x="190" y="19"/>
                  </a:lnTo>
                  <a:close/>
                  <a:moveTo>
                    <a:pt x="187" y="50"/>
                  </a:moveTo>
                  <a:cubicBezTo>
                    <a:pt x="187" y="48"/>
                    <a:pt x="189" y="47"/>
                    <a:pt x="192" y="47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11" y="47"/>
                    <a:pt x="213" y="48"/>
                    <a:pt x="213" y="50"/>
                  </a:cubicBezTo>
                  <a:cubicBezTo>
                    <a:pt x="212" y="61"/>
                    <a:pt x="212" y="61"/>
                    <a:pt x="212" y="61"/>
                  </a:cubicBezTo>
                  <a:cubicBezTo>
                    <a:pt x="212" y="63"/>
                    <a:pt x="209" y="64"/>
                    <a:pt x="206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87" y="64"/>
                    <a:pt x="185" y="63"/>
                    <a:pt x="186" y="61"/>
                  </a:cubicBezTo>
                  <a:lnTo>
                    <a:pt x="187" y="50"/>
                  </a:lnTo>
                  <a:close/>
                  <a:moveTo>
                    <a:pt x="72" y="81"/>
                  </a:moveTo>
                  <a:cubicBezTo>
                    <a:pt x="70" y="92"/>
                    <a:pt x="70" y="92"/>
                    <a:pt x="70" y="92"/>
                  </a:cubicBezTo>
                  <a:cubicBezTo>
                    <a:pt x="69" y="94"/>
                    <a:pt x="67" y="95"/>
                    <a:pt x="64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4" y="95"/>
                    <a:pt x="42" y="94"/>
                    <a:pt x="43" y="9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79"/>
                    <a:pt x="48" y="77"/>
                    <a:pt x="51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2" y="79"/>
                    <a:pt x="72" y="81"/>
                  </a:cubicBezTo>
                  <a:close/>
                  <a:moveTo>
                    <a:pt x="79" y="50"/>
                  </a:moveTo>
                  <a:cubicBezTo>
                    <a:pt x="76" y="61"/>
                    <a:pt x="76" y="61"/>
                    <a:pt x="76" y="61"/>
                  </a:cubicBezTo>
                  <a:cubicBezTo>
                    <a:pt x="76" y="63"/>
                    <a:pt x="73" y="64"/>
                    <a:pt x="71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0" y="63"/>
                    <a:pt x="50" y="61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48"/>
                    <a:pt x="56" y="47"/>
                    <a:pt x="59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9" y="48"/>
                    <a:pt x="79" y="50"/>
                  </a:cubicBezTo>
                  <a:close/>
                  <a:moveTo>
                    <a:pt x="86" y="19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3" y="32"/>
                    <a:pt x="80" y="34"/>
                    <a:pt x="77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59" y="34"/>
                    <a:pt x="57" y="32"/>
                    <a:pt x="58" y="3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1" y="17"/>
                    <a:pt x="63" y="16"/>
                    <a:pt x="66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16"/>
                    <a:pt x="86" y="17"/>
                    <a:pt x="86" y="19"/>
                  </a:cubicBezTo>
                  <a:close/>
                  <a:moveTo>
                    <a:pt x="118" y="81"/>
                  </a:moveTo>
                  <a:cubicBezTo>
                    <a:pt x="116" y="92"/>
                    <a:pt x="116" y="92"/>
                    <a:pt x="116" y="92"/>
                  </a:cubicBezTo>
                  <a:cubicBezTo>
                    <a:pt x="116" y="94"/>
                    <a:pt x="113" y="95"/>
                    <a:pt x="110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1" y="95"/>
                    <a:pt x="89" y="94"/>
                    <a:pt x="89" y="92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2" y="79"/>
                    <a:pt x="94" y="77"/>
                    <a:pt x="97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6" y="77"/>
                    <a:pt x="118" y="79"/>
                    <a:pt x="118" y="81"/>
                  </a:cubicBezTo>
                  <a:close/>
                  <a:moveTo>
                    <a:pt x="123" y="50"/>
                  </a:moveTo>
                  <a:cubicBezTo>
                    <a:pt x="121" y="61"/>
                    <a:pt x="121" y="61"/>
                    <a:pt x="121" y="61"/>
                  </a:cubicBezTo>
                  <a:cubicBezTo>
                    <a:pt x="121" y="63"/>
                    <a:pt x="119" y="64"/>
                    <a:pt x="116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97" y="64"/>
                    <a:pt x="95" y="63"/>
                    <a:pt x="95" y="6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100" y="47"/>
                    <a:pt x="103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2" y="47"/>
                    <a:pt x="124" y="48"/>
                    <a:pt x="123" y="50"/>
                  </a:cubicBezTo>
                  <a:close/>
                  <a:moveTo>
                    <a:pt x="129" y="19"/>
                  </a:moveTo>
                  <a:cubicBezTo>
                    <a:pt x="127" y="30"/>
                    <a:pt x="127" y="30"/>
                    <a:pt x="127" y="30"/>
                  </a:cubicBezTo>
                  <a:cubicBezTo>
                    <a:pt x="126" y="32"/>
                    <a:pt x="124" y="34"/>
                    <a:pt x="121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3" y="34"/>
                    <a:pt x="101" y="32"/>
                    <a:pt x="101" y="3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4" y="17"/>
                    <a:pt x="106" y="16"/>
                    <a:pt x="109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7" y="16"/>
                    <a:pt x="129" y="17"/>
                    <a:pt x="129" y="19"/>
                  </a:cubicBezTo>
                  <a:close/>
                  <a:moveTo>
                    <a:pt x="163" y="92"/>
                  </a:moveTo>
                  <a:cubicBezTo>
                    <a:pt x="162" y="94"/>
                    <a:pt x="160" y="95"/>
                    <a:pt x="157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38" y="95"/>
                    <a:pt x="135" y="94"/>
                    <a:pt x="136" y="9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8" y="79"/>
                    <a:pt x="140" y="77"/>
                    <a:pt x="143" y="77"/>
                  </a:cubicBezTo>
                  <a:cubicBezTo>
                    <a:pt x="159" y="77"/>
                    <a:pt x="159" y="77"/>
                    <a:pt x="159" y="77"/>
                  </a:cubicBezTo>
                  <a:cubicBezTo>
                    <a:pt x="162" y="77"/>
                    <a:pt x="164" y="79"/>
                    <a:pt x="164" y="81"/>
                  </a:cubicBezTo>
                  <a:lnTo>
                    <a:pt x="163" y="92"/>
                  </a:lnTo>
                  <a:close/>
                  <a:moveTo>
                    <a:pt x="167" y="61"/>
                  </a:moveTo>
                  <a:cubicBezTo>
                    <a:pt x="166" y="63"/>
                    <a:pt x="164" y="64"/>
                    <a:pt x="161" y="64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42" y="64"/>
                    <a:pt x="140" y="63"/>
                    <a:pt x="140" y="61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48"/>
                    <a:pt x="145" y="47"/>
                    <a:pt x="148" y="47"/>
                  </a:cubicBezTo>
                  <a:cubicBezTo>
                    <a:pt x="163" y="47"/>
                    <a:pt x="163" y="47"/>
                    <a:pt x="163" y="47"/>
                  </a:cubicBezTo>
                  <a:cubicBezTo>
                    <a:pt x="166" y="47"/>
                    <a:pt x="168" y="48"/>
                    <a:pt x="168" y="50"/>
                  </a:cubicBezTo>
                  <a:lnTo>
                    <a:pt x="167" y="61"/>
                  </a:lnTo>
                  <a:close/>
                  <a:moveTo>
                    <a:pt x="170" y="30"/>
                  </a:moveTo>
                  <a:cubicBezTo>
                    <a:pt x="170" y="32"/>
                    <a:pt x="168" y="34"/>
                    <a:pt x="16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7" y="34"/>
                    <a:pt x="145" y="32"/>
                    <a:pt x="145" y="30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7"/>
                    <a:pt x="149" y="16"/>
                    <a:pt x="152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70" y="16"/>
                    <a:pt x="172" y="17"/>
                    <a:pt x="172" y="19"/>
                  </a:cubicBezTo>
                  <a:lnTo>
                    <a:pt x="170" y="30"/>
                  </a:lnTo>
                  <a:close/>
                  <a:moveTo>
                    <a:pt x="284" y="134"/>
                  </a:moveTo>
                  <a:cubicBezTo>
                    <a:pt x="236" y="134"/>
                    <a:pt x="236" y="134"/>
                    <a:pt x="236" y="134"/>
                  </a:cubicBezTo>
                  <a:cubicBezTo>
                    <a:pt x="236" y="129"/>
                    <a:pt x="236" y="129"/>
                    <a:pt x="236" y="129"/>
                  </a:cubicBezTo>
                  <a:cubicBezTo>
                    <a:pt x="284" y="129"/>
                    <a:pt x="284" y="129"/>
                    <a:pt x="284" y="129"/>
                  </a:cubicBezTo>
                  <a:lnTo>
                    <a:pt x="284" y="134"/>
                  </a:lnTo>
                  <a:close/>
                  <a:moveTo>
                    <a:pt x="340" y="134"/>
                  </a:moveTo>
                  <a:cubicBezTo>
                    <a:pt x="291" y="134"/>
                    <a:pt x="291" y="134"/>
                    <a:pt x="291" y="134"/>
                  </a:cubicBezTo>
                  <a:cubicBezTo>
                    <a:pt x="291" y="129"/>
                    <a:pt x="291" y="129"/>
                    <a:pt x="291" y="129"/>
                  </a:cubicBezTo>
                  <a:cubicBezTo>
                    <a:pt x="340" y="129"/>
                    <a:pt x="340" y="129"/>
                    <a:pt x="340" y="129"/>
                  </a:cubicBezTo>
                  <a:lnTo>
                    <a:pt x="340" y="134"/>
                  </a:lnTo>
                  <a:close/>
                  <a:moveTo>
                    <a:pt x="340" y="125"/>
                  </a:moveTo>
                  <a:cubicBezTo>
                    <a:pt x="236" y="125"/>
                    <a:pt x="236" y="125"/>
                    <a:pt x="236" y="125"/>
                  </a:cubicBezTo>
                  <a:cubicBezTo>
                    <a:pt x="236" y="104"/>
                    <a:pt x="236" y="104"/>
                    <a:pt x="236" y="104"/>
                  </a:cubicBezTo>
                  <a:cubicBezTo>
                    <a:pt x="340" y="104"/>
                    <a:pt x="340" y="104"/>
                    <a:pt x="340" y="104"/>
                  </a:cubicBezTo>
                  <a:lnTo>
                    <a:pt x="340" y="125"/>
                  </a:lnTo>
                  <a:close/>
                  <a:moveTo>
                    <a:pt x="344" y="95"/>
                  </a:moveTo>
                  <a:cubicBezTo>
                    <a:pt x="187" y="95"/>
                    <a:pt x="187" y="95"/>
                    <a:pt x="187" y="95"/>
                  </a:cubicBezTo>
                  <a:cubicBezTo>
                    <a:pt x="184" y="95"/>
                    <a:pt x="182" y="94"/>
                    <a:pt x="182" y="92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184" y="79"/>
                    <a:pt x="186" y="77"/>
                    <a:pt x="189" y="77"/>
                  </a:cubicBezTo>
                  <a:cubicBezTo>
                    <a:pt x="343" y="77"/>
                    <a:pt x="343" y="77"/>
                    <a:pt x="343" y="77"/>
                  </a:cubicBezTo>
                  <a:cubicBezTo>
                    <a:pt x="346" y="77"/>
                    <a:pt x="348" y="79"/>
                    <a:pt x="348" y="81"/>
                  </a:cubicBezTo>
                  <a:cubicBezTo>
                    <a:pt x="349" y="92"/>
                    <a:pt x="349" y="92"/>
                    <a:pt x="349" y="92"/>
                  </a:cubicBezTo>
                  <a:cubicBezTo>
                    <a:pt x="349" y="94"/>
                    <a:pt x="347" y="95"/>
                    <a:pt x="344" y="95"/>
                  </a:cubicBezTo>
                  <a:close/>
                  <a:moveTo>
                    <a:pt x="363" y="30"/>
                  </a:moveTo>
                  <a:cubicBezTo>
                    <a:pt x="363" y="19"/>
                    <a:pt x="363" y="19"/>
                    <a:pt x="363" y="19"/>
                  </a:cubicBezTo>
                  <a:cubicBezTo>
                    <a:pt x="362" y="17"/>
                    <a:pt x="364" y="16"/>
                    <a:pt x="367" y="16"/>
                  </a:cubicBezTo>
                  <a:cubicBezTo>
                    <a:pt x="383" y="16"/>
                    <a:pt x="383" y="16"/>
                    <a:pt x="383" y="16"/>
                  </a:cubicBezTo>
                  <a:cubicBezTo>
                    <a:pt x="385" y="16"/>
                    <a:pt x="387" y="17"/>
                    <a:pt x="388" y="19"/>
                  </a:cubicBezTo>
                  <a:cubicBezTo>
                    <a:pt x="389" y="30"/>
                    <a:pt x="389" y="30"/>
                    <a:pt x="389" y="30"/>
                  </a:cubicBezTo>
                  <a:cubicBezTo>
                    <a:pt x="389" y="32"/>
                    <a:pt x="387" y="34"/>
                    <a:pt x="384" y="34"/>
                  </a:cubicBezTo>
                  <a:cubicBezTo>
                    <a:pt x="369" y="34"/>
                    <a:pt x="369" y="34"/>
                    <a:pt x="369" y="34"/>
                  </a:cubicBezTo>
                  <a:cubicBezTo>
                    <a:pt x="366" y="34"/>
                    <a:pt x="364" y="32"/>
                    <a:pt x="363" y="30"/>
                  </a:cubicBezTo>
                  <a:close/>
                  <a:moveTo>
                    <a:pt x="366" y="61"/>
                  </a:moveTo>
                  <a:cubicBezTo>
                    <a:pt x="365" y="50"/>
                    <a:pt x="365" y="50"/>
                    <a:pt x="365" y="50"/>
                  </a:cubicBezTo>
                  <a:cubicBezTo>
                    <a:pt x="365" y="48"/>
                    <a:pt x="367" y="47"/>
                    <a:pt x="370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8" y="47"/>
                    <a:pt x="391" y="48"/>
                    <a:pt x="391" y="50"/>
                  </a:cubicBezTo>
                  <a:cubicBezTo>
                    <a:pt x="392" y="61"/>
                    <a:pt x="392" y="61"/>
                    <a:pt x="392" y="61"/>
                  </a:cubicBezTo>
                  <a:cubicBezTo>
                    <a:pt x="392" y="63"/>
                    <a:pt x="390" y="64"/>
                    <a:pt x="387" y="64"/>
                  </a:cubicBezTo>
                  <a:cubicBezTo>
                    <a:pt x="371" y="64"/>
                    <a:pt x="371" y="64"/>
                    <a:pt x="371" y="64"/>
                  </a:cubicBezTo>
                  <a:cubicBezTo>
                    <a:pt x="368" y="64"/>
                    <a:pt x="366" y="63"/>
                    <a:pt x="366" y="61"/>
                  </a:cubicBezTo>
                  <a:close/>
                  <a:moveTo>
                    <a:pt x="391" y="95"/>
                  </a:moveTo>
                  <a:cubicBezTo>
                    <a:pt x="374" y="95"/>
                    <a:pt x="374" y="95"/>
                    <a:pt x="374" y="95"/>
                  </a:cubicBezTo>
                  <a:cubicBezTo>
                    <a:pt x="371" y="95"/>
                    <a:pt x="369" y="94"/>
                    <a:pt x="368" y="92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7" y="79"/>
                    <a:pt x="370" y="77"/>
                    <a:pt x="372" y="77"/>
                  </a:cubicBezTo>
                  <a:cubicBezTo>
                    <a:pt x="389" y="77"/>
                    <a:pt x="389" y="77"/>
                    <a:pt x="389" y="77"/>
                  </a:cubicBezTo>
                  <a:cubicBezTo>
                    <a:pt x="392" y="77"/>
                    <a:pt x="394" y="79"/>
                    <a:pt x="394" y="81"/>
                  </a:cubicBezTo>
                  <a:cubicBezTo>
                    <a:pt x="395" y="92"/>
                    <a:pt x="395" y="92"/>
                    <a:pt x="395" y="92"/>
                  </a:cubicBezTo>
                  <a:cubicBezTo>
                    <a:pt x="396" y="94"/>
                    <a:pt x="393" y="95"/>
                    <a:pt x="391" y="95"/>
                  </a:cubicBezTo>
                  <a:close/>
                  <a:moveTo>
                    <a:pt x="407" y="30"/>
                  </a:moveTo>
                  <a:cubicBezTo>
                    <a:pt x="406" y="19"/>
                    <a:pt x="406" y="19"/>
                    <a:pt x="406" y="19"/>
                  </a:cubicBezTo>
                  <a:cubicBezTo>
                    <a:pt x="406" y="17"/>
                    <a:pt x="407" y="16"/>
                    <a:pt x="410" y="16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8" y="16"/>
                    <a:pt x="431" y="17"/>
                    <a:pt x="431" y="19"/>
                  </a:cubicBezTo>
                  <a:cubicBezTo>
                    <a:pt x="433" y="30"/>
                    <a:pt x="433" y="30"/>
                    <a:pt x="433" y="30"/>
                  </a:cubicBezTo>
                  <a:cubicBezTo>
                    <a:pt x="433" y="32"/>
                    <a:pt x="431" y="34"/>
                    <a:pt x="428" y="34"/>
                  </a:cubicBezTo>
                  <a:cubicBezTo>
                    <a:pt x="412" y="34"/>
                    <a:pt x="412" y="34"/>
                    <a:pt x="412" y="34"/>
                  </a:cubicBezTo>
                  <a:cubicBezTo>
                    <a:pt x="410" y="34"/>
                    <a:pt x="407" y="32"/>
                    <a:pt x="407" y="30"/>
                  </a:cubicBezTo>
                  <a:close/>
                  <a:moveTo>
                    <a:pt x="411" y="61"/>
                  </a:moveTo>
                  <a:cubicBezTo>
                    <a:pt x="410" y="50"/>
                    <a:pt x="410" y="50"/>
                    <a:pt x="410" y="50"/>
                  </a:cubicBezTo>
                  <a:cubicBezTo>
                    <a:pt x="409" y="48"/>
                    <a:pt x="411" y="47"/>
                    <a:pt x="414" y="47"/>
                  </a:cubicBezTo>
                  <a:cubicBezTo>
                    <a:pt x="430" y="47"/>
                    <a:pt x="430" y="47"/>
                    <a:pt x="430" y="47"/>
                  </a:cubicBezTo>
                  <a:cubicBezTo>
                    <a:pt x="433" y="47"/>
                    <a:pt x="435" y="48"/>
                    <a:pt x="436" y="50"/>
                  </a:cubicBezTo>
                  <a:cubicBezTo>
                    <a:pt x="437" y="61"/>
                    <a:pt x="437" y="61"/>
                    <a:pt x="437" y="61"/>
                  </a:cubicBezTo>
                  <a:cubicBezTo>
                    <a:pt x="437" y="63"/>
                    <a:pt x="435" y="64"/>
                    <a:pt x="433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14" y="64"/>
                    <a:pt x="411" y="63"/>
                    <a:pt x="411" y="61"/>
                  </a:cubicBezTo>
                  <a:close/>
                  <a:moveTo>
                    <a:pt x="437" y="95"/>
                  </a:moveTo>
                  <a:cubicBezTo>
                    <a:pt x="421" y="95"/>
                    <a:pt x="421" y="95"/>
                    <a:pt x="421" y="95"/>
                  </a:cubicBezTo>
                  <a:cubicBezTo>
                    <a:pt x="418" y="95"/>
                    <a:pt x="415" y="94"/>
                    <a:pt x="415" y="92"/>
                  </a:cubicBezTo>
                  <a:cubicBezTo>
                    <a:pt x="414" y="81"/>
                    <a:pt x="414" y="81"/>
                    <a:pt x="414" y="81"/>
                  </a:cubicBezTo>
                  <a:cubicBezTo>
                    <a:pt x="413" y="79"/>
                    <a:pt x="415" y="77"/>
                    <a:pt x="418" y="77"/>
                  </a:cubicBezTo>
                  <a:cubicBezTo>
                    <a:pt x="435" y="77"/>
                    <a:pt x="435" y="77"/>
                    <a:pt x="435" y="77"/>
                  </a:cubicBezTo>
                  <a:cubicBezTo>
                    <a:pt x="437" y="77"/>
                    <a:pt x="440" y="79"/>
                    <a:pt x="440" y="81"/>
                  </a:cubicBezTo>
                  <a:cubicBezTo>
                    <a:pt x="442" y="92"/>
                    <a:pt x="442" y="92"/>
                    <a:pt x="442" y="92"/>
                  </a:cubicBezTo>
                  <a:cubicBezTo>
                    <a:pt x="442" y="94"/>
                    <a:pt x="440" y="95"/>
                    <a:pt x="437" y="95"/>
                  </a:cubicBezTo>
                  <a:close/>
                  <a:moveTo>
                    <a:pt x="451" y="30"/>
                  </a:moveTo>
                  <a:cubicBezTo>
                    <a:pt x="449" y="19"/>
                    <a:pt x="449" y="19"/>
                    <a:pt x="449" y="19"/>
                  </a:cubicBezTo>
                  <a:cubicBezTo>
                    <a:pt x="449" y="17"/>
                    <a:pt x="450" y="16"/>
                    <a:pt x="453" y="16"/>
                  </a:cubicBezTo>
                  <a:cubicBezTo>
                    <a:pt x="469" y="16"/>
                    <a:pt x="469" y="16"/>
                    <a:pt x="469" y="16"/>
                  </a:cubicBezTo>
                  <a:cubicBezTo>
                    <a:pt x="471" y="16"/>
                    <a:pt x="474" y="17"/>
                    <a:pt x="474" y="19"/>
                  </a:cubicBezTo>
                  <a:cubicBezTo>
                    <a:pt x="476" y="30"/>
                    <a:pt x="476" y="30"/>
                    <a:pt x="476" y="30"/>
                  </a:cubicBezTo>
                  <a:cubicBezTo>
                    <a:pt x="477" y="32"/>
                    <a:pt x="475" y="34"/>
                    <a:pt x="472" y="34"/>
                  </a:cubicBezTo>
                  <a:cubicBezTo>
                    <a:pt x="456" y="34"/>
                    <a:pt x="456" y="34"/>
                    <a:pt x="456" y="34"/>
                  </a:cubicBezTo>
                  <a:cubicBezTo>
                    <a:pt x="454" y="34"/>
                    <a:pt x="451" y="32"/>
                    <a:pt x="451" y="30"/>
                  </a:cubicBezTo>
                  <a:close/>
                  <a:moveTo>
                    <a:pt x="456" y="61"/>
                  </a:moveTo>
                  <a:cubicBezTo>
                    <a:pt x="454" y="50"/>
                    <a:pt x="454" y="50"/>
                    <a:pt x="454" y="50"/>
                  </a:cubicBezTo>
                  <a:cubicBezTo>
                    <a:pt x="454" y="48"/>
                    <a:pt x="456" y="47"/>
                    <a:pt x="459" y="4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77" y="47"/>
                    <a:pt x="480" y="48"/>
                    <a:pt x="480" y="50"/>
                  </a:cubicBezTo>
                  <a:cubicBezTo>
                    <a:pt x="482" y="61"/>
                    <a:pt x="482" y="61"/>
                    <a:pt x="482" y="61"/>
                  </a:cubicBezTo>
                  <a:cubicBezTo>
                    <a:pt x="483" y="63"/>
                    <a:pt x="481" y="64"/>
                    <a:pt x="478" y="64"/>
                  </a:cubicBezTo>
                  <a:cubicBezTo>
                    <a:pt x="462" y="64"/>
                    <a:pt x="462" y="64"/>
                    <a:pt x="462" y="64"/>
                  </a:cubicBezTo>
                  <a:cubicBezTo>
                    <a:pt x="459" y="64"/>
                    <a:pt x="456" y="63"/>
                    <a:pt x="456" y="61"/>
                  </a:cubicBezTo>
                  <a:close/>
                  <a:moveTo>
                    <a:pt x="484" y="95"/>
                  </a:moveTo>
                  <a:cubicBezTo>
                    <a:pt x="467" y="95"/>
                    <a:pt x="467" y="95"/>
                    <a:pt x="467" y="95"/>
                  </a:cubicBezTo>
                  <a:cubicBezTo>
                    <a:pt x="464" y="95"/>
                    <a:pt x="462" y="94"/>
                    <a:pt x="461" y="92"/>
                  </a:cubicBezTo>
                  <a:cubicBezTo>
                    <a:pt x="460" y="81"/>
                    <a:pt x="460" y="81"/>
                    <a:pt x="460" y="81"/>
                  </a:cubicBezTo>
                  <a:cubicBezTo>
                    <a:pt x="459" y="79"/>
                    <a:pt x="461" y="77"/>
                    <a:pt x="464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83" y="77"/>
                    <a:pt x="486" y="79"/>
                    <a:pt x="486" y="81"/>
                  </a:cubicBezTo>
                  <a:cubicBezTo>
                    <a:pt x="488" y="92"/>
                    <a:pt x="488" y="92"/>
                    <a:pt x="488" y="92"/>
                  </a:cubicBezTo>
                  <a:cubicBezTo>
                    <a:pt x="489" y="94"/>
                    <a:pt x="487" y="95"/>
                    <a:pt x="484" y="95"/>
                  </a:cubicBezTo>
                  <a:close/>
                  <a:moveTo>
                    <a:pt x="495" y="30"/>
                  </a:moveTo>
                  <a:cubicBezTo>
                    <a:pt x="492" y="19"/>
                    <a:pt x="492" y="19"/>
                    <a:pt x="492" y="19"/>
                  </a:cubicBezTo>
                  <a:cubicBezTo>
                    <a:pt x="492" y="17"/>
                    <a:pt x="493" y="16"/>
                    <a:pt x="496" y="16"/>
                  </a:cubicBezTo>
                  <a:cubicBezTo>
                    <a:pt x="512" y="16"/>
                    <a:pt x="512" y="16"/>
                    <a:pt x="512" y="16"/>
                  </a:cubicBezTo>
                  <a:cubicBezTo>
                    <a:pt x="514" y="16"/>
                    <a:pt x="517" y="17"/>
                    <a:pt x="517" y="19"/>
                  </a:cubicBezTo>
                  <a:cubicBezTo>
                    <a:pt x="520" y="30"/>
                    <a:pt x="520" y="30"/>
                    <a:pt x="520" y="30"/>
                  </a:cubicBezTo>
                  <a:cubicBezTo>
                    <a:pt x="520" y="32"/>
                    <a:pt x="519" y="34"/>
                    <a:pt x="516" y="34"/>
                  </a:cubicBezTo>
                  <a:cubicBezTo>
                    <a:pt x="500" y="34"/>
                    <a:pt x="500" y="34"/>
                    <a:pt x="500" y="34"/>
                  </a:cubicBezTo>
                  <a:cubicBezTo>
                    <a:pt x="497" y="34"/>
                    <a:pt x="495" y="32"/>
                    <a:pt x="495" y="30"/>
                  </a:cubicBezTo>
                  <a:close/>
                  <a:moveTo>
                    <a:pt x="501" y="61"/>
                  </a:moveTo>
                  <a:cubicBezTo>
                    <a:pt x="499" y="50"/>
                    <a:pt x="499" y="50"/>
                    <a:pt x="499" y="50"/>
                  </a:cubicBezTo>
                  <a:cubicBezTo>
                    <a:pt x="498" y="48"/>
                    <a:pt x="500" y="47"/>
                    <a:pt x="503" y="47"/>
                  </a:cubicBezTo>
                  <a:cubicBezTo>
                    <a:pt x="519" y="47"/>
                    <a:pt x="519" y="47"/>
                    <a:pt x="519" y="47"/>
                  </a:cubicBezTo>
                  <a:cubicBezTo>
                    <a:pt x="522" y="47"/>
                    <a:pt x="524" y="48"/>
                    <a:pt x="525" y="50"/>
                  </a:cubicBezTo>
                  <a:cubicBezTo>
                    <a:pt x="527" y="61"/>
                    <a:pt x="527" y="61"/>
                    <a:pt x="527" y="61"/>
                  </a:cubicBezTo>
                  <a:cubicBezTo>
                    <a:pt x="528" y="63"/>
                    <a:pt x="526" y="64"/>
                    <a:pt x="523" y="64"/>
                  </a:cubicBezTo>
                  <a:cubicBezTo>
                    <a:pt x="507" y="64"/>
                    <a:pt x="507" y="64"/>
                    <a:pt x="507" y="64"/>
                  </a:cubicBezTo>
                  <a:cubicBezTo>
                    <a:pt x="504" y="64"/>
                    <a:pt x="502" y="63"/>
                    <a:pt x="501" y="61"/>
                  </a:cubicBezTo>
                  <a:close/>
                  <a:moveTo>
                    <a:pt x="531" y="95"/>
                  </a:moveTo>
                  <a:cubicBezTo>
                    <a:pt x="514" y="95"/>
                    <a:pt x="514" y="95"/>
                    <a:pt x="514" y="95"/>
                  </a:cubicBezTo>
                  <a:cubicBezTo>
                    <a:pt x="511" y="95"/>
                    <a:pt x="508" y="94"/>
                    <a:pt x="508" y="92"/>
                  </a:cubicBezTo>
                  <a:cubicBezTo>
                    <a:pt x="506" y="81"/>
                    <a:pt x="506" y="81"/>
                    <a:pt x="506" y="81"/>
                  </a:cubicBezTo>
                  <a:cubicBezTo>
                    <a:pt x="505" y="79"/>
                    <a:pt x="507" y="77"/>
                    <a:pt x="510" y="77"/>
                  </a:cubicBezTo>
                  <a:cubicBezTo>
                    <a:pt x="526" y="77"/>
                    <a:pt x="526" y="77"/>
                    <a:pt x="526" y="77"/>
                  </a:cubicBezTo>
                  <a:cubicBezTo>
                    <a:pt x="529" y="77"/>
                    <a:pt x="532" y="79"/>
                    <a:pt x="532" y="81"/>
                  </a:cubicBezTo>
                  <a:cubicBezTo>
                    <a:pt x="535" y="92"/>
                    <a:pt x="535" y="92"/>
                    <a:pt x="535" y="92"/>
                  </a:cubicBezTo>
                  <a:cubicBezTo>
                    <a:pt x="535" y="94"/>
                    <a:pt x="533" y="95"/>
                    <a:pt x="53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/>
            <p:cNvSpPr>
              <a:spLocks noEditPoints="1"/>
            </p:cNvSpPr>
            <p:nvPr/>
          </p:nvSpPr>
          <p:spPr bwMode="auto">
            <a:xfrm>
              <a:off x="952501" y="3152775"/>
              <a:ext cx="487363" cy="338138"/>
            </a:xfrm>
            <a:custGeom>
              <a:avLst/>
              <a:gdLst>
                <a:gd name="T0" fmla="*/ 484 w 496"/>
                <a:gd name="T1" fmla="*/ 0 h 345"/>
                <a:gd name="T2" fmla="*/ 12 w 496"/>
                <a:gd name="T3" fmla="*/ 0 h 345"/>
                <a:gd name="T4" fmla="*/ 0 w 496"/>
                <a:gd name="T5" fmla="*/ 12 h 345"/>
                <a:gd name="T6" fmla="*/ 0 w 496"/>
                <a:gd name="T7" fmla="*/ 333 h 345"/>
                <a:gd name="T8" fmla="*/ 12 w 496"/>
                <a:gd name="T9" fmla="*/ 345 h 345"/>
                <a:gd name="T10" fmla="*/ 484 w 496"/>
                <a:gd name="T11" fmla="*/ 345 h 345"/>
                <a:gd name="T12" fmla="*/ 496 w 496"/>
                <a:gd name="T13" fmla="*/ 333 h 345"/>
                <a:gd name="T14" fmla="*/ 496 w 496"/>
                <a:gd name="T15" fmla="*/ 12 h 345"/>
                <a:gd name="T16" fmla="*/ 484 w 496"/>
                <a:gd name="T17" fmla="*/ 0 h 345"/>
                <a:gd name="T18" fmla="*/ 248 w 496"/>
                <a:gd name="T19" fmla="*/ 6 h 345"/>
                <a:gd name="T20" fmla="*/ 254 w 496"/>
                <a:gd name="T21" fmla="*/ 12 h 345"/>
                <a:gd name="T22" fmla="*/ 248 w 496"/>
                <a:gd name="T23" fmla="*/ 18 h 345"/>
                <a:gd name="T24" fmla="*/ 242 w 496"/>
                <a:gd name="T25" fmla="*/ 12 h 345"/>
                <a:gd name="T26" fmla="*/ 248 w 496"/>
                <a:gd name="T27" fmla="*/ 6 h 345"/>
                <a:gd name="T28" fmla="*/ 475 w 496"/>
                <a:gd name="T29" fmla="*/ 319 h 345"/>
                <a:gd name="T30" fmla="*/ 22 w 496"/>
                <a:gd name="T31" fmla="*/ 319 h 345"/>
                <a:gd name="T32" fmla="*/ 22 w 496"/>
                <a:gd name="T33" fmla="*/ 26 h 345"/>
                <a:gd name="T34" fmla="*/ 475 w 496"/>
                <a:gd name="T35" fmla="*/ 26 h 345"/>
                <a:gd name="T36" fmla="*/ 475 w 496"/>
                <a:gd name="T37" fmla="*/ 31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6" h="345">
                  <a:moveTo>
                    <a:pt x="48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39"/>
                    <a:pt x="6" y="345"/>
                    <a:pt x="12" y="345"/>
                  </a:cubicBezTo>
                  <a:cubicBezTo>
                    <a:pt x="484" y="345"/>
                    <a:pt x="484" y="345"/>
                    <a:pt x="484" y="345"/>
                  </a:cubicBezTo>
                  <a:cubicBezTo>
                    <a:pt x="491" y="345"/>
                    <a:pt x="496" y="339"/>
                    <a:pt x="496" y="333"/>
                  </a:cubicBezTo>
                  <a:cubicBezTo>
                    <a:pt x="496" y="12"/>
                    <a:pt x="496" y="12"/>
                    <a:pt x="496" y="12"/>
                  </a:cubicBezTo>
                  <a:cubicBezTo>
                    <a:pt x="496" y="5"/>
                    <a:pt x="491" y="0"/>
                    <a:pt x="484" y="0"/>
                  </a:cubicBezTo>
                  <a:close/>
                  <a:moveTo>
                    <a:pt x="248" y="6"/>
                  </a:moveTo>
                  <a:cubicBezTo>
                    <a:pt x="252" y="6"/>
                    <a:pt x="254" y="9"/>
                    <a:pt x="254" y="12"/>
                  </a:cubicBezTo>
                  <a:cubicBezTo>
                    <a:pt x="254" y="16"/>
                    <a:pt x="252" y="18"/>
                    <a:pt x="248" y="18"/>
                  </a:cubicBezTo>
                  <a:cubicBezTo>
                    <a:pt x="245" y="18"/>
                    <a:pt x="242" y="16"/>
                    <a:pt x="242" y="12"/>
                  </a:cubicBezTo>
                  <a:cubicBezTo>
                    <a:pt x="242" y="9"/>
                    <a:pt x="245" y="6"/>
                    <a:pt x="248" y="6"/>
                  </a:cubicBezTo>
                  <a:close/>
                  <a:moveTo>
                    <a:pt x="475" y="319"/>
                  </a:moveTo>
                  <a:cubicBezTo>
                    <a:pt x="22" y="319"/>
                    <a:pt x="22" y="319"/>
                    <a:pt x="22" y="31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475" y="26"/>
                    <a:pt x="475" y="26"/>
                    <a:pt x="475" y="26"/>
                  </a:cubicBezTo>
                  <a:lnTo>
                    <a:pt x="475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Freeform 6"/>
          <p:cNvSpPr>
            <a:spLocks noEditPoints="1"/>
          </p:cNvSpPr>
          <p:nvPr/>
        </p:nvSpPr>
        <p:spPr bwMode="auto">
          <a:xfrm>
            <a:off x="6616917" y="4597847"/>
            <a:ext cx="425636" cy="386610"/>
          </a:xfrm>
          <a:custGeom>
            <a:avLst/>
            <a:gdLst>
              <a:gd name="T0" fmla="*/ 169 w 296"/>
              <a:gd name="T1" fmla="*/ 244 h 268"/>
              <a:gd name="T2" fmla="*/ 218 w 296"/>
              <a:gd name="T3" fmla="*/ 139 h 268"/>
              <a:gd name="T4" fmla="*/ 209 w 296"/>
              <a:gd name="T5" fmla="*/ 186 h 268"/>
              <a:gd name="T6" fmla="*/ 193 w 296"/>
              <a:gd name="T7" fmla="*/ 190 h 268"/>
              <a:gd name="T8" fmla="*/ 193 w 296"/>
              <a:gd name="T9" fmla="*/ 199 h 268"/>
              <a:gd name="T10" fmla="*/ 163 w 296"/>
              <a:gd name="T11" fmla="*/ 195 h 268"/>
              <a:gd name="T12" fmla="*/ 163 w 296"/>
              <a:gd name="T13" fmla="*/ 195 h 268"/>
              <a:gd name="T14" fmla="*/ 162 w 296"/>
              <a:gd name="T15" fmla="*/ 195 h 268"/>
              <a:gd name="T16" fmla="*/ 162 w 296"/>
              <a:gd name="T17" fmla="*/ 195 h 268"/>
              <a:gd name="T18" fmla="*/ 161 w 296"/>
              <a:gd name="T19" fmla="*/ 195 h 268"/>
              <a:gd name="T20" fmla="*/ 161 w 296"/>
              <a:gd name="T21" fmla="*/ 195 h 268"/>
              <a:gd name="T22" fmla="*/ 160 w 296"/>
              <a:gd name="T23" fmla="*/ 195 h 268"/>
              <a:gd name="T24" fmla="*/ 160 w 296"/>
              <a:gd name="T25" fmla="*/ 196 h 268"/>
              <a:gd name="T26" fmla="*/ 159 w 296"/>
              <a:gd name="T27" fmla="*/ 196 h 268"/>
              <a:gd name="T28" fmla="*/ 159 w 296"/>
              <a:gd name="T29" fmla="*/ 196 h 268"/>
              <a:gd name="T30" fmla="*/ 158 w 296"/>
              <a:gd name="T31" fmla="*/ 196 h 268"/>
              <a:gd name="T32" fmla="*/ 157 w 296"/>
              <a:gd name="T33" fmla="*/ 196 h 268"/>
              <a:gd name="T34" fmla="*/ 157 w 296"/>
              <a:gd name="T35" fmla="*/ 196 h 268"/>
              <a:gd name="T36" fmla="*/ 156 w 296"/>
              <a:gd name="T37" fmla="*/ 196 h 268"/>
              <a:gd name="T38" fmla="*/ 156 w 296"/>
              <a:gd name="T39" fmla="*/ 196 h 268"/>
              <a:gd name="T40" fmla="*/ 155 w 296"/>
              <a:gd name="T41" fmla="*/ 196 h 268"/>
              <a:gd name="T42" fmla="*/ 155 w 296"/>
              <a:gd name="T43" fmla="*/ 196 h 268"/>
              <a:gd name="T44" fmla="*/ 154 w 296"/>
              <a:gd name="T45" fmla="*/ 236 h 268"/>
              <a:gd name="T46" fmla="*/ 124 w 296"/>
              <a:gd name="T47" fmla="*/ 199 h 268"/>
              <a:gd name="T48" fmla="*/ 123 w 296"/>
              <a:gd name="T49" fmla="*/ 199 h 268"/>
              <a:gd name="T50" fmla="*/ 121 w 296"/>
              <a:gd name="T51" fmla="*/ 200 h 268"/>
              <a:gd name="T52" fmla="*/ 119 w 296"/>
              <a:gd name="T53" fmla="*/ 200 h 268"/>
              <a:gd name="T54" fmla="*/ 118 w 296"/>
              <a:gd name="T55" fmla="*/ 200 h 268"/>
              <a:gd name="T56" fmla="*/ 116 w 296"/>
              <a:gd name="T57" fmla="*/ 200 h 268"/>
              <a:gd name="T58" fmla="*/ 114 w 296"/>
              <a:gd name="T59" fmla="*/ 200 h 268"/>
              <a:gd name="T60" fmla="*/ 113 w 296"/>
              <a:gd name="T61" fmla="*/ 200 h 268"/>
              <a:gd name="T62" fmla="*/ 111 w 296"/>
              <a:gd name="T63" fmla="*/ 200 h 268"/>
              <a:gd name="T64" fmla="*/ 108 w 296"/>
              <a:gd name="T65" fmla="*/ 200 h 268"/>
              <a:gd name="T66" fmla="*/ 103 w 296"/>
              <a:gd name="T67" fmla="*/ 200 h 268"/>
              <a:gd name="T68" fmla="*/ 96 w 296"/>
              <a:gd name="T69" fmla="*/ 200 h 268"/>
              <a:gd name="T70" fmla="*/ 95 w 296"/>
              <a:gd name="T71" fmla="*/ 200 h 268"/>
              <a:gd name="T72" fmla="*/ 68 w 296"/>
              <a:gd name="T73" fmla="*/ 199 h 268"/>
              <a:gd name="T74" fmla="*/ 247 w 296"/>
              <a:gd name="T75" fmla="*/ 221 h 268"/>
              <a:gd name="T76" fmla="*/ 16 w 296"/>
              <a:gd name="T77" fmla="*/ 154 h 268"/>
              <a:gd name="T78" fmla="*/ 65 w 296"/>
              <a:gd name="T79" fmla="*/ 188 h 268"/>
              <a:gd name="T80" fmla="*/ 226 w 296"/>
              <a:gd name="T81" fmla="*/ 144 h 268"/>
              <a:gd name="T82" fmla="*/ 209 w 296"/>
              <a:gd name="T83" fmla="*/ 139 h 268"/>
              <a:gd name="T84" fmla="*/ 109 w 296"/>
              <a:gd name="T85" fmla="*/ 139 h 268"/>
              <a:gd name="T86" fmla="*/ 67 w 296"/>
              <a:gd name="T87" fmla="*/ 174 h 268"/>
              <a:gd name="T88" fmla="*/ 106 w 296"/>
              <a:gd name="T89" fmla="*/ 175 h 268"/>
              <a:gd name="T90" fmla="*/ 218 w 296"/>
              <a:gd name="T91" fmla="*/ 130 h 268"/>
              <a:gd name="T92" fmla="*/ 202 w 296"/>
              <a:gd name="T93" fmla="*/ 67 h 268"/>
              <a:gd name="T94" fmla="*/ 116 w 296"/>
              <a:gd name="T95" fmla="*/ 67 h 268"/>
              <a:gd name="T96" fmla="*/ 100 w 296"/>
              <a:gd name="T97" fmla="*/ 130 h 268"/>
              <a:gd name="T98" fmla="*/ 149 w 296"/>
              <a:gd name="T99" fmla="*/ 244 h 268"/>
              <a:gd name="T100" fmla="*/ 163 w 296"/>
              <a:gd name="T101" fmla="*/ 74 h 268"/>
              <a:gd name="T102" fmla="*/ 163 w 296"/>
              <a:gd name="T103" fmla="*/ 130 h 268"/>
              <a:gd name="T104" fmla="*/ 154 w 296"/>
              <a:gd name="T105" fmla="*/ 130 h 268"/>
              <a:gd name="T106" fmla="*/ 154 w 296"/>
              <a:gd name="T107" fmla="*/ 130 h 268"/>
              <a:gd name="T108" fmla="*/ 154 w 296"/>
              <a:gd name="T109" fmla="*/ 7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6" h="268">
                <a:moveTo>
                  <a:pt x="169" y="244"/>
                </a:moveTo>
                <a:cubicBezTo>
                  <a:pt x="193" y="242"/>
                  <a:pt x="216" y="232"/>
                  <a:pt x="234" y="217"/>
                </a:cubicBezTo>
                <a:cubicBezTo>
                  <a:pt x="224" y="210"/>
                  <a:pt x="213" y="205"/>
                  <a:pt x="202" y="201"/>
                </a:cubicBezTo>
                <a:cubicBezTo>
                  <a:pt x="194" y="217"/>
                  <a:pt x="182" y="232"/>
                  <a:pt x="169" y="244"/>
                </a:cubicBezTo>
                <a:close/>
                <a:moveTo>
                  <a:pt x="226" y="144"/>
                </a:moveTo>
                <a:cubicBezTo>
                  <a:pt x="228" y="153"/>
                  <a:pt x="228" y="153"/>
                  <a:pt x="228" y="153"/>
                </a:cubicBezTo>
                <a:cubicBezTo>
                  <a:pt x="224" y="154"/>
                  <a:pt x="221" y="155"/>
                  <a:pt x="217" y="156"/>
                </a:cubicBezTo>
                <a:cubicBezTo>
                  <a:pt x="217" y="150"/>
                  <a:pt x="218" y="145"/>
                  <a:pt x="218" y="139"/>
                </a:cubicBezTo>
                <a:cubicBezTo>
                  <a:pt x="272" y="139"/>
                  <a:pt x="272" y="139"/>
                  <a:pt x="272" y="139"/>
                </a:cubicBezTo>
                <a:cubicBezTo>
                  <a:pt x="271" y="166"/>
                  <a:pt x="259" y="192"/>
                  <a:pt x="240" y="210"/>
                </a:cubicBezTo>
                <a:cubicBezTo>
                  <a:pt x="237" y="206"/>
                  <a:pt x="213" y="195"/>
                  <a:pt x="206" y="193"/>
                </a:cubicBezTo>
                <a:cubicBezTo>
                  <a:pt x="207" y="191"/>
                  <a:pt x="208" y="188"/>
                  <a:pt x="209" y="186"/>
                </a:cubicBezTo>
                <a:cubicBezTo>
                  <a:pt x="206" y="186"/>
                  <a:pt x="206" y="186"/>
                  <a:pt x="206" y="186"/>
                </a:cubicBezTo>
                <a:cubicBezTo>
                  <a:pt x="204" y="187"/>
                  <a:pt x="201" y="188"/>
                  <a:pt x="198" y="188"/>
                </a:cubicBezTo>
                <a:cubicBezTo>
                  <a:pt x="198" y="189"/>
                  <a:pt x="197" y="190"/>
                  <a:pt x="197" y="191"/>
                </a:cubicBezTo>
                <a:cubicBezTo>
                  <a:pt x="196" y="190"/>
                  <a:pt x="194" y="190"/>
                  <a:pt x="193" y="190"/>
                </a:cubicBezTo>
                <a:cubicBezTo>
                  <a:pt x="187" y="191"/>
                  <a:pt x="182" y="192"/>
                  <a:pt x="176" y="193"/>
                </a:cubicBezTo>
                <a:cubicBezTo>
                  <a:pt x="173" y="193"/>
                  <a:pt x="169" y="194"/>
                  <a:pt x="166" y="195"/>
                </a:cubicBezTo>
                <a:cubicBezTo>
                  <a:pt x="166" y="195"/>
                  <a:pt x="166" y="195"/>
                  <a:pt x="166" y="195"/>
                </a:cubicBezTo>
                <a:cubicBezTo>
                  <a:pt x="175" y="195"/>
                  <a:pt x="184" y="196"/>
                  <a:pt x="193" y="199"/>
                </a:cubicBezTo>
                <a:cubicBezTo>
                  <a:pt x="186" y="213"/>
                  <a:pt x="176" y="225"/>
                  <a:pt x="163" y="236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3" y="195"/>
                  <a:pt x="163" y="195"/>
                  <a:pt x="163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0" y="195"/>
                  <a:pt x="160" y="195"/>
                  <a:pt x="160" y="195"/>
                </a:cubicBezTo>
                <a:cubicBezTo>
                  <a:pt x="160" y="195"/>
                  <a:pt x="160" y="195"/>
                  <a:pt x="160" y="195"/>
                </a:cubicBezTo>
                <a:cubicBezTo>
                  <a:pt x="160" y="195"/>
                  <a:pt x="160" y="195"/>
                  <a:pt x="160" y="195"/>
                </a:cubicBezTo>
                <a:cubicBezTo>
                  <a:pt x="160" y="195"/>
                  <a:pt x="160" y="195"/>
                  <a:pt x="160" y="195"/>
                </a:cubicBezTo>
                <a:cubicBezTo>
                  <a:pt x="160" y="195"/>
                  <a:pt x="160" y="195"/>
                  <a:pt x="160" y="195"/>
                </a:cubicBezTo>
                <a:cubicBezTo>
                  <a:pt x="160" y="196"/>
                  <a:pt x="160" y="196"/>
                  <a:pt x="160" y="196"/>
                </a:cubicBezTo>
                <a:cubicBezTo>
                  <a:pt x="160" y="196"/>
                  <a:pt x="160" y="196"/>
                  <a:pt x="160" y="196"/>
                </a:cubicBezTo>
                <a:cubicBezTo>
                  <a:pt x="160" y="196"/>
                  <a:pt x="160" y="196"/>
                  <a:pt x="160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9" y="196"/>
                  <a:pt x="159" y="196"/>
                  <a:pt x="159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8" y="196"/>
                  <a:pt x="158" y="196"/>
                  <a:pt x="158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7" y="196"/>
                  <a:pt x="157" y="196"/>
                  <a:pt x="157" y="196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6" y="196"/>
                  <a:pt x="156" y="196"/>
                  <a:pt x="156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5" y="196"/>
                  <a:pt x="155" y="196"/>
                  <a:pt x="155" y="196"/>
                </a:cubicBezTo>
                <a:cubicBezTo>
                  <a:pt x="154" y="196"/>
                  <a:pt x="154" y="196"/>
                  <a:pt x="154" y="196"/>
                </a:cubicBezTo>
                <a:cubicBezTo>
                  <a:pt x="154" y="236"/>
                  <a:pt x="154" y="236"/>
                  <a:pt x="154" y="236"/>
                </a:cubicBezTo>
                <a:cubicBezTo>
                  <a:pt x="142" y="226"/>
                  <a:pt x="133" y="213"/>
                  <a:pt x="125" y="199"/>
                </a:cubicBezTo>
                <a:cubicBezTo>
                  <a:pt x="125" y="199"/>
                  <a:pt x="125" y="199"/>
                  <a:pt x="125" y="199"/>
                </a:cubicBezTo>
                <a:cubicBezTo>
                  <a:pt x="125" y="199"/>
                  <a:pt x="125" y="199"/>
                  <a:pt x="125" y="199"/>
                </a:cubicBezTo>
                <a:cubicBezTo>
                  <a:pt x="124" y="199"/>
                  <a:pt x="124" y="199"/>
                  <a:pt x="124" y="199"/>
                </a:cubicBezTo>
                <a:cubicBezTo>
                  <a:pt x="124" y="199"/>
                  <a:pt x="124" y="199"/>
                  <a:pt x="124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23" y="199"/>
                  <a:pt x="123" y="199"/>
                  <a:pt x="123" y="199"/>
                </a:cubicBezTo>
                <a:cubicBezTo>
                  <a:pt x="122" y="200"/>
                  <a:pt x="122" y="200"/>
                  <a:pt x="122" y="200"/>
                </a:cubicBezTo>
                <a:cubicBezTo>
                  <a:pt x="122" y="200"/>
                  <a:pt x="122" y="200"/>
                  <a:pt x="122" y="200"/>
                </a:cubicBezTo>
                <a:cubicBezTo>
                  <a:pt x="122" y="200"/>
                  <a:pt x="122" y="200"/>
                  <a:pt x="122" y="200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19" y="200"/>
                  <a:pt x="119" y="200"/>
                  <a:pt x="119" y="200"/>
                </a:cubicBezTo>
                <a:cubicBezTo>
                  <a:pt x="119" y="200"/>
                  <a:pt x="119" y="200"/>
                  <a:pt x="119" y="200"/>
                </a:cubicBezTo>
                <a:cubicBezTo>
                  <a:pt x="119" y="200"/>
                  <a:pt x="119" y="200"/>
                  <a:pt x="119" y="200"/>
                </a:cubicBezTo>
                <a:cubicBezTo>
                  <a:pt x="118" y="200"/>
                  <a:pt x="118" y="200"/>
                  <a:pt x="118" y="200"/>
                </a:cubicBezTo>
                <a:cubicBezTo>
                  <a:pt x="118" y="200"/>
                  <a:pt x="118" y="200"/>
                  <a:pt x="118" y="200"/>
                </a:cubicBezTo>
                <a:cubicBezTo>
                  <a:pt x="118" y="200"/>
                  <a:pt x="118" y="200"/>
                  <a:pt x="118" y="200"/>
                </a:cubicBezTo>
                <a:cubicBezTo>
                  <a:pt x="117" y="200"/>
                  <a:pt x="117" y="200"/>
                  <a:pt x="117" y="200"/>
                </a:cubicBezTo>
                <a:cubicBezTo>
                  <a:pt x="117" y="200"/>
                  <a:pt x="117" y="200"/>
                  <a:pt x="117" y="200"/>
                </a:cubicBezTo>
                <a:cubicBezTo>
                  <a:pt x="116" y="200"/>
                  <a:pt x="116" y="200"/>
                  <a:pt x="116" y="200"/>
                </a:cubicBezTo>
                <a:cubicBezTo>
                  <a:pt x="116" y="200"/>
                  <a:pt x="116" y="200"/>
                  <a:pt x="116" y="200"/>
                </a:cubicBezTo>
                <a:cubicBezTo>
                  <a:pt x="115" y="200"/>
                  <a:pt x="115" y="200"/>
                  <a:pt x="115" y="200"/>
                </a:cubicBezTo>
                <a:cubicBezTo>
                  <a:pt x="115" y="200"/>
                  <a:pt x="115" y="200"/>
                  <a:pt x="115" y="200"/>
                </a:cubicBezTo>
                <a:cubicBezTo>
                  <a:pt x="114" y="200"/>
                  <a:pt x="114" y="200"/>
                  <a:pt x="114" y="200"/>
                </a:cubicBezTo>
                <a:cubicBezTo>
                  <a:pt x="114" y="200"/>
                  <a:pt x="114" y="200"/>
                  <a:pt x="114" y="200"/>
                </a:cubicBezTo>
                <a:cubicBezTo>
                  <a:pt x="114" y="200"/>
                  <a:pt x="114" y="200"/>
                  <a:pt x="114" y="200"/>
                </a:cubicBezTo>
                <a:cubicBezTo>
                  <a:pt x="113" y="200"/>
                  <a:pt x="113" y="200"/>
                  <a:pt x="113" y="200"/>
                </a:cubicBezTo>
                <a:cubicBezTo>
                  <a:pt x="113" y="200"/>
                  <a:pt x="113" y="200"/>
                  <a:pt x="113" y="200"/>
                </a:cubicBezTo>
                <a:cubicBezTo>
                  <a:pt x="113" y="200"/>
                  <a:pt x="113" y="200"/>
                  <a:pt x="113" y="200"/>
                </a:cubicBezTo>
                <a:cubicBezTo>
                  <a:pt x="112" y="200"/>
                  <a:pt x="112" y="200"/>
                  <a:pt x="112" y="200"/>
                </a:cubicBezTo>
                <a:cubicBezTo>
                  <a:pt x="112" y="200"/>
                  <a:pt x="112" y="200"/>
                  <a:pt x="112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0" y="200"/>
                  <a:pt x="110" y="200"/>
                  <a:pt x="110" y="200"/>
                </a:cubicBezTo>
                <a:cubicBezTo>
                  <a:pt x="110" y="200"/>
                  <a:pt x="110" y="200"/>
                  <a:pt x="110" y="200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108" y="200"/>
                  <a:pt x="108" y="200"/>
                  <a:pt x="108" y="200"/>
                </a:cubicBezTo>
                <a:cubicBezTo>
                  <a:pt x="108" y="200"/>
                  <a:pt x="108" y="200"/>
                  <a:pt x="108" y="200"/>
                </a:cubicBezTo>
                <a:cubicBezTo>
                  <a:pt x="107" y="200"/>
                  <a:pt x="106" y="200"/>
                  <a:pt x="105" y="200"/>
                </a:cubicBezTo>
                <a:cubicBezTo>
                  <a:pt x="104" y="200"/>
                  <a:pt x="104" y="200"/>
                  <a:pt x="104" y="200"/>
                </a:cubicBezTo>
                <a:cubicBezTo>
                  <a:pt x="103" y="200"/>
                  <a:pt x="103" y="200"/>
                  <a:pt x="103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01" y="200"/>
                  <a:pt x="99" y="200"/>
                  <a:pt x="98" y="200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5" y="200"/>
                  <a:pt x="95" y="200"/>
                  <a:pt x="95" y="200"/>
                </a:cubicBezTo>
                <a:cubicBezTo>
                  <a:pt x="94" y="200"/>
                  <a:pt x="94" y="200"/>
                  <a:pt x="94" y="200"/>
                </a:cubicBezTo>
                <a:cubicBezTo>
                  <a:pt x="94" y="200"/>
                  <a:pt x="94" y="200"/>
                  <a:pt x="94" y="200"/>
                </a:cubicBezTo>
                <a:cubicBezTo>
                  <a:pt x="77" y="210"/>
                  <a:pt x="77" y="210"/>
                  <a:pt x="77" y="210"/>
                </a:cubicBezTo>
                <a:cubicBezTo>
                  <a:pt x="74" y="207"/>
                  <a:pt x="71" y="203"/>
                  <a:pt x="68" y="199"/>
                </a:cubicBezTo>
                <a:cubicBezTo>
                  <a:pt x="66" y="199"/>
                  <a:pt x="65" y="199"/>
                  <a:pt x="64" y="199"/>
                </a:cubicBezTo>
                <a:cubicBezTo>
                  <a:pt x="60" y="198"/>
                  <a:pt x="56" y="198"/>
                  <a:pt x="51" y="197"/>
                </a:cubicBezTo>
                <a:cubicBezTo>
                  <a:pt x="56" y="205"/>
                  <a:pt x="63" y="213"/>
                  <a:pt x="70" y="221"/>
                </a:cubicBezTo>
                <a:cubicBezTo>
                  <a:pt x="119" y="268"/>
                  <a:pt x="199" y="268"/>
                  <a:pt x="247" y="221"/>
                </a:cubicBezTo>
                <a:cubicBezTo>
                  <a:pt x="296" y="173"/>
                  <a:pt x="296" y="95"/>
                  <a:pt x="247" y="47"/>
                </a:cubicBezTo>
                <a:cubicBezTo>
                  <a:pt x="199" y="0"/>
                  <a:pt x="119" y="0"/>
                  <a:pt x="70" y="47"/>
                </a:cubicBezTo>
                <a:cubicBezTo>
                  <a:pt x="37" y="80"/>
                  <a:pt x="26" y="127"/>
                  <a:pt x="39" y="169"/>
                </a:cubicBezTo>
                <a:cubicBezTo>
                  <a:pt x="27" y="165"/>
                  <a:pt x="18" y="160"/>
                  <a:pt x="16" y="154"/>
                </a:cubicBezTo>
                <a:cubicBezTo>
                  <a:pt x="14" y="145"/>
                  <a:pt x="22" y="136"/>
                  <a:pt x="28" y="132"/>
                </a:cubicBezTo>
                <a:cubicBezTo>
                  <a:pt x="28" y="128"/>
                  <a:pt x="28" y="124"/>
                  <a:pt x="29" y="120"/>
                </a:cubicBezTo>
                <a:cubicBezTo>
                  <a:pt x="15" y="129"/>
                  <a:pt x="0" y="142"/>
                  <a:pt x="5" y="159"/>
                </a:cubicBezTo>
                <a:cubicBezTo>
                  <a:pt x="10" y="174"/>
                  <a:pt x="33" y="185"/>
                  <a:pt x="65" y="188"/>
                </a:cubicBezTo>
                <a:cubicBezTo>
                  <a:pt x="116" y="194"/>
                  <a:pt x="182" y="187"/>
                  <a:pt x="233" y="170"/>
                </a:cubicBezTo>
                <a:cubicBezTo>
                  <a:pt x="235" y="178"/>
                  <a:pt x="235" y="178"/>
                  <a:pt x="235" y="178"/>
                </a:cubicBezTo>
                <a:cubicBezTo>
                  <a:pt x="254" y="154"/>
                  <a:pt x="254" y="154"/>
                  <a:pt x="254" y="154"/>
                </a:cubicBezTo>
                <a:cubicBezTo>
                  <a:pt x="226" y="144"/>
                  <a:pt x="226" y="144"/>
                  <a:pt x="226" y="144"/>
                </a:cubicBezTo>
                <a:close/>
                <a:moveTo>
                  <a:pt x="207" y="159"/>
                </a:moveTo>
                <a:cubicBezTo>
                  <a:pt x="193" y="163"/>
                  <a:pt x="178" y="166"/>
                  <a:pt x="163" y="169"/>
                </a:cubicBezTo>
                <a:cubicBezTo>
                  <a:pt x="163" y="139"/>
                  <a:pt x="163" y="139"/>
                  <a:pt x="163" y="139"/>
                </a:cubicBezTo>
                <a:cubicBezTo>
                  <a:pt x="209" y="139"/>
                  <a:pt x="209" y="139"/>
                  <a:pt x="209" y="139"/>
                </a:cubicBezTo>
                <a:cubicBezTo>
                  <a:pt x="209" y="145"/>
                  <a:pt x="208" y="152"/>
                  <a:pt x="207" y="159"/>
                </a:cubicBezTo>
                <a:close/>
                <a:moveTo>
                  <a:pt x="154" y="170"/>
                </a:moveTo>
                <a:cubicBezTo>
                  <a:pt x="141" y="172"/>
                  <a:pt x="128" y="174"/>
                  <a:pt x="115" y="175"/>
                </a:cubicBezTo>
                <a:cubicBezTo>
                  <a:pt x="111" y="163"/>
                  <a:pt x="109" y="151"/>
                  <a:pt x="109" y="139"/>
                </a:cubicBezTo>
                <a:cubicBezTo>
                  <a:pt x="154" y="139"/>
                  <a:pt x="154" y="139"/>
                  <a:pt x="154" y="139"/>
                </a:cubicBezTo>
                <a:cubicBezTo>
                  <a:pt x="154" y="170"/>
                  <a:pt x="154" y="170"/>
                  <a:pt x="154" y="170"/>
                </a:cubicBezTo>
                <a:close/>
                <a:moveTo>
                  <a:pt x="106" y="175"/>
                </a:moveTo>
                <a:cubicBezTo>
                  <a:pt x="92" y="176"/>
                  <a:pt x="79" y="176"/>
                  <a:pt x="67" y="174"/>
                </a:cubicBezTo>
                <a:cubicBezTo>
                  <a:pt x="62" y="174"/>
                  <a:pt x="57" y="173"/>
                  <a:pt x="53" y="172"/>
                </a:cubicBezTo>
                <a:cubicBezTo>
                  <a:pt x="49" y="162"/>
                  <a:pt x="47" y="150"/>
                  <a:pt x="46" y="139"/>
                </a:cubicBezTo>
                <a:cubicBezTo>
                  <a:pt x="100" y="139"/>
                  <a:pt x="100" y="139"/>
                  <a:pt x="100" y="139"/>
                </a:cubicBezTo>
                <a:cubicBezTo>
                  <a:pt x="100" y="151"/>
                  <a:pt x="102" y="164"/>
                  <a:pt x="106" y="175"/>
                </a:cubicBezTo>
                <a:close/>
                <a:moveTo>
                  <a:pt x="272" y="130"/>
                </a:moveTo>
                <a:cubicBezTo>
                  <a:pt x="271" y="102"/>
                  <a:pt x="259" y="77"/>
                  <a:pt x="241" y="58"/>
                </a:cubicBezTo>
                <a:cubicBezTo>
                  <a:pt x="231" y="65"/>
                  <a:pt x="217" y="71"/>
                  <a:pt x="206" y="75"/>
                </a:cubicBezTo>
                <a:cubicBezTo>
                  <a:pt x="213" y="92"/>
                  <a:pt x="218" y="111"/>
                  <a:pt x="218" y="130"/>
                </a:cubicBezTo>
                <a:cubicBezTo>
                  <a:pt x="272" y="130"/>
                  <a:pt x="272" y="130"/>
                  <a:pt x="272" y="130"/>
                </a:cubicBezTo>
                <a:close/>
                <a:moveTo>
                  <a:pt x="234" y="52"/>
                </a:moveTo>
                <a:cubicBezTo>
                  <a:pt x="216" y="36"/>
                  <a:pt x="193" y="26"/>
                  <a:pt x="168" y="24"/>
                </a:cubicBezTo>
                <a:cubicBezTo>
                  <a:pt x="182" y="37"/>
                  <a:pt x="194" y="51"/>
                  <a:pt x="202" y="67"/>
                </a:cubicBezTo>
                <a:cubicBezTo>
                  <a:pt x="213" y="63"/>
                  <a:pt x="224" y="58"/>
                  <a:pt x="234" y="52"/>
                </a:cubicBezTo>
                <a:close/>
                <a:moveTo>
                  <a:pt x="150" y="24"/>
                </a:moveTo>
                <a:cubicBezTo>
                  <a:pt x="124" y="26"/>
                  <a:pt x="102" y="37"/>
                  <a:pt x="84" y="52"/>
                </a:cubicBezTo>
                <a:cubicBezTo>
                  <a:pt x="94" y="58"/>
                  <a:pt x="105" y="64"/>
                  <a:pt x="116" y="67"/>
                </a:cubicBezTo>
                <a:cubicBezTo>
                  <a:pt x="124" y="51"/>
                  <a:pt x="136" y="37"/>
                  <a:pt x="150" y="24"/>
                </a:cubicBezTo>
                <a:close/>
                <a:moveTo>
                  <a:pt x="77" y="58"/>
                </a:moveTo>
                <a:cubicBezTo>
                  <a:pt x="59" y="77"/>
                  <a:pt x="47" y="102"/>
                  <a:pt x="46" y="130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1"/>
                  <a:pt x="105" y="92"/>
                  <a:pt x="112" y="75"/>
                </a:cubicBezTo>
                <a:cubicBezTo>
                  <a:pt x="105" y="73"/>
                  <a:pt x="80" y="63"/>
                  <a:pt x="77" y="58"/>
                </a:cubicBezTo>
                <a:close/>
                <a:moveTo>
                  <a:pt x="84" y="216"/>
                </a:moveTo>
                <a:cubicBezTo>
                  <a:pt x="102" y="232"/>
                  <a:pt x="124" y="242"/>
                  <a:pt x="149" y="244"/>
                </a:cubicBezTo>
                <a:cubicBezTo>
                  <a:pt x="136" y="232"/>
                  <a:pt x="124" y="217"/>
                  <a:pt x="116" y="201"/>
                </a:cubicBezTo>
                <a:cubicBezTo>
                  <a:pt x="105" y="205"/>
                  <a:pt x="94" y="210"/>
                  <a:pt x="84" y="216"/>
                </a:cubicBezTo>
                <a:close/>
                <a:moveTo>
                  <a:pt x="163" y="32"/>
                </a:moveTo>
                <a:cubicBezTo>
                  <a:pt x="163" y="74"/>
                  <a:pt x="163" y="74"/>
                  <a:pt x="163" y="74"/>
                </a:cubicBezTo>
                <a:cubicBezTo>
                  <a:pt x="173" y="74"/>
                  <a:pt x="183" y="72"/>
                  <a:pt x="193" y="70"/>
                </a:cubicBezTo>
                <a:cubicBezTo>
                  <a:pt x="186" y="56"/>
                  <a:pt x="176" y="43"/>
                  <a:pt x="163" y="32"/>
                </a:cubicBezTo>
                <a:close/>
                <a:moveTo>
                  <a:pt x="163" y="83"/>
                </a:moveTo>
                <a:cubicBezTo>
                  <a:pt x="163" y="130"/>
                  <a:pt x="163" y="130"/>
                  <a:pt x="163" y="130"/>
                </a:cubicBezTo>
                <a:cubicBezTo>
                  <a:pt x="209" y="130"/>
                  <a:pt x="209" y="130"/>
                  <a:pt x="209" y="130"/>
                </a:cubicBezTo>
                <a:cubicBezTo>
                  <a:pt x="209" y="112"/>
                  <a:pt x="204" y="94"/>
                  <a:pt x="197" y="78"/>
                </a:cubicBezTo>
                <a:cubicBezTo>
                  <a:pt x="186" y="81"/>
                  <a:pt x="175" y="83"/>
                  <a:pt x="163" y="83"/>
                </a:cubicBezTo>
                <a:close/>
                <a:moveTo>
                  <a:pt x="154" y="130"/>
                </a:moveTo>
                <a:cubicBezTo>
                  <a:pt x="154" y="83"/>
                  <a:pt x="154" y="83"/>
                  <a:pt x="154" y="83"/>
                </a:cubicBezTo>
                <a:cubicBezTo>
                  <a:pt x="143" y="83"/>
                  <a:pt x="132" y="81"/>
                  <a:pt x="121" y="78"/>
                </a:cubicBezTo>
                <a:cubicBezTo>
                  <a:pt x="113" y="94"/>
                  <a:pt x="109" y="112"/>
                  <a:pt x="109" y="130"/>
                </a:cubicBezTo>
                <a:cubicBezTo>
                  <a:pt x="154" y="130"/>
                  <a:pt x="154" y="130"/>
                  <a:pt x="154" y="130"/>
                </a:cubicBezTo>
                <a:close/>
                <a:moveTo>
                  <a:pt x="154" y="74"/>
                </a:moveTo>
                <a:cubicBezTo>
                  <a:pt x="154" y="32"/>
                  <a:pt x="154" y="32"/>
                  <a:pt x="154" y="32"/>
                </a:cubicBezTo>
                <a:cubicBezTo>
                  <a:pt x="142" y="43"/>
                  <a:pt x="132" y="56"/>
                  <a:pt x="125" y="70"/>
                </a:cubicBezTo>
                <a:cubicBezTo>
                  <a:pt x="134" y="72"/>
                  <a:pt x="144" y="74"/>
                  <a:pt x="154" y="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AutoShape 9"/>
          <p:cNvSpPr>
            <a:spLocks noChangeAspect="1" noChangeArrowheads="1" noTextEdit="1"/>
          </p:cNvSpPr>
          <p:nvPr/>
        </p:nvSpPr>
        <p:spPr bwMode="auto">
          <a:xfrm>
            <a:off x="7142163" y="5207000"/>
            <a:ext cx="2143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1"/>
          <p:cNvSpPr>
            <a:spLocks noEditPoints="1"/>
          </p:cNvSpPr>
          <p:nvPr/>
        </p:nvSpPr>
        <p:spPr bwMode="auto">
          <a:xfrm>
            <a:off x="7142163" y="5213097"/>
            <a:ext cx="214312" cy="334963"/>
          </a:xfrm>
          <a:custGeom>
            <a:avLst/>
            <a:gdLst>
              <a:gd name="T0" fmla="*/ 123 w 123"/>
              <a:gd name="T1" fmla="*/ 8 h 193"/>
              <a:gd name="T2" fmla="*/ 120 w 123"/>
              <a:gd name="T3" fmla="*/ 3 h 193"/>
              <a:gd name="T4" fmla="*/ 115 w 123"/>
              <a:gd name="T5" fmla="*/ 0 h 193"/>
              <a:gd name="T6" fmla="*/ 8 w 123"/>
              <a:gd name="T7" fmla="*/ 0 h 193"/>
              <a:gd name="T8" fmla="*/ 0 w 123"/>
              <a:gd name="T9" fmla="*/ 8 h 193"/>
              <a:gd name="T10" fmla="*/ 0 w 123"/>
              <a:gd name="T11" fmla="*/ 185 h 193"/>
              <a:gd name="T12" fmla="*/ 0 w 123"/>
              <a:gd name="T13" fmla="*/ 185 h 193"/>
              <a:gd name="T14" fmla="*/ 3 w 123"/>
              <a:gd name="T15" fmla="*/ 191 h 193"/>
              <a:gd name="T16" fmla="*/ 8 w 123"/>
              <a:gd name="T17" fmla="*/ 193 h 193"/>
              <a:gd name="T18" fmla="*/ 115 w 123"/>
              <a:gd name="T19" fmla="*/ 193 h 193"/>
              <a:gd name="T20" fmla="*/ 120 w 123"/>
              <a:gd name="T21" fmla="*/ 191 h 193"/>
              <a:gd name="T22" fmla="*/ 123 w 123"/>
              <a:gd name="T23" fmla="*/ 185 h 193"/>
              <a:gd name="T24" fmla="*/ 123 w 123"/>
              <a:gd name="T25" fmla="*/ 8 h 193"/>
              <a:gd name="T26" fmla="*/ 52 w 123"/>
              <a:gd name="T27" fmla="*/ 11 h 193"/>
              <a:gd name="T28" fmla="*/ 71 w 123"/>
              <a:gd name="T29" fmla="*/ 11 h 193"/>
              <a:gd name="T30" fmla="*/ 75 w 123"/>
              <a:gd name="T31" fmla="*/ 15 h 193"/>
              <a:gd name="T32" fmla="*/ 71 w 123"/>
              <a:gd name="T33" fmla="*/ 19 h 193"/>
              <a:gd name="T34" fmla="*/ 52 w 123"/>
              <a:gd name="T35" fmla="*/ 19 h 193"/>
              <a:gd name="T36" fmla="*/ 48 w 123"/>
              <a:gd name="T37" fmla="*/ 15 h 193"/>
              <a:gd name="T38" fmla="*/ 52 w 123"/>
              <a:gd name="T39" fmla="*/ 11 h 193"/>
              <a:gd name="T40" fmla="*/ 62 w 123"/>
              <a:gd name="T41" fmla="*/ 183 h 193"/>
              <a:gd name="T42" fmla="*/ 52 w 123"/>
              <a:gd name="T43" fmla="*/ 173 h 193"/>
              <a:gd name="T44" fmla="*/ 62 w 123"/>
              <a:gd name="T45" fmla="*/ 163 h 193"/>
              <a:gd name="T46" fmla="*/ 72 w 123"/>
              <a:gd name="T47" fmla="*/ 173 h 193"/>
              <a:gd name="T48" fmla="*/ 62 w 123"/>
              <a:gd name="T49" fmla="*/ 183 h 193"/>
              <a:gd name="T50" fmla="*/ 107 w 123"/>
              <a:gd name="T51" fmla="*/ 153 h 193"/>
              <a:gd name="T52" fmla="*/ 16 w 123"/>
              <a:gd name="T53" fmla="*/ 153 h 193"/>
              <a:gd name="T54" fmla="*/ 16 w 123"/>
              <a:gd name="T55" fmla="*/ 29 h 193"/>
              <a:gd name="T56" fmla="*/ 107 w 123"/>
              <a:gd name="T57" fmla="*/ 29 h 193"/>
              <a:gd name="T58" fmla="*/ 107 w 123"/>
              <a:gd name="T59" fmla="*/ 15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3" h="193">
                <a:moveTo>
                  <a:pt x="123" y="8"/>
                </a:moveTo>
                <a:cubicBezTo>
                  <a:pt x="123" y="6"/>
                  <a:pt x="122" y="4"/>
                  <a:pt x="120" y="3"/>
                </a:cubicBezTo>
                <a:cubicBezTo>
                  <a:pt x="119" y="1"/>
                  <a:pt x="117" y="0"/>
                  <a:pt x="115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87"/>
                  <a:pt x="1" y="190"/>
                  <a:pt x="3" y="191"/>
                </a:cubicBezTo>
                <a:cubicBezTo>
                  <a:pt x="4" y="192"/>
                  <a:pt x="6" y="193"/>
                  <a:pt x="8" y="193"/>
                </a:cubicBezTo>
                <a:cubicBezTo>
                  <a:pt x="115" y="193"/>
                  <a:pt x="115" y="193"/>
                  <a:pt x="115" y="193"/>
                </a:cubicBezTo>
                <a:cubicBezTo>
                  <a:pt x="117" y="193"/>
                  <a:pt x="119" y="192"/>
                  <a:pt x="120" y="191"/>
                </a:cubicBezTo>
                <a:cubicBezTo>
                  <a:pt x="122" y="189"/>
                  <a:pt x="123" y="187"/>
                  <a:pt x="123" y="185"/>
                </a:cubicBezTo>
                <a:lnTo>
                  <a:pt x="123" y="8"/>
                </a:lnTo>
                <a:close/>
                <a:moveTo>
                  <a:pt x="52" y="11"/>
                </a:moveTo>
                <a:cubicBezTo>
                  <a:pt x="71" y="11"/>
                  <a:pt x="71" y="11"/>
                  <a:pt x="71" y="11"/>
                </a:cubicBezTo>
                <a:cubicBezTo>
                  <a:pt x="73" y="11"/>
                  <a:pt x="75" y="13"/>
                  <a:pt x="75" y="15"/>
                </a:cubicBezTo>
                <a:cubicBezTo>
                  <a:pt x="75" y="17"/>
                  <a:pt x="73" y="19"/>
                  <a:pt x="7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0" y="19"/>
                  <a:pt x="48" y="17"/>
                  <a:pt x="48" y="15"/>
                </a:cubicBezTo>
                <a:cubicBezTo>
                  <a:pt x="48" y="13"/>
                  <a:pt x="50" y="11"/>
                  <a:pt x="52" y="11"/>
                </a:cubicBezTo>
                <a:close/>
                <a:moveTo>
                  <a:pt x="62" y="183"/>
                </a:moveTo>
                <a:cubicBezTo>
                  <a:pt x="56" y="183"/>
                  <a:pt x="52" y="179"/>
                  <a:pt x="52" y="173"/>
                </a:cubicBezTo>
                <a:cubicBezTo>
                  <a:pt x="52" y="168"/>
                  <a:pt x="56" y="163"/>
                  <a:pt x="62" y="163"/>
                </a:cubicBezTo>
                <a:cubicBezTo>
                  <a:pt x="67" y="163"/>
                  <a:pt x="72" y="168"/>
                  <a:pt x="72" y="173"/>
                </a:cubicBezTo>
                <a:cubicBezTo>
                  <a:pt x="72" y="179"/>
                  <a:pt x="67" y="183"/>
                  <a:pt x="62" y="183"/>
                </a:cubicBezTo>
                <a:close/>
                <a:moveTo>
                  <a:pt x="107" y="153"/>
                </a:moveTo>
                <a:cubicBezTo>
                  <a:pt x="16" y="153"/>
                  <a:pt x="16" y="153"/>
                  <a:pt x="16" y="153"/>
                </a:cubicBezTo>
                <a:cubicBezTo>
                  <a:pt x="16" y="29"/>
                  <a:pt x="16" y="29"/>
                  <a:pt x="16" y="29"/>
                </a:cubicBezTo>
                <a:cubicBezTo>
                  <a:pt x="107" y="29"/>
                  <a:pt x="107" y="29"/>
                  <a:pt x="107" y="29"/>
                </a:cubicBezTo>
                <a:lnTo>
                  <a:pt x="107" y="1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AutoShape 14"/>
          <p:cNvSpPr>
            <a:spLocks noChangeAspect="1" noChangeArrowheads="1" noTextEdit="1"/>
          </p:cNvSpPr>
          <p:nvPr/>
        </p:nvSpPr>
        <p:spPr bwMode="auto">
          <a:xfrm>
            <a:off x="7459663" y="4195763"/>
            <a:ext cx="3937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6"/>
          <p:cNvSpPr>
            <a:spLocks noEditPoints="1"/>
          </p:cNvSpPr>
          <p:nvPr/>
        </p:nvSpPr>
        <p:spPr bwMode="auto">
          <a:xfrm>
            <a:off x="7490399" y="4212718"/>
            <a:ext cx="306096" cy="197917"/>
          </a:xfrm>
          <a:custGeom>
            <a:avLst/>
            <a:gdLst>
              <a:gd name="T0" fmla="*/ 0 w 249"/>
              <a:gd name="T1" fmla="*/ 0 h 161"/>
              <a:gd name="T2" fmla="*/ 0 w 249"/>
              <a:gd name="T3" fmla="*/ 161 h 161"/>
              <a:gd name="T4" fmla="*/ 249 w 249"/>
              <a:gd name="T5" fmla="*/ 161 h 161"/>
              <a:gd name="T6" fmla="*/ 249 w 249"/>
              <a:gd name="T7" fmla="*/ 0 h 161"/>
              <a:gd name="T8" fmla="*/ 0 w 249"/>
              <a:gd name="T9" fmla="*/ 0 h 161"/>
              <a:gd name="T10" fmla="*/ 125 w 249"/>
              <a:gd name="T11" fmla="*/ 89 h 161"/>
              <a:gd name="T12" fmla="*/ 33 w 249"/>
              <a:gd name="T13" fmla="*/ 19 h 161"/>
              <a:gd name="T14" fmla="*/ 216 w 249"/>
              <a:gd name="T15" fmla="*/ 19 h 161"/>
              <a:gd name="T16" fmla="*/ 125 w 249"/>
              <a:gd name="T17" fmla="*/ 89 h 161"/>
              <a:gd name="T18" fmla="*/ 89 w 249"/>
              <a:gd name="T19" fmla="*/ 79 h 161"/>
              <a:gd name="T20" fmla="*/ 19 w 249"/>
              <a:gd name="T21" fmla="*/ 135 h 161"/>
              <a:gd name="T22" fmla="*/ 19 w 249"/>
              <a:gd name="T23" fmla="*/ 26 h 161"/>
              <a:gd name="T24" fmla="*/ 89 w 249"/>
              <a:gd name="T25" fmla="*/ 79 h 161"/>
              <a:gd name="T26" fmla="*/ 100 w 249"/>
              <a:gd name="T27" fmla="*/ 89 h 161"/>
              <a:gd name="T28" fmla="*/ 125 w 249"/>
              <a:gd name="T29" fmla="*/ 107 h 161"/>
              <a:gd name="T30" fmla="*/ 149 w 249"/>
              <a:gd name="T31" fmla="*/ 89 h 161"/>
              <a:gd name="T32" fmla="*/ 216 w 249"/>
              <a:gd name="T33" fmla="*/ 142 h 161"/>
              <a:gd name="T34" fmla="*/ 33 w 249"/>
              <a:gd name="T35" fmla="*/ 142 h 161"/>
              <a:gd name="T36" fmla="*/ 100 w 249"/>
              <a:gd name="T37" fmla="*/ 89 h 161"/>
              <a:gd name="T38" fmla="*/ 161 w 249"/>
              <a:gd name="T39" fmla="*/ 79 h 161"/>
              <a:gd name="T40" fmla="*/ 230 w 249"/>
              <a:gd name="T41" fmla="*/ 26 h 161"/>
              <a:gd name="T42" fmla="*/ 230 w 249"/>
              <a:gd name="T43" fmla="*/ 135 h 161"/>
              <a:gd name="T44" fmla="*/ 161 w 249"/>
              <a:gd name="T45" fmla="*/ 79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9" h="161">
                <a:moveTo>
                  <a:pt x="0" y="0"/>
                </a:moveTo>
                <a:lnTo>
                  <a:pt x="0" y="161"/>
                </a:lnTo>
                <a:lnTo>
                  <a:pt x="249" y="161"/>
                </a:lnTo>
                <a:lnTo>
                  <a:pt x="249" y="0"/>
                </a:lnTo>
                <a:lnTo>
                  <a:pt x="0" y="0"/>
                </a:lnTo>
                <a:close/>
                <a:moveTo>
                  <a:pt x="125" y="89"/>
                </a:moveTo>
                <a:lnTo>
                  <a:pt x="33" y="19"/>
                </a:lnTo>
                <a:lnTo>
                  <a:pt x="216" y="19"/>
                </a:lnTo>
                <a:lnTo>
                  <a:pt x="125" y="89"/>
                </a:lnTo>
                <a:close/>
                <a:moveTo>
                  <a:pt x="89" y="79"/>
                </a:moveTo>
                <a:lnTo>
                  <a:pt x="19" y="135"/>
                </a:lnTo>
                <a:lnTo>
                  <a:pt x="19" y="26"/>
                </a:lnTo>
                <a:lnTo>
                  <a:pt x="89" y="79"/>
                </a:lnTo>
                <a:close/>
                <a:moveTo>
                  <a:pt x="100" y="89"/>
                </a:moveTo>
                <a:lnTo>
                  <a:pt x="125" y="107"/>
                </a:lnTo>
                <a:lnTo>
                  <a:pt x="149" y="89"/>
                </a:lnTo>
                <a:lnTo>
                  <a:pt x="216" y="142"/>
                </a:lnTo>
                <a:lnTo>
                  <a:pt x="33" y="142"/>
                </a:lnTo>
                <a:lnTo>
                  <a:pt x="100" y="89"/>
                </a:lnTo>
                <a:close/>
                <a:moveTo>
                  <a:pt x="161" y="79"/>
                </a:moveTo>
                <a:lnTo>
                  <a:pt x="230" y="26"/>
                </a:lnTo>
                <a:lnTo>
                  <a:pt x="230" y="135"/>
                </a:lnTo>
                <a:lnTo>
                  <a:pt x="161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5523550" y="1421759"/>
            <a:ext cx="3274259" cy="1958405"/>
          </a:xfrm>
          <a:custGeom>
            <a:avLst/>
            <a:gdLst>
              <a:gd name="T0" fmla="*/ 1796 w 2112"/>
              <a:gd name="T1" fmla="*/ 618 h 1343"/>
              <a:gd name="T2" fmla="*/ 1775 w 2112"/>
              <a:gd name="T3" fmla="*/ 616 h 1343"/>
              <a:gd name="T4" fmla="*/ 1779 w 2112"/>
              <a:gd name="T5" fmla="*/ 595 h 1343"/>
              <a:gd name="T6" fmla="*/ 1789 w 2112"/>
              <a:gd name="T7" fmla="*/ 495 h 1343"/>
              <a:gd name="T8" fmla="*/ 1302 w 2112"/>
              <a:gd name="T9" fmla="*/ 0 h 1343"/>
              <a:gd name="T10" fmla="*/ 860 w 2112"/>
              <a:gd name="T11" fmla="*/ 287 h 1343"/>
              <a:gd name="T12" fmla="*/ 850 w 2112"/>
              <a:gd name="T13" fmla="*/ 308 h 1343"/>
              <a:gd name="T14" fmla="*/ 831 w 2112"/>
              <a:gd name="T15" fmla="*/ 295 h 1343"/>
              <a:gd name="T16" fmla="*/ 633 w 2112"/>
              <a:gd name="T17" fmla="*/ 237 h 1343"/>
              <a:gd name="T18" fmla="*/ 270 w 2112"/>
              <a:gd name="T19" fmla="*/ 601 h 1343"/>
              <a:gd name="T20" fmla="*/ 270 w 2112"/>
              <a:gd name="T21" fmla="*/ 620 h 1343"/>
              <a:gd name="T22" fmla="*/ 271 w 2112"/>
              <a:gd name="T23" fmla="*/ 636 h 1343"/>
              <a:gd name="T24" fmla="*/ 256 w 2112"/>
              <a:gd name="T25" fmla="*/ 640 h 1343"/>
              <a:gd name="T26" fmla="*/ 0 w 2112"/>
              <a:gd name="T27" fmla="*/ 984 h 1343"/>
              <a:gd name="T28" fmla="*/ 359 w 2112"/>
              <a:gd name="T29" fmla="*/ 1343 h 1343"/>
              <a:gd name="T30" fmla="*/ 1748 w 2112"/>
              <a:gd name="T31" fmla="*/ 1343 h 1343"/>
              <a:gd name="T32" fmla="*/ 2112 w 2112"/>
              <a:gd name="T33" fmla="*/ 979 h 1343"/>
              <a:gd name="T34" fmla="*/ 1796 w 2112"/>
              <a:gd name="T35" fmla="*/ 618 h 1343"/>
              <a:gd name="T36" fmla="*/ 1748 w 2112"/>
              <a:gd name="T37" fmla="*/ 1274 h 1343"/>
              <a:gd name="T38" fmla="*/ 359 w 2112"/>
              <a:gd name="T39" fmla="*/ 1274 h 1343"/>
              <a:gd name="T40" fmla="*/ 69 w 2112"/>
              <a:gd name="T41" fmla="*/ 984 h 1343"/>
              <a:gd name="T42" fmla="*/ 276 w 2112"/>
              <a:gd name="T43" fmla="*/ 706 h 1343"/>
              <a:gd name="T44" fmla="*/ 343 w 2112"/>
              <a:gd name="T45" fmla="*/ 687 h 1343"/>
              <a:gd name="T46" fmla="*/ 339 w 2112"/>
              <a:gd name="T47" fmla="*/ 617 h 1343"/>
              <a:gd name="T48" fmla="*/ 339 w 2112"/>
              <a:gd name="T49" fmla="*/ 601 h 1343"/>
              <a:gd name="T50" fmla="*/ 633 w 2112"/>
              <a:gd name="T51" fmla="*/ 306 h 1343"/>
              <a:gd name="T52" fmla="*/ 794 w 2112"/>
              <a:gd name="T53" fmla="*/ 353 h 1343"/>
              <a:gd name="T54" fmla="*/ 880 w 2112"/>
              <a:gd name="T55" fmla="*/ 410 h 1343"/>
              <a:gd name="T56" fmla="*/ 922 w 2112"/>
              <a:gd name="T57" fmla="*/ 316 h 1343"/>
              <a:gd name="T58" fmla="*/ 1302 w 2112"/>
              <a:gd name="T59" fmla="*/ 69 h 1343"/>
              <a:gd name="T60" fmla="*/ 1720 w 2112"/>
              <a:gd name="T61" fmla="*/ 495 h 1343"/>
              <a:gd name="T62" fmla="*/ 1711 w 2112"/>
              <a:gd name="T63" fmla="*/ 581 h 1343"/>
              <a:gd name="T64" fmla="*/ 1692 w 2112"/>
              <a:gd name="T65" fmla="*/ 675 h 1343"/>
              <a:gd name="T66" fmla="*/ 1787 w 2112"/>
              <a:gd name="T67" fmla="*/ 687 h 1343"/>
              <a:gd name="T68" fmla="*/ 2043 w 2112"/>
              <a:gd name="T69" fmla="*/ 979 h 1343"/>
              <a:gd name="T70" fmla="*/ 1748 w 2112"/>
              <a:gd name="T71" fmla="*/ 1274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12" h="1343">
                <a:moveTo>
                  <a:pt x="1796" y="618"/>
                </a:moveTo>
                <a:cubicBezTo>
                  <a:pt x="1775" y="616"/>
                  <a:pt x="1775" y="616"/>
                  <a:pt x="1775" y="616"/>
                </a:cubicBezTo>
                <a:cubicBezTo>
                  <a:pt x="1779" y="595"/>
                  <a:pt x="1779" y="595"/>
                  <a:pt x="1779" y="595"/>
                </a:cubicBezTo>
                <a:cubicBezTo>
                  <a:pt x="1786" y="562"/>
                  <a:pt x="1789" y="529"/>
                  <a:pt x="1789" y="495"/>
                </a:cubicBezTo>
                <a:cubicBezTo>
                  <a:pt x="1789" y="222"/>
                  <a:pt x="1571" y="0"/>
                  <a:pt x="1302" y="0"/>
                </a:cubicBezTo>
                <a:cubicBezTo>
                  <a:pt x="1113" y="0"/>
                  <a:pt x="939" y="113"/>
                  <a:pt x="860" y="287"/>
                </a:cubicBezTo>
                <a:cubicBezTo>
                  <a:pt x="850" y="308"/>
                  <a:pt x="850" y="308"/>
                  <a:pt x="850" y="308"/>
                </a:cubicBezTo>
                <a:cubicBezTo>
                  <a:pt x="831" y="295"/>
                  <a:pt x="831" y="295"/>
                  <a:pt x="831" y="295"/>
                </a:cubicBezTo>
                <a:cubicBezTo>
                  <a:pt x="772" y="257"/>
                  <a:pt x="704" y="237"/>
                  <a:pt x="633" y="237"/>
                </a:cubicBezTo>
                <a:cubicBezTo>
                  <a:pt x="433" y="237"/>
                  <a:pt x="270" y="400"/>
                  <a:pt x="270" y="601"/>
                </a:cubicBezTo>
                <a:cubicBezTo>
                  <a:pt x="270" y="608"/>
                  <a:pt x="270" y="614"/>
                  <a:pt x="270" y="620"/>
                </a:cubicBezTo>
                <a:cubicBezTo>
                  <a:pt x="271" y="636"/>
                  <a:pt x="271" y="636"/>
                  <a:pt x="271" y="636"/>
                </a:cubicBezTo>
                <a:cubicBezTo>
                  <a:pt x="256" y="640"/>
                  <a:pt x="256" y="640"/>
                  <a:pt x="256" y="640"/>
                </a:cubicBezTo>
                <a:cubicBezTo>
                  <a:pt x="105" y="685"/>
                  <a:pt x="0" y="826"/>
                  <a:pt x="0" y="984"/>
                </a:cubicBezTo>
                <a:cubicBezTo>
                  <a:pt x="0" y="1182"/>
                  <a:pt x="161" y="1343"/>
                  <a:pt x="359" y="1343"/>
                </a:cubicBezTo>
                <a:cubicBezTo>
                  <a:pt x="1748" y="1343"/>
                  <a:pt x="1748" y="1343"/>
                  <a:pt x="1748" y="1343"/>
                </a:cubicBezTo>
                <a:cubicBezTo>
                  <a:pt x="1949" y="1343"/>
                  <a:pt x="2112" y="1180"/>
                  <a:pt x="2112" y="979"/>
                </a:cubicBezTo>
                <a:cubicBezTo>
                  <a:pt x="2112" y="797"/>
                  <a:pt x="1976" y="642"/>
                  <a:pt x="1796" y="618"/>
                </a:cubicBezTo>
                <a:close/>
                <a:moveTo>
                  <a:pt x="1748" y="1274"/>
                </a:moveTo>
                <a:cubicBezTo>
                  <a:pt x="359" y="1274"/>
                  <a:pt x="359" y="1274"/>
                  <a:pt x="359" y="1274"/>
                </a:cubicBezTo>
                <a:cubicBezTo>
                  <a:pt x="199" y="1274"/>
                  <a:pt x="69" y="1144"/>
                  <a:pt x="69" y="984"/>
                </a:cubicBezTo>
                <a:cubicBezTo>
                  <a:pt x="69" y="857"/>
                  <a:pt x="154" y="743"/>
                  <a:pt x="276" y="706"/>
                </a:cubicBezTo>
                <a:cubicBezTo>
                  <a:pt x="343" y="687"/>
                  <a:pt x="343" y="687"/>
                  <a:pt x="343" y="687"/>
                </a:cubicBezTo>
                <a:cubicBezTo>
                  <a:pt x="339" y="617"/>
                  <a:pt x="339" y="617"/>
                  <a:pt x="339" y="617"/>
                </a:cubicBezTo>
                <a:cubicBezTo>
                  <a:pt x="339" y="611"/>
                  <a:pt x="339" y="606"/>
                  <a:pt x="339" y="601"/>
                </a:cubicBezTo>
                <a:cubicBezTo>
                  <a:pt x="339" y="438"/>
                  <a:pt x="471" y="306"/>
                  <a:pt x="633" y="306"/>
                </a:cubicBezTo>
                <a:cubicBezTo>
                  <a:pt x="691" y="306"/>
                  <a:pt x="746" y="323"/>
                  <a:pt x="794" y="353"/>
                </a:cubicBezTo>
                <a:cubicBezTo>
                  <a:pt x="880" y="410"/>
                  <a:pt x="880" y="410"/>
                  <a:pt x="880" y="410"/>
                </a:cubicBezTo>
                <a:cubicBezTo>
                  <a:pt x="922" y="316"/>
                  <a:pt x="922" y="316"/>
                  <a:pt x="922" y="316"/>
                </a:cubicBezTo>
                <a:cubicBezTo>
                  <a:pt x="991" y="166"/>
                  <a:pt x="1140" y="69"/>
                  <a:pt x="1302" y="69"/>
                </a:cubicBezTo>
                <a:cubicBezTo>
                  <a:pt x="1533" y="69"/>
                  <a:pt x="1720" y="260"/>
                  <a:pt x="1720" y="495"/>
                </a:cubicBezTo>
                <a:cubicBezTo>
                  <a:pt x="1720" y="524"/>
                  <a:pt x="1717" y="553"/>
                  <a:pt x="1711" y="581"/>
                </a:cubicBezTo>
                <a:cubicBezTo>
                  <a:pt x="1692" y="675"/>
                  <a:pt x="1692" y="675"/>
                  <a:pt x="1692" y="675"/>
                </a:cubicBezTo>
                <a:cubicBezTo>
                  <a:pt x="1787" y="687"/>
                  <a:pt x="1787" y="687"/>
                  <a:pt x="1787" y="687"/>
                </a:cubicBezTo>
                <a:cubicBezTo>
                  <a:pt x="1933" y="706"/>
                  <a:pt x="2043" y="832"/>
                  <a:pt x="2043" y="979"/>
                </a:cubicBezTo>
                <a:cubicBezTo>
                  <a:pt x="2043" y="1141"/>
                  <a:pt x="1911" y="1274"/>
                  <a:pt x="1748" y="12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solidFill>
                  <a:schemeClr val="bg2"/>
                </a:solidFill>
              </a:rPr>
              <a:t>PaaS</a:t>
            </a:r>
            <a:endParaRPr lang="en-US" sz="4000" dirty="0">
              <a:solidFill>
                <a:schemeClr val="bg2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7919888" y="4855078"/>
            <a:ext cx="335217" cy="319853"/>
            <a:chOff x="4021138" y="3322638"/>
            <a:chExt cx="762000" cy="727076"/>
          </a:xfrm>
          <a:solidFill>
            <a:schemeClr val="accent1"/>
          </a:solidFill>
        </p:grpSpPr>
        <p:sp>
          <p:nvSpPr>
            <p:cNvPr id="114" name="Freeform 9"/>
            <p:cNvSpPr>
              <a:spLocks noEditPoints="1"/>
            </p:cNvSpPr>
            <p:nvPr/>
          </p:nvSpPr>
          <p:spPr bwMode="auto">
            <a:xfrm>
              <a:off x="4021138" y="3971926"/>
              <a:ext cx="762000" cy="69850"/>
            </a:xfrm>
            <a:custGeom>
              <a:avLst/>
              <a:gdLst>
                <a:gd name="T0" fmla="*/ 84 w 88"/>
                <a:gd name="T1" fmla="*/ 0 h 8"/>
                <a:gd name="T2" fmla="*/ 54 w 88"/>
                <a:gd name="T3" fmla="*/ 0 h 8"/>
                <a:gd name="T4" fmla="*/ 54 w 88"/>
                <a:gd name="T5" fmla="*/ 3 h 8"/>
                <a:gd name="T6" fmla="*/ 53 w 88"/>
                <a:gd name="T7" fmla="*/ 8 h 8"/>
                <a:gd name="T8" fmla="*/ 84 w 88"/>
                <a:gd name="T9" fmla="*/ 8 h 8"/>
                <a:gd name="T10" fmla="*/ 88 w 88"/>
                <a:gd name="T11" fmla="*/ 4 h 8"/>
                <a:gd name="T12" fmla="*/ 84 w 88"/>
                <a:gd name="T13" fmla="*/ 0 h 8"/>
                <a:gd name="T14" fmla="*/ 34 w 88"/>
                <a:gd name="T15" fmla="*/ 0 h 8"/>
                <a:gd name="T16" fmla="*/ 4 w 88"/>
                <a:gd name="T17" fmla="*/ 0 h 8"/>
                <a:gd name="T18" fmla="*/ 0 w 88"/>
                <a:gd name="T19" fmla="*/ 4 h 8"/>
                <a:gd name="T20" fmla="*/ 4 w 88"/>
                <a:gd name="T21" fmla="*/ 8 h 8"/>
                <a:gd name="T22" fmla="*/ 35 w 88"/>
                <a:gd name="T23" fmla="*/ 8 h 8"/>
                <a:gd name="T24" fmla="*/ 34 w 88"/>
                <a:gd name="T25" fmla="*/ 3 h 8"/>
                <a:gd name="T26" fmla="*/ 34 w 88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">
                  <a:moveTo>
                    <a:pt x="8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1"/>
                    <a:pt x="54" y="2"/>
                    <a:pt x="54" y="3"/>
                  </a:cubicBezTo>
                  <a:cubicBezTo>
                    <a:pt x="54" y="5"/>
                    <a:pt x="54" y="6"/>
                    <a:pt x="53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6" y="8"/>
                    <a:pt x="88" y="6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3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4" y="2"/>
                    <a:pt x="34" y="1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>
              <a:off x="4349751" y="3851276"/>
              <a:ext cx="104775" cy="198438"/>
            </a:xfrm>
            <a:custGeom>
              <a:avLst/>
              <a:gdLst>
                <a:gd name="T0" fmla="*/ 9 w 12"/>
                <a:gd name="T1" fmla="*/ 12 h 23"/>
                <a:gd name="T2" fmla="*/ 9 w 12"/>
                <a:gd name="T3" fmla="*/ 3 h 23"/>
                <a:gd name="T4" fmla="*/ 6 w 12"/>
                <a:gd name="T5" fmla="*/ 0 h 23"/>
                <a:gd name="T6" fmla="*/ 3 w 12"/>
                <a:gd name="T7" fmla="*/ 3 h 23"/>
                <a:gd name="T8" fmla="*/ 3 w 12"/>
                <a:gd name="T9" fmla="*/ 12 h 23"/>
                <a:gd name="T10" fmla="*/ 0 w 12"/>
                <a:gd name="T11" fmla="*/ 17 h 23"/>
                <a:gd name="T12" fmla="*/ 6 w 12"/>
                <a:gd name="T13" fmla="*/ 23 h 23"/>
                <a:gd name="T14" fmla="*/ 12 w 12"/>
                <a:gd name="T15" fmla="*/ 17 h 23"/>
                <a:gd name="T16" fmla="*/ 9 w 12"/>
                <a:gd name="T17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3">
                  <a:moveTo>
                    <a:pt x="9" y="12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4" y="0"/>
                    <a:pt x="3" y="1"/>
                    <a:pt x="3" y="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9" y="23"/>
                    <a:pt x="12" y="20"/>
                    <a:pt x="12" y="17"/>
                  </a:cubicBezTo>
                  <a:cubicBezTo>
                    <a:pt x="12" y="15"/>
                    <a:pt x="11" y="13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 noEditPoints="1"/>
            </p:cNvSpPr>
            <p:nvPr/>
          </p:nvSpPr>
          <p:spPr bwMode="auto">
            <a:xfrm>
              <a:off x="4054476" y="3322638"/>
              <a:ext cx="677863" cy="173038"/>
            </a:xfrm>
            <a:custGeom>
              <a:avLst/>
              <a:gdLst>
                <a:gd name="T0" fmla="*/ 70 w 78"/>
                <a:gd name="T1" fmla="*/ 0 h 20"/>
                <a:gd name="T2" fmla="*/ 9 w 78"/>
                <a:gd name="T3" fmla="*/ 0 h 20"/>
                <a:gd name="T4" fmla="*/ 0 w 78"/>
                <a:gd name="T5" fmla="*/ 9 h 20"/>
                <a:gd name="T6" fmla="*/ 0 w 78"/>
                <a:gd name="T7" fmla="*/ 11 h 20"/>
                <a:gd name="T8" fmla="*/ 9 w 78"/>
                <a:gd name="T9" fmla="*/ 20 h 20"/>
                <a:gd name="T10" fmla="*/ 70 w 78"/>
                <a:gd name="T11" fmla="*/ 20 h 20"/>
                <a:gd name="T12" fmla="*/ 78 w 78"/>
                <a:gd name="T13" fmla="*/ 11 h 20"/>
                <a:gd name="T14" fmla="*/ 78 w 78"/>
                <a:gd name="T15" fmla="*/ 9 h 20"/>
                <a:gd name="T16" fmla="*/ 70 w 78"/>
                <a:gd name="T17" fmla="*/ 0 h 20"/>
                <a:gd name="T18" fmla="*/ 62 w 78"/>
                <a:gd name="T19" fmla="*/ 13 h 20"/>
                <a:gd name="T20" fmla="*/ 59 w 78"/>
                <a:gd name="T21" fmla="*/ 10 h 20"/>
                <a:gd name="T22" fmla="*/ 62 w 78"/>
                <a:gd name="T23" fmla="*/ 7 h 20"/>
                <a:gd name="T24" fmla="*/ 65 w 78"/>
                <a:gd name="T25" fmla="*/ 10 h 20"/>
                <a:gd name="T26" fmla="*/ 62 w 78"/>
                <a:gd name="T2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20">
                  <a:moveTo>
                    <a:pt x="7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4" y="20"/>
                    <a:pt x="78" y="16"/>
                    <a:pt x="78" y="1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4"/>
                    <a:pt x="74" y="0"/>
                    <a:pt x="70" y="0"/>
                  </a:cubicBezTo>
                  <a:close/>
                  <a:moveTo>
                    <a:pt x="62" y="13"/>
                  </a:moveTo>
                  <a:cubicBezTo>
                    <a:pt x="60" y="13"/>
                    <a:pt x="59" y="12"/>
                    <a:pt x="59" y="10"/>
                  </a:cubicBezTo>
                  <a:cubicBezTo>
                    <a:pt x="59" y="8"/>
                    <a:pt x="60" y="7"/>
                    <a:pt x="62" y="7"/>
                  </a:cubicBezTo>
                  <a:cubicBezTo>
                    <a:pt x="64" y="7"/>
                    <a:pt x="65" y="8"/>
                    <a:pt x="65" y="10"/>
                  </a:cubicBezTo>
                  <a:cubicBezTo>
                    <a:pt x="65" y="12"/>
                    <a:pt x="64" y="13"/>
                    <a:pt x="6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 noEditPoints="1"/>
            </p:cNvSpPr>
            <p:nvPr/>
          </p:nvSpPr>
          <p:spPr bwMode="auto">
            <a:xfrm>
              <a:off x="4054476" y="3522663"/>
              <a:ext cx="677863" cy="173038"/>
            </a:xfrm>
            <a:custGeom>
              <a:avLst/>
              <a:gdLst>
                <a:gd name="T0" fmla="*/ 70 w 78"/>
                <a:gd name="T1" fmla="*/ 0 h 20"/>
                <a:gd name="T2" fmla="*/ 9 w 78"/>
                <a:gd name="T3" fmla="*/ 0 h 20"/>
                <a:gd name="T4" fmla="*/ 0 w 78"/>
                <a:gd name="T5" fmla="*/ 9 h 20"/>
                <a:gd name="T6" fmla="*/ 0 w 78"/>
                <a:gd name="T7" fmla="*/ 11 h 20"/>
                <a:gd name="T8" fmla="*/ 9 w 78"/>
                <a:gd name="T9" fmla="*/ 20 h 20"/>
                <a:gd name="T10" fmla="*/ 70 w 78"/>
                <a:gd name="T11" fmla="*/ 20 h 20"/>
                <a:gd name="T12" fmla="*/ 78 w 78"/>
                <a:gd name="T13" fmla="*/ 11 h 20"/>
                <a:gd name="T14" fmla="*/ 78 w 78"/>
                <a:gd name="T15" fmla="*/ 9 h 20"/>
                <a:gd name="T16" fmla="*/ 70 w 78"/>
                <a:gd name="T17" fmla="*/ 0 h 20"/>
                <a:gd name="T18" fmla="*/ 62 w 78"/>
                <a:gd name="T19" fmla="*/ 14 h 20"/>
                <a:gd name="T20" fmla="*/ 59 w 78"/>
                <a:gd name="T21" fmla="*/ 11 h 20"/>
                <a:gd name="T22" fmla="*/ 62 w 78"/>
                <a:gd name="T23" fmla="*/ 7 h 20"/>
                <a:gd name="T24" fmla="*/ 65 w 78"/>
                <a:gd name="T25" fmla="*/ 11 h 20"/>
                <a:gd name="T26" fmla="*/ 62 w 78"/>
                <a:gd name="T27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20">
                  <a:moveTo>
                    <a:pt x="7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4" y="20"/>
                    <a:pt x="9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4" y="20"/>
                    <a:pt x="78" y="16"/>
                    <a:pt x="78" y="1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4"/>
                    <a:pt x="74" y="0"/>
                    <a:pt x="70" y="0"/>
                  </a:cubicBezTo>
                  <a:close/>
                  <a:moveTo>
                    <a:pt x="62" y="14"/>
                  </a:moveTo>
                  <a:cubicBezTo>
                    <a:pt x="60" y="14"/>
                    <a:pt x="59" y="12"/>
                    <a:pt x="59" y="11"/>
                  </a:cubicBezTo>
                  <a:cubicBezTo>
                    <a:pt x="59" y="9"/>
                    <a:pt x="60" y="7"/>
                    <a:pt x="62" y="7"/>
                  </a:cubicBezTo>
                  <a:cubicBezTo>
                    <a:pt x="64" y="7"/>
                    <a:pt x="65" y="9"/>
                    <a:pt x="65" y="11"/>
                  </a:cubicBezTo>
                  <a:cubicBezTo>
                    <a:pt x="65" y="12"/>
                    <a:pt x="64" y="14"/>
                    <a:pt x="6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 noEditPoints="1"/>
            </p:cNvSpPr>
            <p:nvPr/>
          </p:nvSpPr>
          <p:spPr bwMode="auto">
            <a:xfrm>
              <a:off x="4054476" y="3729038"/>
              <a:ext cx="677863" cy="165100"/>
            </a:xfrm>
            <a:custGeom>
              <a:avLst/>
              <a:gdLst>
                <a:gd name="T0" fmla="*/ 70 w 78"/>
                <a:gd name="T1" fmla="*/ 0 h 19"/>
                <a:gd name="T2" fmla="*/ 9 w 78"/>
                <a:gd name="T3" fmla="*/ 0 h 19"/>
                <a:gd name="T4" fmla="*/ 0 w 78"/>
                <a:gd name="T5" fmla="*/ 8 h 19"/>
                <a:gd name="T6" fmla="*/ 0 w 78"/>
                <a:gd name="T7" fmla="*/ 11 h 19"/>
                <a:gd name="T8" fmla="*/ 9 w 78"/>
                <a:gd name="T9" fmla="*/ 19 h 19"/>
                <a:gd name="T10" fmla="*/ 70 w 78"/>
                <a:gd name="T11" fmla="*/ 19 h 19"/>
                <a:gd name="T12" fmla="*/ 78 w 78"/>
                <a:gd name="T13" fmla="*/ 11 h 19"/>
                <a:gd name="T14" fmla="*/ 78 w 78"/>
                <a:gd name="T15" fmla="*/ 8 h 19"/>
                <a:gd name="T16" fmla="*/ 70 w 78"/>
                <a:gd name="T17" fmla="*/ 0 h 19"/>
                <a:gd name="T18" fmla="*/ 62 w 78"/>
                <a:gd name="T19" fmla="*/ 13 h 19"/>
                <a:gd name="T20" fmla="*/ 59 w 78"/>
                <a:gd name="T21" fmla="*/ 9 h 19"/>
                <a:gd name="T22" fmla="*/ 62 w 78"/>
                <a:gd name="T23" fmla="*/ 6 h 19"/>
                <a:gd name="T24" fmla="*/ 65 w 78"/>
                <a:gd name="T25" fmla="*/ 9 h 19"/>
                <a:gd name="T26" fmla="*/ 62 w 78"/>
                <a:gd name="T27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9">
                  <a:moveTo>
                    <a:pt x="7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8" y="15"/>
                    <a:pt x="78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4"/>
                    <a:pt x="74" y="0"/>
                    <a:pt x="70" y="0"/>
                  </a:cubicBezTo>
                  <a:close/>
                  <a:moveTo>
                    <a:pt x="62" y="13"/>
                  </a:moveTo>
                  <a:cubicBezTo>
                    <a:pt x="60" y="13"/>
                    <a:pt x="59" y="11"/>
                    <a:pt x="59" y="9"/>
                  </a:cubicBezTo>
                  <a:cubicBezTo>
                    <a:pt x="59" y="8"/>
                    <a:pt x="60" y="6"/>
                    <a:pt x="62" y="6"/>
                  </a:cubicBezTo>
                  <a:cubicBezTo>
                    <a:pt x="64" y="6"/>
                    <a:pt x="65" y="8"/>
                    <a:pt x="65" y="9"/>
                  </a:cubicBezTo>
                  <a:cubicBezTo>
                    <a:pt x="65" y="11"/>
                    <a:pt x="64" y="13"/>
                    <a:pt x="6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Freeform 21"/>
          <p:cNvSpPr>
            <a:spLocks/>
          </p:cNvSpPr>
          <p:nvPr/>
        </p:nvSpPr>
        <p:spPr bwMode="auto">
          <a:xfrm>
            <a:off x="8255716" y="3871335"/>
            <a:ext cx="417303" cy="228166"/>
          </a:xfrm>
          <a:custGeom>
            <a:avLst/>
            <a:gdLst>
              <a:gd name="T0" fmla="*/ 2019 w 2073"/>
              <a:gd name="T1" fmla="*/ 757 h 1130"/>
              <a:gd name="T2" fmla="*/ 1842 w 2073"/>
              <a:gd name="T3" fmla="*/ 757 h 1130"/>
              <a:gd name="T4" fmla="*/ 1842 w 2073"/>
              <a:gd name="T5" fmla="*/ 624 h 1130"/>
              <a:gd name="T6" fmla="*/ 1756 w 2073"/>
              <a:gd name="T7" fmla="*/ 538 h 1130"/>
              <a:gd name="T8" fmla="*/ 1064 w 2073"/>
              <a:gd name="T9" fmla="*/ 538 h 1130"/>
              <a:gd name="T10" fmla="*/ 1064 w 2073"/>
              <a:gd name="T11" fmla="*/ 374 h 1130"/>
              <a:gd name="T12" fmla="*/ 1236 w 2073"/>
              <a:gd name="T13" fmla="*/ 374 h 1130"/>
              <a:gd name="T14" fmla="*/ 1290 w 2073"/>
              <a:gd name="T15" fmla="*/ 315 h 1130"/>
              <a:gd name="T16" fmla="*/ 1290 w 2073"/>
              <a:gd name="T17" fmla="*/ 59 h 1130"/>
              <a:gd name="T18" fmla="*/ 1236 w 2073"/>
              <a:gd name="T19" fmla="*/ 0 h 1130"/>
              <a:gd name="T20" fmla="*/ 838 w 2073"/>
              <a:gd name="T21" fmla="*/ 0 h 1130"/>
              <a:gd name="T22" fmla="*/ 783 w 2073"/>
              <a:gd name="T23" fmla="*/ 59 h 1130"/>
              <a:gd name="T24" fmla="*/ 783 w 2073"/>
              <a:gd name="T25" fmla="*/ 315 h 1130"/>
              <a:gd name="T26" fmla="*/ 838 w 2073"/>
              <a:gd name="T27" fmla="*/ 374 h 1130"/>
              <a:gd name="T28" fmla="*/ 1010 w 2073"/>
              <a:gd name="T29" fmla="*/ 374 h 1130"/>
              <a:gd name="T30" fmla="*/ 1010 w 2073"/>
              <a:gd name="T31" fmla="*/ 538 h 1130"/>
              <a:gd name="T32" fmla="*/ 317 w 2073"/>
              <a:gd name="T33" fmla="*/ 538 h 1130"/>
              <a:gd name="T34" fmla="*/ 231 w 2073"/>
              <a:gd name="T35" fmla="*/ 624 h 1130"/>
              <a:gd name="T36" fmla="*/ 231 w 2073"/>
              <a:gd name="T37" fmla="*/ 757 h 1130"/>
              <a:gd name="T38" fmla="*/ 55 w 2073"/>
              <a:gd name="T39" fmla="*/ 757 h 1130"/>
              <a:gd name="T40" fmla="*/ 41 w 2073"/>
              <a:gd name="T41" fmla="*/ 759 h 1130"/>
              <a:gd name="T42" fmla="*/ 0 w 2073"/>
              <a:gd name="T43" fmla="*/ 816 h 1130"/>
              <a:gd name="T44" fmla="*/ 0 w 2073"/>
              <a:gd name="T45" fmla="*/ 1071 h 1130"/>
              <a:gd name="T46" fmla="*/ 55 w 2073"/>
              <a:gd name="T47" fmla="*/ 1130 h 1130"/>
              <a:gd name="T48" fmla="*/ 453 w 2073"/>
              <a:gd name="T49" fmla="*/ 1130 h 1130"/>
              <a:gd name="T50" fmla="*/ 507 w 2073"/>
              <a:gd name="T51" fmla="*/ 1071 h 1130"/>
              <a:gd name="T52" fmla="*/ 507 w 2073"/>
              <a:gd name="T53" fmla="*/ 816 h 1130"/>
              <a:gd name="T54" fmla="*/ 503 w 2073"/>
              <a:gd name="T55" fmla="*/ 793 h 1130"/>
              <a:gd name="T56" fmla="*/ 453 w 2073"/>
              <a:gd name="T57" fmla="*/ 757 h 1130"/>
              <a:gd name="T58" fmla="*/ 285 w 2073"/>
              <a:gd name="T59" fmla="*/ 757 h 1130"/>
              <a:gd name="T60" fmla="*/ 285 w 2073"/>
              <a:gd name="T61" fmla="*/ 624 h 1130"/>
              <a:gd name="T62" fmla="*/ 317 w 2073"/>
              <a:gd name="T63" fmla="*/ 592 h 1130"/>
              <a:gd name="T64" fmla="*/ 1010 w 2073"/>
              <a:gd name="T65" fmla="*/ 592 h 1130"/>
              <a:gd name="T66" fmla="*/ 1010 w 2073"/>
              <a:gd name="T67" fmla="*/ 757 h 1130"/>
              <a:gd name="T68" fmla="*/ 838 w 2073"/>
              <a:gd name="T69" fmla="*/ 757 h 1130"/>
              <a:gd name="T70" fmla="*/ 783 w 2073"/>
              <a:gd name="T71" fmla="*/ 816 h 1130"/>
              <a:gd name="T72" fmla="*/ 783 w 2073"/>
              <a:gd name="T73" fmla="*/ 1071 h 1130"/>
              <a:gd name="T74" fmla="*/ 838 w 2073"/>
              <a:gd name="T75" fmla="*/ 1130 h 1130"/>
              <a:gd name="T76" fmla="*/ 1236 w 2073"/>
              <a:gd name="T77" fmla="*/ 1130 h 1130"/>
              <a:gd name="T78" fmla="*/ 1290 w 2073"/>
              <a:gd name="T79" fmla="*/ 1071 h 1130"/>
              <a:gd name="T80" fmla="*/ 1290 w 2073"/>
              <a:gd name="T81" fmla="*/ 816 h 1130"/>
              <a:gd name="T82" fmla="*/ 1236 w 2073"/>
              <a:gd name="T83" fmla="*/ 757 h 1130"/>
              <a:gd name="T84" fmla="*/ 1064 w 2073"/>
              <a:gd name="T85" fmla="*/ 757 h 1130"/>
              <a:gd name="T86" fmla="*/ 1064 w 2073"/>
              <a:gd name="T87" fmla="*/ 592 h 1130"/>
              <a:gd name="T88" fmla="*/ 1756 w 2073"/>
              <a:gd name="T89" fmla="*/ 592 h 1130"/>
              <a:gd name="T90" fmla="*/ 1788 w 2073"/>
              <a:gd name="T91" fmla="*/ 624 h 1130"/>
              <a:gd name="T92" fmla="*/ 1788 w 2073"/>
              <a:gd name="T93" fmla="*/ 757 h 1130"/>
              <a:gd name="T94" fmla="*/ 1620 w 2073"/>
              <a:gd name="T95" fmla="*/ 757 h 1130"/>
              <a:gd name="T96" fmla="*/ 1566 w 2073"/>
              <a:gd name="T97" fmla="*/ 816 h 1130"/>
              <a:gd name="T98" fmla="*/ 1566 w 2073"/>
              <a:gd name="T99" fmla="*/ 1071 h 1130"/>
              <a:gd name="T100" fmla="*/ 1620 w 2073"/>
              <a:gd name="T101" fmla="*/ 1130 h 1130"/>
              <a:gd name="T102" fmla="*/ 2019 w 2073"/>
              <a:gd name="T103" fmla="*/ 1130 h 1130"/>
              <a:gd name="T104" fmla="*/ 2073 w 2073"/>
              <a:gd name="T105" fmla="*/ 1071 h 1130"/>
              <a:gd name="T106" fmla="*/ 2073 w 2073"/>
              <a:gd name="T107" fmla="*/ 816 h 1130"/>
              <a:gd name="T108" fmla="*/ 2019 w 2073"/>
              <a:gd name="T109" fmla="*/ 757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73" h="1130">
                <a:moveTo>
                  <a:pt x="2019" y="757"/>
                </a:moveTo>
                <a:cubicBezTo>
                  <a:pt x="1842" y="757"/>
                  <a:pt x="1842" y="757"/>
                  <a:pt x="1842" y="757"/>
                </a:cubicBezTo>
                <a:cubicBezTo>
                  <a:pt x="1842" y="624"/>
                  <a:pt x="1842" y="624"/>
                  <a:pt x="1842" y="624"/>
                </a:cubicBezTo>
                <a:cubicBezTo>
                  <a:pt x="1842" y="577"/>
                  <a:pt x="1804" y="538"/>
                  <a:pt x="1756" y="538"/>
                </a:cubicBezTo>
                <a:cubicBezTo>
                  <a:pt x="1064" y="538"/>
                  <a:pt x="1064" y="538"/>
                  <a:pt x="1064" y="538"/>
                </a:cubicBezTo>
                <a:cubicBezTo>
                  <a:pt x="1064" y="374"/>
                  <a:pt x="1064" y="374"/>
                  <a:pt x="1064" y="374"/>
                </a:cubicBezTo>
                <a:cubicBezTo>
                  <a:pt x="1236" y="374"/>
                  <a:pt x="1236" y="374"/>
                  <a:pt x="1236" y="374"/>
                </a:cubicBezTo>
                <a:cubicBezTo>
                  <a:pt x="1266" y="374"/>
                  <a:pt x="1290" y="347"/>
                  <a:pt x="1290" y="315"/>
                </a:cubicBezTo>
                <a:cubicBezTo>
                  <a:pt x="1290" y="59"/>
                  <a:pt x="1290" y="59"/>
                  <a:pt x="1290" y="59"/>
                </a:cubicBezTo>
                <a:cubicBezTo>
                  <a:pt x="1290" y="27"/>
                  <a:pt x="1266" y="0"/>
                  <a:pt x="1236" y="0"/>
                </a:cubicBezTo>
                <a:cubicBezTo>
                  <a:pt x="838" y="0"/>
                  <a:pt x="838" y="0"/>
                  <a:pt x="838" y="0"/>
                </a:cubicBezTo>
                <a:cubicBezTo>
                  <a:pt x="808" y="0"/>
                  <a:pt x="783" y="27"/>
                  <a:pt x="783" y="59"/>
                </a:cubicBezTo>
                <a:cubicBezTo>
                  <a:pt x="783" y="315"/>
                  <a:pt x="783" y="315"/>
                  <a:pt x="783" y="315"/>
                </a:cubicBezTo>
                <a:cubicBezTo>
                  <a:pt x="783" y="347"/>
                  <a:pt x="808" y="374"/>
                  <a:pt x="838" y="374"/>
                </a:cubicBezTo>
                <a:cubicBezTo>
                  <a:pt x="1010" y="374"/>
                  <a:pt x="1010" y="374"/>
                  <a:pt x="1010" y="374"/>
                </a:cubicBezTo>
                <a:cubicBezTo>
                  <a:pt x="1010" y="538"/>
                  <a:pt x="1010" y="538"/>
                  <a:pt x="1010" y="538"/>
                </a:cubicBezTo>
                <a:cubicBezTo>
                  <a:pt x="317" y="538"/>
                  <a:pt x="317" y="538"/>
                  <a:pt x="317" y="538"/>
                </a:cubicBezTo>
                <a:cubicBezTo>
                  <a:pt x="270" y="538"/>
                  <a:pt x="231" y="577"/>
                  <a:pt x="231" y="624"/>
                </a:cubicBezTo>
                <a:cubicBezTo>
                  <a:pt x="231" y="757"/>
                  <a:pt x="231" y="757"/>
                  <a:pt x="231" y="757"/>
                </a:cubicBezTo>
                <a:cubicBezTo>
                  <a:pt x="55" y="757"/>
                  <a:pt x="55" y="757"/>
                  <a:pt x="55" y="757"/>
                </a:cubicBezTo>
                <a:cubicBezTo>
                  <a:pt x="50" y="757"/>
                  <a:pt x="45" y="758"/>
                  <a:pt x="41" y="759"/>
                </a:cubicBezTo>
                <a:cubicBezTo>
                  <a:pt x="18" y="766"/>
                  <a:pt x="0" y="788"/>
                  <a:pt x="0" y="816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104"/>
                  <a:pt x="25" y="1130"/>
                  <a:pt x="55" y="1130"/>
                </a:cubicBezTo>
                <a:cubicBezTo>
                  <a:pt x="453" y="1130"/>
                  <a:pt x="453" y="1130"/>
                  <a:pt x="453" y="1130"/>
                </a:cubicBezTo>
                <a:cubicBezTo>
                  <a:pt x="483" y="1130"/>
                  <a:pt x="507" y="1104"/>
                  <a:pt x="507" y="1071"/>
                </a:cubicBezTo>
                <a:cubicBezTo>
                  <a:pt x="507" y="816"/>
                  <a:pt x="507" y="816"/>
                  <a:pt x="507" y="816"/>
                </a:cubicBezTo>
                <a:cubicBezTo>
                  <a:pt x="507" y="807"/>
                  <a:pt x="506" y="800"/>
                  <a:pt x="503" y="793"/>
                </a:cubicBezTo>
                <a:cubicBezTo>
                  <a:pt x="495" y="771"/>
                  <a:pt x="475" y="757"/>
                  <a:pt x="453" y="757"/>
                </a:cubicBezTo>
                <a:cubicBezTo>
                  <a:pt x="285" y="757"/>
                  <a:pt x="285" y="757"/>
                  <a:pt x="285" y="757"/>
                </a:cubicBezTo>
                <a:cubicBezTo>
                  <a:pt x="285" y="624"/>
                  <a:pt x="285" y="624"/>
                  <a:pt x="285" y="624"/>
                </a:cubicBezTo>
                <a:cubicBezTo>
                  <a:pt x="285" y="607"/>
                  <a:pt x="300" y="592"/>
                  <a:pt x="317" y="592"/>
                </a:cubicBezTo>
                <a:cubicBezTo>
                  <a:pt x="1010" y="592"/>
                  <a:pt x="1010" y="592"/>
                  <a:pt x="1010" y="592"/>
                </a:cubicBezTo>
                <a:cubicBezTo>
                  <a:pt x="1010" y="757"/>
                  <a:pt x="1010" y="757"/>
                  <a:pt x="1010" y="757"/>
                </a:cubicBezTo>
                <a:cubicBezTo>
                  <a:pt x="838" y="757"/>
                  <a:pt x="838" y="757"/>
                  <a:pt x="838" y="757"/>
                </a:cubicBezTo>
                <a:cubicBezTo>
                  <a:pt x="808" y="757"/>
                  <a:pt x="783" y="783"/>
                  <a:pt x="783" y="816"/>
                </a:cubicBezTo>
                <a:cubicBezTo>
                  <a:pt x="783" y="1071"/>
                  <a:pt x="783" y="1071"/>
                  <a:pt x="783" y="1071"/>
                </a:cubicBezTo>
                <a:cubicBezTo>
                  <a:pt x="783" y="1104"/>
                  <a:pt x="808" y="1130"/>
                  <a:pt x="838" y="1130"/>
                </a:cubicBezTo>
                <a:cubicBezTo>
                  <a:pt x="1236" y="1130"/>
                  <a:pt x="1236" y="1130"/>
                  <a:pt x="1236" y="1130"/>
                </a:cubicBezTo>
                <a:cubicBezTo>
                  <a:pt x="1266" y="1130"/>
                  <a:pt x="1290" y="1104"/>
                  <a:pt x="1290" y="1071"/>
                </a:cubicBezTo>
                <a:cubicBezTo>
                  <a:pt x="1290" y="816"/>
                  <a:pt x="1290" y="816"/>
                  <a:pt x="1290" y="816"/>
                </a:cubicBezTo>
                <a:cubicBezTo>
                  <a:pt x="1290" y="783"/>
                  <a:pt x="1266" y="757"/>
                  <a:pt x="1236" y="757"/>
                </a:cubicBezTo>
                <a:cubicBezTo>
                  <a:pt x="1064" y="757"/>
                  <a:pt x="1064" y="757"/>
                  <a:pt x="1064" y="757"/>
                </a:cubicBezTo>
                <a:cubicBezTo>
                  <a:pt x="1064" y="592"/>
                  <a:pt x="1064" y="592"/>
                  <a:pt x="1064" y="592"/>
                </a:cubicBezTo>
                <a:cubicBezTo>
                  <a:pt x="1756" y="592"/>
                  <a:pt x="1756" y="592"/>
                  <a:pt x="1756" y="592"/>
                </a:cubicBezTo>
                <a:cubicBezTo>
                  <a:pt x="1774" y="592"/>
                  <a:pt x="1788" y="607"/>
                  <a:pt x="1788" y="624"/>
                </a:cubicBezTo>
                <a:cubicBezTo>
                  <a:pt x="1788" y="757"/>
                  <a:pt x="1788" y="757"/>
                  <a:pt x="1788" y="757"/>
                </a:cubicBezTo>
                <a:cubicBezTo>
                  <a:pt x="1620" y="757"/>
                  <a:pt x="1620" y="757"/>
                  <a:pt x="1620" y="757"/>
                </a:cubicBezTo>
                <a:cubicBezTo>
                  <a:pt x="1590" y="757"/>
                  <a:pt x="1566" y="783"/>
                  <a:pt x="1566" y="816"/>
                </a:cubicBezTo>
                <a:cubicBezTo>
                  <a:pt x="1566" y="1071"/>
                  <a:pt x="1566" y="1071"/>
                  <a:pt x="1566" y="1071"/>
                </a:cubicBezTo>
                <a:cubicBezTo>
                  <a:pt x="1566" y="1104"/>
                  <a:pt x="1590" y="1130"/>
                  <a:pt x="1620" y="1130"/>
                </a:cubicBezTo>
                <a:cubicBezTo>
                  <a:pt x="2019" y="1130"/>
                  <a:pt x="2019" y="1130"/>
                  <a:pt x="2019" y="1130"/>
                </a:cubicBezTo>
                <a:cubicBezTo>
                  <a:pt x="2049" y="1130"/>
                  <a:pt x="2073" y="1104"/>
                  <a:pt x="2073" y="1071"/>
                </a:cubicBezTo>
                <a:cubicBezTo>
                  <a:pt x="2073" y="816"/>
                  <a:pt x="2073" y="816"/>
                  <a:pt x="2073" y="816"/>
                </a:cubicBezTo>
                <a:cubicBezTo>
                  <a:pt x="2073" y="783"/>
                  <a:pt x="2049" y="757"/>
                  <a:pt x="2019" y="7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40458" y="6094162"/>
            <a:ext cx="1224000" cy="18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Provider Managed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5613" y="6094162"/>
            <a:ext cx="1224000" cy="18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Consumer Managed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48055" y="2719682"/>
            <a:ext cx="1980000" cy="2489444"/>
            <a:chOff x="448055" y="2719682"/>
            <a:chExt cx="1980000" cy="2489444"/>
          </a:xfrm>
        </p:grpSpPr>
        <p:sp>
          <p:nvSpPr>
            <p:cNvPr id="4" name="Rounded Rectangle 3"/>
            <p:cNvSpPr/>
            <p:nvPr/>
          </p:nvSpPr>
          <p:spPr>
            <a:xfrm>
              <a:off x="448055" y="495339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Network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8055" y="46741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Storage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8055" y="439496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Servers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8055" y="411575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Virtualization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8055" y="3836538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Operating System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8055" y="3557324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Database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8055" y="32781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System Software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8055" y="299889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Application Architecture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8055" y="271968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1200" dirty="0">
                  <a:solidFill>
                    <a:schemeClr val="dk1"/>
                  </a:solidFill>
                </a:rPr>
                <a:t>Application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8055" y="2240423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0"/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Traditional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30090" y="2719682"/>
            <a:ext cx="1980000" cy="2489444"/>
            <a:chOff x="2530090" y="2719682"/>
            <a:chExt cx="1980000" cy="2489444"/>
          </a:xfrm>
        </p:grpSpPr>
        <p:sp>
          <p:nvSpPr>
            <p:cNvPr id="14" name="Rounded Rectangle 13"/>
            <p:cNvSpPr/>
            <p:nvPr/>
          </p:nvSpPr>
          <p:spPr>
            <a:xfrm>
              <a:off x="2530090" y="495339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30090" y="46741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30090" y="439496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0090" y="411575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0090" y="3836538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Operating System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30090" y="3557324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30090" y="32781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 Software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30090" y="299889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 Architecture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30090" y="271968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30090" y="2240423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Infrastructure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Service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621360" y="2719682"/>
            <a:ext cx="1980000" cy="2489444"/>
            <a:chOff x="4621360" y="2719682"/>
            <a:chExt cx="1980000" cy="2489444"/>
          </a:xfrm>
        </p:grpSpPr>
        <p:sp>
          <p:nvSpPr>
            <p:cNvPr id="24" name="Rounded Rectangle 23"/>
            <p:cNvSpPr/>
            <p:nvPr/>
          </p:nvSpPr>
          <p:spPr>
            <a:xfrm>
              <a:off x="4621360" y="495339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21360" y="46741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21360" y="439496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21360" y="411575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21360" y="3836538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Operating System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21360" y="3557324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21360" y="32781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 Software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21360" y="299889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 Architecture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621360" y="271968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621360" y="2240423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Platform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Service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08011" y="2719682"/>
            <a:ext cx="1980000" cy="2489444"/>
            <a:chOff x="6708011" y="2719682"/>
            <a:chExt cx="1980000" cy="2489444"/>
          </a:xfrm>
        </p:grpSpPr>
        <p:sp>
          <p:nvSpPr>
            <p:cNvPr id="34" name="Rounded Rectangle 33"/>
            <p:cNvSpPr/>
            <p:nvPr/>
          </p:nvSpPr>
          <p:spPr>
            <a:xfrm>
              <a:off x="6708011" y="495339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08011" y="46741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708011" y="439496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708011" y="411575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708011" y="3836538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Operating System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08011" y="3557324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708011" y="32781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 Software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708011" y="2998896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Application Architecture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708011" y="271968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708011" y="2240423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Software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Service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Who manages the layers? 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55613" y="1576801"/>
            <a:ext cx="8232775" cy="60316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Cloud services provide numerous choices to an IT organization.  The overhead in managing some of the underlying technology is transferred to the cloud provider</a:t>
            </a:r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Deployment Model Offerings</a:t>
            </a:r>
            <a:endParaRPr lang="en-US" dirty="0"/>
          </a:p>
        </p:txBody>
      </p:sp>
      <p:sp>
        <p:nvSpPr>
          <p:cNvPr id="5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Accenture  All rights reserved.</a:t>
            </a:r>
            <a:endParaRPr lang="en-AU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Pizza Illustration</a:t>
            </a:r>
            <a:endParaRPr lang="en-GB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Pizza as a Service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48055" y="2394250"/>
            <a:ext cx="1980000" cy="2532769"/>
            <a:chOff x="448055" y="2394250"/>
            <a:chExt cx="1980000" cy="2532769"/>
          </a:xfrm>
        </p:grpSpPr>
        <p:sp>
          <p:nvSpPr>
            <p:cNvPr id="5" name="Rounded Rectangle 4"/>
            <p:cNvSpPr/>
            <p:nvPr/>
          </p:nvSpPr>
          <p:spPr>
            <a:xfrm>
              <a:off x="448055" y="467129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Cheese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8055" y="438666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Toppings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8055" y="410203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Tomato Sauce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8055" y="381740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Pizza Dough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8055" y="353277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Fire 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8055" y="324814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Oven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8055" y="29635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Electric / Gas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8055" y="26788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dk1"/>
                  </a:solidFill>
                </a:rPr>
                <a:t>Soda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8055" y="239425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1200" dirty="0" smtClean="0">
                  <a:solidFill>
                    <a:schemeClr val="dk1"/>
                  </a:solidFill>
                </a:rPr>
                <a:t>Dining Table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8055" y="1687729"/>
            <a:ext cx="1980000" cy="677620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0"/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Traditional 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On-Premises 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(On </a:t>
            </a:r>
            <a:r>
              <a:rPr lang="en-US" sz="1400" dirty="0" err="1" smtClean="0">
                <a:solidFill>
                  <a:schemeClr val="bg1"/>
                </a:solidFill>
              </a:rPr>
              <a:t>Prem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530090" y="2394250"/>
            <a:ext cx="1980000" cy="2532769"/>
            <a:chOff x="2530090" y="2394250"/>
            <a:chExt cx="1980000" cy="2532769"/>
          </a:xfrm>
        </p:grpSpPr>
        <p:sp>
          <p:nvSpPr>
            <p:cNvPr id="15" name="Rounded Rectangle 14"/>
            <p:cNvSpPr/>
            <p:nvPr/>
          </p:nvSpPr>
          <p:spPr>
            <a:xfrm>
              <a:off x="2530090" y="467129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Cheese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30090" y="438666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Toppings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0090" y="410203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Tomato </a:t>
              </a:r>
              <a:r>
                <a:rPr lang="en-US" sz="1200" dirty="0" smtClean="0">
                  <a:solidFill>
                    <a:schemeClr val="bg1"/>
                  </a:solidFill>
                </a:rPr>
                <a:t>Sauce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0090" y="381740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Pizza </a:t>
              </a:r>
              <a:r>
                <a:rPr lang="en-US" sz="1200" dirty="0" smtClean="0">
                  <a:solidFill>
                    <a:schemeClr val="bg1"/>
                  </a:solidFill>
                </a:rPr>
                <a:t>Dough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530090" y="353277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Fire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30090" y="324814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Oven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30090" y="29635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Electric / Gas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30090" y="26788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Soda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30090" y="239425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Dining Table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30090" y="1687729"/>
            <a:ext cx="1980000" cy="677620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Infrastructure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</a:t>
            </a:r>
            <a:r>
              <a:rPr lang="en-US" sz="1400" b="0" dirty="0" smtClean="0">
                <a:solidFill>
                  <a:schemeClr val="bg1"/>
                </a:solidFill>
              </a:rPr>
              <a:t>Service </a:t>
            </a:r>
            <a:br>
              <a:rPr lang="en-US" sz="1400" b="0" dirty="0" smtClean="0">
                <a:solidFill>
                  <a:schemeClr val="bg1"/>
                </a:solidFill>
              </a:rPr>
            </a:br>
            <a:r>
              <a:rPr lang="en-US" sz="1400" b="0" dirty="0" smtClean="0">
                <a:solidFill>
                  <a:schemeClr val="bg1"/>
                </a:solidFill>
              </a:rPr>
              <a:t>(IaaS)</a:t>
            </a:r>
            <a:endParaRPr lang="en-US" sz="1400" b="0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621360" y="2394250"/>
            <a:ext cx="1980000" cy="2532769"/>
            <a:chOff x="4621360" y="2394250"/>
            <a:chExt cx="1980000" cy="2532769"/>
          </a:xfrm>
        </p:grpSpPr>
        <p:sp>
          <p:nvSpPr>
            <p:cNvPr id="25" name="Rounded Rectangle 24"/>
            <p:cNvSpPr/>
            <p:nvPr/>
          </p:nvSpPr>
          <p:spPr>
            <a:xfrm>
              <a:off x="4621360" y="467129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Cheese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21360" y="438666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Toppings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21360" y="410203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Tomato </a:t>
              </a:r>
              <a:r>
                <a:rPr lang="en-US" sz="1200" dirty="0" smtClean="0">
                  <a:solidFill>
                    <a:schemeClr val="bg1"/>
                  </a:solidFill>
                </a:rPr>
                <a:t>Sauce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21360" y="381740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Pizza </a:t>
              </a:r>
              <a:r>
                <a:rPr lang="en-US" sz="1200" dirty="0" smtClean="0">
                  <a:solidFill>
                    <a:schemeClr val="bg1"/>
                  </a:solidFill>
                </a:rPr>
                <a:t>Dough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21360" y="353277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Fire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21360" y="324814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Oven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621360" y="29635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Electric / Gas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621360" y="26788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Soda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621360" y="239425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Dining Table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21360" y="1687729"/>
            <a:ext cx="1980000" cy="677620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Platform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</a:t>
            </a:r>
            <a:r>
              <a:rPr lang="en-US" sz="1400" b="0" dirty="0" smtClean="0">
                <a:solidFill>
                  <a:schemeClr val="bg1"/>
                </a:solidFill>
              </a:rPr>
              <a:t>Service </a:t>
            </a:r>
            <a:br>
              <a:rPr lang="en-US" sz="1400" b="0" dirty="0" smtClean="0">
                <a:solidFill>
                  <a:schemeClr val="bg1"/>
                </a:solidFill>
              </a:rPr>
            </a:br>
            <a:r>
              <a:rPr lang="en-US" sz="1400" b="0" dirty="0" smtClean="0">
                <a:solidFill>
                  <a:schemeClr val="bg1"/>
                </a:solidFill>
              </a:rPr>
              <a:t>(PaaS)</a:t>
            </a:r>
            <a:endParaRPr lang="en-US" sz="1400" b="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08011" y="2394250"/>
            <a:ext cx="1980000" cy="2532769"/>
            <a:chOff x="6708011" y="2394250"/>
            <a:chExt cx="1980000" cy="2532769"/>
          </a:xfrm>
        </p:grpSpPr>
        <p:sp>
          <p:nvSpPr>
            <p:cNvPr id="35" name="Rounded Rectangle 34"/>
            <p:cNvSpPr/>
            <p:nvPr/>
          </p:nvSpPr>
          <p:spPr>
            <a:xfrm>
              <a:off x="6708011" y="467129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Cheese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708011" y="438666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Toppings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708011" y="410203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Tomato </a:t>
              </a:r>
              <a:r>
                <a:rPr lang="en-US" sz="1200" dirty="0" smtClean="0">
                  <a:solidFill>
                    <a:schemeClr val="bg1"/>
                  </a:solidFill>
                </a:rPr>
                <a:t>Sauce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708011" y="381740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Pizza </a:t>
              </a:r>
              <a:r>
                <a:rPr lang="en-US" sz="1200" dirty="0" smtClean="0">
                  <a:solidFill>
                    <a:schemeClr val="bg1"/>
                  </a:solidFill>
                </a:rPr>
                <a:t>Dough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08011" y="353277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Fire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708011" y="324814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Oven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708011" y="296351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Electric / Gas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708011" y="267888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Soda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708011" y="2394250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Dining Table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08011" y="1687729"/>
            <a:ext cx="1980000" cy="677620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Software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</a:t>
            </a:r>
            <a:r>
              <a:rPr lang="en-US" sz="1400" b="0" dirty="0" smtClean="0">
                <a:solidFill>
                  <a:schemeClr val="bg1"/>
                </a:solidFill>
              </a:rPr>
              <a:t>Service </a:t>
            </a:r>
            <a:br>
              <a:rPr lang="en-US" sz="1400" b="0" dirty="0" smtClean="0">
                <a:solidFill>
                  <a:schemeClr val="bg1"/>
                </a:solidFill>
              </a:rPr>
            </a:br>
            <a:r>
              <a:rPr lang="en-US" sz="1400" b="0" dirty="0" smtClean="0">
                <a:solidFill>
                  <a:schemeClr val="bg1"/>
                </a:solidFill>
              </a:rPr>
              <a:t>(SaaS)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8055" y="4955924"/>
            <a:ext cx="1980000" cy="403345"/>
          </a:xfrm>
          <a:prstGeom prst="rect">
            <a:avLst/>
          </a:prstGeom>
          <a:solidFill>
            <a:schemeClr val="tx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0"/>
            </a:lvl1pPr>
          </a:lstStyle>
          <a:p>
            <a:r>
              <a:rPr lang="en-US" sz="1400" dirty="0" smtClean="0">
                <a:solidFill>
                  <a:schemeClr val="bg1"/>
                </a:solidFill>
              </a:rPr>
              <a:t>Made at Home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0090" y="4955924"/>
            <a:ext cx="1980000" cy="403345"/>
          </a:xfrm>
          <a:prstGeom prst="rect">
            <a:avLst/>
          </a:prstGeom>
          <a:solidFill>
            <a:schemeClr val="tx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 smtClean="0">
                <a:solidFill>
                  <a:schemeClr val="bg1"/>
                </a:solidFill>
              </a:rPr>
              <a:t>Take &amp; Bake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1360" y="4955924"/>
            <a:ext cx="1980000" cy="403345"/>
          </a:xfrm>
          <a:prstGeom prst="rect">
            <a:avLst/>
          </a:prstGeom>
          <a:solidFill>
            <a:schemeClr val="tx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 smtClean="0">
                <a:solidFill>
                  <a:schemeClr val="bg1"/>
                </a:solidFill>
              </a:rPr>
              <a:t>Pizza Delivered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08011" y="4955924"/>
            <a:ext cx="1980000" cy="403345"/>
          </a:xfrm>
          <a:prstGeom prst="rect">
            <a:avLst/>
          </a:prstGeom>
          <a:solidFill>
            <a:schemeClr val="tx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 smtClean="0">
                <a:solidFill>
                  <a:schemeClr val="bg1"/>
                </a:solidFill>
              </a:rPr>
              <a:t>Dined Out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740458" y="6094162"/>
            <a:ext cx="1224000" cy="18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Vendor Manages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5613" y="6094162"/>
            <a:ext cx="1224000" cy="18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You Manage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PaaA: Treat the Platform like an Application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…the </a:t>
            </a:r>
            <a:r>
              <a:rPr lang="en-US" dirty="0"/>
              <a:t>Service Providers </a:t>
            </a:r>
            <a:r>
              <a:rPr lang="en-US" dirty="0" smtClean="0"/>
              <a:t>do!</a:t>
            </a:r>
            <a:endParaRPr lang="en-US" dirty="0"/>
          </a:p>
        </p:txBody>
      </p:sp>
      <p:sp>
        <p:nvSpPr>
          <p:cNvPr id="50" name="Footer Placeholder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900" dirty="0" smtClean="0">
                <a:latin typeface="+mn-lt"/>
              </a:rPr>
              <a:t>Copyright © </a:t>
            </a:r>
            <a:r>
              <a:rPr lang="en-US" sz="900" dirty="0" smtClean="0">
                <a:latin typeface="+mn-lt"/>
              </a:rPr>
              <a:t>2016 </a:t>
            </a:r>
            <a:r>
              <a:rPr lang="en-US" sz="900" dirty="0" smtClean="0">
                <a:latin typeface="+mn-lt"/>
              </a:rPr>
              <a:t>Accenture  All rights reserved.</a:t>
            </a:r>
            <a:endParaRPr lang="en-AU" sz="900" dirty="0">
              <a:latin typeface="+mn-l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740458" y="6094162"/>
            <a:ext cx="1224000" cy="18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Provider Managed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55613" y="6094162"/>
            <a:ext cx="1224000" cy="18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Consumer Managed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8055" y="2733247"/>
            <a:ext cx="1980000" cy="2489444"/>
            <a:chOff x="448055" y="2733247"/>
            <a:chExt cx="1980000" cy="2489444"/>
          </a:xfrm>
        </p:grpSpPr>
        <p:sp>
          <p:nvSpPr>
            <p:cNvPr id="61" name="Rounded Rectangle 60"/>
            <p:cNvSpPr/>
            <p:nvPr/>
          </p:nvSpPr>
          <p:spPr>
            <a:xfrm>
              <a:off x="448055" y="496696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Network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48055" y="468774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Storage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48055" y="440853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Servers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8055" y="412931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Virtualization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48055" y="3850103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Operating System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48055" y="3570889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Database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48055" y="329167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System Software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48055" y="301246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Application Architecture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48055" y="273324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1200" dirty="0">
                  <a:solidFill>
                    <a:schemeClr val="dk1"/>
                  </a:solidFill>
                </a:rPr>
                <a:t>Application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48055" y="2253988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0"/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Traditional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30090" y="2733247"/>
            <a:ext cx="1980000" cy="2489444"/>
            <a:chOff x="2530090" y="2733247"/>
            <a:chExt cx="1980000" cy="2489444"/>
          </a:xfrm>
        </p:grpSpPr>
        <p:sp>
          <p:nvSpPr>
            <p:cNvPr id="71" name="Rounded Rectangle 70"/>
            <p:cNvSpPr/>
            <p:nvPr/>
          </p:nvSpPr>
          <p:spPr>
            <a:xfrm>
              <a:off x="2530090" y="496696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530090" y="468774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530090" y="440853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530090" y="412931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30090" y="3850103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Operating System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530090" y="3570889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530090" y="329167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System Software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530090" y="301246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 Architecture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530090" y="273324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530090" y="2253988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Infrastructure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Service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21360" y="2733247"/>
            <a:ext cx="1980000" cy="2489444"/>
            <a:chOff x="4621360" y="2733247"/>
            <a:chExt cx="1980000" cy="2489444"/>
          </a:xfrm>
        </p:grpSpPr>
        <p:sp>
          <p:nvSpPr>
            <p:cNvPr id="81" name="Rounded Rectangle 80"/>
            <p:cNvSpPr/>
            <p:nvPr/>
          </p:nvSpPr>
          <p:spPr>
            <a:xfrm>
              <a:off x="4621360" y="496696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621360" y="468774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621360" y="440853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621360" y="412931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621360" y="3850103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Operating System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621360" y="3570889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621360" y="329167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 Software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621360" y="301246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 Architecture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621360" y="273324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Application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621360" y="2253988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Platform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Service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08011" y="2733247"/>
            <a:ext cx="1980000" cy="2489444"/>
            <a:chOff x="6708011" y="2733247"/>
            <a:chExt cx="1980000" cy="2489444"/>
          </a:xfrm>
        </p:grpSpPr>
        <p:sp>
          <p:nvSpPr>
            <p:cNvPr id="91" name="Rounded Rectangle 90"/>
            <p:cNvSpPr/>
            <p:nvPr/>
          </p:nvSpPr>
          <p:spPr>
            <a:xfrm>
              <a:off x="6708011" y="4966962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708011" y="468774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708011" y="440853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708011" y="412931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708011" y="3850103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Operating System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708011" y="3570889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08011" y="3291675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 Software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6708011" y="3012461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Application Architecture</a:t>
              </a: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708011" y="2733247"/>
              <a:ext cx="1980000" cy="25572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mpd="sng"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708011" y="2253988"/>
            <a:ext cx="1980000" cy="455774"/>
          </a:xfrm>
          <a:prstGeom prst="rect">
            <a:avLst/>
          </a:prstGeom>
          <a:solidFill>
            <a:schemeClr val="accent2"/>
          </a:solidFill>
          <a:ln w="12700" cmpd="sng"/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Software</a:t>
            </a:r>
          </a:p>
          <a:p>
            <a:r>
              <a:rPr lang="en-US" sz="1400" b="0" dirty="0">
                <a:solidFill>
                  <a:schemeClr val="bg1"/>
                </a:solidFill>
              </a:rPr>
              <a:t>as a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443827" y="0"/>
            <a:ext cx="2700173" cy="809625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Following the instructions – I left the extra box off the page as it’s the same text as the sub-heading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96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 Concerns of the Platform Application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5612" y="6190134"/>
            <a:ext cx="8116887" cy="138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GB" sz="900" dirty="0">
                <a:hlinkClick r:id="rId3"/>
              </a:rPr>
              <a:t>https://blog.accenture.com/mark_rendell/2014/11/04/proposed-reference-architecture-of-a-platform-application-paaa/</a:t>
            </a:r>
            <a:endParaRPr lang="en-GB" sz="900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141425751"/>
              </p:ext>
            </p:extLst>
          </p:nvPr>
        </p:nvGraphicFramePr>
        <p:xfrm>
          <a:off x="1378547" y="1567275"/>
          <a:ext cx="6250382" cy="453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ctangle 23"/>
          <p:cNvSpPr/>
          <p:nvPr/>
        </p:nvSpPr>
        <p:spPr>
          <a:xfrm>
            <a:off x="2798702" y="1454829"/>
            <a:ext cx="3568822" cy="202404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444">
              <a:defRPr/>
            </a:pPr>
            <a:endParaRPr lang="en-GB" kern="0" dirty="0" smtClean="0">
              <a:solidFill>
                <a:prstClr val="white"/>
              </a:solidFill>
              <a:latin typeface="+mn-lt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6791" y="2066065"/>
            <a:ext cx="453354" cy="134673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1316" y="2066065"/>
            <a:ext cx="453354" cy="134673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3219" y="2066065"/>
            <a:ext cx="453354" cy="134673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7743" y="2066065"/>
            <a:ext cx="453354" cy="134673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2267" y="2066065"/>
            <a:ext cx="453354" cy="134673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vert="vert" rtlCol="0" anchor="ctr"/>
          <a:lstStyle/>
          <a:p>
            <a:pPr algn="ctr" defTabSz="1219444">
              <a:lnSpc>
                <a:spcPct val="90000"/>
              </a:lnSpc>
              <a:defRPr/>
            </a:pPr>
            <a:r>
              <a:rPr lang="en-GB" sz="1200" kern="0" dirty="0" smtClean="0">
                <a:solidFill>
                  <a:prstClr val="white"/>
                </a:solidFill>
                <a:latin typeface="+mn-lt"/>
                <a:cs typeface="Arial" charset="0"/>
              </a:rPr>
              <a:t>Business 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74092" y="3478878"/>
            <a:ext cx="5320952" cy="18741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938435" y="3462110"/>
            <a:ext cx="1204816" cy="37625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Platform 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Application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938435" y="2056128"/>
            <a:ext cx="1139265" cy="376253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/>
                </a:solidFill>
              </a:rPr>
              <a:t>Business 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Applications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 are interested in all these layers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0CBDC3A-D49F-4631-A8C7-55D59B33E5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PaaS Value Proposition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</a:t>
            </a:r>
            <a:r>
              <a:rPr lang="en-AU" dirty="0" smtClean="0"/>
              <a:t>2016 </a:t>
            </a:r>
            <a:r>
              <a:rPr lang="en-AU" dirty="0" smtClean="0"/>
              <a:t>Accenture  All rights reserved.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7022532" y="1653683"/>
            <a:ext cx="1661700" cy="3185017"/>
            <a:chOff x="7022532" y="1653683"/>
            <a:chExt cx="1661700" cy="3185017"/>
          </a:xfrm>
        </p:grpSpPr>
        <p:grpSp>
          <p:nvGrpSpPr>
            <p:cNvPr id="52" name="Group 51"/>
            <p:cNvGrpSpPr/>
            <p:nvPr/>
          </p:nvGrpSpPr>
          <p:grpSpPr>
            <a:xfrm>
              <a:off x="7022532" y="1653683"/>
              <a:ext cx="660524" cy="660522"/>
              <a:chOff x="2536320" y="1663208"/>
              <a:chExt cx="660524" cy="66052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536320" y="1663208"/>
                <a:ext cx="660524" cy="660522"/>
              </a:xfrm>
              <a:prstGeom prst="ellipse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2665763" y="1788663"/>
                <a:ext cx="420688" cy="420687"/>
                <a:chOff x="-2359026" y="2197100"/>
                <a:chExt cx="420688" cy="420687"/>
              </a:xfrm>
              <a:solidFill>
                <a:schemeClr val="accent1"/>
              </a:solidFill>
            </p:grpSpPr>
            <p:sp>
              <p:nvSpPr>
                <p:cNvPr id="55" name="Freeform 11"/>
                <p:cNvSpPr>
                  <a:spLocks noEditPoints="1"/>
                </p:cNvSpPr>
                <p:nvPr/>
              </p:nvSpPr>
              <p:spPr bwMode="auto">
                <a:xfrm>
                  <a:off x="-2279651" y="2276475"/>
                  <a:ext cx="263525" cy="263525"/>
                </a:xfrm>
                <a:custGeom>
                  <a:avLst/>
                  <a:gdLst>
                    <a:gd name="T0" fmla="*/ 69 w 187"/>
                    <a:gd name="T1" fmla="*/ 67 h 187"/>
                    <a:gd name="T2" fmla="*/ 117 w 187"/>
                    <a:gd name="T3" fmla="*/ 67 h 187"/>
                    <a:gd name="T4" fmla="*/ 119 w 187"/>
                    <a:gd name="T5" fmla="*/ 70 h 187"/>
                    <a:gd name="T6" fmla="*/ 119 w 187"/>
                    <a:gd name="T7" fmla="*/ 117 h 187"/>
                    <a:gd name="T8" fmla="*/ 117 w 187"/>
                    <a:gd name="T9" fmla="*/ 119 h 187"/>
                    <a:gd name="T10" fmla="*/ 69 w 187"/>
                    <a:gd name="T11" fmla="*/ 119 h 187"/>
                    <a:gd name="T12" fmla="*/ 67 w 187"/>
                    <a:gd name="T13" fmla="*/ 117 h 187"/>
                    <a:gd name="T14" fmla="*/ 67 w 187"/>
                    <a:gd name="T15" fmla="*/ 70 h 187"/>
                    <a:gd name="T16" fmla="*/ 69 w 187"/>
                    <a:gd name="T17" fmla="*/ 67 h 187"/>
                    <a:gd name="T18" fmla="*/ 69 w 187"/>
                    <a:gd name="T19" fmla="*/ 67 h 187"/>
                    <a:gd name="T20" fmla="*/ 40 w 187"/>
                    <a:gd name="T21" fmla="*/ 36 h 187"/>
                    <a:gd name="T22" fmla="*/ 146 w 187"/>
                    <a:gd name="T23" fmla="*/ 36 h 187"/>
                    <a:gd name="T24" fmla="*/ 151 w 187"/>
                    <a:gd name="T25" fmla="*/ 40 h 187"/>
                    <a:gd name="T26" fmla="*/ 151 w 187"/>
                    <a:gd name="T27" fmla="*/ 146 h 187"/>
                    <a:gd name="T28" fmla="*/ 146 w 187"/>
                    <a:gd name="T29" fmla="*/ 151 h 187"/>
                    <a:gd name="T30" fmla="*/ 40 w 187"/>
                    <a:gd name="T31" fmla="*/ 151 h 187"/>
                    <a:gd name="T32" fmla="*/ 35 w 187"/>
                    <a:gd name="T33" fmla="*/ 146 h 187"/>
                    <a:gd name="T34" fmla="*/ 35 w 187"/>
                    <a:gd name="T35" fmla="*/ 40 h 187"/>
                    <a:gd name="T36" fmla="*/ 40 w 187"/>
                    <a:gd name="T37" fmla="*/ 36 h 187"/>
                    <a:gd name="T38" fmla="*/ 40 w 187"/>
                    <a:gd name="T39" fmla="*/ 36 h 187"/>
                    <a:gd name="T40" fmla="*/ 16 w 187"/>
                    <a:gd name="T41" fmla="*/ 187 h 187"/>
                    <a:gd name="T42" fmla="*/ 0 w 187"/>
                    <a:gd name="T43" fmla="*/ 171 h 187"/>
                    <a:gd name="T44" fmla="*/ 0 w 187"/>
                    <a:gd name="T45" fmla="*/ 16 h 187"/>
                    <a:gd name="T46" fmla="*/ 16 w 187"/>
                    <a:gd name="T47" fmla="*/ 0 h 187"/>
                    <a:gd name="T48" fmla="*/ 170 w 187"/>
                    <a:gd name="T49" fmla="*/ 0 h 187"/>
                    <a:gd name="T50" fmla="*/ 187 w 187"/>
                    <a:gd name="T51" fmla="*/ 16 h 187"/>
                    <a:gd name="T52" fmla="*/ 187 w 187"/>
                    <a:gd name="T53" fmla="*/ 171 h 187"/>
                    <a:gd name="T54" fmla="*/ 170 w 187"/>
                    <a:gd name="T55" fmla="*/ 187 h 187"/>
                    <a:gd name="T56" fmla="*/ 16 w 187"/>
                    <a:gd name="T57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7" h="187">
                      <a:moveTo>
                        <a:pt x="69" y="67"/>
                      </a:moveTo>
                      <a:cubicBezTo>
                        <a:pt x="117" y="67"/>
                        <a:pt x="117" y="67"/>
                        <a:pt x="117" y="67"/>
                      </a:cubicBezTo>
                      <a:cubicBezTo>
                        <a:pt x="118" y="67"/>
                        <a:pt x="119" y="68"/>
                        <a:pt x="119" y="70"/>
                      </a:cubicBezTo>
                      <a:cubicBezTo>
                        <a:pt x="119" y="117"/>
                        <a:pt x="119" y="117"/>
                        <a:pt x="119" y="117"/>
                      </a:cubicBezTo>
                      <a:cubicBezTo>
                        <a:pt x="119" y="118"/>
                        <a:pt x="118" y="119"/>
                        <a:pt x="117" y="119"/>
                      </a:cubicBezTo>
                      <a:cubicBezTo>
                        <a:pt x="69" y="119"/>
                        <a:pt x="69" y="119"/>
                        <a:pt x="69" y="119"/>
                      </a:cubicBezTo>
                      <a:cubicBezTo>
                        <a:pt x="68" y="119"/>
                        <a:pt x="67" y="118"/>
                        <a:pt x="67" y="117"/>
                      </a:cubicBezTo>
                      <a:cubicBezTo>
                        <a:pt x="67" y="70"/>
                        <a:pt x="67" y="70"/>
                        <a:pt x="67" y="70"/>
                      </a:cubicBezTo>
                      <a:cubicBezTo>
                        <a:pt x="67" y="68"/>
                        <a:pt x="68" y="67"/>
                        <a:pt x="69" y="67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lose/>
                      <a:moveTo>
                        <a:pt x="40" y="36"/>
                      </a:moveTo>
                      <a:cubicBezTo>
                        <a:pt x="146" y="36"/>
                        <a:pt x="146" y="36"/>
                        <a:pt x="146" y="36"/>
                      </a:cubicBezTo>
                      <a:cubicBezTo>
                        <a:pt x="149" y="36"/>
                        <a:pt x="151" y="38"/>
                        <a:pt x="151" y="40"/>
                      </a:cubicBezTo>
                      <a:cubicBezTo>
                        <a:pt x="151" y="146"/>
                        <a:pt x="151" y="146"/>
                        <a:pt x="151" y="146"/>
                      </a:cubicBezTo>
                      <a:cubicBezTo>
                        <a:pt x="151" y="149"/>
                        <a:pt x="149" y="151"/>
                        <a:pt x="146" y="151"/>
                      </a:cubicBezTo>
                      <a:cubicBezTo>
                        <a:pt x="40" y="151"/>
                        <a:pt x="40" y="151"/>
                        <a:pt x="40" y="151"/>
                      </a:cubicBezTo>
                      <a:cubicBezTo>
                        <a:pt x="38" y="151"/>
                        <a:pt x="35" y="149"/>
                        <a:pt x="35" y="146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8"/>
                        <a:pt x="38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lose/>
                      <a:moveTo>
                        <a:pt x="16" y="187"/>
                      </a:moveTo>
                      <a:cubicBezTo>
                        <a:pt x="7" y="187"/>
                        <a:pt x="0" y="180"/>
                        <a:pt x="0" y="171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9" y="0"/>
                        <a:pt x="187" y="7"/>
                        <a:pt x="187" y="16"/>
                      </a:cubicBezTo>
                      <a:cubicBezTo>
                        <a:pt x="187" y="171"/>
                        <a:pt x="187" y="171"/>
                        <a:pt x="187" y="171"/>
                      </a:cubicBezTo>
                      <a:cubicBezTo>
                        <a:pt x="187" y="180"/>
                        <a:pt x="179" y="187"/>
                        <a:pt x="170" y="187"/>
                      </a:cubicBezTo>
                      <a:cubicBezTo>
                        <a:pt x="16" y="187"/>
                        <a:pt x="16" y="187"/>
                        <a:pt x="16" y="1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2"/>
                <p:cNvSpPr>
                  <a:spLocks/>
                </p:cNvSpPr>
                <p:nvPr/>
              </p:nvSpPr>
              <p:spPr bwMode="auto">
                <a:xfrm>
                  <a:off x="-2247901" y="2552700"/>
                  <a:ext cx="34925" cy="65087"/>
                </a:xfrm>
                <a:custGeom>
                  <a:avLst/>
                  <a:gdLst>
                    <a:gd name="T0" fmla="*/ 22 w 22"/>
                    <a:gd name="T1" fmla="*/ 0 h 41"/>
                    <a:gd name="T2" fmla="*/ 22 w 22"/>
                    <a:gd name="T3" fmla="*/ 22 h 41"/>
                    <a:gd name="T4" fmla="*/ 16 w 22"/>
                    <a:gd name="T5" fmla="*/ 28 h 41"/>
                    <a:gd name="T6" fmla="*/ 16 w 22"/>
                    <a:gd name="T7" fmla="*/ 41 h 41"/>
                    <a:gd name="T8" fmla="*/ 5 w 22"/>
                    <a:gd name="T9" fmla="*/ 41 h 41"/>
                    <a:gd name="T10" fmla="*/ 5 w 22"/>
                    <a:gd name="T11" fmla="*/ 28 h 41"/>
                    <a:gd name="T12" fmla="*/ 0 w 22"/>
                    <a:gd name="T13" fmla="*/ 22 h 41"/>
                    <a:gd name="T14" fmla="*/ 0 w 22"/>
                    <a:gd name="T15" fmla="*/ 0 h 41"/>
                    <a:gd name="T16" fmla="*/ 22 w 22"/>
                    <a:gd name="T17" fmla="*/ 0 h 41"/>
                    <a:gd name="T18" fmla="*/ 22 w 22"/>
                    <a:gd name="T1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41">
                      <a:moveTo>
                        <a:pt x="22" y="0"/>
                      </a:moveTo>
                      <a:lnTo>
                        <a:pt x="22" y="22"/>
                      </a:lnTo>
                      <a:lnTo>
                        <a:pt x="16" y="28"/>
                      </a:lnTo>
                      <a:lnTo>
                        <a:pt x="16" y="41"/>
                      </a:lnTo>
                      <a:lnTo>
                        <a:pt x="5" y="41"/>
                      </a:lnTo>
                      <a:lnTo>
                        <a:pt x="5" y="28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3"/>
                <p:cNvSpPr>
                  <a:spLocks/>
                </p:cNvSpPr>
                <p:nvPr/>
              </p:nvSpPr>
              <p:spPr bwMode="auto">
                <a:xfrm>
                  <a:off x="-2192338" y="2552700"/>
                  <a:ext cx="33338" cy="65087"/>
                </a:xfrm>
                <a:custGeom>
                  <a:avLst/>
                  <a:gdLst>
                    <a:gd name="T0" fmla="*/ 24 w 24"/>
                    <a:gd name="T1" fmla="*/ 0 h 46"/>
                    <a:gd name="T2" fmla="*/ 24 w 24"/>
                    <a:gd name="T3" fmla="*/ 24 h 46"/>
                    <a:gd name="T4" fmla="*/ 18 w 24"/>
                    <a:gd name="T5" fmla="*/ 31 h 46"/>
                    <a:gd name="T6" fmla="*/ 18 w 24"/>
                    <a:gd name="T7" fmla="*/ 46 h 46"/>
                    <a:gd name="T8" fmla="*/ 5 w 24"/>
                    <a:gd name="T9" fmla="*/ 46 h 46"/>
                    <a:gd name="T10" fmla="*/ 5 w 24"/>
                    <a:gd name="T11" fmla="*/ 31 h 46"/>
                    <a:gd name="T12" fmla="*/ 0 w 24"/>
                    <a:gd name="T13" fmla="*/ 24 h 46"/>
                    <a:gd name="T14" fmla="*/ 0 w 24"/>
                    <a:gd name="T15" fmla="*/ 0 h 46"/>
                    <a:gd name="T16" fmla="*/ 24 w 24"/>
                    <a:gd name="T1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46">
                      <a:moveTo>
                        <a:pt x="24" y="0"/>
                      </a:moveTo>
                      <a:cubicBezTo>
                        <a:pt x="24" y="7"/>
                        <a:pt x="24" y="20"/>
                        <a:pt x="24" y="24"/>
                      </a:cubicBezTo>
                      <a:cubicBezTo>
                        <a:pt x="22" y="26"/>
                        <a:pt x="20" y="29"/>
                        <a:pt x="18" y="31"/>
                      </a:cubicBezTo>
                      <a:cubicBezTo>
                        <a:pt x="18" y="37"/>
                        <a:pt x="18" y="40"/>
                        <a:pt x="18" y="46"/>
                      </a:cubicBezTo>
                      <a:cubicBezTo>
                        <a:pt x="14" y="46"/>
                        <a:pt x="10" y="46"/>
                        <a:pt x="5" y="46"/>
                      </a:cubicBezTo>
                      <a:cubicBezTo>
                        <a:pt x="5" y="40"/>
                        <a:pt x="5" y="37"/>
                        <a:pt x="5" y="31"/>
                      </a:cubicBezTo>
                      <a:cubicBezTo>
                        <a:pt x="3" y="29"/>
                        <a:pt x="2" y="26"/>
                        <a:pt x="0" y="24"/>
                      </a:cubicBezTo>
                      <a:cubicBezTo>
                        <a:pt x="0" y="20"/>
                        <a:pt x="0" y="7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14"/>
                <p:cNvSpPr>
                  <a:spLocks/>
                </p:cNvSpPr>
                <p:nvPr/>
              </p:nvSpPr>
              <p:spPr bwMode="auto">
                <a:xfrm>
                  <a:off x="-2136776" y="2552700"/>
                  <a:ext cx="31750" cy="65087"/>
                </a:xfrm>
                <a:custGeom>
                  <a:avLst/>
                  <a:gdLst>
                    <a:gd name="T0" fmla="*/ 23 w 23"/>
                    <a:gd name="T1" fmla="*/ 0 h 46"/>
                    <a:gd name="T2" fmla="*/ 23 w 23"/>
                    <a:gd name="T3" fmla="*/ 24 h 46"/>
                    <a:gd name="T4" fmla="*/ 18 w 23"/>
                    <a:gd name="T5" fmla="*/ 31 h 46"/>
                    <a:gd name="T6" fmla="*/ 18 w 23"/>
                    <a:gd name="T7" fmla="*/ 46 h 46"/>
                    <a:gd name="T8" fmla="*/ 5 w 23"/>
                    <a:gd name="T9" fmla="*/ 46 h 46"/>
                    <a:gd name="T10" fmla="*/ 5 w 23"/>
                    <a:gd name="T11" fmla="*/ 31 h 46"/>
                    <a:gd name="T12" fmla="*/ 0 w 23"/>
                    <a:gd name="T13" fmla="*/ 24 h 46"/>
                    <a:gd name="T14" fmla="*/ 0 w 23"/>
                    <a:gd name="T15" fmla="*/ 0 h 46"/>
                    <a:gd name="T16" fmla="*/ 23 w 23"/>
                    <a:gd name="T17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46">
                      <a:moveTo>
                        <a:pt x="23" y="0"/>
                      </a:moveTo>
                      <a:cubicBezTo>
                        <a:pt x="23" y="7"/>
                        <a:pt x="23" y="20"/>
                        <a:pt x="23" y="24"/>
                      </a:cubicBezTo>
                      <a:cubicBezTo>
                        <a:pt x="22" y="26"/>
                        <a:pt x="20" y="29"/>
                        <a:pt x="18" y="31"/>
                      </a:cubicBezTo>
                      <a:cubicBezTo>
                        <a:pt x="18" y="37"/>
                        <a:pt x="18" y="40"/>
                        <a:pt x="18" y="46"/>
                      </a:cubicBezTo>
                      <a:cubicBezTo>
                        <a:pt x="14" y="46"/>
                        <a:pt x="9" y="46"/>
                        <a:pt x="5" y="46"/>
                      </a:cubicBezTo>
                      <a:cubicBezTo>
                        <a:pt x="5" y="40"/>
                        <a:pt x="5" y="37"/>
                        <a:pt x="5" y="31"/>
                      </a:cubicBezTo>
                      <a:cubicBezTo>
                        <a:pt x="3" y="29"/>
                        <a:pt x="1" y="26"/>
                        <a:pt x="0" y="24"/>
                      </a:cubicBezTo>
                      <a:cubicBezTo>
                        <a:pt x="0" y="20"/>
                        <a:pt x="0" y="7"/>
                        <a:pt x="0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15"/>
                <p:cNvSpPr>
                  <a:spLocks/>
                </p:cNvSpPr>
                <p:nvPr/>
              </p:nvSpPr>
              <p:spPr bwMode="auto">
                <a:xfrm>
                  <a:off x="-2084388" y="2552700"/>
                  <a:ext cx="34925" cy="65087"/>
                </a:xfrm>
                <a:custGeom>
                  <a:avLst/>
                  <a:gdLst>
                    <a:gd name="T0" fmla="*/ 22 w 22"/>
                    <a:gd name="T1" fmla="*/ 0 h 41"/>
                    <a:gd name="T2" fmla="*/ 22 w 22"/>
                    <a:gd name="T3" fmla="*/ 22 h 41"/>
                    <a:gd name="T4" fmla="*/ 17 w 22"/>
                    <a:gd name="T5" fmla="*/ 28 h 41"/>
                    <a:gd name="T6" fmla="*/ 17 w 22"/>
                    <a:gd name="T7" fmla="*/ 41 h 41"/>
                    <a:gd name="T8" fmla="*/ 6 w 22"/>
                    <a:gd name="T9" fmla="*/ 41 h 41"/>
                    <a:gd name="T10" fmla="*/ 6 w 22"/>
                    <a:gd name="T11" fmla="*/ 28 h 41"/>
                    <a:gd name="T12" fmla="*/ 0 w 22"/>
                    <a:gd name="T13" fmla="*/ 22 h 41"/>
                    <a:gd name="T14" fmla="*/ 0 w 22"/>
                    <a:gd name="T15" fmla="*/ 0 h 41"/>
                    <a:gd name="T16" fmla="*/ 22 w 22"/>
                    <a:gd name="T17" fmla="*/ 0 h 41"/>
                    <a:gd name="T18" fmla="*/ 22 w 22"/>
                    <a:gd name="T1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41">
                      <a:moveTo>
                        <a:pt x="22" y="0"/>
                      </a:moveTo>
                      <a:lnTo>
                        <a:pt x="22" y="22"/>
                      </a:lnTo>
                      <a:lnTo>
                        <a:pt x="17" y="28"/>
                      </a:lnTo>
                      <a:lnTo>
                        <a:pt x="17" y="41"/>
                      </a:lnTo>
                      <a:lnTo>
                        <a:pt x="6" y="41"/>
                      </a:lnTo>
                      <a:lnTo>
                        <a:pt x="6" y="28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22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16"/>
                <p:cNvSpPr>
                  <a:spLocks/>
                </p:cNvSpPr>
                <p:nvPr/>
              </p:nvSpPr>
              <p:spPr bwMode="auto">
                <a:xfrm>
                  <a:off x="-2003426" y="2473325"/>
                  <a:ext cx="65088" cy="33337"/>
                </a:xfrm>
                <a:custGeom>
                  <a:avLst/>
                  <a:gdLst>
                    <a:gd name="T0" fmla="*/ 0 w 41"/>
                    <a:gd name="T1" fmla="*/ 0 h 21"/>
                    <a:gd name="T2" fmla="*/ 21 w 41"/>
                    <a:gd name="T3" fmla="*/ 0 h 21"/>
                    <a:gd name="T4" fmla="*/ 27 w 41"/>
                    <a:gd name="T5" fmla="*/ 5 h 21"/>
                    <a:gd name="T6" fmla="*/ 41 w 41"/>
                    <a:gd name="T7" fmla="*/ 5 h 21"/>
                    <a:gd name="T8" fmla="*/ 41 w 41"/>
                    <a:gd name="T9" fmla="*/ 16 h 21"/>
                    <a:gd name="T10" fmla="*/ 27 w 41"/>
                    <a:gd name="T11" fmla="*/ 16 h 21"/>
                    <a:gd name="T12" fmla="*/ 21 w 41"/>
                    <a:gd name="T13" fmla="*/ 21 h 21"/>
                    <a:gd name="T14" fmla="*/ 0 w 41"/>
                    <a:gd name="T15" fmla="*/ 21 h 21"/>
                    <a:gd name="T16" fmla="*/ 0 w 41"/>
                    <a:gd name="T17" fmla="*/ 0 h 21"/>
                    <a:gd name="T18" fmla="*/ 0 w 41"/>
                    <a:gd name="T1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21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7" y="5"/>
                      </a:lnTo>
                      <a:lnTo>
                        <a:pt x="41" y="5"/>
                      </a:lnTo>
                      <a:lnTo>
                        <a:pt x="41" y="16"/>
                      </a:lnTo>
                      <a:lnTo>
                        <a:pt x="27" y="16"/>
                      </a:lnTo>
                      <a:lnTo>
                        <a:pt x="21" y="21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17"/>
                <p:cNvSpPr>
                  <a:spLocks/>
                </p:cNvSpPr>
                <p:nvPr/>
              </p:nvSpPr>
              <p:spPr bwMode="auto">
                <a:xfrm>
                  <a:off x="-2003426" y="2419350"/>
                  <a:ext cx="65088" cy="33337"/>
                </a:xfrm>
                <a:custGeom>
                  <a:avLst/>
                  <a:gdLst>
                    <a:gd name="T0" fmla="*/ 0 w 46"/>
                    <a:gd name="T1" fmla="*/ 0 h 24"/>
                    <a:gd name="T2" fmla="*/ 24 w 46"/>
                    <a:gd name="T3" fmla="*/ 0 h 24"/>
                    <a:gd name="T4" fmla="*/ 30 w 46"/>
                    <a:gd name="T5" fmla="*/ 5 h 24"/>
                    <a:gd name="T6" fmla="*/ 46 w 46"/>
                    <a:gd name="T7" fmla="*/ 5 h 24"/>
                    <a:gd name="T8" fmla="*/ 46 w 46"/>
                    <a:gd name="T9" fmla="*/ 18 h 24"/>
                    <a:gd name="T10" fmla="*/ 30 w 46"/>
                    <a:gd name="T11" fmla="*/ 18 h 24"/>
                    <a:gd name="T12" fmla="*/ 24 w 46"/>
                    <a:gd name="T13" fmla="*/ 23 h 24"/>
                    <a:gd name="T14" fmla="*/ 0 w 46"/>
                    <a:gd name="T15" fmla="*/ 24 h 24"/>
                    <a:gd name="T16" fmla="*/ 0 w 46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24">
                      <a:moveTo>
                        <a:pt x="0" y="0"/>
                      </a:moveTo>
                      <a:cubicBezTo>
                        <a:pt x="7" y="0"/>
                        <a:pt x="20" y="0"/>
                        <a:pt x="24" y="0"/>
                      </a:cubicBezTo>
                      <a:cubicBezTo>
                        <a:pt x="26" y="2"/>
                        <a:pt x="28" y="3"/>
                        <a:pt x="30" y="5"/>
                      </a:cubicBezTo>
                      <a:cubicBezTo>
                        <a:pt x="37" y="5"/>
                        <a:pt x="40" y="5"/>
                        <a:pt x="46" y="5"/>
                      </a:cubicBezTo>
                      <a:cubicBezTo>
                        <a:pt x="46" y="9"/>
                        <a:pt x="46" y="14"/>
                        <a:pt x="46" y="18"/>
                      </a:cubicBezTo>
                      <a:cubicBezTo>
                        <a:pt x="40" y="18"/>
                        <a:pt x="37" y="18"/>
                        <a:pt x="30" y="18"/>
                      </a:cubicBezTo>
                      <a:cubicBezTo>
                        <a:pt x="28" y="20"/>
                        <a:pt x="26" y="22"/>
                        <a:pt x="24" y="23"/>
                      </a:cubicBezTo>
                      <a:cubicBezTo>
                        <a:pt x="20" y="23"/>
                        <a:pt x="7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18"/>
                <p:cNvSpPr>
                  <a:spLocks/>
                </p:cNvSpPr>
                <p:nvPr/>
              </p:nvSpPr>
              <p:spPr bwMode="auto">
                <a:xfrm>
                  <a:off x="-2003426" y="2363788"/>
                  <a:ext cx="65088" cy="33337"/>
                </a:xfrm>
                <a:custGeom>
                  <a:avLst/>
                  <a:gdLst>
                    <a:gd name="T0" fmla="*/ 0 w 46"/>
                    <a:gd name="T1" fmla="*/ 0 h 24"/>
                    <a:gd name="T2" fmla="*/ 24 w 46"/>
                    <a:gd name="T3" fmla="*/ 0 h 24"/>
                    <a:gd name="T4" fmla="*/ 30 w 46"/>
                    <a:gd name="T5" fmla="*/ 5 h 24"/>
                    <a:gd name="T6" fmla="*/ 46 w 46"/>
                    <a:gd name="T7" fmla="*/ 5 h 24"/>
                    <a:gd name="T8" fmla="*/ 46 w 46"/>
                    <a:gd name="T9" fmla="*/ 19 h 24"/>
                    <a:gd name="T10" fmla="*/ 30 w 46"/>
                    <a:gd name="T11" fmla="*/ 19 h 24"/>
                    <a:gd name="T12" fmla="*/ 24 w 46"/>
                    <a:gd name="T13" fmla="*/ 24 h 24"/>
                    <a:gd name="T14" fmla="*/ 0 w 46"/>
                    <a:gd name="T15" fmla="*/ 24 h 24"/>
                    <a:gd name="T16" fmla="*/ 0 w 46"/>
                    <a:gd name="T17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24">
                      <a:moveTo>
                        <a:pt x="0" y="0"/>
                      </a:moveTo>
                      <a:cubicBezTo>
                        <a:pt x="7" y="0"/>
                        <a:pt x="20" y="0"/>
                        <a:pt x="24" y="0"/>
                      </a:cubicBezTo>
                      <a:cubicBezTo>
                        <a:pt x="26" y="2"/>
                        <a:pt x="28" y="4"/>
                        <a:pt x="30" y="5"/>
                      </a:cubicBezTo>
                      <a:cubicBezTo>
                        <a:pt x="37" y="5"/>
                        <a:pt x="40" y="5"/>
                        <a:pt x="46" y="5"/>
                      </a:cubicBezTo>
                      <a:cubicBezTo>
                        <a:pt x="46" y="10"/>
                        <a:pt x="46" y="14"/>
                        <a:pt x="46" y="19"/>
                      </a:cubicBezTo>
                      <a:cubicBezTo>
                        <a:pt x="40" y="19"/>
                        <a:pt x="37" y="19"/>
                        <a:pt x="30" y="19"/>
                      </a:cubicBezTo>
                      <a:cubicBezTo>
                        <a:pt x="28" y="20"/>
                        <a:pt x="26" y="22"/>
                        <a:pt x="24" y="24"/>
                      </a:cubicBezTo>
                      <a:cubicBezTo>
                        <a:pt x="20" y="24"/>
                        <a:pt x="7" y="24"/>
                        <a:pt x="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19"/>
                <p:cNvSpPr>
                  <a:spLocks/>
                </p:cNvSpPr>
                <p:nvPr/>
              </p:nvSpPr>
              <p:spPr bwMode="auto">
                <a:xfrm>
                  <a:off x="-2003426" y="2308225"/>
                  <a:ext cx="65088" cy="34925"/>
                </a:xfrm>
                <a:custGeom>
                  <a:avLst/>
                  <a:gdLst>
                    <a:gd name="T0" fmla="*/ 0 w 41"/>
                    <a:gd name="T1" fmla="*/ 0 h 22"/>
                    <a:gd name="T2" fmla="*/ 21 w 41"/>
                    <a:gd name="T3" fmla="*/ 0 h 22"/>
                    <a:gd name="T4" fmla="*/ 27 w 41"/>
                    <a:gd name="T5" fmla="*/ 6 h 22"/>
                    <a:gd name="T6" fmla="*/ 41 w 41"/>
                    <a:gd name="T7" fmla="*/ 6 h 22"/>
                    <a:gd name="T8" fmla="*/ 41 w 41"/>
                    <a:gd name="T9" fmla="*/ 17 h 22"/>
                    <a:gd name="T10" fmla="*/ 27 w 41"/>
                    <a:gd name="T11" fmla="*/ 17 h 22"/>
                    <a:gd name="T12" fmla="*/ 21 w 41"/>
                    <a:gd name="T13" fmla="*/ 22 h 22"/>
                    <a:gd name="T14" fmla="*/ 0 w 41"/>
                    <a:gd name="T15" fmla="*/ 22 h 22"/>
                    <a:gd name="T16" fmla="*/ 0 w 41"/>
                    <a:gd name="T17" fmla="*/ 0 h 22"/>
                    <a:gd name="T18" fmla="*/ 0 w 41"/>
                    <a:gd name="T1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22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7" y="6"/>
                      </a:lnTo>
                      <a:lnTo>
                        <a:pt x="41" y="6"/>
                      </a:lnTo>
                      <a:lnTo>
                        <a:pt x="41" y="17"/>
                      </a:lnTo>
                      <a:lnTo>
                        <a:pt x="27" y="17"/>
                      </a:lnTo>
                      <a:lnTo>
                        <a:pt x="21" y="22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20"/>
                <p:cNvSpPr>
                  <a:spLocks/>
                </p:cNvSpPr>
                <p:nvPr/>
              </p:nvSpPr>
              <p:spPr bwMode="auto">
                <a:xfrm>
                  <a:off x="-2084388" y="2197100"/>
                  <a:ext cx="34925" cy="66675"/>
                </a:xfrm>
                <a:custGeom>
                  <a:avLst/>
                  <a:gdLst>
                    <a:gd name="T0" fmla="*/ 0 w 22"/>
                    <a:gd name="T1" fmla="*/ 42 h 42"/>
                    <a:gd name="T2" fmla="*/ 0 w 22"/>
                    <a:gd name="T3" fmla="*/ 20 h 42"/>
                    <a:gd name="T4" fmla="*/ 6 w 22"/>
                    <a:gd name="T5" fmla="*/ 14 h 42"/>
                    <a:gd name="T6" fmla="*/ 6 w 22"/>
                    <a:gd name="T7" fmla="*/ 0 h 42"/>
                    <a:gd name="T8" fmla="*/ 17 w 22"/>
                    <a:gd name="T9" fmla="*/ 0 h 42"/>
                    <a:gd name="T10" fmla="*/ 17 w 22"/>
                    <a:gd name="T11" fmla="*/ 14 h 42"/>
                    <a:gd name="T12" fmla="*/ 22 w 22"/>
                    <a:gd name="T13" fmla="*/ 20 h 42"/>
                    <a:gd name="T14" fmla="*/ 22 w 22"/>
                    <a:gd name="T15" fmla="*/ 42 h 42"/>
                    <a:gd name="T16" fmla="*/ 0 w 22"/>
                    <a:gd name="T17" fmla="*/ 42 h 42"/>
                    <a:gd name="T18" fmla="*/ 0 w 22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42">
                      <a:moveTo>
                        <a:pt x="0" y="42"/>
                      </a:moveTo>
                      <a:lnTo>
                        <a:pt x="0" y="20"/>
                      </a:lnTo>
                      <a:lnTo>
                        <a:pt x="6" y="14"/>
                      </a:lnTo>
                      <a:lnTo>
                        <a:pt x="6" y="0"/>
                      </a:lnTo>
                      <a:lnTo>
                        <a:pt x="17" y="0"/>
                      </a:lnTo>
                      <a:lnTo>
                        <a:pt x="17" y="14"/>
                      </a:lnTo>
                      <a:lnTo>
                        <a:pt x="22" y="20"/>
                      </a:lnTo>
                      <a:lnTo>
                        <a:pt x="22" y="42"/>
                      </a:lnTo>
                      <a:lnTo>
                        <a:pt x="0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21"/>
                <p:cNvSpPr>
                  <a:spLocks/>
                </p:cNvSpPr>
                <p:nvPr/>
              </p:nvSpPr>
              <p:spPr bwMode="auto">
                <a:xfrm>
                  <a:off x="-2136776" y="2197100"/>
                  <a:ext cx="31750" cy="66675"/>
                </a:xfrm>
                <a:custGeom>
                  <a:avLst/>
                  <a:gdLst>
                    <a:gd name="T0" fmla="*/ 0 w 23"/>
                    <a:gd name="T1" fmla="*/ 47 h 47"/>
                    <a:gd name="T2" fmla="*/ 0 w 23"/>
                    <a:gd name="T3" fmla="*/ 22 h 47"/>
                    <a:gd name="T4" fmla="*/ 5 w 23"/>
                    <a:gd name="T5" fmla="*/ 16 h 47"/>
                    <a:gd name="T6" fmla="*/ 5 w 23"/>
                    <a:gd name="T7" fmla="*/ 0 h 47"/>
                    <a:gd name="T8" fmla="*/ 18 w 23"/>
                    <a:gd name="T9" fmla="*/ 0 h 47"/>
                    <a:gd name="T10" fmla="*/ 18 w 23"/>
                    <a:gd name="T11" fmla="*/ 16 h 47"/>
                    <a:gd name="T12" fmla="*/ 23 w 23"/>
                    <a:gd name="T13" fmla="*/ 22 h 47"/>
                    <a:gd name="T14" fmla="*/ 23 w 23"/>
                    <a:gd name="T15" fmla="*/ 47 h 47"/>
                    <a:gd name="T16" fmla="*/ 0 w 23"/>
                    <a:gd name="T17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47">
                      <a:moveTo>
                        <a:pt x="0" y="47"/>
                      </a:moveTo>
                      <a:cubicBezTo>
                        <a:pt x="0" y="39"/>
                        <a:pt x="0" y="26"/>
                        <a:pt x="0" y="22"/>
                      </a:cubicBezTo>
                      <a:cubicBezTo>
                        <a:pt x="1" y="20"/>
                        <a:pt x="3" y="18"/>
                        <a:pt x="5" y="16"/>
                      </a:cubicBezTo>
                      <a:cubicBezTo>
                        <a:pt x="5" y="10"/>
                        <a:pt x="5" y="7"/>
                        <a:pt x="5" y="0"/>
                      </a:cubicBezTo>
                      <a:cubicBezTo>
                        <a:pt x="9" y="0"/>
                        <a:pt x="14" y="0"/>
                        <a:pt x="18" y="0"/>
                      </a:cubicBezTo>
                      <a:cubicBezTo>
                        <a:pt x="18" y="7"/>
                        <a:pt x="18" y="10"/>
                        <a:pt x="18" y="16"/>
                      </a:cubicBezTo>
                      <a:cubicBezTo>
                        <a:pt x="20" y="18"/>
                        <a:pt x="22" y="20"/>
                        <a:pt x="23" y="22"/>
                      </a:cubicBezTo>
                      <a:cubicBezTo>
                        <a:pt x="23" y="26"/>
                        <a:pt x="23" y="39"/>
                        <a:pt x="23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22"/>
                <p:cNvSpPr>
                  <a:spLocks/>
                </p:cNvSpPr>
                <p:nvPr/>
              </p:nvSpPr>
              <p:spPr bwMode="auto">
                <a:xfrm>
                  <a:off x="-2192338" y="2197100"/>
                  <a:ext cx="33338" cy="66675"/>
                </a:xfrm>
                <a:custGeom>
                  <a:avLst/>
                  <a:gdLst>
                    <a:gd name="T0" fmla="*/ 0 w 24"/>
                    <a:gd name="T1" fmla="*/ 47 h 47"/>
                    <a:gd name="T2" fmla="*/ 0 w 24"/>
                    <a:gd name="T3" fmla="*/ 22 h 47"/>
                    <a:gd name="T4" fmla="*/ 5 w 24"/>
                    <a:gd name="T5" fmla="*/ 16 h 47"/>
                    <a:gd name="T6" fmla="*/ 5 w 24"/>
                    <a:gd name="T7" fmla="*/ 0 h 47"/>
                    <a:gd name="T8" fmla="*/ 18 w 24"/>
                    <a:gd name="T9" fmla="*/ 0 h 47"/>
                    <a:gd name="T10" fmla="*/ 18 w 24"/>
                    <a:gd name="T11" fmla="*/ 16 h 47"/>
                    <a:gd name="T12" fmla="*/ 24 w 24"/>
                    <a:gd name="T13" fmla="*/ 22 h 47"/>
                    <a:gd name="T14" fmla="*/ 24 w 24"/>
                    <a:gd name="T15" fmla="*/ 47 h 47"/>
                    <a:gd name="T16" fmla="*/ 0 w 24"/>
                    <a:gd name="T17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47">
                      <a:moveTo>
                        <a:pt x="0" y="47"/>
                      </a:moveTo>
                      <a:cubicBezTo>
                        <a:pt x="0" y="39"/>
                        <a:pt x="0" y="26"/>
                        <a:pt x="0" y="22"/>
                      </a:cubicBezTo>
                      <a:cubicBezTo>
                        <a:pt x="2" y="20"/>
                        <a:pt x="3" y="18"/>
                        <a:pt x="5" y="16"/>
                      </a:cubicBezTo>
                      <a:cubicBezTo>
                        <a:pt x="5" y="10"/>
                        <a:pt x="5" y="7"/>
                        <a:pt x="5" y="0"/>
                      </a:cubicBezTo>
                      <a:cubicBezTo>
                        <a:pt x="10" y="0"/>
                        <a:pt x="14" y="0"/>
                        <a:pt x="18" y="0"/>
                      </a:cubicBezTo>
                      <a:cubicBezTo>
                        <a:pt x="18" y="7"/>
                        <a:pt x="18" y="10"/>
                        <a:pt x="18" y="16"/>
                      </a:cubicBezTo>
                      <a:cubicBezTo>
                        <a:pt x="20" y="18"/>
                        <a:pt x="22" y="20"/>
                        <a:pt x="24" y="22"/>
                      </a:cubicBezTo>
                      <a:cubicBezTo>
                        <a:pt x="24" y="26"/>
                        <a:pt x="24" y="39"/>
                        <a:pt x="24" y="47"/>
                      </a:cubicBezTo>
                      <a:cubicBezTo>
                        <a:pt x="0" y="47"/>
                        <a:pt x="0" y="47"/>
                        <a:pt x="0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23"/>
                <p:cNvSpPr>
                  <a:spLocks/>
                </p:cNvSpPr>
                <p:nvPr/>
              </p:nvSpPr>
              <p:spPr bwMode="auto">
                <a:xfrm>
                  <a:off x="-2247901" y="2197100"/>
                  <a:ext cx="34925" cy="66675"/>
                </a:xfrm>
                <a:custGeom>
                  <a:avLst/>
                  <a:gdLst>
                    <a:gd name="T0" fmla="*/ 0 w 22"/>
                    <a:gd name="T1" fmla="*/ 42 h 42"/>
                    <a:gd name="T2" fmla="*/ 0 w 22"/>
                    <a:gd name="T3" fmla="*/ 20 h 42"/>
                    <a:gd name="T4" fmla="*/ 5 w 22"/>
                    <a:gd name="T5" fmla="*/ 14 h 42"/>
                    <a:gd name="T6" fmla="*/ 5 w 22"/>
                    <a:gd name="T7" fmla="*/ 0 h 42"/>
                    <a:gd name="T8" fmla="*/ 16 w 22"/>
                    <a:gd name="T9" fmla="*/ 0 h 42"/>
                    <a:gd name="T10" fmla="*/ 16 w 22"/>
                    <a:gd name="T11" fmla="*/ 14 h 42"/>
                    <a:gd name="T12" fmla="*/ 22 w 22"/>
                    <a:gd name="T13" fmla="*/ 20 h 42"/>
                    <a:gd name="T14" fmla="*/ 22 w 22"/>
                    <a:gd name="T15" fmla="*/ 42 h 42"/>
                    <a:gd name="T16" fmla="*/ 0 w 22"/>
                    <a:gd name="T17" fmla="*/ 42 h 42"/>
                    <a:gd name="T18" fmla="*/ 0 w 22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" h="42">
                      <a:moveTo>
                        <a:pt x="0" y="42"/>
                      </a:moveTo>
                      <a:lnTo>
                        <a:pt x="0" y="20"/>
                      </a:lnTo>
                      <a:lnTo>
                        <a:pt x="5" y="14"/>
                      </a:lnTo>
                      <a:lnTo>
                        <a:pt x="5" y="0"/>
                      </a:lnTo>
                      <a:lnTo>
                        <a:pt x="16" y="0"/>
                      </a:lnTo>
                      <a:lnTo>
                        <a:pt x="16" y="14"/>
                      </a:lnTo>
                      <a:lnTo>
                        <a:pt x="22" y="20"/>
                      </a:lnTo>
                      <a:lnTo>
                        <a:pt x="22" y="42"/>
                      </a:lnTo>
                      <a:lnTo>
                        <a:pt x="0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24"/>
                <p:cNvSpPr>
                  <a:spLocks/>
                </p:cNvSpPr>
                <p:nvPr/>
              </p:nvSpPr>
              <p:spPr bwMode="auto">
                <a:xfrm>
                  <a:off x="-2359026" y="2308225"/>
                  <a:ext cx="65088" cy="34925"/>
                </a:xfrm>
                <a:custGeom>
                  <a:avLst/>
                  <a:gdLst>
                    <a:gd name="T0" fmla="*/ 41 w 41"/>
                    <a:gd name="T1" fmla="*/ 22 h 22"/>
                    <a:gd name="T2" fmla="*/ 20 w 41"/>
                    <a:gd name="T3" fmla="*/ 22 h 22"/>
                    <a:gd name="T4" fmla="*/ 14 w 41"/>
                    <a:gd name="T5" fmla="*/ 17 h 22"/>
                    <a:gd name="T6" fmla="*/ 0 w 41"/>
                    <a:gd name="T7" fmla="*/ 17 h 22"/>
                    <a:gd name="T8" fmla="*/ 0 w 41"/>
                    <a:gd name="T9" fmla="*/ 6 h 22"/>
                    <a:gd name="T10" fmla="*/ 14 w 41"/>
                    <a:gd name="T11" fmla="*/ 6 h 22"/>
                    <a:gd name="T12" fmla="*/ 20 w 41"/>
                    <a:gd name="T13" fmla="*/ 0 h 22"/>
                    <a:gd name="T14" fmla="*/ 41 w 41"/>
                    <a:gd name="T15" fmla="*/ 0 h 22"/>
                    <a:gd name="T16" fmla="*/ 41 w 41"/>
                    <a:gd name="T17" fmla="*/ 22 h 22"/>
                    <a:gd name="T18" fmla="*/ 41 w 41"/>
                    <a:gd name="T1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22">
                      <a:moveTo>
                        <a:pt x="41" y="22"/>
                      </a:moveTo>
                      <a:lnTo>
                        <a:pt x="20" y="22"/>
                      </a:lnTo>
                      <a:lnTo>
                        <a:pt x="14" y="17"/>
                      </a:lnTo>
                      <a:lnTo>
                        <a:pt x="0" y="17"/>
                      </a:lnTo>
                      <a:lnTo>
                        <a:pt x="0" y="6"/>
                      </a:lnTo>
                      <a:lnTo>
                        <a:pt x="14" y="6"/>
                      </a:lnTo>
                      <a:lnTo>
                        <a:pt x="20" y="0"/>
                      </a:lnTo>
                      <a:lnTo>
                        <a:pt x="41" y="0"/>
                      </a:lnTo>
                      <a:lnTo>
                        <a:pt x="41" y="22"/>
                      </a:lnTo>
                      <a:lnTo>
                        <a:pt x="41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25"/>
                <p:cNvSpPr>
                  <a:spLocks/>
                </p:cNvSpPr>
                <p:nvPr/>
              </p:nvSpPr>
              <p:spPr bwMode="auto">
                <a:xfrm>
                  <a:off x="-2359026" y="2363788"/>
                  <a:ext cx="65088" cy="33337"/>
                </a:xfrm>
                <a:custGeom>
                  <a:avLst/>
                  <a:gdLst>
                    <a:gd name="T0" fmla="*/ 46 w 46"/>
                    <a:gd name="T1" fmla="*/ 24 h 24"/>
                    <a:gd name="T2" fmla="*/ 22 w 46"/>
                    <a:gd name="T3" fmla="*/ 24 h 24"/>
                    <a:gd name="T4" fmla="*/ 16 w 46"/>
                    <a:gd name="T5" fmla="*/ 19 h 24"/>
                    <a:gd name="T6" fmla="*/ 0 w 46"/>
                    <a:gd name="T7" fmla="*/ 19 h 24"/>
                    <a:gd name="T8" fmla="*/ 0 w 46"/>
                    <a:gd name="T9" fmla="*/ 5 h 24"/>
                    <a:gd name="T10" fmla="*/ 16 w 46"/>
                    <a:gd name="T11" fmla="*/ 5 h 24"/>
                    <a:gd name="T12" fmla="*/ 22 w 46"/>
                    <a:gd name="T13" fmla="*/ 0 h 24"/>
                    <a:gd name="T14" fmla="*/ 46 w 46"/>
                    <a:gd name="T15" fmla="*/ 0 h 24"/>
                    <a:gd name="T16" fmla="*/ 46 w 46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24">
                      <a:moveTo>
                        <a:pt x="46" y="24"/>
                      </a:moveTo>
                      <a:cubicBezTo>
                        <a:pt x="40" y="24"/>
                        <a:pt x="26" y="24"/>
                        <a:pt x="22" y="24"/>
                      </a:cubicBezTo>
                      <a:cubicBezTo>
                        <a:pt x="20" y="22"/>
                        <a:pt x="18" y="20"/>
                        <a:pt x="16" y="19"/>
                      </a:cubicBezTo>
                      <a:cubicBezTo>
                        <a:pt x="10" y="19"/>
                        <a:pt x="6" y="19"/>
                        <a:pt x="0" y="19"/>
                      </a:cubicBezTo>
                      <a:cubicBezTo>
                        <a:pt x="0" y="14"/>
                        <a:pt x="0" y="10"/>
                        <a:pt x="0" y="5"/>
                      </a:cubicBezTo>
                      <a:cubicBezTo>
                        <a:pt x="6" y="5"/>
                        <a:pt x="10" y="5"/>
                        <a:pt x="16" y="5"/>
                      </a:cubicBezTo>
                      <a:cubicBezTo>
                        <a:pt x="18" y="4"/>
                        <a:pt x="20" y="2"/>
                        <a:pt x="22" y="0"/>
                      </a:cubicBezTo>
                      <a:cubicBezTo>
                        <a:pt x="26" y="0"/>
                        <a:pt x="40" y="0"/>
                        <a:pt x="46" y="0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26"/>
                <p:cNvSpPr>
                  <a:spLocks/>
                </p:cNvSpPr>
                <p:nvPr/>
              </p:nvSpPr>
              <p:spPr bwMode="auto">
                <a:xfrm>
                  <a:off x="-2359026" y="2419350"/>
                  <a:ext cx="65088" cy="33337"/>
                </a:xfrm>
                <a:custGeom>
                  <a:avLst/>
                  <a:gdLst>
                    <a:gd name="T0" fmla="*/ 46 w 46"/>
                    <a:gd name="T1" fmla="*/ 24 h 24"/>
                    <a:gd name="T2" fmla="*/ 22 w 46"/>
                    <a:gd name="T3" fmla="*/ 23 h 24"/>
                    <a:gd name="T4" fmla="*/ 16 w 46"/>
                    <a:gd name="T5" fmla="*/ 18 h 24"/>
                    <a:gd name="T6" fmla="*/ 0 w 46"/>
                    <a:gd name="T7" fmla="*/ 18 h 24"/>
                    <a:gd name="T8" fmla="*/ 0 w 46"/>
                    <a:gd name="T9" fmla="*/ 5 h 24"/>
                    <a:gd name="T10" fmla="*/ 16 w 46"/>
                    <a:gd name="T11" fmla="*/ 5 h 24"/>
                    <a:gd name="T12" fmla="*/ 22 w 46"/>
                    <a:gd name="T13" fmla="*/ 0 h 24"/>
                    <a:gd name="T14" fmla="*/ 46 w 46"/>
                    <a:gd name="T15" fmla="*/ 0 h 24"/>
                    <a:gd name="T16" fmla="*/ 46 w 46"/>
                    <a:gd name="T1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" h="24">
                      <a:moveTo>
                        <a:pt x="46" y="24"/>
                      </a:moveTo>
                      <a:cubicBezTo>
                        <a:pt x="40" y="24"/>
                        <a:pt x="26" y="23"/>
                        <a:pt x="22" y="23"/>
                      </a:cubicBezTo>
                      <a:cubicBezTo>
                        <a:pt x="20" y="22"/>
                        <a:pt x="18" y="20"/>
                        <a:pt x="16" y="18"/>
                      </a:cubicBezTo>
                      <a:cubicBezTo>
                        <a:pt x="10" y="18"/>
                        <a:pt x="6" y="18"/>
                        <a:pt x="0" y="18"/>
                      </a:cubicBezTo>
                      <a:cubicBezTo>
                        <a:pt x="0" y="14"/>
                        <a:pt x="0" y="9"/>
                        <a:pt x="0" y="5"/>
                      </a:cubicBezTo>
                      <a:cubicBezTo>
                        <a:pt x="6" y="5"/>
                        <a:pt x="10" y="5"/>
                        <a:pt x="16" y="5"/>
                      </a:cubicBezTo>
                      <a:cubicBezTo>
                        <a:pt x="18" y="3"/>
                        <a:pt x="20" y="2"/>
                        <a:pt x="22" y="0"/>
                      </a:cubicBezTo>
                      <a:cubicBezTo>
                        <a:pt x="26" y="0"/>
                        <a:pt x="40" y="0"/>
                        <a:pt x="46" y="0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27"/>
                <p:cNvSpPr>
                  <a:spLocks/>
                </p:cNvSpPr>
                <p:nvPr/>
              </p:nvSpPr>
              <p:spPr bwMode="auto">
                <a:xfrm>
                  <a:off x="-2359026" y="2473325"/>
                  <a:ext cx="65088" cy="33337"/>
                </a:xfrm>
                <a:custGeom>
                  <a:avLst/>
                  <a:gdLst>
                    <a:gd name="T0" fmla="*/ 41 w 41"/>
                    <a:gd name="T1" fmla="*/ 21 h 21"/>
                    <a:gd name="T2" fmla="*/ 20 w 41"/>
                    <a:gd name="T3" fmla="*/ 21 h 21"/>
                    <a:gd name="T4" fmla="*/ 14 w 41"/>
                    <a:gd name="T5" fmla="*/ 16 h 21"/>
                    <a:gd name="T6" fmla="*/ 0 w 41"/>
                    <a:gd name="T7" fmla="*/ 16 h 21"/>
                    <a:gd name="T8" fmla="*/ 0 w 41"/>
                    <a:gd name="T9" fmla="*/ 5 h 21"/>
                    <a:gd name="T10" fmla="*/ 14 w 41"/>
                    <a:gd name="T11" fmla="*/ 5 h 21"/>
                    <a:gd name="T12" fmla="*/ 20 w 41"/>
                    <a:gd name="T13" fmla="*/ 0 h 21"/>
                    <a:gd name="T14" fmla="*/ 41 w 41"/>
                    <a:gd name="T15" fmla="*/ 0 h 21"/>
                    <a:gd name="T16" fmla="*/ 41 w 41"/>
                    <a:gd name="T17" fmla="*/ 21 h 21"/>
                    <a:gd name="T18" fmla="*/ 41 w 41"/>
                    <a:gd name="T1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21">
                      <a:moveTo>
                        <a:pt x="41" y="21"/>
                      </a:moveTo>
                      <a:lnTo>
                        <a:pt x="20" y="21"/>
                      </a:lnTo>
                      <a:lnTo>
                        <a:pt x="14" y="16"/>
                      </a:lnTo>
                      <a:lnTo>
                        <a:pt x="0" y="16"/>
                      </a:ln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0" y="0"/>
                      </a:lnTo>
                      <a:lnTo>
                        <a:pt x="41" y="0"/>
                      </a:lnTo>
                      <a:lnTo>
                        <a:pt x="41" y="21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7064232" y="2512425"/>
              <a:ext cx="1620000" cy="2326275"/>
            </a:xfrm>
            <a:prstGeom prst="rect">
              <a:avLst/>
            </a:prstGeom>
          </p:spPr>
          <p:txBody>
            <a:bodyPr vert="horz" lIns="0" tIns="45720" rIns="0" bIns="0" rtlCol="0">
              <a:noAutofit/>
            </a:bodyPr>
            <a:lstStyle>
              <a:lvl1pPr marL="17621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400" b="1" dirty="0" smtClean="0">
                  <a:solidFill>
                    <a:schemeClr val="bg1"/>
                  </a:solidFill>
                </a:rPr>
                <a:t>High Performance Computing</a:t>
              </a:r>
              <a:endParaRPr lang="en-GB" sz="1400" b="1" dirty="0">
                <a:solidFill>
                  <a:schemeClr val="bg1"/>
                </a:solidFill>
              </a:endParaRP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Increased capacity from current physical infrastructure</a:t>
              </a: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Avoid provisioning (and paying) for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the </a:t>
              </a:r>
              <a:r>
                <a:rPr lang="en-US" sz="1200" dirty="0">
                  <a:solidFill>
                    <a:schemeClr val="bg1"/>
                  </a:solidFill>
                </a:rPr>
                <a:t>peak</a:t>
              </a: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“Infinite” computing capacity on demand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12474" y="1671127"/>
            <a:ext cx="1620000" cy="2700848"/>
            <a:chOff x="5412474" y="1671127"/>
            <a:chExt cx="1620000" cy="2700848"/>
          </a:xfrm>
        </p:grpSpPr>
        <p:sp>
          <p:nvSpPr>
            <p:cNvPr id="31" name="Content Placeholder 2"/>
            <p:cNvSpPr txBox="1">
              <a:spLocks/>
            </p:cNvSpPr>
            <p:nvPr/>
          </p:nvSpPr>
          <p:spPr>
            <a:xfrm>
              <a:off x="5412474" y="2512425"/>
              <a:ext cx="1620000" cy="1859550"/>
            </a:xfrm>
            <a:prstGeom prst="rect">
              <a:avLst/>
            </a:prstGeom>
          </p:spPr>
          <p:txBody>
            <a:bodyPr vert="horz" lIns="0" tIns="45720" rIns="0" bIns="0" rtlCol="0">
              <a:noAutofit/>
            </a:bodyPr>
            <a:lstStyle>
              <a:lvl1pPr marL="17621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Agility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Developer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Productivity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Deploy faster;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Iterate </a:t>
              </a:r>
              <a:r>
                <a:rPr lang="en-US" sz="1200" dirty="0">
                  <a:solidFill>
                    <a:schemeClr val="bg1"/>
                  </a:solidFill>
                </a:rPr>
                <a:t>faster</a:t>
              </a: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React faster to changing business needs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430485" y="1671127"/>
              <a:ext cx="660524" cy="660522"/>
              <a:chOff x="2536320" y="3745500"/>
              <a:chExt cx="660524" cy="660522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663549" y="3930189"/>
                <a:ext cx="422902" cy="298398"/>
                <a:chOff x="-2606675" y="1890713"/>
                <a:chExt cx="2609850" cy="1841500"/>
              </a:xfrm>
              <a:solidFill>
                <a:schemeClr val="accent1"/>
              </a:solidFill>
            </p:grpSpPr>
            <p:sp>
              <p:nvSpPr>
                <p:cNvPr id="90" name="Freeform 6"/>
                <p:cNvSpPr>
                  <a:spLocks/>
                </p:cNvSpPr>
                <p:nvPr/>
              </p:nvSpPr>
              <p:spPr bwMode="auto">
                <a:xfrm>
                  <a:off x="-2606675" y="1890713"/>
                  <a:ext cx="1898650" cy="1841500"/>
                </a:xfrm>
                <a:custGeom>
                  <a:avLst/>
                  <a:gdLst>
                    <a:gd name="T0" fmla="*/ 506 w 506"/>
                    <a:gd name="T1" fmla="*/ 355 h 491"/>
                    <a:gd name="T2" fmla="*/ 451 w 506"/>
                    <a:gd name="T3" fmla="*/ 213 h 491"/>
                    <a:gd name="T4" fmla="*/ 356 w 506"/>
                    <a:gd name="T5" fmla="*/ 331 h 491"/>
                    <a:gd name="T6" fmla="*/ 389 w 506"/>
                    <a:gd name="T7" fmla="*/ 337 h 491"/>
                    <a:gd name="T8" fmla="*/ 246 w 506"/>
                    <a:gd name="T9" fmla="*/ 415 h 491"/>
                    <a:gd name="T10" fmla="*/ 76 w 506"/>
                    <a:gd name="T11" fmla="*/ 245 h 491"/>
                    <a:gd name="T12" fmla="*/ 246 w 506"/>
                    <a:gd name="T13" fmla="*/ 76 h 491"/>
                    <a:gd name="T14" fmla="*/ 246 w 506"/>
                    <a:gd name="T15" fmla="*/ 0 h 491"/>
                    <a:gd name="T16" fmla="*/ 0 w 506"/>
                    <a:gd name="T17" fmla="*/ 245 h 491"/>
                    <a:gd name="T18" fmla="*/ 246 w 506"/>
                    <a:gd name="T19" fmla="*/ 491 h 491"/>
                    <a:gd name="T20" fmla="*/ 468 w 506"/>
                    <a:gd name="T21" fmla="*/ 349 h 491"/>
                    <a:gd name="T22" fmla="*/ 506 w 506"/>
                    <a:gd name="T23" fmla="*/ 355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06" h="491">
                      <a:moveTo>
                        <a:pt x="506" y="355"/>
                      </a:moveTo>
                      <a:cubicBezTo>
                        <a:pt x="451" y="213"/>
                        <a:pt x="451" y="213"/>
                        <a:pt x="451" y="213"/>
                      </a:cubicBezTo>
                      <a:cubicBezTo>
                        <a:pt x="356" y="331"/>
                        <a:pt x="356" y="331"/>
                        <a:pt x="356" y="331"/>
                      </a:cubicBezTo>
                      <a:cubicBezTo>
                        <a:pt x="389" y="337"/>
                        <a:pt x="389" y="337"/>
                        <a:pt x="389" y="337"/>
                      </a:cubicBezTo>
                      <a:cubicBezTo>
                        <a:pt x="358" y="385"/>
                        <a:pt x="305" y="415"/>
                        <a:pt x="246" y="415"/>
                      </a:cubicBezTo>
                      <a:cubicBezTo>
                        <a:pt x="152" y="415"/>
                        <a:pt x="76" y="339"/>
                        <a:pt x="76" y="245"/>
                      </a:cubicBezTo>
                      <a:cubicBezTo>
                        <a:pt x="76" y="152"/>
                        <a:pt x="152" y="76"/>
                        <a:pt x="246" y="76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110" y="0"/>
                        <a:pt x="0" y="110"/>
                        <a:pt x="0" y="245"/>
                      </a:cubicBezTo>
                      <a:cubicBezTo>
                        <a:pt x="0" y="381"/>
                        <a:pt x="110" y="491"/>
                        <a:pt x="246" y="491"/>
                      </a:cubicBezTo>
                      <a:cubicBezTo>
                        <a:pt x="342" y="491"/>
                        <a:pt x="428" y="436"/>
                        <a:pt x="468" y="349"/>
                      </a:cubicBezTo>
                      <a:lnTo>
                        <a:pt x="506" y="3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7"/>
                <p:cNvSpPr>
                  <a:spLocks/>
                </p:cNvSpPr>
                <p:nvPr/>
              </p:nvSpPr>
              <p:spPr bwMode="auto">
                <a:xfrm>
                  <a:off x="-1889125" y="1890713"/>
                  <a:ext cx="1892300" cy="1841500"/>
                </a:xfrm>
                <a:custGeom>
                  <a:avLst/>
                  <a:gdLst>
                    <a:gd name="T0" fmla="*/ 260 w 505"/>
                    <a:gd name="T1" fmla="*/ 0 h 491"/>
                    <a:gd name="T2" fmla="*/ 37 w 505"/>
                    <a:gd name="T3" fmla="*/ 142 h 491"/>
                    <a:gd name="T4" fmla="*/ 0 w 505"/>
                    <a:gd name="T5" fmla="*/ 136 h 491"/>
                    <a:gd name="T6" fmla="*/ 55 w 505"/>
                    <a:gd name="T7" fmla="*/ 278 h 491"/>
                    <a:gd name="T8" fmla="*/ 150 w 505"/>
                    <a:gd name="T9" fmla="*/ 160 h 491"/>
                    <a:gd name="T10" fmla="*/ 117 w 505"/>
                    <a:gd name="T11" fmla="*/ 154 h 491"/>
                    <a:gd name="T12" fmla="*/ 260 w 505"/>
                    <a:gd name="T13" fmla="*/ 76 h 491"/>
                    <a:gd name="T14" fmla="*/ 429 w 505"/>
                    <a:gd name="T15" fmla="*/ 245 h 491"/>
                    <a:gd name="T16" fmla="*/ 260 w 505"/>
                    <a:gd name="T17" fmla="*/ 415 h 491"/>
                    <a:gd name="T18" fmla="*/ 260 w 505"/>
                    <a:gd name="T19" fmla="*/ 491 h 491"/>
                    <a:gd name="T20" fmla="*/ 505 w 505"/>
                    <a:gd name="T21" fmla="*/ 245 h 491"/>
                    <a:gd name="T22" fmla="*/ 260 w 505"/>
                    <a:gd name="T23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05" h="491">
                      <a:moveTo>
                        <a:pt x="260" y="0"/>
                      </a:moveTo>
                      <a:cubicBezTo>
                        <a:pt x="163" y="0"/>
                        <a:pt x="77" y="55"/>
                        <a:pt x="37" y="142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55" y="278"/>
                        <a:pt x="55" y="278"/>
                        <a:pt x="55" y="278"/>
                      </a:cubicBezTo>
                      <a:cubicBezTo>
                        <a:pt x="150" y="160"/>
                        <a:pt x="150" y="160"/>
                        <a:pt x="150" y="160"/>
                      </a:cubicBezTo>
                      <a:cubicBezTo>
                        <a:pt x="117" y="154"/>
                        <a:pt x="117" y="154"/>
                        <a:pt x="117" y="154"/>
                      </a:cubicBezTo>
                      <a:cubicBezTo>
                        <a:pt x="147" y="106"/>
                        <a:pt x="201" y="76"/>
                        <a:pt x="260" y="76"/>
                      </a:cubicBezTo>
                      <a:cubicBezTo>
                        <a:pt x="353" y="76"/>
                        <a:pt x="429" y="152"/>
                        <a:pt x="429" y="245"/>
                      </a:cubicBezTo>
                      <a:cubicBezTo>
                        <a:pt x="429" y="339"/>
                        <a:pt x="353" y="415"/>
                        <a:pt x="260" y="415"/>
                      </a:cubicBezTo>
                      <a:cubicBezTo>
                        <a:pt x="260" y="491"/>
                        <a:pt x="260" y="491"/>
                        <a:pt x="260" y="491"/>
                      </a:cubicBezTo>
                      <a:cubicBezTo>
                        <a:pt x="395" y="491"/>
                        <a:pt x="505" y="381"/>
                        <a:pt x="505" y="245"/>
                      </a:cubicBezTo>
                      <a:cubicBezTo>
                        <a:pt x="505" y="110"/>
                        <a:pt x="395" y="0"/>
                        <a:pt x="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9" name="Oval 88"/>
              <p:cNvSpPr/>
              <p:nvPr/>
            </p:nvSpPr>
            <p:spPr>
              <a:xfrm>
                <a:off x="2536320" y="3745500"/>
                <a:ext cx="660524" cy="660522"/>
              </a:xfrm>
              <a:prstGeom prst="ellipse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760716" y="1663208"/>
            <a:ext cx="1620000" cy="2956417"/>
            <a:chOff x="3760716" y="1663208"/>
            <a:chExt cx="1620000" cy="2956417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60716" y="2512425"/>
              <a:ext cx="1620000" cy="2107200"/>
            </a:xfrm>
            <a:prstGeom prst="rect">
              <a:avLst/>
            </a:prstGeom>
          </p:spPr>
          <p:txBody>
            <a:bodyPr vert="horz" lIns="0" tIns="45720" rIns="0" bIns="0" rtlCol="0">
              <a:noAutofit/>
            </a:bodyPr>
            <a:lstStyle>
              <a:lvl1pPr marL="17621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400" b="1" dirty="0" smtClean="0">
                  <a:solidFill>
                    <a:schemeClr val="bg1"/>
                  </a:solidFill>
                </a:rPr>
                <a:t>Elasticity / Scalability</a:t>
              </a:r>
              <a:endParaRPr lang="en-GB" sz="1400" b="1" dirty="0">
                <a:solidFill>
                  <a:schemeClr val="bg1"/>
                </a:solidFill>
              </a:endParaRP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Capacity only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when you </a:t>
              </a:r>
              <a:r>
                <a:rPr lang="en-US" sz="1200" dirty="0">
                  <a:solidFill>
                    <a:schemeClr val="bg1"/>
                  </a:solidFill>
                </a:rPr>
                <a:t>need it</a:t>
              </a: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Ability to handle 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sudden load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changes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Achieve high 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business agility</a:t>
              </a:r>
            </a:p>
          </p:txBody>
        </p:sp>
        <p:grpSp>
          <p:nvGrpSpPr>
            <p:cNvPr id="2052" name="Group 2051"/>
            <p:cNvGrpSpPr/>
            <p:nvPr/>
          </p:nvGrpSpPr>
          <p:grpSpPr>
            <a:xfrm>
              <a:off x="3777558" y="1663208"/>
              <a:ext cx="660524" cy="660522"/>
              <a:chOff x="3777558" y="1663208"/>
              <a:chExt cx="660524" cy="66052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3777558" y="1663208"/>
                <a:ext cx="660524" cy="660522"/>
              </a:xfrm>
              <a:prstGeom prst="ellipse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870325" y="1754188"/>
                <a:ext cx="488951" cy="488951"/>
                <a:chOff x="3870325" y="1754188"/>
                <a:chExt cx="488951" cy="488951"/>
              </a:xfrm>
              <a:solidFill>
                <a:schemeClr val="accent1"/>
              </a:solidFill>
            </p:grpSpPr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4246563" y="1916113"/>
                  <a:ext cx="112713" cy="165100"/>
                </a:xfrm>
                <a:custGeom>
                  <a:avLst/>
                  <a:gdLst>
                    <a:gd name="T0" fmla="*/ 0 w 71"/>
                    <a:gd name="T1" fmla="*/ 0 h 104"/>
                    <a:gd name="T2" fmla="*/ 0 w 71"/>
                    <a:gd name="T3" fmla="*/ 104 h 104"/>
                    <a:gd name="T4" fmla="*/ 71 w 71"/>
                    <a:gd name="T5" fmla="*/ 52 h 104"/>
                    <a:gd name="T6" fmla="*/ 0 w 71"/>
                    <a:gd name="T7" fmla="*/ 0 h 104"/>
                    <a:gd name="T8" fmla="*/ 0 w 71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104">
                      <a:moveTo>
                        <a:pt x="0" y="0"/>
                      </a:moveTo>
                      <a:lnTo>
                        <a:pt x="0" y="104"/>
                      </a:lnTo>
                      <a:lnTo>
                        <a:pt x="71" y="5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7"/>
                <p:cNvSpPr>
                  <a:spLocks/>
                </p:cNvSpPr>
                <p:nvPr/>
              </p:nvSpPr>
              <p:spPr bwMode="auto">
                <a:xfrm>
                  <a:off x="3870325" y="1916113"/>
                  <a:ext cx="112713" cy="165100"/>
                </a:xfrm>
                <a:custGeom>
                  <a:avLst/>
                  <a:gdLst>
                    <a:gd name="T0" fmla="*/ 71 w 71"/>
                    <a:gd name="T1" fmla="*/ 0 h 104"/>
                    <a:gd name="T2" fmla="*/ 0 w 71"/>
                    <a:gd name="T3" fmla="*/ 52 h 104"/>
                    <a:gd name="T4" fmla="*/ 71 w 71"/>
                    <a:gd name="T5" fmla="*/ 104 h 104"/>
                    <a:gd name="T6" fmla="*/ 71 w 71"/>
                    <a:gd name="T7" fmla="*/ 0 h 104"/>
                    <a:gd name="T8" fmla="*/ 71 w 71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104">
                      <a:moveTo>
                        <a:pt x="71" y="0"/>
                      </a:moveTo>
                      <a:lnTo>
                        <a:pt x="0" y="52"/>
                      </a:lnTo>
                      <a:lnTo>
                        <a:pt x="71" y="104"/>
                      </a:lnTo>
                      <a:lnTo>
                        <a:pt x="71" y="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8"/>
                <p:cNvSpPr>
                  <a:spLocks noChangeArrowheads="1"/>
                </p:cNvSpPr>
                <p:nvPr/>
              </p:nvSpPr>
              <p:spPr bwMode="auto">
                <a:xfrm>
                  <a:off x="3927475" y="1968501"/>
                  <a:ext cx="363538" cy="603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9"/>
                <p:cNvSpPr>
                  <a:spLocks/>
                </p:cNvSpPr>
                <p:nvPr/>
              </p:nvSpPr>
              <p:spPr bwMode="auto">
                <a:xfrm>
                  <a:off x="4032250" y="2130426"/>
                  <a:ext cx="165100" cy="112713"/>
                </a:xfrm>
                <a:custGeom>
                  <a:avLst/>
                  <a:gdLst>
                    <a:gd name="T0" fmla="*/ 0 w 104"/>
                    <a:gd name="T1" fmla="*/ 0 h 71"/>
                    <a:gd name="T2" fmla="*/ 52 w 104"/>
                    <a:gd name="T3" fmla="*/ 71 h 71"/>
                    <a:gd name="T4" fmla="*/ 104 w 104"/>
                    <a:gd name="T5" fmla="*/ 0 h 71"/>
                    <a:gd name="T6" fmla="*/ 0 w 104"/>
                    <a:gd name="T7" fmla="*/ 0 h 71"/>
                    <a:gd name="T8" fmla="*/ 0 w 104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71">
                      <a:moveTo>
                        <a:pt x="0" y="0"/>
                      </a:moveTo>
                      <a:lnTo>
                        <a:pt x="52" y="71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0"/>
                <p:cNvSpPr>
                  <a:spLocks/>
                </p:cNvSpPr>
                <p:nvPr/>
              </p:nvSpPr>
              <p:spPr bwMode="auto">
                <a:xfrm>
                  <a:off x="4032250" y="1754188"/>
                  <a:ext cx="165100" cy="112713"/>
                </a:xfrm>
                <a:custGeom>
                  <a:avLst/>
                  <a:gdLst>
                    <a:gd name="T0" fmla="*/ 52 w 104"/>
                    <a:gd name="T1" fmla="*/ 0 h 71"/>
                    <a:gd name="T2" fmla="*/ 0 w 104"/>
                    <a:gd name="T3" fmla="*/ 71 h 71"/>
                    <a:gd name="T4" fmla="*/ 104 w 104"/>
                    <a:gd name="T5" fmla="*/ 71 h 71"/>
                    <a:gd name="T6" fmla="*/ 52 w 104"/>
                    <a:gd name="T7" fmla="*/ 0 h 71"/>
                    <a:gd name="T8" fmla="*/ 52 w 104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71">
                      <a:moveTo>
                        <a:pt x="52" y="0"/>
                      </a:moveTo>
                      <a:lnTo>
                        <a:pt x="0" y="71"/>
                      </a:lnTo>
                      <a:lnTo>
                        <a:pt x="104" y="71"/>
                      </a:lnTo>
                      <a:lnTo>
                        <a:pt x="52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Rectangle 11"/>
                <p:cNvSpPr>
                  <a:spLocks noChangeArrowheads="1"/>
                </p:cNvSpPr>
                <p:nvPr/>
              </p:nvSpPr>
              <p:spPr bwMode="auto">
                <a:xfrm>
                  <a:off x="4084638" y="1811338"/>
                  <a:ext cx="60325" cy="3635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2108958" y="1679118"/>
            <a:ext cx="1620000" cy="2540457"/>
            <a:chOff x="2108958" y="1679118"/>
            <a:chExt cx="1620000" cy="2540457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2108958" y="2512425"/>
              <a:ext cx="1620000" cy="1707150"/>
            </a:xfrm>
            <a:prstGeom prst="rect">
              <a:avLst/>
            </a:prstGeom>
          </p:spPr>
          <p:txBody>
            <a:bodyPr vert="horz" lIns="0" tIns="45720" rIns="0" bIns="0" rtlCol="0">
              <a:noAutofit/>
            </a:bodyPr>
            <a:lstStyle>
              <a:lvl1pPr marL="17621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400" b="1" dirty="0" smtClean="0">
                  <a:solidFill>
                    <a:schemeClr val="bg1"/>
                  </a:solidFill>
                </a:rPr>
                <a:t>Speed to </a:t>
              </a:r>
              <a:br>
                <a:rPr lang="en-GB" sz="1400" b="1" dirty="0" smtClean="0">
                  <a:solidFill>
                    <a:schemeClr val="bg1"/>
                  </a:solidFill>
                </a:rPr>
              </a:br>
              <a:r>
                <a:rPr lang="en-GB" sz="1400" b="1" dirty="0" smtClean="0">
                  <a:solidFill>
                    <a:schemeClr val="bg1"/>
                  </a:solidFill>
                </a:rPr>
                <a:t>Market </a:t>
              </a:r>
              <a:endParaRPr lang="en-GB" sz="1400" b="1" dirty="0">
                <a:solidFill>
                  <a:schemeClr val="bg1"/>
                </a:solidFill>
              </a:endParaRP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Reduction of time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to </a:t>
              </a:r>
              <a:r>
                <a:rPr lang="en-US" sz="1200" dirty="0">
                  <a:solidFill>
                    <a:schemeClr val="bg1"/>
                  </a:solidFill>
                </a:rPr>
                <a:t>pilot and test projects</a:t>
              </a: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Faster availability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to </a:t>
              </a:r>
              <a:r>
                <a:rPr lang="en-US" sz="1200" dirty="0">
                  <a:solidFill>
                    <a:schemeClr val="bg1"/>
                  </a:solidFill>
                </a:rPr>
                <a:t>customers</a:t>
              </a:r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2108958" y="1679118"/>
              <a:ext cx="660524" cy="660522"/>
              <a:chOff x="2108958" y="1679118"/>
              <a:chExt cx="660524" cy="66052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108958" y="1679118"/>
                <a:ext cx="660524" cy="660522"/>
              </a:xfrm>
              <a:prstGeom prst="ellipse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Freeform 16"/>
              <p:cNvSpPr>
                <a:spLocks noEditPoints="1"/>
              </p:cNvSpPr>
              <p:nvPr/>
            </p:nvSpPr>
            <p:spPr bwMode="auto">
              <a:xfrm flipH="1">
                <a:off x="2212461" y="1770407"/>
                <a:ext cx="445511" cy="450482"/>
              </a:xfrm>
              <a:custGeom>
                <a:avLst/>
                <a:gdLst>
                  <a:gd name="T0" fmla="*/ 90 w 304"/>
                  <a:gd name="T1" fmla="*/ 5 h 307"/>
                  <a:gd name="T2" fmla="*/ 90 w 304"/>
                  <a:gd name="T3" fmla="*/ 5 h 307"/>
                  <a:gd name="T4" fmla="*/ 128 w 304"/>
                  <a:gd name="T5" fmla="*/ 24 h 307"/>
                  <a:gd name="T6" fmla="*/ 109 w 304"/>
                  <a:gd name="T7" fmla="*/ 62 h 307"/>
                  <a:gd name="T8" fmla="*/ 71 w 304"/>
                  <a:gd name="T9" fmla="*/ 43 h 307"/>
                  <a:gd name="T10" fmla="*/ 90 w 304"/>
                  <a:gd name="T11" fmla="*/ 5 h 307"/>
                  <a:gd name="T12" fmla="*/ 109 w 304"/>
                  <a:gd name="T13" fmla="*/ 103 h 307"/>
                  <a:gd name="T14" fmla="*/ 138 w 304"/>
                  <a:gd name="T15" fmla="*/ 163 h 307"/>
                  <a:gd name="T16" fmla="*/ 116 w 304"/>
                  <a:gd name="T17" fmla="*/ 200 h 307"/>
                  <a:gd name="T18" fmla="*/ 112 w 304"/>
                  <a:gd name="T19" fmla="*/ 235 h 307"/>
                  <a:gd name="T20" fmla="*/ 132 w 304"/>
                  <a:gd name="T21" fmla="*/ 288 h 307"/>
                  <a:gd name="T22" fmla="*/ 110 w 304"/>
                  <a:gd name="T23" fmla="*/ 288 h 307"/>
                  <a:gd name="T24" fmla="*/ 110 w 304"/>
                  <a:gd name="T25" fmla="*/ 306 h 307"/>
                  <a:gd name="T26" fmla="*/ 140 w 304"/>
                  <a:gd name="T27" fmla="*/ 306 h 307"/>
                  <a:gd name="T28" fmla="*/ 162 w 304"/>
                  <a:gd name="T29" fmla="*/ 286 h 307"/>
                  <a:gd name="T30" fmla="*/ 143 w 304"/>
                  <a:gd name="T31" fmla="*/ 222 h 307"/>
                  <a:gd name="T32" fmla="*/ 174 w 304"/>
                  <a:gd name="T33" fmla="*/ 177 h 307"/>
                  <a:gd name="T34" fmla="*/ 200 w 304"/>
                  <a:gd name="T35" fmla="*/ 217 h 307"/>
                  <a:gd name="T36" fmla="*/ 227 w 304"/>
                  <a:gd name="T37" fmla="*/ 220 h 307"/>
                  <a:gd name="T38" fmla="*/ 274 w 304"/>
                  <a:gd name="T39" fmla="*/ 186 h 307"/>
                  <a:gd name="T40" fmla="*/ 282 w 304"/>
                  <a:gd name="T41" fmla="*/ 197 h 307"/>
                  <a:gd name="T42" fmla="*/ 297 w 304"/>
                  <a:gd name="T43" fmla="*/ 186 h 307"/>
                  <a:gd name="T44" fmla="*/ 280 w 304"/>
                  <a:gd name="T45" fmla="*/ 164 h 307"/>
                  <a:gd name="T46" fmla="*/ 261 w 304"/>
                  <a:gd name="T47" fmla="*/ 159 h 307"/>
                  <a:gd name="T48" fmla="*/ 221 w 304"/>
                  <a:gd name="T49" fmla="*/ 184 h 307"/>
                  <a:gd name="T50" fmla="*/ 166 w 304"/>
                  <a:gd name="T51" fmla="*/ 74 h 307"/>
                  <a:gd name="T52" fmla="*/ 208 w 304"/>
                  <a:gd name="T53" fmla="*/ 68 h 307"/>
                  <a:gd name="T54" fmla="*/ 251 w 304"/>
                  <a:gd name="T55" fmla="*/ 97 h 307"/>
                  <a:gd name="T56" fmla="*/ 270 w 304"/>
                  <a:gd name="T57" fmla="*/ 93 h 307"/>
                  <a:gd name="T58" fmla="*/ 266 w 304"/>
                  <a:gd name="T59" fmla="*/ 74 h 307"/>
                  <a:gd name="T60" fmla="*/ 219 w 304"/>
                  <a:gd name="T61" fmla="*/ 42 h 307"/>
                  <a:gd name="T62" fmla="*/ 202 w 304"/>
                  <a:gd name="T63" fmla="*/ 39 h 307"/>
                  <a:gd name="T64" fmla="*/ 143 w 304"/>
                  <a:gd name="T65" fmla="*/ 48 h 307"/>
                  <a:gd name="T66" fmla="*/ 136 w 304"/>
                  <a:gd name="T67" fmla="*/ 51 h 307"/>
                  <a:gd name="T68" fmla="*/ 95 w 304"/>
                  <a:gd name="T69" fmla="*/ 77 h 307"/>
                  <a:gd name="T70" fmla="*/ 59 w 304"/>
                  <a:gd name="T71" fmla="*/ 99 h 307"/>
                  <a:gd name="T72" fmla="*/ 33 w 304"/>
                  <a:gd name="T73" fmla="*/ 67 h 307"/>
                  <a:gd name="T74" fmla="*/ 12 w 304"/>
                  <a:gd name="T75" fmla="*/ 85 h 307"/>
                  <a:gd name="T76" fmla="*/ 45 w 304"/>
                  <a:gd name="T77" fmla="*/ 126 h 307"/>
                  <a:gd name="T78" fmla="*/ 63 w 304"/>
                  <a:gd name="T79" fmla="*/ 129 h 307"/>
                  <a:gd name="T80" fmla="*/ 109 w 304"/>
                  <a:gd name="T81" fmla="*/ 103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4" h="307">
                    <a:moveTo>
                      <a:pt x="90" y="5"/>
                    </a:moveTo>
                    <a:cubicBezTo>
                      <a:pt x="90" y="5"/>
                      <a:pt x="90" y="5"/>
                      <a:pt x="90" y="5"/>
                    </a:cubicBezTo>
                    <a:cubicBezTo>
                      <a:pt x="106" y="0"/>
                      <a:pt x="123" y="9"/>
                      <a:pt x="128" y="24"/>
                    </a:cubicBezTo>
                    <a:cubicBezTo>
                      <a:pt x="133" y="40"/>
                      <a:pt x="125" y="57"/>
                      <a:pt x="109" y="62"/>
                    </a:cubicBezTo>
                    <a:cubicBezTo>
                      <a:pt x="93" y="68"/>
                      <a:pt x="76" y="59"/>
                      <a:pt x="71" y="43"/>
                    </a:cubicBezTo>
                    <a:cubicBezTo>
                      <a:pt x="66" y="28"/>
                      <a:pt x="74" y="11"/>
                      <a:pt x="90" y="5"/>
                    </a:cubicBezTo>
                    <a:close/>
                    <a:moveTo>
                      <a:pt x="109" y="103"/>
                    </a:moveTo>
                    <a:cubicBezTo>
                      <a:pt x="138" y="163"/>
                      <a:pt x="138" y="163"/>
                      <a:pt x="138" y="163"/>
                    </a:cubicBezTo>
                    <a:cubicBezTo>
                      <a:pt x="116" y="200"/>
                      <a:pt x="116" y="200"/>
                      <a:pt x="116" y="200"/>
                    </a:cubicBezTo>
                    <a:cubicBezTo>
                      <a:pt x="108" y="215"/>
                      <a:pt x="107" y="217"/>
                      <a:pt x="112" y="235"/>
                    </a:cubicBezTo>
                    <a:cubicBezTo>
                      <a:pt x="132" y="288"/>
                      <a:pt x="132" y="288"/>
                      <a:pt x="132" y="288"/>
                    </a:cubicBezTo>
                    <a:cubicBezTo>
                      <a:pt x="110" y="288"/>
                      <a:pt x="110" y="288"/>
                      <a:pt x="110" y="288"/>
                    </a:cubicBezTo>
                    <a:cubicBezTo>
                      <a:pt x="98" y="288"/>
                      <a:pt x="98" y="306"/>
                      <a:pt x="110" y="306"/>
                    </a:cubicBezTo>
                    <a:cubicBezTo>
                      <a:pt x="140" y="306"/>
                      <a:pt x="140" y="306"/>
                      <a:pt x="140" y="306"/>
                    </a:cubicBezTo>
                    <a:cubicBezTo>
                      <a:pt x="161" y="307"/>
                      <a:pt x="167" y="302"/>
                      <a:pt x="162" y="286"/>
                    </a:cubicBezTo>
                    <a:cubicBezTo>
                      <a:pt x="157" y="269"/>
                      <a:pt x="148" y="239"/>
                      <a:pt x="143" y="222"/>
                    </a:cubicBezTo>
                    <a:cubicBezTo>
                      <a:pt x="174" y="177"/>
                      <a:pt x="174" y="177"/>
                      <a:pt x="174" y="177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09" y="228"/>
                      <a:pt x="220" y="226"/>
                      <a:pt x="227" y="220"/>
                    </a:cubicBezTo>
                    <a:cubicBezTo>
                      <a:pt x="274" y="186"/>
                      <a:pt x="274" y="186"/>
                      <a:pt x="274" y="186"/>
                    </a:cubicBezTo>
                    <a:cubicBezTo>
                      <a:pt x="282" y="197"/>
                      <a:pt x="282" y="197"/>
                      <a:pt x="282" y="197"/>
                    </a:cubicBezTo>
                    <a:cubicBezTo>
                      <a:pt x="290" y="206"/>
                      <a:pt x="304" y="195"/>
                      <a:pt x="297" y="186"/>
                    </a:cubicBezTo>
                    <a:cubicBezTo>
                      <a:pt x="280" y="164"/>
                      <a:pt x="280" y="164"/>
                      <a:pt x="280" y="164"/>
                    </a:cubicBezTo>
                    <a:cubicBezTo>
                      <a:pt x="276" y="157"/>
                      <a:pt x="268" y="155"/>
                      <a:pt x="261" y="159"/>
                    </a:cubicBezTo>
                    <a:cubicBezTo>
                      <a:pt x="221" y="184"/>
                      <a:pt x="221" y="184"/>
                      <a:pt x="221" y="184"/>
                    </a:cubicBezTo>
                    <a:cubicBezTo>
                      <a:pt x="166" y="74"/>
                      <a:pt x="166" y="74"/>
                      <a:pt x="166" y="74"/>
                    </a:cubicBezTo>
                    <a:cubicBezTo>
                      <a:pt x="208" y="68"/>
                      <a:pt x="208" y="68"/>
                      <a:pt x="208" y="68"/>
                    </a:cubicBezTo>
                    <a:cubicBezTo>
                      <a:pt x="251" y="97"/>
                      <a:pt x="251" y="97"/>
                      <a:pt x="251" y="97"/>
                    </a:cubicBezTo>
                    <a:cubicBezTo>
                      <a:pt x="257" y="101"/>
                      <a:pt x="266" y="100"/>
                      <a:pt x="270" y="93"/>
                    </a:cubicBezTo>
                    <a:cubicBezTo>
                      <a:pt x="275" y="87"/>
                      <a:pt x="273" y="78"/>
                      <a:pt x="266" y="74"/>
                    </a:cubicBezTo>
                    <a:cubicBezTo>
                      <a:pt x="219" y="42"/>
                      <a:pt x="219" y="42"/>
                      <a:pt x="219" y="42"/>
                    </a:cubicBezTo>
                    <a:cubicBezTo>
                      <a:pt x="215" y="39"/>
                      <a:pt x="209" y="38"/>
                      <a:pt x="202" y="39"/>
                    </a:cubicBezTo>
                    <a:cubicBezTo>
                      <a:pt x="143" y="48"/>
                      <a:pt x="143" y="48"/>
                      <a:pt x="143" y="48"/>
                    </a:cubicBezTo>
                    <a:cubicBezTo>
                      <a:pt x="140" y="48"/>
                      <a:pt x="138" y="50"/>
                      <a:pt x="136" y="51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22" y="53"/>
                      <a:pt x="0" y="71"/>
                      <a:pt x="12" y="85"/>
                    </a:cubicBezTo>
                    <a:cubicBezTo>
                      <a:pt x="45" y="126"/>
                      <a:pt x="45" y="126"/>
                      <a:pt x="45" y="126"/>
                    </a:cubicBezTo>
                    <a:cubicBezTo>
                      <a:pt x="50" y="131"/>
                      <a:pt x="57" y="132"/>
                      <a:pt x="63" y="129"/>
                    </a:cubicBezTo>
                    <a:cubicBezTo>
                      <a:pt x="78" y="120"/>
                      <a:pt x="95" y="112"/>
                      <a:pt x="109" y="1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200" y="1663208"/>
            <a:ext cx="1620000" cy="3318367"/>
            <a:chOff x="457200" y="1663208"/>
            <a:chExt cx="1620000" cy="3318367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57200" y="2512425"/>
              <a:ext cx="1620000" cy="2469150"/>
            </a:xfrm>
            <a:prstGeom prst="rect">
              <a:avLst/>
            </a:prstGeom>
          </p:spPr>
          <p:txBody>
            <a:bodyPr vert="horz" lIns="0" tIns="45720" rIns="0" bIns="0" rtlCol="0">
              <a:noAutofit/>
            </a:bodyPr>
            <a:lstStyle>
              <a:lvl1pPr marL="17621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1pPr>
              <a:lvl2pPr marL="361950" indent="-185738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2pPr>
              <a:lvl3pPr marL="538163" indent="-176213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3pPr>
              <a:lvl4pPr marL="715963" indent="-17780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–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4pPr>
              <a:lvl5pPr marL="900113" indent="-184150" algn="l" rtl="0" eaLnBrk="1" fontAlgn="base" hangingPunct="1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Arial" pitchFamily="-105" charset="-52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400" b="1" dirty="0" smtClean="0">
                  <a:solidFill>
                    <a:schemeClr val="bg1"/>
                  </a:solidFill>
                </a:rPr>
                <a:t>Cost </a:t>
              </a:r>
              <a:br>
                <a:rPr lang="en-GB" sz="1400" b="1" dirty="0" smtClean="0">
                  <a:solidFill>
                    <a:schemeClr val="bg1"/>
                  </a:solidFill>
                </a:rPr>
              </a:br>
              <a:r>
                <a:rPr lang="en-GB" sz="1400" b="1" dirty="0" smtClean="0">
                  <a:solidFill>
                    <a:schemeClr val="bg1"/>
                  </a:solidFill>
                </a:rPr>
                <a:t>Reduction</a:t>
              </a:r>
              <a:endParaRPr lang="en-GB" sz="1400" b="1" dirty="0">
                <a:solidFill>
                  <a:schemeClr val="bg1"/>
                </a:solidFill>
              </a:endParaRP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Lower capital and operational costs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for </a:t>
              </a:r>
              <a:r>
                <a:rPr lang="en-US" sz="1200" dirty="0">
                  <a:solidFill>
                    <a:schemeClr val="bg1"/>
                  </a:solidFill>
                </a:rPr>
                <a:t>application infrastructure</a:t>
              </a: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Pay-per-use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of </a:t>
              </a:r>
              <a:r>
                <a:rPr lang="en-US" sz="1200" dirty="0">
                  <a:solidFill>
                    <a:schemeClr val="bg1"/>
                  </a:solidFill>
                </a:rPr>
                <a:t>application infrastructure</a:t>
              </a:r>
            </a:p>
            <a:p>
              <a:pPr marL="85725" indent="-85725"/>
              <a:r>
                <a:rPr lang="en-US" sz="1200" dirty="0">
                  <a:solidFill>
                    <a:schemeClr val="bg1"/>
                  </a:solidFill>
                </a:rPr>
                <a:t>Economies of 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scale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054" name="Group 2053"/>
            <p:cNvGrpSpPr/>
            <p:nvPr/>
          </p:nvGrpSpPr>
          <p:grpSpPr>
            <a:xfrm>
              <a:off x="457200" y="1663208"/>
              <a:ext cx="660524" cy="660522"/>
              <a:chOff x="457200" y="1663208"/>
              <a:chExt cx="660524" cy="66052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7200" y="1663208"/>
                <a:ext cx="660524" cy="660522"/>
              </a:xfrm>
              <a:prstGeom prst="ellipse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049" name="Group 2048"/>
              <p:cNvGrpSpPr/>
              <p:nvPr/>
            </p:nvGrpSpPr>
            <p:grpSpPr>
              <a:xfrm>
                <a:off x="550170" y="1761492"/>
                <a:ext cx="474584" cy="468312"/>
                <a:chOff x="-1566863" y="2417763"/>
                <a:chExt cx="720725" cy="711200"/>
              </a:xfrm>
              <a:solidFill>
                <a:schemeClr val="accent1"/>
              </a:solidFill>
            </p:grpSpPr>
            <p:sp>
              <p:nvSpPr>
                <p:cNvPr id="27" name="Freeform 21"/>
                <p:cNvSpPr>
                  <a:spLocks/>
                </p:cNvSpPr>
                <p:nvPr/>
              </p:nvSpPr>
              <p:spPr bwMode="auto">
                <a:xfrm>
                  <a:off x="-1311276" y="2592388"/>
                  <a:ext cx="211138" cy="360363"/>
                </a:xfrm>
                <a:custGeom>
                  <a:avLst/>
                  <a:gdLst>
                    <a:gd name="T0" fmla="*/ 28 w 56"/>
                    <a:gd name="T1" fmla="*/ 19 h 96"/>
                    <a:gd name="T2" fmla="*/ 42 w 56"/>
                    <a:gd name="T3" fmla="*/ 32 h 96"/>
                    <a:gd name="T4" fmla="*/ 56 w 56"/>
                    <a:gd name="T5" fmla="*/ 32 h 96"/>
                    <a:gd name="T6" fmla="*/ 36 w 56"/>
                    <a:gd name="T7" fmla="*/ 10 h 96"/>
                    <a:gd name="T8" fmla="*/ 36 w 56"/>
                    <a:gd name="T9" fmla="*/ 0 h 96"/>
                    <a:gd name="T10" fmla="*/ 20 w 56"/>
                    <a:gd name="T11" fmla="*/ 0 h 96"/>
                    <a:gd name="T12" fmla="*/ 20 w 56"/>
                    <a:gd name="T13" fmla="*/ 10 h 96"/>
                    <a:gd name="T14" fmla="*/ 0 w 56"/>
                    <a:gd name="T15" fmla="*/ 31 h 96"/>
                    <a:gd name="T16" fmla="*/ 26 w 56"/>
                    <a:gd name="T17" fmla="*/ 55 h 96"/>
                    <a:gd name="T18" fmla="*/ 42 w 56"/>
                    <a:gd name="T19" fmla="*/ 67 h 96"/>
                    <a:gd name="T20" fmla="*/ 28 w 56"/>
                    <a:gd name="T21" fmla="*/ 77 h 96"/>
                    <a:gd name="T22" fmla="*/ 14 w 56"/>
                    <a:gd name="T23" fmla="*/ 64 h 96"/>
                    <a:gd name="T24" fmla="*/ 0 w 56"/>
                    <a:gd name="T25" fmla="*/ 64 h 96"/>
                    <a:gd name="T26" fmla="*/ 20 w 56"/>
                    <a:gd name="T27" fmla="*/ 86 h 96"/>
                    <a:gd name="T28" fmla="*/ 20 w 56"/>
                    <a:gd name="T29" fmla="*/ 96 h 96"/>
                    <a:gd name="T30" fmla="*/ 36 w 56"/>
                    <a:gd name="T31" fmla="*/ 96 h 96"/>
                    <a:gd name="T32" fmla="*/ 36 w 56"/>
                    <a:gd name="T33" fmla="*/ 86 h 96"/>
                    <a:gd name="T34" fmla="*/ 56 w 56"/>
                    <a:gd name="T35" fmla="*/ 65 h 96"/>
                    <a:gd name="T36" fmla="*/ 30 w 56"/>
                    <a:gd name="T37" fmla="*/ 41 h 96"/>
                    <a:gd name="T38" fmla="*/ 14 w 56"/>
                    <a:gd name="T39" fmla="*/ 29 h 96"/>
                    <a:gd name="T40" fmla="*/ 28 w 56"/>
                    <a:gd name="T41" fmla="*/ 1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96">
                      <a:moveTo>
                        <a:pt x="28" y="19"/>
                      </a:moveTo>
                      <a:cubicBezTo>
                        <a:pt x="37" y="19"/>
                        <a:pt x="42" y="27"/>
                        <a:pt x="42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22"/>
                        <a:pt x="48" y="13"/>
                        <a:pt x="36" y="1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" y="13"/>
                        <a:pt x="0" y="26"/>
                        <a:pt x="0" y="31"/>
                      </a:cubicBezTo>
                      <a:cubicBezTo>
                        <a:pt x="0" y="39"/>
                        <a:pt x="3" y="49"/>
                        <a:pt x="26" y="55"/>
                      </a:cubicBezTo>
                      <a:cubicBezTo>
                        <a:pt x="36" y="58"/>
                        <a:pt x="42" y="60"/>
                        <a:pt x="42" y="67"/>
                      </a:cubicBezTo>
                      <a:cubicBezTo>
                        <a:pt x="42" y="72"/>
                        <a:pt x="37" y="77"/>
                        <a:pt x="28" y="77"/>
                      </a:cubicBezTo>
                      <a:cubicBezTo>
                        <a:pt x="16" y="77"/>
                        <a:pt x="14" y="69"/>
                        <a:pt x="14" y="6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2" y="83"/>
                        <a:pt x="20" y="86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36" y="96"/>
                        <a:pt x="36" y="96"/>
                        <a:pt x="36" y="96"/>
                      </a:cubicBezTo>
                      <a:cubicBezTo>
                        <a:pt x="36" y="86"/>
                        <a:pt x="36" y="86"/>
                        <a:pt x="36" y="86"/>
                      </a:cubicBezTo>
                      <a:cubicBezTo>
                        <a:pt x="54" y="83"/>
                        <a:pt x="56" y="70"/>
                        <a:pt x="56" y="65"/>
                      </a:cubicBezTo>
                      <a:cubicBezTo>
                        <a:pt x="56" y="53"/>
                        <a:pt x="46" y="46"/>
                        <a:pt x="30" y="41"/>
                      </a:cubicBezTo>
                      <a:cubicBezTo>
                        <a:pt x="22" y="38"/>
                        <a:pt x="14" y="35"/>
                        <a:pt x="14" y="29"/>
                      </a:cubicBezTo>
                      <a:cubicBezTo>
                        <a:pt x="14" y="24"/>
                        <a:pt x="19" y="19"/>
                        <a:pt x="2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8" name="Freeform 22"/>
                <p:cNvSpPr>
                  <a:spLocks noEditPoints="1"/>
                </p:cNvSpPr>
                <p:nvPr/>
              </p:nvSpPr>
              <p:spPr bwMode="auto">
                <a:xfrm>
                  <a:off x="-1566863" y="2417763"/>
                  <a:ext cx="720725" cy="711200"/>
                </a:xfrm>
                <a:custGeom>
                  <a:avLst/>
                  <a:gdLst>
                    <a:gd name="T0" fmla="*/ 192 w 192"/>
                    <a:gd name="T1" fmla="*/ 106 h 190"/>
                    <a:gd name="T2" fmla="*/ 192 w 192"/>
                    <a:gd name="T3" fmla="*/ 84 h 190"/>
                    <a:gd name="T4" fmla="*/ 170 w 192"/>
                    <a:gd name="T5" fmla="*/ 79 h 190"/>
                    <a:gd name="T6" fmla="*/ 166 w 192"/>
                    <a:gd name="T7" fmla="*/ 65 h 190"/>
                    <a:gd name="T8" fmla="*/ 180 w 192"/>
                    <a:gd name="T9" fmla="*/ 47 h 190"/>
                    <a:gd name="T10" fmla="*/ 167 w 192"/>
                    <a:gd name="T11" fmla="*/ 30 h 190"/>
                    <a:gd name="T12" fmla="*/ 146 w 192"/>
                    <a:gd name="T13" fmla="*/ 38 h 190"/>
                    <a:gd name="T14" fmla="*/ 135 w 192"/>
                    <a:gd name="T15" fmla="*/ 30 h 190"/>
                    <a:gd name="T16" fmla="*/ 136 w 192"/>
                    <a:gd name="T17" fmla="*/ 7 h 190"/>
                    <a:gd name="T18" fmla="*/ 115 w 192"/>
                    <a:gd name="T19" fmla="*/ 0 h 190"/>
                    <a:gd name="T20" fmla="*/ 103 w 192"/>
                    <a:gd name="T21" fmla="*/ 19 h 190"/>
                    <a:gd name="T22" fmla="*/ 96 w 192"/>
                    <a:gd name="T23" fmla="*/ 19 h 190"/>
                    <a:gd name="T24" fmla="*/ 89 w 192"/>
                    <a:gd name="T25" fmla="*/ 19 h 190"/>
                    <a:gd name="T26" fmla="*/ 77 w 192"/>
                    <a:gd name="T27" fmla="*/ 0 h 190"/>
                    <a:gd name="T28" fmla="*/ 56 w 192"/>
                    <a:gd name="T29" fmla="*/ 7 h 190"/>
                    <a:gd name="T30" fmla="*/ 57 w 192"/>
                    <a:gd name="T31" fmla="*/ 30 h 190"/>
                    <a:gd name="T32" fmla="*/ 46 w 192"/>
                    <a:gd name="T33" fmla="*/ 38 h 190"/>
                    <a:gd name="T34" fmla="*/ 25 w 192"/>
                    <a:gd name="T35" fmla="*/ 30 h 190"/>
                    <a:gd name="T36" fmla="*/ 12 w 192"/>
                    <a:gd name="T37" fmla="*/ 47 h 190"/>
                    <a:gd name="T38" fmla="*/ 26 w 192"/>
                    <a:gd name="T39" fmla="*/ 65 h 190"/>
                    <a:gd name="T40" fmla="*/ 22 w 192"/>
                    <a:gd name="T41" fmla="*/ 79 h 190"/>
                    <a:gd name="T42" fmla="*/ 0 w 192"/>
                    <a:gd name="T43" fmla="*/ 84 h 190"/>
                    <a:gd name="T44" fmla="*/ 0 w 192"/>
                    <a:gd name="T45" fmla="*/ 106 h 190"/>
                    <a:gd name="T46" fmla="*/ 22 w 192"/>
                    <a:gd name="T47" fmla="*/ 111 h 190"/>
                    <a:gd name="T48" fmla="*/ 26 w 192"/>
                    <a:gd name="T49" fmla="*/ 125 h 190"/>
                    <a:gd name="T50" fmla="*/ 12 w 192"/>
                    <a:gd name="T51" fmla="*/ 143 h 190"/>
                    <a:gd name="T52" fmla="*/ 25 w 192"/>
                    <a:gd name="T53" fmla="*/ 160 h 190"/>
                    <a:gd name="T54" fmla="*/ 46 w 192"/>
                    <a:gd name="T55" fmla="*/ 152 h 190"/>
                    <a:gd name="T56" fmla="*/ 57 w 192"/>
                    <a:gd name="T57" fmla="*/ 160 h 190"/>
                    <a:gd name="T58" fmla="*/ 56 w 192"/>
                    <a:gd name="T59" fmla="*/ 183 h 190"/>
                    <a:gd name="T60" fmla="*/ 77 w 192"/>
                    <a:gd name="T61" fmla="*/ 190 h 190"/>
                    <a:gd name="T62" fmla="*/ 89 w 192"/>
                    <a:gd name="T63" fmla="*/ 171 h 190"/>
                    <a:gd name="T64" fmla="*/ 96 w 192"/>
                    <a:gd name="T65" fmla="*/ 171 h 190"/>
                    <a:gd name="T66" fmla="*/ 103 w 192"/>
                    <a:gd name="T67" fmla="*/ 171 h 190"/>
                    <a:gd name="T68" fmla="*/ 115 w 192"/>
                    <a:gd name="T69" fmla="*/ 190 h 190"/>
                    <a:gd name="T70" fmla="*/ 136 w 192"/>
                    <a:gd name="T71" fmla="*/ 183 h 190"/>
                    <a:gd name="T72" fmla="*/ 135 w 192"/>
                    <a:gd name="T73" fmla="*/ 160 h 190"/>
                    <a:gd name="T74" fmla="*/ 146 w 192"/>
                    <a:gd name="T75" fmla="*/ 152 h 190"/>
                    <a:gd name="T76" fmla="*/ 167 w 192"/>
                    <a:gd name="T77" fmla="*/ 160 h 190"/>
                    <a:gd name="T78" fmla="*/ 180 w 192"/>
                    <a:gd name="T79" fmla="*/ 143 h 190"/>
                    <a:gd name="T80" fmla="*/ 166 w 192"/>
                    <a:gd name="T81" fmla="*/ 125 h 190"/>
                    <a:gd name="T82" fmla="*/ 170 w 192"/>
                    <a:gd name="T83" fmla="*/ 111 h 190"/>
                    <a:gd name="T84" fmla="*/ 192 w 192"/>
                    <a:gd name="T85" fmla="*/ 106 h 190"/>
                    <a:gd name="T86" fmla="*/ 96 w 192"/>
                    <a:gd name="T87" fmla="*/ 156 h 190"/>
                    <a:gd name="T88" fmla="*/ 35 w 192"/>
                    <a:gd name="T89" fmla="*/ 95 h 190"/>
                    <a:gd name="T90" fmla="*/ 96 w 192"/>
                    <a:gd name="T91" fmla="*/ 34 h 190"/>
                    <a:gd name="T92" fmla="*/ 157 w 192"/>
                    <a:gd name="T93" fmla="*/ 95 h 190"/>
                    <a:gd name="T94" fmla="*/ 96 w 192"/>
                    <a:gd name="T95" fmla="*/ 156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2" h="190">
                      <a:moveTo>
                        <a:pt x="192" y="106"/>
                      </a:moveTo>
                      <a:cubicBezTo>
                        <a:pt x="192" y="84"/>
                        <a:pt x="192" y="84"/>
                        <a:pt x="192" y="84"/>
                      </a:cubicBezTo>
                      <a:cubicBezTo>
                        <a:pt x="170" y="79"/>
                        <a:pt x="170" y="79"/>
                        <a:pt x="170" y="79"/>
                      </a:cubicBezTo>
                      <a:cubicBezTo>
                        <a:pt x="169" y="74"/>
                        <a:pt x="168" y="69"/>
                        <a:pt x="166" y="65"/>
                      </a:cubicBezTo>
                      <a:cubicBezTo>
                        <a:pt x="180" y="47"/>
                        <a:pt x="180" y="47"/>
                        <a:pt x="180" y="47"/>
                      </a:cubicBezTo>
                      <a:cubicBezTo>
                        <a:pt x="167" y="30"/>
                        <a:pt x="167" y="30"/>
                        <a:pt x="167" y="30"/>
                      </a:cubicBezTo>
                      <a:cubicBezTo>
                        <a:pt x="146" y="38"/>
                        <a:pt x="146" y="38"/>
                        <a:pt x="146" y="38"/>
                      </a:cubicBezTo>
                      <a:cubicBezTo>
                        <a:pt x="143" y="35"/>
                        <a:pt x="139" y="32"/>
                        <a:pt x="135" y="30"/>
                      </a:cubicBezTo>
                      <a:cubicBezTo>
                        <a:pt x="136" y="7"/>
                        <a:pt x="136" y="7"/>
                        <a:pt x="136" y="7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03" y="19"/>
                        <a:pt x="103" y="19"/>
                        <a:pt x="103" y="19"/>
                      </a:cubicBezTo>
                      <a:cubicBezTo>
                        <a:pt x="101" y="19"/>
                        <a:pt x="98" y="19"/>
                        <a:pt x="96" y="19"/>
                      </a:cubicBezTo>
                      <a:cubicBezTo>
                        <a:pt x="94" y="19"/>
                        <a:pt x="91" y="19"/>
                        <a:pt x="89" y="19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3" y="32"/>
                        <a:pt x="49" y="35"/>
                        <a:pt x="46" y="38"/>
                      </a:cubicBezTo>
                      <a:cubicBezTo>
                        <a:pt x="25" y="30"/>
                        <a:pt x="25" y="30"/>
                        <a:pt x="25" y="30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4" y="69"/>
                        <a:pt x="23" y="74"/>
                        <a:pt x="22" y="79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22" y="111"/>
                        <a:pt x="22" y="111"/>
                        <a:pt x="22" y="111"/>
                      </a:cubicBezTo>
                      <a:cubicBezTo>
                        <a:pt x="23" y="116"/>
                        <a:pt x="24" y="121"/>
                        <a:pt x="26" y="125"/>
                      </a:cubicBezTo>
                      <a:cubicBezTo>
                        <a:pt x="12" y="143"/>
                        <a:pt x="12" y="143"/>
                        <a:pt x="12" y="143"/>
                      </a:cubicBezTo>
                      <a:cubicBezTo>
                        <a:pt x="25" y="160"/>
                        <a:pt x="25" y="160"/>
                        <a:pt x="25" y="160"/>
                      </a:cubicBezTo>
                      <a:cubicBezTo>
                        <a:pt x="46" y="152"/>
                        <a:pt x="46" y="152"/>
                        <a:pt x="46" y="152"/>
                      </a:cubicBezTo>
                      <a:cubicBezTo>
                        <a:pt x="49" y="155"/>
                        <a:pt x="53" y="158"/>
                        <a:pt x="57" y="160"/>
                      </a:cubicBezTo>
                      <a:cubicBezTo>
                        <a:pt x="56" y="183"/>
                        <a:pt x="56" y="183"/>
                        <a:pt x="56" y="183"/>
                      </a:cubicBezTo>
                      <a:cubicBezTo>
                        <a:pt x="77" y="190"/>
                        <a:pt x="77" y="190"/>
                        <a:pt x="77" y="190"/>
                      </a:cubicBezTo>
                      <a:cubicBezTo>
                        <a:pt x="89" y="171"/>
                        <a:pt x="89" y="171"/>
                        <a:pt x="89" y="171"/>
                      </a:cubicBezTo>
                      <a:cubicBezTo>
                        <a:pt x="91" y="171"/>
                        <a:pt x="94" y="171"/>
                        <a:pt x="96" y="171"/>
                      </a:cubicBezTo>
                      <a:cubicBezTo>
                        <a:pt x="98" y="171"/>
                        <a:pt x="101" y="171"/>
                        <a:pt x="103" y="171"/>
                      </a:cubicBezTo>
                      <a:cubicBezTo>
                        <a:pt x="115" y="190"/>
                        <a:pt x="115" y="190"/>
                        <a:pt x="115" y="190"/>
                      </a:cubicBezTo>
                      <a:cubicBezTo>
                        <a:pt x="136" y="183"/>
                        <a:pt x="136" y="183"/>
                        <a:pt x="136" y="183"/>
                      </a:cubicBezTo>
                      <a:cubicBezTo>
                        <a:pt x="135" y="160"/>
                        <a:pt x="135" y="160"/>
                        <a:pt x="135" y="160"/>
                      </a:cubicBezTo>
                      <a:cubicBezTo>
                        <a:pt x="139" y="158"/>
                        <a:pt x="143" y="155"/>
                        <a:pt x="146" y="152"/>
                      </a:cubicBezTo>
                      <a:cubicBezTo>
                        <a:pt x="167" y="160"/>
                        <a:pt x="167" y="160"/>
                        <a:pt x="167" y="160"/>
                      </a:cubicBezTo>
                      <a:cubicBezTo>
                        <a:pt x="180" y="143"/>
                        <a:pt x="180" y="143"/>
                        <a:pt x="180" y="143"/>
                      </a:cubicBezTo>
                      <a:cubicBezTo>
                        <a:pt x="166" y="125"/>
                        <a:pt x="166" y="125"/>
                        <a:pt x="166" y="125"/>
                      </a:cubicBezTo>
                      <a:cubicBezTo>
                        <a:pt x="168" y="121"/>
                        <a:pt x="169" y="116"/>
                        <a:pt x="170" y="111"/>
                      </a:cubicBezTo>
                      <a:lnTo>
                        <a:pt x="192" y="106"/>
                      </a:lnTo>
                      <a:close/>
                      <a:moveTo>
                        <a:pt x="96" y="156"/>
                      </a:moveTo>
                      <a:cubicBezTo>
                        <a:pt x="62" y="156"/>
                        <a:pt x="35" y="129"/>
                        <a:pt x="35" y="95"/>
                      </a:cubicBezTo>
                      <a:cubicBezTo>
                        <a:pt x="35" y="61"/>
                        <a:pt x="62" y="34"/>
                        <a:pt x="96" y="34"/>
                      </a:cubicBezTo>
                      <a:cubicBezTo>
                        <a:pt x="130" y="34"/>
                        <a:pt x="157" y="61"/>
                        <a:pt x="157" y="95"/>
                      </a:cubicBezTo>
                      <a:cubicBezTo>
                        <a:pt x="157" y="129"/>
                        <a:pt x="130" y="156"/>
                        <a:pt x="96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41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Accenture template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00A0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cb8cf291c8653af57dd6a29bb52d0ee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036f0d1f483fee2c7aa86809005d6981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Props1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4E5E8F-D18A-405B-AB6A-19CBBCF65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2F8FF39-A5D2-4C20-89CA-E0BB61C09927}">
  <ds:schemaRefs>
    <ds:schemaRef ds:uri="http://purl.org/dc/terms/"/>
    <ds:schemaRef ds:uri="http://purl.org/dc/dcmitype/"/>
    <ds:schemaRef ds:uri="http://schemas.microsoft.com/office/2006/documentManagement/types"/>
    <ds:schemaRef ds:uri="bc841b31-d549-43ed-bc47-0086310aa7e9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6054</TotalTime>
  <Words>3245</Words>
  <Application>Microsoft Office PowerPoint</Application>
  <PresentationFormat>On-screen Show (4:3)</PresentationFormat>
  <Paragraphs>697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Webdings</vt:lpstr>
      <vt:lpstr>Calibri</vt:lpstr>
      <vt:lpstr>Accenture template</vt:lpstr>
      <vt:lpstr>Module 7:  Platform Applications</vt:lpstr>
      <vt:lpstr>Content</vt:lpstr>
      <vt:lpstr>PLATFORM AS  A SERVICE</vt:lpstr>
      <vt:lpstr>Platform as a Service</vt:lpstr>
      <vt:lpstr>Cloud Deployment Model Offerings</vt:lpstr>
      <vt:lpstr>Pizza Illustration</vt:lpstr>
      <vt:lpstr>PaaA: Treat the Platform like an Application</vt:lpstr>
      <vt:lpstr>Direct Concerns of the Platform Application </vt:lpstr>
      <vt:lpstr>PaaS Value Proposition</vt:lpstr>
      <vt:lpstr>PaaS Benefits</vt:lpstr>
      <vt:lpstr>The Netflix Pattern</vt:lpstr>
      <vt:lpstr>The Netflix Pattern</vt:lpstr>
      <vt:lpstr>The Netflix Pattern</vt:lpstr>
      <vt:lpstr>Netflix Released Monkeys</vt:lpstr>
      <vt:lpstr>Netflix Released Monkeys</vt:lpstr>
      <vt:lpstr>WHAT DOES THIS  MEAN FOR PEOPLE?</vt:lpstr>
      <vt:lpstr>AWS PLATFORM TOOLS: CLOUDFORMATION</vt:lpstr>
      <vt:lpstr>CloudFormation concepts</vt:lpstr>
      <vt:lpstr>CloudFormation concepts</vt:lpstr>
      <vt:lpstr>Step 1, Basic IaaS Provisioning</vt:lpstr>
      <vt:lpstr>Cloud Formation in Action</vt:lpstr>
      <vt:lpstr>Cloud Formation in Action</vt:lpstr>
      <vt:lpstr>CloudFormation concepts</vt:lpstr>
      <vt:lpstr>AWS PLATFORM TOOLS:  AUTO SCALING</vt:lpstr>
      <vt:lpstr>Autoscaling Groups</vt:lpstr>
      <vt:lpstr>Reference Architecture of a Platform Application </vt:lpstr>
      <vt:lpstr>Configuring auto scaling groups</vt:lpstr>
      <vt:lpstr>AWS PLATFORM TOOLS:  ELASTIC BEANSTALK</vt:lpstr>
      <vt:lpstr>Amazon’s PaaS: Elastic BeanStalk</vt:lpstr>
      <vt:lpstr>WHAT DOES THIS  MEAN FOR PEOPLE?</vt:lpstr>
      <vt:lpstr>LET’S TALK  ABOUT THE LAB</vt:lpstr>
      <vt:lpstr>Lab – Autoscaling</vt:lpstr>
      <vt:lpstr>DO THE LAB!</vt:lpstr>
      <vt:lpstr>Summary</vt:lpstr>
      <vt:lpstr>OBSERVATION  AND DISCUSSION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Natasha Kemp</cp:lastModifiedBy>
  <cp:revision>1041</cp:revision>
  <cp:lastPrinted>2009-05-13T12:37:25Z</cp:lastPrinted>
  <dcterms:created xsi:type="dcterms:W3CDTF">2012-01-18T22:44:04Z</dcterms:created>
  <dcterms:modified xsi:type="dcterms:W3CDTF">2016-04-15T01:46:49Z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  <property fmtid="{D5CDD505-2E9C-101B-9397-08002B2CF9AE}" pid="3" name="UserName">
    <vt:lpwstr>nkemp</vt:lpwstr>
  </property>
  <property fmtid="{D5CDD505-2E9C-101B-9397-08002B2CF9AE}" pid="4" name="ComputerName">
    <vt:lpwstr>DLO0150</vt:lpwstr>
  </property>
  <property fmtid="{D5CDD505-2E9C-101B-9397-08002B2CF9AE}" pid="5" name="palette_size">
    <vt:lpwstr>5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