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2"/>
  </p:notesMasterIdLst>
  <p:handoutMasterIdLst>
    <p:handoutMasterId r:id="rId43"/>
  </p:handoutMasterIdLst>
  <p:sldIdLst>
    <p:sldId id="257" r:id="rId5"/>
    <p:sldId id="319" r:id="rId6"/>
    <p:sldId id="364" r:id="rId7"/>
    <p:sldId id="365" r:id="rId8"/>
    <p:sldId id="366" r:id="rId9"/>
    <p:sldId id="368" r:id="rId10"/>
    <p:sldId id="369" r:id="rId11"/>
    <p:sldId id="370" r:id="rId12"/>
    <p:sldId id="371" r:id="rId13"/>
    <p:sldId id="359" r:id="rId14"/>
    <p:sldId id="372" r:id="rId15"/>
    <p:sldId id="373" r:id="rId16"/>
    <p:sldId id="374" r:id="rId17"/>
    <p:sldId id="375" r:id="rId18"/>
    <p:sldId id="376" r:id="rId19"/>
    <p:sldId id="377" r:id="rId20"/>
    <p:sldId id="378" r:id="rId21"/>
    <p:sldId id="379" r:id="rId22"/>
    <p:sldId id="380" r:id="rId23"/>
    <p:sldId id="381" r:id="rId24"/>
    <p:sldId id="382" r:id="rId25"/>
    <p:sldId id="383" r:id="rId26"/>
    <p:sldId id="384" r:id="rId27"/>
    <p:sldId id="385" r:id="rId28"/>
    <p:sldId id="387" r:id="rId29"/>
    <p:sldId id="388" r:id="rId30"/>
    <p:sldId id="389" r:id="rId31"/>
    <p:sldId id="390" r:id="rId32"/>
    <p:sldId id="391" r:id="rId33"/>
    <p:sldId id="349" r:id="rId34"/>
    <p:sldId id="392" r:id="rId35"/>
    <p:sldId id="350" r:id="rId36"/>
    <p:sldId id="393" r:id="rId37"/>
    <p:sldId id="363" r:id="rId38"/>
    <p:sldId id="352" r:id="rId39"/>
    <p:sldId id="351" r:id="rId40"/>
    <p:sldId id="395" r:id="rId41"/>
  </p:sldIdLst>
  <p:sldSz cx="9144000" cy="6858000" type="screen4x3"/>
  <p:notesSz cx="6858000" cy="9144000"/>
  <p:custDataLst>
    <p:tags r:id="rId44"/>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59">
          <p15:clr>
            <a:srgbClr val="A4A3A4"/>
          </p15:clr>
        </p15:guide>
        <p15:guide id="2" orient="horz" pos="245">
          <p15:clr>
            <a:srgbClr val="A4A3A4"/>
          </p15:clr>
        </p15:guide>
        <p15:guide id="3" orient="horz" pos="665">
          <p15:clr>
            <a:srgbClr val="A4A3A4"/>
          </p15:clr>
        </p15:guide>
        <p15:guide id="4" orient="horz" pos="732">
          <p15:clr>
            <a:srgbClr val="A4A3A4"/>
          </p15:clr>
        </p15:guide>
        <p15:guide id="5" orient="horz" pos="4223">
          <p15:clr>
            <a:srgbClr val="A4A3A4"/>
          </p15:clr>
        </p15:guide>
        <p15:guide id="6" orient="horz" pos="4142">
          <p15:clr>
            <a:srgbClr val="A4A3A4"/>
          </p15:clr>
        </p15:guide>
        <p15:guide id="7" orient="horz" pos="4090">
          <p15:clr>
            <a:srgbClr val="A4A3A4"/>
          </p15:clr>
        </p15:guide>
        <p15:guide id="8" orient="horz" pos="811">
          <p15:clr>
            <a:srgbClr val="A4A3A4"/>
          </p15:clr>
        </p15:guide>
        <p15:guide id="9" orient="horz" pos="2451">
          <p15:clr>
            <a:srgbClr val="A4A3A4"/>
          </p15:clr>
        </p15:guide>
        <p15:guide id="10" pos="287">
          <p15:clr>
            <a:srgbClr val="A4A3A4"/>
          </p15:clr>
        </p15:guide>
        <p15:guide id="11" pos="5473">
          <p15:clr>
            <a:srgbClr val="A4A3A4"/>
          </p15:clr>
        </p15:guide>
        <p15:guide id="12" pos="2845">
          <p15:clr>
            <a:srgbClr val="A4A3A4"/>
          </p15:clr>
        </p15:guide>
        <p15:guide id="13" pos="2915">
          <p15:clr>
            <a:srgbClr val="A4A3A4"/>
          </p15:clr>
        </p15:guide>
        <p15:guide id="14" pos="2881">
          <p15:clr>
            <a:srgbClr val="A4A3A4"/>
          </p15:clr>
        </p15:guide>
        <p15:guide id="15" pos="5504">
          <p15:clr>
            <a:srgbClr val="A4A3A4"/>
          </p15:clr>
        </p15:guide>
        <p15:guide id="16" pos="1970">
          <p15:clr>
            <a:srgbClr val="A4A3A4"/>
          </p15:clr>
        </p15:guide>
        <p15:guide id="17" pos="3790">
          <p15:clr>
            <a:srgbClr val="A4A3A4"/>
          </p15:clr>
        </p15:guide>
        <p15:guide id="18" pos="3721">
          <p15:clr>
            <a:srgbClr val="A4A3A4"/>
          </p15:clr>
        </p15:guide>
        <p15:guide id="19" pos="2037">
          <p15:clr>
            <a:srgbClr val="A4A3A4"/>
          </p15:clr>
        </p15:guide>
        <p15:guide id="20" orient="horz" pos="741">
          <p15:clr>
            <a:srgbClr val="A4A3A4"/>
          </p15:clr>
        </p15:guide>
        <p15:guide id="21" orient="horz" pos="4065">
          <p15:clr>
            <a:srgbClr val="A4A3A4"/>
          </p15:clr>
        </p15:guide>
        <p15:guide id="22" orient="horz" pos="2441">
          <p15:clr>
            <a:srgbClr val="A4A3A4"/>
          </p15:clr>
        </p15:guide>
        <p15:guide id="23" pos="2813">
          <p15:clr>
            <a:srgbClr val="A4A3A4"/>
          </p15:clr>
        </p15:guide>
        <p15:guide id="24" pos="2948">
          <p15:clr>
            <a:srgbClr val="A4A3A4"/>
          </p15:clr>
        </p15:guide>
        <p15:guide id="25" pos="2061">
          <p15:clr>
            <a:srgbClr val="A4A3A4"/>
          </p15:clr>
        </p15:guide>
        <p15:guide id="26" pos="3699">
          <p15:clr>
            <a:srgbClr val="A4A3A4"/>
          </p15:clr>
        </p15:guide>
        <p15:guide id="27" pos="1925">
          <p15:clr>
            <a:srgbClr val="A4A3A4"/>
          </p15:clr>
        </p15:guide>
        <p15:guide id="28" pos="3835">
          <p15:clr>
            <a:srgbClr val="A4A3A4"/>
          </p15:clr>
        </p15:guide>
        <p15:guide id="29" orient="horz" pos="232">
          <p15:clr>
            <a:srgbClr val="A4A3A4"/>
          </p15:clr>
        </p15:guide>
        <p15:guide id="30" orient="horz" pos="526">
          <p15:clr>
            <a:srgbClr val="A4A3A4"/>
          </p15:clr>
        </p15:guide>
        <p15:guide id="31" orient="horz" pos="582">
          <p15:clr>
            <a:srgbClr val="A4A3A4"/>
          </p15:clr>
        </p15:guide>
        <p15:guide id="32" orient="horz" pos="4225">
          <p15:clr>
            <a:srgbClr val="A4A3A4"/>
          </p15:clr>
        </p15:guide>
        <p15:guide id="33" orient="horz" pos="707">
          <p15:clr>
            <a:srgbClr val="A4A3A4"/>
          </p15:clr>
        </p15:guide>
        <p15:guide id="34" orient="horz" pos="3990">
          <p15:clr>
            <a:srgbClr val="A4A3A4"/>
          </p15:clr>
        </p15:guide>
        <p15:guide id="35" orient="horz" pos="2353">
          <p15:clr>
            <a:srgbClr val="A4A3A4"/>
          </p15:clr>
        </p15:guide>
        <p15:guide id="36" pos="5472">
          <p15:clr>
            <a:srgbClr val="A4A3A4"/>
          </p15:clr>
        </p15:guide>
        <p15:guide id="37" pos="2940">
          <p15:clr>
            <a:srgbClr val="A4A3A4"/>
          </p15:clr>
        </p15:guide>
        <p15:guide id="38" orient="horz">
          <p15:clr>
            <a:srgbClr val="A4A3A4"/>
          </p15:clr>
        </p15:guide>
        <p15:guide id="39" pos="5759">
          <p15:clr>
            <a:srgbClr val="A4A3A4"/>
          </p15:clr>
        </p15:guide>
        <p15:guide id="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LO" initials="DLO " lastIdx="23" clrIdx="0"/>
  <p:cmAuthor id="1" name="Rachael Willis" initials="RW" lastIdx="12"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CCC"/>
    <a:srgbClr val="FFFFFF"/>
    <a:srgbClr val="551155"/>
    <a:srgbClr val="2F539C"/>
    <a:srgbClr val="003344"/>
    <a:srgbClr val="666666"/>
    <a:srgbClr val="008899"/>
    <a:srgbClr val="408FCD"/>
    <a:srgbClr val="5375AD"/>
    <a:srgbClr val="7788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2546" autoAdjust="0"/>
    <p:restoredTop sz="90373" autoAdjust="0"/>
  </p:normalViewPr>
  <p:slideViewPr>
    <p:cSldViewPr snapToGrid="0" snapToObjects="1" showGuides="1">
      <p:cViewPr varScale="1">
        <p:scale>
          <a:sx n="101" d="100"/>
          <a:sy n="101" d="100"/>
        </p:scale>
        <p:origin x="1458" y="114"/>
      </p:cViewPr>
      <p:guideLst>
        <p:guide orient="horz" pos="2159"/>
        <p:guide orient="horz" pos="245"/>
        <p:guide orient="horz" pos="665"/>
        <p:guide orient="horz" pos="732"/>
        <p:guide orient="horz" pos="4223"/>
        <p:guide orient="horz" pos="4142"/>
        <p:guide orient="horz" pos="4090"/>
        <p:guide orient="horz" pos="811"/>
        <p:guide orient="horz" pos="2451"/>
        <p:guide pos="287"/>
        <p:guide pos="5473"/>
        <p:guide pos="2845"/>
        <p:guide pos="2915"/>
        <p:guide pos="2881"/>
        <p:guide pos="5504"/>
        <p:guide pos="1970"/>
        <p:guide pos="3790"/>
        <p:guide pos="3721"/>
        <p:guide pos="2037"/>
        <p:guide orient="horz" pos="741"/>
        <p:guide orient="horz" pos="4065"/>
        <p:guide orient="horz" pos="2441"/>
        <p:guide pos="2813"/>
        <p:guide pos="2948"/>
        <p:guide pos="2061"/>
        <p:guide pos="3699"/>
        <p:guide pos="1925"/>
        <p:guide pos="3835"/>
        <p:guide orient="horz" pos="232"/>
        <p:guide orient="horz" pos="526"/>
        <p:guide orient="horz" pos="582"/>
        <p:guide orient="horz" pos="4225"/>
        <p:guide orient="horz" pos="707"/>
        <p:guide orient="horz" pos="3990"/>
        <p:guide orient="horz" pos="2353"/>
        <p:guide pos="5472"/>
        <p:guide pos="2940"/>
        <p:guide orient="horz"/>
        <p:guide pos="5759"/>
        <p:guide/>
      </p:guideLst>
    </p:cSldViewPr>
  </p:slideViewPr>
  <p:outlineViewPr>
    <p:cViewPr>
      <p:scale>
        <a:sx n="33" d="100"/>
        <a:sy n="33" d="100"/>
      </p:scale>
      <p:origin x="0" y="4112"/>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latin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128"/>
              </a:defRPr>
            </a:lvl1pPr>
          </a:lstStyle>
          <a:p>
            <a:pPr>
              <a:defRPr/>
            </a:pPr>
            <a:fld id="{5E4C7717-A413-48EB-9E74-9CC8DF624EC2}" type="datetime1">
              <a:rPr lang="en-US">
                <a:latin typeface="Arial" pitchFamily="34" charset="0"/>
              </a:rPr>
              <a:pPr>
                <a:defRPr/>
              </a:pPr>
              <a:t>7/6/2016</a:t>
            </a:fld>
            <a:endParaRPr lang="en-US" dirty="0">
              <a:latin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latin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128"/>
              </a:defRPr>
            </a:lvl1pPr>
          </a:lstStyle>
          <a:p>
            <a:pPr>
              <a:defRPr/>
            </a:pPr>
            <a:fld id="{311B6921-662F-4705-A734-0B75ECCE1C4E}" type="slidenum">
              <a:rPr lang="en-US">
                <a:latin typeface="Arial" pitchFamily="34" charset="0"/>
              </a:rPr>
              <a:pPr>
                <a:defRPr/>
              </a:pPr>
              <a:t>‹#›</a:t>
            </a:fld>
            <a:endParaRPr lang="en-US" dirty="0">
              <a:latin typeface="Arial" pitchFamily="34" charset="0"/>
            </a:endParaRPr>
          </a:p>
        </p:txBody>
      </p:sp>
    </p:spTree>
    <p:extLst>
      <p:ext uri="{BB962C8B-B14F-4D97-AF65-F5344CB8AC3E}">
        <p14:creationId xmlns:p14="http://schemas.microsoft.com/office/powerpoint/2010/main" val="29857231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Arial" pitchFamily="34" charset="0"/>
                <a:ea typeface="+mn-ea"/>
                <a:cs typeface="+mn-cs"/>
              </a:defRPr>
            </a:lvl1pPr>
          </a:lstStyle>
          <a:p>
            <a:pPr>
              <a:defRPr/>
            </a:pPr>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4612C19A-B064-4A02-B1DD-2674A5B33712}" type="datetime1">
              <a:rPr lang="en-US" smtClean="0"/>
              <a:pPr>
                <a:defRPr/>
              </a:pPr>
              <a:t>7/6/2016</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Arial" pitchFamily="34" charset="0"/>
                <a:ea typeface="+mn-ea"/>
                <a:cs typeface="+mn-cs"/>
              </a:defRPr>
            </a:lvl1pPr>
          </a:lstStyle>
          <a:p>
            <a:pPr>
              <a:defRPr/>
            </a:pPr>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E57817C-C749-40AE-A5FD-F6A74744A7F9}" type="slidenum">
              <a:rPr lang="en-GB" smtClean="0"/>
              <a:pPr>
                <a:defRPr/>
              </a:pPr>
              <a:t>‹#›</a:t>
            </a:fld>
            <a:endParaRPr lang="en-GB" dirty="0"/>
          </a:p>
        </p:txBody>
      </p:sp>
    </p:spTree>
    <p:extLst>
      <p:ext uri="{BB962C8B-B14F-4D97-AF65-F5344CB8AC3E}">
        <p14:creationId xmlns:p14="http://schemas.microsoft.com/office/powerpoint/2010/main" val="179590629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itchFamily="34" charset="0"/>
        <a:ea typeface="Arial" pitchFamily="34" charset="0"/>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p:spPr>
      </p:sp>
      <p:sp>
        <p:nvSpPr>
          <p:cNvPr id="9219" name="Notes Placeholder 2"/>
          <p:cNvSpPr>
            <a:spLocks noGrp="1"/>
          </p:cNvSpPr>
          <p:nvPr>
            <p:ph type="body" idx="1"/>
          </p:nvPr>
        </p:nvSpPr>
        <p:spPr bwMode="auto">
          <a:noFill/>
        </p:spPr>
        <p:txBody>
          <a:bodyPr/>
          <a:lstStyle/>
          <a:p>
            <a:endParaRPr lang="en-US" dirty="0" smtClean="0"/>
          </a:p>
        </p:txBody>
      </p:sp>
    </p:spTree>
    <p:extLst>
      <p:ext uri="{BB962C8B-B14F-4D97-AF65-F5344CB8AC3E}">
        <p14:creationId xmlns:p14="http://schemas.microsoft.com/office/powerpoint/2010/main" val="3857415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Some suggestions:</a:t>
            </a:r>
          </a:p>
          <a:p>
            <a:r>
              <a:rPr lang="en-GB" baseline="0" dirty="0" smtClean="0"/>
              <a:t>These tools are available to use consistently throughout the lifecycle</a:t>
            </a:r>
          </a:p>
        </p:txBody>
      </p:sp>
    </p:spTree>
    <p:extLst>
      <p:ext uri="{BB962C8B-B14F-4D97-AF65-F5344CB8AC3E}">
        <p14:creationId xmlns:p14="http://schemas.microsoft.com/office/powerpoint/2010/main" val="3872757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Describe</a:t>
            </a:r>
            <a:r>
              <a:rPr lang="en-GB" baseline="0" dirty="0" smtClean="0"/>
              <a:t> how monitoring is using </a:t>
            </a:r>
            <a:r>
              <a:rPr lang="en-GB" baseline="0" dirty="0" err="1" smtClean="0"/>
              <a:t>telemtry</a:t>
            </a:r>
            <a:r>
              <a:rPr lang="en-GB" baseline="0" dirty="0" smtClean="0"/>
              <a:t> (remote measurement) to look at application performance</a:t>
            </a:r>
          </a:p>
          <a:p>
            <a:r>
              <a:rPr lang="en-GB" baseline="0" dirty="0" smtClean="0"/>
              <a:t>And ultimately business intelligence is what matters</a:t>
            </a:r>
            <a:endParaRPr lang="en-GB" dirty="0" smtClean="0"/>
          </a:p>
          <a:p>
            <a:endParaRPr lang="en-US" dirty="0"/>
          </a:p>
        </p:txBody>
      </p:sp>
    </p:spTree>
    <p:extLst>
      <p:ext uri="{BB962C8B-B14F-4D97-AF65-F5344CB8AC3E}">
        <p14:creationId xmlns:p14="http://schemas.microsoft.com/office/powerpoint/2010/main" val="3733783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a:p>
            <a:pPr marL="228600" indent="-228600">
              <a:buAutoNum type="arabicPeriod"/>
            </a:pPr>
            <a:r>
              <a:rPr lang="en-GB" baseline="0" dirty="0" smtClean="0"/>
              <a:t>Logs get pushed into </a:t>
            </a:r>
            <a:r>
              <a:rPr lang="en-GB" baseline="0" dirty="0" err="1" smtClean="0"/>
              <a:t>logstash</a:t>
            </a:r>
            <a:r>
              <a:rPr lang="en-GB" baseline="0" dirty="0" smtClean="0"/>
              <a:t> via a shipper or </a:t>
            </a:r>
            <a:r>
              <a:rPr lang="en-GB" baseline="0" dirty="0" err="1" smtClean="0"/>
              <a:t>datasource</a:t>
            </a:r>
            <a:r>
              <a:rPr lang="en-GB" baseline="0" dirty="0" smtClean="0"/>
              <a:t>:</a:t>
            </a:r>
          </a:p>
          <a:p>
            <a:pPr marL="685800" lvl="1" indent="-228600">
              <a:buFont typeface="Arial" panose="020B0604020202020204" pitchFamily="34" charset="0"/>
              <a:buChar char="•"/>
            </a:pPr>
            <a:r>
              <a:rPr lang="en-GB" baseline="0" dirty="0" err="1" smtClean="0"/>
              <a:t>rsyslogd</a:t>
            </a:r>
            <a:r>
              <a:rPr lang="en-GB" baseline="0" dirty="0" smtClean="0"/>
              <a:t> (TCP/UDP)</a:t>
            </a:r>
          </a:p>
          <a:p>
            <a:pPr marL="685800" lvl="1" indent="-228600">
              <a:buFont typeface="Arial" panose="020B0604020202020204" pitchFamily="34" charset="0"/>
              <a:buChar char="•"/>
            </a:pPr>
            <a:r>
              <a:rPr lang="en-GB" baseline="0" dirty="0" smtClean="0"/>
              <a:t>Lumberjack</a:t>
            </a:r>
          </a:p>
          <a:p>
            <a:pPr marL="685800" lvl="1" indent="-228600">
              <a:buFont typeface="Arial" panose="020B0604020202020204" pitchFamily="34" charset="0"/>
              <a:buChar char="•"/>
            </a:pPr>
            <a:r>
              <a:rPr lang="en-GB" baseline="0" dirty="0" err="1" smtClean="0"/>
              <a:t>RabbitMQ</a:t>
            </a:r>
            <a:endParaRPr lang="en-GB" baseline="0" dirty="0" smtClean="0"/>
          </a:p>
          <a:p>
            <a:pPr marL="685800" lvl="1" indent="-228600">
              <a:buAutoNum type="arabicPeriod"/>
            </a:pPr>
            <a:endParaRPr lang="en-GB" baseline="0" dirty="0" smtClean="0"/>
          </a:p>
          <a:p>
            <a:pPr marL="0" lvl="0" indent="0">
              <a:buNone/>
            </a:pPr>
            <a:r>
              <a:rPr lang="en-GB" dirty="0" smtClean="0"/>
              <a:t>2.</a:t>
            </a:r>
            <a:r>
              <a:rPr lang="en-GB" baseline="0" dirty="0" smtClean="0"/>
              <a:t> </a:t>
            </a:r>
            <a:r>
              <a:rPr lang="en-GB" baseline="0" dirty="0" err="1" smtClean="0"/>
              <a:t>Logstash</a:t>
            </a:r>
            <a:r>
              <a:rPr lang="en-GB" baseline="0" dirty="0" smtClean="0"/>
              <a:t> takes the logs and other time-based information and stores it for processing and transformations. </a:t>
            </a:r>
            <a:r>
              <a:rPr lang="en-GB" baseline="0" dirty="0" err="1" smtClean="0"/>
              <a:t>Logstash</a:t>
            </a:r>
            <a:r>
              <a:rPr lang="en-GB" baseline="0" dirty="0" smtClean="0"/>
              <a:t> parses all data sources, based on </a:t>
            </a:r>
            <a:r>
              <a:rPr lang="en-GB" baseline="0" dirty="0" err="1" smtClean="0"/>
              <a:t>Grok</a:t>
            </a:r>
            <a:r>
              <a:rPr lang="en-GB" baseline="0" dirty="0" smtClean="0"/>
              <a:t> patterns and outputs a JSON object for each log entry.</a:t>
            </a:r>
          </a:p>
          <a:p>
            <a:pPr marL="628650" lvl="1" indent="-171450">
              <a:buFont typeface="Arial" panose="020B0604020202020204" pitchFamily="34" charset="0"/>
              <a:buChar char="•"/>
            </a:pPr>
            <a:r>
              <a:rPr lang="en-GB" baseline="0" dirty="0" err="1" smtClean="0"/>
              <a:t>Grok</a:t>
            </a:r>
            <a:r>
              <a:rPr lang="en-GB" baseline="0" dirty="0" smtClean="0"/>
              <a:t> patterns are regular expressions for breaking down log entries into their constituent parts. </a:t>
            </a:r>
          </a:p>
          <a:p>
            <a:pPr marL="628650" lvl="1" indent="-171450">
              <a:buFont typeface="Arial" panose="020B0604020202020204" pitchFamily="34" charset="0"/>
              <a:buChar char="•"/>
            </a:pPr>
            <a:endParaRPr lang="en-GB" baseline="0" dirty="0" smtClean="0"/>
          </a:p>
          <a:p>
            <a:pPr marL="228600" lvl="0" indent="-228600">
              <a:buFont typeface="Arial" panose="020B0604020202020204" pitchFamily="34" charset="0"/>
              <a:buAutoNum type="arabicPeriod" startAt="3"/>
            </a:pPr>
            <a:r>
              <a:rPr lang="en-GB" baseline="0" dirty="0" err="1" smtClean="0"/>
              <a:t>Elasticsearch</a:t>
            </a:r>
            <a:r>
              <a:rPr lang="en-GB" baseline="0" dirty="0" smtClean="0"/>
              <a:t> is a search and analytics engine. </a:t>
            </a:r>
          </a:p>
          <a:p>
            <a:pPr marL="628650" lvl="1" indent="-171450">
              <a:buFont typeface="Arial" panose="020B0604020202020204" pitchFamily="34" charset="0"/>
              <a:buChar char="•"/>
            </a:pPr>
            <a:r>
              <a:rPr lang="en-GB" baseline="0" dirty="0" smtClean="0"/>
              <a:t>Queries are based on the Apache Lucene language</a:t>
            </a:r>
          </a:p>
          <a:p>
            <a:pPr marL="457200" lvl="1" indent="0">
              <a:buFont typeface="Arial" panose="020B0604020202020204" pitchFamily="34" charset="0"/>
              <a:buNone/>
            </a:pPr>
            <a:endParaRPr lang="en-GB" baseline="0" dirty="0" smtClean="0"/>
          </a:p>
          <a:p>
            <a:pPr marL="228600" lvl="0" indent="-228600">
              <a:buFont typeface="Arial" panose="020B0604020202020204" pitchFamily="34" charset="0"/>
              <a:buAutoNum type="arabicPeriod" startAt="3"/>
            </a:pPr>
            <a:r>
              <a:rPr lang="en-GB" baseline="0" dirty="0" err="1" smtClean="0"/>
              <a:t>Kibana</a:t>
            </a:r>
            <a:r>
              <a:rPr lang="en-GB" baseline="0" dirty="0" smtClean="0"/>
              <a:t> is </a:t>
            </a:r>
            <a:r>
              <a:rPr lang="en-GB" baseline="0" dirty="0" err="1" smtClean="0"/>
              <a:t>elasticssearch’s</a:t>
            </a:r>
            <a:r>
              <a:rPr lang="en-GB" baseline="0" dirty="0" smtClean="0"/>
              <a:t> data visualizations engine allowing you to view all your data through custom dashboards. </a:t>
            </a:r>
          </a:p>
          <a:p>
            <a:endParaRPr lang="en-US" dirty="0"/>
          </a:p>
        </p:txBody>
      </p:sp>
    </p:spTree>
    <p:extLst>
      <p:ext uri="{BB962C8B-B14F-4D97-AF65-F5344CB8AC3E}">
        <p14:creationId xmlns:p14="http://schemas.microsoft.com/office/powerpoint/2010/main" val="720992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err="1" smtClean="0"/>
              <a:t>Kibana</a:t>
            </a:r>
            <a:r>
              <a:rPr lang="en-GB" baseline="0" dirty="0" smtClean="0"/>
              <a:t> provides rich interactions and UI elements for visualising data.</a:t>
            </a:r>
          </a:p>
          <a:p>
            <a:endParaRPr lang="en-GB" baseline="0" dirty="0" smtClean="0"/>
          </a:p>
          <a:p>
            <a:r>
              <a:rPr lang="en-GB" baseline="0" dirty="0" smtClean="0"/>
              <a:t>We can:</a:t>
            </a:r>
          </a:p>
          <a:p>
            <a:pPr marL="171450" lvl="0" indent="-171450">
              <a:buFont typeface="Arial" panose="020B0604020202020204" pitchFamily="34" charset="0"/>
              <a:buChar char="•"/>
            </a:pPr>
            <a:r>
              <a:rPr lang="en-GB" baseline="0" dirty="0" smtClean="0"/>
              <a:t>Produce Pie charts, tables, histograms, maps. </a:t>
            </a:r>
          </a:p>
          <a:p>
            <a:pPr marL="171450" lvl="0" indent="-171450">
              <a:buFont typeface="Arial" panose="020B0604020202020204" pitchFamily="34" charset="0"/>
              <a:buChar char="•"/>
            </a:pPr>
            <a:r>
              <a:rPr lang="en-GB" baseline="0" dirty="0" smtClean="0"/>
              <a:t>Filter through logs based on filters.</a:t>
            </a:r>
          </a:p>
          <a:p>
            <a:pPr marL="171450" lvl="0" indent="-171450">
              <a:buFont typeface="Arial" panose="020B0604020202020204" pitchFamily="34" charset="0"/>
              <a:buChar char="•"/>
            </a:pPr>
            <a:r>
              <a:rPr lang="en-GB" baseline="0" dirty="0" smtClean="0"/>
              <a:t>Complex search queries based on Apache Lucene language.</a:t>
            </a:r>
          </a:p>
          <a:p>
            <a:pPr marL="0" indent="0">
              <a:buFont typeface="Arial" panose="020B0604020202020204" pitchFamily="34" charset="0"/>
              <a:buNone/>
            </a:pPr>
            <a:endParaRPr lang="en-GB" baseline="0" dirty="0" smtClean="0"/>
          </a:p>
          <a:p>
            <a:pPr marL="0" indent="0">
              <a:buFont typeface="Arial" panose="020B0604020202020204" pitchFamily="34" charset="0"/>
              <a:buNone/>
            </a:pPr>
            <a:endParaRPr lang="en-GB" baseline="0" dirty="0" smtClean="0"/>
          </a:p>
          <a:p>
            <a:endParaRPr lang="en-US" dirty="0"/>
          </a:p>
        </p:txBody>
      </p:sp>
    </p:spTree>
    <p:extLst>
      <p:ext uri="{BB962C8B-B14F-4D97-AF65-F5344CB8AC3E}">
        <p14:creationId xmlns:p14="http://schemas.microsoft.com/office/powerpoint/2010/main" val="948278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Some suggestions:</a:t>
            </a:r>
          </a:p>
          <a:p>
            <a:r>
              <a:rPr lang="en-GB" baseline="0" dirty="0" smtClean="0"/>
              <a:t>Talk about who does what.  This is to powerful for a 3</a:t>
            </a:r>
            <a:r>
              <a:rPr lang="en-GB" baseline="30000" dirty="0" smtClean="0"/>
              <a:t>rd</a:t>
            </a:r>
            <a:r>
              <a:rPr lang="en-GB" baseline="0" dirty="0" smtClean="0"/>
              <a:t> party to do for us!</a:t>
            </a:r>
          </a:p>
        </p:txBody>
      </p:sp>
    </p:spTree>
    <p:extLst>
      <p:ext uri="{BB962C8B-B14F-4D97-AF65-F5344CB8AC3E}">
        <p14:creationId xmlns:p14="http://schemas.microsoft.com/office/powerpoint/2010/main" val="3872757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2757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27571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2757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Presenter Notes:</a:t>
            </a:r>
          </a:p>
          <a:p>
            <a:r>
              <a:rPr lang="en-GB" dirty="0" smtClean="0"/>
              <a:t>- Briefly introduce each type of the services</a:t>
            </a:r>
          </a:p>
          <a:p>
            <a:endParaRPr lang="en-US" dirty="0"/>
          </a:p>
        </p:txBody>
      </p:sp>
    </p:spTree>
    <p:extLst>
      <p:ext uri="{BB962C8B-B14F-4D97-AF65-F5344CB8AC3E}">
        <p14:creationId xmlns:p14="http://schemas.microsoft.com/office/powerpoint/2010/main" val="2574087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4087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4087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Presenter Notes:</a:t>
            </a:r>
          </a:p>
          <a:p>
            <a:pPr marL="171450" indent="-171450">
              <a:buFontTx/>
              <a:buChar char="-"/>
            </a:pPr>
            <a:r>
              <a:rPr lang="en-GB" dirty="0" smtClean="0"/>
              <a:t>Examples of first bullet point:</a:t>
            </a:r>
          </a:p>
          <a:p>
            <a:pPr marL="171450" indent="-171450">
              <a:buFontTx/>
              <a:buChar char="-"/>
            </a:pPr>
            <a:r>
              <a:rPr lang="en-GB" dirty="0" smtClean="0"/>
              <a:t>such as Amazon Simple Storage Service (Amazon S3), Amazon Glacier, Amazon </a:t>
            </a:r>
            <a:r>
              <a:rPr lang="en-GB" dirty="0" err="1" smtClean="0"/>
              <a:t>DynamoDB</a:t>
            </a:r>
            <a:r>
              <a:rPr lang="en-GB" dirty="0" smtClean="0"/>
              <a:t>, Amazon Simple Queuing Service (Amazon SQS), and Amazon Simple Email Service (Amazon SES). </a:t>
            </a:r>
            <a:endParaRPr lang="en-GB" dirty="0"/>
          </a:p>
        </p:txBody>
      </p:sp>
    </p:spTree>
    <p:extLst>
      <p:ext uri="{BB962C8B-B14F-4D97-AF65-F5344CB8AC3E}">
        <p14:creationId xmlns:p14="http://schemas.microsoft.com/office/powerpoint/2010/main" val="2574087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Presenter Notes:</a:t>
            </a:r>
          </a:p>
          <a:p>
            <a:pPr marL="171450" indent="-171450">
              <a:buFont typeface="Arial" panose="020B0604020202020204" pitchFamily="34" charset="0"/>
              <a:buChar char="•"/>
            </a:pPr>
            <a:r>
              <a:rPr lang="en-GB" dirty="0" smtClean="0"/>
              <a:t>Protect</a:t>
            </a:r>
            <a:r>
              <a:rPr lang="en-GB" baseline="0" dirty="0" smtClean="0"/>
              <a:t> data in transit using SSL connections</a:t>
            </a:r>
          </a:p>
          <a:p>
            <a:pPr marL="171450" indent="-171450">
              <a:buFont typeface="Arial" panose="020B0604020202020204" pitchFamily="34" charset="0"/>
              <a:buChar char="•"/>
            </a:pPr>
            <a:r>
              <a:rPr lang="en-GB" baseline="0" dirty="0" smtClean="0"/>
              <a:t>Protect data at rest by encrypting data before uploading to cloud</a:t>
            </a:r>
          </a:p>
          <a:p>
            <a:pPr marL="171450" indent="-171450">
              <a:buFont typeface="Arial" panose="020B0604020202020204" pitchFamily="34" charset="0"/>
              <a:buChar char="•"/>
            </a:pPr>
            <a:r>
              <a:rPr lang="en-GB" baseline="0" dirty="0" smtClean="0"/>
              <a:t>Protect Cloud Credentials, including Keys and Certificates</a:t>
            </a:r>
          </a:p>
          <a:p>
            <a:pPr marL="171450" indent="-171450">
              <a:buFont typeface="Arial" panose="020B0604020202020204" pitchFamily="34" charset="0"/>
              <a:buChar char="•"/>
            </a:pPr>
            <a:endParaRPr lang="en-GB" baseline="0" dirty="0" smtClean="0"/>
          </a:p>
          <a:p>
            <a:pPr marL="171450" indent="-171450">
              <a:buFont typeface="Arial" panose="020B0604020202020204" pitchFamily="34" charset="0"/>
              <a:buChar char="•"/>
            </a:pPr>
            <a:r>
              <a:rPr lang="en-GB" baseline="0" dirty="0" smtClean="0"/>
              <a:t>Talk them through the diagram on securing application</a:t>
            </a:r>
            <a:endParaRPr lang="en-GB" dirty="0"/>
          </a:p>
        </p:txBody>
      </p:sp>
    </p:spTree>
    <p:extLst>
      <p:ext uri="{BB962C8B-B14F-4D97-AF65-F5344CB8AC3E}">
        <p14:creationId xmlns:p14="http://schemas.microsoft.com/office/powerpoint/2010/main" val="2574087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Some suggestions:</a:t>
            </a:r>
          </a:p>
          <a:p>
            <a:r>
              <a:rPr lang="en-GB" baseline="0" dirty="0" smtClean="0"/>
              <a:t>We now have a lot of power – use it wisely!</a:t>
            </a:r>
          </a:p>
        </p:txBody>
      </p:sp>
    </p:spTree>
    <p:extLst>
      <p:ext uri="{BB962C8B-B14F-4D97-AF65-F5344CB8AC3E}">
        <p14:creationId xmlns:p14="http://schemas.microsoft.com/office/powerpoint/2010/main" val="3872757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4958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Presenter Notes:</a:t>
            </a:r>
          </a:p>
          <a:p>
            <a:r>
              <a:rPr lang="en-GB" dirty="0" smtClean="0"/>
              <a:t>-Introducing the topic of high Availability:</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The cloud is all about redundancy and fault-tolerance. Since no single component can guarantee 100% uptime (and even the most expensive hardware eventually fails), we have to design a cloud architecture where individual components can fail without affecting the availability of the entire system.</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
            </a:r>
            <a:br>
              <a:rPr lang="en-GB" dirty="0" smtClean="0"/>
            </a:br>
            <a:r>
              <a:rPr lang="en-GB" dirty="0" smtClean="0"/>
              <a:t>- Explain</a:t>
            </a:r>
            <a:r>
              <a:rPr lang="en-GB" baseline="0" dirty="0" smtClean="0"/>
              <a:t> the main principles that leads to High Availability in the cloud</a:t>
            </a:r>
          </a:p>
          <a:p>
            <a:r>
              <a:rPr lang="en-GB" baseline="0" dirty="0" smtClean="0"/>
              <a:t>- Explain Fragile, sturdy and </a:t>
            </a:r>
            <a:r>
              <a:rPr lang="en-GB" baseline="0" dirty="0" err="1" smtClean="0"/>
              <a:t>Antifragile</a:t>
            </a:r>
            <a:endParaRPr lang="en-GB" dirty="0" smtClean="0"/>
          </a:p>
          <a:p>
            <a:endParaRPr lang="en-US" dirty="0"/>
          </a:p>
        </p:txBody>
      </p:sp>
    </p:spTree>
    <p:extLst>
      <p:ext uri="{BB962C8B-B14F-4D97-AF65-F5344CB8AC3E}">
        <p14:creationId xmlns:p14="http://schemas.microsoft.com/office/powerpoint/2010/main" val="8646182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_Bottom">
    <p:spTree>
      <p:nvGrpSpPr>
        <p:cNvPr id="1" name=""/>
        <p:cNvGrpSpPr/>
        <p:nvPr/>
      </p:nvGrpSpPr>
      <p:grpSpPr>
        <a:xfrm>
          <a:off x="0" y="0"/>
          <a:ext cx="0" cy="0"/>
          <a:chOff x="0" y="0"/>
          <a:chExt cx="0" cy="0"/>
        </a:xfrm>
      </p:grpSpPr>
      <p:pic>
        <p:nvPicPr>
          <p:cNvPr id="84" name="Picture 83"/>
          <p:cNvPicPr>
            <a:picLocks noChangeAspect="1"/>
          </p:cNvPicPr>
          <p:nvPr userDrawn="1"/>
        </p:nvPicPr>
        <p:blipFill rotWithShape="1">
          <a:blip r:embed="rId2" cstate="print">
            <a:extLst>
              <a:ext uri="{28A0092B-C50C-407E-A947-70E740481C1C}">
                <a14:useLocalDpi xmlns:a14="http://schemas.microsoft.com/office/drawing/2010/main" val="0"/>
              </a:ext>
            </a:extLst>
          </a:blip>
          <a:srcRect t="22143" b="13863"/>
          <a:stretch/>
        </p:blipFill>
        <p:spPr>
          <a:xfrm>
            <a:off x="0" y="1"/>
            <a:ext cx="9144000" cy="6858000"/>
          </a:xfrm>
          <a:prstGeom prst="rect">
            <a:avLst/>
          </a:prstGeom>
        </p:spPr>
      </p:pic>
      <p:sp>
        <p:nvSpPr>
          <p:cNvPr id="2" name="Title 1"/>
          <p:cNvSpPr>
            <a:spLocks noGrp="1"/>
          </p:cNvSpPr>
          <p:nvPr userDrawn="1">
            <p:ph type="ctrTitle" hasCustomPrompt="1"/>
          </p:nvPr>
        </p:nvSpPr>
        <p:spPr>
          <a:xfrm>
            <a:off x="455614" y="1434245"/>
            <a:ext cx="4010024" cy="996950"/>
          </a:xfrm>
          <a:prstGeom prst="rect">
            <a:avLst/>
          </a:prstGeom>
        </p:spPr>
        <p:txBody>
          <a:bodyPr lIns="0" tIns="0" anchor="b" anchorCtr="0">
            <a:noAutofit/>
          </a:bodyPr>
          <a:lstStyle>
            <a:lvl1pPr algn="l">
              <a:lnSpc>
                <a:spcPct val="90000"/>
              </a:lnSpc>
              <a:defRPr sz="3200" b="0" spc="0" baseline="0">
                <a:solidFill>
                  <a:schemeClr val="accent1"/>
                </a:solidFill>
                <a:latin typeface="+mj-lt"/>
                <a:cs typeface="Arial" pitchFamily="34" charset="0"/>
              </a:defRPr>
            </a:lvl1pPr>
          </a:lstStyle>
          <a:p>
            <a:r>
              <a:rPr lang="en-US" dirty="0" smtClean="0"/>
              <a:t>Click to edit Master title style </a:t>
            </a:r>
            <a:endParaRPr lang="en-GB" dirty="0"/>
          </a:p>
        </p:txBody>
      </p:sp>
      <p:sp>
        <p:nvSpPr>
          <p:cNvPr id="33" name="Text Placeholder 32"/>
          <p:cNvSpPr>
            <a:spLocks noGrp="1"/>
          </p:cNvSpPr>
          <p:nvPr userDrawn="1">
            <p:ph type="body" sz="quarter" idx="10"/>
          </p:nvPr>
        </p:nvSpPr>
        <p:spPr>
          <a:xfrm>
            <a:off x="455613" y="2504971"/>
            <a:ext cx="4010024"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tx1"/>
                </a:solidFill>
                <a:latin typeface="+mj-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dirty="0" smtClean="0"/>
              <a:t>Click to edit Master text styles</a:t>
            </a:r>
          </a:p>
        </p:txBody>
      </p:sp>
      <p:grpSp>
        <p:nvGrpSpPr>
          <p:cNvPr id="28" name="Group 27"/>
          <p:cNvGrpSpPr/>
          <p:nvPr userDrawn="1"/>
        </p:nvGrpSpPr>
        <p:grpSpPr>
          <a:xfrm>
            <a:off x="5663206" y="1469805"/>
            <a:ext cx="3074394" cy="2061722"/>
            <a:chOff x="5728986" y="1472516"/>
            <a:chExt cx="3074394" cy="2061722"/>
          </a:xfrm>
        </p:grpSpPr>
        <p:sp>
          <p:nvSpPr>
            <p:cNvPr id="29" name="Freeform 28"/>
            <p:cNvSpPr/>
            <p:nvPr/>
          </p:nvSpPr>
          <p:spPr>
            <a:xfrm>
              <a:off x="6191575" y="1472516"/>
              <a:ext cx="2013677" cy="206172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Freeform 11"/>
            <p:cNvSpPr>
              <a:spLocks noEditPoints="1"/>
            </p:cNvSpPr>
            <p:nvPr userDrawn="1"/>
          </p:nvSpPr>
          <p:spPr bwMode="auto">
            <a:xfrm>
              <a:off x="5728986" y="2313444"/>
              <a:ext cx="3074394" cy="250623"/>
            </a:xfrm>
            <a:custGeom>
              <a:avLst/>
              <a:gdLst>
                <a:gd name="T0" fmla="*/ 46 w 1070"/>
                <a:gd name="T1" fmla="*/ 1 h 87"/>
                <a:gd name="T2" fmla="*/ 0 w 1070"/>
                <a:gd name="T3" fmla="*/ 67 h 87"/>
                <a:gd name="T4" fmla="*/ 57 w 1070"/>
                <a:gd name="T5" fmla="*/ 1 h 87"/>
                <a:gd name="T6" fmla="*/ 113 w 1070"/>
                <a:gd name="T7" fmla="*/ 69 h 87"/>
                <a:gd name="T8" fmla="*/ 104 w 1070"/>
                <a:gd name="T9" fmla="*/ 59 h 87"/>
                <a:gd name="T10" fmla="*/ 104 w 1070"/>
                <a:gd name="T11" fmla="*/ 27 h 87"/>
                <a:gd name="T12" fmla="*/ 94 w 1070"/>
                <a:gd name="T13" fmla="*/ 27 h 87"/>
                <a:gd name="T14" fmla="*/ 133 w 1070"/>
                <a:gd name="T15" fmla="*/ 31 h 87"/>
                <a:gd name="T16" fmla="*/ 145 w 1070"/>
                <a:gd name="T17" fmla="*/ 29 h 87"/>
                <a:gd name="T18" fmla="*/ 206 w 1070"/>
                <a:gd name="T19" fmla="*/ 21 h 87"/>
                <a:gd name="T20" fmla="*/ 207 w 1070"/>
                <a:gd name="T21" fmla="*/ 61 h 87"/>
                <a:gd name="T22" fmla="*/ 225 w 1070"/>
                <a:gd name="T23" fmla="*/ 44 h 87"/>
                <a:gd name="T24" fmla="*/ 241 w 1070"/>
                <a:gd name="T25" fmla="*/ 42 h 87"/>
                <a:gd name="T26" fmla="*/ 275 w 1070"/>
                <a:gd name="T27" fmla="*/ 60 h 87"/>
                <a:gd name="T28" fmla="*/ 284 w 1070"/>
                <a:gd name="T29" fmla="*/ 21 h 87"/>
                <a:gd name="T30" fmla="*/ 293 w 1070"/>
                <a:gd name="T31" fmla="*/ 47 h 87"/>
                <a:gd name="T32" fmla="*/ 313 w 1070"/>
                <a:gd name="T33" fmla="*/ 21 h 87"/>
                <a:gd name="T34" fmla="*/ 339 w 1070"/>
                <a:gd name="T35" fmla="*/ 6 h 87"/>
                <a:gd name="T36" fmla="*/ 330 w 1070"/>
                <a:gd name="T37" fmla="*/ 67 h 87"/>
                <a:gd name="T38" fmla="*/ 367 w 1070"/>
                <a:gd name="T39" fmla="*/ 68 h 87"/>
                <a:gd name="T40" fmla="*/ 367 w 1070"/>
                <a:gd name="T41" fmla="*/ 61 h 87"/>
                <a:gd name="T42" fmla="*/ 419 w 1070"/>
                <a:gd name="T43" fmla="*/ 29 h 87"/>
                <a:gd name="T44" fmla="*/ 435 w 1070"/>
                <a:gd name="T45" fmla="*/ 21 h 87"/>
                <a:gd name="T46" fmla="*/ 472 w 1070"/>
                <a:gd name="T47" fmla="*/ 20 h 87"/>
                <a:gd name="T48" fmla="*/ 460 w 1070"/>
                <a:gd name="T49" fmla="*/ 45 h 87"/>
                <a:gd name="T50" fmla="*/ 435 w 1070"/>
                <a:gd name="T51" fmla="*/ 67 h 87"/>
                <a:gd name="T52" fmla="*/ 493 w 1070"/>
                <a:gd name="T53" fmla="*/ 56 h 87"/>
                <a:gd name="T54" fmla="*/ 512 w 1070"/>
                <a:gd name="T55" fmla="*/ 20 h 87"/>
                <a:gd name="T56" fmla="*/ 503 w 1070"/>
                <a:gd name="T57" fmla="*/ 55 h 87"/>
                <a:gd name="T58" fmla="*/ 547 w 1070"/>
                <a:gd name="T59" fmla="*/ 21 h 87"/>
                <a:gd name="T60" fmla="*/ 565 w 1070"/>
                <a:gd name="T61" fmla="*/ 67 h 87"/>
                <a:gd name="T62" fmla="*/ 538 w 1070"/>
                <a:gd name="T63" fmla="*/ 21 h 87"/>
                <a:gd name="T64" fmla="*/ 609 w 1070"/>
                <a:gd name="T65" fmla="*/ 36 h 87"/>
                <a:gd name="T66" fmla="*/ 659 w 1070"/>
                <a:gd name="T67" fmla="*/ 66 h 87"/>
                <a:gd name="T68" fmla="*/ 633 w 1070"/>
                <a:gd name="T69" fmla="*/ 41 h 87"/>
                <a:gd name="T70" fmla="*/ 634 w 1070"/>
                <a:gd name="T71" fmla="*/ 35 h 87"/>
                <a:gd name="T72" fmla="*/ 669 w 1070"/>
                <a:gd name="T73" fmla="*/ 54 h 87"/>
                <a:gd name="T74" fmla="*/ 720 w 1070"/>
                <a:gd name="T75" fmla="*/ 1 h 87"/>
                <a:gd name="T76" fmla="*/ 730 w 1070"/>
                <a:gd name="T77" fmla="*/ 59 h 87"/>
                <a:gd name="T78" fmla="*/ 807 w 1070"/>
                <a:gd name="T79" fmla="*/ 41 h 87"/>
                <a:gd name="T80" fmla="*/ 790 w 1070"/>
                <a:gd name="T81" fmla="*/ 27 h 87"/>
                <a:gd name="T82" fmla="*/ 816 w 1070"/>
                <a:gd name="T83" fmla="*/ 67 h 87"/>
                <a:gd name="T84" fmla="*/ 836 w 1070"/>
                <a:gd name="T85" fmla="*/ 1 h 87"/>
                <a:gd name="T86" fmla="*/ 852 w 1070"/>
                <a:gd name="T87" fmla="*/ 21 h 87"/>
                <a:gd name="T88" fmla="*/ 878 w 1070"/>
                <a:gd name="T89" fmla="*/ 67 h 87"/>
                <a:gd name="T90" fmla="*/ 915 w 1070"/>
                <a:gd name="T91" fmla="*/ 20 h 87"/>
                <a:gd name="T92" fmla="*/ 931 w 1070"/>
                <a:gd name="T93" fmla="*/ 66 h 87"/>
                <a:gd name="T94" fmla="*/ 949 w 1070"/>
                <a:gd name="T95" fmla="*/ 21 h 87"/>
                <a:gd name="T96" fmla="*/ 949 w 1070"/>
                <a:gd name="T97" fmla="*/ 67 h 87"/>
                <a:gd name="T98" fmla="*/ 986 w 1070"/>
                <a:gd name="T99" fmla="*/ 20 h 87"/>
                <a:gd name="T100" fmla="*/ 1001 w 1070"/>
                <a:gd name="T101" fmla="*/ 66 h 87"/>
                <a:gd name="T102" fmla="*/ 1037 w 1070"/>
                <a:gd name="T103" fmla="*/ 60 h 87"/>
                <a:gd name="T104" fmla="*/ 1037 w 1070"/>
                <a:gd name="T105" fmla="*/ 1 h 87"/>
                <a:gd name="T106" fmla="*/ 1037 w 1070"/>
                <a:gd name="T107" fmla="*/ 44 h 87"/>
                <a:gd name="T108" fmla="*/ 1070 w 1070"/>
                <a:gd name="T109" fmla="*/ 6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70" h="87">
                  <a:moveTo>
                    <a:pt x="0" y="1"/>
                  </a:moveTo>
                  <a:cubicBezTo>
                    <a:pt x="10" y="1"/>
                    <a:pt x="10" y="1"/>
                    <a:pt x="10" y="1"/>
                  </a:cubicBezTo>
                  <a:cubicBezTo>
                    <a:pt x="10" y="29"/>
                    <a:pt x="10" y="29"/>
                    <a:pt x="10" y="29"/>
                  </a:cubicBezTo>
                  <a:cubicBezTo>
                    <a:pt x="36" y="29"/>
                    <a:pt x="36" y="29"/>
                    <a:pt x="36" y="29"/>
                  </a:cubicBezTo>
                  <a:cubicBezTo>
                    <a:pt x="36" y="1"/>
                    <a:pt x="36" y="1"/>
                    <a:pt x="36" y="1"/>
                  </a:cubicBezTo>
                  <a:cubicBezTo>
                    <a:pt x="46" y="1"/>
                    <a:pt x="46" y="1"/>
                    <a:pt x="46" y="1"/>
                  </a:cubicBezTo>
                  <a:cubicBezTo>
                    <a:pt x="46" y="67"/>
                    <a:pt x="46" y="67"/>
                    <a:pt x="46" y="67"/>
                  </a:cubicBezTo>
                  <a:cubicBezTo>
                    <a:pt x="36" y="67"/>
                    <a:pt x="36" y="67"/>
                    <a:pt x="36" y="67"/>
                  </a:cubicBezTo>
                  <a:cubicBezTo>
                    <a:pt x="36" y="36"/>
                    <a:pt x="36" y="36"/>
                    <a:pt x="36" y="36"/>
                  </a:cubicBezTo>
                  <a:cubicBezTo>
                    <a:pt x="10" y="36"/>
                    <a:pt x="10" y="36"/>
                    <a:pt x="10" y="36"/>
                  </a:cubicBezTo>
                  <a:cubicBezTo>
                    <a:pt x="10" y="67"/>
                    <a:pt x="10" y="67"/>
                    <a:pt x="10" y="67"/>
                  </a:cubicBezTo>
                  <a:cubicBezTo>
                    <a:pt x="0" y="67"/>
                    <a:pt x="0" y="67"/>
                    <a:pt x="0" y="67"/>
                  </a:cubicBezTo>
                  <a:lnTo>
                    <a:pt x="0" y="1"/>
                  </a:lnTo>
                  <a:close/>
                  <a:moveTo>
                    <a:pt x="57" y="1"/>
                  </a:moveTo>
                  <a:cubicBezTo>
                    <a:pt x="67" y="1"/>
                    <a:pt x="67" y="1"/>
                    <a:pt x="67" y="1"/>
                  </a:cubicBezTo>
                  <a:cubicBezTo>
                    <a:pt x="67" y="10"/>
                    <a:pt x="67" y="10"/>
                    <a:pt x="67" y="10"/>
                  </a:cubicBezTo>
                  <a:cubicBezTo>
                    <a:pt x="57" y="10"/>
                    <a:pt x="57" y="10"/>
                    <a:pt x="57" y="10"/>
                  </a:cubicBezTo>
                  <a:lnTo>
                    <a:pt x="57" y="1"/>
                  </a:lnTo>
                  <a:close/>
                  <a:moveTo>
                    <a:pt x="58" y="21"/>
                  </a:moveTo>
                  <a:cubicBezTo>
                    <a:pt x="67" y="21"/>
                    <a:pt x="67" y="21"/>
                    <a:pt x="67" y="21"/>
                  </a:cubicBezTo>
                  <a:cubicBezTo>
                    <a:pt x="67" y="67"/>
                    <a:pt x="67" y="67"/>
                    <a:pt x="67" y="67"/>
                  </a:cubicBezTo>
                  <a:cubicBezTo>
                    <a:pt x="58" y="67"/>
                    <a:pt x="58" y="67"/>
                    <a:pt x="58" y="67"/>
                  </a:cubicBezTo>
                  <a:lnTo>
                    <a:pt x="58" y="21"/>
                  </a:lnTo>
                  <a:close/>
                  <a:moveTo>
                    <a:pt x="113" y="69"/>
                  </a:moveTo>
                  <a:cubicBezTo>
                    <a:pt x="113" y="82"/>
                    <a:pt x="106" y="87"/>
                    <a:pt x="92" y="87"/>
                  </a:cubicBezTo>
                  <a:cubicBezTo>
                    <a:pt x="85" y="87"/>
                    <a:pt x="80" y="86"/>
                    <a:pt x="78" y="86"/>
                  </a:cubicBezTo>
                  <a:cubicBezTo>
                    <a:pt x="78" y="77"/>
                    <a:pt x="78" y="77"/>
                    <a:pt x="78" y="77"/>
                  </a:cubicBezTo>
                  <a:cubicBezTo>
                    <a:pt x="81" y="78"/>
                    <a:pt x="85" y="81"/>
                    <a:pt x="91" y="81"/>
                  </a:cubicBezTo>
                  <a:cubicBezTo>
                    <a:pt x="104" y="81"/>
                    <a:pt x="104" y="71"/>
                    <a:pt x="104" y="66"/>
                  </a:cubicBezTo>
                  <a:cubicBezTo>
                    <a:pt x="104" y="59"/>
                    <a:pt x="104" y="59"/>
                    <a:pt x="104" y="59"/>
                  </a:cubicBezTo>
                  <a:cubicBezTo>
                    <a:pt x="104" y="59"/>
                    <a:pt x="104" y="59"/>
                    <a:pt x="104" y="59"/>
                  </a:cubicBezTo>
                  <a:cubicBezTo>
                    <a:pt x="103" y="62"/>
                    <a:pt x="99" y="67"/>
                    <a:pt x="92" y="67"/>
                  </a:cubicBezTo>
                  <a:cubicBezTo>
                    <a:pt x="80" y="67"/>
                    <a:pt x="76" y="56"/>
                    <a:pt x="76" y="44"/>
                  </a:cubicBezTo>
                  <a:cubicBezTo>
                    <a:pt x="76" y="31"/>
                    <a:pt x="81" y="20"/>
                    <a:pt x="92" y="20"/>
                  </a:cubicBezTo>
                  <a:cubicBezTo>
                    <a:pt x="99" y="20"/>
                    <a:pt x="103" y="25"/>
                    <a:pt x="104" y="27"/>
                  </a:cubicBezTo>
                  <a:cubicBezTo>
                    <a:pt x="104" y="27"/>
                    <a:pt x="104" y="27"/>
                    <a:pt x="104" y="27"/>
                  </a:cubicBezTo>
                  <a:cubicBezTo>
                    <a:pt x="104" y="21"/>
                    <a:pt x="104" y="21"/>
                    <a:pt x="104" y="21"/>
                  </a:cubicBezTo>
                  <a:cubicBezTo>
                    <a:pt x="113" y="21"/>
                    <a:pt x="113" y="21"/>
                    <a:pt x="113" y="21"/>
                  </a:cubicBezTo>
                  <a:lnTo>
                    <a:pt x="113" y="69"/>
                  </a:lnTo>
                  <a:close/>
                  <a:moveTo>
                    <a:pt x="94" y="60"/>
                  </a:moveTo>
                  <a:cubicBezTo>
                    <a:pt x="102" y="60"/>
                    <a:pt x="104" y="50"/>
                    <a:pt x="104" y="43"/>
                  </a:cubicBezTo>
                  <a:cubicBezTo>
                    <a:pt x="104" y="36"/>
                    <a:pt x="102" y="27"/>
                    <a:pt x="94" y="27"/>
                  </a:cubicBezTo>
                  <a:cubicBezTo>
                    <a:pt x="87" y="27"/>
                    <a:pt x="85" y="37"/>
                    <a:pt x="85" y="44"/>
                  </a:cubicBezTo>
                  <a:cubicBezTo>
                    <a:pt x="85" y="50"/>
                    <a:pt x="87" y="60"/>
                    <a:pt x="94" y="60"/>
                  </a:cubicBezTo>
                  <a:close/>
                  <a:moveTo>
                    <a:pt x="124" y="1"/>
                  </a:moveTo>
                  <a:cubicBezTo>
                    <a:pt x="133" y="1"/>
                    <a:pt x="133" y="1"/>
                    <a:pt x="133" y="1"/>
                  </a:cubicBezTo>
                  <a:cubicBezTo>
                    <a:pt x="133" y="31"/>
                    <a:pt x="133" y="31"/>
                    <a:pt x="133" y="31"/>
                  </a:cubicBezTo>
                  <a:cubicBezTo>
                    <a:pt x="133" y="31"/>
                    <a:pt x="133" y="31"/>
                    <a:pt x="133" y="31"/>
                  </a:cubicBezTo>
                  <a:cubicBezTo>
                    <a:pt x="135" y="27"/>
                    <a:pt x="138" y="20"/>
                    <a:pt x="148" y="20"/>
                  </a:cubicBezTo>
                  <a:cubicBezTo>
                    <a:pt x="158" y="20"/>
                    <a:pt x="160" y="29"/>
                    <a:pt x="160" y="35"/>
                  </a:cubicBezTo>
                  <a:cubicBezTo>
                    <a:pt x="160" y="67"/>
                    <a:pt x="160" y="67"/>
                    <a:pt x="160" y="67"/>
                  </a:cubicBezTo>
                  <a:cubicBezTo>
                    <a:pt x="151" y="67"/>
                    <a:pt x="151" y="67"/>
                    <a:pt x="151" y="67"/>
                  </a:cubicBezTo>
                  <a:cubicBezTo>
                    <a:pt x="151" y="42"/>
                    <a:pt x="151" y="42"/>
                    <a:pt x="151" y="42"/>
                  </a:cubicBezTo>
                  <a:cubicBezTo>
                    <a:pt x="151" y="33"/>
                    <a:pt x="151" y="29"/>
                    <a:pt x="145" y="29"/>
                  </a:cubicBezTo>
                  <a:cubicBezTo>
                    <a:pt x="138" y="29"/>
                    <a:pt x="133" y="38"/>
                    <a:pt x="133" y="47"/>
                  </a:cubicBezTo>
                  <a:cubicBezTo>
                    <a:pt x="133" y="67"/>
                    <a:pt x="133" y="67"/>
                    <a:pt x="133" y="67"/>
                  </a:cubicBezTo>
                  <a:cubicBezTo>
                    <a:pt x="124" y="67"/>
                    <a:pt x="124" y="67"/>
                    <a:pt x="124" y="67"/>
                  </a:cubicBezTo>
                  <a:lnTo>
                    <a:pt x="124" y="1"/>
                  </a:lnTo>
                  <a:close/>
                  <a:moveTo>
                    <a:pt x="198" y="21"/>
                  </a:moveTo>
                  <a:cubicBezTo>
                    <a:pt x="206" y="21"/>
                    <a:pt x="206" y="21"/>
                    <a:pt x="206" y="21"/>
                  </a:cubicBezTo>
                  <a:cubicBezTo>
                    <a:pt x="206" y="28"/>
                    <a:pt x="206" y="28"/>
                    <a:pt x="206" y="28"/>
                  </a:cubicBezTo>
                  <a:cubicBezTo>
                    <a:pt x="207" y="28"/>
                    <a:pt x="207" y="28"/>
                    <a:pt x="207" y="28"/>
                  </a:cubicBezTo>
                  <a:cubicBezTo>
                    <a:pt x="208" y="25"/>
                    <a:pt x="212" y="20"/>
                    <a:pt x="219" y="20"/>
                  </a:cubicBezTo>
                  <a:cubicBezTo>
                    <a:pt x="230" y="20"/>
                    <a:pt x="235" y="30"/>
                    <a:pt x="235" y="43"/>
                  </a:cubicBezTo>
                  <a:cubicBezTo>
                    <a:pt x="235" y="58"/>
                    <a:pt x="229" y="68"/>
                    <a:pt x="219" y="68"/>
                  </a:cubicBezTo>
                  <a:cubicBezTo>
                    <a:pt x="211" y="68"/>
                    <a:pt x="208" y="63"/>
                    <a:pt x="207" y="61"/>
                  </a:cubicBezTo>
                  <a:cubicBezTo>
                    <a:pt x="206" y="61"/>
                    <a:pt x="206" y="61"/>
                    <a:pt x="206" y="61"/>
                  </a:cubicBezTo>
                  <a:cubicBezTo>
                    <a:pt x="206" y="87"/>
                    <a:pt x="206" y="87"/>
                    <a:pt x="206" y="87"/>
                  </a:cubicBezTo>
                  <a:cubicBezTo>
                    <a:pt x="198" y="87"/>
                    <a:pt x="198" y="87"/>
                    <a:pt x="198" y="87"/>
                  </a:cubicBezTo>
                  <a:lnTo>
                    <a:pt x="198" y="21"/>
                  </a:lnTo>
                  <a:close/>
                  <a:moveTo>
                    <a:pt x="216" y="61"/>
                  </a:moveTo>
                  <a:cubicBezTo>
                    <a:pt x="223" y="61"/>
                    <a:pt x="225" y="54"/>
                    <a:pt x="225" y="44"/>
                  </a:cubicBezTo>
                  <a:cubicBezTo>
                    <a:pt x="225" y="37"/>
                    <a:pt x="224" y="27"/>
                    <a:pt x="216" y="27"/>
                  </a:cubicBezTo>
                  <a:cubicBezTo>
                    <a:pt x="209" y="27"/>
                    <a:pt x="206" y="36"/>
                    <a:pt x="206" y="44"/>
                  </a:cubicBezTo>
                  <a:cubicBezTo>
                    <a:pt x="206" y="52"/>
                    <a:pt x="209" y="61"/>
                    <a:pt x="216" y="61"/>
                  </a:cubicBezTo>
                  <a:close/>
                  <a:moveTo>
                    <a:pt x="275" y="66"/>
                  </a:moveTo>
                  <a:cubicBezTo>
                    <a:pt x="271" y="67"/>
                    <a:pt x="269" y="68"/>
                    <a:pt x="264" y="68"/>
                  </a:cubicBezTo>
                  <a:cubicBezTo>
                    <a:pt x="250" y="68"/>
                    <a:pt x="241" y="60"/>
                    <a:pt x="241" y="42"/>
                  </a:cubicBezTo>
                  <a:cubicBezTo>
                    <a:pt x="241" y="22"/>
                    <a:pt x="254" y="20"/>
                    <a:pt x="260" y="20"/>
                  </a:cubicBezTo>
                  <a:cubicBezTo>
                    <a:pt x="271" y="20"/>
                    <a:pt x="276" y="28"/>
                    <a:pt x="276" y="38"/>
                  </a:cubicBezTo>
                  <a:cubicBezTo>
                    <a:pt x="276" y="41"/>
                    <a:pt x="276" y="41"/>
                    <a:pt x="276" y="41"/>
                  </a:cubicBezTo>
                  <a:cubicBezTo>
                    <a:pt x="250" y="41"/>
                    <a:pt x="250" y="41"/>
                    <a:pt x="250" y="41"/>
                  </a:cubicBezTo>
                  <a:cubicBezTo>
                    <a:pt x="250" y="49"/>
                    <a:pt x="254" y="61"/>
                    <a:pt x="266" y="61"/>
                  </a:cubicBezTo>
                  <a:cubicBezTo>
                    <a:pt x="270" y="61"/>
                    <a:pt x="273" y="60"/>
                    <a:pt x="275" y="60"/>
                  </a:cubicBezTo>
                  <a:lnTo>
                    <a:pt x="275" y="66"/>
                  </a:lnTo>
                  <a:close/>
                  <a:moveTo>
                    <a:pt x="268" y="35"/>
                  </a:moveTo>
                  <a:cubicBezTo>
                    <a:pt x="268" y="32"/>
                    <a:pt x="266" y="27"/>
                    <a:pt x="259" y="27"/>
                  </a:cubicBezTo>
                  <a:cubicBezTo>
                    <a:pt x="252" y="27"/>
                    <a:pt x="250" y="33"/>
                    <a:pt x="250" y="35"/>
                  </a:cubicBezTo>
                  <a:lnTo>
                    <a:pt x="268" y="35"/>
                  </a:lnTo>
                  <a:close/>
                  <a:moveTo>
                    <a:pt x="284" y="21"/>
                  </a:moveTo>
                  <a:cubicBezTo>
                    <a:pt x="293" y="21"/>
                    <a:pt x="293" y="21"/>
                    <a:pt x="293" y="21"/>
                  </a:cubicBezTo>
                  <a:cubicBezTo>
                    <a:pt x="293" y="30"/>
                    <a:pt x="293" y="30"/>
                    <a:pt x="293" y="30"/>
                  </a:cubicBezTo>
                  <a:cubicBezTo>
                    <a:pt x="293" y="30"/>
                    <a:pt x="293" y="30"/>
                    <a:pt x="293" y="30"/>
                  </a:cubicBezTo>
                  <a:cubicBezTo>
                    <a:pt x="295" y="27"/>
                    <a:pt x="298" y="20"/>
                    <a:pt x="307" y="20"/>
                  </a:cubicBezTo>
                  <a:cubicBezTo>
                    <a:pt x="307" y="29"/>
                    <a:pt x="307" y="29"/>
                    <a:pt x="307" y="29"/>
                  </a:cubicBezTo>
                  <a:cubicBezTo>
                    <a:pt x="300" y="29"/>
                    <a:pt x="293" y="33"/>
                    <a:pt x="293" y="47"/>
                  </a:cubicBezTo>
                  <a:cubicBezTo>
                    <a:pt x="293" y="67"/>
                    <a:pt x="293" y="67"/>
                    <a:pt x="293" y="67"/>
                  </a:cubicBezTo>
                  <a:cubicBezTo>
                    <a:pt x="284" y="67"/>
                    <a:pt x="284" y="67"/>
                    <a:pt x="284" y="67"/>
                  </a:cubicBezTo>
                  <a:lnTo>
                    <a:pt x="284" y="21"/>
                  </a:lnTo>
                  <a:close/>
                  <a:moveTo>
                    <a:pt x="321" y="28"/>
                  </a:moveTo>
                  <a:cubicBezTo>
                    <a:pt x="313" y="28"/>
                    <a:pt x="313" y="28"/>
                    <a:pt x="313" y="28"/>
                  </a:cubicBezTo>
                  <a:cubicBezTo>
                    <a:pt x="313" y="21"/>
                    <a:pt x="313" y="21"/>
                    <a:pt x="313" y="21"/>
                  </a:cubicBezTo>
                  <a:cubicBezTo>
                    <a:pt x="321" y="21"/>
                    <a:pt x="321" y="21"/>
                    <a:pt x="321" y="21"/>
                  </a:cubicBezTo>
                  <a:cubicBezTo>
                    <a:pt x="321" y="16"/>
                    <a:pt x="321" y="16"/>
                    <a:pt x="321" y="16"/>
                  </a:cubicBezTo>
                  <a:cubicBezTo>
                    <a:pt x="321" y="5"/>
                    <a:pt x="327" y="0"/>
                    <a:pt x="339" y="0"/>
                  </a:cubicBezTo>
                  <a:cubicBezTo>
                    <a:pt x="342" y="0"/>
                    <a:pt x="345" y="0"/>
                    <a:pt x="348" y="0"/>
                  </a:cubicBezTo>
                  <a:cubicBezTo>
                    <a:pt x="348" y="8"/>
                    <a:pt x="348" y="8"/>
                    <a:pt x="348" y="8"/>
                  </a:cubicBezTo>
                  <a:cubicBezTo>
                    <a:pt x="345" y="7"/>
                    <a:pt x="343" y="6"/>
                    <a:pt x="339" y="6"/>
                  </a:cubicBezTo>
                  <a:cubicBezTo>
                    <a:pt x="332" y="6"/>
                    <a:pt x="330" y="12"/>
                    <a:pt x="330" y="16"/>
                  </a:cubicBezTo>
                  <a:cubicBezTo>
                    <a:pt x="330" y="21"/>
                    <a:pt x="330" y="21"/>
                    <a:pt x="330" y="21"/>
                  </a:cubicBezTo>
                  <a:cubicBezTo>
                    <a:pt x="343" y="21"/>
                    <a:pt x="343" y="21"/>
                    <a:pt x="343" y="21"/>
                  </a:cubicBezTo>
                  <a:cubicBezTo>
                    <a:pt x="343" y="28"/>
                    <a:pt x="343" y="28"/>
                    <a:pt x="343" y="28"/>
                  </a:cubicBezTo>
                  <a:cubicBezTo>
                    <a:pt x="330" y="28"/>
                    <a:pt x="330" y="28"/>
                    <a:pt x="330" y="28"/>
                  </a:cubicBezTo>
                  <a:cubicBezTo>
                    <a:pt x="330" y="67"/>
                    <a:pt x="330" y="67"/>
                    <a:pt x="330" y="67"/>
                  </a:cubicBezTo>
                  <a:cubicBezTo>
                    <a:pt x="321" y="67"/>
                    <a:pt x="321" y="67"/>
                    <a:pt x="321" y="67"/>
                  </a:cubicBezTo>
                  <a:lnTo>
                    <a:pt x="321" y="28"/>
                  </a:lnTo>
                  <a:close/>
                  <a:moveTo>
                    <a:pt x="347" y="44"/>
                  </a:moveTo>
                  <a:cubicBezTo>
                    <a:pt x="347" y="29"/>
                    <a:pt x="353" y="20"/>
                    <a:pt x="367" y="20"/>
                  </a:cubicBezTo>
                  <a:cubicBezTo>
                    <a:pt x="381" y="20"/>
                    <a:pt x="387" y="29"/>
                    <a:pt x="387" y="44"/>
                  </a:cubicBezTo>
                  <a:cubicBezTo>
                    <a:pt x="387" y="58"/>
                    <a:pt x="381" y="68"/>
                    <a:pt x="367" y="68"/>
                  </a:cubicBezTo>
                  <a:cubicBezTo>
                    <a:pt x="353" y="68"/>
                    <a:pt x="347" y="58"/>
                    <a:pt x="347" y="44"/>
                  </a:cubicBezTo>
                  <a:close/>
                  <a:moveTo>
                    <a:pt x="367" y="61"/>
                  </a:moveTo>
                  <a:cubicBezTo>
                    <a:pt x="376" y="61"/>
                    <a:pt x="378" y="51"/>
                    <a:pt x="378" y="44"/>
                  </a:cubicBezTo>
                  <a:cubicBezTo>
                    <a:pt x="378" y="37"/>
                    <a:pt x="376" y="27"/>
                    <a:pt x="367" y="27"/>
                  </a:cubicBezTo>
                  <a:cubicBezTo>
                    <a:pt x="358" y="27"/>
                    <a:pt x="356" y="37"/>
                    <a:pt x="356" y="44"/>
                  </a:cubicBezTo>
                  <a:cubicBezTo>
                    <a:pt x="356" y="51"/>
                    <a:pt x="358" y="61"/>
                    <a:pt x="367" y="61"/>
                  </a:cubicBezTo>
                  <a:close/>
                  <a:moveTo>
                    <a:pt x="396" y="21"/>
                  </a:moveTo>
                  <a:cubicBezTo>
                    <a:pt x="405" y="21"/>
                    <a:pt x="405" y="21"/>
                    <a:pt x="405" y="21"/>
                  </a:cubicBezTo>
                  <a:cubicBezTo>
                    <a:pt x="405" y="30"/>
                    <a:pt x="405" y="30"/>
                    <a:pt x="405" y="30"/>
                  </a:cubicBezTo>
                  <a:cubicBezTo>
                    <a:pt x="405" y="30"/>
                    <a:pt x="405" y="30"/>
                    <a:pt x="405" y="30"/>
                  </a:cubicBezTo>
                  <a:cubicBezTo>
                    <a:pt x="406" y="27"/>
                    <a:pt x="410" y="20"/>
                    <a:pt x="419" y="20"/>
                  </a:cubicBezTo>
                  <a:cubicBezTo>
                    <a:pt x="419" y="29"/>
                    <a:pt x="419" y="29"/>
                    <a:pt x="419" y="29"/>
                  </a:cubicBezTo>
                  <a:cubicBezTo>
                    <a:pt x="411" y="29"/>
                    <a:pt x="405" y="33"/>
                    <a:pt x="405" y="47"/>
                  </a:cubicBezTo>
                  <a:cubicBezTo>
                    <a:pt x="405" y="67"/>
                    <a:pt x="405" y="67"/>
                    <a:pt x="405" y="67"/>
                  </a:cubicBezTo>
                  <a:cubicBezTo>
                    <a:pt x="396" y="67"/>
                    <a:pt x="396" y="67"/>
                    <a:pt x="396" y="67"/>
                  </a:cubicBezTo>
                  <a:lnTo>
                    <a:pt x="396" y="21"/>
                  </a:lnTo>
                  <a:close/>
                  <a:moveTo>
                    <a:pt x="426" y="21"/>
                  </a:moveTo>
                  <a:cubicBezTo>
                    <a:pt x="435" y="21"/>
                    <a:pt x="435" y="21"/>
                    <a:pt x="435" y="21"/>
                  </a:cubicBezTo>
                  <a:cubicBezTo>
                    <a:pt x="435" y="30"/>
                    <a:pt x="435" y="30"/>
                    <a:pt x="435" y="30"/>
                  </a:cubicBezTo>
                  <a:cubicBezTo>
                    <a:pt x="435" y="30"/>
                    <a:pt x="435" y="30"/>
                    <a:pt x="435" y="30"/>
                  </a:cubicBezTo>
                  <a:cubicBezTo>
                    <a:pt x="436" y="27"/>
                    <a:pt x="439" y="20"/>
                    <a:pt x="448" y="20"/>
                  </a:cubicBezTo>
                  <a:cubicBezTo>
                    <a:pt x="456" y="20"/>
                    <a:pt x="458" y="26"/>
                    <a:pt x="459" y="30"/>
                  </a:cubicBezTo>
                  <a:cubicBezTo>
                    <a:pt x="459" y="30"/>
                    <a:pt x="459" y="30"/>
                    <a:pt x="459" y="30"/>
                  </a:cubicBezTo>
                  <a:cubicBezTo>
                    <a:pt x="461" y="26"/>
                    <a:pt x="465" y="20"/>
                    <a:pt x="472" y="20"/>
                  </a:cubicBezTo>
                  <a:cubicBezTo>
                    <a:pt x="483" y="20"/>
                    <a:pt x="485" y="29"/>
                    <a:pt x="485" y="35"/>
                  </a:cubicBezTo>
                  <a:cubicBezTo>
                    <a:pt x="485" y="67"/>
                    <a:pt x="485" y="67"/>
                    <a:pt x="485" y="67"/>
                  </a:cubicBezTo>
                  <a:cubicBezTo>
                    <a:pt x="476" y="67"/>
                    <a:pt x="476" y="67"/>
                    <a:pt x="476" y="67"/>
                  </a:cubicBezTo>
                  <a:cubicBezTo>
                    <a:pt x="476" y="42"/>
                    <a:pt x="476" y="42"/>
                    <a:pt x="476" y="42"/>
                  </a:cubicBezTo>
                  <a:cubicBezTo>
                    <a:pt x="476" y="33"/>
                    <a:pt x="476" y="29"/>
                    <a:pt x="470" y="29"/>
                  </a:cubicBezTo>
                  <a:cubicBezTo>
                    <a:pt x="464" y="29"/>
                    <a:pt x="460" y="37"/>
                    <a:pt x="460" y="45"/>
                  </a:cubicBezTo>
                  <a:cubicBezTo>
                    <a:pt x="460" y="67"/>
                    <a:pt x="460" y="67"/>
                    <a:pt x="460" y="67"/>
                  </a:cubicBezTo>
                  <a:cubicBezTo>
                    <a:pt x="451" y="67"/>
                    <a:pt x="451" y="67"/>
                    <a:pt x="451" y="67"/>
                  </a:cubicBezTo>
                  <a:cubicBezTo>
                    <a:pt x="451" y="42"/>
                    <a:pt x="451" y="42"/>
                    <a:pt x="451" y="42"/>
                  </a:cubicBezTo>
                  <a:cubicBezTo>
                    <a:pt x="451" y="33"/>
                    <a:pt x="451" y="29"/>
                    <a:pt x="445" y="29"/>
                  </a:cubicBezTo>
                  <a:cubicBezTo>
                    <a:pt x="439" y="29"/>
                    <a:pt x="435" y="38"/>
                    <a:pt x="435" y="47"/>
                  </a:cubicBezTo>
                  <a:cubicBezTo>
                    <a:pt x="435" y="67"/>
                    <a:pt x="435" y="67"/>
                    <a:pt x="435" y="67"/>
                  </a:cubicBezTo>
                  <a:cubicBezTo>
                    <a:pt x="426" y="67"/>
                    <a:pt x="426" y="67"/>
                    <a:pt x="426" y="67"/>
                  </a:cubicBezTo>
                  <a:lnTo>
                    <a:pt x="426" y="21"/>
                  </a:lnTo>
                  <a:close/>
                  <a:moveTo>
                    <a:pt x="518" y="61"/>
                  </a:moveTo>
                  <a:cubicBezTo>
                    <a:pt x="518" y="61"/>
                    <a:pt x="518" y="61"/>
                    <a:pt x="518" y="61"/>
                  </a:cubicBezTo>
                  <a:cubicBezTo>
                    <a:pt x="517" y="64"/>
                    <a:pt x="513" y="68"/>
                    <a:pt x="506" y="68"/>
                  </a:cubicBezTo>
                  <a:cubicBezTo>
                    <a:pt x="498" y="68"/>
                    <a:pt x="493" y="63"/>
                    <a:pt x="493" y="56"/>
                  </a:cubicBezTo>
                  <a:cubicBezTo>
                    <a:pt x="493" y="43"/>
                    <a:pt x="507" y="41"/>
                    <a:pt x="518" y="41"/>
                  </a:cubicBezTo>
                  <a:cubicBezTo>
                    <a:pt x="518" y="33"/>
                    <a:pt x="518" y="33"/>
                    <a:pt x="518" y="33"/>
                  </a:cubicBezTo>
                  <a:cubicBezTo>
                    <a:pt x="518" y="28"/>
                    <a:pt x="515" y="27"/>
                    <a:pt x="511" y="27"/>
                  </a:cubicBezTo>
                  <a:cubicBezTo>
                    <a:pt x="506" y="27"/>
                    <a:pt x="504" y="30"/>
                    <a:pt x="504" y="34"/>
                  </a:cubicBezTo>
                  <a:cubicBezTo>
                    <a:pt x="495" y="34"/>
                    <a:pt x="495" y="34"/>
                    <a:pt x="495" y="34"/>
                  </a:cubicBezTo>
                  <a:cubicBezTo>
                    <a:pt x="495" y="26"/>
                    <a:pt x="499" y="20"/>
                    <a:pt x="512" y="20"/>
                  </a:cubicBezTo>
                  <a:cubicBezTo>
                    <a:pt x="527" y="20"/>
                    <a:pt x="527" y="31"/>
                    <a:pt x="527" y="35"/>
                  </a:cubicBezTo>
                  <a:cubicBezTo>
                    <a:pt x="527" y="67"/>
                    <a:pt x="527" y="67"/>
                    <a:pt x="527" y="67"/>
                  </a:cubicBezTo>
                  <a:cubicBezTo>
                    <a:pt x="518" y="67"/>
                    <a:pt x="518" y="67"/>
                    <a:pt x="518" y="67"/>
                  </a:cubicBezTo>
                  <a:lnTo>
                    <a:pt x="518" y="61"/>
                  </a:lnTo>
                  <a:close/>
                  <a:moveTo>
                    <a:pt x="517" y="46"/>
                  </a:moveTo>
                  <a:cubicBezTo>
                    <a:pt x="510" y="46"/>
                    <a:pt x="503" y="49"/>
                    <a:pt x="503" y="55"/>
                  </a:cubicBezTo>
                  <a:cubicBezTo>
                    <a:pt x="503" y="59"/>
                    <a:pt x="505" y="61"/>
                    <a:pt x="508" y="61"/>
                  </a:cubicBezTo>
                  <a:cubicBezTo>
                    <a:pt x="514" y="61"/>
                    <a:pt x="518" y="54"/>
                    <a:pt x="518" y="49"/>
                  </a:cubicBezTo>
                  <a:cubicBezTo>
                    <a:pt x="518" y="46"/>
                    <a:pt x="518" y="46"/>
                    <a:pt x="518" y="46"/>
                  </a:cubicBezTo>
                  <a:lnTo>
                    <a:pt x="517" y="46"/>
                  </a:lnTo>
                  <a:close/>
                  <a:moveTo>
                    <a:pt x="538" y="21"/>
                  </a:moveTo>
                  <a:cubicBezTo>
                    <a:pt x="547" y="21"/>
                    <a:pt x="547" y="21"/>
                    <a:pt x="547" y="21"/>
                  </a:cubicBezTo>
                  <a:cubicBezTo>
                    <a:pt x="547" y="31"/>
                    <a:pt x="547" y="31"/>
                    <a:pt x="547" y="31"/>
                  </a:cubicBezTo>
                  <a:cubicBezTo>
                    <a:pt x="547" y="31"/>
                    <a:pt x="547" y="31"/>
                    <a:pt x="547" y="31"/>
                  </a:cubicBezTo>
                  <a:cubicBezTo>
                    <a:pt x="549" y="27"/>
                    <a:pt x="552" y="20"/>
                    <a:pt x="562" y="20"/>
                  </a:cubicBezTo>
                  <a:cubicBezTo>
                    <a:pt x="572" y="20"/>
                    <a:pt x="574" y="29"/>
                    <a:pt x="574" y="35"/>
                  </a:cubicBezTo>
                  <a:cubicBezTo>
                    <a:pt x="574" y="67"/>
                    <a:pt x="574" y="67"/>
                    <a:pt x="574" y="67"/>
                  </a:cubicBezTo>
                  <a:cubicBezTo>
                    <a:pt x="565" y="67"/>
                    <a:pt x="565" y="67"/>
                    <a:pt x="565" y="67"/>
                  </a:cubicBezTo>
                  <a:cubicBezTo>
                    <a:pt x="565" y="42"/>
                    <a:pt x="565" y="42"/>
                    <a:pt x="565" y="42"/>
                  </a:cubicBezTo>
                  <a:cubicBezTo>
                    <a:pt x="565" y="33"/>
                    <a:pt x="565" y="29"/>
                    <a:pt x="559" y="29"/>
                  </a:cubicBezTo>
                  <a:cubicBezTo>
                    <a:pt x="552" y="29"/>
                    <a:pt x="547" y="38"/>
                    <a:pt x="547" y="47"/>
                  </a:cubicBezTo>
                  <a:cubicBezTo>
                    <a:pt x="547" y="67"/>
                    <a:pt x="547" y="67"/>
                    <a:pt x="547" y="67"/>
                  </a:cubicBezTo>
                  <a:cubicBezTo>
                    <a:pt x="538" y="67"/>
                    <a:pt x="538" y="67"/>
                    <a:pt x="538" y="67"/>
                  </a:cubicBezTo>
                  <a:lnTo>
                    <a:pt x="538" y="21"/>
                  </a:lnTo>
                  <a:close/>
                  <a:moveTo>
                    <a:pt x="618" y="66"/>
                  </a:moveTo>
                  <a:cubicBezTo>
                    <a:pt x="614" y="67"/>
                    <a:pt x="610" y="68"/>
                    <a:pt x="605" y="68"/>
                  </a:cubicBezTo>
                  <a:cubicBezTo>
                    <a:pt x="588" y="68"/>
                    <a:pt x="583" y="54"/>
                    <a:pt x="583" y="42"/>
                  </a:cubicBezTo>
                  <a:cubicBezTo>
                    <a:pt x="583" y="30"/>
                    <a:pt x="589" y="20"/>
                    <a:pt x="602" y="20"/>
                  </a:cubicBezTo>
                  <a:cubicBezTo>
                    <a:pt x="615" y="20"/>
                    <a:pt x="619" y="29"/>
                    <a:pt x="619" y="36"/>
                  </a:cubicBezTo>
                  <a:cubicBezTo>
                    <a:pt x="609" y="36"/>
                    <a:pt x="609" y="36"/>
                    <a:pt x="609" y="36"/>
                  </a:cubicBezTo>
                  <a:cubicBezTo>
                    <a:pt x="609" y="33"/>
                    <a:pt x="608" y="27"/>
                    <a:pt x="602" y="27"/>
                  </a:cubicBezTo>
                  <a:cubicBezTo>
                    <a:pt x="596" y="27"/>
                    <a:pt x="592" y="32"/>
                    <a:pt x="592" y="41"/>
                  </a:cubicBezTo>
                  <a:cubicBezTo>
                    <a:pt x="592" y="50"/>
                    <a:pt x="596" y="61"/>
                    <a:pt x="610" y="61"/>
                  </a:cubicBezTo>
                  <a:cubicBezTo>
                    <a:pt x="613" y="61"/>
                    <a:pt x="615" y="61"/>
                    <a:pt x="618" y="60"/>
                  </a:cubicBezTo>
                  <a:lnTo>
                    <a:pt x="618" y="66"/>
                  </a:lnTo>
                  <a:close/>
                  <a:moveTo>
                    <a:pt x="659" y="66"/>
                  </a:moveTo>
                  <a:cubicBezTo>
                    <a:pt x="655" y="67"/>
                    <a:pt x="652" y="68"/>
                    <a:pt x="647" y="68"/>
                  </a:cubicBezTo>
                  <a:cubicBezTo>
                    <a:pt x="634" y="68"/>
                    <a:pt x="625" y="60"/>
                    <a:pt x="625" y="42"/>
                  </a:cubicBezTo>
                  <a:cubicBezTo>
                    <a:pt x="625" y="22"/>
                    <a:pt x="638" y="20"/>
                    <a:pt x="643" y="20"/>
                  </a:cubicBezTo>
                  <a:cubicBezTo>
                    <a:pt x="654" y="20"/>
                    <a:pt x="660" y="28"/>
                    <a:pt x="660" y="38"/>
                  </a:cubicBezTo>
                  <a:cubicBezTo>
                    <a:pt x="660" y="41"/>
                    <a:pt x="660" y="41"/>
                    <a:pt x="660" y="41"/>
                  </a:cubicBezTo>
                  <a:cubicBezTo>
                    <a:pt x="633" y="41"/>
                    <a:pt x="633" y="41"/>
                    <a:pt x="633" y="41"/>
                  </a:cubicBezTo>
                  <a:cubicBezTo>
                    <a:pt x="633" y="49"/>
                    <a:pt x="638" y="61"/>
                    <a:pt x="650" y="61"/>
                  </a:cubicBezTo>
                  <a:cubicBezTo>
                    <a:pt x="654" y="61"/>
                    <a:pt x="657" y="60"/>
                    <a:pt x="659" y="60"/>
                  </a:cubicBezTo>
                  <a:lnTo>
                    <a:pt x="659" y="66"/>
                  </a:lnTo>
                  <a:close/>
                  <a:moveTo>
                    <a:pt x="651" y="35"/>
                  </a:moveTo>
                  <a:cubicBezTo>
                    <a:pt x="651" y="32"/>
                    <a:pt x="650" y="27"/>
                    <a:pt x="643" y="27"/>
                  </a:cubicBezTo>
                  <a:cubicBezTo>
                    <a:pt x="636" y="27"/>
                    <a:pt x="634" y="33"/>
                    <a:pt x="634" y="35"/>
                  </a:cubicBezTo>
                  <a:lnTo>
                    <a:pt x="651" y="35"/>
                  </a:lnTo>
                  <a:close/>
                  <a:moveTo>
                    <a:pt x="669" y="54"/>
                  </a:moveTo>
                  <a:cubicBezTo>
                    <a:pt x="683" y="54"/>
                    <a:pt x="683" y="54"/>
                    <a:pt x="683" y="54"/>
                  </a:cubicBezTo>
                  <a:cubicBezTo>
                    <a:pt x="683" y="67"/>
                    <a:pt x="683" y="67"/>
                    <a:pt x="683" y="67"/>
                  </a:cubicBezTo>
                  <a:cubicBezTo>
                    <a:pt x="669" y="67"/>
                    <a:pt x="669" y="67"/>
                    <a:pt x="669" y="67"/>
                  </a:cubicBezTo>
                  <a:lnTo>
                    <a:pt x="669" y="54"/>
                  </a:lnTo>
                  <a:close/>
                  <a:moveTo>
                    <a:pt x="720" y="1"/>
                  </a:moveTo>
                  <a:cubicBezTo>
                    <a:pt x="737" y="1"/>
                    <a:pt x="737" y="1"/>
                    <a:pt x="737" y="1"/>
                  </a:cubicBezTo>
                  <a:cubicBezTo>
                    <a:pt x="757" y="1"/>
                    <a:pt x="765" y="12"/>
                    <a:pt x="765" y="33"/>
                  </a:cubicBezTo>
                  <a:cubicBezTo>
                    <a:pt x="765" y="61"/>
                    <a:pt x="752" y="67"/>
                    <a:pt x="737" y="67"/>
                  </a:cubicBezTo>
                  <a:cubicBezTo>
                    <a:pt x="720" y="67"/>
                    <a:pt x="720" y="67"/>
                    <a:pt x="720" y="67"/>
                  </a:cubicBezTo>
                  <a:lnTo>
                    <a:pt x="720" y="1"/>
                  </a:lnTo>
                  <a:close/>
                  <a:moveTo>
                    <a:pt x="730" y="59"/>
                  </a:moveTo>
                  <a:cubicBezTo>
                    <a:pt x="735" y="59"/>
                    <a:pt x="735" y="59"/>
                    <a:pt x="735" y="59"/>
                  </a:cubicBezTo>
                  <a:cubicBezTo>
                    <a:pt x="747" y="59"/>
                    <a:pt x="754" y="55"/>
                    <a:pt x="754" y="34"/>
                  </a:cubicBezTo>
                  <a:cubicBezTo>
                    <a:pt x="754" y="13"/>
                    <a:pt x="747" y="8"/>
                    <a:pt x="735" y="8"/>
                  </a:cubicBezTo>
                  <a:cubicBezTo>
                    <a:pt x="730" y="8"/>
                    <a:pt x="730" y="8"/>
                    <a:pt x="730" y="8"/>
                  </a:cubicBezTo>
                  <a:lnTo>
                    <a:pt x="730" y="59"/>
                  </a:lnTo>
                  <a:close/>
                  <a:moveTo>
                    <a:pt x="806" y="66"/>
                  </a:moveTo>
                  <a:cubicBezTo>
                    <a:pt x="802" y="67"/>
                    <a:pt x="800" y="68"/>
                    <a:pt x="795" y="68"/>
                  </a:cubicBezTo>
                  <a:cubicBezTo>
                    <a:pt x="781" y="68"/>
                    <a:pt x="772" y="60"/>
                    <a:pt x="772" y="42"/>
                  </a:cubicBezTo>
                  <a:cubicBezTo>
                    <a:pt x="772" y="22"/>
                    <a:pt x="785" y="20"/>
                    <a:pt x="791" y="20"/>
                  </a:cubicBezTo>
                  <a:cubicBezTo>
                    <a:pt x="802" y="20"/>
                    <a:pt x="807" y="28"/>
                    <a:pt x="807" y="38"/>
                  </a:cubicBezTo>
                  <a:cubicBezTo>
                    <a:pt x="807" y="41"/>
                    <a:pt x="807" y="41"/>
                    <a:pt x="807" y="41"/>
                  </a:cubicBezTo>
                  <a:cubicBezTo>
                    <a:pt x="781" y="41"/>
                    <a:pt x="781" y="41"/>
                    <a:pt x="781" y="41"/>
                  </a:cubicBezTo>
                  <a:cubicBezTo>
                    <a:pt x="781" y="49"/>
                    <a:pt x="785" y="61"/>
                    <a:pt x="797" y="61"/>
                  </a:cubicBezTo>
                  <a:cubicBezTo>
                    <a:pt x="801" y="61"/>
                    <a:pt x="804" y="60"/>
                    <a:pt x="806" y="60"/>
                  </a:cubicBezTo>
                  <a:lnTo>
                    <a:pt x="806" y="66"/>
                  </a:lnTo>
                  <a:close/>
                  <a:moveTo>
                    <a:pt x="799" y="35"/>
                  </a:moveTo>
                  <a:cubicBezTo>
                    <a:pt x="799" y="32"/>
                    <a:pt x="797" y="27"/>
                    <a:pt x="790" y="27"/>
                  </a:cubicBezTo>
                  <a:cubicBezTo>
                    <a:pt x="783" y="27"/>
                    <a:pt x="781" y="33"/>
                    <a:pt x="781" y="35"/>
                  </a:cubicBezTo>
                  <a:lnTo>
                    <a:pt x="799" y="35"/>
                  </a:lnTo>
                  <a:close/>
                  <a:moveTo>
                    <a:pt x="816" y="1"/>
                  </a:moveTo>
                  <a:cubicBezTo>
                    <a:pt x="825" y="1"/>
                    <a:pt x="825" y="1"/>
                    <a:pt x="825" y="1"/>
                  </a:cubicBezTo>
                  <a:cubicBezTo>
                    <a:pt x="825" y="67"/>
                    <a:pt x="825" y="67"/>
                    <a:pt x="825" y="67"/>
                  </a:cubicBezTo>
                  <a:cubicBezTo>
                    <a:pt x="816" y="67"/>
                    <a:pt x="816" y="67"/>
                    <a:pt x="816" y="67"/>
                  </a:cubicBezTo>
                  <a:lnTo>
                    <a:pt x="816" y="1"/>
                  </a:lnTo>
                  <a:close/>
                  <a:moveTo>
                    <a:pt x="836" y="1"/>
                  </a:moveTo>
                  <a:cubicBezTo>
                    <a:pt x="847" y="1"/>
                    <a:pt x="847" y="1"/>
                    <a:pt x="847" y="1"/>
                  </a:cubicBezTo>
                  <a:cubicBezTo>
                    <a:pt x="847" y="10"/>
                    <a:pt x="847" y="10"/>
                    <a:pt x="847" y="10"/>
                  </a:cubicBezTo>
                  <a:cubicBezTo>
                    <a:pt x="836" y="10"/>
                    <a:pt x="836" y="10"/>
                    <a:pt x="836" y="10"/>
                  </a:cubicBezTo>
                  <a:lnTo>
                    <a:pt x="836" y="1"/>
                  </a:lnTo>
                  <a:close/>
                  <a:moveTo>
                    <a:pt x="837" y="21"/>
                  </a:moveTo>
                  <a:cubicBezTo>
                    <a:pt x="846" y="21"/>
                    <a:pt x="846" y="21"/>
                    <a:pt x="846" y="21"/>
                  </a:cubicBezTo>
                  <a:cubicBezTo>
                    <a:pt x="846" y="67"/>
                    <a:pt x="846" y="67"/>
                    <a:pt x="846" y="67"/>
                  </a:cubicBezTo>
                  <a:cubicBezTo>
                    <a:pt x="837" y="67"/>
                    <a:pt x="837" y="67"/>
                    <a:pt x="837" y="67"/>
                  </a:cubicBezTo>
                  <a:lnTo>
                    <a:pt x="837" y="21"/>
                  </a:lnTo>
                  <a:close/>
                  <a:moveTo>
                    <a:pt x="852" y="21"/>
                  </a:moveTo>
                  <a:cubicBezTo>
                    <a:pt x="862" y="21"/>
                    <a:pt x="862" y="21"/>
                    <a:pt x="862" y="21"/>
                  </a:cubicBezTo>
                  <a:cubicBezTo>
                    <a:pt x="874" y="54"/>
                    <a:pt x="874" y="54"/>
                    <a:pt x="874" y="54"/>
                  </a:cubicBezTo>
                  <a:cubicBezTo>
                    <a:pt x="874" y="54"/>
                    <a:pt x="874" y="54"/>
                    <a:pt x="874" y="54"/>
                  </a:cubicBezTo>
                  <a:cubicBezTo>
                    <a:pt x="885" y="21"/>
                    <a:pt x="885" y="21"/>
                    <a:pt x="885" y="21"/>
                  </a:cubicBezTo>
                  <a:cubicBezTo>
                    <a:pt x="894" y="21"/>
                    <a:pt x="894" y="21"/>
                    <a:pt x="894" y="21"/>
                  </a:cubicBezTo>
                  <a:cubicBezTo>
                    <a:pt x="878" y="67"/>
                    <a:pt x="878" y="67"/>
                    <a:pt x="878" y="67"/>
                  </a:cubicBezTo>
                  <a:cubicBezTo>
                    <a:pt x="870" y="67"/>
                    <a:pt x="870" y="67"/>
                    <a:pt x="870" y="67"/>
                  </a:cubicBezTo>
                  <a:lnTo>
                    <a:pt x="852" y="21"/>
                  </a:lnTo>
                  <a:close/>
                  <a:moveTo>
                    <a:pt x="931" y="66"/>
                  </a:moveTo>
                  <a:cubicBezTo>
                    <a:pt x="927" y="67"/>
                    <a:pt x="924" y="68"/>
                    <a:pt x="919" y="68"/>
                  </a:cubicBezTo>
                  <a:cubicBezTo>
                    <a:pt x="905" y="68"/>
                    <a:pt x="897" y="60"/>
                    <a:pt x="897" y="42"/>
                  </a:cubicBezTo>
                  <a:cubicBezTo>
                    <a:pt x="897" y="22"/>
                    <a:pt x="909" y="20"/>
                    <a:pt x="915" y="20"/>
                  </a:cubicBezTo>
                  <a:cubicBezTo>
                    <a:pt x="926" y="20"/>
                    <a:pt x="932" y="28"/>
                    <a:pt x="932" y="38"/>
                  </a:cubicBezTo>
                  <a:cubicBezTo>
                    <a:pt x="932" y="41"/>
                    <a:pt x="932" y="41"/>
                    <a:pt x="932" y="41"/>
                  </a:cubicBezTo>
                  <a:cubicBezTo>
                    <a:pt x="905" y="41"/>
                    <a:pt x="905" y="41"/>
                    <a:pt x="905" y="41"/>
                  </a:cubicBezTo>
                  <a:cubicBezTo>
                    <a:pt x="905" y="49"/>
                    <a:pt x="909" y="61"/>
                    <a:pt x="922" y="61"/>
                  </a:cubicBezTo>
                  <a:cubicBezTo>
                    <a:pt x="926" y="61"/>
                    <a:pt x="929" y="60"/>
                    <a:pt x="931" y="60"/>
                  </a:cubicBezTo>
                  <a:lnTo>
                    <a:pt x="931" y="66"/>
                  </a:lnTo>
                  <a:close/>
                  <a:moveTo>
                    <a:pt x="923" y="35"/>
                  </a:moveTo>
                  <a:cubicBezTo>
                    <a:pt x="923" y="32"/>
                    <a:pt x="921" y="27"/>
                    <a:pt x="915" y="27"/>
                  </a:cubicBezTo>
                  <a:cubicBezTo>
                    <a:pt x="908" y="27"/>
                    <a:pt x="906" y="33"/>
                    <a:pt x="906" y="35"/>
                  </a:cubicBezTo>
                  <a:lnTo>
                    <a:pt x="923" y="35"/>
                  </a:lnTo>
                  <a:close/>
                  <a:moveTo>
                    <a:pt x="940" y="21"/>
                  </a:moveTo>
                  <a:cubicBezTo>
                    <a:pt x="949" y="21"/>
                    <a:pt x="949" y="21"/>
                    <a:pt x="949" y="21"/>
                  </a:cubicBezTo>
                  <a:cubicBezTo>
                    <a:pt x="949" y="30"/>
                    <a:pt x="949" y="30"/>
                    <a:pt x="949" y="30"/>
                  </a:cubicBezTo>
                  <a:cubicBezTo>
                    <a:pt x="949" y="30"/>
                    <a:pt x="949" y="30"/>
                    <a:pt x="949" y="30"/>
                  </a:cubicBezTo>
                  <a:cubicBezTo>
                    <a:pt x="950" y="27"/>
                    <a:pt x="954" y="20"/>
                    <a:pt x="963" y="20"/>
                  </a:cubicBezTo>
                  <a:cubicBezTo>
                    <a:pt x="963" y="29"/>
                    <a:pt x="963" y="29"/>
                    <a:pt x="963" y="29"/>
                  </a:cubicBezTo>
                  <a:cubicBezTo>
                    <a:pt x="955" y="29"/>
                    <a:pt x="949" y="33"/>
                    <a:pt x="949" y="47"/>
                  </a:cubicBezTo>
                  <a:cubicBezTo>
                    <a:pt x="949" y="67"/>
                    <a:pt x="949" y="67"/>
                    <a:pt x="949" y="67"/>
                  </a:cubicBezTo>
                  <a:cubicBezTo>
                    <a:pt x="940" y="67"/>
                    <a:pt x="940" y="67"/>
                    <a:pt x="940" y="67"/>
                  </a:cubicBezTo>
                  <a:lnTo>
                    <a:pt x="940" y="21"/>
                  </a:lnTo>
                  <a:close/>
                  <a:moveTo>
                    <a:pt x="1001" y="66"/>
                  </a:moveTo>
                  <a:cubicBezTo>
                    <a:pt x="998" y="67"/>
                    <a:pt x="995" y="68"/>
                    <a:pt x="990" y="68"/>
                  </a:cubicBezTo>
                  <a:cubicBezTo>
                    <a:pt x="976" y="68"/>
                    <a:pt x="967" y="60"/>
                    <a:pt x="967" y="42"/>
                  </a:cubicBezTo>
                  <a:cubicBezTo>
                    <a:pt x="967" y="22"/>
                    <a:pt x="980" y="20"/>
                    <a:pt x="986" y="20"/>
                  </a:cubicBezTo>
                  <a:cubicBezTo>
                    <a:pt x="997" y="20"/>
                    <a:pt x="1002" y="28"/>
                    <a:pt x="1002" y="38"/>
                  </a:cubicBezTo>
                  <a:cubicBezTo>
                    <a:pt x="1002" y="41"/>
                    <a:pt x="1002" y="41"/>
                    <a:pt x="1002" y="41"/>
                  </a:cubicBezTo>
                  <a:cubicBezTo>
                    <a:pt x="976" y="41"/>
                    <a:pt x="976" y="41"/>
                    <a:pt x="976" y="41"/>
                  </a:cubicBezTo>
                  <a:cubicBezTo>
                    <a:pt x="976" y="49"/>
                    <a:pt x="980" y="61"/>
                    <a:pt x="993" y="61"/>
                  </a:cubicBezTo>
                  <a:cubicBezTo>
                    <a:pt x="997" y="61"/>
                    <a:pt x="999" y="60"/>
                    <a:pt x="1001" y="60"/>
                  </a:cubicBezTo>
                  <a:lnTo>
                    <a:pt x="1001" y="66"/>
                  </a:lnTo>
                  <a:close/>
                  <a:moveTo>
                    <a:pt x="994" y="35"/>
                  </a:moveTo>
                  <a:cubicBezTo>
                    <a:pt x="994" y="32"/>
                    <a:pt x="992" y="27"/>
                    <a:pt x="985" y="27"/>
                  </a:cubicBezTo>
                  <a:cubicBezTo>
                    <a:pt x="978" y="27"/>
                    <a:pt x="976" y="33"/>
                    <a:pt x="976" y="35"/>
                  </a:cubicBezTo>
                  <a:lnTo>
                    <a:pt x="994" y="35"/>
                  </a:lnTo>
                  <a:close/>
                  <a:moveTo>
                    <a:pt x="1037" y="60"/>
                  </a:moveTo>
                  <a:cubicBezTo>
                    <a:pt x="1037" y="60"/>
                    <a:pt x="1037" y="60"/>
                    <a:pt x="1037" y="60"/>
                  </a:cubicBezTo>
                  <a:cubicBezTo>
                    <a:pt x="1036" y="62"/>
                    <a:pt x="1032" y="68"/>
                    <a:pt x="1024" y="68"/>
                  </a:cubicBezTo>
                  <a:cubicBezTo>
                    <a:pt x="1013" y="68"/>
                    <a:pt x="1009" y="58"/>
                    <a:pt x="1009" y="45"/>
                  </a:cubicBezTo>
                  <a:cubicBezTo>
                    <a:pt x="1009" y="30"/>
                    <a:pt x="1014" y="20"/>
                    <a:pt x="1025" y="20"/>
                  </a:cubicBezTo>
                  <a:cubicBezTo>
                    <a:pt x="1032" y="20"/>
                    <a:pt x="1036" y="25"/>
                    <a:pt x="1037" y="27"/>
                  </a:cubicBezTo>
                  <a:cubicBezTo>
                    <a:pt x="1037" y="27"/>
                    <a:pt x="1037" y="27"/>
                    <a:pt x="1037" y="27"/>
                  </a:cubicBezTo>
                  <a:cubicBezTo>
                    <a:pt x="1037" y="1"/>
                    <a:pt x="1037" y="1"/>
                    <a:pt x="1037" y="1"/>
                  </a:cubicBezTo>
                  <a:cubicBezTo>
                    <a:pt x="1046" y="1"/>
                    <a:pt x="1046" y="1"/>
                    <a:pt x="1046" y="1"/>
                  </a:cubicBezTo>
                  <a:cubicBezTo>
                    <a:pt x="1046" y="67"/>
                    <a:pt x="1046" y="67"/>
                    <a:pt x="1046" y="67"/>
                  </a:cubicBezTo>
                  <a:cubicBezTo>
                    <a:pt x="1037" y="67"/>
                    <a:pt x="1037" y="67"/>
                    <a:pt x="1037" y="67"/>
                  </a:cubicBezTo>
                  <a:lnTo>
                    <a:pt x="1037" y="60"/>
                  </a:lnTo>
                  <a:close/>
                  <a:moveTo>
                    <a:pt x="1027" y="61"/>
                  </a:moveTo>
                  <a:cubicBezTo>
                    <a:pt x="1034" y="61"/>
                    <a:pt x="1037" y="51"/>
                    <a:pt x="1037" y="44"/>
                  </a:cubicBezTo>
                  <a:cubicBezTo>
                    <a:pt x="1037" y="36"/>
                    <a:pt x="1035" y="27"/>
                    <a:pt x="1027" y="27"/>
                  </a:cubicBezTo>
                  <a:cubicBezTo>
                    <a:pt x="1020" y="27"/>
                    <a:pt x="1018" y="34"/>
                    <a:pt x="1018" y="44"/>
                  </a:cubicBezTo>
                  <a:cubicBezTo>
                    <a:pt x="1018" y="51"/>
                    <a:pt x="1019" y="61"/>
                    <a:pt x="1027" y="61"/>
                  </a:cubicBezTo>
                  <a:close/>
                  <a:moveTo>
                    <a:pt x="1056" y="54"/>
                  </a:moveTo>
                  <a:cubicBezTo>
                    <a:pt x="1070" y="54"/>
                    <a:pt x="1070" y="54"/>
                    <a:pt x="1070" y="54"/>
                  </a:cubicBezTo>
                  <a:cubicBezTo>
                    <a:pt x="1070" y="67"/>
                    <a:pt x="1070" y="67"/>
                    <a:pt x="1070" y="67"/>
                  </a:cubicBezTo>
                  <a:cubicBezTo>
                    <a:pt x="1056" y="67"/>
                    <a:pt x="1056" y="67"/>
                    <a:pt x="1056" y="67"/>
                  </a:cubicBezTo>
                  <a:lnTo>
                    <a:pt x="1056" y="5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pic>
        <p:nvPicPr>
          <p:cNvPr id="82" name="Picture 8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06800" y="6228000"/>
            <a:ext cx="4698000" cy="228799"/>
          </a:xfrm>
          <a:prstGeom prst="rect">
            <a:avLst/>
          </a:prstGeom>
          <a:noFill/>
          <a:ln>
            <a:noFill/>
          </a:ln>
        </p:spPr>
      </p:pic>
      <p:pic>
        <p:nvPicPr>
          <p:cNvPr id="83" name="Picture 3"/>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466442" y="302741"/>
            <a:ext cx="4543634" cy="748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51503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748800"/>
            <a:ext cx="8232775" cy="1161492"/>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Tree>
    <p:extLst>
      <p:ext uri="{BB962C8B-B14F-4D97-AF65-F5344CB8AC3E}">
        <p14:creationId xmlns:p14="http://schemas.microsoft.com/office/powerpoint/2010/main" val="21071830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Slide 2 - Sub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748800"/>
            <a:ext cx="8232775" cy="1161492"/>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
        <p:nvSpPr>
          <p:cNvPr id="6" name="Text Placeholder 5"/>
          <p:cNvSpPr>
            <a:spLocks noGrp="1"/>
          </p:cNvSpPr>
          <p:nvPr>
            <p:ph type="body" sz="quarter" idx="11"/>
          </p:nvPr>
        </p:nvSpPr>
        <p:spPr>
          <a:xfrm>
            <a:off x="455613" y="1909764"/>
            <a:ext cx="8232775" cy="442436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extLst>
      <p:ext uri="{BB962C8B-B14F-4D97-AF65-F5344CB8AC3E}">
        <p14:creationId xmlns:p14="http://schemas.microsoft.com/office/powerpoint/2010/main" val="188553031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Slide Imag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748800"/>
            <a:ext cx="8232775" cy="1161492"/>
          </a:xfrm>
          <a:prstGeom prst="rect">
            <a:avLst/>
          </a:prstGeom>
        </p:spPr>
        <p:txBody>
          <a:bodyPr lIns="0" tIns="0" anchor="b" anchorCtr="0">
            <a:noAutofit/>
          </a:bodyPr>
          <a:lstStyle>
            <a:lvl1pPr algn="l">
              <a:lnSpc>
                <a:spcPct val="100000"/>
              </a:lnSpc>
              <a:defRPr sz="3600" b="0" spc="0" baseline="0">
                <a:solidFill>
                  <a:schemeClr val="accent1"/>
                </a:solidFill>
                <a:latin typeface="+mj-lt"/>
                <a:cs typeface="Arial" pitchFamily="34" charset="0"/>
              </a:defRPr>
            </a:lvl1pPr>
          </a:lstStyle>
          <a:p>
            <a:r>
              <a:rPr lang="en-US" dirty="0" smtClean="0"/>
              <a:t>Click to edit Master title style </a:t>
            </a:r>
            <a:endParaRPr lang="en-GB" dirty="0"/>
          </a:p>
        </p:txBody>
      </p:sp>
    </p:spTree>
    <p:extLst>
      <p:ext uri="{BB962C8B-B14F-4D97-AF65-F5344CB8AC3E}">
        <p14:creationId xmlns:p14="http://schemas.microsoft.com/office/powerpoint/2010/main" val="255788113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Divider Slide Imag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5556" r="5556"/>
          <a:stretch/>
        </p:blipFill>
        <p:spPr>
          <a:xfrm>
            <a:off x="0" y="0"/>
            <a:ext cx="9144000" cy="6858000"/>
          </a:xfrm>
          <a:prstGeom prst="rect">
            <a:avLst/>
          </a:prstGeom>
        </p:spPr>
      </p:pic>
      <p:sp>
        <p:nvSpPr>
          <p:cNvPr id="10" name="Rectangle 9"/>
          <p:cNvSpPr/>
          <p:nvPr userDrawn="1"/>
        </p:nvSpPr>
        <p:spPr>
          <a:xfrm>
            <a:off x="12923" y="0"/>
            <a:ext cx="9144000" cy="6857999"/>
          </a:xfrm>
          <a:prstGeom prst="rect">
            <a:avLst/>
          </a:prstGeom>
          <a:gradFill flip="none" rotWithShape="1">
            <a:gsLst>
              <a:gs pos="0">
                <a:schemeClr val="accent1">
                  <a:alpha val="0"/>
                </a:schemeClr>
              </a:gs>
              <a:gs pos="73000">
                <a:schemeClr val="accent1">
                  <a:shade val="67500"/>
                  <a:satMod val="115000"/>
                  <a:alpha val="0"/>
                </a:schemeClr>
              </a:gs>
              <a:gs pos="89000">
                <a:srgbClr val="002200"/>
              </a:gs>
            </a:gsLst>
            <a:path path="circle">
              <a:fillToRect l="100000" t="100000"/>
            </a:path>
            <a:tileRect r="-100000" b="-10000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455613" y="3421017"/>
            <a:ext cx="8232775" cy="1161492"/>
          </a:xfrm>
          <a:prstGeom prst="rect">
            <a:avLst/>
          </a:prstGeom>
        </p:spPr>
        <p:txBody>
          <a:bodyPr lIns="0" tIns="0" anchor="t"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
        <p:nvSpPr>
          <p:cNvPr id="5" name="Slide Number Placeholder 2"/>
          <p:cNvSpPr>
            <a:spLocks noGrp="1"/>
          </p:cNvSpPr>
          <p:nvPr>
            <p:ph type="sldNum" sz="quarter" idx="11"/>
          </p:nvPr>
        </p:nvSpPr>
        <p:spPr>
          <a:xfrm>
            <a:off x="4297984" y="6575425"/>
            <a:ext cx="548033" cy="128588"/>
          </a:xfrm>
        </p:spPr>
        <p:txBody>
          <a:bodyPr/>
          <a:lstStyle/>
          <a:p>
            <a:pPr>
              <a:defRPr/>
            </a:pPr>
            <a:r>
              <a:rPr lang="en-US" dirty="0" smtClean="0"/>
              <a:t>Page </a:t>
            </a:r>
            <a:fld id="{90CBDC3A-D49F-4631-A8C7-55D59B33E5FA}" type="slidenum">
              <a:rPr lang="en-US" smtClean="0"/>
              <a:pPr>
                <a:defRPr/>
              </a:pPr>
              <a:t>‹#›</a:t>
            </a:fld>
            <a:endParaRPr lang="en-US" dirty="0"/>
          </a:p>
        </p:txBody>
      </p:sp>
      <p:sp>
        <p:nvSpPr>
          <p:cNvPr id="6" name="Footer Placeholder 1"/>
          <p:cNvSpPr>
            <a:spLocks noGrp="1"/>
          </p:cNvSpPr>
          <p:nvPr>
            <p:ph type="ftr" sz="quarter" idx="12"/>
          </p:nvPr>
        </p:nvSpPr>
        <p:spPr>
          <a:xfrm>
            <a:off x="455613" y="6575425"/>
            <a:ext cx="3600000" cy="128588"/>
          </a:xfrm>
        </p:spPr>
        <p:txBody>
          <a:bodyPr/>
          <a:lstStyle/>
          <a:p>
            <a:r>
              <a:rPr lang="en-US" dirty="0" smtClean="0"/>
              <a:t>Copyright © 2016 Accenture  All rights reserved.</a:t>
            </a:r>
            <a:endParaRPr lang="en-US" dirty="0"/>
          </a:p>
        </p:txBody>
      </p:sp>
      <p:sp>
        <p:nvSpPr>
          <p:cNvPr id="8" name="Oval 7"/>
          <p:cNvSpPr/>
          <p:nvPr userDrawn="1"/>
        </p:nvSpPr>
        <p:spPr>
          <a:xfrm>
            <a:off x="482802" y="2072373"/>
            <a:ext cx="929682" cy="929680"/>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0010541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Divider Slide Imag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r="11656"/>
          <a:stretch/>
        </p:blipFill>
        <p:spPr>
          <a:xfrm>
            <a:off x="0" y="1"/>
            <a:ext cx="9144000" cy="6857998"/>
          </a:xfrm>
          <a:prstGeom prst="rect">
            <a:avLst/>
          </a:prstGeom>
        </p:spPr>
      </p:pic>
      <p:sp>
        <p:nvSpPr>
          <p:cNvPr id="4" name="Rectangle 3"/>
          <p:cNvSpPr/>
          <p:nvPr userDrawn="1"/>
        </p:nvSpPr>
        <p:spPr>
          <a:xfrm>
            <a:off x="0" y="0"/>
            <a:ext cx="9144000" cy="6857999"/>
          </a:xfrm>
          <a:prstGeom prst="rect">
            <a:avLst/>
          </a:prstGeom>
          <a:gradFill flip="none" rotWithShape="1">
            <a:gsLst>
              <a:gs pos="0">
                <a:schemeClr val="accent1">
                  <a:alpha val="0"/>
                </a:schemeClr>
              </a:gs>
              <a:gs pos="73000">
                <a:schemeClr val="accent1">
                  <a:shade val="67500"/>
                  <a:satMod val="115000"/>
                  <a:alpha val="0"/>
                </a:schemeClr>
              </a:gs>
              <a:gs pos="100000">
                <a:srgbClr val="002200"/>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455613" y="3417888"/>
            <a:ext cx="8232775" cy="1161492"/>
          </a:xfrm>
          <a:prstGeom prst="rect">
            <a:avLst/>
          </a:prstGeom>
        </p:spPr>
        <p:txBody>
          <a:bodyPr lIns="0" tIns="0" anchor="t"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
        <p:nvSpPr>
          <p:cNvPr id="5" name="Slide Number Placeholder 2"/>
          <p:cNvSpPr>
            <a:spLocks noGrp="1"/>
          </p:cNvSpPr>
          <p:nvPr>
            <p:ph type="sldNum" sz="quarter" idx="11"/>
          </p:nvPr>
        </p:nvSpPr>
        <p:spPr>
          <a:xfrm>
            <a:off x="4297984" y="6575425"/>
            <a:ext cx="548033" cy="128588"/>
          </a:xfrm>
        </p:spPr>
        <p:txBody>
          <a:bodyPr/>
          <a:lstStyle/>
          <a:p>
            <a:pPr>
              <a:defRPr/>
            </a:pPr>
            <a:r>
              <a:rPr lang="en-US" dirty="0" smtClean="0"/>
              <a:t>Page </a:t>
            </a:r>
            <a:fld id="{90CBDC3A-D49F-4631-A8C7-55D59B33E5FA}" type="slidenum">
              <a:rPr lang="en-US" smtClean="0"/>
              <a:pPr>
                <a:defRPr/>
              </a:pPr>
              <a:t>‹#›</a:t>
            </a:fld>
            <a:endParaRPr lang="en-US" dirty="0"/>
          </a:p>
        </p:txBody>
      </p:sp>
      <p:sp>
        <p:nvSpPr>
          <p:cNvPr id="6" name="Footer Placeholder 1"/>
          <p:cNvSpPr>
            <a:spLocks noGrp="1"/>
          </p:cNvSpPr>
          <p:nvPr>
            <p:ph type="ftr" sz="quarter" idx="12"/>
          </p:nvPr>
        </p:nvSpPr>
        <p:spPr>
          <a:xfrm>
            <a:off x="455613" y="6575425"/>
            <a:ext cx="3600000" cy="128588"/>
          </a:xfrm>
        </p:spPr>
        <p:txBody>
          <a:bodyPr/>
          <a:lstStyle/>
          <a:p>
            <a:r>
              <a:rPr lang="en-US" dirty="0" smtClean="0"/>
              <a:t>Copyright © 2016 Accenture  All rights reserved.</a:t>
            </a:r>
            <a:endParaRPr lang="en-US" dirty="0"/>
          </a:p>
        </p:txBody>
      </p:sp>
      <p:sp>
        <p:nvSpPr>
          <p:cNvPr id="8" name="Oval 7"/>
          <p:cNvSpPr/>
          <p:nvPr userDrawn="1"/>
        </p:nvSpPr>
        <p:spPr>
          <a:xfrm>
            <a:off x="482802" y="2072373"/>
            <a:ext cx="929682" cy="929680"/>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0405002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5_Divider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2707200"/>
            <a:ext cx="8232775" cy="1161492"/>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
        <p:nvSpPr>
          <p:cNvPr id="3" name="Slide Number Placeholder 2"/>
          <p:cNvSpPr>
            <a:spLocks noGrp="1"/>
          </p:cNvSpPr>
          <p:nvPr>
            <p:ph type="sldNum" sz="quarter" idx="11"/>
          </p:nvPr>
        </p:nvSpPr>
        <p:spPr>
          <a:xfrm>
            <a:off x="4297984" y="6575425"/>
            <a:ext cx="548033" cy="128588"/>
          </a:xfrm>
        </p:spPr>
        <p:txBody>
          <a:bodyPr/>
          <a:lstStyle/>
          <a:p>
            <a:pPr>
              <a:defRPr/>
            </a:pPr>
            <a:r>
              <a:rPr lang="en-US" dirty="0" smtClean="0"/>
              <a:t>Page </a:t>
            </a:r>
            <a:fld id="{90CBDC3A-D49F-4631-A8C7-55D59B33E5FA}" type="slidenum">
              <a:rPr lang="en-US" smtClean="0"/>
              <a:pPr>
                <a:defRPr/>
              </a:pPr>
              <a:t>‹#›</a:t>
            </a:fld>
            <a:endParaRPr lang="en-US" dirty="0"/>
          </a:p>
        </p:txBody>
      </p:sp>
      <p:sp>
        <p:nvSpPr>
          <p:cNvPr id="4" name="Footer Placeholder 1"/>
          <p:cNvSpPr>
            <a:spLocks noGrp="1"/>
          </p:cNvSpPr>
          <p:nvPr>
            <p:ph type="ftr" sz="quarter" idx="12"/>
          </p:nvPr>
        </p:nvSpPr>
        <p:spPr>
          <a:xfrm>
            <a:off x="455613" y="6575425"/>
            <a:ext cx="3600000" cy="128588"/>
          </a:xfrm>
        </p:spPr>
        <p:txBody>
          <a:bodyPr/>
          <a:lstStyle/>
          <a:p>
            <a:r>
              <a:rPr lang="en-US" smtClean="0"/>
              <a:t>Copyright © 2016 Accenture  All rights reserved.</a:t>
            </a:r>
            <a:endParaRPr lang="en-AU" dirty="0"/>
          </a:p>
        </p:txBody>
      </p:sp>
    </p:spTree>
    <p:extLst>
      <p:ext uri="{BB962C8B-B14F-4D97-AF65-F5344CB8AC3E}">
        <p14:creationId xmlns:p14="http://schemas.microsoft.com/office/powerpoint/2010/main" val="5169693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3_Divider Slide Image">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10575" r="536"/>
          <a:stretch/>
        </p:blipFill>
        <p:spPr>
          <a:xfrm>
            <a:off x="0" y="0"/>
            <a:ext cx="9144000" cy="6858000"/>
          </a:xfrm>
          <a:prstGeom prst="rect">
            <a:avLst/>
          </a:prstGeom>
        </p:spPr>
      </p:pic>
      <p:sp>
        <p:nvSpPr>
          <p:cNvPr id="2" name="Title 1"/>
          <p:cNvSpPr>
            <a:spLocks noGrp="1"/>
          </p:cNvSpPr>
          <p:nvPr>
            <p:ph type="ctrTitle" hasCustomPrompt="1"/>
          </p:nvPr>
        </p:nvSpPr>
        <p:spPr>
          <a:xfrm>
            <a:off x="455613" y="3419430"/>
            <a:ext cx="8232775" cy="1161492"/>
          </a:xfrm>
          <a:prstGeom prst="rect">
            <a:avLst/>
          </a:prstGeom>
        </p:spPr>
        <p:txBody>
          <a:bodyPr lIns="0" tIns="0" anchor="t"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
        <p:nvSpPr>
          <p:cNvPr id="5" name="Slide Number Placeholder 2"/>
          <p:cNvSpPr>
            <a:spLocks noGrp="1"/>
          </p:cNvSpPr>
          <p:nvPr>
            <p:ph type="sldNum" sz="quarter" idx="11"/>
          </p:nvPr>
        </p:nvSpPr>
        <p:spPr>
          <a:xfrm>
            <a:off x="4297984" y="6575425"/>
            <a:ext cx="548033" cy="128588"/>
          </a:xfrm>
        </p:spPr>
        <p:txBody>
          <a:bodyPr/>
          <a:lstStyle/>
          <a:p>
            <a:pPr>
              <a:defRPr/>
            </a:pPr>
            <a:r>
              <a:rPr lang="en-US" dirty="0" smtClean="0"/>
              <a:t>Page </a:t>
            </a:r>
            <a:fld id="{90CBDC3A-D49F-4631-A8C7-55D59B33E5FA}" type="slidenum">
              <a:rPr lang="en-US" smtClean="0"/>
              <a:pPr>
                <a:defRPr/>
              </a:pPr>
              <a:t>‹#›</a:t>
            </a:fld>
            <a:endParaRPr lang="en-US" dirty="0"/>
          </a:p>
        </p:txBody>
      </p:sp>
      <p:sp>
        <p:nvSpPr>
          <p:cNvPr id="6" name="Footer Placeholder 1"/>
          <p:cNvSpPr>
            <a:spLocks noGrp="1"/>
          </p:cNvSpPr>
          <p:nvPr>
            <p:ph type="ftr" sz="quarter" idx="12"/>
          </p:nvPr>
        </p:nvSpPr>
        <p:spPr>
          <a:xfrm>
            <a:off x="455613" y="6575425"/>
            <a:ext cx="3600000" cy="128588"/>
          </a:xfrm>
        </p:spPr>
        <p:txBody>
          <a:bodyPr/>
          <a:lstStyle/>
          <a:p>
            <a:r>
              <a:rPr lang="en-US" dirty="0" smtClean="0"/>
              <a:t>Copyright © 2016 Accenture  All rights reserved.</a:t>
            </a:r>
            <a:endParaRPr lang="en-US" dirty="0"/>
          </a:p>
        </p:txBody>
      </p:sp>
      <p:sp>
        <p:nvSpPr>
          <p:cNvPr id="8" name="Oval 7"/>
          <p:cNvSpPr/>
          <p:nvPr userDrawn="1"/>
        </p:nvSpPr>
        <p:spPr>
          <a:xfrm>
            <a:off x="482802" y="2072373"/>
            <a:ext cx="929682" cy="929680"/>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62526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455613" y="1180800"/>
            <a:ext cx="8232775" cy="396000"/>
          </a:xfrm>
          <a:prstGeom prst="rect">
            <a:avLst/>
          </a:prstGeom>
        </p:spPr>
        <p:txBody>
          <a:bodyPr lIns="0"/>
          <a:lstStyle>
            <a:lvl1pPr marL="0" indent="0">
              <a:buNone/>
              <a:defRPr sz="2000">
                <a:solidFill>
                  <a:schemeClr val="accent1"/>
                </a:solidFill>
                <a:latin typeface="+mj-lt"/>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8" name="Content Placeholder 7"/>
          <p:cNvSpPr>
            <a:spLocks noGrp="1"/>
          </p:cNvSpPr>
          <p:nvPr>
            <p:ph sz="quarter" idx="11"/>
          </p:nvPr>
        </p:nvSpPr>
        <p:spPr>
          <a:xfrm>
            <a:off x="455613" y="1576800"/>
            <a:ext cx="8232775" cy="47573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2" name="Title 1"/>
          <p:cNvSpPr>
            <a:spLocks noGrp="1"/>
          </p:cNvSpPr>
          <p:nvPr>
            <p:ph type="title"/>
          </p:nvPr>
        </p:nvSpPr>
        <p:spPr/>
        <p:txBody>
          <a:bodyPr/>
          <a:lstStyle/>
          <a:p>
            <a:r>
              <a:rPr lang="en-US" dirty="0" smtClean="0"/>
              <a:t>Click to edit Master title style</a:t>
            </a:r>
            <a:endParaRPr lang="en-AU" dirty="0"/>
          </a:p>
        </p:txBody>
      </p:sp>
      <p:sp>
        <p:nvSpPr>
          <p:cNvPr id="5" name="Footer Placeholder 4"/>
          <p:cNvSpPr>
            <a:spLocks noGrp="1"/>
          </p:cNvSpPr>
          <p:nvPr>
            <p:ph type="ftr" sz="quarter" idx="12"/>
          </p:nvPr>
        </p:nvSpPr>
        <p:spPr/>
        <p:txBody>
          <a:bodyPr/>
          <a:lstStyle/>
          <a:p>
            <a:r>
              <a:rPr lang="en-US" dirty="0" smtClean="0"/>
              <a:t>Copyright © 2016 Accenture  All rights reserved.</a:t>
            </a:r>
            <a:endParaRPr lang="en-US" dirty="0"/>
          </a:p>
        </p:txBody>
      </p:sp>
      <p:sp>
        <p:nvSpPr>
          <p:cNvPr id="6" name="Slide Number Placeholder 5"/>
          <p:cNvSpPr>
            <a:spLocks noGrp="1"/>
          </p:cNvSpPr>
          <p:nvPr>
            <p:ph type="sldNum" sz="quarter" idx="13"/>
          </p:nvPr>
        </p:nvSpPr>
        <p:spPr>
          <a:xfrm>
            <a:off x="4226140" y="6575425"/>
            <a:ext cx="691721" cy="128588"/>
          </a:xfrm>
        </p:spPr>
        <p:txBody>
          <a:bodyPr/>
          <a:lstStyle/>
          <a:p>
            <a:pPr>
              <a:defRPr/>
            </a:pPr>
            <a:r>
              <a:rPr lang="en-US" dirty="0" smtClean="0"/>
              <a:t>Page </a:t>
            </a: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88268895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lumn Text slide with Headings">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r>
              <a:rPr lang="en-US" dirty="0" smtClean="0"/>
              <a:t>Page </a:t>
            </a:r>
            <a:fld id="{90CBDC3A-D49F-4631-A8C7-55D59B33E5FA}" type="slidenum">
              <a:rPr lang="en-US" smtClean="0"/>
              <a:pPr>
                <a:defRPr/>
              </a:pPr>
              <a:t>‹#›</a:t>
            </a:fld>
            <a:endParaRPr lang="en-US" dirty="0"/>
          </a:p>
        </p:txBody>
      </p:sp>
      <p:sp>
        <p:nvSpPr>
          <p:cNvPr id="7" name="Title 6"/>
          <p:cNvSpPr>
            <a:spLocks noGrp="1"/>
          </p:cNvSpPr>
          <p:nvPr>
            <p:ph type="title"/>
          </p:nvPr>
        </p:nvSpPr>
        <p:spPr/>
        <p:txBody>
          <a:bodyPr/>
          <a:lstStyle/>
          <a:p>
            <a:r>
              <a:rPr lang="en-US" dirty="0" smtClean="0"/>
              <a:t>Click to edit Master title style</a:t>
            </a:r>
            <a:endParaRPr lang="en-AU" dirty="0"/>
          </a:p>
        </p:txBody>
      </p:sp>
      <p:sp>
        <p:nvSpPr>
          <p:cNvPr id="10" name="Text Placeholder 16"/>
          <p:cNvSpPr>
            <a:spLocks noGrp="1"/>
          </p:cNvSpPr>
          <p:nvPr>
            <p:ph type="body" sz="quarter" idx="10"/>
          </p:nvPr>
        </p:nvSpPr>
        <p:spPr>
          <a:xfrm>
            <a:off x="455614" y="1182021"/>
            <a:ext cx="4010114" cy="396000"/>
          </a:xfrm>
          <a:prstGeom prst="rect">
            <a:avLst/>
          </a:prstGeom>
        </p:spPr>
        <p:txBody>
          <a:bodyPr lIns="0"/>
          <a:lstStyle>
            <a:lvl1pPr marL="0" indent="0">
              <a:buNone/>
              <a:defRPr sz="2000">
                <a:solidFill>
                  <a:schemeClr val="accent1"/>
                </a:solidFill>
                <a:latin typeface="+mj-lt"/>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11" name="Content Placeholder 7"/>
          <p:cNvSpPr>
            <a:spLocks noGrp="1"/>
          </p:cNvSpPr>
          <p:nvPr>
            <p:ph sz="quarter" idx="11"/>
          </p:nvPr>
        </p:nvSpPr>
        <p:spPr>
          <a:xfrm>
            <a:off x="455525" y="1578022"/>
            <a:ext cx="4010114" cy="475610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12" name="Text Placeholder 16"/>
          <p:cNvSpPr>
            <a:spLocks noGrp="1"/>
          </p:cNvSpPr>
          <p:nvPr>
            <p:ph type="body" sz="quarter" idx="16"/>
          </p:nvPr>
        </p:nvSpPr>
        <p:spPr>
          <a:xfrm>
            <a:off x="4679950" y="1182021"/>
            <a:ext cx="4008438" cy="396000"/>
          </a:xfrm>
          <a:prstGeom prst="rect">
            <a:avLst/>
          </a:prstGeom>
        </p:spPr>
        <p:txBody>
          <a:bodyPr lIns="0"/>
          <a:lstStyle>
            <a:lvl1pPr marL="0" indent="0">
              <a:buNone/>
              <a:defRPr sz="2000">
                <a:solidFill>
                  <a:schemeClr val="accent1"/>
                </a:solidFill>
                <a:latin typeface="+mj-lt"/>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13" name="Content Placeholder 7"/>
          <p:cNvSpPr>
            <a:spLocks noGrp="1"/>
          </p:cNvSpPr>
          <p:nvPr>
            <p:ph sz="quarter" idx="17"/>
          </p:nvPr>
        </p:nvSpPr>
        <p:spPr>
          <a:xfrm>
            <a:off x="4679950" y="1578022"/>
            <a:ext cx="4008438" cy="475610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2" name="Footer Placeholder 1"/>
          <p:cNvSpPr>
            <a:spLocks noGrp="1"/>
          </p:cNvSpPr>
          <p:nvPr>
            <p:ph type="ftr" sz="quarter" idx="18"/>
          </p:nvPr>
        </p:nvSpPr>
        <p:spPr/>
        <p:txBody>
          <a:bodyPr/>
          <a:lstStyle/>
          <a:p>
            <a:r>
              <a:rPr lang="en-US" dirty="0" smtClean="0"/>
              <a:t>Copyright © 2016 Accenture  All rights reserved.</a:t>
            </a:r>
            <a:endParaRPr lang="en-US" dirty="0"/>
          </a:p>
        </p:txBody>
      </p:sp>
    </p:spTree>
    <p:extLst>
      <p:ext uri="{BB962C8B-B14F-4D97-AF65-F5344CB8AC3E}">
        <p14:creationId xmlns:p14="http://schemas.microsoft.com/office/powerpoint/2010/main" val="34821687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Text slide with Heading">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r>
              <a:rPr lang="en-US" dirty="0" smtClean="0"/>
              <a:t>Page </a:t>
            </a:r>
            <a:fld id="{90CBDC3A-D49F-4631-A8C7-55D59B33E5FA}" type="slidenum">
              <a:rPr lang="en-US" smtClean="0"/>
              <a:pPr>
                <a:defRPr/>
              </a:pPr>
              <a:t>‹#›</a:t>
            </a:fld>
            <a:endParaRPr lang="en-US" dirty="0"/>
          </a:p>
        </p:txBody>
      </p:sp>
      <p:sp>
        <p:nvSpPr>
          <p:cNvPr id="7" name="Title 6"/>
          <p:cNvSpPr>
            <a:spLocks noGrp="1"/>
          </p:cNvSpPr>
          <p:nvPr>
            <p:ph type="title"/>
          </p:nvPr>
        </p:nvSpPr>
        <p:spPr/>
        <p:txBody>
          <a:bodyPr/>
          <a:lstStyle/>
          <a:p>
            <a:r>
              <a:rPr lang="en-US" smtClean="0"/>
              <a:t>Click to edit Master title style</a:t>
            </a:r>
            <a:endParaRPr lang="en-AU"/>
          </a:p>
        </p:txBody>
      </p:sp>
      <p:sp>
        <p:nvSpPr>
          <p:cNvPr id="9" name="Text Placeholder 16"/>
          <p:cNvSpPr>
            <a:spLocks noGrp="1"/>
          </p:cNvSpPr>
          <p:nvPr>
            <p:ph type="body" sz="quarter" idx="10"/>
          </p:nvPr>
        </p:nvSpPr>
        <p:spPr>
          <a:xfrm>
            <a:off x="455613" y="1182021"/>
            <a:ext cx="8232775" cy="396000"/>
          </a:xfrm>
          <a:prstGeom prst="rect">
            <a:avLst/>
          </a:prstGeom>
        </p:spPr>
        <p:txBody>
          <a:bodyPr lIns="0"/>
          <a:lstStyle>
            <a:lvl1pPr marL="0" indent="0">
              <a:buNone/>
              <a:defRPr sz="2000">
                <a:solidFill>
                  <a:schemeClr val="accent1"/>
                </a:solidFill>
                <a:latin typeface="+mj-lt"/>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11" name="Content Placeholder 7"/>
          <p:cNvSpPr>
            <a:spLocks noGrp="1"/>
          </p:cNvSpPr>
          <p:nvPr>
            <p:ph sz="quarter" idx="11"/>
          </p:nvPr>
        </p:nvSpPr>
        <p:spPr>
          <a:xfrm>
            <a:off x="455613" y="1578022"/>
            <a:ext cx="4010025" cy="475610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12" name="Content Placeholder 7"/>
          <p:cNvSpPr>
            <a:spLocks noGrp="1"/>
          </p:cNvSpPr>
          <p:nvPr>
            <p:ph sz="quarter" idx="17"/>
          </p:nvPr>
        </p:nvSpPr>
        <p:spPr>
          <a:xfrm>
            <a:off x="4679950" y="1578022"/>
            <a:ext cx="4008438" cy="475610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2" name="Footer Placeholder 1"/>
          <p:cNvSpPr>
            <a:spLocks noGrp="1"/>
          </p:cNvSpPr>
          <p:nvPr>
            <p:ph type="ftr" sz="quarter" idx="18"/>
          </p:nvPr>
        </p:nvSpPr>
        <p:spPr/>
        <p:txBody>
          <a:bodyPr/>
          <a:lstStyle/>
          <a:p>
            <a:r>
              <a:rPr lang="en-US" dirty="0" smtClean="0"/>
              <a:t>Copyright © 2016 Accenture  All rights reserved.</a:t>
            </a:r>
            <a:endParaRPr lang="en-US" dirty="0"/>
          </a:p>
        </p:txBody>
      </p:sp>
    </p:spTree>
    <p:extLst>
      <p:ext uri="{BB962C8B-B14F-4D97-AF65-F5344CB8AC3E}">
        <p14:creationId xmlns:p14="http://schemas.microsoft.com/office/powerpoint/2010/main" val="35577985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Slide">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pPr>
              <a:defRPr/>
            </a:pPr>
            <a:r>
              <a:rPr lang="en-US" dirty="0" smtClean="0"/>
              <a:t>Page </a:t>
            </a:r>
            <a:fld id="{90CBDC3A-D49F-4631-A8C7-55D59B33E5FA}" type="slidenum">
              <a:rPr lang="en-US" smtClean="0"/>
              <a:pPr>
                <a:defRPr/>
              </a:pPr>
              <a:t>‹#›</a:t>
            </a:fld>
            <a:endParaRPr lang="en-US" dirty="0"/>
          </a:p>
        </p:txBody>
      </p:sp>
      <p:sp>
        <p:nvSpPr>
          <p:cNvPr id="6" name="Title 5"/>
          <p:cNvSpPr>
            <a:spLocks noGrp="1"/>
          </p:cNvSpPr>
          <p:nvPr>
            <p:ph type="title"/>
          </p:nvPr>
        </p:nvSpPr>
        <p:spPr/>
        <p:txBody>
          <a:bodyPr/>
          <a:lstStyle/>
          <a:p>
            <a:r>
              <a:rPr lang="en-US" smtClean="0"/>
              <a:t>Click to edit Master title style</a:t>
            </a:r>
            <a:endParaRPr lang="en-AU"/>
          </a:p>
        </p:txBody>
      </p:sp>
      <p:sp>
        <p:nvSpPr>
          <p:cNvPr id="10" name="Content Placeholder 9"/>
          <p:cNvSpPr>
            <a:spLocks noGrp="1"/>
          </p:cNvSpPr>
          <p:nvPr>
            <p:ph sz="quarter" idx="14"/>
          </p:nvPr>
        </p:nvSpPr>
        <p:spPr>
          <a:xfrm>
            <a:off x="455613" y="1195200"/>
            <a:ext cx="8232775" cy="51389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3" name="Footer Placeholder 2"/>
          <p:cNvSpPr>
            <a:spLocks noGrp="1"/>
          </p:cNvSpPr>
          <p:nvPr>
            <p:ph type="ftr" sz="quarter" idx="15"/>
          </p:nvPr>
        </p:nvSpPr>
        <p:spPr/>
        <p:txBody>
          <a:bodyPr/>
          <a:lstStyle/>
          <a:p>
            <a:r>
              <a:rPr lang="en-US" dirty="0" smtClean="0"/>
              <a:t>Copyright © 2016 Accenture  All rights reserved.</a:t>
            </a:r>
            <a:endParaRPr lang="en-US" dirty="0"/>
          </a:p>
        </p:txBody>
      </p:sp>
    </p:spTree>
    <p:extLst>
      <p:ext uri="{BB962C8B-B14F-4D97-AF65-F5344CB8AC3E}">
        <p14:creationId xmlns:p14="http://schemas.microsoft.com/office/powerpoint/2010/main" val="18880377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 Text slide">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r>
              <a:rPr lang="en-US" dirty="0" smtClean="0"/>
              <a:t>Page </a:t>
            </a:r>
            <a:fld id="{90CBDC3A-D49F-4631-A8C7-55D59B33E5FA}" type="slidenum">
              <a:rPr lang="en-US" smtClean="0"/>
              <a:pPr>
                <a:defRPr/>
              </a:pPr>
              <a:t>‹#›</a:t>
            </a:fld>
            <a:endParaRPr lang="en-US" dirty="0"/>
          </a:p>
        </p:txBody>
      </p:sp>
      <p:sp>
        <p:nvSpPr>
          <p:cNvPr id="7" name="Title 6"/>
          <p:cNvSpPr>
            <a:spLocks noGrp="1"/>
          </p:cNvSpPr>
          <p:nvPr>
            <p:ph type="title"/>
          </p:nvPr>
        </p:nvSpPr>
        <p:spPr/>
        <p:txBody>
          <a:bodyPr/>
          <a:lstStyle/>
          <a:p>
            <a:r>
              <a:rPr lang="en-US" smtClean="0"/>
              <a:t>Click to edit Master title style</a:t>
            </a:r>
            <a:endParaRPr lang="en-AU"/>
          </a:p>
        </p:txBody>
      </p:sp>
      <p:sp>
        <p:nvSpPr>
          <p:cNvPr id="4" name="Content Placeholder 3"/>
          <p:cNvSpPr>
            <a:spLocks noGrp="1"/>
          </p:cNvSpPr>
          <p:nvPr>
            <p:ph sz="quarter" idx="16"/>
          </p:nvPr>
        </p:nvSpPr>
        <p:spPr>
          <a:xfrm>
            <a:off x="455613" y="1195200"/>
            <a:ext cx="4010025" cy="51389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13" name="Content Placeholder 3"/>
          <p:cNvSpPr>
            <a:spLocks noGrp="1"/>
          </p:cNvSpPr>
          <p:nvPr>
            <p:ph sz="quarter" idx="17"/>
          </p:nvPr>
        </p:nvSpPr>
        <p:spPr>
          <a:xfrm>
            <a:off x="4679950" y="1195200"/>
            <a:ext cx="4008437" cy="51389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2" name="Footer Placeholder 1"/>
          <p:cNvSpPr>
            <a:spLocks noGrp="1"/>
          </p:cNvSpPr>
          <p:nvPr>
            <p:ph type="ftr" sz="quarter" idx="18"/>
          </p:nvPr>
        </p:nvSpPr>
        <p:spPr/>
        <p:txBody>
          <a:bodyPr/>
          <a:lstStyle/>
          <a:p>
            <a:r>
              <a:rPr lang="en-US" dirty="0" smtClean="0"/>
              <a:t>Copyright © 2016 Accenture  All rights reserved.</a:t>
            </a:r>
            <a:endParaRPr lang="en-US" dirty="0"/>
          </a:p>
        </p:txBody>
      </p:sp>
    </p:spTree>
    <p:extLst>
      <p:ext uri="{BB962C8B-B14F-4D97-AF65-F5344CB8AC3E}">
        <p14:creationId xmlns:p14="http://schemas.microsoft.com/office/powerpoint/2010/main" val="409597556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Sub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r>
              <a:rPr lang="en-US" dirty="0" smtClean="0"/>
              <a:t>Page </a:t>
            </a:r>
            <a:fld id="{90CBDC3A-D49F-4631-A8C7-55D59B33E5FA}" type="slidenum">
              <a:rPr lang="en-US" smtClean="0"/>
              <a:pPr>
                <a:defRPr/>
              </a:pPr>
              <a:t>‹#›</a:t>
            </a:fld>
            <a:endParaRPr lang="en-US" dirty="0"/>
          </a:p>
        </p:txBody>
      </p:sp>
      <p:sp>
        <p:nvSpPr>
          <p:cNvPr id="5" name="Title 4"/>
          <p:cNvSpPr>
            <a:spLocks noGrp="1"/>
          </p:cNvSpPr>
          <p:nvPr>
            <p:ph type="title"/>
          </p:nvPr>
        </p:nvSpPr>
        <p:spPr/>
        <p:txBody>
          <a:bodyPr/>
          <a:lstStyle/>
          <a:p>
            <a:r>
              <a:rPr lang="en-US" smtClean="0"/>
              <a:t>Click to edit Master title style</a:t>
            </a:r>
            <a:endParaRPr lang="en-AU"/>
          </a:p>
        </p:txBody>
      </p:sp>
      <p:sp>
        <p:nvSpPr>
          <p:cNvPr id="6" name="Text Placeholder 16"/>
          <p:cNvSpPr>
            <a:spLocks noGrp="1"/>
          </p:cNvSpPr>
          <p:nvPr>
            <p:ph type="body" sz="quarter" idx="10"/>
          </p:nvPr>
        </p:nvSpPr>
        <p:spPr>
          <a:xfrm>
            <a:off x="455613" y="1182021"/>
            <a:ext cx="8232775" cy="396000"/>
          </a:xfrm>
          <a:prstGeom prst="rect">
            <a:avLst/>
          </a:prstGeom>
        </p:spPr>
        <p:txBody>
          <a:bodyPr lIns="0"/>
          <a:lstStyle>
            <a:lvl1pPr marL="0" indent="0">
              <a:buNone/>
              <a:defRPr sz="2000">
                <a:solidFill>
                  <a:schemeClr val="accent1"/>
                </a:solidFill>
                <a:latin typeface="+mj-lt"/>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2" name="Footer Placeholder 1"/>
          <p:cNvSpPr>
            <a:spLocks noGrp="1"/>
          </p:cNvSpPr>
          <p:nvPr>
            <p:ph type="ftr" sz="quarter" idx="13"/>
          </p:nvPr>
        </p:nvSpPr>
        <p:spPr/>
        <p:txBody>
          <a:bodyPr/>
          <a:lstStyle/>
          <a:p>
            <a:r>
              <a:rPr lang="en-US" dirty="0" smtClean="0"/>
              <a:t>Copyright © 2016 Accenture  All rights reserved.</a:t>
            </a:r>
            <a:endParaRPr lang="en-US" dirty="0"/>
          </a:p>
        </p:txBody>
      </p:sp>
    </p:spTree>
    <p:extLst>
      <p:ext uri="{BB962C8B-B14F-4D97-AF65-F5344CB8AC3E}">
        <p14:creationId xmlns:p14="http://schemas.microsoft.com/office/powerpoint/2010/main" val="19103829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r>
              <a:rPr lang="en-US" dirty="0" smtClean="0"/>
              <a:t>Page </a:t>
            </a:r>
            <a:fld id="{90CBDC3A-D49F-4631-A8C7-55D59B33E5FA}" type="slidenum">
              <a:rPr lang="en-US" smtClean="0"/>
              <a:pPr>
                <a:defRPr/>
              </a:pPr>
              <a:t>‹#›</a:t>
            </a:fld>
            <a:endParaRPr lang="en-US" dirty="0"/>
          </a:p>
        </p:txBody>
      </p:sp>
      <p:sp>
        <p:nvSpPr>
          <p:cNvPr id="5" name="Title 4"/>
          <p:cNvSpPr>
            <a:spLocks noGrp="1"/>
          </p:cNvSpPr>
          <p:nvPr>
            <p:ph type="title"/>
          </p:nvPr>
        </p:nvSpPr>
        <p:spPr/>
        <p:txBody>
          <a:bodyPr/>
          <a:lstStyle/>
          <a:p>
            <a:r>
              <a:rPr lang="en-US" smtClean="0"/>
              <a:t>Click to edit Master title style</a:t>
            </a:r>
            <a:endParaRPr lang="en-AU"/>
          </a:p>
        </p:txBody>
      </p:sp>
      <p:sp>
        <p:nvSpPr>
          <p:cNvPr id="2" name="Footer Placeholder 1"/>
          <p:cNvSpPr>
            <a:spLocks noGrp="1"/>
          </p:cNvSpPr>
          <p:nvPr>
            <p:ph type="ftr" sz="quarter" idx="12"/>
          </p:nvPr>
        </p:nvSpPr>
        <p:spPr/>
        <p:txBody>
          <a:bodyPr/>
          <a:lstStyle/>
          <a:p>
            <a:r>
              <a:rPr lang="en-US" dirty="0" smtClean="0"/>
              <a:t>Copyright © 2016 Accenture  All rights reserved.</a:t>
            </a:r>
            <a:endParaRPr lang="en-US" dirty="0"/>
          </a:p>
        </p:txBody>
      </p:sp>
    </p:spTree>
    <p:extLst>
      <p:ext uri="{BB962C8B-B14F-4D97-AF65-F5344CB8AC3E}">
        <p14:creationId xmlns:p14="http://schemas.microsoft.com/office/powerpoint/2010/main" val="39570406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pSp>
        <p:nvGrpSpPr>
          <p:cNvPr id="26" name="Group 25"/>
          <p:cNvGrpSpPr/>
          <p:nvPr userDrawn="1"/>
        </p:nvGrpSpPr>
        <p:grpSpPr>
          <a:xfrm>
            <a:off x="0" y="6472009"/>
            <a:ext cx="9144000" cy="385992"/>
            <a:chOff x="0" y="6442029"/>
            <a:chExt cx="9144000" cy="385992"/>
          </a:xfrm>
        </p:grpSpPr>
        <p:pic>
          <p:nvPicPr>
            <p:cNvPr id="27" name="Picture 26"/>
            <p:cNvPicPr>
              <a:picLocks noChangeAspect="1"/>
            </p:cNvPicPr>
            <p:nvPr userDrawn="1"/>
          </p:nvPicPr>
          <p:blipFill rotWithShape="1">
            <a:blip r:embed="rId2">
              <a:extLst>
                <a:ext uri="{28A0092B-C50C-407E-A947-70E740481C1C}">
                  <a14:useLocalDpi xmlns:a14="http://schemas.microsoft.com/office/drawing/2010/main" val="0"/>
                </a:ext>
              </a:extLst>
            </a:blip>
            <a:srcRect r="16662" b="7208"/>
            <a:stretch/>
          </p:blipFill>
          <p:spPr>
            <a:xfrm>
              <a:off x="4595017" y="6442029"/>
              <a:ext cx="4548983" cy="385992"/>
            </a:xfrm>
            <a:prstGeom prst="rect">
              <a:avLst/>
            </a:prstGeom>
          </p:spPr>
        </p:pic>
        <p:pic>
          <p:nvPicPr>
            <p:cNvPr id="28" name="Picture 27"/>
            <p:cNvPicPr>
              <a:picLocks noChangeAspect="1"/>
            </p:cNvPicPr>
            <p:nvPr userDrawn="1"/>
          </p:nvPicPr>
          <p:blipFill rotWithShape="1">
            <a:blip r:embed="rId2">
              <a:extLst>
                <a:ext uri="{28A0092B-C50C-407E-A947-70E740481C1C}">
                  <a14:useLocalDpi xmlns:a14="http://schemas.microsoft.com/office/drawing/2010/main" val="0"/>
                </a:ext>
              </a:extLst>
            </a:blip>
            <a:srcRect r="49882" b="7208"/>
            <a:stretch/>
          </p:blipFill>
          <p:spPr>
            <a:xfrm>
              <a:off x="0" y="6442029"/>
              <a:ext cx="4595017" cy="385992"/>
            </a:xfrm>
            <a:prstGeom prst="rect">
              <a:avLst/>
            </a:prstGeom>
          </p:spPr>
        </p:pic>
      </p:grpSp>
      <p:grpSp>
        <p:nvGrpSpPr>
          <p:cNvPr id="6" name="Group 5" hidden="1"/>
          <p:cNvGrpSpPr/>
          <p:nvPr userDrawn="1"/>
        </p:nvGrpSpPr>
        <p:grpSpPr>
          <a:xfrm>
            <a:off x="0" y="0"/>
            <a:ext cx="9144000" cy="6858000"/>
            <a:chOff x="0" y="0"/>
            <a:chExt cx="9144000" cy="6858000"/>
          </a:xfrm>
        </p:grpSpPr>
        <p:cxnSp>
          <p:nvCxnSpPr>
            <p:cNvPr id="7" name="Straight Connector 6"/>
            <p:cNvCxnSpPr/>
            <p:nvPr/>
          </p:nvCxnSpPr>
          <p:spPr>
            <a:xfrm>
              <a:off x="455613"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6883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28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36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9070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16625"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18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626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0" y="38893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0" y="105568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0" y="1162050"/>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0" y="1278439"/>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0" y="34274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0" y="389096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0" y="649287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0" y="657542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0" y="67040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72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7376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grpSp>
      <p:sp>
        <p:nvSpPr>
          <p:cNvPr id="30" name="Slide Number Placeholder 2"/>
          <p:cNvSpPr>
            <a:spLocks noGrp="1"/>
          </p:cNvSpPr>
          <p:nvPr>
            <p:ph type="sldNum" sz="quarter" idx="11"/>
          </p:nvPr>
        </p:nvSpPr>
        <p:spPr>
          <a:xfrm>
            <a:off x="4297984" y="6575425"/>
            <a:ext cx="548033" cy="128588"/>
          </a:xfrm>
        </p:spPr>
        <p:txBody>
          <a:bodyPr/>
          <a:lstStyle/>
          <a:p>
            <a:pPr>
              <a:defRPr/>
            </a:pPr>
            <a:r>
              <a:rPr lang="en-US" dirty="0" smtClean="0"/>
              <a:t>Page </a:t>
            </a:r>
            <a:fld id="{90CBDC3A-D49F-4631-A8C7-55D59B33E5FA}" type="slidenum">
              <a:rPr lang="en-US" smtClean="0"/>
              <a:pPr>
                <a:defRPr/>
              </a:pPr>
              <a:t>‹#›</a:t>
            </a:fld>
            <a:endParaRPr lang="en-US" dirty="0"/>
          </a:p>
        </p:txBody>
      </p:sp>
      <p:sp>
        <p:nvSpPr>
          <p:cNvPr id="31" name="Footer Placeholder 1"/>
          <p:cNvSpPr>
            <a:spLocks noGrp="1"/>
          </p:cNvSpPr>
          <p:nvPr>
            <p:ph type="ftr" sz="quarter" idx="12"/>
          </p:nvPr>
        </p:nvSpPr>
        <p:spPr>
          <a:xfrm>
            <a:off x="455613" y="6575425"/>
            <a:ext cx="3600000" cy="128588"/>
          </a:xfrm>
        </p:spPr>
        <p:txBody>
          <a:bodyPr/>
          <a:lstStyle/>
          <a:p>
            <a:r>
              <a:rPr lang="en-US" dirty="0" smtClean="0"/>
              <a:t>Copyright © 2016 Accenture  All rights reserved.</a:t>
            </a:r>
            <a:endParaRPr lang="en-US" dirty="0"/>
          </a:p>
        </p:txBody>
      </p:sp>
    </p:spTree>
    <p:extLst>
      <p:ext uri="{BB962C8B-B14F-4D97-AF65-F5344CB8AC3E}">
        <p14:creationId xmlns:p14="http://schemas.microsoft.com/office/powerpoint/2010/main" val="438085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userDrawn="1"/>
        </p:nvGrpSpPr>
        <p:grpSpPr>
          <a:xfrm>
            <a:off x="0" y="6472009"/>
            <a:ext cx="9144000" cy="385992"/>
            <a:chOff x="0" y="6442029"/>
            <a:chExt cx="9144000" cy="385992"/>
          </a:xfrm>
        </p:grpSpPr>
        <p:pic>
          <p:nvPicPr>
            <p:cNvPr id="10" name="Picture 9"/>
            <p:cNvPicPr>
              <a:picLocks noChangeAspect="1"/>
            </p:cNvPicPr>
            <p:nvPr userDrawn="1"/>
          </p:nvPicPr>
          <p:blipFill rotWithShape="1">
            <a:blip r:embed="rId18">
              <a:extLst>
                <a:ext uri="{28A0092B-C50C-407E-A947-70E740481C1C}">
                  <a14:useLocalDpi xmlns:a14="http://schemas.microsoft.com/office/drawing/2010/main" val="0"/>
                </a:ext>
              </a:extLst>
            </a:blip>
            <a:srcRect r="16662" b="7208"/>
            <a:stretch/>
          </p:blipFill>
          <p:spPr>
            <a:xfrm>
              <a:off x="4595017" y="6442029"/>
              <a:ext cx="4548983" cy="385992"/>
            </a:xfrm>
            <a:prstGeom prst="rect">
              <a:avLst/>
            </a:prstGeom>
          </p:spPr>
        </p:pic>
        <p:pic>
          <p:nvPicPr>
            <p:cNvPr id="11" name="Picture 10"/>
            <p:cNvPicPr>
              <a:picLocks noChangeAspect="1"/>
            </p:cNvPicPr>
            <p:nvPr userDrawn="1"/>
          </p:nvPicPr>
          <p:blipFill rotWithShape="1">
            <a:blip r:embed="rId18">
              <a:extLst>
                <a:ext uri="{28A0092B-C50C-407E-A947-70E740481C1C}">
                  <a14:useLocalDpi xmlns:a14="http://schemas.microsoft.com/office/drawing/2010/main" val="0"/>
                </a:ext>
              </a:extLst>
            </a:blip>
            <a:srcRect r="49882" b="7208"/>
            <a:stretch/>
          </p:blipFill>
          <p:spPr>
            <a:xfrm>
              <a:off x="0" y="6442029"/>
              <a:ext cx="4595017" cy="385992"/>
            </a:xfrm>
            <a:prstGeom prst="rect">
              <a:avLst/>
            </a:prstGeom>
          </p:spPr>
        </p:pic>
      </p:grpSp>
      <p:sp>
        <p:nvSpPr>
          <p:cNvPr id="3" name="Text Placeholder 2"/>
          <p:cNvSpPr>
            <a:spLocks noGrp="1"/>
          </p:cNvSpPr>
          <p:nvPr userDrawn="1">
            <p:ph type="body" idx="1"/>
          </p:nvPr>
        </p:nvSpPr>
        <p:spPr>
          <a:xfrm>
            <a:off x="455613" y="1194794"/>
            <a:ext cx="8232775" cy="5139332"/>
          </a:xfrm>
          <a:prstGeom prst="rect">
            <a:avLst/>
          </a:prstGeom>
        </p:spPr>
        <p:txBody>
          <a:bodyPr vert="horz" lIns="0" tIns="4572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2" name="Title Placeholder 1"/>
          <p:cNvSpPr>
            <a:spLocks noGrp="1"/>
          </p:cNvSpPr>
          <p:nvPr userDrawn="1">
            <p:ph type="title"/>
          </p:nvPr>
        </p:nvSpPr>
        <p:spPr>
          <a:xfrm>
            <a:off x="455613" y="116205"/>
            <a:ext cx="8232775" cy="1002979"/>
          </a:xfrm>
          <a:prstGeom prst="rect">
            <a:avLst/>
          </a:prstGeom>
        </p:spPr>
        <p:txBody>
          <a:bodyPr vert="horz" lIns="0" tIns="45720" rIns="0" bIns="0" rtlCol="0" anchor="b" anchorCtr="0">
            <a:noAutofit/>
          </a:bodyPr>
          <a:lstStyle/>
          <a:p>
            <a:pPr lvl="0"/>
            <a:r>
              <a:rPr lang="en-US" dirty="0" smtClean="0"/>
              <a:t>Click to edit Master title style</a:t>
            </a:r>
            <a:endParaRPr lang="en-AU" dirty="0"/>
          </a:p>
        </p:txBody>
      </p:sp>
      <p:sp>
        <p:nvSpPr>
          <p:cNvPr id="5" name="Slide Number Placeholder 4"/>
          <p:cNvSpPr>
            <a:spLocks noGrp="1"/>
          </p:cNvSpPr>
          <p:nvPr userDrawn="1">
            <p:ph type="sldNum" sz="quarter" idx="4"/>
          </p:nvPr>
        </p:nvSpPr>
        <p:spPr>
          <a:xfrm>
            <a:off x="4297984" y="6575425"/>
            <a:ext cx="548033" cy="128588"/>
          </a:xfrm>
          <a:prstGeom prst="rect">
            <a:avLst/>
          </a:prstGeom>
        </p:spPr>
        <p:txBody>
          <a:bodyPr vert="horz" wrap="square" lIns="0" tIns="45720" rIns="0" bIns="45720" numCol="1" anchor="ctr" anchorCtr="0" compatLnSpc="1">
            <a:prstTxWarp prst="textNoShape">
              <a:avLst/>
            </a:prstTxWarp>
            <a:noAutofit/>
          </a:bodyPr>
          <a:lstStyle>
            <a:lvl1pPr algn="ctr">
              <a:defRPr sz="900">
                <a:solidFill>
                  <a:schemeClr val="bg1"/>
                </a:solidFill>
                <a:latin typeface="+mn-lt"/>
              </a:defRPr>
            </a:lvl1pPr>
          </a:lstStyle>
          <a:p>
            <a:pPr>
              <a:defRPr/>
            </a:pPr>
            <a:r>
              <a:rPr lang="en-US" dirty="0" smtClean="0"/>
              <a:t>Page </a:t>
            </a:r>
            <a:fld id="{90CBDC3A-D49F-4631-A8C7-55D59B33E5FA}" type="slidenum">
              <a:rPr lang="en-US" smtClean="0"/>
              <a:pPr>
                <a:defRPr/>
              </a:pPr>
              <a:t>‹#›</a:t>
            </a:fld>
            <a:endParaRPr lang="en-US" dirty="0"/>
          </a:p>
        </p:txBody>
      </p:sp>
      <p:sp>
        <p:nvSpPr>
          <p:cNvPr id="4" name="Footer Placeholder 3"/>
          <p:cNvSpPr>
            <a:spLocks noGrp="1"/>
          </p:cNvSpPr>
          <p:nvPr userDrawn="1">
            <p:ph type="ftr" sz="quarter" idx="3"/>
          </p:nvPr>
        </p:nvSpPr>
        <p:spPr>
          <a:xfrm>
            <a:off x="455613" y="6575425"/>
            <a:ext cx="3600000" cy="128588"/>
          </a:xfrm>
          <a:prstGeom prst="rect">
            <a:avLst/>
          </a:prstGeom>
          <a:noFill/>
        </p:spPr>
        <p:txBody>
          <a:bodyPr wrap="square" lIns="0" anchor="ctr" anchorCtr="0">
            <a:noAutofit/>
          </a:bodyPr>
          <a:lstStyle>
            <a:lvl1pPr>
              <a:defRPr lang="en-AU" sz="900">
                <a:solidFill>
                  <a:schemeClr val="bg1"/>
                </a:solidFill>
                <a:latin typeface="+mn-lt"/>
              </a:defRPr>
            </a:lvl1pPr>
          </a:lstStyle>
          <a:p>
            <a:r>
              <a:rPr lang="en-US" dirty="0" smtClean="0"/>
              <a:t>Copyright © 2016 Accenture  All rights reserved.</a:t>
            </a:r>
            <a:endParaRPr lang="en-US" dirty="0"/>
          </a:p>
        </p:txBody>
      </p:sp>
    </p:spTree>
  </p:cSld>
  <p:clrMap bg1="lt1" tx1="dk1" bg2="lt2" tx2="dk2" accent1="accent1" accent2="accent2" accent3="accent3" accent4="accent4" accent5="accent5" accent6="accent6" hlink="hlink" folHlink="folHlink"/>
  <p:sldLayoutIdLst>
    <p:sldLayoutId id="2147483732" r:id="rId1"/>
    <p:sldLayoutId id="2147483720" r:id="rId2"/>
    <p:sldLayoutId id="2147483728" r:id="rId3"/>
    <p:sldLayoutId id="2147483731" r:id="rId4"/>
    <p:sldLayoutId id="2147483721" r:id="rId5"/>
    <p:sldLayoutId id="2147483725" r:id="rId6"/>
    <p:sldLayoutId id="2147483744" r:id="rId7"/>
    <p:sldLayoutId id="2147483727" r:id="rId8"/>
    <p:sldLayoutId id="2147483729" r:id="rId9"/>
    <p:sldLayoutId id="2147483724" r:id="rId10"/>
    <p:sldLayoutId id="2147483736" r:id="rId11"/>
    <p:sldLayoutId id="2147483730" r:id="rId12"/>
    <p:sldLayoutId id="2147483750" r:id="rId13"/>
    <p:sldLayoutId id="2147483751" r:id="rId14"/>
    <p:sldLayoutId id="2147483752" r:id="rId15"/>
    <p:sldLayoutId id="2147483753" r:id="rId16"/>
  </p:sldLayoutIdLst>
  <p:timing>
    <p:tnLst>
      <p:par>
        <p:cTn id="1" dur="indefinite" restart="never" nodeType="tmRoot"/>
      </p:par>
    </p:tnLst>
  </p:timing>
  <p:hf hdr="0" dt="0"/>
  <p:txStyles>
    <p:titleStyle>
      <a:lvl1pPr algn="l" rtl="0" eaLnBrk="1" fontAlgn="base" hangingPunct="1">
        <a:lnSpc>
          <a:spcPct val="100000"/>
        </a:lnSpc>
        <a:spcBef>
          <a:spcPct val="0"/>
        </a:spcBef>
        <a:spcAft>
          <a:spcPct val="0"/>
        </a:spcAft>
        <a:buFont typeface="Arial" charset="0"/>
        <a:defRPr lang="en-AU" sz="2300" kern="1200" spc="0" baseline="0" dirty="0" smtClean="0">
          <a:solidFill>
            <a:schemeClr val="tx1"/>
          </a:solidFill>
          <a:latin typeface="+mj-lt"/>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p:titleStyle>
    <p:body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en.wikipedia.org/wiki/Application_performance_management" TargetMode="External"/><Relationship Id="rId3" Type="http://schemas.openxmlformats.org/officeDocument/2006/relationships/hyperlink" Target="http://en.wikipedia.org/wiki/Telemetry" TargetMode="External"/><Relationship Id="rId7" Type="http://schemas.openxmlformats.org/officeDocument/2006/relationships/hyperlink" Target="http://en.wikipedia.org/wiki/Application_performance_management#cite_note-1"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hyperlink" Target="http://en.wikipedia.org/wiki/Performance_metric" TargetMode="External"/><Relationship Id="rId5" Type="http://schemas.openxmlformats.org/officeDocument/2006/relationships/hyperlink" Target="http://en.wikipedia.org/wiki/Level_of_service" TargetMode="External"/><Relationship Id="rId4" Type="http://schemas.openxmlformats.org/officeDocument/2006/relationships/hyperlink" Target="http://en.wikipedia.org/wiki/Software" TargetMode="External"/><Relationship Id="rId9" Type="http://schemas.openxmlformats.org/officeDocument/2006/relationships/hyperlink" Target="http://en.wikipedia.org/wiki/Business_intelligence"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www.slideshare.net/superdupersheep/stop-using-nagios-so-it-can-die-peacefully"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emf"/><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hyperlink" Target="https://alm.accenture.com/wiki/display/DOT/Module+8:+Introduction"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8" Type="http://schemas.openxmlformats.org/officeDocument/2006/relationships/hyperlink" Target="http://www.slideshare.net/superdupersheep/stop-using-nagios-so-it-can-die-peacefully" TargetMode="External"/><Relationship Id="rId3" Type="http://schemas.openxmlformats.org/officeDocument/2006/relationships/hyperlink" Target="http://aws.amazon.com/security/" TargetMode="External"/><Relationship Id="rId7" Type="http://schemas.openxmlformats.org/officeDocument/2006/relationships/hyperlink" Target="http://www.slideshare.net/rightscale/rightscale-webinar-high-availability-in-the-cloud-architectural-best-practices" TargetMode="External"/><Relationship Id="rId2" Type="http://schemas.openxmlformats.org/officeDocument/2006/relationships/hyperlink" Target="http://www1.cs.columbia.edu/~salman/publications/patch-noms-2012.pdf" TargetMode="External"/><Relationship Id="rId1" Type="http://schemas.openxmlformats.org/officeDocument/2006/relationships/slideLayout" Target="../slideLayouts/slideLayout7.xml"/><Relationship Id="rId6" Type="http://schemas.openxmlformats.org/officeDocument/2006/relationships/hyperlink" Target="http://techblog.netflix.com/2011/07/netflix-simian-army.html" TargetMode="External"/><Relationship Id="rId5" Type="http://schemas.openxmlformats.org/officeDocument/2006/relationships/hyperlink" Target="http://media.amazonwebservices.com/pdf/AWS_Security_Whitepaper.pdf" TargetMode="External"/><Relationship Id="rId4" Type="http://schemas.openxmlformats.org/officeDocument/2006/relationships/hyperlink" Target="http://media.amazonwebservices.com/AWS_Security_Best_Practices.pdf" TargetMode="External"/><Relationship Id="rId9" Type="http://schemas.openxmlformats.org/officeDocument/2006/relationships/hyperlink" Target="http://media.amazonwebservices.com/AWS_Backup_Recovery.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a:t>
            </a:r>
            <a:r>
              <a:rPr lang="en-US" dirty="0" smtClean="0"/>
              <a:t>8: Operations</a:t>
            </a:r>
            <a:endParaRPr lang="en-AU" sz="3200" dirty="0"/>
          </a:p>
        </p:txBody>
      </p:sp>
      <p:sp>
        <p:nvSpPr>
          <p:cNvPr id="8" name="Text Placeholder 7"/>
          <p:cNvSpPr>
            <a:spLocks noGrp="1"/>
          </p:cNvSpPr>
          <p:nvPr>
            <p:ph type="body" sz="quarter" idx="10"/>
          </p:nvPr>
        </p:nvSpPr>
        <p:spPr/>
        <p:txBody>
          <a:bodyPr/>
          <a:lstStyle/>
          <a:p>
            <a:r>
              <a:rPr lang="en-AU" dirty="0" smtClean="0"/>
              <a:t>DevOps Academy</a:t>
            </a:r>
            <a:endParaRPr lang="en-AU" dirty="0"/>
          </a:p>
        </p:txBody>
      </p:sp>
    </p:spTree>
    <p:extLst>
      <p:ext uri="{BB962C8B-B14F-4D97-AF65-F5344CB8AC3E}">
        <p14:creationId xmlns:p14="http://schemas.microsoft.com/office/powerpoint/2010/main" val="3285977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r>
              <a:rPr lang="en-GB" altLang="en-US" smtClean="0"/>
              <a:t>WHAT DOES THIS </a:t>
            </a:r>
            <a:br>
              <a:rPr lang="en-GB" altLang="en-US" smtClean="0"/>
            </a:br>
            <a:r>
              <a:rPr lang="en-GB" altLang="en-US" smtClean="0"/>
              <a:t>MEAN FOR PEOPLE?</a:t>
            </a:r>
            <a:endParaRPr lang="en-US" dirty="0"/>
          </a:p>
        </p:txBody>
      </p:sp>
      <p:sp>
        <p:nvSpPr>
          <p:cNvPr id="2" name="Slide Number Placeholder 1"/>
          <p:cNvSpPr>
            <a:spLocks noGrp="1"/>
          </p:cNvSpPr>
          <p:nvPr>
            <p:ph type="sldNum" sz="quarter" idx="11"/>
          </p:nvPr>
        </p:nvSpPr>
        <p:spPr/>
        <p:txBody>
          <a:bodyPr/>
          <a:lstStyle/>
          <a:p>
            <a:r>
              <a:rPr lang="en-US" smtClean="0"/>
              <a:t>Page </a:t>
            </a:r>
            <a:fld id="{90CBDC3A-D49F-4631-A8C7-55D59B33E5FA}" type="slidenum">
              <a:rPr lang="en-US" smtClean="0"/>
              <a:pPr/>
              <a:t>10</a:t>
            </a:fld>
            <a:endParaRPr lang="en-US" dirty="0"/>
          </a:p>
        </p:txBody>
      </p:sp>
      <p:sp>
        <p:nvSpPr>
          <p:cNvPr id="5" name="Footer Placeholder 4"/>
          <p:cNvSpPr>
            <a:spLocks noGrp="1"/>
          </p:cNvSpPr>
          <p:nvPr>
            <p:ph type="ftr" sz="quarter" idx="12"/>
          </p:nvPr>
        </p:nvSpPr>
        <p:spPr/>
        <p:txBody>
          <a:bodyPr/>
          <a:lstStyle/>
          <a:p>
            <a:r>
              <a:rPr lang="en-AU" smtClean="0"/>
              <a:t>Copyright © 2015 Accenture  All rights reserved.</a:t>
            </a:r>
            <a:endParaRPr lang="en-AU" dirty="0"/>
          </a:p>
        </p:txBody>
      </p:sp>
      <p:sp>
        <p:nvSpPr>
          <p:cNvPr id="17" name="Freeform 6"/>
          <p:cNvSpPr>
            <a:spLocks noEditPoints="1"/>
          </p:cNvSpPr>
          <p:nvPr/>
        </p:nvSpPr>
        <p:spPr bwMode="auto">
          <a:xfrm>
            <a:off x="616649" y="2198298"/>
            <a:ext cx="661987" cy="662308"/>
          </a:xfrm>
          <a:custGeom>
            <a:avLst/>
            <a:gdLst>
              <a:gd name="T0" fmla="*/ 437 w 874"/>
              <a:gd name="T1" fmla="*/ 874 h 874"/>
              <a:gd name="T2" fmla="*/ 874 w 874"/>
              <a:gd name="T3" fmla="*/ 437 h 874"/>
              <a:gd name="T4" fmla="*/ 437 w 874"/>
              <a:gd name="T5" fmla="*/ 0 h 874"/>
              <a:gd name="T6" fmla="*/ 0 w 874"/>
              <a:gd name="T7" fmla="*/ 437 h 874"/>
              <a:gd name="T8" fmla="*/ 437 w 874"/>
              <a:gd name="T9" fmla="*/ 874 h 874"/>
              <a:gd name="T10" fmla="*/ 437 w 874"/>
              <a:gd name="T11" fmla="*/ 133 h 874"/>
              <a:gd name="T12" fmla="*/ 575 w 874"/>
              <a:gd name="T13" fmla="*/ 272 h 874"/>
              <a:gd name="T14" fmla="*/ 437 w 874"/>
              <a:gd name="T15" fmla="*/ 410 h 874"/>
              <a:gd name="T16" fmla="*/ 299 w 874"/>
              <a:gd name="T17" fmla="*/ 272 h 874"/>
              <a:gd name="T18" fmla="*/ 437 w 874"/>
              <a:gd name="T19" fmla="*/ 133 h 874"/>
              <a:gd name="T20" fmla="*/ 198 w 874"/>
              <a:gd name="T21" fmla="*/ 559 h 874"/>
              <a:gd name="T22" fmla="*/ 306 w 874"/>
              <a:gd name="T23" fmla="*/ 451 h 874"/>
              <a:gd name="T24" fmla="*/ 568 w 874"/>
              <a:gd name="T25" fmla="*/ 451 h 874"/>
              <a:gd name="T26" fmla="*/ 675 w 874"/>
              <a:gd name="T27" fmla="*/ 559 h 874"/>
              <a:gd name="T28" fmla="*/ 675 w 874"/>
              <a:gd name="T29" fmla="*/ 659 h 874"/>
              <a:gd name="T30" fmla="*/ 651 w 874"/>
              <a:gd name="T31" fmla="*/ 712 h 874"/>
              <a:gd name="T32" fmla="*/ 437 w 874"/>
              <a:gd name="T33" fmla="*/ 785 h 874"/>
              <a:gd name="T34" fmla="*/ 216 w 874"/>
              <a:gd name="T35" fmla="*/ 707 h 874"/>
              <a:gd name="T36" fmla="*/ 198 w 874"/>
              <a:gd name="T37" fmla="*/ 657 h 874"/>
              <a:gd name="T38" fmla="*/ 198 w 874"/>
              <a:gd name="T39" fmla="*/ 559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4" h="874">
                <a:moveTo>
                  <a:pt x="437" y="874"/>
                </a:moveTo>
                <a:cubicBezTo>
                  <a:pt x="678" y="874"/>
                  <a:pt x="874" y="678"/>
                  <a:pt x="874" y="437"/>
                </a:cubicBezTo>
                <a:cubicBezTo>
                  <a:pt x="874" y="196"/>
                  <a:pt x="678" y="0"/>
                  <a:pt x="437" y="0"/>
                </a:cubicBezTo>
                <a:cubicBezTo>
                  <a:pt x="195" y="0"/>
                  <a:pt x="0" y="196"/>
                  <a:pt x="0" y="437"/>
                </a:cubicBezTo>
                <a:cubicBezTo>
                  <a:pt x="0" y="678"/>
                  <a:pt x="195" y="874"/>
                  <a:pt x="437" y="874"/>
                </a:cubicBezTo>
                <a:close/>
                <a:moveTo>
                  <a:pt x="437" y="133"/>
                </a:moveTo>
                <a:cubicBezTo>
                  <a:pt x="513" y="133"/>
                  <a:pt x="575" y="195"/>
                  <a:pt x="575" y="272"/>
                </a:cubicBezTo>
                <a:cubicBezTo>
                  <a:pt x="575" y="348"/>
                  <a:pt x="513" y="410"/>
                  <a:pt x="437" y="410"/>
                </a:cubicBezTo>
                <a:cubicBezTo>
                  <a:pt x="360" y="410"/>
                  <a:pt x="299" y="348"/>
                  <a:pt x="299" y="272"/>
                </a:cubicBezTo>
                <a:cubicBezTo>
                  <a:pt x="299" y="195"/>
                  <a:pt x="360" y="133"/>
                  <a:pt x="437" y="133"/>
                </a:cubicBezTo>
                <a:close/>
                <a:moveTo>
                  <a:pt x="198" y="559"/>
                </a:moveTo>
                <a:cubicBezTo>
                  <a:pt x="198" y="499"/>
                  <a:pt x="246" y="451"/>
                  <a:pt x="306" y="451"/>
                </a:cubicBezTo>
                <a:cubicBezTo>
                  <a:pt x="568" y="451"/>
                  <a:pt x="568" y="451"/>
                  <a:pt x="568" y="451"/>
                </a:cubicBezTo>
                <a:cubicBezTo>
                  <a:pt x="627" y="451"/>
                  <a:pt x="675" y="499"/>
                  <a:pt x="675" y="559"/>
                </a:cubicBezTo>
                <a:cubicBezTo>
                  <a:pt x="675" y="659"/>
                  <a:pt x="675" y="659"/>
                  <a:pt x="675" y="659"/>
                </a:cubicBezTo>
                <a:cubicBezTo>
                  <a:pt x="675" y="678"/>
                  <a:pt x="666" y="700"/>
                  <a:pt x="651" y="712"/>
                </a:cubicBezTo>
                <a:cubicBezTo>
                  <a:pt x="592" y="758"/>
                  <a:pt x="517" y="785"/>
                  <a:pt x="437" y="785"/>
                </a:cubicBezTo>
                <a:cubicBezTo>
                  <a:pt x="353" y="785"/>
                  <a:pt x="276" y="756"/>
                  <a:pt x="216" y="707"/>
                </a:cubicBezTo>
                <a:cubicBezTo>
                  <a:pt x="201" y="694"/>
                  <a:pt x="198" y="676"/>
                  <a:pt x="198" y="657"/>
                </a:cubicBezTo>
                <a:lnTo>
                  <a:pt x="198" y="559"/>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34269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PATCHING</a:t>
            </a:r>
            <a:endParaRPr lang="en-US" dirty="0"/>
          </a:p>
        </p:txBody>
      </p:sp>
      <p:sp>
        <p:nvSpPr>
          <p:cNvPr id="3" name="Slide Number Placeholder 2"/>
          <p:cNvSpPr>
            <a:spLocks noGrp="1"/>
          </p:cNvSpPr>
          <p:nvPr>
            <p:ph type="sldNum" sz="quarter" idx="11"/>
          </p:nvPr>
        </p:nvSpPr>
        <p:spPr/>
        <p:txBody>
          <a:bodyPr/>
          <a:lstStyle/>
          <a:p>
            <a:pPr>
              <a:defRPr/>
            </a:pPr>
            <a:r>
              <a:rPr lang="en-US" smtClean="0"/>
              <a:t>Page </a:t>
            </a:r>
            <a:fld id="{90CBDC3A-D49F-4631-A8C7-55D59B33E5FA}" type="slidenum">
              <a:rPr lang="en-US" smtClean="0"/>
              <a:pPr>
                <a:defRPr/>
              </a:pPr>
              <a:t>11</a:t>
            </a:fld>
            <a:endParaRPr lang="en-US" dirty="0"/>
          </a:p>
        </p:txBody>
      </p:sp>
      <p:sp>
        <p:nvSpPr>
          <p:cNvPr id="4" name="Footer Placeholder 3"/>
          <p:cNvSpPr>
            <a:spLocks noGrp="1"/>
          </p:cNvSpPr>
          <p:nvPr>
            <p:ph type="ftr" sz="quarter" idx="12"/>
          </p:nvPr>
        </p:nvSpPr>
        <p:spPr/>
        <p:txBody>
          <a:bodyPr/>
          <a:lstStyle/>
          <a:p>
            <a:r>
              <a:rPr lang="en-US" smtClean="0"/>
              <a:t>Copyright © 2016 Accenture  All rights reserved.</a:t>
            </a:r>
            <a:endParaRPr lang="en-US" dirty="0"/>
          </a:p>
        </p:txBody>
      </p:sp>
      <p:sp>
        <p:nvSpPr>
          <p:cNvPr id="7" name="Freeform 7"/>
          <p:cNvSpPr>
            <a:spLocks noEditPoints="1"/>
          </p:cNvSpPr>
          <p:nvPr/>
        </p:nvSpPr>
        <p:spPr bwMode="auto">
          <a:xfrm>
            <a:off x="628653" y="2238376"/>
            <a:ext cx="634999" cy="633412"/>
          </a:xfrm>
          <a:custGeom>
            <a:avLst/>
            <a:gdLst>
              <a:gd name="T0" fmla="*/ 85 w 169"/>
              <a:gd name="T1" fmla="*/ 0 h 169"/>
              <a:gd name="T2" fmla="*/ 0 w 169"/>
              <a:gd name="T3" fmla="*/ 85 h 169"/>
              <a:gd name="T4" fmla="*/ 85 w 169"/>
              <a:gd name="T5" fmla="*/ 169 h 169"/>
              <a:gd name="T6" fmla="*/ 169 w 169"/>
              <a:gd name="T7" fmla="*/ 84 h 169"/>
              <a:gd name="T8" fmla="*/ 85 w 169"/>
              <a:gd name="T9" fmla="*/ 0 h 169"/>
              <a:gd name="T10" fmla="*/ 52 w 169"/>
              <a:gd name="T11" fmla="*/ 53 h 169"/>
              <a:gd name="T12" fmla="*/ 66 w 169"/>
              <a:gd name="T13" fmla="*/ 53 h 169"/>
              <a:gd name="T14" fmla="*/ 66 w 169"/>
              <a:gd name="T15" fmla="*/ 67 h 169"/>
              <a:gd name="T16" fmla="*/ 52 w 169"/>
              <a:gd name="T17" fmla="*/ 67 h 169"/>
              <a:gd name="T18" fmla="*/ 52 w 169"/>
              <a:gd name="T19" fmla="*/ 53 h 169"/>
              <a:gd name="T20" fmla="*/ 40 w 169"/>
              <a:gd name="T21" fmla="*/ 92 h 169"/>
              <a:gd name="T22" fmla="*/ 26 w 169"/>
              <a:gd name="T23" fmla="*/ 92 h 169"/>
              <a:gd name="T24" fmla="*/ 26 w 169"/>
              <a:gd name="T25" fmla="*/ 78 h 169"/>
              <a:gd name="T26" fmla="*/ 40 w 169"/>
              <a:gd name="T27" fmla="*/ 78 h 169"/>
              <a:gd name="T28" fmla="*/ 40 w 169"/>
              <a:gd name="T29" fmla="*/ 92 h 169"/>
              <a:gd name="T30" fmla="*/ 66 w 169"/>
              <a:gd name="T31" fmla="*/ 118 h 169"/>
              <a:gd name="T32" fmla="*/ 52 w 169"/>
              <a:gd name="T33" fmla="*/ 118 h 169"/>
              <a:gd name="T34" fmla="*/ 52 w 169"/>
              <a:gd name="T35" fmla="*/ 103 h 169"/>
              <a:gd name="T36" fmla="*/ 66 w 169"/>
              <a:gd name="T37" fmla="*/ 103 h 169"/>
              <a:gd name="T38" fmla="*/ 66 w 169"/>
              <a:gd name="T39" fmla="*/ 118 h 169"/>
              <a:gd name="T40" fmla="*/ 91 w 169"/>
              <a:gd name="T41" fmla="*/ 143 h 169"/>
              <a:gd name="T42" fmla="*/ 77 w 169"/>
              <a:gd name="T43" fmla="*/ 143 h 169"/>
              <a:gd name="T44" fmla="*/ 77 w 169"/>
              <a:gd name="T45" fmla="*/ 129 h 169"/>
              <a:gd name="T46" fmla="*/ 91 w 169"/>
              <a:gd name="T47" fmla="*/ 129 h 169"/>
              <a:gd name="T48" fmla="*/ 91 w 169"/>
              <a:gd name="T49" fmla="*/ 143 h 169"/>
              <a:gd name="T50" fmla="*/ 91 w 169"/>
              <a:gd name="T51" fmla="*/ 92 h 169"/>
              <a:gd name="T52" fmla="*/ 77 w 169"/>
              <a:gd name="T53" fmla="*/ 92 h 169"/>
              <a:gd name="T54" fmla="*/ 77 w 169"/>
              <a:gd name="T55" fmla="*/ 78 h 169"/>
              <a:gd name="T56" fmla="*/ 91 w 169"/>
              <a:gd name="T57" fmla="*/ 78 h 169"/>
              <a:gd name="T58" fmla="*/ 91 w 169"/>
              <a:gd name="T59" fmla="*/ 92 h 169"/>
              <a:gd name="T60" fmla="*/ 91 w 169"/>
              <a:gd name="T61" fmla="*/ 41 h 169"/>
              <a:gd name="T62" fmla="*/ 77 w 169"/>
              <a:gd name="T63" fmla="*/ 41 h 169"/>
              <a:gd name="T64" fmla="*/ 77 w 169"/>
              <a:gd name="T65" fmla="*/ 27 h 169"/>
              <a:gd name="T66" fmla="*/ 91 w 169"/>
              <a:gd name="T67" fmla="*/ 27 h 169"/>
              <a:gd name="T68" fmla="*/ 91 w 169"/>
              <a:gd name="T69" fmla="*/ 41 h 169"/>
              <a:gd name="T70" fmla="*/ 117 w 169"/>
              <a:gd name="T71" fmla="*/ 118 h 169"/>
              <a:gd name="T72" fmla="*/ 102 w 169"/>
              <a:gd name="T73" fmla="*/ 118 h 169"/>
              <a:gd name="T74" fmla="*/ 102 w 169"/>
              <a:gd name="T75" fmla="*/ 103 h 169"/>
              <a:gd name="T76" fmla="*/ 117 w 169"/>
              <a:gd name="T77" fmla="*/ 103 h 169"/>
              <a:gd name="T78" fmla="*/ 117 w 169"/>
              <a:gd name="T79" fmla="*/ 118 h 169"/>
              <a:gd name="T80" fmla="*/ 117 w 169"/>
              <a:gd name="T81" fmla="*/ 67 h 169"/>
              <a:gd name="T82" fmla="*/ 102 w 169"/>
              <a:gd name="T83" fmla="*/ 67 h 169"/>
              <a:gd name="T84" fmla="*/ 102 w 169"/>
              <a:gd name="T85" fmla="*/ 53 h 169"/>
              <a:gd name="T86" fmla="*/ 117 w 169"/>
              <a:gd name="T87" fmla="*/ 53 h 169"/>
              <a:gd name="T88" fmla="*/ 117 w 169"/>
              <a:gd name="T89" fmla="*/ 67 h 169"/>
              <a:gd name="T90" fmla="*/ 128 w 169"/>
              <a:gd name="T91" fmla="*/ 92 h 169"/>
              <a:gd name="T92" fmla="*/ 128 w 169"/>
              <a:gd name="T93" fmla="*/ 78 h 169"/>
              <a:gd name="T94" fmla="*/ 142 w 169"/>
              <a:gd name="T95" fmla="*/ 78 h 169"/>
              <a:gd name="T96" fmla="*/ 142 w 169"/>
              <a:gd name="T97" fmla="*/ 92 h 169"/>
              <a:gd name="T98" fmla="*/ 128 w 169"/>
              <a:gd name="T99" fmla="*/ 92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9" h="169">
                <a:moveTo>
                  <a:pt x="85" y="0"/>
                </a:moveTo>
                <a:cubicBezTo>
                  <a:pt x="0" y="85"/>
                  <a:pt x="0" y="85"/>
                  <a:pt x="0" y="85"/>
                </a:cubicBezTo>
                <a:cubicBezTo>
                  <a:pt x="85" y="169"/>
                  <a:pt x="85" y="169"/>
                  <a:pt x="85" y="169"/>
                </a:cubicBezTo>
                <a:cubicBezTo>
                  <a:pt x="169" y="84"/>
                  <a:pt x="169" y="84"/>
                  <a:pt x="169" y="84"/>
                </a:cubicBezTo>
                <a:lnTo>
                  <a:pt x="85" y="0"/>
                </a:lnTo>
                <a:close/>
                <a:moveTo>
                  <a:pt x="52" y="53"/>
                </a:moveTo>
                <a:cubicBezTo>
                  <a:pt x="55" y="49"/>
                  <a:pt x="62" y="49"/>
                  <a:pt x="66" y="53"/>
                </a:cubicBezTo>
                <a:cubicBezTo>
                  <a:pt x="70" y="56"/>
                  <a:pt x="70" y="63"/>
                  <a:pt x="66" y="67"/>
                </a:cubicBezTo>
                <a:cubicBezTo>
                  <a:pt x="62" y="71"/>
                  <a:pt x="55" y="71"/>
                  <a:pt x="52" y="67"/>
                </a:cubicBezTo>
                <a:cubicBezTo>
                  <a:pt x="48" y="63"/>
                  <a:pt x="48" y="56"/>
                  <a:pt x="52" y="53"/>
                </a:cubicBezTo>
                <a:close/>
                <a:moveTo>
                  <a:pt x="40" y="92"/>
                </a:moveTo>
                <a:cubicBezTo>
                  <a:pt x="36" y="96"/>
                  <a:pt x="30" y="96"/>
                  <a:pt x="26" y="92"/>
                </a:cubicBezTo>
                <a:cubicBezTo>
                  <a:pt x="22" y="88"/>
                  <a:pt x="22" y="82"/>
                  <a:pt x="26" y="78"/>
                </a:cubicBezTo>
                <a:cubicBezTo>
                  <a:pt x="30" y="74"/>
                  <a:pt x="36" y="74"/>
                  <a:pt x="40" y="78"/>
                </a:cubicBezTo>
                <a:cubicBezTo>
                  <a:pt x="44" y="82"/>
                  <a:pt x="44" y="88"/>
                  <a:pt x="40" y="92"/>
                </a:cubicBezTo>
                <a:close/>
                <a:moveTo>
                  <a:pt x="66" y="118"/>
                </a:moveTo>
                <a:cubicBezTo>
                  <a:pt x="62" y="122"/>
                  <a:pt x="55" y="122"/>
                  <a:pt x="52" y="118"/>
                </a:cubicBezTo>
                <a:cubicBezTo>
                  <a:pt x="48" y="114"/>
                  <a:pt x="48" y="107"/>
                  <a:pt x="52" y="103"/>
                </a:cubicBezTo>
                <a:cubicBezTo>
                  <a:pt x="55" y="100"/>
                  <a:pt x="62" y="100"/>
                  <a:pt x="66" y="103"/>
                </a:cubicBezTo>
                <a:cubicBezTo>
                  <a:pt x="70" y="107"/>
                  <a:pt x="70" y="114"/>
                  <a:pt x="66" y="118"/>
                </a:cubicBezTo>
                <a:close/>
                <a:moveTo>
                  <a:pt x="91" y="143"/>
                </a:moveTo>
                <a:cubicBezTo>
                  <a:pt x="87" y="147"/>
                  <a:pt x="81" y="147"/>
                  <a:pt x="77" y="143"/>
                </a:cubicBezTo>
                <a:cubicBezTo>
                  <a:pt x="73" y="139"/>
                  <a:pt x="73" y="133"/>
                  <a:pt x="77" y="129"/>
                </a:cubicBezTo>
                <a:cubicBezTo>
                  <a:pt x="81" y="125"/>
                  <a:pt x="87" y="125"/>
                  <a:pt x="91" y="129"/>
                </a:cubicBezTo>
                <a:cubicBezTo>
                  <a:pt x="95" y="133"/>
                  <a:pt x="95" y="139"/>
                  <a:pt x="91" y="143"/>
                </a:cubicBezTo>
                <a:close/>
                <a:moveTo>
                  <a:pt x="91" y="92"/>
                </a:moveTo>
                <a:cubicBezTo>
                  <a:pt x="87" y="96"/>
                  <a:pt x="81" y="96"/>
                  <a:pt x="77" y="92"/>
                </a:cubicBezTo>
                <a:cubicBezTo>
                  <a:pt x="73" y="88"/>
                  <a:pt x="73" y="82"/>
                  <a:pt x="77" y="78"/>
                </a:cubicBezTo>
                <a:cubicBezTo>
                  <a:pt x="81" y="74"/>
                  <a:pt x="87" y="74"/>
                  <a:pt x="91" y="78"/>
                </a:cubicBezTo>
                <a:cubicBezTo>
                  <a:pt x="95" y="82"/>
                  <a:pt x="95" y="88"/>
                  <a:pt x="91" y="92"/>
                </a:cubicBezTo>
                <a:close/>
                <a:moveTo>
                  <a:pt x="91" y="41"/>
                </a:moveTo>
                <a:cubicBezTo>
                  <a:pt x="87" y="45"/>
                  <a:pt x="81" y="45"/>
                  <a:pt x="77" y="41"/>
                </a:cubicBezTo>
                <a:cubicBezTo>
                  <a:pt x="73" y="37"/>
                  <a:pt x="73" y="31"/>
                  <a:pt x="77" y="27"/>
                </a:cubicBezTo>
                <a:cubicBezTo>
                  <a:pt x="81" y="23"/>
                  <a:pt x="87" y="23"/>
                  <a:pt x="91" y="27"/>
                </a:cubicBezTo>
                <a:cubicBezTo>
                  <a:pt x="95" y="31"/>
                  <a:pt x="95" y="37"/>
                  <a:pt x="91" y="41"/>
                </a:cubicBezTo>
                <a:close/>
                <a:moveTo>
                  <a:pt x="117" y="118"/>
                </a:moveTo>
                <a:cubicBezTo>
                  <a:pt x="113" y="122"/>
                  <a:pt x="106" y="122"/>
                  <a:pt x="102" y="118"/>
                </a:cubicBezTo>
                <a:cubicBezTo>
                  <a:pt x="99" y="114"/>
                  <a:pt x="99" y="107"/>
                  <a:pt x="102" y="103"/>
                </a:cubicBezTo>
                <a:cubicBezTo>
                  <a:pt x="106" y="100"/>
                  <a:pt x="113" y="100"/>
                  <a:pt x="117" y="103"/>
                </a:cubicBezTo>
                <a:cubicBezTo>
                  <a:pt x="120" y="107"/>
                  <a:pt x="120" y="114"/>
                  <a:pt x="117" y="118"/>
                </a:cubicBezTo>
                <a:close/>
                <a:moveTo>
                  <a:pt x="117" y="67"/>
                </a:moveTo>
                <a:cubicBezTo>
                  <a:pt x="113" y="71"/>
                  <a:pt x="106" y="71"/>
                  <a:pt x="102" y="67"/>
                </a:cubicBezTo>
                <a:cubicBezTo>
                  <a:pt x="99" y="63"/>
                  <a:pt x="99" y="56"/>
                  <a:pt x="102" y="53"/>
                </a:cubicBezTo>
                <a:cubicBezTo>
                  <a:pt x="106" y="49"/>
                  <a:pt x="113" y="49"/>
                  <a:pt x="117" y="53"/>
                </a:cubicBezTo>
                <a:cubicBezTo>
                  <a:pt x="120" y="56"/>
                  <a:pt x="120" y="63"/>
                  <a:pt x="117" y="67"/>
                </a:cubicBezTo>
                <a:close/>
                <a:moveTo>
                  <a:pt x="128" y="92"/>
                </a:moveTo>
                <a:cubicBezTo>
                  <a:pt x="124" y="88"/>
                  <a:pt x="124" y="82"/>
                  <a:pt x="128" y="78"/>
                </a:cubicBezTo>
                <a:cubicBezTo>
                  <a:pt x="132" y="74"/>
                  <a:pt x="138" y="74"/>
                  <a:pt x="142" y="78"/>
                </a:cubicBezTo>
                <a:cubicBezTo>
                  <a:pt x="146" y="82"/>
                  <a:pt x="146" y="88"/>
                  <a:pt x="142" y="92"/>
                </a:cubicBezTo>
                <a:cubicBezTo>
                  <a:pt x="138" y="96"/>
                  <a:pt x="132" y="96"/>
                  <a:pt x="128" y="9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478814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r>
              <a:rPr lang="en-US" smtClean="0"/>
              <a:t>Page </a:t>
            </a:r>
            <a:fld id="{90CBDC3A-D49F-4631-A8C7-55D59B33E5FA}" type="slidenum">
              <a:rPr lang="en-US" smtClean="0"/>
              <a:pPr>
                <a:defRPr/>
              </a:pPr>
              <a:t>12</a:t>
            </a:fld>
            <a:endParaRPr lang="en-US" dirty="0"/>
          </a:p>
        </p:txBody>
      </p:sp>
      <p:sp>
        <p:nvSpPr>
          <p:cNvPr id="5" name="Title 4"/>
          <p:cNvSpPr>
            <a:spLocks noGrp="1"/>
          </p:cNvSpPr>
          <p:nvPr>
            <p:ph type="title"/>
          </p:nvPr>
        </p:nvSpPr>
        <p:spPr/>
        <p:txBody>
          <a:bodyPr/>
          <a:lstStyle/>
          <a:p>
            <a:r>
              <a:rPr lang="en-US" dirty="0" smtClean="0"/>
              <a:t>Patching</a:t>
            </a:r>
            <a:endParaRPr lang="en-US" dirty="0"/>
          </a:p>
        </p:txBody>
      </p:sp>
      <p:sp>
        <p:nvSpPr>
          <p:cNvPr id="6" name="Text Placeholder 5"/>
          <p:cNvSpPr>
            <a:spLocks noGrp="1"/>
          </p:cNvSpPr>
          <p:nvPr>
            <p:ph type="body" sz="quarter" idx="10"/>
          </p:nvPr>
        </p:nvSpPr>
        <p:spPr/>
        <p:txBody>
          <a:bodyPr/>
          <a:lstStyle/>
          <a:p>
            <a:r>
              <a:rPr lang="en-US" dirty="0" smtClean="0"/>
              <a:t>Basics</a:t>
            </a:r>
            <a:endParaRPr lang="en-US" dirty="0"/>
          </a:p>
        </p:txBody>
      </p:sp>
      <p:sp>
        <p:nvSpPr>
          <p:cNvPr id="4" name="Footer Placeholder 3"/>
          <p:cNvSpPr>
            <a:spLocks noGrp="1"/>
          </p:cNvSpPr>
          <p:nvPr>
            <p:ph type="ftr" sz="quarter" idx="13"/>
          </p:nvPr>
        </p:nvSpPr>
        <p:spPr/>
        <p:txBody>
          <a:bodyPr/>
          <a:lstStyle/>
          <a:p>
            <a:r>
              <a:rPr lang="en-US" smtClean="0"/>
              <a:t>Copyright © 2016 Accenture  All rights reserved.</a:t>
            </a:r>
            <a:endParaRPr lang="en-US" dirty="0"/>
          </a:p>
        </p:txBody>
      </p:sp>
      <p:sp>
        <p:nvSpPr>
          <p:cNvPr id="7" name="Rectangle 6"/>
          <p:cNvSpPr/>
          <p:nvPr/>
        </p:nvSpPr>
        <p:spPr>
          <a:xfrm>
            <a:off x="1314824" y="1578021"/>
            <a:ext cx="3201614" cy="1169551"/>
          </a:xfrm>
          <a:prstGeom prst="rect">
            <a:avLst/>
          </a:prstGeom>
        </p:spPr>
        <p:txBody>
          <a:bodyPr wrap="square">
            <a:spAutoFit/>
          </a:bodyPr>
          <a:lstStyle/>
          <a:p>
            <a:r>
              <a:rPr lang="en-US" sz="1400" dirty="0">
                <a:solidFill>
                  <a:schemeClr val="tx2"/>
                </a:solidFill>
              </a:rPr>
              <a:t>Operating systems, middleware</a:t>
            </a:r>
            <a:r>
              <a:rPr lang="en-US" sz="1400" dirty="0" smtClean="0">
                <a:solidFill>
                  <a:schemeClr val="tx2"/>
                </a:solidFill>
              </a:rPr>
              <a:t>,</a:t>
            </a:r>
            <a:br>
              <a:rPr lang="en-US" sz="1400" dirty="0" smtClean="0">
                <a:solidFill>
                  <a:schemeClr val="tx2"/>
                </a:solidFill>
              </a:rPr>
            </a:br>
            <a:r>
              <a:rPr lang="en-US" sz="1400" dirty="0" smtClean="0">
                <a:solidFill>
                  <a:schemeClr val="tx2"/>
                </a:solidFill>
              </a:rPr>
              <a:t>and </a:t>
            </a:r>
            <a:r>
              <a:rPr lang="en-US" sz="1400" dirty="0">
                <a:solidFill>
                  <a:schemeClr val="tx2"/>
                </a:solidFill>
              </a:rPr>
              <a:t>applications need to be regularly patched to guard against  newly found vulnerabilities or to </a:t>
            </a:r>
            <a:r>
              <a:rPr lang="en-US" sz="1400" dirty="0" smtClean="0">
                <a:solidFill>
                  <a:schemeClr val="tx2"/>
                </a:solidFill>
              </a:rPr>
              <a:t>provide additional </a:t>
            </a:r>
            <a:r>
              <a:rPr lang="en-US" sz="1400" dirty="0">
                <a:solidFill>
                  <a:schemeClr val="tx2"/>
                </a:solidFill>
              </a:rPr>
              <a:t>functionality. </a:t>
            </a:r>
          </a:p>
        </p:txBody>
      </p:sp>
      <p:sp>
        <p:nvSpPr>
          <p:cNvPr id="8" name="Oval 7"/>
          <p:cNvSpPr/>
          <p:nvPr/>
        </p:nvSpPr>
        <p:spPr>
          <a:xfrm>
            <a:off x="482803" y="1746207"/>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a:off x="1314824" y="3272110"/>
            <a:ext cx="3201614" cy="954107"/>
          </a:xfrm>
          <a:prstGeom prst="rect">
            <a:avLst/>
          </a:prstGeom>
        </p:spPr>
        <p:txBody>
          <a:bodyPr wrap="square">
            <a:spAutoFit/>
          </a:bodyPr>
          <a:lstStyle/>
          <a:p>
            <a:r>
              <a:rPr lang="en-US" sz="1400" dirty="0">
                <a:solidFill>
                  <a:schemeClr val="tx2"/>
                </a:solidFill>
              </a:rPr>
              <a:t>In the non-enterprise space, updates are typically handled by turning on the auto-update feature of the operating system or middleware. </a:t>
            </a:r>
          </a:p>
        </p:txBody>
      </p:sp>
      <p:sp>
        <p:nvSpPr>
          <p:cNvPr id="10" name="Rectangle 9"/>
          <p:cNvSpPr/>
          <p:nvPr/>
        </p:nvSpPr>
        <p:spPr>
          <a:xfrm>
            <a:off x="1314824" y="4724445"/>
            <a:ext cx="3201614" cy="1677382"/>
          </a:xfrm>
          <a:prstGeom prst="rect">
            <a:avLst/>
          </a:prstGeom>
        </p:spPr>
        <p:txBody>
          <a:bodyPr wrap="square">
            <a:spAutoFit/>
          </a:bodyPr>
          <a:lstStyle/>
          <a:p>
            <a:pPr>
              <a:spcAft>
                <a:spcPts val="200"/>
              </a:spcAft>
            </a:pPr>
            <a:r>
              <a:rPr lang="en-US" sz="1400" dirty="0">
                <a:solidFill>
                  <a:schemeClr val="tx2"/>
                </a:solidFill>
              </a:rPr>
              <a:t>Software patches</a:t>
            </a:r>
          </a:p>
          <a:p>
            <a:pPr marL="177800" indent="-177800">
              <a:spcAft>
                <a:spcPts val="200"/>
              </a:spcAft>
              <a:buFont typeface="Arial" panose="020B0604020202020204" pitchFamily="34" charset="0"/>
              <a:buChar char="•"/>
            </a:pPr>
            <a:r>
              <a:rPr lang="en-US" sz="1400" dirty="0">
                <a:solidFill>
                  <a:schemeClr val="tx2"/>
                </a:solidFill>
              </a:rPr>
              <a:t>Security: Fix vulnerabilities</a:t>
            </a:r>
          </a:p>
          <a:p>
            <a:pPr marL="177800" indent="-177800">
              <a:spcAft>
                <a:spcPts val="200"/>
              </a:spcAft>
              <a:buFont typeface="Arial" panose="020B0604020202020204" pitchFamily="34" charset="0"/>
              <a:buChar char="•"/>
            </a:pPr>
            <a:r>
              <a:rPr lang="en-US" sz="1400" dirty="0">
                <a:solidFill>
                  <a:schemeClr val="tx2"/>
                </a:solidFill>
              </a:rPr>
              <a:t>Functional: Add features, improve existing functions, change software </a:t>
            </a:r>
            <a:r>
              <a:rPr lang="en-US" sz="1400" dirty="0" err="1">
                <a:solidFill>
                  <a:schemeClr val="tx2"/>
                </a:solidFill>
              </a:rPr>
              <a:t>behaviours</a:t>
            </a:r>
            <a:endParaRPr lang="en-US" sz="1400" dirty="0">
              <a:solidFill>
                <a:schemeClr val="tx2"/>
              </a:solidFill>
            </a:endParaRPr>
          </a:p>
          <a:p>
            <a:pPr marL="177800" indent="-177800">
              <a:spcAft>
                <a:spcPts val="200"/>
              </a:spcAft>
              <a:buFont typeface="Arial" panose="020B0604020202020204" pitchFamily="34" charset="0"/>
              <a:buChar char="•"/>
            </a:pPr>
            <a:r>
              <a:rPr lang="en-US" sz="1400" dirty="0">
                <a:solidFill>
                  <a:schemeClr val="tx2"/>
                </a:solidFill>
              </a:rPr>
              <a:t>Impacted systems: Hypervisor, OS, middleware, applications</a:t>
            </a:r>
          </a:p>
        </p:txBody>
      </p:sp>
      <p:sp>
        <p:nvSpPr>
          <p:cNvPr id="11" name="Oval 10"/>
          <p:cNvSpPr/>
          <p:nvPr/>
        </p:nvSpPr>
        <p:spPr>
          <a:xfrm>
            <a:off x="482803" y="3313858"/>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p:cNvSpPr/>
          <p:nvPr/>
        </p:nvSpPr>
        <p:spPr>
          <a:xfrm>
            <a:off x="482803" y="4779023"/>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p:cNvSpPr/>
          <p:nvPr/>
        </p:nvSpPr>
        <p:spPr>
          <a:xfrm>
            <a:off x="5529109" y="1578021"/>
            <a:ext cx="3201614" cy="1651734"/>
          </a:xfrm>
          <a:prstGeom prst="rect">
            <a:avLst/>
          </a:prstGeom>
        </p:spPr>
        <p:txBody>
          <a:bodyPr wrap="square">
            <a:spAutoFit/>
          </a:bodyPr>
          <a:lstStyle/>
          <a:p>
            <a:pPr>
              <a:spcAft>
                <a:spcPts val="200"/>
              </a:spcAft>
            </a:pPr>
            <a:r>
              <a:rPr lang="en-US" sz="1400" spc="-20" dirty="0">
                <a:solidFill>
                  <a:schemeClr val="tx2"/>
                </a:solidFill>
              </a:rPr>
              <a:t>Vendor Tools: Windows Server Update Services, </a:t>
            </a:r>
            <a:r>
              <a:rPr lang="en-US" sz="1400" spc="-20" dirty="0" err="1">
                <a:solidFill>
                  <a:schemeClr val="tx2"/>
                </a:solidFill>
              </a:rPr>
              <a:t>Redhat</a:t>
            </a:r>
            <a:r>
              <a:rPr lang="en-US" sz="1400" spc="-20" dirty="0">
                <a:solidFill>
                  <a:schemeClr val="tx2"/>
                </a:solidFill>
              </a:rPr>
              <a:t> Network, etc.</a:t>
            </a:r>
          </a:p>
          <a:p>
            <a:pPr marL="177800" indent="-177800">
              <a:spcAft>
                <a:spcPts val="200"/>
              </a:spcAft>
              <a:buFont typeface="Arial" panose="020B0604020202020204" pitchFamily="34" charset="0"/>
              <a:buChar char="•"/>
            </a:pPr>
            <a:r>
              <a:rPr lang="en-US" sz="1400" dirty="0">
                <a:solidFill>
                  <a:schemeClr val="tx2"/>
                </a:solidFill>
              </a:rPr>
              <a:t>Only handles Windows/</a:t>
            </a:r>
            <a:r>
              <a:rPr lang="en-US" sz="1400" dirty="0" err="1">
                <a:solidFill>
                  <a:schemeClr val="tx2"/>
                </a:solidFill>
              </a:rPr>
              <a:t>Redhat</a:t>
            </a:r>
            <a:r>
              <a:rPr lang="en-US" sz="1400" dirty="0">
                <a:solidFill>
                  <a:schemeClr val="tx2"/>
                </a:solidFill>
              </a:rPr>
              <a:t> systems</a:t>
            </a:r>
          </a:p>
          <a:p>
            <a:pPr marL="177800" indent="-177800">
              <a:spcAft>
                <a:spcPts val="200"/>
              </a:spcAft>
              <a:buFont typeface="Arial" panose="020B0604020202020204" pitchFamily="34" charset="0"/>
              <a:buChar char="•"/>
            </a:pPr>
            <a:r>
              <a:rPr lang="en-US" sz="1400" dirty="0">
                <a:solidFill>
                  <a:schemeClr val="tx2"/>
                </a:solidFill>
              </a:rPr>
              <a:t>Standalone tool with no integration with other management tools, e.g., change management</a:t>
            </a:r>
          </a:p>
        </p:txBody>
      </p:sp>
      <p:sp>
        <p:nvSpPr>
          <p:cNvPr id="14" name="Oval 13"/>
          <p:cNvSpPr/>
          <p:nvPr/>
        </p:nvSpPr>
        <p:spPr>
          <a:xfrm>
            <a:off x="4697088" y="1746207"/>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p:cNvSpPr/>
          <p:nvPr/>
        </p:nvSpPr>
        <p:spPr>
          <a:xfrm>
            <a:off x="5529109" y="3272110"/>
            <a:ext cx="3201614" cy="1867178"/>
          </a:xfrm>
          <a:prstGeom prst="rect">
            <a:avLst/>
          </a:prstGeom>
        </p:spPr>
        <p:txBody>
          <a:bodyPr wrap="square">
            <a:spAutoFit/>
          </a:bodyPr>
          <a:lstStyle/>
          <a:p>
            <a:pPr>
              <a:spcAft>
                <a:spcPts val="200"/>
              </a:spcAft>
            </a:pPr>
            <a:r>
              <a:rPr lang="en-US" sz="1400" dirty="0">
                <a:solidFill>
                  <a:schemeClr val="tx2"/>
                </a:solidFill>
              </a:rPr>
              <a:t>3rd Party Tools: IBM TEM, VMware vSphere update manager</a:t>
            </a:r>
          </a:p>
          <a:p>
            <a:pPr marL="177800" indent="-177800">
              <a:spcAft>
                <a:spcPts val="200"/>
              </a:spcAft>
              <a:buFont typeface="Arial" panose="020B0604020202020204" pitchFamily="34" charset="0"/>
              <a:buChar char="•"/>
            </a:pPr>
            <a:r>
              <a:rPr lang="en-US" sz="1400" dirty="0">
                <a:solidFill>
                  <a:schemeClr val="tx2"/>
                </a:solidFill>
              </a:rPr>
              <a:t>TEM: Hypervisor, guests, </a:t>
            </a:r>
            <a:r>
              <a:rPr lang="en-US" sz="1400" dirty="0" err="1">
                <a:solidFill>
                  <a:schemeClr val="tx2"/>
                </a:solidFill>
              </a:rPr>
              <a:t>middlewares</a:t>
            </a:r>
            <a:r>
              <a:rPr lang="en-US" sz="1400" dirty="0">
                <a:solidFill>
                  <a:schemeClr val="tx2"/>
                </a:solidFill>
              </a:rPr>
              <a:t>, apps. vSphere: hypervisor &amp; guests</a:t>
            </a:r>
          </a:p>
          <a:p>
            <a:pPr marL="177800" indent="-177800">
              <a:spcAft>
                <a:spcPts val="200"/>
              </a:spcAft>
              <a:buFont typeface="Arial" panose="020B0604020202020204" pitchFamily="34" charset="0"/>
              <a:buChar char="•"/>
            </a:pPr>
            <a:r>
              <a:rPr lang="en-US" sz="1400" dirty="0">
                <a:solidFill>
                  <a:schemeClr val="tx2"/>
                </a:solidFill>
              </a:rPr>
              <a:t>Scheduling &amp; deployment made easy but largely rely on human involvement, no tool integration</a:t>
            </a:r>
          </a:p>
        </p:txBody>
      </p:sp>
      <p:sp>
        <p:nvSpPr>
          <p:cNvPr id="16" name="Rectangle 15"/>
          <p:cNvSpPr/>
          <p:nvPr/>
        </p:nvSpPr>
        <p:spPr>
          <a:xfrm>
            <a:off x="5529109" y="5181643"/>
            <a:ext cx="3201614" cy="1195199"/>
          </a:xfrm>
          <a:prstGeom prst="rect">
            <a:avLst/>
          </a:prstGeom>
        </p:spPr>
        <p:txBody>
          <a:bodyPr wrap="square">
            <a:spAutoFit/>
          </a:bodyPr>
          <a:lstStyle/>
          <a:p>
            <a:pPr>
              <a:spcAft>
                <a:spcPts val="200"/>
              </a:spcAft>
            </a:pPr>
            <a:r>
              <a:rPr lang="en-US" sz="1400" dirty="0">
                <a:solidFill>
                  <a:schemeClr val="tx2"/>
                </a:solidFill>
              </a:rPr>
              <a:t>Amazon EC2, Microsoft Azure, many private Clouds</a:t>
            </a:r>
          </a:p>
          <a:p>
            <a:pPr marL="177800" indent="-177800">
              <a:spcAft>
                <a:spcPts val="200"/>
              </a:spcAft>
              <a:buFont typeface="Arial" panose="020B0604020202020204" pitchFamily="34" charset="0"/>
              <a:buChar char="•"/>
            </a:pPr>
            <a:r>
              <a:rPr lang="en-US" sz="1400" dirty="0">
                <a:solidFill>
                  <a:schemeClr val="tx2"/>
                </a:solidFill>
              </a:rPr>
              <a:t>User manages patching. VMs can be potentially vulnerable when first provisioned</a:t>
            </a:r>
          </a:p>
        </p:txBody>
      </p:sp>
      <p:sp>
        <p:nvSpPr>
          <p:cNvPr id="17" name="Oval 16"/>
          <p:cNvSpPr/>
          <p:nvPr/>
        </p:nvSpPr>
        <p:spPr>
          <a:xfrm>
            <a:off x="4697088" y="3313858"/>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Oval 17"/>
          <p:cNvSpPr/>
          <p:nvPr/>
        </p:nvSpPr>
        <p:spPr>
          <a:xfrm>
            <a:off x="4697088" y="5127821"/>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Freeform 24"/>
          <p:cNvSpPr>
            <a:spLocks/>
          </p:cNvSpPr>
          <p:nvPr/>
        </p:nvSpPr>
        <p:spPr bwMode="auto">
          <a:xfrm>
            <a:off x="4776822" y="5251629"/>
            <a:ext cx="494878" cy="322247"/>
          </a:xfrm>
          <a:custGeom>
            <a:avLst/>
            <a:gdLst>
              <a:gd name="T0" fmla="*/ 610 w 610"/>
              <a:gd name="T1" fmla="*/ 207 h 314"/>
              <a:gd name="T2" fmla="*/ 511 w 610"/>
              <a:gd name="T3" fmla="*/ 102 h 314"/>
              <a:gd name="T4" fmla="*/ 374 w 610"/>
              <a:gd name="T5" fmla="*/ 0 h 314"/>
              <a:gd name="T6" fmla="*/ 243 w 610"/>
              <a:gd name="T7" fmla="*/ 80 h 314"/>
              <a:gd name="T8" fmla="*/ 183 w 610"/>
              <a:gd name="T9" fmla="*/ 64 h 314"/>
              <a:gd name="T10" fmla="*/ 77 w 610"/>
              <a:gd name="T11" fmla="*/ 156 h 314"/>
              <a:gd name="T12" fmla="*/ 83 w 610"/>
              <a:gd name="T13" fmla="*/ 187 h 314"/>
              <a:gd name="T14" fmla="*/ 73 w 610"/>
              <a:gd name="T15" fmla="*/ 187 h 314"/>
              <a:gd name="T16" fmla="*/ 0 w 610"/>
              <a:gd name="T17" fmla="*/ 250 h 314"/>
              <a:gd name="T18" fmla="*/ 69 w 610"/>
              <a:gd name="T19" fmla="*/ 314 h 314"/>
              <a:gd name="T20" fmla="*/ 69 w 610"/>
              <a:gd name="T21" fmla="*/ 314 h 314"/>
              <a:gd name="T22" fmla="*/ 498 w 610"/>
              <a:gd name="T23" fmla="*/ 314 h 314"/>
              <a:gd name="T24" fmla="*/ 498 w 610"/>
              <a:gd name="T25" fmla="*/ 313 h 314"/>
              <a:gd name="T26" fmla="*/ 610 w 610"/>
              <a:gd name="T27" fmla="*/ 207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0" h="314">
                <a:moveTo>
                  <a:pt x="610" y="207"/>
                </a:moveTo>
                <a:cubicBezTo>
                  <a:pt x="610" y="155"/>
                  <a:pt x="567" y="112"/>
                  <a:pt x="511" y="102"/>
                </a:cubicBezTo>
                <a:cubicBezTo>
                  <a:pt x="501" y="44"/>
                  <a:pt x="443" y="0"/>
                  <a:pt x="374" y="0"/>
                </a:cubicBezTo>
                <a:cubicBezTo>
                  <a:pt x="314" y="0"/>
                  <a:pt x="262" y="34"/>
                  <a:pt x="243" y="80"/>
                </a:cubicBezTo>
                <a:cubicBezTo>
                  <a:pt x="226" y="70"/>
                  <a:pt x="205" y="64"/>
                  <a:pt x="183" y="64"/>
                </a:cubicBezTo>
                <a:cubicBezTo>
                  <a:pt x="124" y="64"/>
                  <a:pt x="77" y="105"/>
                  <a:pt x="77" y="156"/>
                </a:cubicBezTo>
                <a:cubicBezTo>
                  <a:pt x="77" y="167"/>
                  <a:pt x="79" y="178"/>
                  <a:pt x="83" y="187"/>
                </a:cubicBezTo>
                <a:cubicBezTo>
                  <a:pt x="80" y="187"/>
                  <a:pt x="76" y="187"/>
                  <a:pt x="73" y="187"/>
                </a:cubicBezTo>
                <a:cubicBezTo>
                  <a:pt x="33" y="187"/>
                  <a:pt x="0" y="215"/>
                  <a:pt x="0" y="250"/>
                </a:cubicBezTo>
                <a:cubicBezTo>
                  <a:pt x="0" y="284"/>
                  <a:pt x="30" y="312"/>
                  <a:pt x="69" y="314"/>
                </a:cubicBezTo>
                <a:cubicBezTo>
                  <a:pt x="69" y="314"/>
                  <a:pt x="69" y="314"/>
                  <a:pt x="69" y="314"/>
                </a:cubicBezTo>
                <a:cubicBezTo>
                  <a:pt x="498" y="314"/>
                  <a:pt x="498" y="314"/>
                  <a:pt x="498" y="314"/>
                </a:cubicBezTo>
                <a:cubicBezTo>
                  <a:pt x="498" y="313"/>
                  <a:pt x="498" y="313"/>
                  <a:pt x="498" y="313"/>
                </a:cubicBezTo>
                <a:cubicBezTo>
                  <a:pt x="560" y="308"/>
                  <a:pt x="610" y="263"/>
                  <a:pt x="610" y="20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6155" name="Group 6154"/>
          <p:cNvGrpSpPr/>
          <p:nvPr/>
        </p:nvGrpSpPr>
        <p:grpSpPr>
          <a:xfrm>
            <a:off x="557733" y="1866907"/>
            <a:ext cx="483394" cy="415658"/>
            <a:chOff x="-1331913" y="1866900"/>
            <a:chExt cx="1246187" cy="1071563"/>
          </a:xfrm>
          <a:solidFill>
            <a:schemeClr val="accent1"/>
          </a:solidFill>
        </p:grpSpPr>
        <p:sp>
          <p:nvSpPr>
            <p:cNvPr id="21" name="Freeform 11"/>
            <p:cNvSpPr>
              <a:spLocks/>
            </p:cNvSpPr>
            <p:nvPr/>
          </p:nvSpPr>
          <p:spPr bwMode="auto">
            <a:xfrm>
              <a:off x="-1331913" y="1866900"/>
              <a:ext cx="638175" cy="622300"/>
            </a:xfrm>
            <a:custGeom>
              <a:avLst/>
              <a:gdLst>
                <a:gd name="T0" fmla="*/ 1213 w 1639"/>
                <a:gd name="T1" fmla="*/ 844 h 1599"/>
                <a:gd name="T2" fmla="*/ 1438 w 1639"/>
                <a:gd name="T3" fmla="*/ 618 h 1599"/>
                <a:gd name="T4" fmla="*/ 1302 w 1639"/>
                <a:gd name="T5" fmla="*/ 482 h 1599"/>
                <a:gd name="T6" fmla="*/ 1639 w 1639"/>
                <a:gd name="T7" fmla="*/ 145 h 1599"/>
                <a:gd name="T8" fmla="*/ 1605 w 1639"/>
                <a:gd name="T9" fmla="*/ 111 h 1599"/>
                <a:gd name="T10" fmla="*/ 1032 w 1639"/>
                <a:gd name="T11" fmla="*/ 212 h 1599"/>
                <a:gd name="T12" fmla="*/ 981 w 1639"/>
                <a:gd name="T13" fmla="*/ 160 h 1599"/>
                <a:gd name="T14" fmla="*/ 279 w 1639"/>
                <a:gd name="T15" fmla="*/ 862 h 1599"/>
                <a:gd name="T16" fmla="*/ 349 w 1639"/>
                <a:gd name="T17" fmla="*/ 932 h 1599"/>
                <a:gd name="T18" fmla="*/ 295 w 1639"/>
                <a:gd name="T19" fmla="*/ 985 h 1599"/>
                <a:gd name="T20" fmla="*/ 284 w 1639"/>
                <a:gd name="T21" fmla="*/ 975 h 1599"/>
                <a:gd name="T22" fmla="*/ 161 w 1639"/>
                <a:gd name="T23" fmla="*/ 980 h 1599"/>
                <a:gd name="T24" fmla="*/ 38 w 1639"/>
                <a:gd name="T25" fmla="*/ 1103 h 1599"/>
                <a:gd name="T26" fmla="*/ 32 w 1639"/>
                <a:gd name="T27" fmla="*/ 1227 h 1599"/>
                <a:gd name="T28" fmla="*/ 372 w 1639"/>
                <a:gd name="T29" fmla="*/ 1567 h 1599"/>
                <a:gd name="T30" fmla="*/ 495 w 1639"/>
                <a:gd name="T31" fmla="*/ 1561 h 1599"/>
                <a:gd name="T32" fmla="*/ 619 w 1639"/>
                <a:gd name="T33" fmla="*/ 1438 h 1599"/>
                <a:gd name="T34" fmla="*/ 624 w 1639"/>
                <a:gd name="T35" fmla="*/ 1315 h 1599"/>
                <a:gd name="T36" fmla="*/ 613 w 1639"/>
                <a:gd name="T37" fmla="*/ 1304 h 1599"/>
                <a:gd name="T38" fmla="*/ 667 w 1639"/>
                <a:gd name="T39" fmla="*/ 1250 h 1599"/>
                <a:gd name="T40" fmla="*/ 737 w 1639"/>
                <a:gd name="T41" fmla="*/ 1320 h 1599"/>
                <a:gd name="T42" fmla="*/ 934 w 1639"/>
                <a:gd name="T43" fmla="*/ 1123 h 1599"/>
                <a:gd name="T44" fmla="*/ 1271 w 1639"/>
                <a:gd name="T45" fmla="*/ 1460 h 1599"/>
                <a:gd name="T46" fmla="*/ 1550 w 1639"/>
                <a:gd name="T47" fmla="*/ 1181 h 1599"/>
                <a:gd name="T48" fmla="*/ 1213 w 1639"/>
                <a:gd name="T49" fmla="*/ 844 h 1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39" h="1599">
                  <a:moveTo>
                    <a:pt x="1213" y="844"/>
                  </a:moveTo>
                  <a:cubicBezTo>
                    <a:pt x="1438" y="618"/>
                    <a:pt x="1438" y="618"/>
                    <a:pt x="1438" y="618"/>
                  </a:cubicBezTo>
                  <a:cubicBezTo>
                    <a:pt x="1302" y="482"/>
                    <a:pt x="1302" y="482"/>
                    <a:pt x="1302" y="482"/>
                  </a:cubicBezTo>
                  <a:cubicBezTo>
                    <a:pt x="1639" y="145"/>
                    <a:pt x="1639" y="145"/>
                    <a:pt x="1639" y="145"/>
                  </a:cubicBezTo>
                  <a:cubicBezTo>
                    <a:pt x="1605" y="111"/>
                    <a:pt x="1605" y="111"/>
                    <a:pt x="1605" y="111"/>
                  </a:cubicBezTo>
                  <a:cubicBezTo>
                    <a:pt x="1494" y="0"/>
                    <a:pt x="1282" y="38"/>
                    <a:pt x="1032" y="212"/>
                  </a:cubicBezTo>
                  <a:cubicBezTo>
                    <a:pt x="981" y="160"/>
                    <a:pt x="981" y="160"/>
                    <a:pt x="981" y="160"/>
                  </a:cubicBezTo>
                  <a:cubicBezTo>
                    <a:pt x="279" y="862"/>
                    <a:pt x="279" y="862"/>
                    <a:pt x="279" y="862"/>
                  </a:cubicBezTo>
                  <a:cubicBezTo>
                    <a:pt x="349" y="932"/>
                    <a:pt x="349" y="932"/>
                    <a:pt x="349" y="932"/>
                  </a:cubicBezTo>
                  <a:cubicBezTo>
                    <a:pt x="295" y="985"/>
                    <a:pt x="295" y="985"/>
                    <a:pt x="295" y="985"/>
                  </a:cubicBezTo>
                  <a:cubicBezTo>
                    <a:pt x="284" y="975"/>
                    <a:pt x="284" y="975"/>
                    <a:pt x="284" y="975"/>
                  </a:cubicBezTo>
                  <a:cubicBezTo>
                    <a:pt x="252" y="942"/>
                    <a:pt x="197" y="945"/>
                    <a:pt x="161" y="980"/>
                  </a:cubicBezTo>
                  <a:cubicBezTo>
                    <a:pt x="38" y="1103"/>
                    <a:pt x="38" y="1103"/>
                    <a:pt x="38" y="1103"/>
                  </a:cubicBezTo>
                  <a:cubicBezTo>
                    <a:pt x="2" y="1139"/>
                    <a:pt x="0" y="1194"/>
                    <a:pt x="32" y="1227"/>
                  </a:cubicBezTo>
                  <a:cubicBezTo>
                    <a:pt x="372" y="1567"/>
                    <a:pt x="372" y="1567"/>
                    <a:pt x="372" y="1567"/>
                  </a:cubicBezTo>
                  <a:cubicBezTo>
                    <a:pt x="405" y="1599"/>
                    <a:pt x="460" y="1597"/>
                    <a:pt x="495" y="1561"/>
                  </a:cubicBezTo>
                  <a:cubicBezTo>
                    <a:pt x="619" y="1438"/>
                    <a:pt x="619" y="1438"/>
                    <a:pt x="619" y="1438"/>
                  </a:cubicBezTo>
                  <a:cubicBezTo>
                    <a:pt x="654" y="1402"/>
                    <a:pt x="657" y="1347"/>
                    <a:pt x="624" y="1315"/>
                  </a:cubicBezTo>
                  <a:cubicBezTo>
                    <a:pt x="613" y="1304"/>
                    <a:pt x="613" y="1304"/>
                    <a:pt x="613" y="1304"/>
                  </a:cubicBezTo>
                  <a:cubicBezTo>
                    <a:pt x="667" y="1250"/>
                    <a:pt x="667" y="1250"/>
                    <a:pt x="667" y="1250"/>
                  </a:cubicBezTo>
                  <a:cubicBezTo>
                    <a:pt x="737" y="1320"/>
                    <a:pt x="737" y="1320"/>
                    <a:pt x="737" y="1320"/>
                  </a:cubicBezTo>
                  <a:cubicBezTo>
                    <a:pt x="934" y="1123"/>
                    <a:pt x="934" y="1123"/>
                    <a:pt x="934" y="1123"/>
                  </a:cubicBezTo>
                  <a:cubicBezTo>
                    <a:pt x="1271" y="1460"/>
                    <a:pt x="1271" y="1460"/>
                    <a:pt x="1271" y="1460"/>
                  </a:cubicBezTo>
                  <a:cubicBezTo>
                    <a:pt x="1550" y="1181"/>
                    <a:pt x="1550" y="1181"/>
                    <a:pt x="1550" y="1181"/>
                  </a:cubicBezTo>
                  <a:lnTo>
                    <a:pt x="1213" y="8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p:nvSpPr>
          <p:spPr bwMode="auto">
            <a:xfrm>
              <a:off x="-676276" y="2490788"/>
              <a:ext cx="450850" cy="447675"/>
            </a:xfrm>
            <a:custGeom>
              <a:avLst/>
              <a:gdLst>
                <a:gd name="T0" fmla="*/ 0 w 1155"/>
                <a:gd name="T1" fmla="*/ 409 h 1152"/>
                <a:gd name="T2" fmla="*/ 684 w 1155"/>
                <a:gd name="T3" fmla="*/ 1133 h 1152"/>
                <a:gd name="T4" fmla="*/ 764 w 1155"/>
                <a:gd name="T5" fmla="*/ 1119 h 1152"/>
                <a:gd name="T6" fmla="*/ 1123 w 1155"/>
                <a:gd name="T7" fmla="*/ 761 h 1152"/>
                <a:gd name="T8" fmla="*/ 1136 w 1155"/>
                <a:gd name="T9" fmla="*/ 680 h 1152"/>
                <a:gd name="T10" fmla="*/ 410 w 1155"/>
                <a:gd name="T11" fmla="*/ 0 h 1152"/>
                <a:gd name="T12" fmla="*/ 360 w 1155"/>
                <a:gd name="T13" fmla="*/ 50 h 1152"/>
                <a:gd name="T14" fmla="*/ 0 w 1155"/>
                <a:gd name="T15" fmla="*/ 409 h 11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5" h="1152">
                  <a:moveTo>
                    <a:pt x="0" y="409"/>
                  </a:moveTo>
                  <a:cubicBezTo>
                    <a:pt x="684" y="1133"/>
                    <a:pt x="684" y="1133"/>
                    <a:pt x="684" y="1133"/>
                  </a:cubicBezTo>
                  <a:cubicBezTo>
                    <a:pt x="701" y="1152"/>
                    <a:pt x="738" y="1146"/>
                    <a:pt x="764" y="1119"/>
                  </a:cubicBezTo>
                  <a:cubicBezTo>
                    <a:pt x="1123" y="761"/>
                    <a:pt x="1123" y="761"/>
                    <a:pt x="1123" y="761"/>
                  </a:cubicBezTo>
                  <a:cubicBezTo>
                    <a:pt x="1149" y="734"/>
                    <a:pt x="1155" y="698"/>
                    <a:pt x="1136" y="680"/>
                  </a:cubicBezTo>
                  <a:cubicBezTo>
                    <a:pt x="410" y="0"/>
                    <a:pt x="410" y="0"/>
                    <a:pt x="410" y="0"/>
                  </a:cubicBezTo>
                  <a:cubicBezTo>
                    <a:pt x="360" y="50"/>
                    <a:pt x="360" y="50"/>
                    <a:pt x="360" y="50"/>
                  </a:cubicBezTo>
                  <a:lnTo>
                    <a:pt x="0" y="4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noEditPoints="1"/>
            </p:cNvSpPr>
            <p:nvPr/>
          </p:nvSpPr>
          <p:spPr bwMode="auto">
            <a:xfrm>
              <a:off x="-1155701" y="1889125"/>
              <a:ext cx="1069975" cy="1042988"/>
            </a:xfrm>
            <a:custGeom>
              <a:avLst/>
              <a:gdLst>
                <a:gd name="T0" fmla="*/ 2203 w 2744"/>
                <a:gd name="T1" fmla="*/ 817 h 2678"/>
                <a:gd name="T2" fmla="*/ 1883 w 2744"/>
                <a:gd name="T3" fmla="*/ 498 h 2678"/>
                <a:gd name="T4" fmla="*/ 2303 w 2744"/>
                <a:gd name="T5" fmla="*/ 78 h 2678"/>
                <a:gd name="T6" fmla="*/ 2043 w 2744"/>
                <a:gd name="T7" fmla="*/ 0 h 2678"/>
                <a:gd name="T8" fmla="*/ 1711 w 2744"/>
                <a:gd name="T9" fmla="*/ 138 h 2678"/>
                <a:gd name="T10" fmla="*/ 1523 w 2744"/>
                <a:gd name="T11" fmla="*/ 326 h 2678"/>
                <a:gd name="T12" fmla="*/ 1464 w 2744"/>
                <a:gd name="T13" fmla="*/ 918 h 2678"/>
                <a:gd name="T14" fmla="*/ 1190 w 2744"/>
                <a:gd name="T15" fmla="*/ 1192 h 2678"/>
                <a:gd name="T16" fmla="*/ 89 w 2744"/>
                <a:gd name="T17" fmla="*/ 2293 h 2678"/>
                <a:gd name="T18" fmla="*/ 89 w 2744"/>
                <a:gd name="T19" fmla="*/ 2612 h 2678"/>
                <a:gd name="T20" fmla="*/ 248 w 2744"/>
                <a:gd name="T21" fmla="*/ 2678 h 2678"/>
                <a:gd name="T22" fmla="*/ 408 w 2744"/>
                <a:gd name="T23" fmla="*/ 2612 h 2678"/>
                <a:gd name="T24" fmla="*/ 1509 w 2744"/>
                <a:gd name="T25" fmla="*/ 1511 h 2678"/>
                <a:gd name="T26" fmla="*/ 1783 w 2744"/>
                <a:gd name="T27" fmla="*/ 1237 h 2678"/>
                <a:gd name="T28" fmla="*/ 2043 w 2744"/>
                <a:gd name="T29" fmla="*/ 1315 h 2678"/>
                <a:gd name="T30" fmla="*/ 2375 w 2744"/>
                <a:gd name="T31" fmla="*/ 1178 h 2678"/>
                <a:gd name="T32" fmla="*/ 2563 w 2744"/>
                <a:gd name="T33" fmla="*/ 990 h 2678"/>
                <a:gd name="T34" fmla="*/ 2622 w 2744"/>
                <a:gd name="T35" fmla="*/ 398 h 2678"/>
                <a:gd name="T36" fmla="*/ 2203 w 2744"/>
                <a:gd name="T37" fmla="*/ 817 h 2678"/>
                <a:gd name="T38" fmla="*/ 328 w 2744"/>
                <a:gd name="T39" fmla="*/ 2532 h 2678"/>
                <a:gd name="T40" fmla="*/ 248 w 2744"/>
                <a:gd name="T41" fmla="*/ 2565 h 2678"/>
                <a:gd name="T42" fmla="*/ 169 w 2744"/>
                <a:gd name="T43" fmla="*/ 2532 h 2678"/>
                <a:gd name="T44" fmla="*/ 169 w 2744"/>
                <a:gd name="T45" fmla="*/ 2373 h 2678"/>
                <a:gd name="T46" fmla="*/ 248 w 2744"/>
                <a:gd name="T47" fmla="*/ 2339 h 2678"/>
                <a:gd name="T48" fmla="*/ 328 w 2744"/>
                <a:gd name="T49" fmla="*/ 2373 h 2678"/>
                <a:gd name="T50" fmla="*/ 328 w 2744"/>
                <a:gd name="T51" fmla="*/ 2532 h 2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44" h="2678">
                  <a:moveTo>
                    <a:pt x="2203" y="817"/>
                  </a:moveTo>
                  <a:cubicBezTo>
                    <a:pt x="1883" y="498"/>
                    <a:pt x="1883" y="498"/>
                    <a:pt x="1883" y="498"/>
                  </a:cubicBezTo>
                  <a:cubicBezTo>
                    <a:pt x="2303" y="78"/>
                    <a:pt x="2303" y="78"/>
                    <a:pt x="2303" y="78"/>
                  </a:cubicBezTo>
                  <a:cubicBezTo>
                    <a:pt x="2224" y="26"/>
                    <a:pt x="2134" y="0"/>
                    <a:pt x="2043" y="0"/>
                  </a:cubicBezTo>
                  <a:cubicBezTo>
                    <a:pt x="1923" y="0"/>
                    <a:pt x="1803" y="46"/>
                    <a:pt x="1711" y="138"/>
                  </a:cubicBezTo>
                  <a:cubicBezTo>
                    <a:pt x="1523" y="326"/>
                    <a:pt x="1523" y="326"/>
                    <a:pt x="1523" y="326"/>
                  </a:cubicBezTo>
                  <a:cubicBezTo>
                    <a:pt x="1362" y="487"/>
                    <a:pt x="1342" y="735"/>
                    <a:pt x="1464" y="918"/>
                  </a:cubicBezTo>
                  <a:cubicBezTo>
                    <a:pt x="1190" y="1192"/>
                    <a:pt x="1190" y="1192"/>
                    <a:pt x="1190" y="1192"/>
                  </a:cubicBezTo>
                  <a:cubicBezTo>
                    <a:pt x="89" y="2293"/>
                    <a:pt x="89" y="2293"/>
                    <a:pt x="89" y="2293"/>
                  </a:cubicBezTo>
                  <a:cubicBezTo>
                    <a:pt x="0" y="2381"/>
                    <a:pt x="0" y="2524"/>
                    <a:pt x="89" y="2612"/>
                  </a:cubicBezTo>
                  <a:cubicBezTo>
                    <a:pt x="133" y="2656"/>
                    <a:pt x="191" y="2678"/>
                    <a:pt x="248" y="2678"/>
                  </a:cubicBezTo>
                  <a:cubicBezTo>
                    <a:pt x="306" y="2678"/>
                    <a:pt x="364" y="2656"/>
                    <a:pt x="408" y="2612"/>
                  </a:cubicBezTo>
                  <a:cubicBezTo>
                    <a:pt x="1509" y="1511"/>
                    <a:pt x="1509" y="1511"/>
                    <a:pt x="1509" y="1511"/>
                  </a:cubicBezTo>
                  <a:cubicBezTo>
                    <a:pt x="1783" y="1237"/>
                    <a:pt x="1783" y="1237"/>
                    <a:pt x="1783" y="1237"/>
                  </a:cubicBezTo>
                  <a:cubicBezTo>
                    <a:pt x="1862" y="1289"/>
                    <a:pt x="1952" y="1315"/>
                    <a:pt x="2043" y="1315"/>
                  </a:cubicBezTo>
                  <a:cubicBezTo>
                    <a:pt x="2163" y="1315"/>
                    <a:pt x="2283" y="1270"/>
                    <a:pt x="2375" y="1178"/>
                  </a:cubicBezTo>
                  <a:cubicBezTo>
                    <a:pt x="2563" y="990"/>
                    <a:pt x="2563" y="990"/>
                    <a:pt x="2563" y="990"/>
                  </a:cubicBezTo>
                  <a:cubicBezTo>
                    <a:pt x="2724" y="829"/>
                    <a:pt x="2744" y="580"/>
                    <a:pt x="2622" y="398"/>
                  </a:cubicBezTo>
                  <a:lnTo>
                    <a:pt x="2203" y="817"/>
                  </a:lnTo>
                  <a:close/>
                  <a:moveTo>
                    <a:pt x="328" y="2532"/>
                  </a:moveTo>
                  <a:cubicBezTo>
                    <a:pt x="306" y="2554"/>
                    <a:pt x="277" y="2565"/>
                    <a:pt x="248" y="2565"/>
                  </a:cubicBezTo>
                  <a:cubicBezTo>
                    <a:pt x="220" y="2565"/>
                    <a:pt x="191" y="2554"/>
                    <a:pt x="169" y="2532"/>
                  </a:cubicBezTo>
                  <a:cubicBezTo>
                    <a:pt x="124" y="2488"/>
                    <a:pt x="124" y="2417"/>
                    <a:pt x="169" y="2373"/>
                  </a:cubicBezTo>
                  <a:cubicBezTo>
                    <a:pt x="191" y="2350"/>
                    <a:pt x="220" y="2339"/>
                    <a:pt x="248" y="2339"/>
                  </a:cubicBezTo>
                  <a:cubicBezTo>
                    <a:pt x="277" y="2339"/>
                    <a:pt x="306" y="2350"/>
                    <a:pt x="328" y="2373"/>
                  </a:cubicBezTo>
                  <a:cubicBezTo>
                    <a:pt x="372" y="2417"/>
                    <a:pt x="372" y="2488"/>
                    <a:pt x="328" y="25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7" name="Freeform 17"/>
          <p:cNvSpPr>
            <a:spLocks/>
          </p:cNvSpPr>
          <p:nvPr/>
        </p:nvSpPr>
        <p:spPr bwMode="auto">
          <a:xfrm>
            <a:off x="528556" y="3397243"/>
            <a:ext cx="589780" cy="544490"/>
          </a:xfrm>
          <a:custGeom>
            <a:avLst/>
            <a:gdLst>
              <a:gd name="T0" fmla="*/ 89 w 502"/>
              <a:gd name="T1" fmla="*/ 129 h 463"/>
              <a:gd name="T2" fmla="*/ 63 w 502"/>
              <a:gd name="T3" fmla="*/ 112 h 463"/>
              <a:gd name="T4" fmla="*/ 174 w 502"/>
              <a:gd name="T5" fmla="*/ 66 h 463"/>
              <a:gd name="T6" fmla="*/ 168 w 502"/>
              <a:gd name="T7" fmla="*/ 180 h 463"/>
              <a:gd name="T8" fmla="*/ 141 w 502"/>
              <a:gd name="T9" fmla="*/ 159 h 463"/>
              <a:gd name="T10" fmla="*/ 310 w 502"/>
              <a:gd name="T11" fmla="*/ 321 h 463"/>
              <a:gd name="T12" fmla="*/ 208 w 502"/>
              <a:gd name="T13" fmla="*/ 39 h 463"/>
              <a:gd name="T14" fmla="*/ 356 w 502"/>
              <a:gd name="T15" fmla="*/ 361 h 463"/>
              <a:gd name="T16" fmla="*/ 89 w 502"/>
              <a:gd name="T17" fmla="*/ 129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2" h="463">
                <a:moveTo>
                  <a:pt x="89" y="129"/>
                </a:moveTo>
                <a:cubicBezTo>
                  <a:pt x="81" y="123"/>
                  <a:pt x="63" y="112"/>
                  <a:pt x="63" y="112"/>
                </a:cubicBezTo>
                <a:cubicBezTo>
                  <a:pt x="174" y="66"/>
                  <a:pt x="174" y="66"/>
                  <a:pt x="174" y="66"/>
                </a:cubicBezTo>
                <a:cubicBezTo>
                  <a:pt x="168" y="180"/>
                  <a:pt x="168" y="180"/>
                  <a:pt x="168" y="180"/>
                </a:cubicBezTo>
                <a:cubicBezTo>
                  <a:pt x="168" y="180"/>
                  <a:pt x="151" y="167"/>
                  <a:pt x="141" y="159"/>
                </a:cubicBezTo>
                <a:cubicBezTo>
                  <a:pt x="92" y="257"/>
                  <a:pt x="198" y="371"/>
                  <a:pt x="310" y="321"/>
                </a:cubicBezTo>
                <a:cubicBezTo>
                  <a:pt x="429" y="268"/>
                  <a:pt x="409" y="55"/>
                  <a:pt x="208" y="39"/>
                </a:cubicBezTo>
                <a:cubicBezTo>
                  <a:pt x="417" y="0"/>
                  <a:pt x="502" y="259"/>
                  <a:pt x="356" y="361"/>
                </a:cubicBezTo>
                <a:cubicBezTo>
                  <a:pt x="208" y="463"/>
                  <a:pt x="0" y="317"/>
                  <a:pt x="89" y="12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1"/>
          <p:cNvSpPr>
            <a:spLocks noEditPoints="1"/>
          </p:cNvSpPr>
          <p:nvPr/>
        </p:nvSpPr>
        <p:spPr bwMode="auto">
          <a:xfrm>
            <a:off x="618316" y="4949349"/>
            <a:ext cx="379401" cy="375125"/>
          </a:xfrm>
          <a:custGeom>
            <a:avLst/>
            <a:gdLst>
              <a:gd name="T0" fmla="*/ 624 w 1142"/>
              <a:gd name="T1" fmla="*/ 888 h 1131"/>
              <a:gd name="T2" fmla="*/ 518 w 1142"/>
              <a:gd name="T3" fmla="*/ 888 h 1131"/>
              <a:gd name="T4" fmla="*/ 518 w 1142"/>
              <a:gd name="T5" fmla="*/ 1009 h 1131"/>
              <a:gd name="T6" fmla="*/ 241 w 1142"/>
              <a:gd name="T7" fmla="*/ 1009 h 1131"/>
              <a:gd name="T8" fmla="*/ 241 w 1142"/>
              <a:gd name="T9" fmla="*/ 1100 h 1131"/>
              <a:gd name="T10" fmla="*/ 523 w 1142"/>
              <a:gd name="T11" fmla="*/ 1100 h 1131"/>
              <a:gd name="T12" fmla="*/ 571 w 1142"/>
              <a:gd name="T13" fmla="*/ 1131 h 1131"/>
              <a:gd name="T14" fmla="*/ 619 w 1142"/>
              <a:gd name="T15" fmla="*/ 1100 h 1131"/>
              <a:gd name="T16" fmla="*/ 901 w 1142"/>
              <a:gd name="T17" fmla="*/ 1100 h 1131"/>
              <a:gd name="T18" fmla="*/ 901 w 1142"/>
              <a:gd name="T19" fmla="*/ 1009 h 1131"/>
              <a:gd name="T20" fmla="*/ 624 w 1142"/>
              <a:gd name="T21" fmla="*/ 1009 h 1131"/>
              <a:gd name="T22" fmla="*/ 624 w 1142"/>
              <a:gd name="T23" fmla="*/ 888 h 1131"/>
              <a:gd name="T24" fmla="*/ 1126 w 1142"/>
              <a:gd name="T25" fmla="*/ 16 h 1131"/>
              <a:gd name="T26" fmla="*/ 1087 w 1142"/>
              <a:gd name="T27" fmla="*/ 0 h 1131"/>
              <a:gd name="T28" fmla="*/ 55 w 1142"/>
              <a:gd name="T29" fmla="*/ 0 h 1131"/>
              <a:gd name="T30" fmla="*/ 16 w 1142"/>
              <a:gd name="T31" fmla="*/ 16 h 1131"/>
              <a:gd name="T32" fmla="*/ 0 w 1142"/>
              <a:gd name="T33" fmla="*/ 54 h 1131"/>
              <a:gd name="T34" fmla="*/ 0 w 1142"/>
              <a:gd name="T35" fmla="*/ 780 h 1131"/>
              <a:gd name="T36" fmla="*/ 16 w 1142"/>
              <a:gd name="T37" fmla="*/ 819 h 1131"/>
              <a:gd name="T38" fmla="*/ 55 w 1142"/>
              <a:gd name="T39" fmla="*/ 835 h 1131"/>
              <a:gd name="T40" fmla="*/ 1087 w 1142"/>
              <a:gd name="T41" fmla="*/ 835 h 1131"/>
              <a:gd name="T42" fmla="*/ 1126 w 1142"/>
              <a:gd name="T43" fmla="*/ 819 h 1131"/>
              <a:gd name="T44" fmla="*/ 1142 w 1142"/>
              <a:gd name="T45" fmla="*/ 780 h 1131"/>
              <a:gd name="T46" fmla="*/ 1142 w 1142"/>
              <a:gd name="T47" fmla="*/ 54 h 1131"/>
              <a:gd name="T48" fmla="*/ 1126 w 1142"/>
              <a:gd name="T49" fmla="*/ 16 h 1131"/>
              <a:gd name="T50" fmla="*/ 1032 w 1142"/>
              <a:gd name="T51" fmla="*/ 725 h 1131"/>
              <a:gd name="T52" fmla="*/ 110 w 1142"/>
              <a:gd name="T53" fmla="*/ 725 h 1131"/>
              <a:gd name="T54" fmla="*/ 110 w 1142"/>
              <a:gd name="T55" fmla="*/ 109 h 1131"/>
              <a:gd name="T56" fmla="*/ 1032 w 1142"/>
              <a:gd name="T57" fmla="*/ 109 h 1131"/>
              <a:gd name="T58" fmla="*/ 1032 w 1142"/>
              <a:gd name="T59" fmla="*/ 725 h 1131"/>
              <a:gd name="T60" fmla="*/ 651 w 1142"/>
              <a:gd name="T61" fmla="*/ 510 h 1131"/>
              <a:gd name="T62" fmla="*/ 669 w 1142"/>
              <a:gd name="T63" fmla="*/ 526 h 1131"/>
              <a:gd name="T64" fmla="*/ 672 w 1142"/>
              <a:gd name="T65" fmla="*/ 526 h 1131"/>
              <a:gd name="T66" fmla="*/ 691 w 1142"/>
              <a:gd name="T67" fmla="*/ 516 h 1131"/>
              <a:gd name="T68" fmla="*/ 726 w 1142"/>
              <a:gd name="T69" fmla="*/ 459 h 1131"/>
              <a:gd name="T70" fmla="*/ 809 w 1142"/>
              <a:gd name="T71" fmla="*/ 574 h 1131"/>
              <a:gd name="T72" fmla="*/ 823 w 1142"/>
              <a:gd name="T73" fmla="*/ 582 h 1131"/>
              <a:gd name="T74" fmla="*/ 827 w 1142"/>
              <a:gd name="T75" fmla="*/ 583 h 1131"/>
              <a:gd name="T76" fmla="*/ 840 w 1142"/>
              <a:gd name="T77" fmla="*/ 578 h 1131"/>
              <a:gd name="T78" fmla="*/ 870 w 1142"/>
              <a:gd name="T79" fmla="*/ 556 h 1131"/>
              <a:gd name="T80" fmla="*/ 875 w 1142"/>
              <a:gd name="T81" fmla="*/ 526 h 1131"/>
              <a:gd name="T82" fmla="*/ 793 w 1142"/>
              <a:gd name="T83" fmla="*/ 412 h 1131"/>
              <a:gd name="T84" fmla="*/ 858 w 1142"/>
              <a:gd name="T85" fmla="*/ 395 h 1131"/>
              <a:gd name="T86" fmla="*/ 874 w 1142"/>
              <a:gd name="T87" fmla="*/ 377 h 1131"/>
              <a:gd name="T88" fmla="*/ 864 w 1142"/>
              <a:gd name="T89" fmla="*/ 355 h 1131"/>
              <a:gd name="T90" fmla="*/ 612 w 1142"/>
              <a:gd name="T91" fmla="*/ 200 h 1131"/>
              <a:gd name="T92" fmla="*/ 587 w 1142"/>
              <a:gd name="T93" fmla="*/ 201 h 1131"/>
              <a:gd name="T94" fmla="*/ 579 w 1142"/>
              <a:gd name="T95" fmla="*/ 224 h 1131"/>
              <a:gd name="T96" fmla="*/ 651 w 1142"/>
              <a:gd name="T97" fmla="*/ 51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42" h="1131">
                <a:moveTo>
                  <a:pt x="624" y="888"/>
                </a:moveTo>
                <a:cubicBezTo>
                  <a:pt x="518" y="888"/>
                  <a:pt x="518" y="888"/>
                  <a:pt x="518" y="888"/>
                </a:cubicBezTo>
                <a:cubicBezTo>
                  <a:pt x="518" y="1009"/>
                  <a:pt x="518" y="1009"/>
                  <a:pt x="518" y="1009"/>
                </a:cubicBezTo>
                <a:cubicBezTo>
                  <a:pt x="241" y="1009"/>
                  <a:pt x="241" y="1009"/>
                  <a:pt x="241" y="1009"/>
                </a:cubicBezTo>
                <a:cubicBezTo>
                  <a:pt x="241" y="1100"/>
                  <a:pt x="241" y="1100"/>
                  <a:pt x="241" y="1100"/>
                </a:cubicBezTo>
                <a:cubicBezTo>
                  <a:pt x="523" y="1100"/>
                  <a:pt x="523" y="1100"/>
                  <a:pt x="523" y="1100"/>
                </a:cubicBezTo>
                <a:cubicBezTo>
                  <a:pt x="531" y="1118"/>
                  <a:pt x="549" y="1131"/>
                  <a:pt x="571" y="1131"/>
                </a:cubicBezTo>
                <a:cubicBezTo>
                  <a:pt x="592" y="1131"/>
                  <a:pt x="611" y="1118"/>
                  <a:pt x="619" y="1100"/>
                </a:cubicBezTo>
                <a:cubicBezTo>
                  <a:pt x="901" y="1100"/>
                  <a:pt x="901" y="1100"/>
                  <a:pt x="901" y="1100"/>
                </a:cubicBezTo>
                <a:cubicBezTo>
                  <a:pt x="901" y="1009"/>
                  <a:pt x="901" y="1009"/>
                  <a:pt x="901" y="1009"/>
                </a:cubicBezTo>
                <a:cubicBezTo>
                  <a:pt x="624" y="1009"/>
                  <a:pt x="624" y="1009"/>
                  <a:pt x="624" y="1009"/>
                </a:cubicBezTo>
                <a:lnTo>
                  <a:pt x="624" y="888"/>
                </a:lnTo>
                <a:close/>
                <a:moveTo>
                  <a:pt x="1126" y="16"/>
                </a:moveTo>
                <a:cubicBezTo>
                  <a:pt x="1116" y="5"/>
                  <a:pt x="1102" y="0"/>
                  <a:pt x="1087" y="0"/>
                </a:cubicBezTo>
                <a:cubicBezTo>
                  <a:pt x="55" y="0"/>
                  <a:pt x="55" y="0"/>
                  <a:pt x="55" y="0"/>
                </a:cubicBezTo>
                <a:cubicBezTo>
                  <a:pt x="40" y="0"/>
                  <a:pt x="26" y="5"/>
                  <a:pt x="16" y="16"/>
                </a:cubicBezTo>
                <a:cubicBezTo>
                  <a:pt x="6" y="26"/>
                  <a:pt x="0" y="40"/>
                  <a:pt x="0" y="54"/>
                </a:cubicBezTo>
                <a:cubicBezTo>
                  <a:pt x="0" y="780"/>
                  <a:pt x="0" y="780"/>
                  <a:pt x="0" y="780"/>
                </a:cubicBezTo>
                <a:cubicBezTo>
                  <a:pt x="0" y="794"/>
                  <a:pt x="6" y="809"/>
                  <a:pt x="16" y="819"/>
                </a:cubicBezTo>
                <a:cubicBezTo>
                  <a:pt x="26" y="829"/>
                  <a:pt x="40" y="835"/>
                  <a:pt x="55" y="835"/>
                </a:cubicBezTo>
                <a:cubicBezTo>
                  <a:pt x="1087" y="835"/>
                  <a:pt x="1087" y="835"/>
                  <a:pt x="1087" y="835"/>
                </a:cubicBezTo>
                <a:cubicBezTo>
                  <a:pt x="1102" y="835"/>
                  <a:pt x="1116" y="829"/>
                  <a:pt x="1126" y="819"/>
                </a:cubicBezTo>
                <a:cubicBezTo>
                  <a:pt x="1136" y="809"/>
                  <a:pt x="1142" y="794"/>
                  <a:pt x="1142" y="780"/>
                </a:cubicBezTo>
                <a:cubicBezTo>
                  <a:pt x="1142" y="54"/>
                  <a:pt x="1142" y="54"/>
                  <a:pt x="1142" y="54"/>
                </a:cubicBezTo>
                <a:cubicBezTo>
                  <a:pt x="1142" y="40"/>
                  <a:pt x="1136" y="26"/>
                  <a:pt x="1126" y="16"/>
                </a:cubicBezTo>
                <a:close/>
                <a:moveTo>
                  <a:pt x="1032" y="725"/>
                </a:moveTo>
                <a:cubicBezTo>
                  <a:pt x="110" y="725"/>
                  <a:pt x="110" y="725"/>
                  <a:pt x="110" y="725"/>
                </a:cubicBezTo>
                <a:cubicBezTo>
                  <a:pt x="110" y="109"/>
                  <a:pt x="110" y="109"/>
                  <a:pt x="110" y="109"/>
                </a:cubicBezTo>
                <a:cubicBezTo>
                  <a:pt x="1032" y="109"/>
                  <a:pt x="1032" y="109"/>
                  <a:pt x="1032" y="109"/>
                </a:cubicBezTo>
                <a:lnTo>
                  <a:pt x="1032" y="725"/>
                </a:lnTo>
                <a:close/>
                <a:moveTo>
                  <a:pt x="651" y="510"/>
                </a:moveTo>
                <a:cubicBezTo>
                  <a:pt x="653" y="518"/>
                  <a:pt x="660" y="525"/>
                  <a:pt x="669" y="526"/>
                </a:cubicBezTo>
                <a:cubicBezTo>
                  <a:pt x="670" y="526"/>
                  <a:pt x="671" y="526"/>
                  <a:pt x="672" y="526"/>
                </a:cubicBezTo>
                <a:cubicBezTo>
                  <a:pt x="680" y="526"/>
                  <a:pt x="687" y="522"/>
                  <a:pt x="691" y="516"/>
                </a:cubicBezTo>
                <a:cubicBezTo>
                  <a:pt x="726" y="459"/>
                  <a:pt x="726" y="459"/>
                  <a:pt x="726" y="459"/>
                </a:cubicBezTo>
                <a:cubicBezTo>
                  <a:pt x="809" y="574"/>
                  <a:pt x="809" y="574"/>
                  <a:pt x="809" y="574"/>
                </a:cubicBezTo>
                <a:cubicBezTo>
                  <a:pt x="813" y="578"/>
                  <a:pt x="818" y="581"/>
                  <a:pt x="823" y="582"/>
                </a:cubicBezTo>
                <a:cubicBezTo>
                  <a:pt x="825" y="583"/>
                  <a:pt x="826" y="583"/>
                  <a:pt x="827" y="583"/>
                </a:cubicBezTo>
                <a:cubicBezTo>
                  <a:pt x="832" y="583"/>
                  <a:pt x="836" y="581"/>
                  <a:pt x="840" y="578"/>
                </a:cubicBezTo>
                <a:cubicBezTo>
                  <a:pt x="870" y="556"/>
                  <a:pt x="870" y="556"/>
                  <a:pt x="870" y="556"/>
                </a:cubicBezTo>
                <a:cubicBezTo>
                  <a:pt x="880" y="549"/>
                  <a:pt x="882" y="536"/>
                  <a:pt x="875" y="526"/>
                </a:cubicBezTo>
                <a:cubicBezTo>
                  <a:pt x="793" y="412"/>
                  <a:pt x="793" y="412"/>
                  <a:pt x="793" y="412"/>
                </a:cubicBezTo>
                <a:cubicBezTo>
                  <a:pt x="858" y="395"/>
                  <a:pt x="858" y="395"/>
                  <a:pt x="858" y="395"/>
                </a:cubicBezTo>
                <a:cubicBezTo>
                  <a:pt x="866" y="393"/>
                  <a:pt x="873" y="386"/>
                  <a:pt x="874" y="377"/>
                </a:cubicBezTo>
                <a:cubicBezTo>
                  <a:pt x="875" y="369"/>
                  <a:pt x="871" y="360"/>
                  <a:pt x="864" y="355"/>
                </a:cubicBezTo>
                <a:cubicBezTo>
                  <a:pt x="612" y="200"/>
                  <a:pt x="612" y="200"/>
                  <a:pt x="612" y="200"/>
                </a:cubicBezTo>
                <a:cubicBezTo>
                  <a:pt x="604" y="195"/>
                  <a:pt x="595" y="196"/>
                  <a:pt x="587" y="201"/>
                </a:cubicBezTo>
                <a:cubicBezTo>
                  <a:pt x="580" y="206"/>
                  <a:pt x="577" y="215"/>
                  <a:pt x="579" y="224"/>
                </a:cubicBezTo>
                <a:lnTo>
                  <a:pt x="651" y="5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145" name="Freeform 25"/>
          <p:cNvSpPr>
            <a:spLocks noEditPoints="1"/>
          </p:cNvSpPr>
          <p:nvPr/>
        </p:nvSpPr>
        <p:spPr bwMode="auto">
          <a:xfrm>
            <a:off x="4827754" y="1914525"/>
            <a:ext cx="393015" cy="350803"/>
          </a:xfrm>
          <a:custGeom>
            <a:avLst/>
            <a:gdLst>
              <a:gd name="T0" fmla="*/ 209 w 1192"/>
              <a:gd name="T1" fmla="*/ 0 h 1065"/>
              <a:gd name="T2" fmla="*/ 111 w 1192"/>
              <a:gd name="T3" fmla="*/ 730 h 1065"/>
              <a:gd name="T4" fmla="*/ 191 w 1192"/>
              <a:gd name="T5" fmla="*/ 249 h 1065"/>
              <a:gd name="T6" fmla="*/ 1112 w 1192"/>
              <a:gd name="T7" fmla="*/ 801 h 1065"/>
              <a:gd name="T8" fmla="*/ 451 w 1192"/>
              <a:gd name="T9" fmla="*/ 819 h 1065"/>
              <a:gd name="T10" fmla="*/ 1094 w 1192"/>
              <a:gd name="T11" fmla="*/ 899 h 1065"/>
              <a:gd name="T12" fmla="*/ 1192 w 1192"/>
              <a:gd name="T13" fmla="*/ 98 h 1065"/>
              <a:gd name="T14" fmla="*/ 1112 w 1192"/>
              <a:gd name="T15" fmla="*/ 169 h 1065"/>
              <a:gd name="T16" fmla="*/ 191 w 1192"/>
              <a:gd name="T17" fmla="*/ 98 h 1065"/>
              <a:gd name="T18" fmla="*/ 1094 w 1192"/>
              <a:gd name="T19" fmla="*/ 80 h 1065"/>
              <a:gd name="T20" fmla="*/ 1112 w 1192"/>
              <a:gd name="T21" fmla="*/ 169 h 1065"/>
              <a:gd name="T22" fmla="*/ 1022 w 1192"/>
              <a:gd name="T23" fmla="*/ 429 h 1065"/>
              <a:gd name="T24" fmla="*/ 1022 w 1192"/>
              <a:gd name="T25" fmla="*/ 365 h 1065"/>
              <a:gd name="T26" fmla="*/ 771 w 1192"/>
              <a:gd name="T27" fmla="*/ 397 h 1065"/>
              <a:gd name="T28" fmla="*/ 803 w 1192"/>
              <a:gd name="T29" fmla="*/ 558 h 1065"/>
              <a:gd name="T30" fmla="*/ 1054 w 1192"/>
              <a:gd name="T31" fmla="*/ 526 h 1065"/>
              <a:gd name="T32" fmla="*/ 803 w 1192"/>
              <a:gd name="T33" fmla="*/ 494 h 1065"/>
              <a:gd name="T34" fmla="*/ 803 w 1192"/>
              <a:gd name="T35" fmla="*/ 558 h 1065"/>
              <a:gd name="T36" fmla="*/ 1022 w 1192"/>
              <a:gd name="T37" fmla="*/ 687 h 1065"/>
              <a:gd name="T38" fmla="*/ 1022 w 1192"/>
              <a:gd name="T39" fmla="*/ 623 h 1065"/>
              <a:gd name="T40" fmla="*/ 771 w 1192"/>
              <a:gd name="T41" fmla="*/ 655 h 1065"/>
              <a:gd name="T42" fmla="*/ 376 w 1192"/>
              <a:gd name="T43" fmla="*/ 813 h 1065"/>
              <a:gd name="T44" fmla="*/ 507 w 1192"/>
              <a:gd name="T45" fmla="*/ 741 h 1065"/>
              <a:gd name="T46" fmla="*/ 599 w 1192"/>
              <a:gd name="T47" fmla="*/ 710 h 1065"/>
              <a:gd name="T48" fmla="*/ 698 w 1192"/>
              <a:gd name="T49" fmla="*/ 522 h 1065"/>
              <a:gd name="T50" fmla="*/ 674 w 1192"/>
              <a:gd name="T51" fmla="*/ 509 h 1065"/>
              <a:gd name="T52" fmla="*/ 539 w 1192"/>
              <a:gd name="T53" fmla="*/ 599 h 1065"/>
              <a:gd name="T54" fmla="*/ 461 w 1192"/>
              <a:gd name="T55" fmla="*/ 554 h 1065"/>
              <a:gd name="T56" fmla="*/ 451 w 1192"/>
              <a:gd name="T57" fmla="*/ 464 h 1065"/>
              <a:gd name="T58" fmla="*/ 591 w 1192"/>
              <a:gd name="T59" fmla="*/ 360 h 1065"/>
              <a:gd name="T60" fmla="*/ 370 w 1192"/>
              <a:gd name="T61" fmla="*/ 369 h 1065"/>
              <a:gd name="T62" fmla="*/ 287 w 1192"/>
              <a:gd name="T63" fmla="*/ 537 h 1065"/>
              <a:gd name="T64" fmla="*/ 232 w 1192"/>
              <a:gd name="T65" fmla="*/ 688 h 1065"/>
              <a:gd name="T66" fmla="*/ 151 w 1192"/>
              <a:gd name="T67" fmla="*/ 772 h 1065"/>
              <a:gd name="T68" fmla="*/ 144 w 1192"/>
              <a:gd name="T69" fmla="*/ 780 h 1065"/>
              <a:gd name="T70" fmla="*/ 33 w 1192"/>
              <a:gd name="T71" fmla="*/ 894 h 1065"/>
              <a:gd name="T72" fmla="*/ 36 w 1192"/>
              <a:gd name="T73" fmla="*/ 1029 h 1065"/>
              <a:gd name="T74" fmla="*/ 221 w 1192"/>
              <a:gd name="T75" fmla="*/ 969 h 1065"/>
              <a:gd name="T76" fmla="*/ 330 w 1192"/>
              <a:gd name="T77" fmla="*/ 859 h 1065"/>
              <a:gd name="T78" fmla="*/ 376 w 1192"/>
              <a:gd name="T79" fmla="*/ 813 h 1065"/>
              <a:gd name="T80" fmla="*/ 115 w 1192"/>
              <a:gd name="T81" fmla="*/ 996 h 1065"/>
              <a:gd name="T82" fmla="*/ 87 w 1192"/>
              <a:gd name="T83" fmla="*/ 925 h 1065"/>
              <a:gd name="T84" fmla="*/ 115 w 1192"/>
              <a:gd name="T85" fmla="*/ 996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92" h="1065">
                <a:moveTo>
                  <a:pt x="1094" y="0"/>
                </a:moveTo>
                <a:cubicBezTo>
                  <a:pt x="209" y="0"/>
                  <a:pt x="209" y="0"/>
                  <a:pt x="209" y="0"/>
                </a:cubicBezTo>
                <a:cubicBezTo>
                  <a:pt x="155" y="0"/>
                  <a:pt x="111" y="44"/>
                  <a:pt x="111" y="98"/>
                </a:cubicBezTo>
                <a:cubicBezTo>
                  <a:pt x="111" y="730"/>
                  <a:pt x="111" y="730"/>
                  <a:pt x="111" y="730"/>
                </a:cubicBezTo>
                <a:cubicBezTo>
                  <a:pt x="191" y="647"/>
                  <a:pt x="191" y="647"/>
                  <a:pt x="191" y="647"/>
                </a:cubicBezTo>
                <a:cubicBezTo>
                  <a:pt x="191" y="249"/>
                  <a:pt x="191" y="249"/>
                  <a:pt x="191" y="249"/>
                </a:cubicBezTo>
                <a:cubicBezTo>
                  <a:pt x="1112" y="249"/>
                  <a:pt x="1112" y="249"/>
                  <a:pt x="1112" y="249"/>
                </a:cubicBezTo>
                <a:cubicBezTo>
                  <a:pt x="1112" y="801"/>
                  <a:pt x="1112" y="801"/>
                  <a:pt x="1112" y="801"/>
                </a:cubicBezTo>
                <a:cubicBezTo>
                  <a:pt x="1112" y="811"/>
                  <a:pt x="1104" y="819"/>
                  <a:pt x="1094" y="819"/>
                </a:cubicBezTo>
                <a:cubicBezTo>
                  <a:pt x="451" y="819"/>
                  <a:pt x="451" y="819"/>
                  <a:pt x="451" y="819"/>
                </a:cubicBezTo>
                <a:cubicBezTo>
                  <a:pt x="373" y="899"/>
                  <a:pt x="373" y="899"/>
                  <a:pt x="373" y="899"/>
                </a:cubicBezTo>
                <a:cubicBezTo>
                  <a:pt x="1094" y="899"/>
                  <a:pt x="1094" y="899"/>
                  <a:pt x="1094" y="899"/>
                </a:cubicBezTo>
                <a:cubicBezTo>
                  <a:pt x="1148" y="899"/>
                  <a:pt x="1192" y="855"/>
                  <a:pt x="1192" y="801"/>
                </a:cubicBezTo>
                <a:cubicBezTo>
                  <a:pt x="1192" y="98"/>
                  <a:pt x="1192" y="98"/>
                  <a:pt x="1192" y="98"/>
                </a:cubicBezTo>
                <a:cubicBezTo>
                  <a:pt x="1192" y="44"/>
                  <a:pt x="1148" y="0"/>
                  <a:pt x="1094" y="0"/>
                </a:cubicBezTo>
                <a:close/>
                <a:moveTo>
                  <a:pt x="1112" y="169"/>
                </a:moveTo>
                <a:cubicBezTo>
                  <a:pt x="191" y="169"/>
                  <a:pt x="191" y="169"/>
                  <a:pt x="191" y="169"/>
                </a:cubicBezTo>
                <a:cubicBezTo>
                  <a:pt x="191" y="98"/>
                  <a:pt x="191" y="98"/>
                  <a:pt x="191" y="98"/>
                </a:cubicBezTo>
                <a:cubicBezTo>
                  <a:pt x="191" y="88"/>
                  <a:pt x="199" y="80"/>
                  <a:pt x="209" y="80"/>
                </a:cubicBezTo>
                <a:cubicBezTo>
                  <a:pt x="1094" y="80"/>
                  <a:pt x="1094" y="80"/>
                  <a:pt x="1094" y="80"/>
                </a:cubicBezTo>
                <a:cubicBezTo>
                  <a:pt x="1104" y="80"/>
                  <a:pt x="1112" y="88"/>
                  <a:pt x="1112" y="98"/>
                </a:cubicBezTo>
                <a:lnTo>
                  <a:pt x="1112" y="169"/>
                </a:lnTo>
                <a:close/>
                <a:moveTo>
                  <a:pt x="803" y="429"/>
                </a:moveTo>
                <a:cubicBezTo>
                  <a:pt x="1022" y="429"/>
                  <a:pt x="1022" y="429"/>
                  <a:pt x="1022" y="429"/>
                </a:cubicBezTo>
                <a:cubicBezTo>
                  <a:pt x="1040" y="429"/>
                  <a:pt x="1054" y="415"/>
                  <a:pt x="1054" y="397"/>
                </a:cubicBezTo>
                <a:cubicBezTo>
                  <a:pt x="1054" y="379"/>
                  <a:pt x="1040" y="365"/>
                  <a:pt x="1022" y="365"/>
                </a:cubicBezTo>
                <a:cubicBezTo>
                  <a:pt x="803" y="365"/>
                  <a:pt x="803" y="365"/>
                  <a:pt x="803" y="365"/>
                </a:cubicBezTo>
                <a:cubicBezTo>
                  <a:pt x="785" y="365"/>
                  <a:pt x="771" y="379"/>
                  <a:pt x="771" y="397"/>
                </a:cubicBezTo>
                <a:cubicBezTo>
                  <a:pt x="771" y="415"/>
                  <a:pt x="785" y="429"/>
                  <a:pt x="803" y="429"/>
                </a:cubicBezTo>
                <a:close/>
                <a:moveTo>
                  <a:pt x="803" y="558"/>
                </a:moveTo>
                <a:cubicBezTo>
                  <a:pt x="1022" y="558"/>
                  <a:pt x="1022" y="558"/>
                  <a:pt x="1022" y="558"/>
                </a:cubicBezTo>
                <a:cubicBezTo>
                  <a:pt x="1040" y="558"/>
                  <a:pt x="1054" y="544"/>
                  <a:pt x="1054" y="526"/>
                </a:cubicBezTo>
                <a:cubicBezTo>
                  <a:pt x="1054" y="508"/>
                  <a:pt x="1040" y="494"/>
                  <a:pt x="1022" y="494"/>
                </a:cubicBezTo>
                <a:cubicBezTo>
                  <a:pt x="803" y="494"/>
                  <a:pt x="803" y="494"/>
                  <a:pt x="803" y="494"/>
                </a:cubicBezTo>
                <a:cubicBezTo>
                  <a:pt x="785" y="494"/>
                  <a:pt x="771" y="508"/>
                  <a:pt x="771" y="526"/>
                </a:cubicBezTo>
                <a:cubicBezTo>
                  <a:pt x="771" y="544"/>
                  <a:pt x="785" y="558"/>
                  <a:pt x="803" y="558"/>
                </a:cubicBezTo>
                <a:close/>
                <a:moveTo>
                  <a:pt x="803" y="687"/>
                </a:moveTo>
                <a:cubicBezTo>
                  <a:pt x="1022" y="687"/>
                  <a:pt x="1022" y="687"/>
                  <a:pt x="1022" y="687"/>
                </a:cubicBezTo>
                <a:cubicBezTo>
                  <a:pt x="1040" y="687"/>
                  <a:pt x="1054" y="673"/>
                  <a:pt x="1054" y="655"/>
                </a:cubicBezTo>
                <a:cubicBezTo>
                  <a:pt x="1054" y="637"/>
                  <a:pt x="1040" y="623"/>
                  <a:pt x="1022" y="623"/>
                </a:cubicBezTo>
                <a:cubicBezTo>
                  <a:pt x="803" y="623"/>
                  <a:pt x="803" y="623"/>
                  <a:pt x="803" y="623"/>
                </a:cubicBezTo>
                <a:cubicBezTo>
                  <a:pt x="785" y="623"/>
                  <a:pt x="771" y="637"/>
                  <a:pt x="771" y="655"/>
                </a:cubicBezTo>
                <a:cubicBezTo>
                  <a:pt x="771" y="673"/>
                  <a:pt x="785" y="687"/>
                  <a:pt x="803" y="687"/>
                </a:cubicBezTo>
                <a:close/>
                <a:moveTo>
                  <a:pt x="376" y="813"/>
                </a:moveTo>
                <a:cubicBezTo>
                  <a:pt x="412" y="775"/>
                  <a:pt x="412" y="775"/>
                  <a:pt x="412" y="775"/>
                </a:cubicBezTo>
                <a:cubicBezTo>
                  <a:pt x="435" y="753"/>
                  <a:pt x="467" y="743"/>
                  <a:pt x="507" y="741"/>
                </a:cubicBezTo>
                <a:cubicBezTo>
                  <a:pt x="510" y="741"/>
                  <a:pt x="518" y="739"/>
                  <a:pt x="518" y="739"/>
                </a:cubicBezTo>
                <a:cubicBezTo>
                  <a:pt x="546" y="736"/>
                  <a:pt x="574" y="727"/>
                  <a:pt x="599" y="710"/>
                </a:cubicBezTo>
                <a:cubicBezTo>
                  <a:pt x="614" y="700"/>
                  <a:pt x="627" y="688"/>
                  <a:pt x="639" y="674"/>
                </a:cubicBezTo>
                <a:cubicBezTo>
                  <a:pt x="675" y="633"/>
                  <a:pt x="697" y="578"/>
                  <a:pt x="698" y="522"/>
                </a:cubicBezTo>
                <a:cubicBezTo>
                  <a:pt x="698" y="517"/>
                  <a:pt x="695" y="511"/>
                  <a:pt x="690" y="508"/>
                </a:cubicBezTo>
                <a:cubicBezTo>
                  <a:pt x="685" y="506"/>
                  <a:pt x="679" y="506"/>
                  <a:pt x="674" y="509"/>
                </a:cubicBezTo>
                <a:cubicBezTo>
                  <a:pt x="542" y="598"/>
                  <a:pt x="542" y="598"/>
                  <a:pt x="542" y="598"/>
                </a:cubicBezTo>
                <a:cubicBezTo>
                  <a:pt x="542" y="598"/>
                  <a:pt x="542" y="598"/>
                  <a:pt x="539" y="599"/>
                </a:cubicBezTo>
                <a:cubicBezTo>
                  <a:pt x="532" y="602"/>
                  <a:pt x="515" y="608"/>
                  <a:pt x="487" y="585"/>
                </a:cubicBezTo>
                <a:cubicBezTo>
                  <a:pt x="479" y="577"/>
                  <a:pt x="470" y="568"/>
                  <a:pt x="461" y="554"/>
                </a:cubicBezTo>
                <a:cubicBezTo>
                  <a:pt x="424" y="497"/>
                  <a:pt x="440" y="477"/>
                  <a:pt x="447" y="468"/>
                </a:cubicBezTo>
                <a:cubicBezTo>
                  <a:pt x="450" y="465"/>
                  <a:pt x="451" y="464"/>
                  <a:pt x="451" y="464"/>
                </a:cubicBezTo>
                <a:cubicBezTo>
                  <a:pt x="584" y="375"/>
                  <a:pt x="584" y="375"/>
                  <a:pt x="584" y="375"/>
                </a:cubicBezTo>
                <a:cubicBezTo>
                  <a:pt x="589" y="372"/>
                  <a:pt x="591" y="366"/>
                  <a:pt x="591" y="360"/>
                </a:cubicBezTo>
                <a:cubicBezTo>
                  <a:pt x="590" y="355"/>
                  <a:pt x="586" y="350"/>
                  <a:pt x="581" y="348"/>
                </a:cubicBezTo>
                <a:cubicBezTo>
                  <a:pt x="512" y="321"/>
                  <a:pt x="429" y="329"/>
                  <a:pt x="370" y="369"/>
                </a:cubicBezTo>
                <a:cubicBezTo>
                  <a:pt x="356" y="378"/>
                  <a:pt x="344" y="389"/>
                  <a:pt x="334" y="401"/>
                </a:cubicBezTo>
                <a:cubicBezTo>
                  <a:pt x="301" y="438"/>
                  <a:pt x="285" y="487"/>
                  <a:pt x="287" y="537"/>
                </a:cubicBezTo>
                <a:cubicBezTo>
                  <a:pt x="291" y="582"/>
                  <a:pt x="289" y="622"/>
                  <a:pt x="266" y="649"/>
                </a:cubicBezTo>
                <a:cubicBezTo>
                  <a:pt x="232" y="688"/>
                  <a:pt x="232" y="688"/>
                  <a:pt x="232" y="688"/>
                </a:cubicBezTo>
                <a:cubicBezTo>
                  <a:pt x="191" y="730"/>
                  <a:pt x="191" y="730"/>
                  <a:pt x="191" y="730"/>
                </a:cubicBezTo>
                <a:cubicBezTo>
                  <a:pt x="151" y="772"/>
                  <a:pt x="151" y="772"/>
                  <a:pt x="151" y="772"/>
                </a:cubicBezTo>
                <a:cubicBezTo>
                  <a:pt x="144" y="780"/>
                  <a:pt x="144" y="780"/>
                  <a:pt x="144" y="780"/>
                </a:cubicBezTo>
                <a:cubicBezTo>
                  <a:pt x="144" y="780"/>
                  <a:pt x="144" y="780"/>
                  <a:pt x="144" y="780"/>
                </a:cubicBezTo>
                <a:cubicBezTo>
                  <a:pt x="112" y="812"/>
                  <a:pt x="112" y="812"/>
                  <a:pt x="112" y="812"/>
                </a:cubicBezTo>
                <a:cubicBezTo>
                  <a:pt x="33" y="894"/>
                  <a:pt x="33" y="894"/>
                  <a:pt x="33" y="894"/>
                </a:cubicBezTo>
                <a:cubicBezTo>
                  <a:pt x="7" y="921"/>
                  <a:pt x="0" y="961"/>
                  <a:pt x="13" y="994"/>
                </a:cubicBezTo>
                <a:cubicBezTo>
                  <a:pt x="18" y="1007"/>
                  <a:pt x="26" y="1019"/>
                  <a:pt x="36" y="1029"/>
                </a:cubicBezTo>
                <a:cubicBezTo>
                  <a:pt x="75" y="1065"/>
                  <a:pt x="135" y="1063"/>
                  <a:pt x="171" y="1025"/>
                </a:cubicBezTo>
                <a:cubicBezTo>
                  <a:pt x="221" y="969"/>
                  <a:pt x="221" y="969"/>
                  <a:pt x="221" y="969"/>
                </a:cubicBezTo>
                <a:cubicBezTo>
                  <a:pt x="290" y="899"/>
                  <a:pt x="290" y="899"/>
                  <a:pt x="290" y="899"/>
                </a:cubicBezTo>
                <a:cubicBezTo>
                  <a:pt x="330" y="859"/>
                  <a:pt x="330" y="859"/>
                  <a:pt x="330" y="859"/>
                </a:cubicBezTo>
                <a:cubicBezTo>
                  <a:pt x="370" y="819"/>
                  <a:pt x="370" y="819"/>
                  <a:pt x="370" y="819"/>
                </a:cubicBezTo>
                <a:lnTo>
                  <a:pt x="376" y="813"/>
                </a:lnTo>
                <a:close/>
                <a:moveTo>
                  <a:pt x="115" y="996"/>
                </a:moveTo>
                <a:cubicBezTo>
                  <a:pt x="115" y="996"/>
                  <a:pt x="115" y="996"/>
                  <a:pt x="115" y="996"/>
                </a:cubicBezTo>
                <a:cubicBezTo>
                  <a:pt x="96" y="1004"/>
                  <a:pt x="73" y="994"/>
                  <a:pt x="66" y="975"/>
                </a:cubicBezTo>
                <a:cubicBezTo>
                  <a:pt x="58" y="955"/>
                  <a:pt x="68" y="932"/>
                  <a:pt x="87" y="925"/>
                </a:cubicBezTo>
                <a:cubicBezTo>
                  <a:pt x="107" y="917"/>
                  <a:pt x="129" y="927"/>
                  <a:pt x="137" y="946"/>
                </a:cubicBezTo>
                <a:cubicBezTo>
                  <a:pt x="145" y="966"/>
                  <a:pt x="135" y="988"/>
                  <a:pt x="115" y="9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154" name="Freeform 29"/>
          <p:cNvSpPr>
            <a:spLocks noEditPoints="1"/>
          </p:cNvSpPr>
          <p:nvPr/>
        </p:nvSpPr>
        <p:spPr bwMode="auto">
          <a:xfrm>
            <a:off x="4813434" y="3490499"/>
            <a:ext cx="431988" cy="311395"/>
          </a:xfrm>
          <a:custGeom>
            <a:avLst/>
            <a:gdLst>
              <a:gd name="T0" fmla="*/ 508 w 783"/>
              <a:gd name="T1" fmla="*/ 394 h 468"/>
              <a:gd name="T2" fmla="*/ 493 w 783"/>
              <a:gd name="T3" fmla="*/ 468 h 468"/>
              <a:gd name="T4" fmla="*/ 0 w 783"/>
              <a:gd name="T5" fmla="*/ 453 h 468"/>
              <a:gd name="T6" fmla="*/ 15 w 783"/>
              <a:gd name="T7" fmla="*/ 53 h 468"/>
              <a:gd name="T8" fmla="*/ 248 w 783"/>
              <a:gd name="T9" fmla="*/ 94 h 468"/>
              <a:gd name="T10" fmla="*/ 71 w 783"/>
              <a:gd name="T11" fmla="*/ 131 h 468"/>
              <a:gd name="T12" fmla="*/ 248 w 783"/>
              <a:gd name="T13" fmla="*/ 167 h 468"/>
              <a:gd name="T14" fmla="*/ 42 w 783"/>
              <a:gd name="T15" fmla="*/ 420 h 468"/>
              <a:gd name="T16" fmla="*/ 460 w 783"/>
              <a:gd name="T17" fmla="*/ 426 h 468"/>
              <a:gd name="T18" fmla="*/ 465 w 783"/>
              <a:gd name="T19" fmla="*/ 394 h 468"/>
              <a:gd name="T20" fmla="*/ 768 w 783"/>
              <a:gd name="T21" fmla="*/ 368 h 468"/>
              <a:gd name="T22" fmla="*/ 275 w 783"/>
              <a:gd name="T23" fmla="*/ 353 h 468"/>
              <a:gd name="T24" fmla="*/ 290 w 783"/>
              <a:gd name="T25" fmla="*/ 0 h 468"/>
              <a:gd name="T26" fmla="*/ 783 w 783"/>
              <a:gd name="T27" fmla="*/ 15 h 468"/>
              <a:gd name="T28" fmla="*/ 643 w 783"/>
              <a:gd name="T29" fmla="*/ 78 h 468"/>
              <a:gd name="T30" fmla="*/ 720 w 783"/>
              <a:gd name="T31" fmla="*/ 40 h 468"/>
              <a:gd name="T32" fmla="*/ 643 w 783"/>
              <a:gd name="T33" fmla="*/ 78 h 468"/>
              <a:gd name="T34" fmla="*/ 546 w 783"/>
              <a:gd name="T35" fmla="*/ 78 h 468"/>
              <a:gd name="T36" fmla="*/ 346 w 783"/>
              <a:gd name="T37" fmla="*/ 40 h 468"/>
              <a:gd name="T38" fmla="*/ 740 w 783"/>
              <a:gd name="T39" fmla="*/ 114 h 468"/>
              <a:gd name="T40" fmla="*/ 318 w 783"/>
              <a:gd name="T41" fmla="*/ 320 h 468"/>
              <a:gd name="T42" fmla="*/ 735 w 783"/>
              <a:gd name="T43" fmla="*/ 325 h 468"/>
              <a:gd name="T44" fmla="*/ 740 w 783"/>
              <a:gd name="T45" fmla="*/ 114 h 468"/>
              <a:gd name="T46" fmla="*/ 368 w 783"/>
              <a:gd name="T47" fmla="*/ 162 h 468"/>
              <a:gd name="T48" fmla="*/ 681 w 783"/>
              <a:gd name="T49" fmla="*/ 179 h 468"/>
              <a:gd name="T50" fmla="*/ 587 w 783"/>
              <a:gd name="T51" fmla="*/ 216 h 468"/>
              <a:gd name="T52" fmla="*/ 368 w 783"/>
              <a:gd name="T53" fmla="*/ 233 h 468"/>
              <a:gd name="T54" fmla="*/ 587 w 783"/>
              <a:gd name="T55" fmla="*/ 216 h 468"/>
              <a:gd name="T56" fmla="*/ 368 w 783"/>
              <a:gd name="T57" fmla="*/ 270 h 468"/>
              <a:gd name="T58" fmla="*/ 648 w 783"/>
              <a:gd name="T59" fmla="*/ 286 h 468"/>
              <a:gd name="T60" fmla="*/ 248 w 783"/>
              <a:gd name="T61" fmla="*/ 229 h 468"/>
              <a:gd name="T62" fmla="*/ 92 w 783"/>
              <a:gd name="T63" fmla="*/ 246 h 468"/>
              <a:gd name="T64" fmla="*/ 248 w 783"/>
              <a:gd name="T65" fmla="*/ 229 h 468"/>
              <a:gd name="T66" fmla="*/ 92 w 783"/>
              <a:gd name="T67" fmla="*/ 283 h 468"/>
              <a:gd name="T68" fmla="*/ 248 w 783"/>
              <a:gd name="T69" fmla="*/ 300 h 468"/>
              <a:gd name="T70" fmla="*/ 248 w 783"/>
              <a:gd name="T71" fmla="*/ 337 h 468"/>
              <a:gd name="T72" fmla="*/ 92 w 783"/>
              <a:gd name="T73" fmla="*/ 354 h 468"/>
              <a:gd name="T74" fmla="*/ 248 w 783"/>
              <a:gd name="T75" fmla="*/ 337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3" h="468">
                <a:moveTo>
                  <a:pt x="465" y="394"/>
                </a:moveTo>
                <a:cubicBezTo>
                  <a:pt x="508" y="394"/>
                  <a:pt x="508" y="394"/>
                  <a:pt x="508" y="394"/>
                </a:cubicBezTo>
                <a:cubicBezTo>
                  <a:pt x="508" y="453"/>
                  <a:pt x="508" y="453"/>
                  <a:pt x="508" y="453"/>
                </a:cubicBezTo>
                <a:cubicBezTo>
                  <a:pt x="508" y="462"/>
                  <a:pt x="501" y="468"/>
                  <a:pt x="493" y="468"/>
                </a:cubicBezTo>
                <a:cubicBezTo>
                  <a:pt x="15" y="468"/>
                  <a:pt x="15" y="468"/>
                  <a:pt x="15" y="468"/>
                </a:cubicBezTo>
                <a:cubicBezTo>
                  <a:pt x="7" y="468"/>
                  <a:pt x="0" y="462"/>
                  <a:pt x="0" y="453"/>
                </a:cubicBezTo>
                <a:cubicBezTo>
                  <a:pt x="0" y="68"/>
                  <a:pt x="0" y="68"/>
                  <a:pt x="0" y="68"/>
                </a:cubicBezTo>
                <a:cubicBezTo>
                  <a:pt x="0" y="60"/>
                  <a:pt x="7" y="53"/>
                  <a:pt x="15" y="53"/>
                </a:cubicBezTo>
                <a:cubicBezTo>
                  <a:pt x="248" y="53"/>
                  <a:pt x="248" y="53"/>
                  <a:pt x="248" y="53"/>
                </a:cubicBezTo>
                <a:cubicBezTo>
                  <a:pt x="248" y="94"/>
                  <a:pt x="248" y="94"/>
                  <a:pt x="248" y="94"/>
                </a:cubicBezTo>
                <a:cubicBezTo>
                  <a:pt x="71" y="94"/>
                  <a:pt x="71" y="94"/>
                  <a:pt x="71" y="94"/>
                </a:cubicBezTo>
                <a:cubicBezTo>
                  <a:pt x="71" y="131"/>
                  <a:pt x="71" y="131"/>
                  <a:pt x="71" y="131"/>
                </a:cubicBezTo>
                <a:cubicBezTo>
                  <a:pt x="248" y="131"/>
                  <a:pt x="248" y="131"/>
                  <a:pt x="248" y="131"/>
                </a:cubicBezTo>
                <a:cubicBezTo>
                  <a:pt x="248" y="167"/>
                  <a:pt x="248" y="167"/>
                  <a:pt x="248" y="167"/>
                </a:cubicBezTo>
                <a:cubicBezTo>
                  <a:pt x="42" y="167"/>
                  <a:pt x="42" y="167"/>
                  <a:pt x="42" y="167"/>
                </a:cubicBezTo>
                <a:cubicBezTo>
                  <a:pt x="42" y="420"/>
                  <a:pt x="42" y="420"/>
                  <a:pt x="42" y="420"/>
                </a:cubicBezTo>
                <a:cubicBezTo>
                  <a:pt x="42" y="423"/>
                  <a:pt x="45" y="426"/>
                  <a:pt x="48" y="426"/>
                </a:cubicBezTo>
                <a:cubicBezTo>
                  <a:pt x="460" y="426"/>
                  <a:pt x="460" y="426"/>
                  <a:pt x="460" y="426"/>
                </a:cubicBezTo>
                <a:cubicBezTo>
                  <a:pt x="463" y="426"/>
                  <a:pt x="465" y="423"/>
                  <a:pt x="465" y="420"/>
                </a:cubicBezTo>
                <a:lnTo>
                  <a:pt x="465" y="394"/>
                </a:lnTo>
                <a:close/>
                <a:moveTo>
                  <a:pt x="783" y="353"/>
                </a:moveTo>
                <a:cubicBezTo>
                  <a:pt x="783" y="361"/>
                  <a:pt x="776" y="368"/>
                  <a:pt x="768" y="368"/>
                </a:cubicBezTo>
                <a:cubicBezTo>
                  <a:pt x="290" y="368"/>
                  <a:pt x="290" y="368"/>
                  <a:pt x="290" y="368"/>
                </a:cubicBezTo>
                <a:cubicBezTo>
                  <a:pt x="282" y="368"/>
                  <a:pt x="275" y="361"/>
                  <a:pt x="275" y="353"/>
                </a:cubicBezTo>
                <a:cubicBezTo>
                  <a:pt x="275" y="15"/>
                  <a:pt x="275" y="15"/>
                  <a:pt x="275" y="15"/>
                </a:cubicBezTo>
                <a:cubicBezTo>
                  <a:pt x="275" y="6"/>
                  <a:pt x="282" y="0"/>
                  <a:pt x="290" y="0"/>
                </a:cubicBezTo>
                <a:cubicBezTo>
                  <a:pt x="768" y="0"/>
                  <a:pt x="768" y="0"/>
                  <a:pt x="768" y="0"/>
                </a:cubicBezTo>
                <a:cubicBezTo>
                  <a:pt x="776" y="0"/>
                  <a:pt x="783" y="6"/>
                  <a:pt x="783" y="15"/>
                </a:cubicBezTo>
                <a:lnTo>
                  <a:pt x="783" y="353"/>
                </a:lnTo>
                <a:close/>
                <a:moveTo>
                  <a:pt x="643" y="78"/>
                </a:moveTo>
                <a:cubicBezTo>
                  <a:pt x="720" y="78"/>
                  <a:pt x="720" y="78"/>
                  <a:pt x="720" y="78"/>
                </a:cubicBezTo>
                <a:cubicBezTo>
                  <a:pt x="720" y="40"/>
                  <a:pt x="720" y="40"/>
                  <a:pt x="720" y="40"/>
                </a:cubicBezTo>
                <a:cubicBezTo>
                  <a:pt x="643" y="40"/>
                  <a:pt x="643" y="40"/>
                  <a:pt x="643" y="40"/>
                </a:cubicBezTo>
                <a:lnTo>
                  <a:pt x="643" y="78"/>
                </a:lnTo>
                <a:close/>
                <a:moveTo>
                  <a:pt x="346" y="78"/>
                </a:moveTo>
                <a:cubicBezTo>
                  <a:pt x="546" y="78"/>
                  <a:pt x="546" y="78"/>
                  <a:pt x="546" y="78"/>
                </a:cubicBezTo>
                <a:cubicBezTo>
                  <a:pt x="546" y="40"/>
                  <a:pt x="546" y="40"/>
                  <a:pt x="546" y="40"/>
                </a:cubicBezTo>
                <a:cubicBezTo>
                  <a:pt x="346" y="40"/>
                  <a:pt x="346" y="40"/>
                  <a:pt x="346" y="40"/>
                </a:cubicBezTo>
                <a:lnTo>
                  <a:pt x="346" y="78"/>
                </a:lnTo>
                <a:close/>
                <a:moveTo>
                  <a:pt x="740" y="114"/>
                </a:moveTo>
                <a:cubicBezTo>
                  <a:pt x="318" y="114"/>
                  <a:pt x="318" y="114"/>
                  <a:pt x="318" y="114"/>
                </a:cubicBezTo>
                <a:cubicBezTo>
                  <a:pt x="318" y="320"/>
                  <a:pt x="318" y="320"/>
                  <a:pt x="318" y="320"/>
                </a:cubicBezTo>
                <a:cubicBezTo>
                  <a:pt x="318" y="323"/>
                  <a:pt x="320" y="325"/>
                  <a:pt x="323" y="325"/>
                </a:cubicBezTo>
                <a:cubicBezTo>
                  <a:pt x="735" y="325"/>
                  <a:pt x="735" y="325"/>
                  <a:pt x="735" y="325"/>
                </a:cubicBezTo>
                <a:cubicBezTo>
                  <a:pt x="738" y="325"/>
                  <a:pt x="740" y="323"/>
                  <a:pt x="740" y="320"/>
                </a:cubicBezTo>
                <a:lnTo>
                  <a:pt x="740" y="114"/>
                </a:lnTo>
                <a:close/>
                <a:moveTo>
                  <a:pt x="681" y="162"/>
                </a:moveTo>
                <a:cubicBezTo>
                  <a:pt x="368" y="162"/>
                  <a:pt x="368" y="162"/>
                  <a:pt x="368" y="162"/>
                </a:cubicBezTo>
                <a:cubicBezTo>
                  <a:pt x="368" y="179"/>
                  <a:pt x="368" y="179"/>
                  <a:pt x="368" y="179"/>
                </a:cubicBezTo>
                <a:cubicBezTo>
                  <a:pt x="681" y="179"/>
                  <a:pt x="681" y="179"/>
                  <a:pt x="681" y="179"/>
                </a:cubicBezTo>
                <a:lnTo>
                  <a:pt x="681" y="162"/>
                </a:lnTo>
                <a:close/>
                <a:moveTo>
                  <a:pt x="587" y="216"/>
                </a:moveTo>
                <a:cubicBezTo>
                  <a:pt x="368" y="216"/>
                  <a:pt x="368" y="216"/>
                  <a:pt x="368" y="216"/>
                </a:cubicBezTo>
                <a:cubicBezTo>
                  <a:pt x="368" y="233"/>
                  <a:pt x="368" y="233"/>
                  <a:pt x="368" y="233"/>
                </a:cubicBezTo>
                <a:cubicBezTo>
                  <a:pt x="587" y="233"/>
                  <a:pt x="587" y="233"/>
                  <a:pt x="587" y="233"/>
                </a:cubicBezTo>
                <a:lnTo>
                  <a:pt x="587" y="216"/>
                </a:lnTo>
                <a:close/>
                <a:moveTo>
                  <a:pt x="648" y="270"/>
                </a:moveTo>
                <a:cubicBezTo>
                  <a:pt x="368" y="270"/>
                  <a:pt x="368" y="270"/>
                  <a:pt x="368" y="270"/>
                </a:cubicBezTo>
                <a:cubicBezTo>
                  <a:pt x="368" y="286"/>
                  <a:pt x="368" y="286"/>
                  <a:pt x="368" y="286"/>
                </a:cubicBezTo>
                <a:cubicBezTo>
                  <a:pt x="648" y="286"/>
                  <a:pt x="648" y="286"/>
                  <a:pt x="648" y="286"/>
                </a:cubicBezTo>
                <a:lnTo>
                  <a:pt x="648" y="270"/>
                </a:lnTo>
                <a:close/>
                <a:moveTo>
                  <a:pt x="248" y="229"/>
                </a:moveTo>
                <a:cubicBezTo>
                  <a:pt x="92" y="229"/>
                  <a:pt x="92" y="229"/>
                  <a:pt x="92" y="229"/>
                </a:cubicBezTo>
                <a:cubicBezTo>
                  <a:pt x="92" y="246"/>
                  <a:pt x="92" y="246"/>
                  <a:pt x="92" y="246"/>
                </a:cubicBezTo>
                <a:cubicBezTo>
                  <a:pt x="248" y="246"/>
                  <a:pt x="248" y="246"/>
                  <a:pt x="248" y="246"/>
                </a:cubicBezTo>
                <a:lnTo>
                  <a:pt x="248" y="229"/>
                </a:lnTo>
                <a:close/>
                <a:moveTo>
                  <a:pt x="248" y="283"/>
                </a:moveTo>
                <a:cubicBezTo>
                  <a:pt x="92" y="283"/>
                  <a:pt x="92" y="283"/>
                  <a:pt x="92" y="283"/>
                </a:cubicBezTo>
                <a:cubicBezTo>
                  <a:pt x="92" y="300"/>
                  <a:pt x="92" y="300"/>
                  <a:pt x="92" y="300"/>
                </a:cubicBezTo>
                <a:cubicBezTo>
                  <a:pt x="248" y="300"/>
                  <a:pt x="248" y="300"/>
                  <a:pt x="248" y="300"/>
                </a:cubicBezTo>
                <a:lnTo>
                  <a:pt x="248" y="283"/>
                </a:lnTo>
                <a:close/>
                <a:moveTo>
                  <a:pt x="248" y="337"/>
                </a:moveTo>
                <a:cubicBezTo>
                  <a:pt x="92" y="337"/>
                  <a:pt x="92" y="337"/>
                  <a:pt x="92" y="337"/>
                </a:cubicBezTo>
                <a:cubicBezTo>
                  <a:pt x="92" y="354"/>
                  <a:pt x="92" y="354"/>
                  <a:pt x="92" y="354"/>
                </a:cubicBezTo>
                <a:cubicBezTo>
                  <a:pt x="248" y="354"/>
                  <a:pt x="248" y="354"/>
                  <a:pt x="248" y="354"/>
                </a:cubicBezTo>
                <a:lnTo>
                  <a:pt x="248" y="33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867614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r>
              <a:rPr lang="en-US" smtClean="0"/>
              <a:t>Page </a:t>
            </a:r>
            <a:fld id="{90CBDC3A-D49F-4631-A8C7-55D59B33E5FA}" type="slidenum">
              <a:rPr lang="en-US" smtClean="0"/>
              <a:pPr>
                <a:defRPr/>
              </a:pPr>
              <a:t>13</a:t>
            </a:fld>
            <a:endParaRPr lang="en-US" dirty="0"/>
          </a:p>
        </p:txBody>
      </p:sp>
      <p:sp>
        <p:nvSpPr>
          <p:cNvPr id="5" name="Title 4"/>
          <p:cNvSpPr>
            <a:spLocks noGrp="1"/>
          </p:cNvSpPr>
          <p:nvPr>
            <p:ph type="title"/>
          </p:nvPr>
        </p:nvSpPr>
        <p:spPr/>
        <p:txBody>
          <a:bodyPr/>
          <a:lstStyle/>
          <a:p>
            <a:r>
              <a:rPr lang="en-US" dirty="0" smtClean="0"/>
              <a:t>Patching</a:t>
            </a:r>
            <a:endParaRPr lang="en-US" dirty="0"/>
          </a:p>
        </p:txBody>
      </p:sp>
      <p:sp>
        <p:nvSpPr>
          <p:cNvPr id="6" name="Text Placeholder 5"/>
          <p:cNvSpPr>
            <a:spLocks noGrp="1"/>
          </p:cNvSpPr>
          <p:nvPr>
            <p:ph type="body" sz="quarter" idx="10"/>
          </p:nvPr>
        </p:nvSpPr>
        <p:spPr/>
        <p:txBody>
          <a:bodyPr/>
          <a:lstStyle/>
          <a:p>
            <a:r>
              <a:rPr lang="en-GB" dirty="0"/>
              <a:t>Patch management in enterprise</a:t>
            </a:r>
          </a:p>
        </p:txBody>
      </p:sp>
      <p:sp>
        <p:nvSpPr>
          <p:cNvPr id="4" name="Footer Placeholder 3"/>
          <p:cNvSpPr>
            <a:spLocks noGrp="1"/>
          </p:cNvSpPr>
          <p:nvPr>
            <p:ph type="ftr" sz="quarter" idx="13"/>
          </p:nvPr>
        </p:nvSpPr>
        <p:spPr/>
        <p:txBody>
          <a:bodyPr/>
          <a:lstStyle/>
          <a:p>
            <a:r>
              <a:rPr lang="en-US" smtClean="0"/>
              <a:t>Copyright © 2016 Accenture  All rights reserved.</a:t>
            </a:r>
            <a:endParaRPr lang="en-US" dirty="0"/>
          </a:p>
        </p:txBody>
      </p:sp>
      <p:sp>
        <p:nvSpPr>
          <p:cNvPr id="7" name="Rectangle 6"/>
          <p:cNvSpPr/>
          <p:nvPr/>
        </p:nvSpPr>
        <p:spPr>
          <a:xfrm>
            <a:off x="1306304" y="2343884"/>
            <a:ext cx="3430494" cy="1233671"/>
          </a:xfrm>
          <a:prstGeom prst="rect">
            <a:avLst/>
          </a:prstGeom>
        </p:spPr>
        <p:txBody>
          <a:bodyPr wrap="square">
            <a:spAutoFit/>
          </a:bodyPr>
          <a:lstStyle/>
          <a:p>
            <a:pPr>
              <a:spcAft>
                <a:spcPts val="500"/>
              </a:spcAft>
            </a:pPr>
            <a:r>
              <a:rPr lang="en-US" sz="1400" dirty="0" smtClean="0">
                <a:solidFill>
                  <a:schemeClr val="tx2"/>
                </a:solidFill>
              </a:rPr>
              <a:t>Lack </a:t>
            </a:r>
            <a:r>
              <a:rPr lang="en-US" sz="1400" dirty="0">
                <a:solidFill>
                  <a:schemeClr val="tx2"/>
                </a:solidFill>
              </a:rPr>
              <a:t>of standardization in software/hardware/services</a:t>
            </a:r>
          </a:p>
          <a:p>
            <a:pPr marL="179388" lvl="1" indent="-179388">
              <a:spcAft>
                <a:spcPts val="1800"/>
              </a:spcAft>
              <a:buFont typeface="Arial" panose="020B0604020202020204" pitchFamily="34" charset="0"/>
              <a:buChar char="•"/>
            </a:pPr>
            <a:r>
              <a:rPr lang="en-US" sz="1400" dirty="0">
                <a:solidFill>
                  <a:schemeClr val="tx2"/>
                </a:solidFill>
              </a:rPr>
              <a:t>Human intervention in every step (notification, approval, scheduling, deployment, post-deployment</a:t>
            </a:r>
            <a:r>
              <a:rPr lang="en-US" sz="1400" dirty="0" smtClean="0">
                <a:solidFill>
                  <a:schemeClr val="tx2"/>
                </a:solidFill>
              </a:rPr>
              <a:t>)</a:t>
            </a:r>
            <a:endParaRPr lang="en-US" sz="1400" dirty="0">
              <a:solidFill>
                <a:schemeClr val="tx2"/>
              </a:solidFill>
            </a:endParaRPr>
          </a:p>
        </p:txBody>
      </p:sp>
      <p:sp>
        <p:nvSpPr>
          <p:cNvPr id="8" name="Oval 7"/>
          <p:cNvSpPr/>
          <p:nvPr/>
        </p:nvSpPr>
        <p:spPr>
          <a:xfrm>
            <a:off x="482803" y="2541952"/>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Rectangle 27"/>
          <p:cNvSpPr/>
          <p:nvPr/>
        </p:nvSpPr>
        <p:spPr>
          <a:xfrm>
            <a:off x="457403" y="1580090"/>
            <a:ext cx="5892426" cy="369332"/>
          </a:xfrm>
          <a:prstGeom prst="rect">
            <a:avLst/>
          </a:prstGeom>
        </p:spPr>
        <p:txBody>
          <a:bodyPr wrap="square" lIns="0">
            <a:spAutoFit/>
          </a:bodyPr>
          <a:lstStyle/>
          <a:p>
            <a:r>
              <a:rPr lang="en-US" dirty="0">
                <a:solidFill>
                  <a:schemeClr val="accent2"/>
                </a:solidFill>
              </a:rPr>
              <a:t>Patch management challenges in traditional enterprise</a:t>
            </a:r>
          </a:p>
        </p:txBody>
      </p:sp>
      <p:sp>
        <p:nvSpPr>
          <p:cNvPr id="29" name="Rectangle 28"/>
          <p:cNvSpPr/>
          <p:nvPr/>
        </p:nvSpPr>
        <p:spPr>
          <a:xfrm>
            <a:off x="5529108" y="2343884"/>
            <a:ext cx="3208491" cy="1513235"/>
          </a:xfrm>
          <a:prstGeom prst="rect">
            <a:avLst/>
          </a:prstGeom>
        </p:spPr>
        <p:txBody>
          <a:bodyPr wrap="square">
            <a:spAutoFit/>
          </a:bodyPr>
          <a:lstStyle/>
          <a:p>
            <a:pPr>
              <a:spcAft>
                <a:spcPts val="500"/>
              </a:spcAft>
            </a:pPr>
            <a:r>
              <a:rPr lang="en-US" sz="1400" spc="-20" dirty="0" smtClean="0">
                <a:solidFill>
                  <a:schemeClr val="tx2"/>
                </a:solidFill>
              </a:rPr>
              <a:t>Every </a:t>
            </a:r>
            <a:r>
              <a:rPr lang="en-US" sz="1400" spc="-20" dirty="0">
                <a:solidFill>
                  <a:schemeClr val="tx2"/>
                </a:solidFill>
              </a:rPr>
              <a:t>customer wants a different patch management policy to suit their needs</a:t>
            </a:r>
          </a:p>
          <a:p>
            <a:pPr marL="179388" lvl="1" indent="-179388">
              <a:spcAft>
                <a:spcPts val="500"/>
              </a:spcAft>
              <a:buFont typeface="Arial" panose="020B0604020202020204" pitchFamily="34" charset="0"/>
              <a:buChar char="•"/>
            </a:pPr>
            <a:r>
              <a:rPr lang="en-US" sz="1400" dirty="0">
                <a:solidFill>
                  <a:schemeClr val="tx2"/>
                </a:solidFill>
              </a:rPr>
              <a:t>Patch management solution provided to one customer can be completely different from another</a:t>
            </a:r>
          </a:p>
          <a:p>
            <a:pPr marL="179388" lvl="1" indent="-179388">
              <a:spcAft>
                <a:spcPts val="1800"/>
              </a:spcAft>
              <a:buFont typeface="Arial" panose="020B0604020202020204" pitchFamily="34" charset="0"/>
              <a:buChar char="•"/>
            </a:pPr>
            <a:r>
              <a:rPr lang="en-US" sz="1400" dirty="0">
                <a:solidFill>
                  <a:schemeClr val="tx2"/>
                </a:solidFill>
              </a:rPr>
              <a:t>Little or no solution </a:t>
            </a:r>
            <a:r>
              <a:rPr lang="en-US" sz="1400" dirty="0" smtClean="0">
                <a:solidFill>
                  <a:schemeClr val="tx2"/>
                </a:solidFill>
              </a:rPr>
              <a:t>reuse</a:t>
            </a:r>
            <a:endParaRPr lang="en-US" sz="1400" dirty="0">
              <a:solidFill>
                <a:schemeClr val="tx2"/>
              </a:solidFill>
            </a:endParaRPr>
          </a:p>
        </p:txBody>
      </p:sp>
      <p:sp>
        <p:nvSpPr>
          <p:cNvPr id="31" name="Rectangle 30"/>
          <p:cNvSpPr/>
          <p:nvPr/>
        </p:nvSpPr>
        <p:spPr>
          <a:xfrm>
            <a:off x="1306304" y="4208543"/>
            <a:ext cx="3430494" cy="307777"/>
          </a:xfrm>
          <a:prstGeom prst="rect">
            <a:avLst/>
          </a:prstGeom>
        </p:spPr>
        <p:txBody>
          <a:bodyPr wrap="square">
            <a:spAutoFit/>
          </a:bodyPr>
          <a:lstStyle/>
          <a:p>
            <a:pPr>
              <a:spcAft>
                <a:spcPts val="500"/>
              </a:spcAft>
            </a:pPr>
            <a:r>
              <a:rPr lang="en-US" sz="1400" dirty="0" err="1" smtClean="0">
                <a:solidFill>
                  <a:schemeClr val="tx2"/>
                </a:solidFill>
              </a:rPr>
              <a:t>Labour</a:t>
            </a:r>
            <a:r>
              <a:rPr lang="en-US" sz="1400" dirty="0" smtClean="0">
                <a:solidFill>
                  <a:schemeClr val="tx2"/>
                </a:solidFill>
              </a:rPr>
              <a:t> </a:t>
            </a:r>
            <a:r>
              <a:rPr lang="en-US" sz="1400" dirty="0">
                <a:solidFill>
                  <a:schemeClr val="tx2"/>
                </a:solidFill>
              </a:rPr>
              <a:t>intensive and cost ineffective</a:t>
            </a:r>
          </a:p>
        </p:txBody>
      </p:sp>
      <p:sp>
        <p:nvSpPr>
          <p:cNvPr id="32" name="Oval 31"/>
          <p:cNvSpPr/>
          <p:nvPr/>
        </p:nvSpPr>
        <p:spPr>
          <a:xfrm>
            <a:off x="4697088" y="2541952"/>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Oval 32"/>
          <p:cNvSpPr/>
          <p:nvPr/>
        </p:nvSpPr>
        <p:spPr>
          <a:xfrm>
            <a:off x="482803" y="4120998"/>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Freeform 6"/>
          <p:cNvSpPr>
            <a:spLocks noEditPoints="1"/>
          </p:cNvSpPr>
          <p:nvPr/>
        </p:nvSpPr>
        <p:spPr bwMode="auto">
          <a:xfrm>
            <a:off x="588886" y="2619015"/>
            <a:ext cx="452514" cy="405226"/>
          </a:xfrm>
          <a:custGeom>
            <a:avLst/>
            <a:gdLst>
              <a:gd name="T0" fmla="*/ 909 w 1311"/>
              <a:gd name="T1" fmla="*/ 553 h 1174"/>
              <a:gd name="T2" fmla="*/ 909 w 1311"/>
              <a:gd name="T3" fmla="*/ 647 h 1174"/>
              <a:gd name="T4" fmla="*/ 1211 w 1311"/>
              <a:gd name="T5" fmla="*/ 647 h 1174"/>
              <a:gd name="T6" fmla="*/ 1211 w 1311"/>
              <a:gd name="T7" fmla="*/ 345 h 1174"/>
              <a:gd name="T8" fmla="*/ 1117 w 1311"/>
              <a:gd name="T9" fmla="*/ 345 h 1174"/>
              <a:gd name="T10" fmla="*/ 1117 w 1311"/>
              <a:gd name="T11" fmla="*/ 484 h 1174"/>
              <a:gd name="T12" fmla="*/ 635 w 1311"/>
              <a:gd name="T13" fmla="*/ 0 h 1174"/>
              <a:gd name="T14" fmla="*/ 567 w 1311"/>
              <a:gd name="T15" fmla="*/ 66 h 1174"/>
              <a:gd name="T16" fmla="*/ 1048 w 1311"/>
              <a:gd name="T17" fmla="*/ 553 h 1174"/>
              <a:gd name="T18" fmla="*/ 909 w 1311"/>
              <a:gd name="T19" fmla="*/ 553 h 1174"/>
              <a:gd name="T20" fmla="*/ 774 w 1311"/>
              <a:gd name="T21" fmla="*/ 532 h 1174"/>
              <a:gd name="T22" fmla="*/ 526 w 1311"/>
              <a:gd name="T23" fmla="*/ 532 h 1174"/>
              <a:gd name="T24" fmla="*/ 526 w 1311"/>
              <a:gd name="T25" fmla="*/ 1004 h 1174"/>
              <a:gd name="T26" fmla="*/ 774 w 1311"/>
              <a:gd name="T27" fmla="*/ 1004 h 1174"/>
              <a:gd name="T28" fmla="*/ 774 w 1311"/>
              <a:gd name="T29" fmla="*/ 532 h 1174"/>
              <a:gd name="T30" fmla="*/ 1157 w 1311"/>
              <a:gd name="T31" fmla="*/ 1004 h 1174"/>
              <a:gd name="T32" fmla="*/ 1157 w 1311"/>
              <a:gd name="T33" fmla="*/ 780 h 1174"/>
              <a:gd name="T34" fmla="*/ 909 w 1311"/>
              <a:gd name="T35" fmla="*/ 780 h 1174"/>
              <a:gd name="T36" fmla="*/ 909 w 1311"/>
              <a:gd name="T37" fmla="*/ 1004 h 1174"/>
              <a:gd name="T38" fmla="*/ 1157 w 1311"/>
              <a:gd name="T39" fmla="*/ 1004 h 1174"/>
              <a:gd name="T40" fmla="*/ 0 w 1311"/>
              <a:gd name="T41" fmla="*/ 1091 h 1174"/>
              <a:gd name="T42" fmla="*/ 0 w 1311"/>
              <a:gd name="T43" fmla="*/ 1174 h 1174"/>
              <a:gd name="T44" fmla="*/ 1311 w 1311"/>
              <a:gd name="T45" fmla="*/ 1174 h 1174"/>
              <a:gd name="T46" fmla="*/ 1311 w 1311"/>
              <a:gd name="T47" fmla="*/ 1091 h 1174"/>
              <a:gd name="T48" fmla="*/ 0 w 1311"/>
              <a:gd name="T49" fmla="*/ 1091 h 1174"/>
              <a:gd name="T50" fmla="*/ 389 w 1311"/>
              <a:gd name="T51" fmla="*/ 307 h 1174"/>
              <a:gd name="T52" fmla="*/ 141 w 1311"/>
              <a:gd name="T53" fmla="*/ 307 h 1174"/>
              <a:gd name="T54" fmla="*/ 141 w 1311"/>
              <a:gd name="T55" fmla="*/ 1004 h 1174"/>
              <a:gd name="T56" fmla="*/ 389 w 1311"/>
              <a:gd name="T57" fmla="*/ 1004 h 1174"/>
              <a:gd name="T58" fmla="*/ 389 w 1311"/>
              <a:gd name="T59" fmla="*/ 307 h 1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11" h="1174">
                <a:moveTo>
                  <a:pt x="909" y="553"/>
                </a:moveTo>
                <a:lnTo>
                  <a:pt x="909" y="647"/>
                </a:lnTo>
                <a:lnTo>
                  <a:pt x="1211" y="647"/>
                </a:lnTo>
                <a:lnTo>
                  <a:pt x="1211" y="345"/>
                </a:lnTo>
                <a:lnTo>
                  <a:pt x="1117" y="345"/>
                </a:lnTo>
                <a:lnTo>
                  <a:pt x="1117" y="484"/>
                </a:lnTo>
                <a:lnTo>
                  <a:pt x="635" y="0"/>
                </a:lnTo>
                <a:lnTo>
                  <a:pt x="567" y="66"/>
                </a:lnTo>
                <a:lnTo>
                  <a:pt x="1048" y="553"/>
                </a:lnTo>
                <a:lnTo>
                  <a:pt x="909" y="553"/>
                </a:lnTo>
                <a:close/>
                <a:moveTo>
                  <a:pt x="774" y="532"/>
                </a:moveTo>
                <a:lnTo>
                  <a:pt x="526" y="532"/>
                </a:lnTo>
                <a:lnTo>
                  <a:pt x="526" y="1004"/>
                </a:lnTo>
                <a:lnTo>
                  <a:pt x="774" y="1004"/>
                </a:lnTo>
                <a:lnTo>
                  <a:pt x="774" y="532"/>
                </a:lnTo>
                <a:close/>
                <a:moveTo>
                  <a:pt x="1157" y="1004"/>
                </a:moveTo>
                <a:lnTo>
                  <a:pt x="1157" y="780"/>
                </a:lnTo>
                <a:lnTo>
                  <a:pt x="909" y="780"/>
                </a:lnTo>
                <a:lnTo>
                  <a:pt x="909" y="1004"/>
                </a:lnTo>
                <a:lnTo>
                  <a:pt x="1157" y="1004"/>
                </a:lnTo>
                <a:close/>
                <a:moveTo>
                  <a:pt x="0" y="1091"/>
                </a:moveTo>
                <a:lnTo>
                  <a:pt x="0" y="1174"/>
                </a:lnTo>
                <a:lnTo>
                  <a:pt x="1311" y="1174"/>
                </a:lnTo>
                <a:lnTo>
                  <a:pt x="1311" y="1091"/>
                </a:lnTo>
                <a:lnTo>
                  <a:pt x="0" y="1091"/>
                </a:lnTo>
                <a:close/>
                <a:moveTo>
                  <a:pt x="389" y="307"/>
                </a:moveTo>
                <a:lnTo>
                  <a:pt x="141" y="307"/>
                </a:lnTo>
                <a:lnTo>
                  <a:pt x="141" y="1004"/>
                </a:lnTo>
                <a:lnTo>
                  <a:pt x="389" y="1004"/>
                </a:lnTo>
                <a:lnTo>
                  <a:pt x="389" y="30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7180" name="Group 7179"/>
          <p:cNvGrpSpPr/>
          <p:nvPr/>
        </p:nvGrpSpPr>
        <p:grpSpPr>
          <a:xfrm>
            <a:off x="620978" y="4236643"/>
            <a:ext cx="372848" cy="430212"/>
            <a:chOff x="638176" y="4005262"/>
            <a:chExt cx="350836" cy="404813"/>
          </a:xfrm>
          <a:solidFill>
            <a:schemeClr val="accent1"/>
          </a:solidFill>
        </p:grpSpPr>
        <p:sp>
          <p:nvSpPr>
            <p:cNvPr id="7169" name="Freeform 11"/>
            <p:cNvSpPr>
              <a:spLocks/>
            </p:cNvSpPr>
            <p:nvPr/>
          </p:nvSpPr>
          <p:spPr bwMode="auto">
            <a:xfrm>
              <a:off x="658813" y="4337050"/>
              <a:ext cx="296862" cy="73025"/>
            </a:xfrm>
            <a:custGeom>
              <a:avLst/>
              <a:gdLst>
                <a:gd name="T0" fmla="*/ 302 w 303"/>
                <a:gd name="T1" fmla="*/ 9 h 73"/>
                <a:gd name="T2" fmla="*/ 273 w 303"/>
                <a:gd name="T3" fmla="*/ 24 h 73"/>
                <a:gd name="T4" fmla="*/ 261 w 303"/>
                <a:gd name="T5" fmla="*/ 28 h 73"/>
                <a:gd name="T6" fmla="*/ 161 w 303"/>
                <a:gd name="T7" fmla="*/ 42 h 73"/>
                <a:gd name="T8" fmla="*/ 48 w 303"/>
                <a:gd name="T9" fmla="*/ 24 h 73"/>
                <a:gd name="T10" fmla="*/ 28 w 303"/>
                <a:gd name="T11" fmla="*/ 15 h 73"/>
                <a:gd name="T12" fmla="*/ 7 w 303"/>
                <a:gd name="T13" fmla="*/ 0 h 73"/>
                <a:gd name="T14" fmla="*/ 0 w 303"/>
                <a:gd name="T15" fmla="*/ 17 h 73"/>
                <a:gd name="T16" fmla="*/ 152 w 303"/>
                <a:gd name="T17" fmla="*/ 73 h 73"/>
                <a:gd name="T18" fmla="*/ 303 w 303"/>
                <a:gd name="T19" fmla="*/ 17 h 73"/>
                <a:gd name="T20" fmla="*/ 302 w 303"/>
                <a:gd name="T21" fmla="*/ 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73">
                  <a:moveTo>
                    <a:pt x="302" y="9"/>
                  </a:moveTo>
                  <a:cubicBezTo>
                    <a:pt x="294" y="14"/>
                    <a:pt x="285" y="19"/>
                    <a:pt x="273" y="24"/>
                  </a:cubicBezTo>
                  <a:cubicBezTo>
                    <a:pt x="269" y="25"/>
                    <a:pt x="265" y="27"/>
                    <a:pt x="261" y="28"/>
                  </a:cubicBezTo>
                  <a:cubicBezTo>
                    <a:pt x="232" y="37"/>
                    <a:pt x="197" y="42"/>
                    <a:pt x="161" y="42"/>
                  </a:cubicBezTo>
                  <a:cubicBezTo>
                    <a:pt x="119" y="42"/>
                    <a:pt x="79" y="36"/>
                    <a:pt x="48" y="24"/>
                  </a:cubicBezTo>
                  <a:cubicBezTo>
                    <a:pt x="41" y="21"/>
                    <a:pt x="34" y="18"/>
                    <a:pt x="28" y="15"/>
                  </a:cubicBezTo>
                  <a:cubicBezTo>
                    <a:pt x="20" y="10"/>
                    <a:pt x="13" y="5"/>
                    <a:pt x="7" y="0"/>
                  </a:cubicBezTo>
                  <a:cubicBezTo>
                    <a:pt x="3" y="5"/>
                    <a:pt x="0" y="11"/>
                    <a:pt x="0" y="17"/>
                  </a:cubicBezTo>
                  <a:cubicBezTo>
                    <a:pt x="0" y="48"/>
                    <a:pt x="68" y="73"/>
                    <a:pt x="152" y="73"/>
                  </a:cubicBezTo>
                  <a:cubicBezTo>
                    <a:pt x="235" y="73"/>
                    <a:pt x="303" y="48"/>
                    <a:pt x="303" y="17"/>
                  </a:cubicBezTo>
                  <a:cubicBezTo>
                    <a:pt x="303" y="14"/>
                    <a:pt x="303" y="12"/>
                    <a:pt x="30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1" name="Freeform 12"/>
            <p:cNvSpPr>
              <a:spLocks/>
            </p:cNvSpPr>
            <p:nvPr/>
          </p:nvSpPr>
          <p:spPr bwMode="auto">
            <a:xfrm>
              <a:off x="663575" y="4276725"/>
              <a:ext cx="296862" cy="77788"/>
            </a:xfrm>
            <a:custGeom>
              <a:avLst/>
              <a:gdLst>
                <a:gd name="T0" fmla="*/ 291 w 302"/>
                <a:gd name="T1" fmla="*/ 0 h 78"/>
                <a:gd name="T2" fmla="*/ 291 w 302"/>
                <a:gd name="T3" fmla="*/ 0 h 78"/>
                <a:gd name="T4" fmla="*/ 272 w 302"/>
                <a:gd name="T5" fmla="*/ 16 h 78"/>
                <a:gd name="T6" fmla="*/ 271 w 302"/>
                <a:gd name="T7" fmla="*/ 17 h 78"/>
                <a:gd name="T8" fmla="*/ 237 w 302"/>
                <a:gd name="T9" fmla="*/ 33 h 78"/>
                <a:gd name="T10" fmla="*/ 158 w 302"/>
                <a:gd name="T11" fmla="*/ 47 h 78"/>
                <a:gd name="T12" fmla="*/ 127 w 302"/>
                <a:gd name="T13" fmla="*/ 49 h 78"/>
                <a:gd name="T14" fmla="*/ 116 w 302"/>
                <a:gd name="T15" fmla="*/ 48 h 78"/>
                <a:gd name="T16" fmla="*/ 95 w 302"/>
                <a:gd name="T17" fmla="*/ 47 h 78"/>
                <a:gd name="T18" fmla="*/ 38 w 302"/>
                <a:gd name="T19" fmla="*/ 39 h 78"/>
                <a:gd name="T20" fmla="*/ 11 w 302"/>
                <a:gd name="T21" fmla="*/ 30 h 78"/>
                <a:gd name="T22" fmla="*/ 3 w 302"/>
                <a:gd name="T23" fmla="*/ 27 h 78"/>
                <a:gd name="T24" fmla="*/ 0 w 302"/>
                <a:gd name="T25" fmla="*/ 26 h 78"/>
                <a:gd name="T26" fmla="*/ 0 w 302"/>
                <a:gd name="T27" fmla="*/ 29 h 78"/>
                <a:gd name="T28" fmla="*/ 17 w 302"/>
                <a:gd name="T29" fmla="*/ 48 h 78"/>
                <a:gd name="T30" fmla="*/ 47 w 302"/>
                <a:gd name="T31" fmla="*/ 63 h 78"/>
                <a:gd name="T32" fmla="*/ 151 w 302"/>
                <a:gd name="T33" fmla="*/ 78 h 78"/>
                <a:gd name="T34" fmla="*/ 153 w 302"/>
                <a:gd name="T35" fmla="*/ 78 h 78"/>
                <a:gd name="T36" fmla="*/ 250 w 302"/>
                <a:gd name="T37" fmla="*/ 64 h 78"/>
                <a:gd name="T38" fmla="*/ 280 w 302"/>
                <a:gd name="T39" fmla="*/ 51 h 78"/>
                <a:gd name="T40" fmla="*/ 299 w 302"/>
                <a:gd name="T41" fmla="*/ 33 h 78"/>
                <a:gd name="T42" fmla="*/ 302 w 302"/>
                <a:gd name="T43" fmla="*/ 21 h 78"/>
                <a:gd name="T44" fmla="*/ 291 w 302"/>
                <a:gd name="T4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2" h="78">
                  <a:moveTo>
                    <a:pt x="291" y="0"/>
                  </a:moveTo>
                  <a:cubicBezTo>
                    <a:pt x="291" y="0"/>
                    <a:pt x="291" y="0"/>
                    <a:pt x="291" y="0"/>
                  </a:cubicBezTo>
                  <a:cubicBezTo>
                    <a:pt x="286" y="6"/>
                    <a:pt x="280" y="11"/>
                    <a:pt x="272" y="16"/>
                  </a:cubicBezTo>
                  <a:cubicBezTo>
                    <a:pt x="272" y="17"/>
                    <a:pt x="271" y="17"/>
                    <a:pt x="271" y="17"/>
                  </a:cubicBezTo>
                  <a:cubicBezTo>
                    <a:pt x="261" y="23"/>
                    <a:pt x="250" y="28"/>
                    <a:pt x="237" y="33"/>
                  </a:cubicBezTo>
                  <a:cubicBezTo>
                    <a:pt x="214" y="40"/>
                    <a:pt x="186" y="45"/>
                    <a:pt x="158" y="47"/>
                  </a:cubicBezTo>
                  <a:cubicBezTo>
                    <a:pt x="148" y="48"/>
                    <a:pt x="137" y="49"/>
                    <a:pt x="127" y="49"/>
                  </a:cubicBezTo>
                  <a:cubicBezTo>
                    <a:pt x="123" y="49"/>
                    <a:pt x="120" y="49"/>
                    <a:pt x="116" y="48"/>
                  </a:cubicBezTo>
                  <a:cubicBezTo>
                    <a:pt x="109" y="48"/>
                    <a:pt x="102" y="48"/>
                    <a:pt x="95" y="47"/>
                  </a:cubicBezTo>
                  <a:cubicBezTo>
                    <a:pt x="75" y="46"/>
                    <a:pt x="56" y="43"/>
                    <a:pt x="38" y="39"/>
                  </a:cubicBezTo>
                  <a:cubicBezTo>
                    <a:pt x="29" y="36"/>
                    <a:pt x="19" y="34"/>
                    <a:pt x="11" y="30"/>
                  </a:cubicBezTo>
                  <a:cubicBezTo>
                    <a:pt x="8" y="29"/>
                    <a:pt x="5" y="28"/>
                    <a:pt x="3" y="27"/>
                  </a:cubicBezTo>
                  <a:cubicBezTo>
                    <a:pt x="2" y="27"/>
                    <a:pt x="1" y="26"/>
                    <a:pt x="0" y="26"/>
                  </a:cubicBezTo>
                  <a:cubicBezTo>
                    <a:pt x="0" y="27"/>
                    <a:pt x="0" y="28"/>
                    <a:pt x="0" y="29"/>
                  </a:cubicBezTo>
                  <a:cubicBezTo>
                    <a:pt x="3" y="36"/>
                    <a:pt x="9" y="42"/>
                    <a:pt x="17" y="48"/>
                  </a:cubicBezTo>
                  <a:cubicBezTo>
                    <a:pt x="25" y="54"/>
                    <a:pt x="35" y="59"/>
                    <a:pt x="47" y="63"/>
                  </a:cubicBezTo>
                  <a:cubicBezTo>
                    <a:pt x="74" y="72"/>
                    <a:pt x="111" y="78"/>
                    <a:pt x="151" y="78"/>
                  </a:cubicBezTo>
                  <a:cubicBezTo>
                    <a:pt x="152" y="78"/>
                    <a:pt x="152" y="78"/>
                    <a:pt x="153" y="78"/>
                  </a:cubicBezTo>
                  <a:cubicBezTo>
                    <a:pt x="190" y="78"/>
                    <a:pt x="224" y="73"/>
                    <a:pt x="250" y="64"/>
                  </a:cubicBezTo>
                  <a:cubicBezTo>
                    <a:pt x="262" y="60"/>
                    <a:pt x="272" y="56"/>
                    <a:pt x="280" y="51"/>
                  </a:cubicBezTo>
                  <a:cubicBezTo>
                    <a:pt x="288" y="47"/>
                    <a:pt x="296" y="40"/>
                    <a:pt x="299" y="33"/>
                  </a:cubicBezTo>
                  <a:cubicBezTo>
                    <a:pt x="301" y="29"/>
                    <a:pt x="302" y="25"/>
                    <a:pt x="302" y="21"/>
                  </a:cubicBezTo>
                  <a:cubicBezTo>
                    <a:pt x="302" y="14"/>
                    <a:pt x="298" y="7"/>
                    <a:pt x="2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2" name="Freeform 13"/>
            <p:cNvSpPr>
              <a:spLocks/>
            </p:cNvSpPr>
            <p:nvPr/>
          </p:nvSpPr>
          <p:spPr bwMode="auto">
            <a:xfrm>
              <a:off x="638176" y="4217988"/>
              <a:ext cx="298450" cy="82550"/>
            </a:xfrm>
            <a:custGeom>
              <a:avLst/>
              <a:gdLst>
                <a:gd name="T0" fmla="*/ 294 w 303"/>
                <a:gd name="T1" fmla="*/ 33 h 83"/>
                <a:gd name="T2" fmla="*/ 277 w 303"/>
                <a:gd name="T3" fmla="*/ 39 h 83"/>
                <a:gd name="T4" fmla="*/ 276 w 303"/>
                <a:gd name="T5" fmla="*/ 39 h 83"/>
                <a:gd name="T6" fmla="*/ 227 w 303"/>
                <a:gd name="T7" fmla="*/ 49 h 83"/>
                <a:gd name="T8" fmla="*/ 206 w 303"/>
                <a:gd name="T9" fmla="*/ 51 h 83"/>
                <a:gd name="T10" fmla="*/ 180 w 303"/>
                <a:gd name="T11" fmla="*/ 52 h 83"/>
                <a:gd name="T12" fmla="*/ 155 w 303"/>
                <a:gd name="T13" fmla="*/ 51 h 83"/>
                <a:gd name="T14" fmla="*/ 84 w 303"/>
                <a:gd name="T15" fmla="*/ 39 h 83"/>
                <a:gd name="T16" fmla="*/ 79 w 303"/>
                <a:gd name="T17" fmla="*/ 38 h 83"/>
                <a:gd name="T18" fmla="*/ 66 w 303"/>
                <a:gd name="T19" fmla="*/ 33 h 83"/>
                <a:gd name="T20" fmla="*/ 50 w 303"/>
                <a:gd name="T21" fmla="*/ 26 h 83"/>
                <a:gd name="T22" fmla="*/ 37 w 303"/>
                <a:gd name="T23" fmla="*/ 18 h 83"/>
                <a:gd name="T24" fmla="*/ 17 w 303"/>
                <a:gd name="T25" fmla="*/ 0 h 83"/>
                <a:gd name="T26" fmla="*/ 0 w 303"/>
                <a:gd name="T27" fmla="*/ 26 h 83"/>
                <a:gd name="T28" fmla="*/ 18 w 303"/>
                <a:gd name="T29" fmla="*/ 53 h 83"/>
                <a:gd name="T30" fmla="*/ 34 w 303"/>
                <a:gd name="T31" fmla="*/ 62 h 83"/>
                <a:gd name="T32" fmla="*/ 41 w 303"/>
                <a:gd name="T33" fmla="*/ 65 h 83"/>
                <a:gd name="T34" fmla="*/ 62 w 303"/>
                <a:gd name="T35" fmla="*/ 72 h 83"/>
                <a:gd name="T36" fmla="*/ 69 w 303"/>
                <a:gd name="T37" fmla="*/ 73 h 83"/>
                <a:gd name="T38" fmla="*/ 141 w 303"/>
                <a:gd name="T39" fmla="*/ 83 h 83"/>
                <a:gd name="T40" fmla="*/ 152 w 303"/>
                <a:gd name="T41" fmla="*/ 83 h 83"/>
                <a:gd name="T42" fmla="*/ 183 w 303"/>
                <a:gd name="T43" fmla="*/ 82 h 83"/>
                <a:gd name="T44" fmla="*/ 261 w 303"/>
                <a:gd name="T45" fmla="*/ 66 h 83"/>
                <a:gd name="T46" fmla="*/ 268 w 303"/>
                <a:gd name="T47" fmla="*/ 63 h 83"/>
                <a:gd name="T48" fmla="*/ 294 w 303"/>
                <a:gd name="T49" fmla="*/ 46 h 83"/>
                <a:gd name="T50" fmla="*/ 294 w 303"/>
                <a:gd name="T51" fmla="*/ 46 h 83"/>
                <a:gd name="T52" fmla="*/ 303 w 303"/>
                <a:gd name="T53" fmla="*/ 30 h 83"/>
                <a:gd name="T54" fmla="*/ 294 w 303"/>
                <a:gd name="T55"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03" h="83">
                  <a:moveTo>
                    <a:pt x="294" y="33"/>
                  </a:moveTo>
                  <a:cubicBezTo>
                    <a:pt x="289" y="35"/>
                    <a:pt x="283" y="37"/>
                    <a:pt x="277" y="39"/>
                  </a:cubicBezTo>
                  <a:cubicBezTo>
                    <a:pt x="277" y="39"/>
                    <a:pt x="277" y="39"/>
                    <a:pt x="276" y="39"/>
                  </a:cubicBezTo>
                  <a:cubicBezTo>
                    <a:pt x="261" y="44"/>
                    <a:pt x="244" y="47"/>
                    <a:pt x="227" y="49"/>
                  </a:cubicBezTo>
                  <a:cubicBezTo>
                    <a:pt x="220" y="50"/>
                    <a:pt x="213" y="51"/>
                    <a:pt x="206" y="51"/>
                  </a:cubicBezTo>
                  <a:cubicBezTo>
                    <a:pt x="197" y="51"/>
                    <a:pt x="189" y="52"/>
                    <a:pt x="180" y="52"/>
                  </a:cubicBezTo>
                  <a:cubicBezTo>
                    <a:pt x="172" y="52"/>
                    <a:pt x="163" y="51"/>
                    <a:pt x="155" y="51"/>
                  </a:cubicBezTo>
                  <a:cubicBezTo>
                    <a:pt x="129" y="49"/>
                    <a:pt x="105" y="45"/>
                    <a:pt x="84" y="39"/>
                  </a:cubicBezTo>
                  <a:cubicBezTo>
                    <a:pt x="82" y="39"/>
                    <a:pt x="81" y="38"/>
                    <a:pt x="79" y="38"/>
                  </a:cubicBezTo>
                  <a:cubicBezTo>
                    <a:pt x="75" y="36"/>
                    <a:pt x="71" y="35"/>
                    <a:pt x="66" y="33"/>
                  </a:cubicBezTo>
                  <a:cubicBezTo>
                    <a:pt x="61" y="31"/>
                    <a:pt x="55" y="29"/>
                    <a:pt x="50" y="26"/>
                  </a:cubicBezTo>
                  <a:cubicBezTo>
                    <a:pt x="45" y="24"/>
                    <a:pt x="41" y="21"/>
                    <a:pt x="37" y="18"/>
                  </a:cubicBezTo>
                  <a:cubicBezTo>
                    <a:pt x="28" y="12"/>
                    <a:pt x="22" y="6"/>
                    <a:pt x="17" y="0"/>
                  </a:cubicBezTo>
                  <a:cubicBezTo>
                    <a:pt x="6" y="8"/>
                    <a:pt x="0" y="17"/>
                    <a:pt x="0" y="26"/>
                  </a:cubicBezTo>
                  <a:cubicBezTo>
                    <a:pt x="0" y="36"/>
                    <a:pt x="7" y="45"/>
                    <a:pt x="18" y="53"/>
                  </a:cubicBezTo>
                  <a:cubicBezTo>
                    <a:pt x="23" y="56"/>
                    <a:pt x="28" y="59"/>
                    <a:pt x="34" y="62"/>
                  </a:cubicBezTo>
                  <a:cubicBezTo>
                    <a:pt x="36" y="63"/>
                    <a:pt x="38" y="64"/>
                    <a:pt x="41" y="65"/>
                  </a:cubicBezTo>
                  <a:cubicBezTo>
                    <a:pt x="47" y="67"/>
                    <a:pt x="54" y="70"/>
                    <a:pt x="62" y="72"/>
                  </a:cubicBezTo>
                  <a:cubicBezTo>
                    <a:pt x="64" y="72"/>
                    <a:pt x="66" y="73"/>
                    <a:pt x="69" y="73"/>
                  </a:cubicBezTo>
                  <a:cubicBezTo>
                    <a:pt x="90" y="79"/>
                    <a:pt x="114" y="82"/>
                    <a:pt x="141" y="83"/>
                  </a:cubicBezTo>
                  <a:cubicBezTo>
                    <a:pt x="145" y="83"/>
                    <a:pt x="148" y="83"/>
                    <a:pt x="152" y="83"/>
                  </a:cubicBezTo>
                  <a:cubicBezTo>
                    <a:pt x="162" y="83"/>
                    <a:pt x="173" y="82"/>
                    <a:pt x="183" y="82"/>
                  </a:cubicBezTo>
                  <a:cubicBezTo>
                    <a:pt x="213" y="79"/>
                    <a:pt x="240" y="74"/>
                    <a:pt x="261" y="66"/>
                  </a:cubicBezTo>
                  <a:cubicBezTo>
                    <a:pt x="263" y="65"/>
                    <a:pt x="266" y="64"/>
                    <a:pt x="268" y="63"/>
                  </a:cubicBezTo>
                  <a:cubicBezTo>
                    <a:pt x="279" y="58"/>
                    <a:pt x="288" y="52"/>
                    <a:pt x="294" y="46"/>
                  </a:cubicBezTo>
                  <a:cubicBezTo>
                    <a:pt x="294" y="46"/>
                    <a:pt x="294" y="46"/>
                    <a:pt x="294" y="46"/>
                  </a:cubicBezTo>
                  <a:cubicBezTo>
                    <a:pt x="299" y="41"/>
                    <a:pt x="302" y="35"/>
                    <a:pt x="303" y="30"/>
                  </a:cubicBezTo>
                  <a:cubicBezTo>
                    <a:pt x="300" y="31"/>
                    <a:pt x="297" y="32"/>
                    <a:pt x="294"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3" name="Freeform 14"/>
            <p:cNvSpPr>
              <a:spLocks/>
            </p:cNvSpPr>
            <p:nvPr/>
          </p:nvSpPr>
          <p:spPr bwMode="auto">
            <a:xfrm>
              <a:off x="661988" y="4171950"/>
              <a:ext cx="298450" cy="71438"/>
            </a:xfrm>
            <a:custGeom>
              <a:avLst/>
              <a:gdLst>
                <a:gd name="T0" fmla="*/ 300 w 303"/>
                <a:gd name="T1" fmla="*/ 3 h 72"/>
                <a:gd name="T2" fmla="*/ 300 w 303"/>
                <a:gd name="T3" fmla="*/ 3 h 72"/>
                <a:gd name="T4" fmla="*/ 273 w 303"/>
                <a:gd name="T5" fmla="*/ 18 h 72"/>
                <a:gd name="T6" fmla="*/ 268 w 303"/>
                <a:gd name="T7" fmla="*/ 20 h 72"/>
                <a:gd name="T8" fmla="*/ 229 w 303"/>
                <a:gd name="T9" fmla="*/ 31 h 72"/>
                <a:gd name="T10" fmla="*/ 155 w 303"/>
                <a:gd name="T11" fmla="*/ 39 h 72"/>
                <a:gd name="T12" fmla="*/ 53 w 303"/>
                <a:gd name="T13" fmla="*/ 24 h 72"/>
                <a:gd name="T14" fmla="*/ 44 w 303"/>
                <a:gd name="T15" fmla="*/ 21 h 72"/>
                <a:gd name="T16" fmla="*/ 16 w 303"/>
                <a:gd name="T17" fmla="*/ 8 h 72"/>
                <a:gd name="T18" fmla="*/ 12 w 303"/>
                <a:gd name="T19" fmla="*/ 5 h 72"/>
                <a:gd name="T20" fmla="*/ 6 w 303"/>
                <a:gd name="T21" fmla="*/ 0 h 72"/>
                <a:gd name="T22" fmla="*/ 0 w 303"/>
                <a:gd name="T23" fmla="*/ 14 h 72"/>
                <a:gd name="T24" fmla="*/ 0 w 303"/>
                <a:gd name="T25" fmla="*/ 15 h 72"/>
                <a:gd name="T26" fmla="*/ 12 w 303"/>
                <a:gd name="T27" fmla="*/ 37 h 72"/>
                <a:gd name="T28" fmla="*/ 41 w 303"/>
                <a:gd name="T29" fmla="*/ 54 h 72"/>
                <a:gd name="T30" fmla="*/ 59 w 303"/>
                <a:gd name="T31" fmla="*/ 60 h 72"/>
                <a:gd name="T32" fmla="*/ 152 w 303"/>
                <a:gd name="T33" fmla="*/ 72 h 72"/>
                <a:gd name="T34" fmla="*/ 154 w 303"/>
                <a:gd name="T35" fmla="*/ 72 h 72"/>
                <a:gd name="T36" fmla="*/ 156 w 303"/>
                <a:gd name="T37" fmla="*/ 72 h 72"/>
                <a:gd name="T38" fmla="*/ 237 w 303"/>
                <a:gd name="T39" fmla="*/ 62 h 72"/>
                <a:gd name="T40" fmla="*/ 250 w 303"/>
                <a:gd name="T41" fmla="*/ 59 h 72"/>
                <a:gd name="T42" fmla="*/ 268 w 303"/>
                <a:gd name="T43" fmla="*/ 52 h 72"/>
                <a:gd name="T44" fmla="*/ 291 w 303"/>
                <a:gd name="T45" fmla="*/ 38 h 72"/>
                <a:gd name="T46" fmla="*/ 303 w 303"/>
                <a:gd name="T47" fmla="*/ 15 h 72"/>
                <a:gd name="T48" fmla="*/ 300 w 303"/>
                <a:gd name="T49" fmla="*/ 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3" h="72">
                  <a:moveTo>
                    <a:pt x="300" y="3"/>
                  </a:moveTo>
                  <a:cubicBezTo>
                    <a:pt x="300" y="3"/>
                    <a:pt x="300" y="3"/>
                    <a:pt x="300" y="3"/>
                  </a:cubicBezTo>
                  <a:cubicBezTo>
                    <a:pt x="292" y="9"/>
                    <a:pt x="283" y="14"/>
                    <a:pt x="273" y="18"/>
                  </a:cubicBezTo>
                  <a:cubicBezTo>
                    <a:pt x="271" y="19"/>
                    <a:pt x="269" y="19"/>
                    <a:pt x="268" y="20"/>
                  </a:cubicBezTo>
                  <a:cubicBezTo>
                    <a:pt x="256" y="25"/>
                    <a:pt x="243" y="28"/>
                    <a:pt x="229" y="31"/>
                  </a:cubicBezTo>
                  <a:cubicBezTo>
                    <a:pt x="205" y="36"/>
                    <a:pt x="180" y="39"/>
                    <a:pt x="155" y="39"/>
                  </a:cubicBezTo>
                  <a:cubicBezTo>
                    <a:pt x="120" y="39"/>
                    <a:pt x="84" y="34"/>
                    <a:pt x="53" y="24"/>
                  </a:cubicBezTo>
                  <a:cubicBezTo>
                    <a:pt x="50" y="23"/>
                    <a:pt x="47" y="22"/>
                    <a:pt x="44" y="21"/>
                  </a:cubicBezTo>
                  <a:cubicBezTo>
                    <a:pt x="34" y="17"/>
                    <a:pt x="24" y="13"/>
                    <a:pt x="16" y="8"/>
                  </a:cubicBezTo>
                  <a:cubicBezTo>
                    <a:pt x="15" y="7"/>
                    <a:pt x="13" y="6"/>
                    <a:pt x="12" y="5"/>
                  </a:cubicBezTo>
                  <a:cubicBezTo>
                    <a:pt x="10" y="3"/>
                    <a:pt x="8" y="2"/>
                    <a:pt x="6" y="0"/>
                  </a:cubicBezTo>
                  <a:cubicBezTo>
                    <a:pt x="2" y="5"/>
                    <a:pt x="0" y="9"/>
                    <a:pt x="0" y="14"/>
                  </a:cubicBezTo>
                  <a:cubicBezTo>
                    <a:pt x="0" y="14"/>
                    <a:pt x="0" y="15"/>
                    <a:pt x="0" y="15"/>
                  </a:cubicBezTo>
                  <a:cubicBezTo>
                    <a:pt x="0" y="23"/>
                    <a:pt x="4" y="30"/>
                    <a:pt x="12" y="37"/>
                  </a:cubicBezTo>
                  <a:cubicBezTo>
                    <a:pt x="19" y="43"/>
                    <a:pt x="29" y="49"/>
                    <a:pt x="41" y="54"/>
                  </a:cubicBezTo>
                  <a:cubicBezTo>
                    <a:pt x="47" y="56"/>
                    <a:pt x="53" y="58"/>
                    <a:pt x="59" y="60"/>
                  </a:cubicBezTo>
                  <a:cubicBezTo>
                    <a:pt x="85" y="67"/>
                    <a:pt x="117" y="72"/>
                    <a:pt x="152" y="72"/>
                  </a:cubicBezTo>
                  <a:cubicBezTo>
                    <a:pt x="152" y="72"/>
                    <a:pt x="153" y="72"/>
                    <a:pt x="154" y="72"/>
                  </a:cubicBezTo>
                  <a:cubicBezTo>
                    <a:pt x="155" y="72"/>
                    <a:pt x="155" y="72"/>
                    <a:pt x="156" y="72"/>
                  </a:cubicBezTo>
                  <a:cubicBezTo>
                    <a:pt x="186" y="72"/>
                    <a:pt x="214" y="68"/>
                    <a:pt x="237" y="62"/>
                  </a:cubicBezTo>
                  <a:cubicBezTo>
                    <a:pt x="242" y="61"/>
                    <a:pt x="246" y="60"/>
                    <a:pt x="250" y="59"/>
                  </a:cubicBezTo>
                  <a:cubicBezTo>
                    <a:pt x="257" y="57"/>
                    <a:pt x="263" y="54"/>
                    <a:pt x="268" y="52"/>
                  </a:cubicBezTo>
                  <a:cubicBezTo>
                    <a:pt x="277" y="48"/>
                    <a:pt x="285" y="43"/>
                    <a:pt x="291" y="38"/>
                  </a:cubicBezTo>
                  <a:cubicBezTo>
                    <a:pt x="299" y="31"/>
                    <a:pt x="303" y="23"/>
                    <a:pt x="303" y="15"/>
                  </a:cubicBezTo>
                  <a:cubicBezTo>
                    <a:pt x="303" y="11"/>
                    <a:pt x="302" y="7"/>
                    <a:pt x="30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4" name="Freeform 15"/>
            <p:cNvSpPr>
              <a:spLocks/>
            </p:cNvSpPr>
            <p:nvPr/>
          </p:nvSpPr>
          <p:spPr bwMode="auto">
            <a:xfrm>
              <a:off x="879475" y="4168775"/>
              <a:ext cx="19050" cy="4763"/>
            </a:xfrm>
            <a:custGeom>
              <a:avLst/>
              <a:gdLst>
                <a:gd name="T0" fmla="*/ 0 w 20"/>
                <a:gd name="T1" fmla="*/ 5 h 5"/>
                <a:gd name="T2" fmla="*/ 20 w 20"/>
                <a:gd name="T3" fmla="*/ 0 h 5"/>
                <a:gd name="T4" fmla="*/ 20 w 20"/>
                <a:gd name="T5" fmla="*/ 0 h 5"/>
                <a:gd name="T6" fmla="*/ 0 w 20"/>
                <a:gd name="T7" fmla="*/ 5 h 5"/>
                <a:gd name="T8" fmla="*/ 0 w 20"/>
                <a:gd name="T9" fmla="*/ 5 h 5"/>
              </a:gdLst>
              <a:ahLst/>
              <a:cxnLst>
                <a:cxn ang="0">
                  <a:pos x="T0" y="T1"/>
                </a:cxn>
                <a:cxn ang="0">
                  <a:pos x="T2" y="T3"/>
                </a:cxn>
                <a:cxn ang="0">
                  <a:pos x="T4" y="T5"/>
                </a:cxn>
                <a:cxn ang="0">
                  <a:pos x="T6" y="T7"/>
                </a:cxn>
                <a:cxn ang="0">
                  <a:pos x="T8" y="T9"/>
                </a:cxn>
              </a:cxnLst>
              <a:rect l="0" t="0" r="r" b="b"/>
              <a:pathLst>
                <a:path w="20" h="5">
                  <a:moveTo>
                    <a:pt x="0" y="5"/>
                  </a:moveTo>
                  <a:cubicBezTo>
                    <a:pt x="7" y="4"/>
                    <a:pt x="14" y="2"/>
                    <a:pt x="20" y="0"/>
                  </a:cubicBezTo>
                  <a:cubicBezTo>
                    <a:pt x="20" y="0"/>
                    <a:pt x="20" y="0"/>
                    <a:pt x="20" y="0"/>
                  </a:cubicBezTo>
                  <a:cubicBezTo>
                    <a:pt x="13" y="2"/>
                    <a:pt x="7" y="4"/>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6" name="Freeform 16"/>
            <p:cNvSpPr>
              <a:spLocks/>
            </p:cNvSpPr>
            <p:nvPr/>
          </p:nvSpPr>
          <p:spPr bwMode="auto">
            <a:xfrm>
              <a:off x="876300" y="4173538"/>
              <a:ext cx="3175" cy="1588"/>
            </a:xfrm>
            <a:custGeom>
              <a:avLst/>
              <a:gdLst>
                <a:gd name="T0" fmla="*/ 0 w 4"/>
                <a:gd name="T1" fmla="*/ 1 h 1"/>
                <a:gd name="T2" fmla="*/ 4 w 4"/>
                <a:gd name="T3" fmla="*/ 0 h 1"/>
                <a:gd name="T4" fmla="*/ 4 w 4"/>
                <a:gd name="T5" fmla="*/ 0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2" y="0"/>
                    <a:pt x="4" y="0"/>
                  </a:cubicBezTo>
                  <a:cubicBezTo>
                    <a:pt x="4" y="0"/>
                    <a:pt x="4" y="0"/>
                    <a:pt x="4" y="0"/>
                  </a:cubicBezTo>
                  <a:cubicBezTo>
                    <a:pt x="2" y="0"/>
                    <a:pt x="1"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7" name="Freeform 17"/>
            <p:cNvSpPr>
              <a:spLocks/>
            </p:cNvSpPr>
            <p:nvPr/>
          </p:nvSpPr>
          <p:spPr bwMode="auto">
            <a:xfrm>
              <a:off x="661988" y="4090988"/>
              <a:ext cx="298450" cy="88900"/>
            </a:xfrm>
            <a:custGeom>
              <a:avLst/>
              <a:gdLst>
                <a:gd name="T0" fmla="*/ 303 w 303"/>
                <a:gd name="T1" fmla="*/ 36 h 90"/>
                <a:gd name="T2" fmla="*/ 299 w 303"/>
                <a:gd name="T3" fmla="*/ 38 h 90"/>
                <a:gd name="T4" fmla="*/ 289 w 303"/>
                <a:gd name="T5" fmla="*/ 41 h 90"/>
                <a:gd name="T6" fmla="*/ 242 w 303"/>
                <a:gd name="T7" fmla="*/ 51 h 90"/>
                <a:gd name="T8" fmla="*/ 241 w 303"/>
                <a:gd name="T9" fmla="*/ 52 h 90"/>
                <a:gd name="T10" fmla="*/ 216 w 303"/>
                <a:gd name="T11" fmla="*/ 54 h 90"/>
                <a:gd name="T12" fmla="*/ 192 w 303"/>
                <a:gd name="T13" fmla="*/ 55 h 90"/>
                <a:gd name="T14" fmla="*/ 105 w 303"/>
                <a:gd name="T15" fmla="*/ 44 h 90"/>
                <a:gd name="T16" fmla="*/ 103 w 303"/>
                <a:gd name="T17" fmla="*/ 44 h 90"/>
                <a:gd name="T18" fmla="*/ 81 w 303"/>
                <a:gd name="T19" fmla="*/ 36 h 90"/>
                <a:gd name="T20" fmla="*/ 60 w 303"/>
                <a:gd name="T21" fmla="*/ 26 h 90"/>
                <a:gd name="T22" fmla="*/ 58 w 303"/>
                <a:gd name="T23" fmla="*/ 25 h 90"/>
                <a:gd name="T24" fmla="*/ 33 w 303"/>
                <a:gd name="T25" fmla="*/ 3 h 90"/>
                <a:gd name="T26" fmla="*/ 30 w 303"/>
                <a:gd name="T27" fmla="*/ 0 h 90"/>
                <a:gd name="T28" fmla="*/ 0 w 303"/>
                <a:gd name="T29" fmla="*/ 34 h 90"/>
                <a:gd name="T30" fmla="*/ 7 w 303"/>
                <a:gd name="T31" fmla="*/ 51 h 90"/>
                <a:gd name="T32" fmla="*/ 26 w 303"/>
                <a:gd name="T33" fmla="*/ 65 h 90"/>
                <a:gd name="T34" fmla="*/ 31 w 303"/>
                <a:gd name="T35" fmla="*/ 68 h 90"/>
                <a:gd name="T36" fmla="*/ 60 w 303"/>
                <a:gd name="T37" fmla="*/ 79 h 90"/>
                <a:gd name="T38" fmla="*/ 67 w 303"/>
                <a:gd name="T39" fmla="*/ 81 h 90"/>
                <a:gd name="T40" fmla="*/ 152 w 303"/>
                <a:gd name="T41" fmla="*/ 90 h 90"/>
                <a:gd name="T42" fmla="*/ 153 w 303"/>
                <a:gd name="T43" fmla="*/ 90 h 90"/>
                <a:gd name="T44" fmla="*/ 155 w 303"/>
                <a:gd name="T45" fmla="*/ 90 h 90"/>
                <a:gd name="T46" fmla="*/ 217 w 303"/>
                <a:gd name="T47" fmla="*/ 85 h 90"/>
                <a:gd name="T48" fmla="*/ 221 w 303"/>
                <a:gd name="T49" fmla="*/ 84 h 90"/>
                <a:gd name="T50" fmla="*/ 241 w 303"/>
                <a:gd name="T51" fmla="*/ 79 h 90"/>
                <a:gd name="T52" fmla="*/ 241 w 303"/>
                <a:gd name="T53" fmla="*/ 79 h 90"/>
                <a:gd name="T54" fmla="*/ 277 w 303"/>
                <a:gd name="T55" fmla="*/ 65 h 90"/>
                <a:gd name="T56" fmla="*/ 278 w 303"/>
                <a:gd name="T57" fmla="*/ 65 h 90"/>
                <a:gd name="T58" fmla="*/ 299 w 303"/>
                <a:gd name="T59" fmla="*/ 47 h 90"/>
                <a:gd name="T60" fmla="*/ 303 w 303"/>
                <a:gd name="T61" fmla="*/ 36 h 90"/>
                <a:gd name="T62" fmla="*/ 303 w 303"/>
                <a:gd name="T63" fmla="*/ 3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3" h="90">
                  <a:moveTo>
                    <a:pt x="303" y="36"/>
                  </a:moveTo>
                  <a:cubicBezTo>
                    <a:pt x="301" y="37"/>
                    <a:pt x="300" y="37"/>
                    <a:pt x="299" y="38"/>
                  </a:cubicBezTo>
                  <a:cubicBezTo>
                    <a:pt x="296" y="39"/>
                    <a:pt x="293" y="40"/>
                    <a:pt x="289" y="41"/>
                  </a:cubicBezTo>
                  <a:cubicBezTo>
                    <a:pt x="275" y="45"/>
                    <a:pt x="259" y="49"/>
                    <a:pt x="242" y="51"/>
                  </a:cubicBezTo>
                  <a:cubicBezTo>
                    <a:pt x="242" y="51"/>
                    <a:pt x="241" y="51"/>
                    <a:pt x="241" y="52"/>
                  </a:cubicBezTo>
                  <a:cubicBezTo>
                    <a:pt x="233" y="53"/>
                    <a:pt x="224" y="53"/>
                    <a:pt x="216" y="54"/>
                  </a:cubicBezTo>
                  <a:cubicBezTo>
                    <a:pt x="208" y="55"/>
                    <a:pt x="200" y="55"/>
                    <a:pt x="192" y="55"/>
                  </a:cubicBezTo>
                  <a:cubicBezTo>
                    <a:pt x="161" y="55"/>
                    <a:pt x="131" y="51"/>
                    <a:pt x="105" y="44"/>
                  </a:cubicBezTo>
                  <a:cubicBezTo>
                    <a:pt x="105" y="44"/>
                    <a:pt x="104" y="44"/>
                    <a:pt x="103" y="44"/>
                  </a:cubicBezTo>
                  <a:cubicBezTo>
                    <a:pt x="95" y="41"/>
                    <a:pt x="88" y="39"/>
                    <a:pt x="81" y="36"/>
                  </a:cubicBezTo>
                  <a:cubicBezTo>
                    <a:pt x="73" y="33"/>
                    <a:pt x="66" y="30"/>
                    <a:pt x="60" y="26"/>
                  </a:cubicBezTo>
                  <a:cubicBezTo>
                    <a:pt x="59" y="26"/>
                    <a:pt x="58" y="25"/>
                    <a:pt x="58" y="25"/>
                  </a:cubicBezTo>
                  <a:cubicBezTo>
                    <a:pt x="46" y="18"/>
                    <a:pt x="38" y="11"/>
                    <a:pt x="33" y="3"/>
                  </a:cubicBezTo>
                  <a:cubicBezTo>
                    <a:pt x="32" y="2"/>
                    <a:pt x="31" y="1"/>
                    <a:pt x="30" y="0"/>
                  </a:cubicBezTo>
                  <a:cubicBezTo>
                    <a:pt x="11" y="9"/>
                    <a:pt x="0" y="21"/>
                    <a:pt x="0" y="34"/>
                  </a:cubicBezTo>
                  <a:cubicBezTo>
                    <a:pt x="0" y="40"/>
                    <a:pt x="3" y="46"/>
                    <a:pt x="7" y="51"/>
                  </a:cubicBezTo>
                  <a:cubicBezTo>
                    <a:pt x="12" y="56"/>
                    <a:pt x="18" y="61"/>
                    <a:pt x="26" y="65"/>
                  </a:cubicBezTo>
                  <a:cubicBezTo>
                    <a:pt x="28" y="66"/>
                    <a:pt x="29" y="67"/>
                    <a:pt x="31" y="68"/>
                  </a:cubicBezTo>
                  <a:cubicBezTo>
                    <a:pt x="39" y="72"/>
                    <a:pt x="49" y="76"/>
                    <a:pt x="60" y="79"/>
                  </a:cubicBezTo>
                  <a:cubicBezTo>
                    <a:pt x="62" y="79"/>
                    <a:pt x="65" y="80"/>
                    <a:pt x="67" y="81"/>
                  </a:cubicBezTo>
                  <a:cubicBezTo>
                    <a:pt x="91" y="87"/>
                    <a:pt x="120" y="90"/>
                    <a:pt x="152" y="90"/>
                  </a:cubicBezTo>
                  <a:cubicBezTo>
                    <a:pt x="152" y="90"/>
                    <a:pt x="153" y="90"/>
                    <a:pt x="153" y="90"/>
                  </a:cubicBezTo>
                  <a:cubicBezTo>
                    <a:pt x="154" y="90"/>
                    <a:pt x="154" y="90"/>
                    <a:pt x="155" y="90"/>
                  </a:cubicBezTo>
                  <a:cubicBezTo>
                    <a:pt x="177" y="90"/>
                    <a:pt x="198" y="88"/>
                    <a:pt x="217" y="85"/>
                  </a:cubicBezTo>
                  <a:cubicBezTo>
                    <a:pt x="218" y="85"/>
                    <a:pt x="219" y="84"/>
                    <a:pt x="221" y="84"/>
                  </a:cubicBezTo>
                  <a:cubicBezTo>
                    <a:pt x="228" y="83"/>
                    <a:pt x="234" y="81"/>
                    <a:pt x="241" y="79"/>
                  </a:cubicBezTo>
                  <a:cubicBezTo>
                    <a:pt x="241" y="79"/>
                    <a:pt x="241" y="79"/>
                    <a:pt x="241" y="79"/>
                  </a:cubicBezTo>
                  <a:cubicBezTo>
                    <a:pt x="255" y="76"/>
                    <a:pt x="267" y="71"/>
                    <a:pt x="277" y="65"/>
                  </a:cubicBezTo>
                  <a:cubicBezTo>
                    <a:pt x="277" y="65"/>
                    <a:pt x="277" y="65"/>
                    <a:pt x="278" y="65"/>
                  </a:cubicBezTo>
                  <a:cubicBezTo>
                    <a:pt x="288" y="60"/>
                    <a:pt x="295" y="53"/>
                    <a:pt x="299" y="47"/>
                  </a:cubicBezTo>
                  <a:cubicBezTo>
                    <a:pt x="301" y="43"/>
                    <a:pt x="303" y="40"/>
                    <a:pt x="303" y="36"/>
                  </a:cubicBezTo>
                  <a:cubicBezTo>
                    <a:pt x="303" y="36"/>
                    <a:pt x="303" y="36"/>
                    <a:pt x="303"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8" name="Freeform 18"/>
            <p:cNvSpPr>
              <a:spLocks/>
            </p:cNvSpPr>
            <p:nvPr/>
          </p:nvSpPr>
          <p:spPr bwMode="auto">
            <a:xfrm>
              <a:off x="803275" y="4083050"/>
              <a:ext cx="1587" cy="1588"/>
            </a:xfrm>
            <a:custGeom>
              <a:avLst/>
              <a:gdLst>
                <a:gd name="T0" fmla="*/ 0 w 2"/>
                <a:gd name="T1" fmla="*/ 0 h 1"/>
                <a:gd name="T2" fmla="*/ 2 w 2"/>
                <a:gd name="T3" fmla="*/ 1 h 1"/>
                <a:gd name="T4" fmla="*/ 1 w 2"/>
                <a:gd name="T5" fmla="*/ 0 h 1"/>
                <a:gd name="T6" fmla="*/ 0 w 2"/>
                <a:gd name="T7" fmla="*/ 0 h 1"/>
              </a:gdLst>
              <a:ahLst/>
              <a:cxnLst>
                <a:cxn ang="0">
                  <a:pos x="T0" y="T1"/>
                </a:cxn>
                <a:cxn ang="0">
                  <a:pos x="T2" y="T3"/>
                </a:cxn>
                <a:cxn ang="0">
                  <a:pos x="T4" y="T5"/>
                </a:cxn>
                <a:cxn ang="0">
                  <a:pos x="T6" y="T7"/>
                </a:cxn>
              </a:cxnLst>
              <a:rect l="0" t="0" r="r" b="b"/>
              <a:pathLst>
                <a:path w="2" h="1">
                  <a:moveTo>
                    <a:pt x="0" y="0"/>
                  </a:moveTo>
                  <a:cubicBezTo>
                    <a:pt x="1" y="1"/>
                    <a:pt x="1" y="1"/>
                    <a:pt x="2" y="1"/>
                  </a:cubicBezTo>
                  <a:cubicBezTo>
                    <a:pt x="1" y="1"/>
                    <a:pt x="1" y="0"/>
                    <a:pt x="1"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9" name="Freeform 19"/>
            <p:cNvSpPr>
              <a:spLocks noEditPoints="1"/>
            </p:cNvSpPr>
            <p:nvPr/>
          </p:nvSpPr>
          <p:spPr bwMode="auto">
            <a:xfrm>
              <a:off x="701675" y="4005262"/>
              <a:ext cx="287337" cy="111125"/>
            </a:xfrm>
            <a:custGeom>
              <a:avLst/>
              <a:gdLst>
                <a:gd name="T0" fmla="*/ 146 w 293"/>
                <a:gd name="T1" fmla="*/ 0 h 112"/>
                <a:gd name="T2" fmla="*/ 0 w 293"/>
                <a:gd name="T3" fmla="*/ 56 h 112"/>
                <a:gd name="T4" fmla="*/ 14 w 293"/>
                <a:gd name="T5" fmla="*/ 80 h 112"/>
                <a:gd name="T6" fmla="*/ 67 w 293"/>
                <a:gd name="T7" fmla="*/ 104 h 112"/>
                <a:gd name="T8" fmla="*/ 149 w 293"/>
                <a:gd name="T9" fmla="*/ 112 h 112"/>
                <a:gd name="T10" fmla="*/ 203 w 293"/>
                <a:gd name="T11" fmla="*/ 108 h 112"/>
                <a:gd name="T12" fmla="*/ 249 w 293"/>
                <a:gd name="T13" fmla="*/ 97 h 112"/>
                <a:gd name="T14" fmla="*/ 293 w 293"/>
                <a:gd name="T15" fmla="*/ 56 h 112"/>
                <a:gd name="T16" fmla="*/ 225 w 293"/>
                <a:gd name="T17" fmla="*/ 57 h 112"/>
                <a:gd name="T18" fmla="*/ 183 w 293"/>
                <a:gd name="T19" fmla="*/ 53 h 112"/>
                <a:gd name="T20" fmla="*/ 191 w 293"/>
                <a:gd name="T21" fmla="*/ 48 h 112"/>
                <a:gd name="T22" fmla="*/ 179 w 293"/>
                <a:gd name="T23" fmla="*/ 40 h 112"/>
                <a:gd name="T24" fmla="*/ 165 w 293"/>
                <a:gd name="T25" fmla="*/ 46 h 112"/>
                <a:gd name="T26" fmla="*/ 175 w 293"/>
                <a:gd name="T27" fmla="*/ 62 h 112"/>
                <a:gd name="T28" fmla="*/ 180 w 293"/>
                <a:gd name="T29" fmla="*/ 70 h 112"/>
                <a:gd name="T30" fmla="*/ 179 w 293"/>
                <a:gd name="T31" fmla="*/ 80 h 112"/>
                <a:gd name="T32" fmla="*/ 167 w 293"/>
                <a:gd name="T33" fmla="*/ 88 h 112"/>
                <a:gd name="T34" fmla="*/ 105 w 293"/>
                <a:gd name="T35" fmla="*/ 80 h 112"/>
                <a:gd name="T36" fmla="*/ 90 w 293"/>
                <a:gd name="T37" fmla="*/ 84 h 112"/>
                <a:gd name="T38" fmla="*/ 80 w 293"/>
                <a:gd name="T39" fmla="*/ 74 h 112"/>
                <a:gd name="T40" fmla="*/ 84 w 293"/>
                <a:gd name="T41" fmla="*/ 66 h 112"/>
                <a:gd name="T42" fmla="*/ 77 w 293"/>
                <a:gd name="T43" fmla="*/ 54 h 112"/>
                <a:gd name="T44" fmla="*/ 94 w 293"/>
                <a:gd name="T45" fmla="*/ 40 h 112"/>
                <a:gd name="T46" fmla="*/ 118 w 293"/>
                <a:gd name="T47" fmla="*/ 58 h 112"/>
                <a:gd name="T48" fmla="*/ 112 w 293"/>
                <a:gd name="T49" fmla="*/ 64 h 112"/>
                <a:gd name="T50" fmla="*/ 116 w 293"/>
                <a:gd name="T51" fmla="*/ 68 h 112"/>
                <a:gd name="T52" fmla="*/ 135 w 293"/>
                <a:gd name="T53" fmla="*/ 71 h 112"/>
                <a:gd name="T54" fmla="*/ 139 w 293"/>
                <a:gd name="T55" fmla="*/ 65 h 112"/>
                <a:gd name="T56" fmla="*/ 131 w 293"/>
                <a:gd name="T57" fmla="*/ 50 h 112"/>
                <a:gd name="T58" fmla="*/ 126 w 293"/>
                <a:gd name="T59" fmla="*/ 34 h 112"/>
                <a:gd name="T60" fmla="*/ 130 w 293"/>
                <a:gd name="T61" fmla="*/ 30 h 112"/>
                <a:gd name="T62" fmla="*/ 199 w 293"/>
                <a:gd name="T63" fmla="*/ 31 h 112"/>
                <a:gd name="T64" fmla="*/ 222 w 293"/>
                <a:gd name="T65" fmla="*/ 36 h 112"/>
                <a:gd name="T66" fmla="*/ 213 w 293"/>
                <a:gd name="T67" fmla="*/ 40 h 112"/>
                <a:gd name="T68" fmla="*/ 225 w 293"/>
                <a:gd name="T69" fmla="*/ 5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3" h="112">
                  <a:moveTo>
                    <a:pt x="149" y="0"/>
                  </a:moveTo>
                  <a:cubicBezTo>
                    <a:pt x="148" y="0"/>
                    <a:pt x="147" y="0"/>
                    <a:pt x="146" y="0"/>
                  </a:cubicBezTo>
                  <a:cubicBezTo>
                    <a:pt x="68" y="0"/>
                    <a:pt x="4" y="23"/>
                    <a:pt x="0" y="53"/>
                  </a:cubicBezTo>
                  <a:cubicBezTo>
                    <a:pt x="0" y="54"/>
                    <a:pt x="0" y="55"/>
                    <a:pt x="0" y="56"/>
                  </a:cubicBezTo>
                  <a:cubicBezTo>
                    <a:pt x="0" y="64"/>
                    <a:pt x="4" y="71"/>
                    <a:pt x="12" y="78"/>
                  </a:cubicBezTo>
                  <a:cubicBezTo>
                    <a:pt x="12" y="79"/>
                    <a:pt x="13" y="80"/>
                    <a:pt x="14" y="80"/>
                  </a:cubicBezTo>
                  <a:cubicBezTo>
                    <a:pt x="24" y="88"/>
                    <a:pt x="38" y="95"/>
                    <a:pt x="55" y="100"/>
                  </a:cubicBezTo>
                  <a:cubicBezTo>
                    <a:pt x="59" y="101"/>
                    <a:pt x="63" y="103"/>
                    <a:pt x="67" y="104"/>
                  </a:cubicBezTo>
                  <a:cubicBezTo>
                    <a:pt x="90" y="109"/>
                    <a:pt x="117" y="112"/>
                    <a:pt x="146" y="112"/>
                  </a:cubicBezTo>
                  <a:cubicBezTo>
                    <a:pt x="147" y="112"/>
                    <a:pt x="148" y="112"/>
                    <a:pt x="149" y="112"/>
                  </a:cubicBezTo>
                  <a:cubicBezTo>
                    <a:pt x="166" y="112"/>
                    <a:pt x="182" y="111"/>
                    <a:pt x="197" y="109"/>
                  </a:cubicBezTo>
                  <a:cubicBezTo>
                    <a:pt x="199" y="109"/>
                    <a:pt x="201" y="108"/>
                    <a:pt x="203" y="108"/>
                  </a:cubicBezTo>
                  <a:cubicBezTo>
                    <a:pt x="219" y="106"/>
                    <a:pt x="234" y="102"/>
                    <a:pt x="246" y="97"/>
                  </a:cubicBezTo>
                  <a:cubicBezTo>
                    <a:pt x="247" y="97"/>
                    <a:pt x="248" y="97"/>
                    <a:pt x="249" y="97"/>
                  </a:cubicBezTo>
                  <a:cubicBezTo>
                    <a:pt x="259" y="93"/>
                    <a:pt x="268" y="88"/>
                    <a:pt x="275" y="83"/>
                  </a:cubicBezTo>
                  <a:cubicBezTo>
                    <a:pt x="287" y="75"/>
                    <a:pt x="293" y="66"/>
                    <a:pt x="293" y="56"/>
                  </a:cubicBezTo>
                  <a:cubicBezTo>
                    <a:pt x="293" y="25"/>
                    <a:pt x="229" y="0"/>
                    <a:pt x="149" y="0"/>
                  </a:cubicBezTo>
                  <a:close/>
                  <a:moveTo>
                    <a:pt x="225" y="57"/>
                  </a:moveTo>
                  <a:cubicBezTo>
                    <a:pt x="225" y="62"/>
                    <a:pt x="219" y="66"/>
                    <a:pt x="209" y="70"/>
                  </a:cubicBezTo>
                  <a:cubicBezTo>
                    <a:pt x="183" y="53"/>
                    <a:pt x="183" y="53"/>
                    <a:pt x="183" y="53"/>
                  </a:cubicBezTo>
                  <a:cubicBezTo>
                    <a:pt x="185" y="52"/>
                    <a:pt x="185" y="52"/>
                    <a:pt x="185" y="52"/>
                  </a:cubicBezTo>
                  <a:cubicBezTo>
                    <a:pt x="188" y="51"/>
                    <a:pt x="190" y="50"/>
                    <a:pt x="191" y="48"/>
                  </a:cubicBezTo>
                  <a:cubicBezTo>
                    <a:pt x="192" y="46"/>
                    <a:pt x="191" y="45"/>
                    <a:pt x="188" y="43"/>
                  </a:cubicBezTo>
                  <a:cubicBezTo>
                    <a:pt x="185" y="41"/>
                    <a:pt x="182" y="40"/>
                    <a:pt x="179" y="40"/>
                  </a:cubicBezTo>
                  <a:cubicBezTo>
                    <a:pt x="176" y="40"/>
                    <a:pt x="173" y="40"/>
                    <a:pt x="170" y="41"/>
                  </a:cubicBezTo>
                  <a:cubicBezTo>
                    <a:pt x="167" y="42"/>
                    <a:pt x="165" y="44"/>
                    <a:pt x="165" y="46"/>
                  </a:cubicBezTo>
                  <a:cubicBezTo>
                    <a:pt x="166" y="48"/>
                    <a:pt x="167" y="51"/>
                    <a:pt x="169" y="53"/>
                  </a:cubicBezTo>
                  <a:cubicBezTo>
                    <a:pt x="171" y="56"/>
                    <a:pt x="173" y="59"/>
                    <a:pt x="175" y="62"/>
                  </a:cubicBezTo>
                  <a:cubicBezTo>
                    <a:pt x="178" y="65"/>
                    <a:pt x="179" y="68"/>
                    <a:pt x="180" y="70"/>
                  </a:cubicBezTo>
                  <a:cubicBezTo>
                    <a:pt x="180" y="70"/>
                    <a:pt x="180" y="70"/>
                    <a:pt x="180" y="70"/>
                  </a:cubicBezTo>
                  <a:cubicBezTo>
                    <a:pt x="180" y="71"/>
                    <a:pt x="181" y="71"/>
                    <a:pt x="181" y="71"/>
                  </a:cubicBezTo>
                  <a:cubicBezTo>
                    <a:pt x="182" y="74"/>
                    <a:pt x="181" y="77"/>
                    <a:pt x="179" y="80"/>
                  </a:cubicBezTo>
                  <a:cubicBezTo>
                    <a:pt x="179" y="81"/>
                    <a:pt x="178" y="81"/>
                    <a:pt x="177" y="82"/>
                  </a:cubicBezTo>
                  <a:cubicBezTo>
                    <a:pt x="175" y="84"/>
                    <a:pt x="172" y="86"/>
                    <a:pt x="167" y="88"/>
                  </a:cubicBezTo>
                  <a:cubicBezTo>
                    <a:pt x="157" y="91"/>
                    <a:pt x="147" y="93"/>
                    <a:pt x="136" y="91"/>
                  </a:cubicBezTo>
                  <a:cubicBezTo>
                    <a:pt x="126" y="89"/>
                    <a:pt x="116" y="86"/>
                    <a:pt x="105" y="80"/>
                  </a:cubicBezTo>
                  <a:cubicBezTo>
                    <a:pt x="104" y="80"/>
                    <a:pt x="104" y="80"/>
                    <a:pt x="103" y="79"/>
                  </a:cubicBezTo>
                  <a:cubicBezTo>
                    <a:pt x="90" y="84"/>
                    <a:pt x="90" y="84"/>
                    <a:pt x="90" y="84"/>
                  </a:cubicBezTo>
                  <a:cubicBezTo>
                    <a:pt x="76" y="75"/>
                    <a:pt x="76" y="75"/>
                    <a:pt x="76" y="75"/>
                  </a:cubicBezTo>
                  <a:cubicBezTo>
                    <a:pt x="80" y="74"/>
                    <a:pt x="80" y="74"/>
                    <a:pt x="80" y="74"/>
                  </a:cubicBezTo>
                  <a:cubicBezTo>
                    <a:pt x="90" y="70"/>
                    <a:pt x="90" y="70"/>
                    <a:pt x="90" y="70"/>
                  </a:cubicBezTo>
                  <a:cubicBezTo>
                    <a:pt x="88" y="69"/>
                    <a:pt x="86" y="67"/>
                    <a:pt x="84" y="66"/>
                  </a:cubicBezTo>
                  <a:cubicBezTo>
                    <a:pt x="84" y="65"/>
                    <a:pt x="84" y="65"/>
                    <a:pt x="84" y="65"/>
                  </a:cubicBezTo>
                  <a:cubicBezTo>
                    <a:pt x="79" y="61"/>
                    <a:pt x="77" y="57"/>
                    <a:pt x="77" y="54"/>
                  </a:cubicBezTo>
                  <a:cubicBezTo>
                    <a:pt x="76" y="49"/>
                    <a:pt x="81" y="45"/>
                    <a:pt x="90" y="41"/>
                  </a:cubicBezTo>
                  <a:cubicBezTo>
                    <a:pt x="94" y="40"/>
                    <a:pt x="94" y="40"/>
                    <a:pt x="94" y="40"/>
                  </a:cubicBezTo>
                  <a:cubicBezTo>
                    <a:pt x="121" y="57"/>
                    <a:pt x="121" y="57"/>
                    <a:pt x="121" y="57"/>
                  </a:cubicBezTo>
                  <a:cubicBezTo>
                    <a:pt x="118" y="58"/>
                    <a:pt x="118" y="58"/>
                    <a:pt x="118" y="58"/>
                  </a:cubicBezTo>
                  <a:cubicBezTo>
                    <a:pt x="114" y="60"/>
                    <a:pt x="112" y="62"/>
                    <a:pt x="112" y="63"/>
                  </a:cubicBezTo>
                  <a:cubicBezTo>
                    <a:pt x="112" y="64"/>
                    <a:pt x="112" y="64"/>
                    <a:pt x="112" y="64"/>
                  </a:cubicBezTo>
                  <a:cubicBezTo>
                    <a:pt x="112" y="64"/>
                    <a:pt x="112" y="64"/>
                    <a:pt x="112" y="64"/>
                  </a:cubicBezTo>
                  <a:cubicBezTo>
                    <a:pt x="112" y="66"/>
                    <a:pt x="114" y="67"/>
                    <a:pt x="116" y="68"/>
                  </a:cubicBezTo>
                  <a:cubicBezTo>
                    <a:pt x="119" y="70"/>
                    <a:pt x="122" y="71"/>
                    <a:pt x="125" y="72"/>
                  </a:cubicBezTo>
                  <a:cubicBezTo>
                    <a:pt x="129" y="72"/>
                    <a:pt x="132" y="72"/>
                    <a:pt x="135" y="71"/>
                  </a:cubicBezTo>
                  <a:cubicBezTo>
                    <a:pt x="138" y="69"/>
                    <a:pt x="140" y="68"/>
                    <a:pt x="140" y="66"/>
                  </a:cubicBezTo>
                  <a:cubicBezTo>
                    <a:pt x="140" y="65"/>
                    <a:pt x="139" y="65"/>
                    <a:pt x="139" y="65"/>
                  </a:cubicBezTo>
                  <a:cubicBezTo>
                    <a:pt x="139" y="63"/>
                    <a:pt x="138" y="61"/>
                    <a:pt x="137" y="59"/>
                  </a:cubicBezTo>
                  <a:cubicBezTo>
                    <a:pt x="135" y="56"/>
                    <a:pt x="133" y="53"/>
                    <a:pt x="131" y="50"/>
                  </a:cubicBezTo>
                  <a:cubicBezTo>
                    <a:pt x="128" y="47"/>
                    <a:pt x="127" y="44"/>
                    <a:pt x="126" y="41"/>
                  </a:cubicBezTo>
                  <a:cubicBezTo>
                    <a:pt x="125" y="39"/>
                    <a:pt x="125" y="36"/>
                    <a:pt x="126" y="34"/>
                  </a:cubicBezTo>
                  <a:cubicBezTo>
                    <a:pt x="127" y="34"/>
                    <a:pt x="127" y="33"/>
                    <a:pt x="127" y="33"/>
                  </a:cubicBezTo>
                  <a:cubicBezTo>
                    <a:pt x="128" y="32"/>
                    <a:pt x="129" y="31"/>
                    <a:pt x="130" y="30"/>
                  </a:cubicBezTo>
                  <a:cubicBezTo>
                    <a:pt x="132" y="28"/>
                    <a:pt x="135" y="27"/>
                    <a:pt x="139" y="25"/>
                  </a:cubicBezTo>
                  <a:cubicBezTo>
                    <a:pt x="158" y="18"/>
                    <a:pt x="178" y="20"/>
                    <a:pt x="199" y="31"/>
                  </a:cubicBezTo>
                  <a:cubicBezTo>
                    <a:pt x="208" y="28"/>
                    <a:pt x="208" y="28"/>
                    <a:pt x="208" y="28"/>
                  </a:cubicBezTo>
                  <a:cubicBezTo>
                    <a:pt x="222" y="36"/>
                    <a:pt x="222" y="36"/>
                    <a:pt x="222" y="36"/>
                  </a:cubicBezTo>
                  <a:cubicBezTo>
                    <a:pt x="221" y="37"/>
                    <a:pt x="221" y="37"/>
                    <a:pt x="221" y="37"/>
                  </a:cubicBezTo>
                  <a:cubicBezTo>
                    <a:pt x="213" y="40"/>
                    <a:pt x="213" y="40"/>
                    <a:pt x="213" y="40"/>
                  </a:cubicBezTo>
                  <a:cubicBezTo>
                    <a:pt x="218" y="44"/>
                    <a:pt x="222" y="48"/>
                    <a:pt x="224" y="51"/>
                  </a:cubicBezTo>
                  <a:cubicBezTo>
                    <a:pt x="225" y="53"/>
                    <a:pt x="226" y="55"/>
                    <a:pt x="225"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2" name="Freeform 7"/>
          <p:cNvSpPr>
            <a:spLocks noEditPoints="1"/>
          </p:cNvSpPr>
          <p:nvPr/>
        </p:nvSpPr>
        <p:spPr bwMode="auto">
          <a:xfrm>
            <a:off x="4809272" y="2661291"/>
            <a:ext cx="440312" cy="439210"/>
          </a:xfrm>
          <a:custGeom>
            <a:avLst/>
            <a:gdLst>
              <a:gd name="T0" fmla="*/ 85 w 169"/>
              <a:gd name="T1" fmla="*/ 0 h 169"/>
              <a:gd name="T2" fmla="*/ 0 w 169"/>
              <a:gd name="T3" fmla="*/ 85 h 169"/>
              <a:gd name="T4" fmla="*/ 85 w 169"/>
              <a:gd name="T5" fmla="*/ 169 h 169"/>
              <a:gd name="T6" fmla="*/ 169 w 169"/>
              <a:gd name="T7" fmla="*/ 84 h 169"/>
              <a:gd name="T8" fmla="*/ 85 w 169"/>
              <a:gd name="T9" fmla="*/ 0 h 169"/>
              <a:gd name="T10" fmla="*/ 52 w 169"/>
              <a:gd name="T11" fmla="*/ 53 h 169"/>
              <a:gd name="T12" fmla="*/ 66 w 169"/>
              <a:gd name="T13" fmla="*/ 53 h 169"/>
              <a:gd name="T14" fmla="*/ 66 w 169"/>
              <a:gd name="T15" fmla="*/ 67 h 169"/>
              <a:gd name="T16" fmla="*/ 52 w 169"/>
              <a:gd name="T17" fmla="*/ 67 h 169"/>
              <a:gd name="T18" fmla="*/ 52 w 169"/>
              <a:gd name="T19" fmla="*/ 53 h 169"/>
              <a:gd name="T20" fmla="*/ 40 w 169"/>
              <a:gd name="T21" fmla="*/ 92 h 169"/>
              <a:gd name="T22" fmla="*/ 26 w 169"/>
              <a:gd name="T23" fmla="*/ 92 h 169"/>
              <a:gd name="T24" fmla="*/ 26 w 169"/>
              <a:gd name="T25" fmla="*/ 78 h 169"/>
              <a:gd name="T26" fmla="*/ 40 w 169"/>
              <a:gd name="T27" fmla="*/ 78 h 169"/>
              <a:gd name="T28" fmla="*/ 40 w 169"/>
              <a:gd name="T29" fmla="*/ 92 h 169"/>
              <a:gd name="T30" fmla="*/ 66 w 169"/>
              <a:gd name="T31" fmla="*/ 118 h 169"/>
              <a:gd name="T32" fmla="*/ 52 w 169"/>
              <a:gd name="T33" fmla="*/ 118 h 169"/>
              <a:gd name="T34" fmla="*/ 52 w 169"/>
              <a:gd name="T35" fmla="*/ 103 h 169"/>
              <a:gd name="T36" fmla="*/ 66 w 169"/>
              <a:gd name="T37" fmla="*/ 103 h 169"/>
              <a:gd name="T38" fmla="*/ 66 w 169"/>
              <a:gd name="T39" fmla="*/ 118 h 169"/>
              <a:gd name="T40" fmla="*/ 91 w 169"/>
              <a:gd name="T41" fmla="*/ 143 h 169"/>
              <a:gd name="T42" fmla="*/ 77 w 169"/>
              <a:gd name="T43" fmla="*/ 143 h 169"/>
              <a:gd name="T44" fmla="*/ 77 w 169"/>
              <a:gd name="T45" fmla="*/ 129 h 169"/>
              <a:gd name="T46" fmla="*/ 91 w 169"/>
              <a:gd name="T47" fmla="*/ 129 h 169"/>
              <a:gd name="T48" fmla="*/ 91 w 169"/>
              <a:gd name="T49" fmla="*/ 143 h 169"/>
              <a:gd name="T50" fmla="*/ 91 w 169"/>
              <a:gd name="T51" fmla="*/ 92 h 169"/>
              <a:gd name="T52" fmla="*/ 77 w 169"/>
              <a:gd name="T53" fmla="*/ 92 h 169"/>
              <a:gd name="T54" fmla="*/ 77 w 169"/>
              <a:gd name="T55" fmla="*/ 78 h 169"/>
              <a:gd name="T56" fmla="*/ 91 w 169"/>
              <a:gd name="T57" fmla="*/ 78 h 169"/>
              <a:gd name="T58" fmla="*/ 91 w 169"/>
              <a:gd name="T59" fmla="*/ 92 h 169"/>
              <a:gd name="T60" fmla="*/ 91 w 169"/>
              <a:gd name="T61" fmla="*/ 41 h 169"/>
              <a:gd name="T62" fmla="*/ 77 w 169"/>
              <a:gd name="T63" fmla="*/ 41 h 169"/>
              <a:gd name="T64" fmla="*/ 77 w 169"/>
              <a:gd name="T65" fmla="*/ 27 h 169"/>
              <a:gd name="T66" fmla="*/ 91 w 169"/>
              <a:gd name="T67" fmla="*/ 27 h 169"/>
              <a:gd name="T68" fmla="*/ 91 w 169"/>
              <a:gd name="T69" fmla="*/ 41 h 169"/>
              <a:gd name="T70" fmla="*/ 117 w 169"/>
              <a:gd name="T71" fmla="*/ 118 h 169"/>
              <a:gd name="T72" fmla="*/ 102 w 169"/>
              <a:gd name="T73" fmla="*/ 118 h 169"/>
              <a:gd name="T74" fmla="*/ 102 w 169"/>
              <a:gd name="T75" fmla="*/ 103 h 169"/>
              <a:gd name="T76" fmla="*/ 117 w 169"/>
              <a:gd name="T77" fmla="*/ 103 h 169"/>
              <a:gd name="T78" fmla="*/ 117 w 169"/>
              <a:gd name="T79" fmla="*/ 118 h 169"/>
              <a:gd name="T80" fmla="*/ 117 w 169"/>
              <a:gd name="T81" fmla="*/ 67 h 169"/>
              <a:gd name="T82" fmla="*/ 102 w 169"/>
              <a:gd name="T83" fmla="*/ 67 h 169"/>
              <a:gd name="T84" fmla="*/ 102 w 169"/>
              <a:gd name="T85" fmla="*/ 53 h 169"/>
              <a:gd name="T86" fmla="*/ 117 w 169"/>
              <a:gd name="T87" fmla="*/ 53 h 169"/>
              <a:gd name="T88" fmla="*/ 117 w 169"/>
              <a:gd name="T89" fmla="*/ 67 h 169"/>
              <a:gd name="T90" fmla="*/ 128 w 169"/>
              <a:gd name="T91" fmla="*/ 92 h 169"/>
              <a:gd name="T92" fmla="*/ 128 w 169"/>
              <a:gd name="T93" fmla="*/ 78 h 169"/>
              <a:gd name="T94" fmla="*/ 142 w 169"/>
              <a:gd name="T95" fmla="*/ 78 h 169"/>
              <a:gd name="T96" fmla="*/ 142 w 169"/>
              <a:gd name="T97" fmla="*/ 92 h 169"/>
              <a:gd name="T98" fmla="*/ 128 w 169"/>
              <a:gd name="T99" fmla="*/ 92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9" h="169">
                <a:moveTo>
                  <a:pt x="85" y="0"/>
                </a:moveTo>
                <a:cubicBezTo>
                  <a:pt x="0" y="85"/>
                  <a:pt x="0" y="85"/>
                  <a:pt x="0" y="85"/>
                </a:cubicBezTo>
                <a:cubicBezTo>
                  <a:pt x="85" y="169"/>
                  <a:pt x="85" y="169"/>
                  <a:pt x="85" y="169"/>
                </a:cubicBezTo>
                <a:cubicBezTo>
                  <a:pt x="169" y="84"/>
                  <a:pt x="169" y="84"/>
                  <a:pt x="169" y="84"/>
                </a:cubicBezTo>
                <a:lnTo>
                  <a:pt x="85" y="0"/>
                </a:lnTo>
                <a:close/>
                <a:moveTo>
                  <a:pt x="52" y="53"/>
                </a:moveTo>
                <a:cubicBezTo>
                  <a:pt x="55" y="49"/>
                  <a:pt x="62" y="49"/>
                  <a:pt x="66" y="53"/>
                </a:cubicBezTo>
                <a:cubicBezTo>
                  <a:pt x="70" y="56"/>
                  <a:pt x="70" y="63"/>
                  <a:pt x="66" y="67"/>
                </a:cubicBezTo>
                <a:cubicBezTo>
                  <a:pt x="62" y="71"/>
                  <a:pt x="55" y="71"/>
                  <a:pt x="52" y="67"/>
                </a:cubicBezTo>
                <a:cubicBezTo>
                  <a:pt x="48" y="63"/>
                  <a:pt x="48" y="56"/>
                  <a:pt x="52" y="53"/>
                </a:cubicBezTo>
                <a:close/>
                <a:moveTo>
                  <a:pt x="40" y="92"/>
                </a:moveTo>
                <a:cubicBezTo>
                  <a:pt x="36" y="96"/>
                  <a:pt x="30" y="96"/>
                  <a:pt x="26" y="92"/>
                </a:cubicBezTo>
                <a:cubicBezTo>
                  <a:pt x="22" y="88"/>
                  <a:pt x="22" y="82"/>
                  <a:pt x="26" y="78"/>
                </a:cubicBezTo>
                <a:cubicBezTo>
                  <a:pt x="30" y="74"/>
                  <a:pt x="36" y="74"/>
                  <a:pt x="40" y="78"/>
                </a:cubicBezTo>
                <a:cubicBezTo>
                  <a:pt x="44" y="82"/>
                  <a:pt x="44" y="88"/>
                  <a:pt x="40" y="92"/>
                </a:cubicBezTo>
                <a:close/>
                <a:moveTo>
                  <a:pt x="66" y="118"/>
                </a:moveTo>
                <a:cubicBezTo>
                  <a:pt x="62" y="122"/>
                  <a:pt x="55" y="122"/>
                  <a:pt x="52" y="118"/>
                </a:cubicBezTo>
                <a:cubicBezTo>
                  <a:pt x="48" y="114"/>
                  <a:pt x="48" y="107"/>
                  <a:pt x="52" y="103"/>
                </a:cubicBezTo>
                <a:cubicBezTo>
                  <a:pt x="55" y="100"/>
                  <a:pt x="62" y="100"/>
                  <a:pt x="66" y="103"/>
                </a:cubicBezTo>
                <a:cubicBezTo>
                  <a:pt x="70" y="107"/>
                  <a:pt x="70" y="114"/>
                  <a:pt x="66" y="118"/>
                </a:cubicBezTo>
                <a:close/>
                <a:moveTo>
                  <a:pt x="91" y="143"/>
                </a:moveTo>
                <a:cubicBezTo>
                  <a:pt x="87" y="147"/>
                  <a:pt x="81" y="147"/>
                  <a:pt x="77" y="143"/>
                </a:cubicBezTo>
                <a:cubicBezTo>
                  <a:pt x="73" y="139"/>
                  <a:pt x="73" y="133"/>
                  <a:pt x="77" y="129"/>
                </a:cubicBezTo>
                <a:cubicBezTo>
                  <a:pt x="81" y="125"/>
                  <a:pt x="87" y="125"/>
                  <a:pt x="91" y="129"/>
                </a:cubicBezTo>
                <a:cubicBezTo>
                  <a:pt x="95" y="133"/>
                  <a:pt x="95" y="139"/>
                  <a:pt x="91" y="143"/>
                </a:cubicBezTo>
                <a:close/>
                <a:moveTo>
                  <a:pt x="91" y="92"/>
                </a:moveTo>
                <a:cubicBezTo>
                  <a:pt x="87" y="96"/>
                  <a:pt x="81" y="96"/>
                  <a:pt x="77" y="92"/>
                </a:cubicBezTo>
                <a:cubicBezTo>
                  <a:pt x="73" y="88"/>
                  <a:pt x="73" y="82"/>
                  <a:pt x="77" y="78"/>
                </a:cubicBezTo>
                <a:cubicBezTo>
                  <a:pt x="81" y="74"/>
                  <a:pt x="87" y="74"/>
                  <a:pt x="91" y="78"/>
                </a:cubicBezTo>
                <a:cubicBezTo>
                  <a:pt x="95" y="82"/>
                  <a:pt x="95" y="88"/>
                  <a:pt x="91" y="92"/>
                </a:cubicBezTo>
                <a:close/>
                <a:moveTo>
                  <a:pt x="91" y="41"/>
                </a:moveTo>
                <a:cubicBezTo>
                  <a:pt x="87" y="45"/>
                  <a:pt x="81" y="45"/>
                  <a:pt x="77" y="41"/>
                </a:cubicBezTo>
                <a:cubicBezTo>
                  <a:pt x="73" y="37"/>
                  <a:pt x="73" y="31"/>
                  <a:pt x="77" y="27"/>
                </a:cubicBezTo>
                <a:cubicBezTo>
                  <a:pt x="81" y="23"/>
                  <a:pt x="87" y="23"/>
                  <a:pt x="91" y="27"/>
                </a:cubicBezTo>
                <a:cubicBezTo>
                  <a:pt x="95" y="31"/>
                  <a:pt x="95" y="37"/>
                  <a:pt x="91" y="41"/>
                </a:cubicBezTo>
                <a:close/>
                <a:moveTo>
                  <a:pt x="117" y="118"/>
                </a:moveTo>
                <a:cubicBezTo>
                  <a:pt x="113" y="122"/>
                  <a:pt x="106" y="122"/>
                  <a:pt x="102" y="118"/>
                </a:cubicBezTo>
                <a:cubicBezTo>
                  <a:pt x="99" y="114"/>
                  <a:pt x="99" y="107"/>
                  <a:pt x="102" y="103"/>
                </a:cubicBezTo>
                <a:cubicBezTo>
                  <a:pt x="106" y="100"/>
                  <a:pt x="113" y="100"/>
                  <a:pt x="117" y="103"/>
                </a:cubicBezTo>
                <a:cubicBezTo>
                  <a:pt x="120" y="107"/>
                  <a:pt x="120" y="114"/>
                  <a:pt x="117" y="118"/>
                </a:cubicBezTo>
                <a:close/>
                <a:moveTo>
                  <a:pt x="117" y="67"/>
                </a:moveTo>
                <a:cubicBezTo>
                  <a:pt x="113" y="71"/>
                  <a:pt x="106" y="71"/>
                  <a:pt x="102" y="67"/>
                </a:cubicBezTo>
                <a:cubicBezTo>
                  <a:pt x="99" y="63"/>
                  <a:pt x="99" y="56"/>
                  <a:pt x="102" y="53"/>
                </a:cubicBezTo>
                <a:cubicBezTo>
                  <a:pt x="106" y="49"/>
                  <a:pt x="113" y="49"/>
                  <a:pt x="117" y="53"/>
                </a:cubicBezTo>
                <a:cubicBezTo>
                  <a:pt x="120" y="56"/>
                  <a:pt x="120" y="63"/>
                  <a:pt x="117" y="67"/>
                </a:cubicBezTo>
                <a:close/>
                <a:moveTo>
                  <a:pt x="128" y="92"/>
                </a:moveTo>
                <a:cubicBezTo>
                  <a:pt x="124" y="88"/>
                  <a:pt x="124" y="82"/>
                  <a:pt x="128" y="78"/>
                </a:cubicBezTo>
                <a:cubicBezTo>
                  <a:pt x="132" y="74"/>
                  <a:pt x="138" y="74"/>
                  <a:pt x="142" y="78"/>
                </a:cubicBezTo>
                <a:cubicBezTo>
                  <a:pt x="146" y="82"/>
                  <a:pt x="146" y="88"/>
                  <a:pt x="142" y="92"/>
                </a:cubicBezTo>
                <a:cubicBezTo>
                  <a:pt x="138" y="96"/>
                  <a:pt x="132" y="96"/>
                  <a:pt x="128" y="9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7187" name="Group 7186"/>
          <p:cNvGrpSpPr/>
          <p:nvPr/>
        </p:nvGrpSpPr>
        <p:grpSpPr>
          <a:xfrm>
            <a:off x="7128709" y="4709319"/>
            <a:ext cx="1341358" cy="1338262"/>
            <a:chOff x="6461126" y="4665663"/>
            <a:chExt cx="1341358" cy="1338262"/>
          </a:xfrm>
        </p:grpSpPr>
        <p:grpSp>
          <p:nvGrpSpPr>
            <p:cNvPr id="7186" name="Group 7185"/>
            <p:cNvGrpSpPr/>
            <p:nvPr/>
          </p:nvGrpSpPr>
          <p:grpSpPr>
            <a:xfrm>
              <a:off x="6461126" y="4665663"/>
              <a:ext cx="1338262" cy="1338262"/>
              <a:chOff x="6461126" y="4665663"/>
              <a:chExt cx="1338262" cy="1338262"/>
            </a:xfrm>
          </p:grpSpPr>
          <p:sp>
            <p:nvSpPr>
              <p:cNvPr id="7183" name="Freeform 24"/>
              <p:cNvSpPr>
                <a:spLocks noEditPoints="1"/>
              </p:cNvSpPr>
              <p:nvPr/>
            </p:nvSpPr>
            <p:spPr bwMode="auto">
              <a:xfrm>
                <a:off x="6813551" y="5018088"/>
                <a:ext cx="633413" cy="633413"/>
              </a:xfrm>
              <a:custGeom>
                <a:avLst/>
                <a:gdLst>
                  <a:gd name="T0" fmla="*/ 85 w 169"/>
                  <a:gd name="T1" fmla="*/ 0 h 169"/>
                  <a:gd name="T2" fmla="*/ 0 w 169"/>
                  <a:gd name="T3" fmla="*/ 85 h 169"/>
                  <a:gd name="T4" fmla="*/ 85 w 169"/>
                  <a:gd name="T5" fmla="*/ 169 h 169"/>
                  <a:gd name="T6" fmla="*/ 169 w 169"/>
                  <a:gd name="T7" fmla="*/ 84 h 169"/>
                  <a:gd name="T8" fmla="*/ 85 w 169"/>
                  <a:gd name="T9" fmla="*/ 0 h 169"/>
                  <a:gd name="T10" fmla="*/ 52 w 169"/>
                  <a:gd name="T11" fmla="*/ 53 h 169"/>
                  <a:gd name="T12" fmla="*/ 66 w 169"/>
                  <a:gd name="T13" fmla="*/ 53 h 169"/>
                  <a:gd name="T14" fmla="*/ 66 w 169"/>
                  <a:gd name="T15" fmla="*/ 67 h 169"/>
                  <a:gd name="T16" fmla="*/ 52 w 169"/>
                  <a:gd name="T17" fmla="*/ 67 h 169"/>
                  <a:gd name="T18" fmla="*/ 52 w 169"/>
                  <a:gd name="T19" fmla="*/ 53 h 169"/>
                  <a:gd name="T20" fmla="*/ 40 w 169"/>
                  <a:gd name="T21" fmla="*/ 92 h 169"/>
                  <a:gd name="T22" fmla="*/ 26 w 169"/>
                  <a:gd name="T23" fmla="*/ 92 h 169"/>
                  <a:gd name="T24" fmla="*/ 26 w 169"/>
                  <a:gd name="T25" fmla="*/ 78 h 169"/>
                  <a:gd name="T26" fmla="*/ 40 w 169"/>
                  <a:gd name="T27" fmla="*/ 78 h 169"/>
                  <a:gd name="T28" fmla="*/ 40 w 169"/>
                  <a:gd name="T29" fmla="*/ 92 h 169"/>
                  <a:gd name="T30" fmla="*/ 66 w 169"/>
                  <a:gd name="T31" fmla="*/ 118 h 169"/>
                  <a:gd name="T32" fmla="*/ 52 w 169"/>
                  <a:gd name="T33" fmla="*/ 118 h 169"/>
                  <a:gd name="T34" fmla="*/ 52 w 169"/>
                  <a:gd name="T35" fmla="*/ 103 h 169"/>
                  <a:gd name="T36" fmla="*/ 66 w 169"/>
                  <a:gd name="T37" fmla="*/ 103 h 169"/>
                  <a:gd name="T38" fmla="*/ 66 w 169"/>
                  <a:gd name="T39" fmla="*/ 118 h 169"/>
                  <a:gd name="T40" fmla="*/ 91 w 169"/>
                  <a:gd name="T41" fmla="*/ 143 h 169"/>
                  <a:gd name="T42" fmla="*/ 77 w 169"/>
                  <a:gd name="T43" fmla="*/ 143 h 169"/>
                  <a:gd name="T44" fmla="*/ 77 w 169"/>
                  <a:gd name="T45" fmla="*/ 129 h 169"/>
                  <a:gd name="T46" fmla="*/ 91 w 169"/>
                  <a:gd name="T47" fmla="*/ 129 h 169"/>
                  <a:gd name="T48" fmla="*/ 91 w 169"/>
                  <a:gd name="T49" fmla="*/ 143 h 169"/>
                  <a:gd name="T50" fmla="*/ 91 w 169"/>
                  <a:gd name="T51" fmla="*/ 92 h 169"/>
                  <a:gd name="T52" fmla="*/ 77 w 169"/>
                  <a:gd name="T53" fmla="*/ 92 h 169"/>
                  <a:gd name="T54" fmla="*/ 77 w 169"/>
                  <a:gd name="T55" fmla="*/ 78 h 169"/>
                  <a:gd name="T56" fmla="*/ 91 w 169"/>
                  <a:gd name="T57" fmla="*/ 78 h 169"/>
                  <a:gd name="T58" fmla="*/ 91 w 169"/>
                  <a:gd name="T59" fmla="*/ 92 h 169"/>
                  <a:gd name="T60" fmla="*/ 91 w 169"/>
                  <a:gd name="T61" fmla="*/ 41 h 169"/>
                  <a:gd name="T62" fmla="*/ 77 w 169"/>
                  <a:gd name="T63" fmla="*/ 41 h 169"/>
                  <a:gd name="T64" fmla="*/ 77 w 169"/>
                  <a:gd name="T65" fmla="*/ 27 h 169"/>
                  <a:gd name="T66" fmla="*/ 91 w 169"/>
                  <a:gd name="T67" fmla="*/ 27 h 169"/>
                  <a:gd name="T68" fmla="*/ 91 w 169"/>
                  <a:gd name="T69" fmla="*/ 41 h 169"/>
                  <a:gd name="T70" fmla="*/ 117 w 169"/>
                  <a:gd name="T71" fmla="*/ 118 h 169"/>
                  <a:gd name="T72" fmla="*/ 102 w 169"/>
                  <a:gd name="T73" fmla="*/ 118 h 169"/>
                  <a:gd name="T74" fmla="*/ 102 w 169"/>
                  <a:gd name="T75" fmla="*/ 103 h 169"/>
                  <a:gd name="T76" fmla="*/ 117 w 169"/>
                  <a:gd name="T77" fmla="*/ 103 h 169"/>
                  <a:gd name="T78" fmla="*/ 117 w 169"/>
                  <a:gd name="T79" fmla="*/ 118 h 169"/>
                  <a:gd name="T80" fmla="*/ 117 w 169"/>
                  <a:gd name="T81" fmla="*/ 67 h 169"/>
                  <a:gd name="T82" fmla="*/ 102 w 169"/>
                  <a:gd name="T83" fmla="*/ 67 h 169"/>
                  <a:gd name="T84" fmla="*/ 102 w 169"/>
                  <a:gd name="T85" fmla="*/ 53 h 169"/>
                  <a:gd name="T86" fmla="*/ 117 w 169"/>
                  <a:gd name="T87" fmla="*/ 53 h 169"/>
                  <a:gd name="T88" fmla="*/ 117 w 169"/>
                  <a:gd name="T89" fmla="*/ 67 h 169"/>
                  <a:gd name="T90" fmla="*/ 128 w 169"/>
                  <a:gd name="T91" fmla="*/ 92 h 169"/>
                  <a:gd name="T92" fmla="*/ 128 w 169"/>
                  <a:gd name="T93" fmla="*/ 78 h 169"/>
                  <a:gd name="T94" fmla="*/ 142 w 169"/>
                  <a:gd name="T95" fmla="*/ 78 h 169"/>
                  <a:gd name="T96" fmla="*/ 142 w 169"/>
                  <a:gd name="T97" fmla="*/ 92 h 169"/>
                  <a:gd name="T98" fmla="*/ 128 w 169"/>
                  <a:gd name="T99" fmla="*/ 92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9" h="169">
                    <a:moveTo>
                      <a:pt x="85" y="0"/>
                    </a:moveTo>
                    <a:cubicBezTo>
                      <a:pt x="0" y="85"/>
                      <a:pt x="0" y="85"/>
                      <a:pt x="0" y="85"/>
                    </a:cubicBezTo>
                    <a:cubicBezTo>
                      <a:pt x="85" y="169"/>
                      <a:pt x="85" y="169"/>
                      <a:pt x="85" y="169"/>
                    </a:cubicBezTo>
                    <a:cubicBezTo>
                      <a:pt x="169" y="84"/>
                      <a:pt x="169" y="84"/>
                      <a:pt x="169" y="84"/>
                    </a:cubicBezTo>
                    <a:lnTo>
                      <a:pt x="85" y="0"/>
                    </a:lnTo>
                    <a:close/>
                    <a:moveTo>
                      <a:pt x="52" y="53"/>
                    </a:moveTo>
                    <a:cubicBezTo>
                      <a:pt x="55" y="49"/>
                      <a:pt x="62" y="49"/>
                      <a:pt x="66" y="53"/>
                    </a:cubicBezTo>
                    <a:cubicBezTo>
                      <a:pt x="70" y="56"/>
                      <a:pt x="70" y="63"/>
                      <a:pt x="66" y="67"/>
                    </a:cubicBezTo>
                    <a:cubicBezTo>
                      <a:pt x="62" y="71"/>
                      <a:pt x="55" y="71"/>
                      <a:pt x="52" y="67"/>
                    </a:cubicBezTo>
                    <a:cubicBezTo>
                      <a:pt x="48" y="63"/>
                      <a:pt x="48" y="56"/>
                      <a:pt x="52" y="53"/>
                    </a:cubicBezTo>
                    <a:close/>
                    <a:moveTo>
                      <a:pt x="40" y="92"/>
                    </a:moveTo>
                    <a:cubicBezTo>
                      <a:pt x="36" y="96"/>
                      <a:pt x="30" y="96"/>
                      <a:pt x="26" y="92"/>
                    </a:cubicBezTo>
                    <a:cubicBezTo>
                      <a:pt x="22" y="88"/>
                      <a:pt x="22" y="82"/>
                      <a:pt x="26" y="78"/>
                    </a:cubicBezTo>
                    <a:cubicBezTo>
                      <a:pt x="30" y="74"/>
                      <a:pt x="36" y="74"/>
                      <a:pt x="40" y="78"/>
                    </a:cubicBezTo>
                    <a:cubicBezTo>
                      <a:pt x="44" y="82"/>
                      <a:pt x="44" y="88"/>
                      <a:pt x="40" y="92"/>
                    </a:cubicBezTo>
                    <a:close/>
                    <a:moveTo>
                      <a:pt x="66" y="118"/>
                    </a:moveTo>
                    <a:cubicBezTo>
                      <a:pt x="62" y="122"/>
                      <a:pt x="55" y="122"/>
                      <a:pt x="52" y="118"/>
                    </a:cubicBezTo>
                    <a:cubicBezTo>
                      <a:pt x="48" y="114"/>
                      <a:pt x="48" y="107"/>
                      <a:pt x="52" y="103"/>
                    </a:cubicBezTo>
                    <a:cubicBezTo>
                      <a:pt x="55" y="100"/>
                      <a:pt x="62" y="100"/>
                      <a:pt x="66" y="103"/>
                    </a:cubicBezTo>
                    <a:cubicBezTo>
                      <a:pt x="70" y="107"/>
                      <a:pt x="70" y="114"/>
                      <a:pt x="66" y="118"/>
                    </a:cubicBezTo>
                    <a:close/>
                    <a:moveTo>
                      <a:pt x="91" y="143"/>
                    </a:moveTo>
                    <a:cubicBezTo>
                      <a:pt x="87" y="147"/>
                      <a:pt x="81" y="147"/>
                      <a:pt x="77" y="143"/>
                    </a:cubicBezTo>
                    <a:cubicBezTo>
                      <a:pt x="73" y="139"/>
                      <a:pt x="73" y="133"/>
                      <a:pt x="77" y="129"/>
                    </a:cubicBezTo>
                    <a:cubicBezTo>
                      <a:pt x="81" y="125"/>
                      <a:pt x="87" y="125"/>
                      <a:pt x="91" y="129"/>
                    </a:cubicBezTo>
                    <a:cubicBezTo>
                      <a:pt x="95" y="133"/>
                      <a:pt x="95" y="139"/>
                      <a:pt x="91" y="143"/>
                    </a:cubicBezTo>
                    <a:close/>
                    <a:moveTo>
                      <a:pt x="91" y="92"/>
                    </a:moveTo>
                    <a:cubicBezTo>
                      <a:pt x="87" y="96"/>
                      <a:pt x="81" y="96"/>
                      <a:pt x="77" y="92"/>
                    </a:cubicBezTo>
                    <a:cubicBezTo>
                      <a:pt x="73" y="88"/>
                      <a:pt x="73" y="82"/>
                      <a:pt x="77" y="78"/>
                    </a:cubicBezTo>
                    <a:cubicBezTo>
                      <a:pt x="81" y="74"/>
                      <a:pt x="87" y="74"/>
                      <a:pt x="91" y="78"/>
                    </a:cubicBezTo>
                    <a:cubicBezTo>
                      <a:pt x="95" y="82"/>
                      <a:pt x="95" y="88"/>
                      <a:pt x="91" y="92"/>
                    </a:cubicBezTo>
                    <a:close/>
                    <a:moveTo>
                      <a:pt x="91" y="41"/>
                    </a:moveTo>
                    <a:cubicBezTo>
                      <a:pt x="87" y="45"/>
                      <a:pt x="81" y="45"/>
                      <a:pt x="77" y="41"/>
                    </a:cubicBezTo>
                    <a:cubicBezTo>
                      <a:pt x="73" y="37"/>
                      <a:pt x="73" y="31"/>
                      <a:pt x="77" y="27"/>
                    </a:cubicBezTo>
                    <a:cubicBezTo>
                      <a:pt x="81" y="23"/>
                      <a:pt x="87" y="23"/>
                      <a:pt x="91" y="27"/>
                    </a:cubicBezTo>
                    <a:cubicBezTo>
                      <a:pt x="95" y="31"/>
                      <a:pt x="95" y="37"/>
                      <a:pt x="91" y="41"/>
                    </a:cubicBezTo>
                    <a:close/>
                    <a:moveTo>
                      <a:pt x="117" y="118"/>
                    </a:moveTo>
                    <a:cubicBezTo>
                      <a:pt x="113" y="122"/>
                      <a:pt x="106" y="122"/>
                      <a:pt x="102" y="118"/>
                    </a:cubicBezTo>
                    <a:cubicBezTo>
                      <a:pt x="99" y="114"/>
                      <a:pt x="99" y="107"/>
                      <a:pt x="102" y="103"/>
                    </a:cubicBezTo>
                    <a:cubicBezTo>
                      <a:pt x="106" y="100"/>
                      <a:pt x="113" y="100"/>
                      <a:pt x="117" y="103"/>
                    </a:cubicBezTo>
                    <a:cubicBezTo>
                      <a:pt x="120" y="107"/>
                      <a:pt x="120" y="114"/>
                      <a:pt x="117" y="118"/>
                    </a:cubicBezTo>
                    <a:close/>
                    <a:moveTo>
                      <a:pt x="117" y="67"/>
                    </a:moveTo>
                    <a:cubicBezTo>
                      <a:pt x="113" y="71"/>
                      <a:pt x="106" y="71"/>
                      <a:pt x="102" y="67"/>
                    </a:cubicBezTo>
                    <a:cubicBezTo>
                      <a:pt x="99" y="63"/>
                      <a:pt x="99" y="56"/>
                      <a:pt x="102" y="53"/>
                    </a:cubicBezTo>
                    <a:cubicBezTo>
                      <a:pt x="106" y="49"/>
                      <a:pt x="113" y="49"/>
                      <a:pt x="117" y="53"/>
                    </a:cubicBezTo>
                    <a:cubicBezTo>
                      <a:pt x="120" y="56"/>
                      <a:pt x="120" y="63"/>
                      <a:pt x="117" y="67"/>
                    </a:cubicBezTo>
                    <a:close/>
                    <a:moveTo>
                      <a:pt x="128" y="92"/>
                    </a:moveTo>
                    <a:cubicBezTo>
                      <a:pt x="124" y="88"/>
                      <a:pt x="124" y="82"/>
                      <a:pt x="128" y="78"/>
                    </a:cubicBezTo>
                    <a:cubicBezTo>
                      <a:pt x="132" y="74"/>
                      <a:pt x="138" y="74"/>
                      <a:pt x="142" y="78"/>
                    </a:cubicBezTo>
                    <a:cubicBezTo>
                      <a:pt x="146" y="82"/>
                      <a:pt x="146" y="88"/>
                      <a:pt x="142" y="92"/>
                    </a:cubicBezTo>
                    <a:cubicBezTo>
                      <a:pt x="138" y="96"/>
                      <a:pt x="132" y="96"/>
                      <a:pt x="128" y="9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184" name="Freeform 25"/>
              <p:cNvSpPr>
                <a:spLocks/>
              </p:cNvSpPr>
              <p:nvPr/>
            </p:nvSpPr>
            <p:spPr bwMode="auto">
              <a:xfrm>
                <a:off x="7173913" y="4665663"/>
                <a:ext cx="625475" cy="627063"/>
              </a:xfrm>
              <a:custGeom>
                <a:avLst/>
                <a:gdLst>
                  <a:gd name="T0" fmla="*/ 161 w 167"/>
                  <a:gd name="T1" fmla="*/ 68 h 167"/>
                  <a:gd name="T2" fmla="*/ 99 w 167"/>
                  <a:gd name="T3" fmla="*/ 6 h 167"/>
                  <a:gd name="T4" fmla="*/ 76 w 167"/>
                  <a:gd name="T5" fmla="*/ 6 h 167"/>
                  <a:gd name="T6" fmla="*/ 0 w 167"/>
                  <a:gd name="T7" fmla="*/ 82 h 167"/>
                  <a:gd name="T8" fmla="*/ 85 w 167"/>
                  <a:gd name="T9" fmla="*/ 167 h 167"/>
                  <a:gd name="T10" fmla="*/ 161 w 167"/>
                  <a:gd name="T11" fmla="*/ 91 h 167"/>
                  <a:gd name="T12" fmla="*/ 161 w 167"/>
                  <a:gd name="T13" fmla="*/ 68 h 167"/>
                </a:gdLst>
                <a:ahLst/>
                <a:cxnLst>
                  <a:cxn ang="0">
                    <a:pos x="T0" y="T1"/>
                  </a:cxn>
                  <a:cxn ang="0">
                    <a:pos x="T2" y="T3"/>
                  </a:cxn>
                  <a:cxn ang="0">
                    <a:pos x="T4" y="T5"/>
                  </a:cxn>
                  <a:cxn ang="0">
                    <a:pos x="T6" y="T7"/>
                  </a:cxn>
                  <a:cxn ang="0">
                    <a:pos x="T8" y="T9"/>
                  </a:cxn>
                  <a:cxn ang="0">
                    <a:pos x="T10" y="T11"/>
                  </a:cxn>
                  <a:cxn ang="0">
                    <a:pos x="T12" y="T13"/>
                  </a:cxn>
                </a:cxnLst>
                <a:rect l="0" t="0" r="r" b="b"/>
                <a:pathLst>
                  <a:path w="167" h="167">
                    <a:moveTo>
                      <a:pt x="161" y="68"/>
                    </a:moveTo>
                    <a:cubicBezTo>
                      <a:pt x="99" y="6"/>
                      <a:pt x="99" y="6"/>
                      <a:pt x="99" y="6"/>
                    </a:cubicBezTo>
                    <a:cubicBezTo>
                      <a:pt x="93" y="0"/>
                      <a:pt x="82" y="0"/>
                      <a:pt x="76" y="6"/>
                    </a:cubicBezTo>
                    <a:cubicBezTo>
                      <a:pt x="0" y="82"/>
                      <a:pt x="0" y="82"/>
                      <a:pt x="0" y="82"/>
                    </a:cubicBezTo>
                    <a:cubicBezTo>
                      <a:pt x="85" y="167"/>
                      <a:pt x="85" y="167"/>
                      <a:pt x="85" y="167"/>
                    </a:cubicBezTo>
                    <a:cubicBezTo>
                      <a:pt x="161" y="91"/>
                      <a:pt x="161" y="91"/>
                      <a:pt x="161" y="91"/>
                    </a:cubicBezTo>
                    <a:cubicBezTo>
                      <a:pt x="167" y="85"/>
                      <a:pt x="167" y="75"/>
                      <a:pt x="161" y="6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185" name="Freeform 26"/>
              <p:cNvSpPr>
                <a:spLocks/>
              </p:cNvSpPr>
              <p:nvPr/>
            </p:nvSpPr>
            <p:spPr bwMode="auto">
              <a:xfrm>
                <a:off x="6461126" y="5378450"/>
                <a:ext cx="627063" cy="625475"/>
              </a:xfrm>
              <a:custGeom>
                <a:avLst/>
                <a:gdLst>
                  <a:gd name="T0" fmla="*/ 83 w 167"/>
                  <a:gd name="T1" fmla="*/ 0 h 167"/>
                  <a:gd name="T2" fmla="*/ 6 w 167"/>
                  <a:gd name="T3" fmla="*/ 77 h 167"/>
                  <a:gd name="T4" fmla="*/ 6 w 167"/>
                  <a:gd name="T5" fmla="*/ 99 h 167"/>
                  <a:gd name="T6" fmla="*/ 68 w 167"/>
                  <a:gd name="T7" fmla="*/ 161 h 167"/>
                  <a:gd name="T8" fmla="*/ 91 w 167"/>
                  <a:gd name="T9" fmla="*/ 161 h 167"/>
                  <a:gd name="T10" fmla="*/ 167 w 167"/>
                  <a:gd name="T11" fmla="*/ 85 h 167"/>
                  <a:gd name="T12" fmla="*/ 83 w 167"/>
                  <a:gd name="T13" fmla="*/ 0 h 167"/>
                </a:gdLst>
                <a:ahLst/>
                <a:cxnLst>
                  <a:cxn ang="0">
                    <a:pos x="T0" y="T1"/>
                  </a:cxn>
                  <a:cxn ang="0">
                    <a:pos x="T2" y="T3"/>
                  </a:cxn>
                  <a:cxn ang="0">
                    <a:pos x="T4" y="T5"/>
                  </a:cxn>
                  <a:cxn ang="0">
                    <a:pos x="T6" y="T7"/>
                  </a:cxn>
                  <a:cxn ang="0">
                    <a:pos x="T8" y="T9"/>
                  </a:cxn>
                  <a:cxn ang="0">
                    <a:pos x="T10" y="T11"/>
                  </a:cxn>
                  <a:cxn ang="0">
                    <a:pos x="T12" y="T13"/>
                  </a:cxn>
                </a:cxnLst>
                <a:rect l="0" t="0" r="r" b="b"/>
                <a:pathLst>
                  <a:path w="167" h="167">
                    <a:moveTo>
                      <a:pt x="83" y="0"/>
                    </a:moveTo>
                    <a:cubicBezTo>
                      <a:pt x="6" y="77"/>
                      <a:pt x="6" y="77"/>
                      <a:pt x="6" y="77"/>
                    </a:cubicBezTo>
                    <a:cubicBezTo>
                      <a:pt x="0" y="83"/>
                      <a:pt x="0" y="93"/>
                      <a:pt x="6" y="99"/>
                    </a:cubicBezTo>
                    <a:cubicBezTo>
                      <a:pt x="68" y="161"/>
                      <a:pt x="68" y="161"/>
                      <a:pt x="68" y="161"/>
                    </a:cubicBezTo>
                    <a:cubicBezTo>
                      <a:pt x="74" y="167"/>
                      <a:pt x="84" y="167"/>
                      <a:pt x="91" y="161"/>
                    </a:cubicBezTo>
                    <a:cubicBezTo>
                      <a:pt x="167" y="85"/>
                      <a:pt x="167" y="85"/>
                      <a:pt x="167" y="85"/>
                    </a:cubicBezTo>
                    <a:lnTo>
                      <a:pt x="8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0" name="Group 59"/>
            <p:cNvGrpSpPr/>
            <p:nvPr/>
          </p:nvGrpSpPr>
          <p:grpSpPr>
            <a:xfrm rot="5400000">
              <a:off x="6464222" y="4665663"/>
              <a:ext cx="1338262" cy="1338262"/>
              <a:chOff x="6461126" y="4665663"/>
              <a:chExt cx="1338262" cy="1338262"/>
            </a:xfrm>
          </p:grpSpPr>
          <p:sp>
            <p:nvSpPr>
              <p:cNvPr id="62" name="Freeform 25"/>
              <p:cNvSpPr>
                <a:spLocks/>
              </p:cNvSpPr>
              <p:nvPr/>
            </p:nvSpPr>
            <p:spPr bwMode="auto">
              <a:xfrm>
                <a:off x="7173913" y="4665663"/>
                <a:ext cx="625475" cy="627063"/>
              </a:xfrm>
              <a:custGeom>
                <a:avLst/>
                <a:gdLst>
                  <a:gd name="T0" fmla="*/ 161 w 167"/>
                  <a:gd name="T1" fmla="*/ 68 h 167"/>
                  <a:gd name="T2" fmla="*/ 99 w 167"/>
                  <a:gd name="T3" fmla="*/ 6 h 167"/>
                  <a:gd name="T4" fmla="*/ 76 w 167"/>
                  <a:gd name="T5" fmla="*/ 6 h 167"/>
                  <a:gd name="T6" fmla="*/ 0 w 167"/>
                  <a:gd name="T7" fmla="*/ 82 h 167"/>
                  <a:gd name="T8" fmla="*/ 85 w 167"/>
                  <a:gd name="T9" fmla="*/ 167 h 167"/>
                  <a:gd name="T10" fmla="*/ 161 w 167"/>
                  <a:gd name="T11" fmla="*/ 91 h 167"/>
                  <a:gd name="T12" fmla="*/ 161 w 167"/>
                  <a:gd name="T13" fmla="*/ 68 h 167"/>
                </a:gdLst>
                <a:ahLst/>
                <a:cxnLst>
                  <a:cxn ang="0">
                    <a:pos x="T0" y="T1"/>
                  </a:cxn>
                  <a:cxn ang="0">
                    <a:pos x="T2" y="T3"/>
                  </a:cxn>
                  <a:cxn ang="0">
                    <a:pos x="T4" y="T5"/>
                  </a:cxn>
                  <a:cxn ang="0">
                    <a:pos x="T6" y="T7"/>
                  </a:cxn>
                  <a:cxn ang="0">
                    <a:pos x="T8" y="T9"/>
                  </a:cxn>
                  <a:cxn ang="0">
                    <a:pos x="T10" y="T11"/>
                  </a:cxn>
                  <a:cxn ang="0">
                    <a:pos x="T12" y="T13"/>
                  </a:cxn>
                </a:cxnLst>
                <a:rect l="0" t="0" r="r" b="b"/>
                <a:pathLst>
                  <a:path w="167" h="167">
                    <a:moveTo>
                      <a:pt x="161" y="68"/>
                    </a:moveTo>
                    <a:cubicBezTo>
                      <a:pt x="99" y="6"/>
                      <a:pt x="99" y="6"/>
                      <a:pt x="99" y="6"/>
                    </a:cubicBezTo>
                    <a:cubicBezTo>
                      <a:pt x="93" y="0"/>
                      <a:pt x="82" y="0"/>
                      <a:pt x="76" y="6"/>
                    </a:cubicBezTo>
                    <a:cubicBezTo>
                      <a:pt x="0" y="82"/>
                      <a:pt x="0" y="82"/>
                      <a:pt x="0" y="82"/>
                    </a:cubicBezTo>
                    <a:cubicBezTo>
                      <a:pt x="85" y="167"/>
                      <a:pt x="85" y="167"/>
                      <a:pt x="85" y="167"/>
                    </a:cubicBezTo>
                    <a:cubicBezTo>
                      <a:pt x="161" y="91"/>
                      <a:pt x="161" y="91"/>
                      <a:pt x="161" y="91"/>
                    </a:cubicBezTo>
                    <a:cubicBezTo>
                      <a:pt x="167" y="85"/>
                      <a:pt x="167" y="75"/>
                      <a:pt x="161" y="6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26"/>
              <p:cNvSpPr>
                <a:spLocks/>
              </p:cNvSpPr>
              <p:nvPr/>
            </p:nvSpPr>
            <p:spPr bwMode="auto">
              <a:xfrm>
                <a:off x="6461126" y="5378450"/>
                <a:ext cx="627063" cy="625475"/>
              </a:xfrm>
              <a:custGeom>
                <a:avLst/>
                <a:gdLst>
                  <a:gd name="T0" fmla="*/ 83 w 167"/>
                  <a:gd name="T1" fmla="*/ 0 h 167"/>
                  <a:gd name="T2" fmla="*/ 6 w 167"/>
                  <a:gd name="T3" fmla="*/ 77 h 167"/>
                  <a:gd name="T4" fmla="*/ 6 w 167"/>
                  <a:gd name="T5" fmla="*/ 99 h 167"/>
                  <a:gd name="T6" fmla="*/ 68 w 167"/>
                  <a:gd name="T7" fmla="*/ 161 h 167"/>
                  <a:gd name="T8" fmla="*/ 91 w 167"/>
                  <a:gd name="T9" fmla="*/ 161 h 167"/>
                  <a:gd name="T10" fmla="*/ 167 w 167"/>
                  <a:gd name="T11" fmla="*/ 85 h 167"/>
                  <a:gd name="T12" fmla="*/ 83 w 167"/>
                  <a:gd name="T13" fmla="*/ 0 h 167"/>
                </a:gdLst>
                <a:ahLst/>
                <a:cxnLst>
                  <a:cxn ang="0">
                    <a:pos x="T0" y="T1"/>
                  </a:cxn>
                  <a:cxn ang="0">
                    <a:pos x="T2" y="T3"/>
                  </a:cxn>
                  <a:cxn ang="0">
                    <a:pos x="T4" y="T5"/>
                  </a:cxn>
                  <a:cxn ang="0">
                    <a:pos x="T6" y="T7"/>
                  </a:cxn>
                  <a:cxn ang="0">
                    <a:pos x="T8" y="T9"/>
                  </a:cxn>
                  <a:cxn ang="0">
                    <a:pos x="T10" y="T11"/>
                  </a:cxn>
                  <a:cxn ang="0">
                    <a:pos x="T12" y="T13"/>
                  </a:cxn>
                </a:cxnLst>
                <a:rect l="0" t="0" r="r" b="b"/>
                <a:pathLst>
                  <a:path w="167" h="167">
                    <a:moveTo>
                      <a:pt x="83" y="0"/>
                    </a:moveTo>
                    <a:cubicBezTo>
                      <a:pt x="6" y="77"/>
                      <a:pt x="6" y="77"/>
                      <a:pt x="6" y="77"/>
                    </a:cubicBezTo>
                    <a:cubicBezTo>
                      <a:pt x="0" y="83"/>
                      <a:pt x="0" y="93"/>
                      <a:pt x="6" y="99"/>
                    </a:cubicBezTo>
                    <a:cubicBezTo>
                      <a:pt x="68" y="161"/>
                      <a:pt x="68" y="161"/>
                      <a:pt x="68" y="161"/>
                    </a:cubicBezTo>
                    <a:cubicBezTo>
                      <a:pt x="74" y="167"/>
                      <a:pt x="84" y="167"/>
                      <a:pt x="91" y="161"/>
                    </a:cubicBezTo>
                    <a:cubicBezTo>
                      <a:pt x="167" y="85"/>
                      <a:pt x="167" y="85"/>
                      <a:pt x="167" y="85"/>
                    </a:cubicBezTo>
                    <a:lnTo>
                      <a:pt x="8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5148148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reeform 57"/>
          <p:cNvSpPr>
            <a:spLocks/>
          </p:cNvSpPr>
          <p:nvPr/>
        </p:nvSpPr>
        <p:spPr bwMode="auto">
          <a:xfrm>
            <a:off x="6278064" y="4892958"/>
            <a:ext cx="1961588" cy="1082197"/>
          </a:xfrm>
          <a:custGeom>
            <a:avLst/>
            <a:gdLst>
              <a:gd name="T0" fmla="*/ 610 w 610"/>
              <a:gd name="T1" fmla="*/ 207 h 314"/>
              <a:gd name="T2" fmla="*/ 511 w 610"/>
              <a:gd name="T3" fmla="*/ 102 h 314"/>
              <a:gd name="T4" fmla="*/ 374 w 610"/>
              <a:gd name="T5" fmla="*/ 0 h 314"/>
              <a:gd name="T6" fmla="*/ 243 w 610"/>
              <a:gd name="T7" fmla="*/ 80 h 314"/>
              <a:gd name="T8" fmla="*/ 183 w 610"/>
              <a:gd name="T9" fmla="*/ 64 h 314"/>
              <a:gd name="T10" fmla="*/ 77 w 610"/>
              <a:gd name="T11" fmla="*/ 156 h 314"/>
              <a:gd name="T12" fmla="*/ 83 w 610"/>
              <a:gd name="T13" fmla="*/ 187 h 314"/>
              <a:gd name="T14" fmla="*/ 73 w 610"/>
              <a:gd name="T15" fmla="*/ 187 h 314"/>
              <a:gd name="T16" fmla="*/ 0 w 610"/>
              <a:gd name="T17" fmla="*/ 250 h 314"/>
              <a:gd name="T18" fmla="*/ 69 w 610"/>
              <a:gd name="T19" fmla="*/ 314 h 314"/>
              <a:gd name="T20" fmla="*/ 69 w 610"/>
              <a:gd name="T21" fmla="*/ 314 h 314"/>
              <a:gd name="T22" fmla="*/ 498 w 610"/>
              <a:gd name="T23" fmla="*/ 314 h 314"/>
              <a:gd name="T24" fmla="*/ 498 w 610"/>
              <a:gd name="T25" fmla="*/ 313 h 314"/>
              <a:gd name="T26" fmla="*/ 610 w 610"/>
              <a:gd name="T27" fmla="*/ 207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0" h="314">
                <a:moveTo>
                  <a:pt x="610" y="207"/>
                </a:moveTo>
                <a:cubicBezTo>
                  <a:pt x="610" y="155"/>
                  <a:pt x="567" y="112"/>
                  <a:pt x="511" y="102"/>
                </a:cubicBezTo>
                <a:cubicBezTo>
                  <a:pt x="501" y="44"/>
                  <a:pt x="443" y="0"/>
                  <a:pt x="374" y="0"/>
                </a:cubicBezTo>
                <a:cubicBezTo>
                  <a:pt x="314" y="0"/>
                  <a:pt x="262" y="34"/>
                  <a:pt x="243" y="80"/>
                </a:cubicBezTo>
                <a:cubicBezTo>
                  <a:pt x="226" y="70"/>
                  <a:pt x="205" y="64"/>
                  <a:pt x="183" y="64"/>
                </a:cubicBezTo>
                <a:cubicBezTo>
                  <a:pt x="124" y="64"/>
                  <a:pt x="77" y="105"/>
                  <a:pt x="77" y="156"/>
                </a:cubicBezTo>
                <a:cubicBezTo>
                  <a:pt x="77" y="167"/>
                  <a:pt x="79" y="178"/>
                  <a:pt x="83" y="187"/>
                </a:cubicBezTo>
                <a:cubicBezTo>
                  <a:pt x="80" y="187"/>
                  <a:pt x="76" y="187"/>
                  <a:pt x="73" y="187"/>
                </a:cubicBezTo>
                <a:cubicBezTo>
                  <a:pt x="33" y="187"/>
                  <a:pt x="0" y="215"/>
                  <a:pt x="0" y="250"/>
                </a:cubicBezTo>
                <a:cubicBezTo>
                  <a:pt x="0" y="284"/>
                  <a:pt x="30" y="312"/>
                  <a:pt x="69" y="314"/>
                </a:cubicBezTo>
                <a:cubicBezTo>
                  <a:pt x="69" y="314"/>
                  <a:pt x="69" y="314"/>
                  <a:pt x="69" y="314"/>
                </a:cubicBezTo>
                <a:cubicBezTo>
                  <a:pt x="498" y="314"/>
                  <a:pt x="498" y="314"/>
                  <a:pt x="498" y="314"/>
                </a:cubicBezTo>
                <a:cubicBezTo>
                  <a:pt x="498" y="313"/>
                  <a:pt x="498" y="313"/>
                  <a:pt x="498" y="313"/>
                </a:cubicBezTo>
                <a:cubicBezTo>
                  <a:pt x="560" y="308"/>
                  <a:pt x="610" y="263"/>
                  <a:pt x="610" y="20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p:cNvSpPr>
            <a:spLocks noGrp="1"/>
          </p:cNvSpPr>
          <p:nvPr>
            <p:ph type="sldNum" sz="quarter" idx="12"/>
          </p:nvPr>
        </p:nvSpPr>
        <p:spPr/>
        <p:txBody>
          <a:bodyPr/>
          <a:lstStyle/>
          <a:p>
            <a:pPr>
              <a:defRPr/>
            </a:pPr>
            <a:r>
              <a:rPr lang="en-US" smtClean="0"/>
              <a:t>Page </a:t>
            </a:r>
            <a:fld id="{90CBDC3A-D49F-4631-A8C7-55D59B33E5FA}" type="slidenum">
              <a:rPr lang="en-US" smtClean="0"/>
              <a:pPr>
                <a:defRPr/>
              </a:pPr>
              <a:t>14</a:t>
            </a:fld>
            <a:endParaRPr lang="en-US" dirty="0"/>
          </a:p>
        </p:txBody>
      </p:sp>
      <p:sp>
        <p:nvSpPr>
          <p:cNvPr id="5" name="Title 4"/>
          <p:cNvSpPr>
            <a:spLocks noGrp="1"/>
          </p:cNvSpPr>
          <p:nvPr>
            <p:ph type="title"/>
          </p:nvPr>
        </p:nvSpPr>
        <p:spPr/>
        <p:txBody>
          <a:bodyPr/>
          <a:lstStyle/>
          <a:p>
            <a:r>
              <a:rPr lang="en-US" dirty="0" smtClean="0"/>
              <a:t>Patching</a:t>
            </a:r>
            <a:endParaRPr lang="en-US" dirty="0"/>
          </a:p>
        </p:txBody>
      </p:sp>
      <p:sp>
        <p:nvSpPr>
          <p:cNvPr id="6" name="Text Placeholder 5"/>
          <p:cNvSpPr>
            <a:spLocks noGrp="1"/>
          </p:cNvSpPr>
          <p:nvPr>
            <p:ph type="body" sz="quarter" idx="10"/>
          </p:nvPr>
        </p:nvSpPr>
        <p:spPr/>
        <p:txBody>
          <a:bodyPr/>
          <a:lstStyle/>
          <a:p>
            <a:r>
              <a:rPr lang="en-GB" dirty="0"/>
              <a:t>Patch management in Cloud</a:t>
            </a:r>
          </a:p>
        </p:txBody>
      </p:sp>
      <p:sp>
        <p:nvSpPr>
          <p:cNvPr id="4" name="Footer Placeholder 3"/>
          <p:cNvSpPr>
            <a:spLocks noGrp="1"/>
          </p:cNvSpPr>
          <p:nvPr>
            <p:ph type="ftr" sz="quarter" idx="13"/>
          </p:nvPr>
        </p:nvSpPr>
        <p:spPr/>
        <p:txBody>
          <a:bodyPr/>
          <a:lstStyle/>
          <a:p>
            <a:r>
              <a:rPr lang="en-US" smtClean="0"/>
              <a:t>Copyright © 2016 Accenture  All rights reserved.</a:t>
            </a:r>
            <a:endParaRPr lang="en-US" dirty="0"/>
          </a:p>
        </p:txBody>
      </p:sp>
      <p:sp>
        <p:nvSpPr>
          <p:cNvPr id="7" name="Rectangle 6"/>
          <p:cNvSpPr/>
          <p:nvPr/>
        </p:nvSpPr>
        <p:spPr>
          <a:xfrm>
            <a:off x="1306304" y="2343884"/>
            <a:ext cx="3253743" cy="1792798"/>
          </a:xfrm>
          <a:prstGeom prst="rect">
            <a:avLst/>
          </a:prstGeom>
        </p:spPr>
        <p:txBody>
          <a:bodyPr wrap="square">
            <a:spAutoFit/>
          </a:bodyPr>
          <a:lstStyle/>
          <a:p>
            <a:pPr>
              <a:spcAft>
                <a:spcPts val="500"/>
              </a:spcAft>
            </a:pPr>
            <a:r>
              <a:rPr lang="en-US" sz="1400" dirty="0">
                <a:solidFill>
                  <a:schemeClr val="tx2"/>
                </a:solidFill>
              </a:rPr>
              <a:t>Cloud opportunities</a:t>
            </a:r>
          </a:p>
          <a:p>
            <a:pPr marL="179388" indent="-179388">
              <a:spcAft>
                <a:spcPts val="500"/>
              </a:spcAft>
              <a:buFont typeface="Arial" panose="020B0604020202020204" pitchFamily="34" charset="0"/>
              <a:buChar char="•"/>
            </a:pPr>
            <a:r>
              <a:rPr lang="en-US" sz="1400" dirty="0">
                <a:solidFill>
                  <a:schemeClr val="tx2"/>
                </a:solidFill>
              </a:rPr>
              <a:t>Highly standardized software/hardware stacks</a:t>
            </a:r>
          </a:p>
          <a:p>
            <a:pPr marL="179388" indent="-179388">
              <a:spcAft>
                <a:spcPts val="500"/>
              </a:spcAft>
              <a:buFont typeface="Arial" panose="020B0604020202020204" pitchFamily="34" charset="0"/>
              <a:buChar char="•"/>
            </a:pPr>
            <a:r>
              <a:rPr lang="en-US" sz="1400" dirty="0">
                <a:solidFill>
                  <a:schemeClr val="tx2"/>
                </a:solidFill>
              </a:rPr>
              <a:t>Aggressively increase the level of services automation in many processes of IT delivery, </a:t>
            </a:r>
          </a:p>
          <a:p>
            <a:pPr marL="179388" indent="-179388">
              <a:spcAft>
                <a:spcPts val="500"/>
              </a:spcAft>
              <a:buFont typeface="Arial" panose="020B0604020202020204" pitchFamily="34" charset="0"/>
              <a:buChar char="•"/>
            </a:pPr>
            <a:r>
              <a:rPr lang="en-US" sz="1400" dirty="0">
                <a:solidFill>
                  <a:schemeClr val="tx2"/>
                </a:solidFill>
              </a:rPr>
              <a:t>including patch management</a:t>
            </a:r>
          </a:p>
        </p:txBody>
      </p:sp>
      <p:sp>
        <p:nvSpPr>
          <p:cNvPr id="8" name="Oval 7"/>
          <p:cNvSpPr/>
          <p:nvPr/>
        </p:nvSpPr>
        <p:spPr>
          <a:xfrm>
            <a:off x="482803" y="2541952"/>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ectangle 28"/>
          <p:cNvSpPr/>
          <p:nvPr/>
        </p:nvSpPr>
        <p:spPr>
          <a:xfrm>
            <a:off x="5529108" y="2343884"/>
            <a:ext cx="3208491" cy="1880002"/>
          </a:xfrm>
          <a:prstGeom prst="rect">
            <a:avLst/>
          </a:prstGeom>
        </p:spPr>
        <p:txBody>
          <a:bodyPr wrap="square">
            <a:spAutoFit/>
          </a:bodyPr>
          <a:lstStyle/>
          <a:p>
            <a:pPr>
              <a:spcAft>
                <a:spcPts val="500"/>
              </a:spcAft>
            </a:pPr>
            <a:r>
              <a:rPr lang="en-US" sz="1400" spc="-20" dirty="0">
                <a:solidFill>
                  <a:schemeClr val="tx2"/>
                </a:solidFill>
              </a:rPr>
              <a:t>A clean slate to offer customers with more standardized solutions and services at a lower cost</a:t>
            </a:r>
          </a:p>
          <a:p>
            <a:pPr marL="179388" indent="-179388">
              <a:spcAft>
                <a:spcPts val="500"/>
              </a:spcAft>
              <a:buFont typeface="Arial" panose="020B0604020202020204" pitchFamily="34" charset="0"/>
              <a:buChar char="•"/>
            </a:pPr>
            <a:r>
              <a:rPr lang="en-US" sz="1400" dirty="0">
                <a:solidFill>
                  <a:schemeClr val="tx2"/>
                </a:solidFill>
              </a:rPr>
              <a:t>Lower provider’s operational costs get passed to customers so they are likely willing to accept standardized services such as patch management</a:t>
            </a:r>
          </a:p>
        </p:txBody>
      </p:sp>
      <p:sp>
        <p:nvSpPr>
          <p:cNvPr id="32" name="Oval 31"/>
          <p:cNvSpPr/>
          <p:nvPr/>
        </p:nvSpPr>
        <p:spPr>
          <a:xfrm>
            <a:off x="4697088" y="2541952"/>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ectangle 24"/>
          <p:cNvSpPr/>
          <p:nvPr/>
        </p:nvSpPr>
        <p:spPr>
          <a:xfrm>
            <a:off x="1306304" y="4292213"/>
            <a:ext cx="3253743" cy="1018227"/>
          </a:xfrm>
          <a:prstGeom prst="rect">
            <a:avLst/>
          </a:prstGeom>
        </p:spPr>
        <p:txBody>
          <a:bodyPr wrap="square">
            <a:spAutoFit/>
          </a:bodyPr>
          <a:lstStyle/>
          <a:p>
            <a:pPr>
              <a:spcAft>
                <a:spcPts val="500"/>
              </a:spcAft>
            </a:pPr>
            <a:r>
              <a:rPr lang="en-US" sz="1400" dirty="0">
                <a:solidFill>
                  <a:schemeClr val="tx2"/>
                </a:solidFill>
              </a:rPr>
              <a:t>Cloud challenges </a:t>
            </a:r>
          </a:p>
          <a:p>
            <a:pPr marL="179388" indent="-179388">
              <a:spcAft>
                <a:spcPts val="500"/>
              </a:spcAft>
              <a:buFont typeface="Arial" panose="020B0604020202020204" pitchFamily="34" charset="0"/>
              <a:buChar char="•"/>
            </a:pPr>
            <a:r>
              <a:rPr lang="en-US" sz="1400" dirty="0">
                <a:solidFill>
                  <a:schemeClr val="tx2"/>
                </a:solidFill>
              </a:rPr>
              <a:t>Extremely large, multi-tenancy, deeper vertical stack due to virtualization</a:t>
            </a:r>
          </a:p>
        </p:txBody>
      </p:sp>
      <p:sp>
        <p:nvSpPr>
          <p:cNvPr id="26" name="Oval 25"/>
          <p:cNvSpPr/>
          <p:nvPr/>
        </p:nvSpPr>
        <p:spPr>
          <a:xfrm>
            <a:off x="482803" y="4361266"/>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Freeform 6"/>
          <p:cNvSpPr>
            <a:spLocks/>
          </p:cNvSpPr>
          <p:nvPr/>
        </p:nvSpPr>
        <p:spPr bwMode="auto">
          <a:xfrm>
            <a:off x="611188" y="2671763"/>
            <a:ext cx="406400" cy="406400"/>
          </a:xfrm>
          <a:custGeom>
            <a:avLst/>
            <a:gdLst>
              <a:gd name="T0" fmla="*/ 2348 w 3244"/>
              <a:gd name="T1" fmla="*/ 570 h 3245"/>
              <a:gd name="T2" fmla="*/ 2799 w 3244"/>
              <a:gd name="T3" fmla="*/ 118 h 3245"/>
              <a:gd name="T4" fmla="*/ 2031 w 3244"/>
              <a:gd name="T5" fmla="*/ 253 h 3245"/>
              <a:gd name="T6" fmla="*/ 1869 w 3244"/>
              <a:gd name="T7" fmla="*/ 954 h 3245"/>
              <a:gd name="T8" fmla="*/ 953 w 3244"/>
              <a:gd name="T9" fmla="*/ 1870 h 3245"/>
              <a:gd name="T10" fmla="*/ 252 w 3244"/>
              <a:gd name="T11" fmla="*/ 2032 h 3245"/>
              <a:gd name="T12" fmla="*/ 117 w 3244"/>
              <a:gd name="T13" fmla="*/ 2800 h 3245"/>
              <a:gd name="T14" fmla="*/ 569 w 3244"/>
              <a:gd name="T15" fmla="*/ 2348 h 3245"/>
              <a:gd name="T16" fmla="*/ 896 w 3244"/>
              <a:gd name="T17" fmla="*/ 2676 h 3245"/>
              <a:gd name="T18" fmla="*/ 445 w 3244"/>
              <a:gd name="T19" fmla="*/ 3127 h 3245"/>
              <a:gd name="T20" fmla="*/ 1212 w 3244"/>
              <a:gd name="T21" fmla="*/ 2992 h 3245"/>
              <a:gd name="T22" fmla="*/ 1374 w 3244"/>
              <a:gd name="T23" fmla="*/ 2291 h 3245"/>
              <a:gd name="T24" fmla="*/ 2290 w 3244"/>
              <a:gd name="T25" fmla="*/ 1375 h 3245"/>
              <a:gd name="T26" fmla="*/ 2991 w 3244"/>
              <a:gd name="T27" fmla="*/ 1213 h 3245"/>
              <a:gd name="T28" fmla="*/ 3126 w 3244"/>
              <a:gd name="T29" fmla="*/ 445 h 3245"/>
              <a:gd name="T30" fmla="*/ 2675 w 3244"/>
              <a:gd name="T31" fmla="*/ 897 h 3245"/>
              <a:gd name="T32" fmla="*/ 2348 w 3244"/>
              <a:gd name="T33" fmla="*/ 570 h 3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44" h="3245">
                <a:moveTo>
                  <a:pt x="2348" y="570"/>
                </a:moveTo>
                <a:cubicBezTo>
                  <a:pt x="2799" y="118"/>
                  <a:pt x="2799" y="118"/>
                  <a:pt x="2799" y="118"/>
                </a:cubicBezTo>
                <a:cubicBezTo>
                  <a:pt x="2548" y="0"/>
                  <a:pt x="2239" y="45"/>
                  <a:pt x="2031" y="253"/>
                </a:cubicBezTo>
                <a:cubicBezTo>
                  <a:pt x="1842" y="443"/>
                  <a:pt x="1788" y="716"/>
                  <a:pt x="1869" y="954"/>
                </a:cubicBezTo>
                <a:cubicBezTo>
                  <a:pt x="953" y="1870"/>
                  <a:pt x="953" y="1870"/>
                  <a:pt x="953" y="1870"/>
                </a:cubicBezTo>
                <a:cubicBezTo>
                  <a:pt x="716" y="1788"/>
                  <a:pt x="442" y="1842"/>
                  <a:pt x="252" y="2032"/>
                </a:cubicBezTo>
                <a:cubicBezTo>
                  <a:pt x="45" y="2240"/>
                  <a:pt x="0" y="2548"/>
                  <a:pt x="117" y="2800"/>
                </a:cubicBezTo>
                <a:cubicBezTo>
                  <a:pt x="569" y="2348"/>
                  <a:pt x="569" y="2348"/>
                  <a:pt x="569" y="2348"/>
                </a:cubicBezTo>
                <a:cubicBezTo>
                  <a:pt x="896" y="2676"/>
                  <a:pt x="896" y="2676"/>
                  <a:pt x="896" y="2676"/>
                </a:cubicBezTo>
                <a:cubicBezTo>
                  <a:pt x="445" y="3127"/>
                  <a:pt x="445" y="3127"/>
                  <a:pt x="445" y="3127"/>
                </a:cubicBezTo>
                <a:cubicBezTo>
                  <a:pt x="696" y="3245"/>
                  <a:pt x="1005" y="3200"/>
                  <a:pt x="1212" y="2992"/>
                </a:cubicBezTo>
                <a:cubicBezTo>
                  <a:pt x="1402" y="2802"/>
                  <a:pt x="1456" y="2529"/>
                  <a:pt x="1374" y="2291"/>
                </a:cubicBezTo>
                <a:cubicBezTo>
                  <a:pt x="2290" y="1375"/>
                  <a:pt x="2290" y="1375"/>
                  <a:pt x="2290" y="1375"/>
                </a:cubicBezTo>
                <a:cubicBezTo>
                  <a:pt x="2528" y="1457"/>
                  <a:pt x="2802" y="1403"/>
                  <a:pt x="2991" y="1213"/>
                </a:cubicBezTo>
                <a:cubicBezTo>
                  <a:pt x="3199" y="1005"/>
                  <a:pt x="3244" y="697"/>
                  <a:pt x="3126" y="445"/>
                </a:cubicBezTo>
                <a:cubicBezTo>
                  <a:pt x="2675" y="897"/>
                  <a:pt x="2675" y="897"/>
                  <a:pt x="2675" y="897"/>
                </a:cubicBezTo>
                <a:lnTo>
                  <a:pt x="2348" y="57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noEditPoints="1"/>
          </p:cNvSpPr>
          <p:nvPr/>
        </p:nvSpPr>
        <p:spPr bwMode="auto">
          <a:xfrm>
            <a:off x="606130" y="4502719"/>
            <a:ext cx="418025" cy="390239"/>
          </a:xfrm>
          <a:custGeom>
            <a:avLst/>
            <a:gdLst>
              <a:gd name="T0" fmla="*/ 934 w 1628"/>
              <a:gd name="T1" fmla="*/ 1014 h 1522"/>
              <a:gd name="T2" fmla="*/ 934 w 1628"/>
              <a:gd name="T3" fmla="*/ 969 h 1522"/>
              <a:gd name="T4" fmla="*/ 1025 w 1628"/>
              <a:gd name="T5" fmla="*/ 894 h 1522"/>
              <a:gd name="T6" fmla="*/ 1391 w 1628"/>
              <a:gd name="T7" fmla="*/ 715 h 1522"/>
              <a:gd name="T8" fmla="*/ 1497 w 1628"/>
              <a:gd name="T9" fmla="*/ 140 h 1522"/>
              <a:gd name="T10" fmla="*/ 1337 w 1628"/>
              <a:gd name="T11" fmla="*/ 67 h 1522"/>
              <a:gd name="T12" fmla="*/ 1358 w 1628"/>
              <a:gd name="T13" fmla="*/ 15 h 1522"/>
              <a:gd name="T14" fmla="*/ 1358 w 1628"/>
              <a:gd name="T15" fmla="*/ 5 h 1522"/>
              <a:gd name="T16" fmla="*/ 1346 w 1628"/>
              <a:gd name="T17" fmla="*/ 0 h 1522"/>
              <a:gd name="T18" fmla="*/ 284 w 1628"/>
              <a:gd name="T19" fmla="*/ 0 h 1522"/>
              <a:gd name="T20" fmla="*/ 272 w 1628"/>
              <a:gd name="T21" fmla="*/ 5 h 1522"/>
              <a:gd name="T22" fmla="*/ 272 w 1628"/>
              <a:gd name="T23" fmla="*/ 15 h 1522"/>
              <a:gd name="T24" fmla="*/ 292 w 1628"/>
              <a:gd name="T25" fmla="*/ 67 h 1522"/>
              <a:gd name="T26" fmla="*/ 132 w 1628"/>
              <a:gd name="T27" fmla="*/ 140 h 1522"/>
              <a:gd name="T28" fmla="*/ 237 w 1628"/>
              <a:gd name="T29" fmla="*/ 715 h 1522"/>
              <a:gd name="T30" fmla="*/ 603 w 1628"/>
              <a:gd name="T31" fmla="*/ 894 h 1522"/>
              <a:gd name="T32" fmla="*/ 694 w 1628"/>
              <a:gd name="T33" fmla="*/ 969 h 1522"/>
              <a:gd name="T34" fmla="*/ 694 w 1628"/>
              <a:gd name="T35" fmla="*/ 1014 h 1522"/>
              <a:gd name="T36" fmla="*/ 727 w 1628"/>
              <a:gd name="T37" fmla="*/ 1042 h 1522"/>
              <a:gd name="T38" fmla="*/ 739 w 1628"/>
              <a:gd name="T39" fmla="*/ 1042 h 1522"/>
              <a:gd name="T40" fmla="*/ 607 w 1628"/>
              <a:gd name="T41" fmla="*/ 1285 h 1522"/>
              <a:gd name="T42" fmla="*/ 536 w 1628"/>
              <a:gd name="T43" fmla="*/ 1344 h 1522"/>
              <a:gd name="T44" fmla="*/ 372 w 1628"/>
              <a:gd name="T45" fmla="*/ 1344 h 1522"/>
              <a:gd name="T46" fmla="*/ 342 w 1628"/>
              <a:gd name="T47" fmla="*/ 1362 h 1522"/>
              <a:gd name="T48" fmla="*/ 267 w 1628"/>
              <a:gd name="T49" fmla="*/ 1497 h 1522"/>
              <a:gd name="T50" fmla="*/ 267 w 1628"/>
              <a:gd name="T51" fmla="*/ 1514 h 1522"/>
              <a:gd name="T52" fmla="*/ 282 w 1628"/>
              <a:gd name="T53" fmla="*/ 1522 h 1522"/>
              <a:gd name="T54" fmla="*/ 1347 w 1628"/>
              <a:gd name="T55" fmla="*/ 1522 h 1522"/>
              <a:gd name="T56" fmla="*/ 1361 w 1628"/>
              <a:gd name="T57" fmla="*/ 1514 h 1522"/>
              <a:gd name="T58" fmla="*/ 1361 w 1628"/>
              <a:gd name="T59" fmla="*/ 1497 h 1522"/>
              <a:gd name="T60" fmla="*/ 1287 w 1628"/>
              <a:gd name="T61" fmla="*/ 1362 h 1522"/>
              <a:gd name="T62" fmla="*/ 1256 w 1628"/>
              <a:gd name="T63" fmla="*/ 1344 h 1522"/>
              <a:gd name="T64" fmla="*/ 1092 w 1628"/>
              <a:gd name="T65" fmla="*/ 1344 h 1522"/>
              <a:gd name="T66" fmla="*/ 1021 w 1628"/>
              <a:gd name="T67" fmla="*/ 1285 h 1522"/>
              <a:gd name="T68" fmla="*/ 890 w 1628"/>
              <a:gd name="T69" fmla="*/ 1042 h 1522"/>
              <a:gd name="T70" fmla="*/ 901 w 1628"/>
              <a:gd name="T71" fmla="*/ 1042 h 1522"/>
              <a:gd name="T72" fmla="*/ 934 w 1628"/>
              <a:gd name="T73" fmla="*/ 1014 h 1522"/>
              <a:gd name="T74" fmla="*/ 1272 w 1628"/>
              <a:gd name="T75" fmla="*/ 220 h 1522"/>
              <a:gd name="T76" fmla="*/ 1311 w 1628"/>
              <a:gd name="T77" fmla="*/ 240 h 1522"/>
              <a:gd name="T78" fmla="*/ 1362 w 1628"/>
              <a:gd name="T79" fmla="*/ 189 h 1522"/>
              <a:gd name="T80" fmla="*/ 1353 w 1628"/>
              <a:gd name="T81" fmla="*/ 161 h 1522"/>
              <a:gd name="T82" fmla="*/ 1433 w 1628"/>
              <a:gd name="T83" fmla="*/ 203 h 1522"/>
              <a:gd name="T84" fmla="*/ 1328 w 1628"/>
              <a:gd name="T85" fmla="*/ 651 h 1522"/>
              <a:gd name="T86" fmla="*/ 1101 w 1628"/>
              <a:gd name="T87" fmla="*/ 791 h 1522"/>
              <a:gd name="T88" fmla="*/ 1272 w 1628"/>
              <a:gd name="T89" fmla="*/ 220 h 1522"/>
              <a:gd name="T90" fmla="*/ 301 w 1628"/>
              <a:gd name="T91" fmla="*/ 651 h 1522"/>
              <a:gd name="T92" fmla="*/ 195 w 1628"/>
              <a:gd name="T93" fmla="*/ 203 h 1522"/>
              <a:gd name="T94" fmla="*/ 275 w 1628"/>
              <a:gd name="T95" fmla="*/ 161 h 1522"/>
              <a:gd name="T96" fmla="*/ 266 w 1628"/>
              <a:gd name="T97" fmla="*/ 189 h 1522"/>
              <a:gd name="T98" fmla="*/ 317 w 1628"/>
              <a:gd name="T99" fmla="*/ 240 h 1522"/>
              <a:gd name="T100" fmla="*/ 356 w 1628"/>
              <a:gd name="T101" fmla="*/ 220 h 1522"/>
              <a:gd name="T102" fmla="*/ 528 w 1628"/>
              <a:gd name="T103" fmla="*/ 791 h 1522"/>
              <a:gd name="T104" fmla="*/ 301 w 1628"/>
              <a:gd name="T105" fmla="*/ 651 h 1522"/>
              <a:gd name="T106" fmla="*/ 439 w 1628"/>
              <a:gd name="T107" fmla="*/ 171 h 1522"/>
              <a:gd name="T108" fmla="*/ 526 w 1628"/>
              <a:gd name="T109" fmla="*/ 171 h 1522"/>
              <a:gd name="T110" fmla="*/ 657 w 1628"/>
              <a:gd name="T111" fmla="*/ 854 h 1522"/>
              <a:gd name="T112" fmla="*/ 439 w 1628"/>
              <a:gd name="T113" fmla="*/ 171 h 1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28" h="1522">
                <a:moveTo>
                  <a:pt x="934" y="1014"/>
                </a:moveTo>
                <a:cubicBezTo>
                  <a:pt x="934" y="969"/>
                  <a:pt x="934" y="969"/>
                  <a:pt x="934" y="969"/>
                </a:cubicBezTo>
                <a:cubicBezTo>
                  <a:pt x="966" y="951"/>
                  <a:pt x="997" y="926"/>
                  <a:pt x="1025" y="894"/>
                </a:cubicBezTo>
                <a:cubicBezTo>
                  <a:pt x="1148" y="889"/>
                  <a:pt x="1283" y="823"/>
                  <a:pt x="1391" y="715"/>
                </a:cubicBezTo>
                <a:cubicBezTo>
                  <a:pt x="1582" y="524"/>
                  <a:pt x="1628" y="271"/>
                  <a:pt x="1497" y="140"/>
                </a:cubicBezTo>
                <a:cubicBezTo>
                  <a:pt x="1455" y="98"/>
                  <a:pt x="1401" y="74"/>
                  <a:pt x="1337" y="67"/>
                </a:cubicBezTo>
                <a:cubicBezTo>
                  <a:pt x="1358" y="15"/>
                  <a:pt x="1358" y="15"/>
                  <a:pt x="1358" y="15"/>
                </a:cubicBezTo>
                <a:cubicBezTo>
                  <a:pt x="1360" y="12"/>
                  <a:pt x="1360" y="8"/>
                  <a:pt x="1358" y="5"/>
                </a:cubicBezTo>
                <a:cubicBezTo>
                  <a:pt x="1355" y="2"/>
                  <a:pt x="1351" y="0"/>
                  <a:pt x="1346" y="0"/>
                </a:cubicBezTo>
                <a:cubicBezTo>
                  <a:pt x="1065" y="0"/>
                  <a:pt x="564" y="0"/>
                  <a:pt x="284" y="0"/>
                </a:cubicBezTo>
                <a:cubicBezTo>
                  <a:pt x="279" y="0"/>
                  <a:pt x="274" y="2"/>
                  <a:pt x="272" y="5"/>
                </a:cubicBezTo>
                <a:cubicBezTo>
                  <a:pt x="269" y="8"/>
                  <a:pt x="269" y="12"/>
                  <a:pt x="272" y="15"/>
                </a:cubicBezTo>
                <a:cubicBezTo>
                  <a:pt x="292" y="67"/>
                  <a:pt x="292" y="67"/>
                  <a:pt x="292" y="67"/>
                </a:cubicBezTo>
                <a:cubicBezTo>
                  <a:pt x="228" y="74"/>
                  <a:pt x="173" y="98"/>
                  <a:pt x="132" y="140"/>
                </a:cubicBezTo>
                <a:cubicBezTo>
                  <a:pt x="0" y="271"/>
                  <a:pt x="46" y="524"/>
                  <a:pt x="237" y="715"/>
                </a:cubicBezTo>
                <a:cubicBezTo>
                  <a:pt x="345" y="823"/>
                  <a:pt x="481" y="889"/>
                  <a:pt x="603" y="894"/>
                </a:cubicBezTo>
                <a:cubicBezTo>
                  <a:pt x="632" y="926"/>
                  <a:pt x="662" y="951"/>
                  <a:pt x="694" y="969"/>
                </a:cubicBezTo>
                <a:cubicBezTo>
                  <a:pt x="694" y="1014"/>
                  <a:pt x="694" y="1014"/>
                  <a:pt x="694" y="1014"/>
                </a:cubicBezTo>
                <a:cubicBezTo>
                  <a:pt x="694" y="1029"/>
                  <a:pt x="709" y="1042"/>
                  <a:pt x="727" y="1042"/>
                </a:cubicBezTo>
                <a:cubicBezTo>
                  <a:pt x="739" y="1042"/>
                  <a:pt x="739" y="1042"/>
                  <a:pt x="739" y="1042"/>
                </a:cubicBezTo>
                <a:cubicBezTo>
                  <a:pt x="729" y="1125"/>
                  <a:pt x="674" y="1230"/>
                  <a:pt x="607" y="1285"/>
                </a:cubicBezTo>
                <a:cubicBezTo>
                  <a:pt x="536" y="1344"/>
                  <a:pt x="536" y="1344"/>
                  <a:pt x="536" y="1344"/>
                </a:cubicBezTo>
                <a:cubicBezTo>
                  <a:pt x="484" y="1344"/>
                  <a:pt x="429" y="1344"/>
                  <a:pt x="372" y="1344"/>
                </a:cubicBezTo>
                <a:cubicBezTo>
                  <a:pt x="359" y="1344"/>
                  <a:pt x="348" y="1351"/>
                  <a:pt x="342" y="1362"/>
                </a:cubicBezTo>
                <a:cubicBezTo>
                  <a:pt x="267" y="1497"/>
                  <a:pt x="267" y="1497"/>
                  <a:pt x="267" y="1497"/>
                </a:cubicBezTo>
                <a:cubicBezTo>
                  <a:pt x="264" y="1502"/>
                  <a:pt x="264" y="1509"/>
                  <a:pt x="267" y="1514"/>
                </a:cubicBezTo>
                <a:cubicBezTo>
                  <a:pt x="270" y="1519"/>
                  <a:pt x="276" y="1522"/>
                  <a:pt x="282" y="1522"/>
                </a:cubicBezTo>
                <a:cubicBezTo>
                  <a:pt x="606" y="1522"/>
                  <a:pt x="1023" y="1522"/>
                  <a:pt x="1347" y="1522"/>
                </a:cubicBezTo>
                <a:cubicBezTo>
                  <a:pt x="1353" y="1522"/>
                  <a:pt x="1358" y="1519"/>
                  <a:pt x="1361" y="1514"/>
                </a:cubicBezTo>
                <a:cubicBezTo>
                  <a:pt x="1364" y="1509"/>
                  <a:pt x="1364" y="1502"/>
                  <a:pt x="1361" y="1497"/>
                </a:cubicBezTo>
                <a:cubicBezTo>
                  <a:pt x="1287" y="1362"/>
                  <a:pt x="1287" y="1362"/>
                  <a:pt x="1287" y="1362"/>
                </a:cubicBezTo>
                <a:cubicBezTo>
                  <a:pt x="1280" y="1351"/>
                  <a:pt x="1269" y="1344"/>
                  <a:pt x="1256" y="1344"/>
                </a:cubicBezTo>
                <a:cubicBezTo>
                  <a:pt x="1199" y="1344"/>
                  <a:pt x="1144" y="1344"/>
                  <a:pt x="1092" y="1344"/>
                </a:cubicBezTo>
                <a:cubicBezTo>
                  <a:pt x="1021" y="1285"/>
                  <a:pt x="1021" y="1285"/>
                  <a:pt x="1021" y="1285"/>
                </a:cubicBezTo>
                <a:cubicBezTo>
                  <a:pt x="954" y="1230"/>
                  <a:pt x="899" y="1125"/>
                  <a:pt x="890" y="1042"/>
                </a:cubicBezTo>
                <a:cubicBezTo>
                  <a:pt x="901" y="1042"/>
                  <a:pt x="901" y="1042"/>
                  <a:pt x="901" y="1042"/>
                </a:cubicBezTo>
                <a:cubicBezTo>
                  <a:pt x="919" y="1042"/>
                  <a:pt x="934" y="1029"/>
                  <a:pt x="934" y="1014"/>
                </a:cubicBezTo>
                <a:close/>
                <a:moveTo>
                  <a:pt x="1272" y="220"/>
                </a:moveTo>
                <a:cubicBezTo>
                  <a:pt x="1281" y="232"/>
                  <a:pt x="1295" y="240"/>
                  <a:pt x="1311" y="240"/>
                </a:cubicBezTo>
                <a:cubicBezTo>
                  <a:pt x="1339" y="240"/>
                  <a:pt x="1362" y="217"/>
                  <a:pt x="1362" y="189"/>
                </a:cubicBezTo>
                <a:cubicBezTo>
                  <a:pt x="1362" y="179"/>
                  <a:pt x="1359" y="169"/>
                  <a:pt x="1353" y="161"/>
                </a:cubicBezTo>
                <a:cubicBezTo>
                  <a:pt x="1385" y="168"/>
                  <a:pt x="1412" y="182"/>
                  <a:pt x="1433" y="203"/>
                </a:cubicBezTo>
                <a:cubicBezTo>
                  <a:pt x="1526" y="296"/>
                  <a:pt x="1478" y="501"/>
                  <a:pt x="1328" y="651"/>
                </a:cubicBezTo>
                <a:cubicBezTo>
                  <a:pt x="1259" y="720"/>
                  <a:pt x="1179" y="769"/>
                  <a:pt x="1101" y="791"/>
                </a:cubicBezTo>
                <a:cubicBezTo>
                  <a:pt x="1185" y="651"/>
                  <a:pt x="1246" y="451"/>
                  <a:pt x="1272" y="220"/>
                </a:cubicBezTo>
                <a:close/>
                <a:moveTo>
                  <a:pt x="301" y="651"/>
                </a:moveTo>
                <a:cubicBezTo>
                  <a:pt x="151" y="501"/>
                  <a:pt x="102" y="296"/>
                  <a:pt x="195" y="203"/>
                </a:cubicBezTo>
                <a:cubicBezTo>
                  <a:pt x="216" y="182"/>
                  <a:pt x="243" y="168"/>
                  <a:pt x="275" y="161"/>
                </a:cubicBezTo>
                <a:cubicBezTo>
                  <a:pt x="270" y="169"/>
                  <a:pt x="266" y="179"/>
                  <a:pt x="266" y="189"/>
                </a:cubicBezTo>
                <a:cubicBezTo>
                  <a:pt x="266" y="217"/>
                  <a:pt x="289" y="240"/>
                  <a:pt x="317" y="240"/>
                </a:cubicBezTo>
                <a:cubicBezTo>
                  <a:pt x="333" y="240"/>
                  <a:pt x="347" y="232"/>
                  <a:pt x="356" y="220"/>
                </a:cubicBezTo>
                <a:cubicBezTo>
                  <a:pt x="382" y="451"/>
                  <a:pt x="444" y="651"/>
                  <a:pt x="528" y="791"/>
                </a:cubicBezTo>
                <a:cubicBezTo>
                  <a:pt x="450" y="769"/>
                  <a:pt x="369" y="720"/>
                  <a:pt x="301" y="651"/>
                </a:cubicBezTo>
                <a:close/>
                <a:moveTo>
                  <a:pt x="439" y="171"/>
                </a:moveTo>
                <a:cubicBezTo>
                  <a:pt x="526" y="171"/>
                  <a:pt x="526" y="171"/>
                  <a:pt x="526" y="171"/>
                </a:cubicBezTo>
                <a:cubicBezTo>
                  <a:pt x="541" y="434"/>
                  <a:pt x="588" y="670"/>
                  <a:pt x="657" y="854"/>
                </a:cubicBezTo>
                <a:cubicBezTo>
                  <a:pt x="538" y="741"/>
                  <a:pt x="451" y="481"/>
                  <a:pt x="439" y="17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p:nvSpPr>
        <p:spPr bwMode="auto">
          <a:xfrm>
            <a:off x="4870781" y="2635661"/>
            <a:ext cx="317291" cy="439326"/>
          </a:xfrm>
          <a:custGeom>
            <a:avLst/>
            <a:gdLst>
              <a:gd name="T0" fmla="*/ 1146 w 1146"/>
              <a:gd name="T1" fmla="*/ 511 h 1589"/>
              <a:gd name="T2" fmla="*/ 1122 w 1146"/>
              <a:gd name="T3" fmla="*/ 487 h 1589"/>
              <a:gd name="T4" fmla="*/ 1117 w 1146"/>
              <a:gd name="T5" fmla="*/ 488 h 1589"/>
              <a:gd name="T6" fmla="*/ 862 w 1146"/>
              <a:gd name="T7" fmla="*/ 535 h 1589"/>
              <a:gd name="T8" fmla="*/ 762 w 1146"/>
              <a:gd name="T9" fmla="*/ 500 h 1589"/>
              <a:gd name="T10" fmla="*/ 780 w 1146"/>
              <a:gd name="T11" fmla="*/ 377 h 1589"/>
              <a:gd name="T12" fmla="*/ 832 w 1146"/>
              <a:gd name="T13" fmla="*/ 228 h 1589"/>
              <a:gd name="T14" fmla="*/ 614 w 1146"/>
              <a:gd name="T15" fmla="*/ 0 h 1589"/>
              <a:gd name="T16" fmla="*/ 397 w 1146"/>
              <a:gd name="T17" fmla="*/ 228 h 1589"/>
              <a:gd name="T18" fmla="*/ 449 w 1146"/>
              <a:gd name="T19" fmla="*/ 377 h 1589"/>
              <a:gd name="T20" fmla="*/ 467 w 1146"/>
              <a:gd name="T21" fmla="*/ 500 h 1589"/>
              <a:gd name="T22" fmla="*/ 367 w 1146"/>
              <a:gd name="T23" fmla="*/ 535 h 1589"/>
              <a:gd name="T24" fmla="*/ 63 w 1146"/>
              <a:gd name="T25" fmla="*/ 488 h 1589"/>
              <a:gd name="T26" fmla="*/ 59 w 1146"/>
              <a:gd name="T27" fmla="*/ 487 h 1589"/>
              <a:gd name="T28" fmla="*/ 35 w 1146"/>
              <a:gd name="T29" fmla="*/ 510 h 1589"/>
              <a:gd name="T30" fmla="*/ 6 w 1146"/>
              <a:gd name="T31" fmla="*/ 819 h 1589"/>
              <a:gd name="T32" fmla="*/ 39 w 1146"/>
              <a:gd name="T33" fmla="*/ 914 h 1589"/>
              <a:gd name="T34" fmla="*/ 157 w 1146"/>
              <a:gd name="T35" fmla="*/ 897 h 1589"/>
              <a:gd name="T36" fmla="*/ 298 w 1146"/>
              <a:gd name="T37" fmla="*/ 848 h 1589"/>
              <a:gd name="T38" fmla="*/ 516 w 1146"/>
              <a:gd name="T39" fmla="*/ 1055 h 1589"/>
              <a:gd name="T40" fmla="*/ 298 w 1146"/>
              <a:gd name="T41" fmla="*/ 1263 h 1589"/>
              <a:gd name="T42" fmla="*/ 157 w 1146"/>
              <a:gd name="T43" fmla="*/ 1214 h 1589"/>
              <a:gd name="T44" fmla="*/ 39 w 1146"/>
              <a:gd name="T45" fmla="*/ 1196 h 1589"/>
              <a:gd name="T46" fmla="*/ 6 w 1146"/>
              <a:gd name="T47" fmla="*/ 1292 h 1589"/>
              <a:gd name="T48" fmla="*/ 35 w 1146"/>
              <a:gd name="T49" fmla="*/ 1567 h 1589"/>
              <a:gd name="T50" fmla="*/ 59 w 1146"/>
              <a:gd name="T51" fmla="*/ 1589 h 1589"/>
              <a:gd name="T52" fmla="*/ 1016 w 1146"/>
              <a:gd name="T53" fmla="*/ 1589 h 1589"/>
              <a:gd name="T54" fmla="*/ 1146 w 1146"/>
              <a:gd name="T55" fmla="*/ 1459 h 1589"/>
              <a:gd name="T56" fmla="*/ 1146 w 1146"/>
              <a:gd name="T57" fmla="*/ 511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46" h="1589">
                <a:moveTo>
                  <a:pt x="1146" y="511"/>
                </a:moveTo>
                <a:cubicBezTo>
                  <a:pt x="1146" y="498"/>
                  <a:pt x="1135" y="487"/>
                  <a:pt x="1122" y="487"/>
                </a:cubicBezTo>
                <a:cubicBezTo>
                  <a:pt x="1120" y="487"/>
                  <a:pt x="1118" y="487"/>
                  <a:pt x="1117" y="488"/>
                </a:cubicBezTo>
                <a:cubicBezTo>
                  <a:pt x="862" y="535"/>
                  <a:pt x="862" y="535"/>
                  <a:pt x="862" y="535"/>
                </a:cubicBezTo>
                <a:cubicBezTo>
                  <a:pt x="820" y="542"/>
                  <a:pt x="782" y="530"/>
                  <a:pt x="762" y="500"/>
                </a:cubicBezTo>
                <a:cubicBezTo>
                  <a:pt x="738" y="465"/>
                  <a:pt x="745" y="427"/>
                  <a:pt x="780" y="377"/>
                </a:cubicBezTo>
                <a:cubicBezTo>
                  <a:pt x="807" y="339"/>
                  <a:pt x="832" y="279"/>
                  <a:pt x="832" y="228"/>
                </a:cubicBezTo>
                <a:cubicBezTo>
                  <a:pt x="832" y="102"/>
                  <a:pt x="734" y="0"/>
                  <a:pt x="614" y="0"/>
                </a:cubicBezTo>
                <a:cubicBezTo>
                  <a:pt x="495" y="0"/>
                  <a:pt x="397" y="102"/>
                  <a:pt x="397" y="228"/>
                </a:cubicBezTo>
                <a:cubicBezTo>
                  <a:pt x="397" y="279"/>
                  <a:pt x="422" y="339"/>
                  <a:pt x="449" y="377"/>
                </a:cubicBezTo>
                <a:cubicBezTo>
                  <a:pt x="484" y="427"/>
                  <a:pt x="491" y="465"/>
                  <a:pt x="467" y="500"/>
                </a:cubicBezTo>
                <a:cubicBezTo>
                  <a:pt x="447" y="530"/>
                  <a:pt x="409" y="541"/>
                  <a:pt x="367" y="535"/>
                </a:cubicBezTo>
                <a:cubicBezTo>
                  <a:pt x="63" y="488"/>
                  <a:pt x="63" y="488"/>
                  <a:pt x="63" y="488"/>
                </a:cubicBezTo>
                <a:cubicBezTo>
                  <a:pt x="63" y="488"/>
                  <a:pt x="60" y="487"/>
                  <a:pt x="59" y="487"/>
                </a:cubicBezTo>
                <a:cubicBezTo>
                  <a:pt x="46" y="487"/>
                  <a:pt x="36" y="497"/>
                  <a:pt x="35" y="510"/>
                </a:cubicBezTo>
                <a:cubicBezTo>
                  <a:pt x="6" y="819"/>
                  <a:pt x="6" y="819"/>
                  <a:pt x="6" y="819"/>
                </a:cubicBezTo>
                <a:cubicBezTo>
                  <a:pt x="1" y="861"/>
                  <a:pt x="10" y="896"/>
                  <a:pt x="39" y="914"/>
                </a:cubicBezTo>
                <a:cubicBezTo>
                  <a:pt x="73" y="937"/>
                  <a:pt x="108" y="931"/>
                  <a:pt x="157" y="897"/>
                </a:cubicBezTo>
                <a:cubicBezTo>
                  <a:pt x="193" y="872"/>
                  <a:pt x="250" y="848"/>
                  <a:pt x="298" y="848"/>
                </a:cubicBezTo>
                <a:cubicBezTo>
                  <a:pt x="419" y="848"/>
                  <a:pt x="516" y="941"/>
                  <a:pt x="516" y="1055"/>
                </a:cubicBezTo>
                <a:cubicBezTo>
                  <a:pt x="516" y="1170"/>
                  <a:pt x="419" y="1263"/>
                  <a:pt x="298" y="1263"/>
                </a:cubicBezTo>
                <a:cubicBezTo>
                  <a:pt x="250" y="1263"/>
                  <a:pt x="193" y="1239"/>
                  <a:pt x="157" y="1214"/>
                </a:cubicBezTo>
                <a:cubicBezTo>
                  <a:pt x="108" y="1180"/>
                  <a:pt x="73" y="1174"/>
                  <a:pt x="39" y="1196"/>
                </a:cubicBezTo>
                <a:cubicBezTo>
                  <a:pt x="10" y="1215"/>
                  <a:pt x="0" y="1246"/>
                  <a:pt x="6" y="1292"/>
                </a:cubicBezTo>
                <a:cubicBezTo>
                  <a:pt x="35" y="1567"/>
                  <a:pt x="35" y="1567"/>
                  <a:pt x="35" y="1567"/>
                </a:cubicBezTo>
                <a:cubicBezTo>
                  <a:pt x="36" y="1579"/>
                  <a:pt x="46" y="1589"/>
                  <a:pt x="59" y="1589"/>
                </a:cubicBezTo>
                <a:cubicBezTo>
                  <a:pt x="59" y="1589"/>
                  <a:pt x="1016" y="1589"/>
                  <a:pt x="1016" y="1589"/>
                </a:cubicBezTo>
                <a:cubicBezTo>
                  <a:pt x="1088" y="1589"/>
                  <a:pt x="1146" y="1531"/>
                  <a:pt x="1146" y="1459"/>
                </a:cubicBezTo>
                <a:cubicBezTo>
                  <a:pt x="1146" y="1459"/>
                  <a:pt x="1146" y="511"/>
                  <a:pt x="1146" y="51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9" name="Group 48"/>
          <p:cNvGrpSpPr/>
          <p:nvPr/>
        </p:nvGrpSpPr>
        <p:grpSpPr>
          <a:xfrm>
            <a:off x="7335993" y="5177855"/>
            <a:ext cx="934029" cy="931874"/>
            <a:chOff x="6461126" y="4665663"/>
            <a:chExt cx="1341358" cy="1338262"/>
          </a:xfrm>
        </p:grpSpPr>
        <p:grpSp>
          <p:nvGrpSpPr>
            <p:cNvPr id="50" name="Group 49"/>
            <p:cNvGrpSpPr/>
            <p:nvPr/>
          </p:nvGrpSpPr>
          <p:grpSpPr>
            <a:xfrm>
              <a:off x="6461126" y="4665663"/>
              <a:ext cx="1338262" cy="1338262"/>
              <a:chOff x="6461126" y="4665663"/>
              <a:chExt cx="1338262" cy="1338262"/>
            </a:xfrm>
          </p:grpSpPr>
          <p:sp>
            <p:nvSpPr>
              <p:cNvPr id="55" name="Freeform 24"/>
              <p:cNvSpPr>
                <a:spLocks noEditPoints="1"/>
              </p:cNvSpPr>
              <p:nvPr/>
            </p:nvSpPr>
            <p:spPr bwMode="auto">
              <a:xfrm>
                <a:off x="6813551" y="5018088"/>
                <a:ext cx="633413" cy="633413"/>
              </a:xfrm>
              <a:custGeom>
                <a:avLst/>
                <a:gdLst>
                  <a:gd name="T0" fmla="*/ 85 w 169"/>
                  <a:gd name="T1" fmla="*/ 0 h 169"/>
                  <a:gd name="T2" fmla="*/ 0 w 169"/>
                  <a:gd name="T3" fmla="*/ 85 h 169"/>
                  <a:gd name="T4" fmla="*/ 85 w 169"/>
                  <a:gd name="T5" fmla="*/ 169 h 169"/>
                  <a:gd name="T6" fmla="*/ 169 w 169"/>
                  <a:gd name="T7" fmla="*/ 84 h 169"/>
                  <a:gd name="T8" fmla="*/ 85 w 169"/>
                  <a:gd name="T9" fmla="*/ 0 h 169"/>
                  <a:gd name="T10" fmla="*/ 52 w 169"/>
                  <a:gd name="T11" fmla="*/ 53 h 169"/>
                  <a:gd name="T12" fmla="*/ 66 w 169"/>
                  <a:gd name="T13" fmla="*/ 53 h 169"/>
                  <a:gd name="T14" fmla="*/ 66 w 169"/>
                  <a:gd name="T15" fmla="*/ 67 h 169"/>
                  <a:gd name="T16" fmla="*/ 52 w 169"/>
                  <a:gd name="T17" fmla="*/ 67 h 169"/>
                  <a:gd name="T18" fmla="*/ 52 w 169"/>
                  <a:gd name="T19" fmla="*/ 53 h 169"/>
                  <a:gd name="T20" fmla="*/ 40 w 169"/>
                  <a:gd name="T21" fmla="*/ 92 h 169"/>
                  <a:gd name="T22" fmla="*/ 26 w 169"/>
                  <a:gd name="T23" fmla="*/ 92 h 169"/>
                  <a:gd name="T24" fmla="*/ 26 w 169"/>
                  <a:gd name="T25" fmla="*/ 78 h 169"/>
                  <a:gd name="T26" fmla="*/ 40 w 169"/>
                  <a:gd name="T27" fmla="*/ 78 h 169"/>
                  <a:gd name="T28" fmla="*/ 40 w 169"/>
                  <a:gd name="T29" fmla="*/ 92 h 169"/>
                  <a:gd name="T30" fmla="*/ 66 w 169"/>
                  <a:gd name="T31" fmla="*/ 118 h 169"/>
                  <a:gd name="T32" fmla="*/ 52 w 169"/>
                  <a:gd name="T33" fmla="*/ 118 h 169"/>
                  <a:gd name="T34" fmla="*/ 52 w 169"/>
                  <a:gd name="T35" fmla="*/ 103 h 169"/>
                  <a:gd name="T36" fmla="*/ 66 w 169"/>
                  <a:gd name="T37" fmla="*/ 103 h 169"/>
                  <a:gd name="T38" fmla="*/ 66 w 169"/>
                  <a:gd name="T39" fmla="*/ 118 h 169"/>
                  <a:gd name="T40" fmla="*/ 91 w 169"/>
                  <a:gd name="T41" fmla="*/ 143 h 169"/>
                  <a:gd name="T42" fmla="*/ 77 w 169"/>
                  <a:gd name="T43" fmla="*/ 143 h 169"/>
                  <a:gd name="T44" fmla="*/ 77 w 169"/>
                  <a:gd name="T45" fmla="*/ 129 h 169"/>
                  <a:gd name="T46" fmla="*/ 91 w 169"/>
                  <a:gd name="T47" fmla="*/ 129 h 169"/>
                  <a:gd name="T48" fmla="*/ 91 w 169"/>
                  <a:gd name="T49" fmla="*/ 143 h 169"/>
                  <a:gd name="T50" fmla="*/ 91 w 169"/>
                  <a:gd name="T51" fmla="*/ 92 h 169"/>
                  <a:gd name="T52" fmla="*/ 77 w 169"/>
                  <a:gd name="T53" fmla="*/ 92 h 169"/>
                  <a:gd name="T54" fmla="*/ 77 w 169"/>
                  <a:gd name="T55" fmla="*/ 78 h 169"/>
                  <a:gd name="T56" fmla="*/ 91 w 169"/>
                  <a:gd name="T57" fmla="*/ 78 h 169"/>
                  <a:gd name="T58" fmla="*/ 91 w 169"/>
                  <a:gd name="T59" fmla="*/ 92 h 169"/>
                  <a:gd name="T60" fmla="*/ 91 w 169"/>
                  <a:gd name="T61" fmla="*/ 41 h 169"/>
                  <a:gd name="T62" fmla="*/ 77 w 169"/>
                  <a:gd name="T63" fmla="*/ 41 h 169"/>
                  <a:gd name="T64" fmla="*/ 77 w 169"/>
                  <a:gd name="T65" fmla="*/ 27 h 169"/>
                  <a:gd name="T66" fmla="*/ 91 w 169"/>
                  <a:gd name="T67" fmla="*/ 27 h 169"/>
                  <a:gd name="T68" fmla="*/ 91 w 169"/>
                  <a:gd name="T69" fmla="*/ 41 h 169"/>
                  <a:gd name="T70" fmla="*/ 117 w 169"/>
                  <a:gd name="T71" fmla="*/ 118 h 169"/>
                  <a:gd name="T72" fmla="*/ 102 w 169"/>
                  <a:gd name="T73" fmla="*/ 118 h 169"/>
                  <a:gd name="T74" fmla="*/ 102 w 169"/>
                  <a:gd name="T75" fmla="*/ 103 h 169"/>
                  <a:gd name="T76" fmla="*/ 117 w 169"/>
                  <a:gd name="T77" fmla="*/ 103 h 169"/>
                  <a:gd name="T78" fmla="*/ 117 w 169"/>
                  <a:gd name="T79" fmla="*/ 118 h 169"/>
                  <a:gd name="T80" fmla="*/ 117 w 169"/>
                  <a:gd name="T81" fmla="*/ 67 h 169"/>
                  <a:gd name="T82" fmla="*/ 102 w 169"/>
                  <a:gd name="T83" fmla="*/ 67 h 169"/>
                  <a:gd name="T84" fmla="*/ 102 w 169"/>
                  <a:gd name="T85" fmla="*/ 53 h 169"/>
                  <a:gd name="T86" fmla="*/ 117 w 169"/>
                  <a:gd name="T87" fmla="*/ 53 h 169"/>
                  <a:gd name="T88" fmla="*/ 117 w 169"/>
                  <a:gd name="T89" fmla="*/ 67 h 169"/>
                  <a:gd name="T90" fmla="*/ 128 w 169"/>
                  <a:gd name="T91" fmla="*/ 92 h 169"/>
                  <a:gd name="T92" fmla="*/ 128 w 169"/>
                  <a:gd name="T93" fmla="*/ 78 h 169"/>
                  <a:gd name="T94" fmla="*/ 142 w 169"/>
                  <a:gd name="T95" fmla="*/ 78 h 169"/>
                  <a:gd name="T96" fmla="*/ 142 w 169"/>
                  <a:gd name="T97" fmla="*/ 92 h 169"/>
                  <a:gd name="T98" fmla="*/ 128 w 169"/>
                  <a:gd name="T99" fmla="*/ 92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9" h="169">
                    <a:moveTo>
                      <a:pt x="85" y="0"/>
                    </a:moveTo>
                    <a:cubicBezTo>
                      <a:pt x="0" y="85"/>
                      <a:pt x="0" y="85"/>
                      <a:pt x="0" y="85"/>
                    </a:cubicBezTo>
                    <a:cubicBezTo>
                      <a:pt x="85" y="169"/>
                      <a:pt x="85" y="169"/>
                      <a:pt x="85" y="169"/>
                    </a:cubicBezTo>
                    <a:cubicBezTo>
                      <a:pt x="169" y="84"/>
                      <a:pt x="169" y="84"/>
                      <a:pt x="169" y="84"/>
                    </a:cubicBezTo>
                    <a:lnTo>
                      <a:pt x="85" y="0"/>
                    </a:lnTo>
                    <a:close/>
                    <a:moveTo>
                      <a:pt x="52" y="53"/>
                    </a:moveTo>
                    <a:cubicBezTo>
                      <a:pt x="55" y="49"/>
                      <a:pt x="62" y="49"/>
                      <a:pt x="66" y="53"/>
                    </a:cubicBezTo>
                    <a:cubicBezTo>
                      <a:pt x="70" y="56"/>
                      <a:pt x="70" y="63"/>
                      <a:pt x="66" y="67"/>
                    </a:cubicBezTo>
                    <a:cubicBezTo>
                      <a:pt x="62" y="71"/>
                      <a:pt x="55" y="71"/>
                      <a:pt x="52" y="67"/>
                    </a:cubicBezTo>
                    <a:cubicBezTo>
                      <a:pt x="48" y="63"/>
                      <a:pt x="48" y="56"/>
                      <a:pt x="52" y="53"/>
                    </a:cubicBezTo>
                    <a:close/>
                    <a:moveTo>
                      <a:pt x="40" y="92"/>
                    </a:moveTo>
                    <a:cubicBezTo>
                      <a:pt x="36" y="96"/>
                      <a:pt x="30" y="96"/>
                      <a:pt x="26" y="92"/>
                    </a:cubicBezTo>
                    <a:cubicBezTo>
                      <a:pt x="22" y="88"/>
                      <a:pt x="22" y="82"/>
                      <a:pt x="26" y="78"/>
                    </a:cubicBezTo>
                    <a:cubicBezTo>
                      <a:pt x="30" y="74"/>
                      <a:pt x="36" y="74"/>
                      <a:pt x="40" y="78"/>
                    </a:cubicBezTo>
                    <a:cubicBezTo>
                      <a:pt x="44" y="82"/>
                      <a:pt x="44" y="88"/>
                      <a:pt x="40" y="92"/>
                    </a:cubicBezTo>
                    <a:close/>
                    <a:moveTo>
                      <a:pt x="66" y="118"/>
                    </a:moveTo>
                    <a:cubicBezTo>
                      <a:pt x="62" y="122"/>
                      <a:pt x="55" y="122"/>
                      <a:pt x="52" y="118"/>
                    </a:cubicBezTo>
                    <a:cubicBezTo>
                      <a:pt x="48" y="114"/>
                      <a:pt x="48" y="107"/>
                      <a:pt x="52" y="103"/>
                    </a:cubicBezTo>
                    <a:cubicBezTo>
                      <a:pt x="55" y="100"/>
                      <a:pt x="62" y="100"/>
                      <a:pt x="66" y="103"/>
                    </a:cubicBezTo>
                    <a:cubicBezTo>
                      <a:pt x="70" y="107"/>
                      <a:pt x="70" y="114"/>
                      <a:pt x="66" y="118"/>
                    </a:cubicBezTo>
                    <a:close/>
                    <a:moveTo>
                      <a:pt x="91" y="143"/>
                    </a:moveTo>
                    <a:cubicBezTo>
                      <a:pt x="87" y="147"/>
                      <a:pt x="81" y="147"/>
                      <a:pt x="77" y="143"/>
                    </a:cubicBezTo>
                    <a:cubicBezTo>
                      <a:pt x="73" y="139"/>
                      <a:pt x="73" y="133"/>
                      <a:pt x="77" y="129"/>
                    </a:cubicBezTo>
                    <a:cubicBezTo>
                      <a:pt x="81" y="125"/>
                      <a:pt x="87" y="125"/>
                      <a:pt x="91" y="129"/>
                    </a:cubicBezTo>
                    <a:cubicBezTo>
                      <a:pt x="95" y="133"/>
                      <a:pt x="95" y="139"/>
                      <a:pt x="91" y="143"/>
                    </a:cubicBezTo>
                    <a:close/>
                    <a:moveTo>
                      <a:pt x="91" y="92"/>
                    </a:moveTo>
                    <a:cubicBezTo>
                      <a:pt x="87" y="96"/>
                      <a:pt x="81" y="96"/>
                      <a:pt x="77" y="92"/>
                    </a:cubicBezTo>
                    <a:cubicBezTo>
                      <a:pt x="73" y="88"/>
                      <a:pt x="73" y="82"/>
                      <a:pt x="77" y="78"/>
                    </a:cubicBezTo>
                    <a:cubicBezTo>
                      <a:pt x="81" y="74"/>
                      <a:pt x="87" y="74"/>
                      <a:pt x="91" y="78"/>
                    </a:cubicBezTo>
                    <a:cubicBezTo>
                      <a:pt x="95" y="82"/>
                      <a:pt x="95" y="88"/>
                      <a:pt x="91" y="92"/>
                    </a:cubicBezTo>
                    <a:close/>
                    <a:moveTo>
                      <a:pt x="91" y="41"/>
                    </a:moveTo>
                    <a:cubicBezTo>
                      <a:pt x="87" y="45"/>
                      <a:pt x="81" y="45"/>
                      <a:pt x="77" y="41"/>
                    </a:cubicBezTo>
                    <a:cubicBezTo>
                      <a:pt x="73" y="37"/>
                      <a:pt x="73" y="31"/>
                      <a:pt x="77" y="27"/>
                    </a:cubicBezTo>
                    <a:cubicBezTo>
                      <a:pt x="81" y="23"/>
                      <a:pt x="87" y="23"/>
                      <a:pt x="91" y="27"/>
                    </a:cubicBezTo>
                    <a:cubicBezTo>
                      <a:pt x="95" y="31"/>
                      <a:pt x="95" y="37"/>
                      <a:pt x="91" y="41"/>
                    </a:cubicBezTo>
                    <a:close/>
                    <a:moveTo>
                      <a:pt x="117" y="118"/>
                    </a:moveTo>
                    <a:cubicBezTo>
                      <a:pt x="113" y="122"/>
                      <a:pt x="106" y="122"/>
                      <a:pt x="102" y="118"/>
                    </a:cubicBezTo>
                    <a:cubicBezTo>
                      <a:pt x="99" y="114"/>
                      <a:pt x="99" y="107"/>
                      <a:pt x="102" y="103"/>
                    </a:cubicBezTo>
                    <a:cubicBezTo>
                      <a:pt x="106" y="100"/>
                      <a:pt x="113" y="100"/>
                      <a:pt x="117" y="103"/>
                    </a:cubicBezTo>
                    <a:cubicBezTo>
                      <a:pt x="120" y="107"/>
                      <a:pt x="120" y="114"/>
                      <a:pt x="117" y="118"/>
                    </a:cubicBezTo>
                    <a:close/>
                    <a:moveTo>
                      <a:pt x="117" y="67"/>
                    </a:moveTo>
                    <a:cubicBezTo>
                      <a:pt x="113" y="71"/>
                      <a:pt x="106" y="71"/>
                      <a:pt x="102" y="67"/>
                    </a:cubicBezTo>
                    <a:cubicBezTo>
                      <a:pt x="99" y="63"/>
                      <a:pt x="99" y="56"/>
                      <a:pt x="102" y="53"/>
                    </a:cubicBezTo>
                    <a:cubicBezTo>
                      <a:pt x="106" y="49"/>
                      <a:pt x="113" y="49"/>
                      <a:pt x="117" y="53"/>
                    </a:cubicBezTo>
                    <a:cubicBezTo>
                      <a:pt x="120" y="56"/>
                      <a:pt x="120" y="63"/>
                      <a:pt x="117" y="67"/>
                    </a:cubicBezTo>
                    <a:close/>
                    <a:moveTo>
                      <a:pt x="128" y="92"/>
                    </a:moveTo>
                    <a:cubicBezTo>
                      <a:pt x="124" y="88"/>
                      <a:pt x="124" y="82"/>
                      <a:pt x="128" y="78"/>
                    </a:cubicBezTo>
                    <a:cubicBezTo>
                      <a:pt x="132" y="74"/>
                      <a:pt x="138" y="74"/>
                      <a:pt x="142" y="78"/>
                    </a:cubicBezTo>
                    <a:cubicBezTo>
                      <a:pt x="146" y="82"/>
                      <a:pt x="146" y="88"/>
                      <a:pt x="142" y="92"/>
                    </a:cubicBezTo>
                    <a:cubicBezTo>
                      <a:pt x="138" y="96"/>
                      <a:pt x="132" y="96"/>
                      <a:pt x="128" y="9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25"/>
              <p:cNvSpPr>
                <a:spLocks/>
              </p:cNvSpPr>
              <p:nvPr/>
            </p:nvSpPr>
            <p:spPr bwMode="auto">
              <a:xfrm>
                <a:off x="7173913" y="4665663"/>
                <a:ext cx="625475" cy="627063"/>
              </a:xfrm>
              <a:custGeom>
                <a:avLst/>
                <a:gdLst>
                  <a:gd name="T0" fmla="*/ 161 w 167"/>
                  <a:gd name="T1" fmla="*/ 68 h 167"/>
                  <a:gd name="T2" fmla="*/ 99 w 167"/>
                  <a:gd name="T3" fmla="*/ 6 h 167"/>
                  <a:gd name="T4" fmla="*/ 76 w 167"/>
                  <a:gd name="T5" fmla="*/ 6 h 167"/>
                  <a:gd name="T6" fmla="*/ 0 w 167"/>
                  <a:gd name="T7" fmla="*/ 82 h 167"/>
                  <a:gd name="T8" fmla="*/ 85 w 167"/>
                  <a:gd name="T9" fmla="*/ 167 h 167"/>
                  <a:gd name="T10" fmla="*/ 161 w 167"/>
                  <a:gd name="T11" fmla="*/ 91 h 167"/>
                  <a:gd name="T12" fmla="*/ 161 w 167"/>
                  <a:gd name="T13" fmla="*/ 68 h 167"/>
                </a:gdLst>
                <a:ahLst/>
                <a:cxnLst>
                  <a:cxn ang="0">
                    <a:pos x="T0" y="T1"/>
                  </a:cxn>
                  <a:cxn ang="0">
                    <a:pos x="T2" y="T3"/>
                  </a:cxn>
                  <a:cxn ang="0">
                    <a:pos x="T4" y="T5"/>
                  </a:cxn>
                  <a:cxn ang="0">
                    <a:pos x="T6" y="T7"/>
                  </a:cxn>
                  <a:cxn ang="0">
                    <a:pos x="T8" y="T9"/>
                  </a:cxn>
                  <a:cxn ang="0">
                    <a:pos x="T10" y="T11"/>
                  </a:cxn>
                  <a:cxn ang="0">
                    <a:pos x="T12" y="T13"/>
                  </a:cxn>
                </a:cxnLst>
                <a:rect l="0" t="0" r="r" b="b"/>
                <a:pathLst>
                  <a:path w="167" h="167">
                    <a:moveTo>
                      <a:pt x="161" y="68"/>
                    </a:moveTo>
                    <a:cubicBezTo>
                      <a:pt x="99" y="6"/>
                      <a:pt x="99" y="6"/>
                      <a:pt x="99" y="6"/>
                    </a:cubicBezTo>
                    <a:cubicBezTo>
                      <a:pt x="93" y="0"/>
                      <a:pt x="82" y="0"/>
                      <a:pt x="76" y="6"/>
                    </a:cubicBezTo>
                    <a:cubicBezTo>
                      <a:pt x="0" y="82"/>
                      <a:pt x="0" y="82"/>
                      <a:pt x="0" y="82"/>
                    </a:cubicBezTo>
                    <a:cubicBezTo>
                      <a:pt x="85" y="167"/>
                      <a:pt x="85" y="167"/>
                      <a:pt x="85" y="167"/>
                    </a:cubicBezTo>
                    <a:cubicBezTo>
                      <a:pt x="161" y="91"/>
                      <a:pt x="161" y="91"/>
                      <a:pt x="161" y="91"/>
                    </a:cubicBezTo>
                    <a:cubicBezTo>
                      <a:pt x="167" y="85"/>
                      <a:pt x="167" y="75"/>
                      <a:pt x="161" y="6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26"/>
              <p:cNvSpPr>
                <a:spLocks/>
              </p:cNvSpPr>
              <p:nvPr/>
            </p:nvSpPr>
            <p:spPr bwMode="auto">
              <a:xfrm>
                <a:off x="6461126" y="5378450"/>
                <a:ext cx="627063" cy="625475"/>
              </a:xfrm>
              <a:custGeom>
                <a:avLst/>
                <a:gdLst>
                  <a:gd name="T0" fmla="*/ 83 w 167"/>
                  <a:gd name="T1" fmla="*/ 0 h 167"/>
                  <a:gd name="T2" fmla="*/ 6 w 167"/>
                  <a:gd name="T3" fmla="*/ 77 h 167"/>
                  <a:gd name="T4" fmla="*/ 6 w 167"/>
                  <a:gd name="T5" fmla="*/ 99 h 167"/>
                  <a:gd name="T6" fmla="*/ 68 w 167"/>
                  <a:gd name="T7" fmla="*/ 161 h 167"/>
                  <a:gd name="T8" fmla="*/ 91 w 167"/>
                  <a:gd name="T9" fmla="*/ 161 h 167"/>
                  <a:gd name="T10" fmla="*/ 167 w 167"/>
                  <a:gd name="T11" fmla="*/ 85 h 167"/>
                  <a:gd name="T12" fmla="*/ 83 w 167"/>
                  <a:gd name="T13" fmla="*/ 0 h 167"/>
                </a:gdLst>
                <a:ahLst/>
                <a:cxnLst>
                  <a:cxn ang="0">
                    <a:pos x="T0" y="T1"/>
                  </a:cxn>
                  <a:cxn ang="0">
                    <a:pos x="T2" y="T3"/>
                  </a:cxn>
                  <a:cxn ang="0">
                    <a:pos x="T4" y="T5"/>
                  </a:cxn>
                  <a:cxn ang="0">
                    <a:pos x="T6" y="T7"/>
                  </a:cxn>
                  <a:cxn ang="0">
                    <a:pos x="T8" y="T9"/>
                  </a:cxn>
                  <a:cxn ang="0">
                    <a:pos x="T10" y="T11"/>
                  </a:cxn>
                  <a:cxn ang="0">
                    <a:pos x="T12" y="T13"/>
                  </a:cxn>
                </a:cxnLst>
                <a:rect l="0" t="0" r="r" b="b"/>
                <a:pathLst>
                  <a:path w="167" h="167">
                    <a:moveTo>
                      <a:pt x="83" y="0"/>
                    </a:moveTo>
                    <a:cubicBezTo>
                      <a:pt x="6" y="77"/>
                      <a:pt x="6" y="77"/>
                      <a:pt x="6" y="77"/>
                    </a:cubicBezTo>
                    <a:cubicBezTo>
                      <a:pt x="0" y="83"/>
                      <a:pt x="0" y="93"/>
                      <a:pt x="6" y="99"/>
                    </a:cubicBezTo>
                    <a:cubicBezTo>
                      <a:pt x="68" y="161"/>
                      <a:pt x="68" y="161"/>
                      <a:pt x="68" y="161"/>
                    </a:cubicBezTo>
                    <a:cubicBezTo>
                      <a:pt x="74" y="167"/>
                      <a:pt x="84" y="167"/>
                      <a:pt x="91" y="161"/>
                    </a:cubicBezTo>
                    <a:cubicBezTo>
                      <a:pt x="167" y="85"/>
                      <a:pt x="167" y="85"/>
                      <a:pt x="167" y="85"/>
                    </a:cubicBezTo>
                    <a:lnTo>
                      <a:pt x="8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1" name="Group 50"/>
            <p:cNvGrpSpPr/>
            <p:nvPr/>
          </p:nvGrpSpPr>
          <p:grpSpPr>
            <a:xfrm rot="5400000">
              <a:off x="6464222" y="4665663"/>
              <a:ext cx="1338262" cy="1338262"/>
              <a:chOff x="6461126" y="4665663"/>
              <a:chExt cx="1338262" cy="1338262"/>
            </a:xfrm>
          </p:grpSpPr>
          <p:sp>
            <p:nvSpPr>
              <p:cNvPr id="53" name="Freeform 25"/>
              <p:cNvSpPr>
                <a:spLocks/>
              </p:cNvSpPr>
              <p:nvPr/>
            </p:nvSpPr>
            <p:spPr bwMode="auto">
              <a:xfrm>
                <a:off x="7173913" y="4665663"/>
                <a:ext cx="625475" cy="627063"/>
              </a:xfrm>
              <a:custGeom>
                <a:avLst/>
                <a:gdLst>
                  <a:gd name="T0" fmla="*/ 161 w 167"/>
                  <a:gd name="T1" fmla="*/ 68 h 167"/>
                  <a:gd name="T2" fmla="*/ 99 w 167"/>
                  <a:gd name="T3" fmla="*/ 6 h 167"/>
                  <a:gd name="T4" fmla="*/ 76 w 167"/>
                  <a:gd name="T5" fmla="*/ 6 h 167"/>
                  <a:gd name="T6" fmla="*/ 0 w 167"/>
                  <a:gd name="T7" fmla="*/ 82 h 167"/>
                  <a:gd name="T8" fmla="*/ 85 w 167"/>
                  <a:gd name="T9" fmla="*/ 167 h 167"/>
                  <a:gd name="T10" fmla="*/ 161 w 167"/>
                  <a:gd name="T11" fmla="*/ 91 h 167"/>
                  <a:gd name="T12" fmla="*/ 161 w 167"/>
                  <a:gd name="T13" fmla="*/ 68 h 167"/>
                </a:gdLst>
                <a:ahLst/>
                <a:cxnLst>
                  <a:cxn ang="0">
                    <a:pos x="T0" y="T1"/>
                  </a:cxn>
                  <a:cxn ang="0">
                    <a:pos x="T2" y="T3"/>
                  </a:cxn>
                  <a:cxn ang="0">
                    <a:pos x="T4" y="T5"/>
                  </a:cxn>
                  <a:cxn ang="0">
                    <a:pos x="T6" y="T7"/>
                  </a:cxn>
                  <a:cxn ang="0">
                    <a:pos x="T8" y="T9"/>
                  </a:cxn>
                  <a:cxn ang="0">
                    <a:pos x="T10" y="T11"/>
                  </a:cxn>
                  <a:cxn ang="0">
                    <a:pos x="T12" y="T13"/>
                  </a:cxn>
                </a:cxnLst>
                <a:rect l="0" t="0" r="r" b="b"/>
                <a:pathLst>
                  <a:path w="167" h="167">
                    <a:moveTo>
                      <a:pt x="161" y="68"/>
                    </a:moveTo>
                    <a:cubicBezTo>
                      <a:pt x="99" y="6"/>
                      <a:pt x="99" y="6"/>
                      <a:pt x="99" y="6"/>
                    </a:cubicBezTo>
                    <a:cubicBezTo>
                      <a:pt x="93" y="0"/>
                      <a:pt x="82" y="0"/>
                      <a:pt x="76" y="6"/>
                    </a:cubicBezTo>
                    <a:cubicBezTo>
                      <a:pt x="0" y="82"/>
                      <a:pt x="0" y="82"/>
                      <a:pt x="0" y="82"/>
                    </a:cubicBezTo>
                    <a:cubicBezTo>
                      <a:pt x="85" y="167"/>
                      <a:pt x="85" y="167"/>
                      <a:pt x="85" y="167"/>
                    </a:cubicBezTo>
                    <a:cubicBezTo>
                      <a:pt x="161" y="91"/>
                      <a:pt x="161" y="91"/>
                      <a:pt x="161" y="91"/>
                    </a:cubicBezTo>
                    <a:cubicBezTo>
                      <a:pt x="167" y="85"/>
                      <a:pt x="167" y="75"/>
                      <a:pt x="161" y="6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26"/>
              <p:cNvSpPr>
                <a:spLocks/>
              </p:cNvSpPr>
              <p:nvPr/>
            </p:nvSpPr>
            <p:spPr bwMode="auto">
              <a:xfrm>
                <a:off x="6461126" y="5378450"/>
                <a:ext cx="627063" cy="625475"/>
              </a:xfrm>
              <a:custGeom>
                <a:avLst/>
                <a:gdLst>
                  <a:gd name="T0" fmla="*/ 83 w 167"/>
                  <a:gd name="T1" fmla="*/ 0 h 167"/>
                  <a:gd name="T2" fmla="*/ 6 w 167"/>
                  <a:gd name="T3" fmla="*/ 77 h 167"/>
                  <a:gd name="T4" fmla="*/ 6 w 167"/>
                  <a:gd name="T5" fmla="*/ 99 h 167"/>
                  <a:gd name="T6" fmla="*/ 68 w 167"/>
                  <a:gd name="T7" fmla="*/ 161 h 167"/>
                  <a:gd name="T8" fmla="*/ 91 w 167"/>
                  <a:gd name="T9" fmla="*/ 161 h 167"/>
                  <a:gd name="T10" fmla="*/ 167 w 167"/>
                  <a:gd name="T11" fmla="*/ 85 h 167"/>
                  <a:gd name="T12" fmla="*/ 83 w 167"/>
                  <a:gd name="T13" fmla="*/ 0 h 167"/>
                </a:gdLst>
                <a:ahLst/>
                <a:cxnLst>
                  <a:cxn ang="0">
                    <a:pos x="T0" y="T1"/>
                  </a:cxn>
                  <a:cxn ang="0">
                    <a:pos x="T2" y="T3"/>
                  </a:cxn>
                  <a:cxn ang="0">
                    <a:pos x="T4" y="T5"/>
                  </a:cxn>
                  <a:cxn ang="0">
                    <a:pos x="T6" y="T7"/>
                  </a:cxn>
                  <a:cxn ang="0">
                    <a:pos x="T8" y="T9"/>
                  </a:cxn>
                  <a:cxn ang="0">
                    <a:pos x="T10" y="T11"/>
                  </a:cxn>
                  <a:cxn ang="0">
                    <a:pos x="T12" y="T13"/>
                  </a:cxn>
                </a:cxnLst>
                <a:rect l="0" t="0" r="r" b="b"/>
                <a:pathLst>
                  <a:path w="167" h="167">
                    <a:moveTo>
                      <a:pt x="83" y="0"/>
                    </a:moveTo>
                    <a:cubicBezTo>
                      <a:pt x="6" y="77"/>
                      <a:pt x="6" y="77"/>
                      <a:pt x="6" y="77"/>
                    </a:cubicBezTo>
                    <a:cubicBezTo>
                      <a:pt x="0" y="83"/>
                      <a:pt x="0" y="93"/>
                      <a:pt x="6" y="99"/>
                    </a:cubicBezTo>
                    <a:cubicBezTo>
                      <a:pt x="68" y="161"/>
                      <a:pt x="68" y="161"/>
                      <a:pt x="68" y="161"/>
                    </a:cubicBezTo>
                    <a:cubicBezTo>
                      <a:pt x="74" y="167"/>
                      <a:pt x="84" y="167"/>
                      <a:pt x="91" y="161"/>
                    </a:cubicBezTo>
                    <a:cubicBezTo>
                      <a:pt x="167" y="85"/>
                      <a:pt x="167" y="85"/>
                      <a:pt x="167" y="85"/>
                    </a:cubicBezTo>
                    <a:lnTo>
                      <a:pt x="8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0365899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HIGH AVAILABILITY</a:t>
            </a:r>
            <a:endParaRPr lang="en-US" dirty="0"/>
          </a:p>
        </p:txBody>
      </p:sp>
      <p:sp>
        <p:nvSpPr>
          <p:cNvPr id="3" name="Slide Number Placeholder 2"/>
          <p:cNvSpPr>
            <a:spLocks noGrp="1"/>
          </p:cNvSpPr>
          <p:nvPr>
            <p:ph type="sldNum" sz="quarter" idx="11"/>
          </p:nvPr>
        </p:nvSpPr>
        <p:spPr/>
        <p:txBody>
          <a:bodyPr/>
          <a:lstStyle/>
          <a:p>
            <a:pPr>
              <a:defRPr/>
            </a:pPr>
            <a:r>
              <a:rPr lang="en-US" smtClean="0"/>
              <a:t>Page </a:t>
            </a:r>
            <a:fld id="{90CBDC3A-D49F-4631-A8C7-55D59B33E5FA}" type="slidenum">
              <a:rPr lang="en-US" smtClean="0"/>
              <a:pPr>
                <a:defRPr/>
              </a:pPr>
              <a:t>15</a:t>
            </a:fld>
            <a:endParaRPr lang="en-US" dirty="0"/>
          </a:p>
        </p:txBody>
      </p:sp>
      <p:sp>
        <p:nvSpPr>
          <p:cNvPr id="4" name="Footer Placeholder 3"/>
          <p:cNvSpPr>
            <a:spLocks noGrp="1"/>
          </p:cNvSpPr>
          <p:nvPr>
            <p:ph type="ftr" sz="quarter" idx="12"/>
          </p:nvPr>
        </p:nvSpPr>
        <p:spPr/>
        <p:txBody>
          <a:bodyPr/>
          <a:lstStyle/>
          <a:p>
            <a:r>
              <a:rPr lang="en-US" smtClean="0"/>
              <a:t>Copyright © 2016 Accenture  All rights reserved.</a:t>
            </a:r>
            <a:endParaRPr lang="en-US" dirty="0"/>
          </a:p>
        </p:txBody>
      </p:sp>
      <p:grpSp>
        <p:nvGrpSpPr>
          <p:cNvPr id="18" name="Group 17"/>
          <p:cNvGrpSpPr/>
          <p:nvPr/>
        </p:nvGrpSpPr>
        <p:grpSpPr>
          <a:xfrm>
            <a:off x="670156" y="2189281"/>
            <a:ext cx="538162" cy="687483"/>
            <a:chOff x="1741488" y="1319213"/>
            <a:chExt cx="1127125" cy="1439863"/>
          </a:xfrm>
          <a:solidFill>
            <a:schemeClr val="accent4"/>
          </a:solidFill>
        </p:grpSpPr>
        <p:sp>
          <p:nvSpPr>
            <p:cNvPr id="7" name="Oval 6"/>
            <p:cNvSpPr>
              <a:spLocks noChangeArrowheads="1"/>
            </p:cNvSpPr>
            <p:nvPr/>
          </p:nvSpPr>
          <p:spPr bwMode="auto">
            <a:xfrm>
              <a:off x="2189163" y="1319213"/>
              <a:ext cx="233363" cy="231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Oval 7"/>
            <p:cNvSpPr>
              <a:spLocks noChangeArrowheads="1"/>
            </p:cNvSpPr>
            <p:nvPr/>
          </p:nvSpPr>
          <p:spPr bwMode="auto">
            <a:xfrm>
              <a:off x="2039938" y="1630363"/>
              <a:ext cx="231775" cy="231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Oval 8"/>
            <p:cNvSpPr>
              <a:spLocks noChangeArrowheads="1"/>
            </p:cNvSpPr>
            <p:nvPr/>
          </p:nvSpPr>
          <p:spPr bwMode="auto">
            <a:xfrm>
              <a:off x="2338388" y="1630363"/>
              <a:ext cx="231775" cy="231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Oval 9"/>
            <p:cNvSpPr>
              <a:spLocks noChangeArrowheads="1"/>
            </p:cNvSpPr>
            <p:nvPr/>
          </p:nvSpPr>
          <p:spPr bwMode="auto">
            <a:xfrm>
              <a:off x="1741488" y="1928813"/>
              <a:ext cx="231775" cy="231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Oval 10"/>
            <p:cNvSpPr>
              <a:spLocks noChangeArrowheads="1"/>
            </p:cNvSpPr>
            <p:nvPr/>
          </p:nvSpPr>
          <p:spPr bwMode="auto">
            <a:xfrm>
              <a:off x="2039938" y="1928813"/>
              <a:ext cx="231775" cy="231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Oval 11"/>
            <p:cNvSpPr>
              <a:spLocks noChangeArrowheads="1"/>
            </p:cNvSpPr>
            <p:nvPr/>
          </p:nvSpPr>
          <p:spPr bwMode="auto">
            <a:xfrm>
              <a:off x="2338388" y="1928813"/>
              <a:ext cx="231775" cy="231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Oval 12"/>
            <p:cNvSpPr>
              <a:spLocks noChangeArrowheads="1"/>
            </p:cNvSpPr>
            <p:nvPr/>
          </p:nvSpPr>
          <p:spPr bwMode="auto">
            <a:xfrm>
              <a:off x="2636838" y="1928813"/>
              <a:ext cx="231775" cy="231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Oval 13"/>
            <p:cNvSpPr>
              <a:spLocks noChangeArrowheads="1"/>
            </p:cNvSpPr>
            <p:nvPr/>
          </p:nvSpPr>
          <p:spPr bwMode="auto">
            <a:xfrm>
              <a:off x="2039938" y="2227263"/>
              <a:ext cx="231775" cy="231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Oval 14"/>
            <p:cNvSpPr>
              <a:spLocks noChangeArrowheads="1"/>
            </p:cNvSpPr>
            <p:nvPr/>
          </p:nvSpPr>
          <p:spPr bwMode="auto">
            <a:xfrm>
              <a:off x="2338388" y="2227263"/>
              <a:ext cx="231775" cy="231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Oval 15"/>
            <p:cNvSpPr>
              <a:spLocks noChangeArrowheads="1"/>
            </p:cNvSpPr>
            <p:nvPr/>
          </p:nvSpPr>
          <p:spPr bwMode="auto">
            <a:xfrm>
              <a:off x="2039938" y="2525713"/>
              <a:ext cx="231775" cy="2333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Oval 16"/>
            <p:cNvSpPr>
              <a:spLocks noChangeArrowheads="1"/>
            </p:cNvSpPr>
            <p:nvPr/>
          </p:nvSpPr>
          <p:spPr bwMode="auto">
            <a:xfrm>
              <a:off x="2338388" y="2525713"/>
              <a:ext cx="231775" cy="2333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296332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Page </a:t>
            </a:r>
            <a:fld id="{90CBDC3A-D49F-4631-A8C7-55D59B33E5FA}" type="slidenum">
              <a:rPr lang="en-US" smtClean="0"/>
              <a:pPr/>
              <a:t>16</a:t>
            </a:fld>
            <a:endParaRPr lang="en-US" dirty="0"/>
          </a:p>
        </p:txBody>
      </p:sp>
      <p:sp>
        <p:nvSpPr>
          <p:cNvPr id="3" name="Title 2"/>
          <p:cNvSpPr>
            <a:spLocks noGrp="1"/>
          </p:cNvSpPr>
          <p:nvPr>
            <p:ph type="title"/>
          </p:nvPr>
        </p:nvSpPr>
        <p:spPr/>
        <p:txBody>
          <a:bodyPr/>
          <a:lstStyle/>
          <a:p>
            <a:r>
              <a:rPr lang="en-GB" smtClean="0"/>
              <a:t>High Availability</a:t>
            </a:r>
            <a:endParaRPr lang="en-US" dirty="0"/>
          </a:p>
        </p:txBody>
      </p:sp>
      <p:sp>
        <p:nvSpPr>
          <p:cNvPr id="4" name="Text Placeholder 3"/>
          <p:cNvSpPr>
            <a:spLocks noGrp="1"/>
          </p:cNvSpPr>
          <p:nvPr>
            <p:ph type="body" sz="quarter" idx="10"/>
          </p:nvPr>
        </p:nvSpPr>
        <p:spPr/>
        <p:txBody>
          <a:bodyPr/>
          <a:lstStyle/>
          <a:p>
            <a:r>
              <a:rPr lang="en-GB" smtClean="0"/>
              <a:t>High Availability in the Cloud</a:t>
            </a:r>
            <a:endParaRPr lang="en-GB" dirty="0"/>
          </a:p>
        </p:txBody>
      </p:sp>
      <p:sp>
        <p:nvSpPr>
          <p:cNvPr id="5" name="Footer Placeholder 4"/>
          <p:cNvSpPr>
            <a:spLocks noGrp="1"/>
          </p:cNvSpPr>
          <p:nvPr>
            <p:ph type="ftr" sz="quarter" idx="13"/>
          </p:nvPr>
        </p:nvSpPr>
        <p:spPr/>
        <p:txBody>
          <a:bodyPr/>
          <a:lstStyle/>
          <a:p>
            <a:r>
              <a:rPr lang="en-US" smtClean="0"/>
              <a:t>Copyright © 2016 Accenture  All rights reserved.</a:t>
            </a:r>
            <a:endParaRPr lang="en-US" dirty="0"/>
          </a:p>
        </p:txBody>
      </p:sp>
      <p:sp>
        <p:nvSpPr>
          <p:cNvPr id="10" name="Rectangle 9"/>
          <p:cNvSpPr/>
          <p:nvPr/>
        </p:nvSpPr>
        <p:spPr>
          <a:xfrm>
            <a:off x="1225550" y="1866077"/>
            <a:ext cx="7512050" cy="1246495"/>
          </a:xfrm>
          <a:prstGeom prst="rect">
            <a:avLst/>
          </a:prstGeom>
        </p:spPr>
        <p:txBody>
          <a:bodyPr wrap="square">
            <a:spAutoFit/>
          </a:bodyPr>
          <a:lstStyle/>
          <a:p>
            <a:pPr>
              <a:spcAft>
                <a:spcPts val="600"/>
              </a:spcAft>
            </a:pPr>
            <a:r>
              <a:rPr lang="en-US" sz="1400" dirty="0">
                <a:solidFill>
                  <a:schemeClr val="tx2"/>
                </a:solidFill>
              </a:rPr>
              <a:t>Design for Failure and Nothing will Fail</a:t>
            </a:r>
          </a:p>
          <a:p>
            <a:pPr marL="177800" indent="-177800">
              <a:buFont typeface="Arial" panose="020B0604020202020204" pitchFamily="34" charset="0"/>
              <a:buChar char="•"/>
            </a:pPr>
            <a:r>
              <a:rPr lang="en-US" sz="1400" dirty="0">
                <a:solidFill>
                  <a:schemeClr val="tx2"/>
                </a:solidFill>
              </a:rPr>
              <a:t>Be a pessimist when designing architectures in the cloud; assume things will fail.</a:t>
            </a:r>
          </a:p>
          <a:p>
            <a:pPr marL="177800" indent="-177800">
              <a:buFont typeface="Arial" panose="020B0604020202020204" pitchFamily="34" charset="0"/>
              <a:buChar char="•"/>
            </a:pPr>
            <a:r>
              <a:rPr lang="en-US" sz="1400" dirty="0">
                <a:solidFill>
                  <a:schemeClr val="tx2"/>
                </a:solidFill>
              </a:rPr>
              <a:t>In other words, always design, implement and deploy for automated recovery from failure. </a:t>
            </a:r>
          </a:p>
          <a:p>
            <a:pPr marL="177800" indent="-177800">
              <a:buFont typeface="Arial" panose="020B0604020202020204" pitchFamily="34" charset="0"/>
              <a:buChar char="•"/>
            </a:pPr>
            <a:r>
              <a:rPr lang="en-US" sz="1400" dirty="0">
                <a:solidFill>
                  <a:schemeClr val="tx2"/>
                </a:solidFill>
              </a:rPr>
              <a:t>By being a pessimist, you end up thinking about recovery strategies during design time, which helps in designing an overall system better. </a:t>
            </a:r>
          </a:p>
        </p:txBody>
      </p:sp>
      <p:sp>
        <p:nvSpPr>
          <p:cNvPr id="13" name="Oval 12"/>
          <p:cNvSpPr/>
          <p:nvPr/>
        </p:nvSpPr>
        <p:spPr>
          <a:xfrm>
            <a:off x="482803" y="2002577"/>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Oval 25"/>
          <p:cNvSpPr/>
          <p:nvPr/>
        </p:nvSpPr>
        <p:spPr>
          <a:xfrm>
            <a:off x="482803" y="3278927"/>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Oval 29"/>
          <p:cNvSpPr/>
          <p:nvPr/>
        </p:nvSpPr>
        <p:spPr>
          <a:xfrm>
            <a:off x="482803" y="4555277"/>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Rectangle 33"/>
          <p:cNvSpPr/>
          <p:nvPr/>
        </p:nvSpPr>
        <p:spPr>
          <a:xfrm>
            <a:off x="1225550" y="3343441"/>
            <a:ext cx="7512050" cy="600164"/>
          </a:xfrm>
          <a:prstGeom prst="rect">
            <a:avLst/>
          </a:prstGeom>
        </p:spPr>
        <p:txBody>
          <a:bodyPr wrap="square">
            <a:spAutoFit/>
          </a:bodyPr>
          <a:lstStyle/>
          <a:p>
            <a:pPr>
              <a:spcAft>
                <a:spcPts val="600"/>
              </a:spcAft>
            </a:pPr>
            <a:r>
              <a:rPr lang="en-US" sz="1400" dirty="0" err="1">
                <a:solidFill>
                  <a:schemeClr val="tx2"/>
                </a:solidFill>
              </a:rPr>
              <a:t>Antifragile</a:t>
            </a:r>
            <a:endParaRPr lang="en-US" sz="1400" dirty="0">
              <a:solidFill>
                <a:schemeClr val="tx2"/>
              </a:solidFill>
            </a:endParaRPr>
          </a:p>
          <a:p>
            <a:pPr marL="177800" indent="-177800">
              <a:spcAft>
                <a:spcPts val="600"/>
              </a:spcAft>
              <a:buFont typeface="Arial" panose="020B0604020202020204" pitchFamily="34" charset="0"/>
              <a:buChar char="•"/>
            </a:pPr>
            <a:r>
              <a:rPr lang="en-US" sz="1400" dirty="0">
                <a:solidFill>
                  <a:schemeClr val="tx2"/>
                </a:solidFill>
              </a:rPr>
              <a:t>Make your Cloud resilient to changes and chaos</a:t>
            </a:r>
          </a:p>
        </p:txBody>
      </p:sp>
      <p:sp>
        <p:nvSpPr>
          <p:cNvPr id="35" name="Rectangle 34"/>
          <p:cNvSpPr/>
          <p:nvPr/>
        </p:nvSpPr>
        <p:spPr>
          <a:xfrm>
            <a:off x="1225550" y="4452804"/>
            <a:ext cx="7512050" cy="1031051"/>
          </a:xfrm>
          <a:prstGeom prst="rect">
            <a:avLst/>
          </a:prstGeom>
        </p:spPr>
        <p:txBody>
          <a:bodyPr wrap="square">
            <a:spAutoFit/>
          </a:bodyPr>
          <a:lstStyle/>
          <a:p>
            <a:pPr>
              <a:spcAft>
                <a:spcPts val="600"/>
              </a:spcAft>
            </a:pPr>
            <a:r>
              <a:rPr lang="en-US" sz="1400" dirty="0">
                <a:solidFill>
                  <a:schemeClr val="tx2"/>
                </a:solidFill>
              </a:rPr>
              <a:t>Chaos Monkey</a:t>
            </a:r>
          </a:p>
          <a:p>
            <a:pPr marL="177800" indent="-177800">
              <a:spcAft>
                <a:spcPts val="0"/>
              </a:spcAft>
              <a:buFont typeface="Arial" panose="020B0604020202020204" pitchFamily="34" charset="0"/>
              <a:buChar char="•"/>
            </a:pPr>
            <a:r>
              <a:rPr lang="en-US" sz="1400" dirty="0">
                <a:solidFill>
                  <a:schemeClr val="tx2"/>
                </a:solidFill>
              </a:rPr>
              <a:t>Introduce chaos into your </a:t>
            </a:r>
            <a:r>
              <a:rPr lang="en-US" sz="1400" dirty="0" smtClean="0">
                <a:solidFill>
                  <a:schemeClr val="tx2"/>
                </a:solidFill>
              </a:rPr>
              <a:t>Cloud</a:t>
            </a:r>
          </a:p>
          <a:p>
            <a:pPr marL="177800" indent="-177800">
              <a:spcAft>
                <a:spcPts val="0"/>
              </a:spcAft>
              <a:buFont typeface="Arial" panose="020B0604020202020204" pitchFamily="34" charset="0"/>
              <a:buChar char="•"/>
            </a:pPr>
            <a:r>
              <a:rPr lang="en-US" sz="1400" dirty="0" smtClean="0">
                <a:solidFill>
                  <a:schemeClr val="tx2"/>
                </a:solidFill>
              </a:rPr>
              <a:t>Learn </a:t>
            </a:r>
            <a:r>
              <a:rPr lang="en-US" sz="1400" dirty="0">
                <a:solidFill>
                  <a:schemeClr val="tx2"/>
                </a:solidFill>
              </a:rPr>
              <a:t>from problems introduced</a:t>
            </a:r>
          </a:p>
          <a:p>
            <a:pPr marL="177800" indent="-177800">
              <a:spcAft>
                <a:spcPts val="0"/>
              </a:spcAft>
              <a:buFont typeface="Arial" panose="020B0604020202020204" pitchFamily="34" charset="0"/>
              <a:buChar char="•"/>
            </a:pPr>
            <a:r>
              <a:rPr lang="en-US" sz="1400" dirty="0">
                <a:solidFill>
                  <a:schemeClr val="tx2"/>
                </a:solidFill>
              </a:rPr>
              <a:t>Become </a:t>
            </a:r>
            <a:r>
              <a:rPr lang="en-US" sz="1400" dirty="0" err="1">
                <a:solidFill>
                  <a:schemeClr val="tx2"/>
                </a:solidFill>
              </a:rPr>
              <a:t>Antifragile</a:t>
            </a:r>
            <a:endParaRPr lang="en-US" sz="1400" dirty="0">
              <a:solidFill>
                <a:schemeClr val="tx2"/>
              </a:solidFill>
            </a:endParaRPr>
          </a:p>
        </p:txBody>
      </p:sp>
      <p:grpSp>
        <p:nvGrpSpPr>
          <p:cNvPr id="41" name="Group 40"/>
          <p:cNvGrpSpPr/>
          <p:nvPr/>
        </p:nvGrpSpPr>
        <p:grpSpPr>
          <a:xfrm>
            <a:off x="618829" y="2179123"/>
            <a:ext cx="392628" cy="392628"/>
            <a:chOff x="4214813" y="3071813"/>
            <a:chExt cx="720726" cy="720725"/>
          </a:xfrm>
          <a:solidFill>
            <a:schemeClr val="accent1"/>
          </a:solidFill>
        </p:grpSpPr>
        <p:sp>
          <p:nvSpPr>
            <p:cNvPr id="39" name="Rectangle 6"/>
            <p:cNvSpPr>
              <a:spLocks noChangeArrowheads="1"/>
            </p:cNvSpPr>
            <p:nvPr/>
          </p:nvSpPr>
          <p:spPr bwMode="auto">
            <a:xfrm>
              <a:off x="4816476" y="3101976"/>
              <a:ext cx="119063" cy="390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7"/>
            <p:cNvSpPr>
              <a:spLocks/>
            </p:cNvSpPr>
            <p:nvPr/>
          </p:nvSpPr>
          <p:spPr bwMode="auto">
            <a:xfrm>
              <a:off x="4214813" y="3071813"/>
              <a:ext cx="571500" cy="720725"/>
            </a:xfrm>
            <a:custGeom>
              <a:avLst/>
              <a:gdLst>
                <a:gd name="T0" fmla="*/ 4 w 152"/>
                <a:gd name="T1" fmla="*/ 80 h 192"/>
                <a:gd name="T2" fmla="*/ 7 w 152"/>
                <a:gd name="T3" fmla="*/ 89 h 192"/>
                <a:gd name="T4" fmla="*/ 6 w 152"/>
                <a:gd name="T5" fmla="*/ 100 h 192"/>
                <a:gd name="T6" fmla="*/ 0 w 152"/>
                <a:gd name="T7" fmla="*/ 112 h 192"/>
                <a:gd name="T8" fmla="*/ 16 w 152"/>
                <a:gd name="T9" fmla="*/ 128 h 192"/>
                <a:gd name="T10" fmla="*/ 56 w 152"/>
                <a:gd name="T11" fmla="*/ 128 h 192"/>
                <a:gd name="T12" fmla="*/ 48 w 152"/>
                <a:gd name="T13" fmla="*/ 160 h 192"/>
                <a:gd name="T14" fmla="*/ 68 w 152"/>
                <a:gd name="T15" fmla="*/ 192 h 192"/>
                <a:gd name="T16" fmla="*/ 79 w 152"/>
                <a:gd name="T17" fmla="*/ 184 h 192"/>
                <a:gd name="T18" fmla="*/ 96 w 152"/>
                <a:gd name="T19" fmla="*/ 136 h 192"/>
                <a:gd name="T20" fmla="*/ 152 w 152"/>
                <a:gd name="T21" fmla="*/ 96 h 192"/>
                <a:gd name="T22" fmla="*/ 152 w 152"/>
                <a:gd name="T23" fmla="*/ 16 h 192"/>
                <a:gd name="T24" fmla="*/ 88 w 152"/>
                <a:gd name="T25" fmla="*/ 0 h 192"/>
                <a:gd name="T26" fmla="*/ 80 w 152"/>
                <a:gd name="T27" fmla="*/ 0 h 192"/>
                <a:gd name="T28" fmla="*/ 16 w 152"/>
                <a:gd name="T29" fmla="*/ 24 h 192"/>
                <a:gd name="T30" fmla="*/ 16 w 152"/>
                <a:gd name="T31" fmla="*/ 27 h 192"/>
                <a:gd name="T32" fmla="*/ 14 w 152"/>
                <a:gd name="T33" fmla="*/ 36 h 192"/>
                <a:gd name="T34" fmla="*/ 8 w 152"/>
                <a:gd name="T35" fmla="*/ 48 h 192"/>
                <a:gd name="T36" fmla="*/ 11 w 152"/>
                <a:gd name="T37" fmla="*/ 57 h 192"/>
                <a:gd name="T38" fmla="*/ 10 w 152"/>
                <a:gd name="T39" fmla="*/ 68 h 192"/>
                <a:gd name="T40" fmla="*/ 4 w 152"/>
                <a:gd name="T41" fmla="*/ 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2" h="192">
                  <a:moveTo>
                    <a:pt x="4" y="80"/>
                  </a:moveTo>
                  <a:cubicBezTo>
                    <a:pt x="4" y="83"/>
                    <a:pt x="5" y="86"/>
                    <a:pt x="7" y="89"/>
                  </a:cubicBezTo>
                  <a:cubicBezTo>
                    <a:pt x="9" y="93"/>
                    <a:pt x="9" y="97"/>
                    <a:pt x="6" y="100"/>
                  </a:cubicBezTo>
                  <a:cubicBezTo>
                    <a:pt x="2" y="103"/>
                    <a:pt x="0" y="107"/>
                    <a:pt x="0" y="112"/>
                  </a:cubicBezTo>
                  <a:cubicBezTo>
                    <a:pt x="0" y="121"/>
                    <a:pt x="7" y="128"/>
                    <a:pt x="16" y="128"/>
                  </a:cubicBezTo>
                  <a:cubicBezTo>
                    <a:pt x="56" y="128"/>
                    <a:pt x="56" y="128"/>
                    <a:pt x="56" y="128"/>
                  </a:cubicBezTo>
                  <a:cubicBezTo>
                    <a:pt x="56" y="128"/>
                    <a:pt x="48" y="144"/>
                    <a:pt x="48" y="160"/>
                  </a:cubicBezTo>
                  <a:cubicBezTo>
                    <a:pt x="48" y="172"/>
                    <a:pt x="52" y="192"/>
                    <a:pt x="68" y="192"/>
                  </a:cubicBezTo>
                  <a:cubicBezTo>
                    <a:pt x="76" y="192"/>
                    <a:pt x="79" y="188"/>
                    <a:pt x="79" y="184"/>
                  </a:cubicBezTo>
                  <a:cubicBezTo>
                    <a:pt x="80" y="148"/>
                    <a:pt x="96" y="136"/>
                    <a:pt x="96" y="136"/>
                  </a:cubicBezTo>
                  <a:cubicBezTo>
                    <a:pt x="152" y="96"/>
                    <a:pt x="152" y="96"/>
                    <a:pt x="152" y="96"/>
                  </a:cubicBezTo>
                  <a:cubicBezTo>
                    <a:pt x="152" y="16"/>
                    <a:pt x="152" y="16"/>
                    <a:pt x="152" y="16"/>
                  </a:cubicBezTo>
                  <a:cubicBezTo>
                    <a:pt x="152" y="16"/>
                    <a:pt x="120" y="0"/>
                    <a:pt x="88" y="0"/>
                  </a:cubicBezTo>
                  <a:cubicBezTo>
                    <a:pt x="80" y="0"/>
                    <a:pt x="80" y="0"/>
                    <a:pt x="80" y="0"/>
                  </a:cubicBezTo>
                  <a:cubicBezTo>
                    <a:pt x="41" y="0"/>
                    <a:pt x="16" y="11"/>
                    <a:pt x="16" y="24"/>
                  </a:cubicBezTo>
                  <a:cubicBezTo>
                    <a:pt x="16" y="25"/>
                    <a:pt x="16" y="26"/>
                    <a:pt x="16" y="27"/>
                  </a:cubicBezTo>
                  <a:cubicBezTo>
                    <a:pt x="17" y="30"/>
                    <a:pt x="16" y="34"/>
                    <a:pt x="14" y="36"/>
                  </a:cubicBezTo>
                  <a:cubicBezTo>
                    <a:pt x="10" y="39"/>
                    <a:pt x="8" y="43"/>
                    <a:pt x="8" y="48"/>
                  </a:cubicBezTo>
                  <a:cubicBezTo>
                    <a:pt x="8" y="51"/>
                    <a:pt x="9" y="54"/>
                    <a:pt x="11" y="57"/>
                  </a:cubicBezTo>
                  <a:cubicBezTo>
                    <a:pt x="13" y="61"/>
                    <a:pt x="13" y="65"/>
                    <a:pt x="10" y="68"/>
                  </a:cubicBezTo>
                  <a:cubicBezTo>
                    <a:pt x="6" y="71"/>
                    <a:pt x="4" y="75"/>
                    <a:pt x="4"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4" name="Freeform 12"/>
          <p:cNvSpPr>
            <a:spLocks/>
          </p:cNvSpPr>
          <p:nvPr/>
        </p:nvSpPr>
        <p:spPr bwMode="auto">
          <a:xfrm>
            <a:off x="618829" y="3400425"/>
            <a:ext cx="375439" cy="374170"/>
          </a:xfrm>
          <a:custGeom>
            <a:avLst/>
            <a:gdLst>
              <a:gd name="T0" fmla="*/ 149 w 177"/>
              <a:gd name="T1" fmla="*/ 88 h 176"/>
              <a:gd name="T2" fmla="*/ 109 w 177"/>
              <a:gd name="T3" fmla="*/ 109 h 176"/>
              <a:gd name="T4" fmla="*/ 61 w 177"/>
              <a:gd name="T5" fmla="*/ 109 h 176"/>
              <a:gd name="T6" fmla="*/ 43 w 177"/>
              <a:gd name="T7" fmla="*/ 122 h 176"/>
              <a:gd name="T8" fmla="*/ 60 w 177"/>
              <a:gd name="T9" fmla="*/ 101 h 176"/>
              <a:gd name="T10" fmla="*/ 58 w 177"/>
              <a:gd name="T11" fmla="*/ 88 h 176"/>
              <a:gd name="T12" fmla="*/ 60 w 177"/>
              <a:gd name="T13" fmla="*/ 58 h 176"/>
              <a:gd name="T14" fmla="*/ 65 w 177"/>
              <a:gd name="T15" fmla="*/ 40 h 176"/>
              <a:gd name="T16" fmla="*/ 75 w 177"/>
              <a:gd name="T17" fmla="*/ 44 h 176"/>
              <a:gd name="T18" fmla="*/ 85 w 177"/>
              <a:gd name="T19" fmla="*/ 44 h 176"/>
              <a:gd name="T20" fmla="*/ 98 w 177"/>
              <a:gd name="T21" fmla="*/ 44 h 176"/>
              <a:gd name="T22" fmla="*/ 109 w 177"/>
              <a:gd name="T23" fmla="*/ 40 h 176"/>
              <a:gd name="T24" fmla="*/ 111 w 177"/>
              <a:gd name="T25" fmla="*/ 15 h 176"/>
              <a:gd name="T26" fmla="*/ 85 w 177"/>
              <a:gd name="T27" fmla="*/ 0 h 176"/>
              <a:gd name="T28" fmla="*/ 51 w 177"/>
              <a:gd name="T29" fmla="*/ 12 h 176"/>
              <a:gd name="T30" fmla="*/ 41 w 177"/>
              <a:gd name="T31" fmla="*/ 32 h 176"/>
              <a:gd name="T32" fmla="*/ 9 w 177"/>
              <a:gd name="T33" fmla="*/ 88 h 176"/>
              <a:gd name="T34" fmla="*/ 1 w 177"/>
              <a:gd name="T35" fmla="*/ 141 h 176"/>
              <a:gd name="T36" fmla="*/ 23 w 177"/>
              <a:gd name="T37" fmla="*/ 160 h 176"/>
              <a:gd name="T38" fmla="*/ 52 w 177"/>
              <a:gd name="T39" fmla="*/ 167 h 176"/>
              <a:gd name="T40" fmla="*/ 89 w 177"/>
              <a:gd name="T41" fmla="*/ 176 h 176"/>
              <a:gd name="T42" fmla="*/ 145 w 177"/>
              <a:gd name="T43" fmla="*/ 160 h 176"/>
              <a:gd name="T44" fmla="*/ 177 w 177"/>
              <a:gd name="T45" fmla="*/ 168 h 176"/>
              <a:gd name="T46" fmla="*/ 177 w 177"/>
              <a:gd name="T47" fmla="*/ 94 h 176"/>
              <a:gd name="T48" fmla="*/ 149 w 177"/>
              <a:gd name="T4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7" h="176">
                <a:moveTo>
                  <a:pt x="149" y="88"/>
                </a:moveTo>
                <a:cubicBezTo>
                  <a:pt x="125" y="88"/>
                  <a:pt x="109" y="109"/>
                  <a:pt x="109" y="109"/>
                </a:cubicBezTo>
                <a:cubicBezTo>
                  <a:pt x="109" y="109"/>
                  <a:pt x="80" y="98"/>
                  <a:pt x="61" y="109"/>
                </a:cubicBezTo>
                <a:cubicBezTo>
                  <a:pt x="52" y="113"/>
                  <a:pt x="47" y="118"/>
                  <a:pt x="43" y="122"/>
                </a:cubicBezTo>
                <a:cubicBezTo>
                  <a:pt x="43" y="122"/>
                  <a:pt x="46" y="109"/>
                  <a:pt x="60" y="101"/>
                </a:cubicBezTo>
                <a:cubicBezTo>
                  <a:pt x="60" y="98"/>
                  <a:pt x="59" y="94"/>
                  <a:pt x="58" y="88"/>
                </a:cubicBezTo>
                <a:cubicBezTo>
                  <a:pt x="56" y="76"/>
                  <a:pt x="56" y="71"/>
                  <a:pt x="60" y="58"/>
                </a:cubicBezTo>
                <a:cubicBezTo>
                  <a:pt x="62" y="48"/>
                  <a:pt x="65" y="40"/>
                  <a:pt x="65" y="40"/>
                </a:cubicBezTo>
                <a:cubicBezTo>
                  <a:pt x="65" y="40"/>
                  <a:pt x="68" y="47"/>
                  <a:pt x="75" y="44"/>
                </a:cubicBezTo>
                <a:cubicBezTo>
                  <a:pt x="75" y="44"/>
                  <a:pt x="80" y="48"/>
                  <a:pt x="85" y="44"/>
                </a:cubicBezTo>
                <a:cubicBezTo>
                  <a:pt x="85" y="44"/>
                  <a:pt x="91" y="49"/>
                  <a:pt x="98" y="44"/>
                </a:cubicBezTo>
                <a:cubicBezTo>
                  <a:pt x="98" y="44"/>
                  <a:pt x="106" y="46"/>
                  <a:pt x="109" y="40"/>
                </a:cubicBezTo>
                <a:cubicBezTo>
                  <a:pt x="112" y="34"/>
                  <a:pt x="112" y="20"/>
                  <a:pt x="111" y="15"/>
                </a:cubicBezTo>
                <a:cubicBezTo>
                  <a:pt x="110" y="10"/>
                  <a:pt x="109" y="0"/>
                  <a:pt x="85" y="0"/>
                </a:cubicBezTo>
                <a:cubicBezTo>
                  <a:pt x="61" y="0"/>
                  <a:pt x="56" y="5"/>
                  <a:pt x="51" y="12"/>
                </a:cubicBezTo>
                <a:cubicBezTo>
                  <a:pt x="47" y="19"/>
                  <a:pt x="45" y="25"/>
                  <a:pt x="41" y="32"/>
                </a:cubicBezTo>
                <a:cubicBezTo>
                  <a:pt x="38" y="40"/>
                  <a:pt x="15" y="73"/>
                  <a:pt x="9" y="88"/>
                </a:cubicBezTo>
                <a:cubicBezTo>
                  <a:pt x="4" y="103"/>
                  <a:pt x="0" y="133"/>
                  <a:pt x="1" y="141"/>
                </a:cubicBezTo>
                <a:cubicBezTo>
                  <a:pt x="2" y="149"/>
                  <a:pt x="18" y="159"/>
                  <a:pt x="23" y="160"/>
                </a:cubicBezTo>
                <a:cubicBezTo>
                  <a:pt x="29" y="162"/>
                  <a:pt x="42" y="165"/>
                  <a:pt x="52" y="167"/>
                </a:cubicBezTo>
                <a:cubicBezTo>
                  <a:pt x="63" y="170"/>
                  <a:pt x="73" y="176"/>
                  <a:pt x="89" y="176"/>
                </a:cubicBezTo>
                <a:cubicBezTo>
                  <a:pt x="105" y="176"/>
                  <a:pt x="127" y="160"/>
                  <a:pt x="145" y="160"/>
                </a:cubicBezTo>
                <a:cubicBezTo>
                  <a:pt x="163" y="160"/>
                  <a:pt x="177" y="168"/>
                  <a:pt x="177" y="168"/>
                </a:cubicBezTo>
                <a:cubicBezTo>
                  <a:pt x="177" y="94"/>
                  <a:pt x="177" y="94"/>
                  <a:pt x="177" y="94"/>
                </a:cubicBezTo>
                <a:cubicBezTo>
                  <a:pt x="177" y="94"/>
                  <a:pt x="173" y="88"/>
                  <a:pt x="149" y="8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1" name="Group 50"/>
          <p:cNvGrpSpPr/>
          <p:nvPr/>
        </p:nvGrpSpPr>
        <p:grpSpPr>
          <a:xfrm>
            <a:off x="599291" y="4669108"/>
            <a:ext cx="438562" cy="437896"/>
            <a:chOff x="4570413" y="4464050"/>
            <a:chExt cx="1044575" cy="1042988"/>
          </a:xfrm>
        </p:grpSpPr>
        <p:sp>
          <p:nvSpPr>
            <p:cNvPr id="49" name="Freeform 17"/>
            <p:cNvSpPr>
              <a:spLocks noEditPoints="1"/>
            </p:cNvSpPr>
            <p:nvPr/>
          </p:nvSpPr>
          <p:spPr bwMode="auto">
            <a:xfrm>
              <a:off x="4570413" y="4464050"/>
              <a:ext cx="1044575" cy="1042988"/>
            </a:xfrm>
            <a:custGeom>
              <a:avLst/>
              <a:gdLst>
                <a:gd name="T0" fmla="*/ 227 w 278"/>
                <a:gd name="T1" fmla="*/ 194 h 278"/>
                <a:gd name="T2" fmla="*/ 199 w 278"/>
                <a:gd name="T3" fmla="*/ 139 h 278"/>
                <a:gd name="T4" fmla="*/ 227 w 278"/>
                <a:gd name="T5" fmla="*/ 84 h 278"/>
                <a:gd name="T6" fmla="*/ 278 w 278"/>
                <a:gd name="T7" fmla="*/ 73 h 278"/>
                <a:gd name="T8" fmla="*/ 219 w 278"/>
                <a:gd name="T9" fmla="*/ 75 h 278"/>
                <a:gd name="T10" fmla="*/ 192 w 278"/>
                <a:gd name="T11" fmla="*/ 112 h 278"/>
                <a:gd name="T12" fmla="*/ 171 w 278"/>
                <a:gd name="T13" fmla="*/ 72 h 278"/>
                <a:gd name="T14" fmla="*/ 226 w 278"/>
                <a:gd name="T15" fmla="*/ 21 h 278"/>
                <a:gd name="T16" fmla="*/ 198 w 278"/>
                <a:gd name="T17" fmla="*/ 41 h 278"/>
                <a:gd name="T18" fmla="*/ 154 w 278"/>
                <a:gd name="T19" fmla="*/ 81 h 278"/>
                <a:gd name="T20" fmla="*/ 116 w 278"/>
                <a:gd name="T21" fmla="*/ 63 h 278"/>
                <a:gd name="T22" fmla="*/ 94 w 278"/>
                <a:gd name="T23" fmla="*/ 21 h 278"/>
                <a:gd name="T24" fmla="*/ 67 w 278"/>
                <a:gd name="T25" fmla="*/ 42 h 278"/>
                <a:gd name="T26" fmla="*/ 112 w 278"/>
                <a:gd name="T27" fmla="*/ 84 h 278"/>
                <a:gd name="T28" fmla="*/ 84 w 278"/>
                <a:gd name="T29" fmla="*/ 112 h 278"/>
                <a:gd name="T30" fmla="*/ 42 w 278"/>
                <a:gd name="T31" fmla="*/ 67 h 278"/>
                <a:gd name="T32" fmla="*/ 21 w 278"/>
                <a:gd name="T33" fmla="*/ 94 h 278"/>
                <a:gd name="T34" fmla="*/ 63 w 278"/>
                <a:gd name="T35" fmla="*/ 116 h 278"/>
                <a:gd name="T36" fmla="*/ 81 w 278"/>
                <a:gd name="T37" fmla="*/ 153 h 278"/>
                <a:gd name="T38" fmla="*/ 42 w 278"/>
                <a:gd name="T39" fmla="*/ 198 h 278"/>
                <a:gd name="T40" fmla="*/ 21 w 278"/>
                <a:gd name="T41" fmla="*/ 226 h 278"/>
                <a:gd name="T42" fmla="*/ 72 w 278"/>
                <a:gd name="T43" fmla="*/ 171 h 278"/>
                <a:gd name="T44" fmla="*/ 112 w 278"/>
                <a:gd name="T45" fmla="*/ 192 h 278"/>
                <a:gd name="T46" fmla="*/ 75 w 278"/>
                <a:gd name="T47" fmla="*/ 218 h 278"/>
                <a:gd name="T48" fmla="*/ 73 w 278"/>
                <a:gd name="T49" fmla="*/ 278 h 278"/>
                <a:gd name="T50" fmla="*/ 84 w 278"/>
                <a:gd name="T51" fmla="*/ 227 h 278"/>
                <a:gd name="T52" fmla="*/ 139 w 278"/>
                <a:gd name="T53" fmla="*/ 199 h 278"/>
                <a:gd name="T54" fmla="*/ 194 w 278"/>
                <a:gd name="T55" fmla="*/ 227 h 278"/>
                <a:gd name="T56" fmla="*/ 205 w 278"/>
                <a:gd name="T57" fmla="*/ 278 h 278"/>
                <a:gd name="T58" fmla="*/ 202 w 278"/>
                <a:gd name="T59" fmla="*/ 218 h 278"/>
                <a:gd name="T60" fmla="*/ 166 w 278"/>
                <a:gd name="T61" fmla="*/ 192 h 278"/>
                <a:gd name="T62" fmla="*/ 205 w 278"/>
                <a:gd name="T63" fmla="*/ 171 h 278"/>
                <a:gd name="T64" fmla="*/ 256 w 278"/>
                <a:gd name="T65" fmla="*/ 226 h 278"/>
                <a:gd name="T66" fmla="*/ 256 w 278"/>
                <a:gd name="T67" fmla="*/ 64 h 278"/>
                <a:gd name="T68" fmla="*/ 248 w 278"/>
                <a:gd name="T69" fmla="*/ 73 h 278"/>
                <a:gd name="T70" fmla="*/ 205 w 278"/>
                <a:gd name="T71" fmla="*/ 13 h 278"/>
                <a:gd name="T72" fmla="*/ 197 w 278"/>
                <a:gd name="T73" fmla="*/ 21 h 278"/>
                <a:gd name="T74" fmla="*/ 73 w 278"/>
                <a:gd name="T75" fmla="*/ 13 h 278"/>
                <a:gd name="T76" fmla="*/ 21 w 278"/>
                <a:gd name="T77" fmla="*/ 81 h 278"/>
                <a:gd name="T78" fmla="*/ 29 w 278"/>
                <a:gd name="T79" fmla="*/ 73 h 278"/>
                <a:gd name="T80" fmla="*/ 13 w 278"/>
                <a:gd name="T81" fmla="*/ 205 h 278"/>
                <a:gd name="T82" fmla="*/ 21 w 278"/>
                <a:gd name="T83" fmla="*/ 213 h 278"/>
                <a:gd name="T84" fmla="*/ 65 w 278"/>
                <a:gd name="T85" fmla="*/ 256 h 278"/>
                <a:gd name="T86" fmla="*/ 205 w 278"/>
                <a:gd name="T87" fmla="*/ 248 h 278"/>
                <a:gd name="T88" fmla="*/ 197 w 278"/>
                <a:gd name="T89" fmla="*/ 256 h 278"/>
                <a:gd name="T90" fmla="*/ 91 w 278"/>
                <a:gd name="T91" fmla="*/ 139 h 278"/>
                <a:gd name="T92" fmla="*/ 139 w 278"/>
                <a:gd name="T93" fmla="*/ 187 h 278"/>
                <a:gd name="T94" fmla="*/ 256 w 278"/>
                <a:gd name="T95" fmla="*/ 19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8" h="278">
                  <a:moveTo>
                    <a:pt x="256" y="183"/>
                  </a:moveTo>
                  <a:cubicBezTo>
                    <a:pt x="247" y="183"/>
                    <a:pt x="239" y="190"/>
                    <a:pt x="236" y="198"/>
                  </a:cubicBezTo>
                  <a:cubicBezTo>
                    <a:pt x="233" y="197"/>
                    <a:pt x="230" y="196"/>
                    <a:pt x="227" y="194"/>
                  </a:cubicBezTo>
                  <a:cubicBezTo>
                    <a:pt x="219" y="185"/>
                    <a:pt x="227" y="174"/>
                    <a:pt x="214" y="162"/>
                  </a:cubicBezTo>
                  <a:cubicBezTo>
                    <a:pt x="210" y="157"/>
                    <a:pt x="204" y="154"/>
                    <a:pt x="197" y="153"/>
                  </a:cubicBezTo>
                  <a:cubicBezTo>
                    <a:pt x="198" y="149"/>
                    <a:pt x="199" y="144"/>
                    <a:pt x="199" y="139"/>
                  </a:cubicBezTo>
                  <a:cubicBezTo>
                    <a:pt x="199" y="134"/>
                    <a:pt x="198" y="129"/>
                    <a:pt x="197" y="124"/>
                  </a:cubicBezTo>
                  <a:cubicBezTo>
                    <a:pt x="204" y="123"/>
                    <a:pt x="210" y="120"/>
                    <a:pt x="214" y="116"/>
                  </a:cubicBezTo>
                  <a:cubicBezTo>
                    <a:pt x="227" y="103"/>
                    <a:pt x="219" y="93"/>
                    <a:pt x="227" y="84"/>
                  </a:cubicBezTo>
                  <a:cubicBezTo>
                    <a:pt x="230" y="81"/>
                    <a:pt x="233" y="80"/>
                    <a:pt x="236" y="79"/>
                  </a:cubicBezTo>
                  <a:cubicBezTo>
                    <a:pt x="239" y="88"/>
                    <a:pt x="247" y="94"/>
                    <a:pt x="256" y="94"/>
                  </a:cubicBezTo>
                  <a:cubicBezTo>
                    <a:pt x="268" y="94"/>
                    <a:pt x="278" y="84"/>
                    <a:pt x="278" y="73"/>
                  </a:cubicBezTo>
                  <a:cubicBezTo>
                    <a:pt x="278" y="61"/>
                    <a:pt x="268" y="51"/>
                    <a:pt x="256" y="51"/>
                  </a:cubicBezTo>
                  <a:cubicBezTo>
                    <a:pt x="247" y="51"/>
                    <a:pt x="238" y="58"/>
                    <a:pt x="236" y="67"/>
                  </a:cubicBezTo>
                  <a:cubicBezTo>
                    <a:pt x="229" y="67"/>
                    <a:pt x="223" y="70"/>
                    <a:pt x="219" y="75"/>
                  </a:cubicBezTo>
                  <a:cubicBezTo>
                    <a:pt x="206" y="87"/>
                    <a:pt x="214" y="98"/>
                    <a:pt x="205" y="107"/>
                  </a:cubicBezTo>
                  <a:cubicBezTo>
                    <a:pt x="202" y="110"/>
                    <a:pt x="198" y="112"/>
                    <a:pt x="194" y="112"/>
                  </a:cubicBezTo>
                  <a:cubicBezTo>
                    <a:pt x="192" y="112"/>
                    <a:pt x="192" y="112"/>
                    <a:pt x="192" y="112"/>
                  </a:cubicBezTo>
                  <a:cubicBezTo>
                    <a:pt x="186" y="100"/>
                    <a:pt x="177" y="91"/>
                    <a:pt x="166" y="85"/>
                  </a:cubicBezTo>
                  <a:cubicBezTo>
                    <a:pt x="166" y="84"/>
                    <a:pt x="166" y="84"/>
                    <a:pt x="166" y="84"/>
                  </a:cubicBezTo>
                  <a:cubicBezTo>
                    <a:pt x="166" y="79"/>
                    <a:pt x="168" y="75"/>
                    <a:pt x="171" y="72"/>
                  </a:cubicBezTo>
                  <a:cubicBezTo>
                    <a:pt x="179" y="63"/>
                    <a:pt x="190" y="71"/>
                    <a:pt x="202" y="59"/>
                  </a:cubicBezTo>
                  <a:cubicBezTo>
                    <a:pt x="207" y="54"/>
                    <a:pt x="210" y="48"/>
                    <a:pt x="211" y="42"/>
                  </a:cubicBezTo>
                  <a:cubicBezTo>
                    <a:pt x="220" y="39"/>
                    <a:pt x="226" y="31"/>
                    <a:pt x="226" y="21"/>
                  </a:cubicBezTo>
                  <a:cubicBezTo>
                    <a:pt x="226" y="9"/>
                    <a:pt x="217" y="0"/>
                    <a:pt x="205" y="0"/>
                  </a:cubicBezTo>
                  <a:cubicBezTo>
                    <a:pt x="193" y="0"/>
                    <a:pt x="183" y="9"/>
                    <a:pt x="183" y="21"/>
                  </a:cubicBezTo>
                  <a:cubicBezTo>
                    <a:pt x="183" y="31"/>
                    <a:pt x="190" y="39"/>
                    <a:pt x="198" y="41"/>
                  </a:cubicBezTo>
                  <a:cubicBezTo>
                    <a:pt x="198" y="45"/>
                    <a:pt x="196" y="48"/>
                    <a:pt x="194" y="50"/>
                  </a:cubicBezTo>
                  <a:cubicBezTo>
                    <a:pt x="185" y="59"/>
                    <a:pt x="174" y="51"/>
                    <a:pt x="162" y="63"/>
                  </a:cubicBezTo>
                  <a:cubicBezTo>
                    <a:pt x="157" y="68"/>
                    <a:pt x="154" y="74"/>
                    <a:pt x="154" y="81"/>
                  </a:cubicBezTo>
                  <a:cubicBezTo>
                    <a:pt x="149" y="79"/>
                    <a:pt x="144" y="79"/>
                    <a:pt x="139" y="79"/>
                  </a:cubicBezTo>
                  <a:cubicBezTo>
                    <a:pt x="134" y="79"/>
                    <a:pt x="129" y="79"/>
                    <a:pt x="124" y="81"/>
                  </a:cubicBezTo>
                  <a:cubicBezTo>
                    <a:pt x="123" y="74"/>
                    <a:pt x="120" y="68"/>
                    <a:pt x="116" y="63"/>
                  </a:cubicBezTo>
                  <a:cubicBezTo>
                    <a:pt x="103" y="51"/>
                    <a:pt x="93" y="59"/>
                    <a:pt x="84" y="50"/>
                  </a:cubicBezTo>
                  <a:cubicBezTo>
                    <a:pt x="82" y="48"/>
                    <a:pt x="80" y="45"/>
                    <a:pt x="79" y="41"/>
                  </a:cubicBezTo>
                  <a:cubicBezTo>
                    <a:pt x="88" y="39"/>
                    <a:pt x="94" y="31"/>
                    <a:pt x="94" y="21"/>
                  </a:cubicBezTo>
                  <a:cubicBezTo>
                    <a:pt x="94" y="9"/>
                    <a:pt x="84" y="0"/>
                    <a:pt x="73" y="0"/>
                  </a:cubicBezTo>
                  <a:cubicBezTo>
                    <a:pt x="61" y="0"/>
                    <a:pt x="51" y="9"/>
                    <a:pt x="51" y="21"/>
                  </a:cubicBezTo>
                  <a:cubicBezTo>
                    <a:pt x="51" y="31"/>
                    <a:pt x="58" y="39"/>
                    <a:pt x="67" y="42"/>
                  </a:cubicBezTo>
                  <a:cubicBezTo>
                    <a:pt x="67" y="48"/>
                    <a:pt x="71" y="54"/>
                    <a:pt x="75" y="59"/>
                  </a:cubicBezTo>
                  <a:cubicBezTo>
                    <a:pt x="88" y="71"/>
                    <a:pt x="98" y="63"/>
                    <a:pt x="107" y="72"/>
                  </a:cubicBezTo>
                  <a:cubicBezTo>
                    <a:pt x="110" y="75"/>
                    <a:pt x="112" y="79"/>
                    <a:pt x="112" y="84"/>
                  </a:cubicBezTo>
                  <a:cubicBezTo>
                    <a:pt x="112" y="85"/>
                    <a:pt x="112" y="85"/>
                    <a:pt x="112" y="85"/>
                  </a:cubicBezTo>
                  <a:cubicBezTo>
                    <a:pt x="100" y="91"/>
                    <a:pt x="91" y="100"/>
                    <a:pt x="85" y="112"/>
                  </a:cubicBezTo>
                  <a:cubicBezTo>
                    <a:pt x="84" y="112"/>
                    <a:pt x="84" y="112"/>
                    <a:pt x="84" y="112"/>
                  </a:cubicBezTo>
                  <a:cubicBezTo>
                    <a:pt x="79" y="112"/>
                    <a:pt x="75" y="110"/>
                    <a:pt x="72" y="107"/>
                  </a:cubicBezTo>
                  <a:cubicBezTo>
                    <a:pt x="63" y="98"/>
                    <a:pt x="71" y="87"/>
                    <a:pt x="59" y="75"/>
                  </a:cubicBezTo>
                  <a:cubicBezTo>
                    <a:pt x="54" y="70"/>
                    <a:pt x="48" y="67"/>
                    <a:pt x="42" y="67"/>
                  </a:cubicBezTo>
                  <a:cubicBezTo>
                    <a:pt x="39" y="58"/>
                    <a:pt x="31" y="51"/>
                    <a:pt x="21" y="51"/>
                  </a:cubicBezTo>
                  <a:cubicBezTo>
                    <a:pt x="9" y="51"/>
                    <a:pt x="0" y="61"/>
                    <a:pt x="0" y="73"/>
                  </a:cubicBezTo>
                  <a:cubicBezTo>
                    <a:pt x="0" y="84"/>
                    <a:pt x="9" y="94"/>
                    <a:pt x="21" y="94"/>
                  </a:cubicBezTo>
                  <a:cubicBezTo>
                    <a:pt x="31" y="94"/>
                    <a:pt x="39" y="88"/>
                    <a:pt x="42" y="79"/>
                  </a:cubicBezTo>
                  <a:cubicBezTo>
                    <a:pt x="45" y="80"/>
                    <a:pt x="48" y="81"/>
                    <a:pt x="50" y="84"/>
                  </a:cubicBezTo>
                  <a:cubicBezTo>
                    <a:pt x="59" y="93"/>
                    <a:pt x="51" y="103"/>
                    <a:pt x="63" y="116"/>
                  </a:cubicBezTo>
                  <a:cubicBezTo>
                    <a:pt x="68" y="120"/>
                    <a:pt x="74" y="123"/>
                    <a:pt x="81" y="124"/>
                  </a:cubicBezTo>
                  <a:cubicBezTo>
                    <a:pt x="79" y="129"/>
                    <a:pt x="79" y="134"/>
                    <a:pt x="79" y="139"/>
                  </a:cubicBezTo>
                  <a:cubicBezTo>
                    <a:pt x="79" y="144"/>
                    <a:pt x="79" y="149"/>
                    <a:pt x="81" y="153"/>
                  </a:cubicBezTo>
                  <a:cubicBezTo>
                    <a:pt x="74" y="154"/>
                    <a:pt x="68" y="157"/>
                    <a:pt x="63" y="162"/>
                  </a:cubicBezTo>
                  <a:cubicBezTo>
                    <a:pt x="51" y="174"/>
                    <a:pt x="59" y="185"/>
                    <a:pt x="50" y="194"/>
                  </a:cubicBezTo>
                  <a:cubicBezTo>
                    <a:pt x="48" y="196"/>
                    <a:pt x="45" y="197"/>
                    <a:pt x="42" y="198"/>
                  </a:cubicBezTo>
                  <a:cubicBezTo>
                    <a:pt x="39" y="190"/>
                    <a:pt x="31" y="183"/>
                    <a:pt x="21" y="183"/>
                  </a:cubicBezTo>
                  <a:cubicBezTo>
                    <a:pt x="9" y="183"/>
                    <a:pt x="0" y="193"/>
                    <a:pt x="0" y="205"/>
                  </a:cubicBezTo>
                  <a:cubicBezTo>
                    <a:pt x="0" y="217"/>
                    <a:pt x="9" y="226"/>
                    <a:pt x="21" y="226"/>
                  </a:cubicBezTo>
                  <a:cubicBezTo>
                    <a:pt x="31" y="226"/>
                    <a:pt x="39" y="220"/>
                    <a:pt x="42" y="211"/>
                  </a:cubicBezTo>
                  <a:cubicBezTo>
                    <a:pt x="48" y="210"/>
                    <a:pt x="54" y="207"/>
                    <a:pt x="59" y="202"/>
                  </a:cubicBezTo>
                  <a:cubicBezTo>
                    <a:pt x="71" y="190"/>
                    <a:pt x="63" y="179"/>
                    <a:pt x="72" y="171"/>
                  </a:cubicBezTo>
                  <a:cubicBezTo>
                    <a:pt x="75" y="168"/>
                    <a:pt x="79" y="166"/>
                    <a:pt x="84" y="166"/>
                  </a:cubicBezTo>
                  <a:cubicBezTo>
                    <a:pt x="85" y="166"/>
                    <a:pt x="85" y="166"/>
                    <a:pt x="85" y="166"/>
                  </a:cubicBezTo>
                  <a:cubicBezTo>
                    <a:pt x="91" y="177"/>
                    <a:pt x="100" y="186"/>
                    <a:pt x="112" y="192"/>
                  </a:cubicBezTo>
                  <a:cubicBezTo>
                    <a:pt x="112" y="194"/>
                    <a:pt x="112" y="194"/>
                    <a:pt x="112" y="194"/>
                  </a:cubicBezTo>
                  <a:cubicBezTo>
                    <a:pt x="112" y="198"/>
                    <a:pt x="110" y="202"/>
                    <a:pt x="107" y="205"/>
                  </a:cubicBezTo>
                  <a:cubicBezTo>
                    <a:pt x="98" y="214"/>
                    <a:pt x="88" y="206"/>
                    <a:pt x="75" y="218"/>
                  </a:cubicBezTo>
                  <a:cubicBezTo>
                    <a:pt x="71" y="223"/>
                    <a:pt x="67" y="229"/>
                    <a:pt x="67" y="236"/>
                  </a:cubicBezTo>
                  <a:cubicBezTo>
                    <a:pt x="58" y="238"/>
                    <a:pt x="51" y="246"/>
                    <a:pt x="51" y="256"/>
                  </a:cubicBezTo>
                  <a:cubicBezTo>
                    <a:pt x="51" y="268"/>
                    <a:pt x="61" y="278"/>
                    <a:pt x="73" y="278"/>
                  </a:cubicBezTo>
                  <a:cubicBezTo>
                    <a:pt x="84" y="278"/>
                    <a:pt x="94" y="268"/>
                    <a:pt x="94" y="256"/>
                  </a:cubicBezTo>
                  <a:cubicBezTo>
                    <a:pt x="94" y="247"/>
                    <a:pt x="88" y="239"/>
                    <a:pt x="79" y="236"/>
                  </a:cubicBezTo>
                  <a:cubicBezTo>
                    <a:pt x="80" y="233"/>
                    <a:pt x="82" y="230"/>
                    <a:pt x="84" y="227"/>
                  </a:cubicBezTo>
                  <a:cubicBezTo>
                    <a:pt x="93" y="218"/>
                    <a:pt x="103" y="227"/>
                    <a:pt x="116" y="214"/>
                  </a:cubicBezTo>
                  <a:cubicBezTo>
                    <a:pt x="120" y="209"/>
                    <a:pt x="123" y="203"/>
                    <a:pt x="124" y="197"/>
                  </a:cubicBezTo>
                  <a:cubicBezTo>
                    <a:pt x="129" y="198"/>
                    <a:pt x="134" y="199"/>
                    <a:pt x="139" y="199"/>
                  </a:cubicBezTo>
                  <a:cubicBezTo>
                    <a:pt x="144" y="199"/>
                    <a:pt x="149" y="198"/>
                    <a:pt x="154" y="197"/>
                  </a:cubicBezTo>
                  <a:cubicBezTo>
                    <a:pt x="154" y="203"/>
                    <a:pt x="157" y="209"/>
                    <a:pt x="162" y="214"/>
                  </a:cubicBezTo>
                  <a:cubicBezTo>
                    <a:pt x="174" y="227"/>
                    <a:pt x="185" y="218"/>
                    <a:pt x="194" y="227"/>
                  </a:cubicBezTo>
                  <a:cubicBezTo>
                    <a:pt x="196" y="230"/>
                    <a:pt x="198" y="233"/>
                    <a:pt x="198" y="236"/>
                  </a:cubicBezTo>
                  <a:cubicBezTo>
                    <a:pt x="190" y="239"/>
                    <a:pt x="183" y="247"/>
                    <a:pt x="183" y="256"/>
                  </a:cubicBezTo>
                  <a:cubicBezTo>
                    <a:pt x="183" y="268"/>
                    <a:pt x="193" y="278"/>
                    <a:pt x="205" y="278"/>
                  </a:cubicBezTo>
                  <a:cubicBezTo>
                    <a:pt x="217" y="278"/>
                    <a:pt x="226" y="268"/>
                    <a:pt x="226" y="256"/>
                  </a:cubicBezTo>
                  <a:cubicBezTo>
                    <a:pt x="226" y="246"/>
                    <a:pt x="220" y="238"/>
                    <a:pt x="211" y="236"/>
                  </a:cubicBezTo>
                  <a:cubicBezTo>
                    <a:pt x="210" y="229"/>
                    <a:pt x="207" y="223"/>
                    <a:pt x="202" y="218"/>
                  </a:cubicBezTo>
                  <a:cubicBezTo>
                    <a:pt x="190" y="206"/>
                    <a:pt x="179" y="214"/>
                    <a:pt x="171" y="205"/>
                  </a:cubicBezTo>
                  <a:cubicBezTo>
                    <a:pt x="168" y="202"/>
                    <a:pt x="166" y="198"/>
                    <a:pt x="166" y="194"/>
                  </a:cubicBezTo>
                  <a:cubicBezTo>
                    <a:pt x="166" y="192"/>
                    <a:pt x="166" y="192"/>
                    <a:pt x="166" y="192"/>
                  </a:cubicBezTo>
                  <a:cubicBezTo>
                    <a:pt x="177" y="186"/>
                    <a:pt x="186" y="177"/>
                    <a:pt x="192" y="166"/>
                  </a:cubicBezTo>
                  <a:cubicBezTo>
                    <a:pt x="194" y="166"/>
                    <a:pt x="194" y="166"/>
                    <a:pt x="194" y="166"/>
                  </a:cubicBezTo>
                  <a:cubicBezTo>
                    <a:pt x="198" y="166"/>
                    <a:pt x="202" y="168"/>
                    <a:pt x="205" y="171"/>
                  </a:cubicBezTo>
                  <a:cubicBezTo>
                    <a:pt x="214" y="179"/>
                    <a:pt x="206" y="190"/>
                    <a:pt x="219" y="202"/>
                  </a:cubicBezTo>
                  <a:cubicBezTo>
                    <a:pt x="223" y="207"/>
                    <a:pt x="229" y="210"/>
                    <a:pt x="236" y="211"/>
                  </a:cubicBezTo>
                  <a:cubicBezTo>
                    <a:pt x="238" y="220"/>
                    <a:pt x="247" y="226"/>
                    <a:pt x="256" y="226"/>
                  </a:cubicBezTo>
                  <a:cubicBezTo>
                    <a:pt x="268" y="226"/>
                    <a:pt x="278" y="217"/>
                    <a:pt x="278" y="205"/>
                  </a:cubicBezTo>
                  <a:cubicBezTo>
                    <a:pt x="278" y="193"/>
                    <a:pt x="268" y="183"/>
                    <a:pt x="256" y="183"/>
                  </a:cubicBezTo>
                  <a:close/>
                  <a:moveTo>
                    <a:pt x="256" y="64"/>
                  </a:moveTo>
                  <a:cubicBezTo>
                    <a:pt x="261" y="64"/>
                    <a:pt x="264" y="68"/>
                    <a:pt x="264" y="73"/>
                  </a:cubicBezTo>
                  <a:cubicBezTo>
                    <a:pt x="264" y="77"/>
                    <a:pt x="261" y="81"/>
                    <a:pt x="256" y="81"/>
                  </a:cubicBezTo>
                  <a:cubicBezTo>
                    <a:pt x="252" y="81"/>
                    <a:pt x="248" y="77"/>
                    <a:pt x="248" y="73"/>
                  </a:cubicBezTo>
                  <a:cubicBezTo>
                    <a:pt x="248" y="68"/>
                    <a:pt x="252" y="64"/>
                    <a:pt x="256" y="64"/>
                  </a:cubicBezTo>
                  <a:close/>
                  <a:moveTo>
                    <a:pt x="197" y="21"/>
                  </a:moveTo>
                  <a:cubicBezTo>
                    <a:pt x="197" y="17"/>
                    <a:pt x="200" y="13"/>
                    <a:pt x="205" y="13"/>
                  </a:cubicBezTo>
                  <a:cubicBezTo>
                    <a:pt x="209" y="13"/>
                    <a:pt x="213" y="17"/>
                    <a:pt x="213" y="21"/>
                  </a:cubicBezTo>
                  <a:cubicBezTo>
                    <a:pt x="213" y="26"/>
                    <a:pt x="209" y="29"/>
                    <a:pt x="205" y="29"/>
                  </a:cubicBezTo>
                  <a:cubicBezTo>
                    <a:pt x="200" y="29"/>
                    <a:pt x="197" y="26"/>
                    <a:pt x="197" y="21"/>
                  </a:cubicBezTo>
                  <a:close/>
                  <a:moveTo>
                    <a:pt x="73" y="29"/>
                  </a:moveTo>
                  <a:cubicBezTo>
                    <a:pt x="68" y="29"/>
                    <a:pt x="65" y="26"/>
                    <a:pt x="65" y="21"/>
                  </a:cubicBezTo>
                  <a:cubicBezTo>
                    <a:pt x="65" y="17"/>
                    <a:pt x="68" y="13"/>
                    <a:pt x="73" y="13"/>
                  </a:cubicBezTo>
                  <a:cubicBezTo>
                    <a:pt x="77" y="13"/>
                    <a:pt x="81" y="17"/>
                    <a:pt x="81" y="21"/>
                  </a:cubicBezTo>
                  <a:cubicBezTo>
                    <a:pt x="81" y="26"/>
                    <a:pt x="77" y="29"/>
                    <a:pt x="73" y="29"/>
                  </a:cubicBezTo>
                  <a:close/>
                  <a:moveTo>
                    <a:pt x="21" y="81"/>
                  </a:moveTo>
                  <a:cubicBezTo>
                    <a:pt x="17" y="81"/>
                    <a:pt x="13" y="77"/>
                    <a:pt x="13" y="73"/>
                  </a:cubicBezTo>
                  <a:cubicBezTo>
                    <a:pt x="13" y="68"/>
                    <a:pt x="17" y="64"/>
                    <a:pt x="21" y="64"/>
                  </a:cubicBezTo>
                  <a:cubicBezTo>
                    <a:pt x="26" y="64"/>
                    <a:pt x="29" y="68"/>
                    <a:pt x="29" y="73"/>
                  </a:cubicBezTo>
                  <a:cubicBezTo>
                    <a:pt x="29" y="77"/>
                    <a:pt x="26" y="81"/>
                    <a:pt x="21" y="81"/>
                  </a:cubicBezTo>
                  <a:close/>
                  <a:moveTo>
                    <a:pt x="21" y="213"/>
                  </a:moveTo>
                  <a:cubicBezTo>
                    <a:pt x="17" y="213"/>
                    <a:pt x="13" y="209"/>
                    <a:pt x="13" y="205"/>
                  </a:cubicBezTo>
                  <a:cubicBezTo>
                    <a:pt x="13" y="200"/>
                    <a:pt x="17" y="197"/>
                    <a:pt x="21" y="197"/>
                  </a:cubicBezTo>
                  <a:cubicBezTo>
                    <a:pt x="26" y="197"/>
                    <a:pt x="29" y="200"/>
                    <a:pt x="29" y="205"/>
                  </a:cubicBezTo>
                  <a:cubicBezTo>
                    <a:pt x="29" y="209"/>
                    <a:pt x="26" y="213"/>
                    <a:pt x="21" y="213"/>
                  </a:cubicBezTo>
                  <a:close/>
                  <a:moveTo>
                    <a:pt x="81" y="256"/>
                  </a:moveTo>
                  <a:cubicBezTo>
                    <a:pt x="81" y="261"/>
                    <a:pt x="77" y="264"/>
                    <a:pt x="73" y="264"/>
                  </a:cubicBezTo>
                  <a:cubicBezTo>
                    <a:pt x="68" y="264"/>
                    <a:pt x="65" y="261"/>
                    <a:pt x="65" y="256"/>
                  </a:cubicBezTo>
                  <a:cubicBezTo>
                    <a:pt x="65" y="252"/>
                    <a:pt x="68" y="248"/>
                    <a:pt x="73" y="248"/>
                  </a:cubicBezTo>
                  <a:cubicBezTo>
                    <a:pt x="77" y="248"/>
                    <a:pt x="81" y="252"/>
                    <a:pt x="81" y="256"/>
                  </a:cubicBezTo>
                  <a:close/>
                  <a:moveTo>
                    <a:pt x="205" y="248"/>
                  </a:moveTo>
                  <a:cubicBezTo>
                    <a:pt x="209" y="248"/>
                    <a:pt x="213" y="252"/>
                    <a:pt x="213" y="256"/>
                  </a:cubicBezTo>
                  <a:cubicBezTo>
                    <a:pt x="213" y="261"/>
                    <a:pt x="209" y="264"/>
                    <a:pt x="205" y="264"/>
                  </a:cubicBezTo>
                  <a:cubicBezTo>
                    <a:pt x="200" y="264"/>
                    <a:pt x="197" y="261"/>
                    <a:pt x="197" y="256"/>
                  </a:cubicBezTo>
                  <a:cubicBezTo>
                    <a:pt x="197" y="252"/>
                    <a:pt x="200" y="248"/>
                    <a:pt x="205" y="248"/>
                  </a:cubicBezTo>
                  <a:close/>
                  <a:moveTo>
                    <a:pt x="139" y="187"/>
                  </a:moveTo>
                  <a:cubicBezTo>
                    <a:pt x="112" y="187"/>
                    <a:pt x="91" y="165"/>
                    <a:pt x="91" y="139"/>
                  </a:cubicBezTo>
                  <a:cubicBezTo>
                    <a:pt x="91" y="112"/>
                    <a:pt x="112" y="91"/>
                    <a:pt x="139" y="91"/>
                  </a:cubicBezTo>
                  <a:cubicBezTo>
                    <a:pt x="165" y="91"/>
                    <a:pt x="187" y="112"/>
                    <a:pt x="187" y="139"/>
                  </a:cubicBezTo>
                  <a:cubicBezTo>
                    <a:pt x="187" y="165"/>
                    <a:pt x="165" y="187"/>
                    <a:pt x="139" y="187"/>
                  </a:cubicBezTo>
                  <a:close/>
                  <a:moveTo>
                    <a:pt x="256" y="213"/>
                  </a:moveTo>
                  <a:cubicBezTo>
                    <a:pt x="252" y="213"/>
                    <a:pt x="248" y="209"/>
                    <a:pt x="248" y="205"/>
                  </a:cubicBezTo>
                  <a:cubicBezTo>
                    <a:pt x="248" y="200"/>
                    <a:pt x="252" y="197"/>
                    <a:pt x="256" y="197"/>
                  </a:cubicBezTo>
                  <a:cubicBezTo>
                    <a:pt x="261" y="197"/>
                    <a:pt x="264" y="200"/>
                    <a:pt x="264" y="205"/>
                  </a:cubicBezTo>
                  <a:cubicBezTo>
                    <a:pt x="264" y="209"/>
                    <a:pt x="261" y="213"/>
                    <a:pt x="256" y="21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Oval 18"/>
            <p:cNvSpPr>
              <a:spLocks noChangeArrowheads="1"/>
            </p:cNvSpPr>
            <p:nvPr/>
          </p:nvSpPr>
          <p:spPr bwMode="auto">
            <a:xfrm>
              <a:off x="4972051" y="4865688"/>
              <a:ext cx="236538" cy="236538"/>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7" name="Freeform 28"/>
          <p:cNvSpPr>
            <a:spLocks noEditPoints="1"/>
          </p:cNvSpPr>
          <p:nvPr/>
        </p:nvSpPr>
        <p:spPr bwMode="auto">
          <a:xfrm>
            <a:off x="6219825" y="5103813"/>
            <a:ext cx="525462" cy="881063"/>
          </a:xfrm>
          <a:custGeom>
            <a:avLst/>
            <a:gdLst>
              <a:gd name="T0" fmla="*/ 72 w 87"/>
              <a:gd name="T1" fmla="*/ 0 h 146"/>
              <a:gd name="T2" fmla="*/ 14 w 87"/>
              <a:gd name="T3" fmla="*/ 0 h 146"/>
              <a:gd name="T4" fmla="*/ 0 w 87"/>
              <a:gd name="T5" fmla="*/ 15 h 146"/>
              <a:gd name="T6" fmla="*/ 0 w 87"/>
              <a:gd name="T7" fmla="*/ 132 h 146"/>
              <a:gd name="T8" fmla="*/ 14 w 87"/>
              <a:gd name="T9" fmla="*/ 146 h 146"/>
              <a:gd name="T10" fmla="*/ 72 w 87"/>
              <a:gd name="T11" fmla="*/ 146 h 146"/>
              <a:gd name="T12" fmla="*/ 87 w 87"/>
              <a:gd name="T13" fmla="*/ 132 h 146"/>
              <a:gd name="T14" fmla="*/ 87 w 87"/>
              <a:gd name="T15" fmla="*/ 15 h 146"/>
              <a:gd name="T16" fmla="*/ 72 w 87"/>
              <a:gd name="T17" fmla="*/ 0 h 146"/>
              <a:gd name="T18" fmla="*/ 43 w 87"/>
              <a:gd name="T19" fmla="*/ 130 h 146"/>
              <a:gd name="T20" fmla="*/ 31 w 87"/>
              <a:gd name="T21" fmla="*/ 117 h 146"/>
              <a:gd name="T22" fmla="*/ 43 w 87"/>
              <a:gd name="T23" fmla="*/ 105 h 146"/>
              <a:gd name="T24" fmla="*/ 55 w 87"/>
              <a:gd name="T25" fmla="*/ 117 h 146"/>
              <a:gd name="T26" fmla="*/ 43 w 87"/>
              <a:gd name="T27" fmla="*/ 130 h 146"/>
              <a:gd name="T28" fmla="*/ 62 w 87"/>
              <a:gd name="T29" fmla="*/ 83 h 146"/>
              <a:gd name="T30" fmla="*/ 24 w 87"/>
              <a:gd name="T31" fmla="*/ 83 h 146"/>
              <a:gd name="T32" fmla="*/ 18 w 87"/>
              <a:gd name="T33" fmla="*/ 77 h 146"/>
              <a:gd name="T34" fmla="*/ 24 w 87"/>
              <a:gd name="T35" fmla="*/ 71 h 146"/>
              <a:gd name="T36" fmla="*/ 62 w 87"/>
              <a:gd name="T37" fmla="*/ 71 h 146"/>
              <a:gd name="T38" fmla="*/ 68 w 87"/>
              <a:gd name="T39" fmla="*/ 77 h 146"/>
              <a:gd name="T40" fmla="*/ 62 w 87"/>
              <a:gd name="T41" fmla="*/ 83 h 146"/>
              <a:gd name="T42" fmla="*/ 62 w 87"/>
              <a:gd name="T43" fmla="*/ 58 h 146"/>
              <a:gd name="T44" fmla="*/ 24 w 87"/>
              <a:gd name="T45" fmla="*/ 58 h 146"/>
              <a:gd name="T46" fmla="*/ 18 w 87"/>
              <a:gd name="T47" fmla="*/ 52 h 146"/>
              <a:gd name="T48" fmla="*/ 24 w 87"/>
              <a:gd name="T49" fmla="*/ 46 h 146"/>
              <a:gd name="T50" fmla="*/ 62 w 87"/>
              <a:gd name="T51" fmla="*/ 46 h 146"/>
              <a:gd name="T52" fmla="*/ 68 w 87"/>
              <a:gd name="T53" fmla="*/ 52 h 146"/>
              <a:gd name="T54" fmla="*/ 62 w 87"/>
              <a:gd name="T55" fmla="*/ 58 h 146"/>
              <a:gd name="T56" fmla="*/ 62 w 87"/>
              <a:gd name="T57" fmla="*/ 33 h 146"/>
              <a:gd name="T58" fmla="*/ 24 w 87"/>
              <a:gd name="T59" fmla="*/ 33 h 146"/>
              <a:gd name="T60" fmla="*/ 18 w 87"/>
              <a:gd name="T61" fmla="*/ 27 h 146"/>
              <a:gd name="T62" fmla="*/ 24 w 87"/>
              <a:gd name="T63" fmla="*/ 21 h 146"/>
              <a:gd name="T64" fmla="*/ 62 w 87"/>
              <a:gd name="T65" fmla="*/ 21 h 146"/>
              <a:gd name="T66" fmla="*/ 68 w 87"/>
              <a:gd name="T67" fmla="*/ 27 h 146"/>
              <a:gd name="T68" fmla="*/ 62 w 87"/>
              <a:gd name="T69" fmla="*/ 3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46">
                <a:moveTo>
                  <a:pt x="72" y="0"/>
                </a:moveTo>
                <a:cubicBezTo>
                  <a:pt x="14" y="0"/>
                  <a:pt x="14" y="0"/>
                  <a:pt x="14" y="0"/>
                </a:cubicBezTo>
                <a:cubicBezTo>
                  <a:pt x="6" y="0"/>
                  <a:pt x="0" y="7"/>
                  <a:pt x="0" y="15"/>
                </a:cubicBezTo>
                <a:cubicBezTo>
                  <a:pt x="0" y="132"/>
                  <a:pt x="0" y="132"/>
                  <a:pt x="0" y="132"/>
                </a:cubicBezTo>
                <a:cubicBezTo>
                  <a:pt x="0" y="140"/>
                  <a:pt x="6" y="146"/>
                  <a:pt x="14" y="146"/>
                </a:cubicBezTo>
                <a:cubicBezTo>
                  <a:pt x="72" y="146"/>
                  <a:pt x="72" y="146"/>
                  <a:pt x="72" y="146"/>
                </a:cubicBezTo>
                <a:cubicBezTo>
                  <a:pt x="80" y="146"/>
                  <a:pt x="87" y="140"/>
                  <a:pt x="87" y="132"/>
                </a:cubicBezTo>
                <a:cubicBezTo>
                  <a:pt x="87" y="15"/>
                  <a:pt x="87" y="15"/>
                  <a:pt x="87" y="15"/>
                </a:cubicBezTo>
                <a:cubicBezTo>
                  <a:pt x="87" y="7"/>
                  <a:pt x="80" y="0"/>
                  <a:pt x="72" y="0"/>
                </a:cubicBezTo>
                <a:close/>
                <a:moveTo>
                  <a:pt x="43" y="130"/>
                </a:moveTo>
                <a:cubicBezTo>
                  <a:pt x="36" y="130"/>
                  <a:pt x="31" y="124"/>
                  <a:pt x="31" y="117"/>
                </a:cubicBezTo>
                <a:cubicBezTo>
                  <a:pt x="31" y="111"/>
                  <a:pt x="36" y="105"/>
                  <a:pt x="43" y="105"/>
                </a:cubicBezTo>
                <a:cubicBezTo>
                  <a:pt x="50" y="105"/>
                  <a:pt x="55" y="111"/>
                  <a:pt x="55" y="117"/>
                </a:cubicBezTo>
                <a:cubicBezTo>
                  <a:pt x="55" y="124"/>
                  <a:pt x="50" y="130"/>
                  <a:pt x="43" y="130"/>
                </a:cubicBezTo>
                <a:close/>
                <a:moveTo>
                  <a:pt x="62" y="83"/>
                </a:moveTo>
                <a:cubicBezTo>
                  <a:pt x="24" y="83"/>
                  <a:pt x="24" y="83"/>
                  <a:pt x="24" y="83"/>
                </a:cubicBezTo>
                <a:cubicBezTo>
                  <a:pt x="21" y="83"/>
                  <a:pt x="18" y="81"/>
                  <a:pt x="18" y="77"/>
                </a:cubicBezTo>
                <a:cubicBezTo>
                  <a:pt x="18" y="74"/>
                  <a:pt x="21" y="71"/>
                  <a:pt x="24" y="71"/>
                </a:cubicBezTo>
                <a:cubicBezTo>
                  <a:pt x="62" y="71"/>
                  <a:pt x="62" y="71"/>
                  <a:pt x="62" y="71"/>
                </a:cubicBezTo>
                <a:cubicBezTo>
                  <a:pt x="65" y="71"/>
                  <a:pt x="68" y="74"/>
                  <a:pt x="68" y="77"/>
                </a:cubicBezTo>
                <a:cubicBezTo>
                  <a:pt x="68" y="81"/>
                  <a:pt x="65" y="83"/>
                  <a:pt x="62" y="83"/>
                </a:cubicBezTo>
                <a:close/>
                <a:moveTo>
                  <a:pt x="62" y="58"/>
                </a:moveTo>
                <a:cubicBezTo>
                  <a:pt x="24" y="58"/>
                  <a:pt x="24" y="58"/>
                  <a:pt x="24" y="58"/>
                </a:cubicBezTo>
                <a:cubicBezTo>
                  <a:pt x="21" y="58"/>
                  <a:pt x="18" y="56"/>
                  <a:pt x="18" y="52"/>
                </a:cubicBezTo>
                <a:cubicBezTo>
                  <a:pt x="18" y="49"/>
                  <a:pt x="21" y="46"/>
                  <a:pt x="24" y="46"/>
                </a:cubicBezTo>
                <a:cubicBezTo>
                  <a:pt x="62" y="46"/>
                  <a:pt x="62" y="46"/>
                  <a:pt x="62" y="46"/>
                </a:cubicBezTo>
                <a:cubicBezTo>
                  <a:pt x="65" y="46"/>
                  <a:pt x="68" y="49"/>
                  <a:pt x="68" y="52"/>
                </a:cubicBezTo>
                <a:cubicBezTo>
                  <a:pt x="68" y="56"/>
                  <a:pt x="65" y="58"/>
                  <a:pt x="62" y="58"/>
                </a:cubicBezTo>
                <a:close/>
                <a:moveTo>
                  <a:pt x="62" y="33"/>
                </a:moveTo>
                <a:cubicBezTo>
                  <a:pt x="24" y="33"/>
                  <a:pt x="24" y="33"/>
                  <a:pt x="24" y="33"/>
                </a:cubicBezTo>
                <a:cubicBezTo>
                  <a:pt x="21" y="33"/>
                  <a:pt x="18" y="31"/>
                  <a:pt x="18" y="27"/>
                </a:cubicBezTo>
                <a:cubicBezTo>
                  <a:pt x="18" y="24"/>
                  <a:pt x="21" y="21"/>
                  <a:pt x="24" y="21"/>
                </a:cubicBezTo>
                <a:cubicBezTo>
                  <a:pt x="62" y="21"/>
                  <a:pt x="62" y="21"/>
                  <a:pt x="62" y="21"/>
                </a:cubicBezTo>
                <a:cubicBezTo>
                  <a:pt x="65" y="21"/>
                  <a:pt x="68" y="24"/>
                  <a:pt x="68" y="27"/>
                </a:cubicBezTo>
                <a:cubicBezTo>
                  <a:pt x="68" y="31"/>
                  <a:pt x="65" y="33"/>
                  <a:pt x="62"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29"/>
          <p:cNvSpPr>
            <a:spLocks noEditPoints="1"/>
          </p:cNvSpPr>
          <p:nvPr/>
        </p:nvSpPr>
        <p:spPr bwMode="auto">
          <a:xfrm>
            <a:off x="6805613" y="5032375"/>
            <a:ext cx="614362" cy="1031875"/>
          </a:xfrm>
          <a:custGeom>
            <a:avLst/>
            <a:gdLst>
              <a:gd name="T0" fmla="*/ 86 w 102"/>
              <a:gd name="T1" fmla="*/ 0 h 171"/>
              <a:gd name="T2" fmla="*/ 17 w 102"/>
              <a:gd name="T3" fmla="*/ 0 h 171"/>
              <a:gd name="T4" fmla="*/ 0 w 102"/>
              <a:gd name="T5" fmla="*/ 17 h 171"/>
              <a:gd name="T6" fmla="*/ 0 w 102"/>
              <a:gd name="T7" fmla="*/ 154 h 171"/>
              <a:gd name="T8" fmla="*/ 17 w 102"/>
              <a:gd name="T9" fmla="*/ 171 h 171"/>
              <a:gd name="T10" fmla="*/ 86 w 102"/>
              <a:gd name="T11" fmla="*/ 171 h 171"/>
              <a:gd name="T12" fmla="*/ 102 w 102"/>
              <a:gd name="T13" fmla="*/ 154 h 171"/>
              <a:gd name="T14" fmla="*/ 102 w 102"/>
              <a:gd name="T15" fmla="*/ 17 h 171"/>
              <a:gd name="T16" fmla="*/ 86 w 102"/>
              <a:gd name="T17" fmla="*/ 0 h 171"/>
              <a:gd name="T18" fmla="*/ 51 w 102"/>
              <a:gd name="T19" fmla="*/ 152 h 171"/>
              <a:gd name="T20" fmla="*/ 37 w 102"/>
              <a:gd name="T21" fmla="*/ 137 h 171"/>
              <a:gd name="T22" fmla="*/ 51 w 102"/>
              <a:gd name="T23" fmla="*/ 122 h 171"/>
              <a:gd name="T24" fmla="*/ 66 w 102"/>
              <a:gd name="T25" fmla="*/ 137 h 171"/>
              <a:gd name="T26" fmla="*/ 51 w 102"/>
              <a:gd name="T27" fmla="*/ 152 h 171"/>
              <a:gd name="T28" fmla="*/ 74 w 102"/>
              <a:gd name="T29" fmla="*/ 97 h 171"/>
              <a:gd name="T30" fmla="*/ 29 w 102"/>
              <a:gd name="T31" fmla="*/ 97 h 171"/>
              <a:gd name="T32" fmla="*/ 22 w 102"/>
              <a:gd name="T33" fmla="*/ 90 h 171"/>
              <a:gd name="T34" fmla="*/ 29 w 102"/>
              <a:gd name="T35" fmla="*/ 83 h 171"/>
              <a:gd name="T36" fmla="*/ 74 w 102"/>
              <a:gd name="T37" fmla="*/ 83 h 171"/>
              <a:gd name="T38" fmla="*/ 81 w 102"/>
              <a:gd name="T39" fmla="*/ 90 h 171"/>
              <a:gd name="T40" fmla="*/ 74 w 102"/>
              <a:gd name="T41" fmla="*/ 97 h 171"/>
              <a:gd name="T42" fmla="*/ 74 w 102"/>
              <a:gd name="T43" fmla="*/ 68 h 171"/>
              <a:gd name="T44" fmla="*/ 29 w 102"/>
              <a:gd name="T45" fmla="*/ 68 h 171"/>
              <a:gd name="T46" fmla="*/ 22 w 102"/>
              <a:gd name="T47" fmla="*/ 61 h 171"/>
              <a:gd name="T48" fmla="*/ 29 w 102"/>
              <a:gd name="T49" fmla="*/ 54 h 171"/>
              <a:gd name="T50" fmla="*/ 74 w 102"/>
              <a:gd name="T51" fmla="*/ 54 h 171"/>
              <a:gd name="T52" fmla="*/ 81 w 102"/>
              <a:gd name="T53" fmla="*/ 61 h 171"/>
              <a:gd name="T54" fmla="*/ 74 w 102"/>
              <a:gd name="T55" fmla="*/ 68 h 171"/>
              <a:gd name="T56" fmla="*/ 74 w 102"/>
              <a:gd name="T57" fmla="*/ 38 h 171"/>
              <a:gd name="T58" fmla="*/ 29 w 102"/>
              <a:gd name="T59" fmla="*/ 38 h 171"/>
              <a:gd name="T60" fmla="*/ 22 w 102"/>
              <a:gd name="T61" fmla="*/ 31 h 171"/>
              <a:gd name="T62" fmla="*/ 29 w 102"/>
              <a:gd name="T63" fmla="*/ 24 h 171"/>
              <a:gd name="T64" fmla="*/ 74 w 102"/>
              <a:gd name="T65" fmla="*/ 24 h 171"/>
              <a:gd name="T66" fmla="*/ 81 w 102"/>
              <a:gd name="T67" fmla="*/ 31 h 171"/>
              <a:gd name="T68" fmla="*/ 74 w 102"/>
              <a:gd name="T69" fmla="*/ 3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2" h="171">
                <a:moveTo>
                  <a:pt x="86" y="0"/>
                </a:moveTo>
                <a:cubicBezTo>
                  <a:pt x="17" y="0"/>
                  <a:pt x="17" y="0"/>
                  <a:pt x="17" y="0"/>
                </a:cubicBezTo>
                <a:cubicBezTo>
                  <a:pt x="8" y="0"/>
                  <a:pt x="0" y="7"/>
                  <a:pt x="0" y="17"/>
                </a:cubicBezTo>
                <a:cubicBezTo>
                  <a:pt x="0" y="154"/>
                  <a:pt x="0" y="154"/>
                  <a:pt x="0" y="154"/>
                </a:cubicBezTo>
                <a:cubicBezTo>
                  <a:pt x="0" y="163"/>
                  <a:pt x="8" y="171"/>
                  <a:pt x="17" y="171"/>
                </a:cubicBezTo>
                <a:cubicBezTo>
                  <a:pt x="86" y="171"/>
                  <a:pt x="86" y="171"/>
                  <a:pt x="86" y="171"/>
                </a:cubicBezTo>
                <a:cubicBezTo>
                  <a:pt x="95" y="171"/>
                  <a:pt x="102" y="163"/>
                  <a:pt x="102" y="154"/>
                </a:cubicBezTo>
                <a:cubicBezTo>
                  <a:pt x="102" y="17"/>
                  <a:pt x="102" y="17"/>
                  <a:pt x="102" y="17"/>
                </a:cubicBezTo>
                <a:cubicBezTo>
                  <a:pt x="102" y="7"/>
                  <a:pt x="95" y="0"/>
                  <a:pt x="86" y="0"/>
                </a:cubicBezTo>
                <a:close/>
                <a:moveTo>
                  <a:pt x="51" y="152"/>
                </a:moveTo>
                <a:cubicBezTo>
                  <a:pt x="43" y="152"/>
                  <a:pt x="37" y="145"/>
                  <a:pt x="37" y="137"/>
                </a:cubicBezTo>
                <a:cubicBezTo>
                  <a:pt x="37" y="129"/>
                  <a:pt x="43" y="122"/>
                  <a:pt x="51" y="122"/>
                </a:cubicBezTo>
                <a:cubicBezTo>
                  <a:pt x="59" y="122"/>
                  <a:pt x="66" y="129"/>
                  <a:pt x="66" y="137"/>
                </a:cubicBezTo>
                <a:cubicBezTo>
                  <a:pt x="66" y="145"/>
                  <a:pt x="59" y="152"/>
                  <a:pt x="51" y="152"/>
                </a:cubicBezTo>
                <a:close/>
                <a:moveTo>
                  <a:pt x="74" y="97"/>
                </a:moveTo>
                <a:cubicBezTo>
                  <a:pt x="29" y="97"/>
                  <a:pt x="29" y="97"/>
                  <a:pt x="29" y="97"/>
                </a:cubicBezTo>
                <a:cubicBezTo>
                  <a:pt x="25" y="97"/>
                  <a:pt x="22" y="94"/>
                  <a:pt x="22" y="90"/>
                </a:cubicBezTo>
                <a:cubicBezTo>
                  <a:pt x="22" y="86"/>
                  <a:pt x="25" y="83"/>
                  <a:pt x="29" y="83"/>
                </a:cubicBezTo>
                <a:cubicBezTo>
                  <a:pt x="74" y="83"/>
                  <a:pt x="74" y="83"/>
                  <a:pt x="74" y="83"/>
                </a:cubicBezTo>
                <a:cubicBezTo>
                  <a:pt x="77" y="83"/>
                  <a:pt x="81" y="86"/>
                  <a:pt x="81" y="90"/>
                </a:cubicBezTo>
                <a:cubicBezTo>
                  <a:pt x="81" y="94"/>
                  <a:pt x="77" y="97"/>
                  <a:pt x="74" y="97"/>
                </a:cubicBezTo>
                <a:close/>
                <a:moveTo>
                  <a:pt x="74" y="68"/>
                </a:moveTo>
                <a:cubicBezTo>
                  <a:pt x="29" y="68"/>
                  <a:pt x="29" y="68"/>
                  <a:pt x="29" y="68"/>
                </a:cubicBezTo>
                <a:cubicBezTo>
                  <a:pt x="25" y="68"/>
                  <a:pt x="22" y="65"/>
                  <a:pt x="22" y="61"/>
                </a:cubicBezTo>
                <a:cubicBezTo>
                  <a:pt x="22" y="57"/>
                  <a:pt x="25" y="54"/>
                  <a:pt x="29" y="54"/>
                </a:cubicBezTo>
                <a:cubicBezTo>
                  <a:pt x="74" y="54"/>
                  <a:pt x="74" y="54"/>
                  <a:pt x="74" y="54"/>
                </a:cubicBezTo>
                <a:cubicBezTo>
                  <a:pt x="77" y="54"/>
                  <a:pt x="81" y="57"/>
                  <a:pt x="81" y="61"/>
                </a:cubicBezTo>
                <a:cubicBezTo>
                  <a:pt x="81" y="65"/>
                  <a:pt x="77" y="68"/>
                  <a:pt x="74" y="68"/>
                </a:cubicBezTo>
                <a:close/>
                <a:moveTo>
                  <a:pt x="74" y="38"/>
                </a:moveTo>
                <a:cubicBezTo>
                  <a:pt x="29" y="38"/>
                  <a:pt x="29" y="38"/>
                  <a:pt x="29" y="38"/>
                </a:cubicBezTo>
                <a:cubicBezTo>
                  <a:pt x="25" y="38"/>
                  <a:pt x="22" y="35"/>
                  <a:pt x="22" y="31"/>
                </a:cubicBezTo>
                <a:cubicBezTo>
                  <a:pt x="22" y="28"/>
                  <a:pt x="25" y="24"/>
                  <a:pt x="29" y="24"/>
                </a:cubicBezTo>
                <a:cubicBezTo>
                  <a:pt x="74" y="24"/>
                  <a:pt x="74" y="24"/>
                  <a:pt x="74" y="24"/>
                </a:cubicBezTo>
                <a:cubicBezTo>
                  <a:pt x="77" y="24"/>
                  <a:pt x="81" y="28"/>
                  <a:pt x="81" y="31"/>
                </a:cubicBezTo>
                <a:cubicBezTo>
                  <a:pt x="81" y="35"/>
                  <a:pt x="77" y="38"/>
                  <a:pt x="74" y="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30"/>
          <p:cNvSpPr>
            <a:spLocks noEditPoints="1"/>
          </p:cNvSpPr>
          <p:nvPr/>
        </p:nvSpPr>
        <p:spPr bwMode="auto">
          <a:xfrm>
            <a:off x="7486650" y="5103813"/>
            <a:ext cx="525462" cy="881063"/>
          </a:xfrm>
          <a:custGeom>
            <a:avLst/>
            <a:gdLst>
              <a:gd name="T0" fmla="*/ 73 w 87"/>
              <a:gd name="T1" fmla="*/ 0 h 146"/>
              <a:gd name="T2" fmla="*/ 14 w 87"/>
              <a:gd name="T3" fmla="*/ 0 h 146"/>
              <a:gd name="T4" fmla="*/ 0 w 87"/>
              <a:gd name="T5" fmla="*/ 15 h 146"/>
              <a:gd name="T6" fmla="*/ 0 w 87"/>
              <a:gd name="T7" fmla="*/ 132 h 146"/>
              <a:gd name="T8" fmla="*/ 14 w 87"/>
              <a:gd name="T9" fmla="*/ 146 h 146"/>
              <a:gd name="T10" fmla="*/ 73 w 87"/>
              <a:gd name="T11" fmla="*/ 146 h 146"/>
              <a:gd name="T12" fmla="*/ 87 w 87"/>
              <a:gd name="T13" fmla="*/ 132 h 146"/>
              <a:gd name="T14" fmla="*/ 87 w 87"/>
              <a:gd name="T15" fmla="*/ 15 h 146"/>
              <a:gd name="T16" fmla="*/ 73 w 87"/>
              <a:gd name="T17" fmla="*/ 0 h 146"/>
              <a:gd name="T18" fmla="*/ 43 w 87"/>
              <a:gd name="T19" fmla="*/ 130 h 146"/>
              <a:gd name="T20" fmla="*/ 31 w 87"/>
              <a:gd name="T21" fmla="*/ 117 h 146"/>
              <a:gd name="T22" fmla="*/ 43 w 87"/>
              <a:gd name="T23" fmla="*/ 105 h 146"/>
              <a:gd name="T24" fmla="*/ 56 w 87"/>
              <a:gd name="T25" fmla="*/ 117 h 146"/>
              <a:gd name="T26" fmla="*/ 43 w 87"/>
              <a:gd name="T27" fmla="*/ 130 h 146"/>
              <a:gd name="T28" fmla="*/ 62 w 87"/>
              <a:gd name="T29" fmla="*/ 83 h 146"/>
              <a:gd name="T30" fmla="*/ 24 w 87"/>
              <a:gd name="T31" fmla="*/ 83 h 146"/>
              <a:gd name="T32" fmla="*/ 19 w 87"/>
              <a:gd name="T33" fmla="*/ 77 h 146"/>
              <a:gd name="T34" fmla="*/ 24 w 87"/>
              <a:gd name="T35" fmla="*/ 71 h 146"/>
              <a:gd name="T36" fmla="*/ 62 w 87"/>
              <a:gd name="T37" fmla="*/ 71 h 146"/>
              <a:gd name="T38" fmla="*/ 68 w 87"/>
              <a:gd name="T39" fmla="*/ 77 h 146"/>
              <a:gd name="T40" fmla="*/ 62 w 87"/>
              <a:gd name="T41" fmla="*/ 83 h 146"/>
              <a:gd name="T42" fmla="*/ 62 w 87"/>
              <a:gd name="T43" fmla="*/ 58 h 146"/>
              <a:gd name="T44" fmla="*/ 24 w 87"/>
              <a:gd name="T45" fmla="*/ 58 h 146"/>
              <a:gd name="T46" fmla="*/ 19 w 87"/>
              <a:gd name="T47" fmla="*/ 52 h 146"/>
              <a:gd name="T48" fmla="*/ 24 w 87"/>
              <a:gd name="T49" fmla="*/ 46 h 146"/>
              <a:gd name="T50" fmla="*/ 62 w 87"/>
              <a:gd name="T51" fmla="*/ 46 h 146"/>
              <a:gd name="T52" fmla="*/ 68 w 87"/>
              <a:gd name="T53" fmla="*/ 52 h 146"/>
              <a:gd name="T54" fmla="*/ 62 w 87"/>
              <a:gd name="T55" fmla="*/ 58 h 146"/>
              <a:gd name="T56" fmla="*/ 62 w 87"/>
              <a:gd name="T57" fmla="*/ 33 h 146"/>
              <a:gd name="T58" fmla="*/ 24 w 87"/>
              <a:gd name="T59" fmla="*/ 33 h 146"/>
              <a:gd name="T60" fmla="*/ 19 w 87"/>
              <a:gd name="T61" fmla="*/ 27 h 146"/>
              <a:gd name="T62" fmla="*/ 24 w 87"/>
              <a:gd name="T63" fmla="*/ 21 h 146"/>
              <a:gd name="T64" fmla="*/ 62 w 87"/>
              <a:gd name="T65" fmla="*/ 21 h 146"/>
              <a:gd name="T66" fmla="*/ 68 w 87"/>
              <a:gd name="T67" fmla="*/ 27 h 146"/>
              <a:gd name="T68" fmla="*/ 62 w 87"/>
              <a:gd name="T69" fmla="*/ 3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46">
                <a:moveTo>
                  <a:pt x="73" y="0"/>
                </a:moveTo>
                <a:cubicBezTo>
                  <a:pt x="14" y="0"/>
                  <a:pt x="14" y="0"/>
                  <a:pt x="14" y="0"/>
                </a:cubicBezTo>
                <a:cubicBezTo>
                  <a:pt x="6" y="0"/>
                  <a:pt x="0" y="7"/>
                  <a:pt x="0" y="15"/>
                </a:cubicBezTo>
                <a:cubicBezTo>
                  <a:pt x="0" y="132"/>
                  <a:pt x="0" y="132"/>
                  <a:pt x="0" y="132"/>
                </a:cubicBezTo>
                <a:cubicBezTo>
                  <a:pt x="0" y="140"/>
                  <a:pt x="6" y="146"/>
                  <a:pt x="14" y="146"/>
                </a:cubicBezTo>
                <a:cubicBezTo>
                  <a:pt x="73" y="146"/>
                  <a:pt x="73" y="146"/>
                  <a:pt x="73" y="146"/>
                </a:cubicBezTo>
                <a:cubicBezTo>
                  <a:pt x="81" y="146"/>
                  <a:pt x="87" y="140"/>
                  <a:pt x="87" y="132"/>
                </a:cubicBezTo>
                <a:cubicBezTo>
                  <a:pt x="87" y="15"/>
                  <a:pt x="87" y="15"/>
                  <a:pt x="87" y="15"/>
                </a:cubicBezTo>
                <a:cubicBezTo>
                  <a:pt x="87" y="7"/>
                  <a:pt x="81" y="0"/>
                  <a:pt x="73" y="0"/>
                </a:cubicBezTo>
                <a:close/>
                <a:moveTo>
                  <a:pt x="43" y="130"/>
                </a:moveTo>
                <a:cubicBezTo>
                  <a:pt x="37" y="130"/>
                  <a:pt x="31" y="124"/>
                  <a:pt x="31" y="117"/>
                </a:cubicBezTo>
                <a:cubicBezTo>
                  <a:pt x="31" y="111"/>
                  <a:pt x="37" y="105"/>
                  <a:pt x="43" y="105"/>
                </a:cubicBezTo>
                <a:cubicBezTo>
                  <a:pt x="50" y="105"/>
                  <a:pt x="56" y="111"/>
                  <a:pt x="56" y="117"/>
                </a:cubicBezTo>
                <a:cubicBezTo>
                  <a:pt x="56" y="124"/>
                  <a:pt x="50" y="130"/>
                  <a:pt x="43" y="130"/>
                </a:cubicBezTo>
                <a:close/>
                <a:moveTo>
                  <a:pt x="62" y="83"/>
                </a:moveTo>
                <a:cubicBezTo>
                  <a:pt x="24" y="83"/>
                  <a:pt x="24" y="83"/>
                  <a:pt x="24" y="83"/>
                </a:cubicBezTo>
                <a:cubicBezTo>
                  <a:pt x="21" y="83"/>
                  <a:pt x="19" y="81"/>
                  <a:pt x="19" y="77"/>
                </a:cubicBezTo>
                <a:cubicBezTo>
                  <a:pt x="19" y="74"/>
                  <a:pt x="21" y="71"/>
                  <a:pt x="24" y="71"/>
                </a:cubicBezTo>
                <a:cubicBezTo>
                  <a:pt x="62" y="71"/>
                  <a:pt x="62" y="71"/>
                  <a:pt x="62" y="71"/>
                </a:cubicBezTo>
                <a:cubicBezTo>
                  <a:pt x="66" y="71"/>
                  <a:pt x="68" y="74"/>
                  <a:pt x="68" y="77"/>
                </a:cubicBezTo>
                <a:cubicBezTo>
                  <a:pt x="68" y="81"/>
                  <a:pt x="66" y="83"/>
                  <a:pt x="62" y="83"/>
                </a:cubicBezTo>
                <a:close/>
                <a:moveTo>
                  <a:pt x="62" y="58"/>
                </a:moveTo>
                <a:cubicBezTo>
                  <a:pt x="24" y="58"/>
                  <a:pt x="24" y="58"/>
                  <a:pt x="24" y="58"/>
                </a:cubicBezTo>
                <a:cubicBezTo>
                  <a:pt x="21" y="58"/>
                  <a:pt x="19" y="56"/>
                  <a:pt x="19" y="52"/>
                </a:cubicBezTo>
                <a:cubicBezTo>
                  <a:pt x="19" y="49"/>
                  <a:pt x="21" y="46"/>
                  <a:pt x="24" y="46"/>
                </a:cubicBezTo>
                <a:cubicBezTo>
                  <a:pt x="62" y="46"/>
                  <a:pt x="62" y="46"/>
                  <a:pt x="62" y="46"/>
                </a:cubicBezTo>
                <a:cubicBezTo>
                  <a:pt x="66" y="46"/>
                  <a:pt x="68" y="49"/>
                  <a:pt x="68" y="52"/>
                </a:cubicBezTo>
                <a:cubicBezTo>
                  <a:pt x="68" y="56"/>
                  <a:pt x="66" y="58"/>
                  <a:pt x="62" y="58"/>
                </a:cubicBezTo>
                <a:close/>
                <a:moveTo>
                  <a:pt x="62" y="33"/>
                </a:moveTo>
                <a:cubicBezTo>
                  <a:pt x="24" y="33"/>
                  <a:pt x="24" y="33"/>
                  <a:pt x="24" y="33"/>
                </a:cubicBezTo>
                <a:cubicBezTo>
                  <a:pt x="21" y="33"/>
                  <a:pt x="19" y="31"/>
                  <a:pt x="19" y="27"/>
                </a:cubicBezTo>
                <a:cubicBezTo>
                  <a:pt x="19" y="24"/>
                  <a:pt x="21" y="21"/>
                  <a:pt x="24" y="21"/>
                </a:cubicBezTo>
                <a:cubicBezTo>
                  <a:pt x="62" y="21"/>
                  <a:pt x="62" y="21"/>
                  <a:pt x="62" y="21"/>
                </a:cubicBezTo>
                <a:cubicBezTo>
                  <a:pt x="66" y="21"/>
                  <a:pt x="68" y="24"/>
                  <a:pt x="68" y="27"/>
                </a:cubicBezTo>
                <a:cubicBezTo>
                  <a:pt x="68" y="31"/>
                  <a:pt x="66" y="33"/>
                  <a:pt x="62"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31"/>
          <p:cNvSpPr>
            <a:spLocks noEditPoints="1"/>
          </p:cNvSpPr>
          <p:nvPr/>
        </p:nvSpPr>
        <p:spPr bwMode="auto">
          <a:xfrm>
            <a:off x="8066088" y="5183188"/>
            <a:ext cx="344487" cy="723900"/>
          </a:xfrm>
          <a:custGeom>
            <a:avLst/>
            <a:gdLst>
              <a:gd name="T0" fmla="*/ 46 w 57"/>
              <a:gd name="T1" fmla="*/ 0 h 120"/>
              <a:gd name="T2" fmla="*/ 0 w 57"/>
              <a:gd name="T3" fmla="*/ 0 h 120"/>
              <a:gd name="T4" fmla="*/ 0 w 57"/>
              <a:gd name="T5" fmla="*/ 120 h 120"/>
              <a:gd name="T6" fmla="*/ 46 w 57"/>
              <a:gd name="T7" fmla="*/ 120 h 120"/>
              <a:gd name="T8" fmla="*/ 57 w 57"/>
              <a:gd name="T9" fmla="*/ 109 h 120"/>
              <a:gd name="T10" fmla="*/ 57 w 57"/>
              <a:gd name="T11" fmla="*/ 12 h 120"/>
              <a:gd name="T12" fmla="*/ 46 w 57"/>
              <a:gd name="T13" fmla="*/ 0 h 120"/>
              <a:gd name="T14" fmla="*/ 29 w 57"/>
              <a:gd name="T15" fmla="*/ 107 h 120"/>
              <a:gd name="T16" fmla="*/ 18 w 57"/>
              <a:gd name="T17" fmla="*/ 97 h 120"/>
              <a:gd name="T18" fmla="*/ 29 w 57"/>
              <a:gd name="T19" fmla="*/ 86 h 120"/>
              <a:gd name="T20" fmla="*/ 39 w 57"/>
              <a:gd name="T21" fmla="*/ 97 h 120"/>
              <a:gd name="T22" fmla="*/ 29 w 57"/>
              <a:gd name="T23" fmla="*/ 107 h 120"/>
              <a:gd name="T24" fmla="*/ 44 w 57"/>
              <a:gd name="T25" fmla="*/ 69 h 120"/>
              <a:gd name="T26" fmla="*/ 13 w 57"/>
              <a:gd name="T27" fmla="*/ 69 h 120"/>
              <a:gd name="T28" fmla="*/ 8 w 57"/>
              <a:gd name="T29" fmla="*/ 64 h 120"/>
              <a:gd name="T30" fmla="*/ 13 w 57"/>
              <a:gd name="T31" fmla="*/ 59 h 120"/>
              <a:gd name="T32" fmla="*/ 44 w 57"/>
              <a:gd name="T33" fmla="*/ 59 h 120"/>
              <a:gd name="T34" fmla="*/ 49 w 57"/>
              <a:gd name="T35" fmla="*/ 64 h 120"/>
              <a:gd name="T36" fmla="*/ 44 w 57"/>
              <a:gd name="T37" fmla="*/ 69 h 120"/>
              <a:gd name="T38" fmla="*/ 44 w 57"/>
              <a:gd name="T39" fmla="*/ 48 h 120"/>
              <a:gd name="T40" fmla="*/ 13 w 57"/>
              <a:gd name="T41" fmla="*/ 48 h 120"/>
              <a:gd name="T42" fmla="*/ 8 w 57"/>
              <a:gd name="T43" fmla="*/ 43 h 120"/>
              <a:gd name="T44" fmla="*/ 13 w 57"/>
              <a:gd name="T45" fmla="*/ 38 h 120"/>
              <a:gd name="T46" fmla="*/ 44 w 57"/>
              <a:gd name="T47" fmla="*/ 38 h 120"/>
              <a:gd name="T48" fmla="*/ 49 w 57"/>
              <a:gd name="T49" fmla="*/ 43 h 120"/>
              <a:gd name="T50" fmla="*/ 44 w 57"/>
              <a:gd name="T51" fmla="*/ 48 h 120"/>
              <a:gd name="T52" fmla="*/ 44 w 57"/>
              <a:gd name="T53" fmla="*/ 28 h 120"/>
              <a:gd name="T54" fmla="*/ 13 w 57"/>
              <a:gd name="T55" fmla="*/ 28 h 120"/>
              <a:gd name="T56" fmla="*/ 8 w 57"/>
              <a:gd name="T57" fmla="*/ 23 h 120"/>
              <a:gd name="T58" fmla="*/ 13 w 57"/>
              <a:gd name="T59" fmla="*/ 18 h 120"/>
              <a:gd name="T60" fmla="*/ 44 w 57"/>
              <a:gd name="T61" fmla="*/ 18 h 120"/>
              <a:gd name="T62" fmla="*/ 49 w 57"/>
              <a:gd name="T63" fmla="*/ 23 h 120"/>
              <a:gd name="T64" fmla="*/ 44 w 57"/>
              <a:gd name="T65" fmla="*/ 2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7" h="120">
                <a:moveTo>
                  <a:pt x="46" y="0"/>
                </a:moveTo>
                <a:cubicBezTo>
                  <a:pt x="0" y="0"/>
                  <a:pt x="0" y="0"/>
                  <a:pt x="0" y="0"/>
                </a:cubicBezTo>
                <a:cubicBezTo>
                  <a:pt x="0" y="120"/>
                  <a:pt x="0" y="120"/>
                  <a:pt x="0" y="120"/>
                </a:cubicBezTo>
                <a:cubicBezTo>
                  <a:pt x="46" y="120"/>
                  <a:pt x="46" y="120"/>
                  <a:pt x="46" y="120"/>
                </a:cubicBezTo>
                <a:cubicBezTo>
                  <a:pt x="52" y="120"/>
                  <a:pt x="57" y="115"/>
                  <a:pt x="57" y="109"/>
                </a:cubicBezTo>
                <a:cubicBezTo>
                  <a:pt x="57" y="12"/>
                  <a:pt x="57" y="12"/>
                  <a:pt x="57" y="12"/>
                </a:cubicBezTo>
                <a:cubicBezTo>
                  <a:pt x="57" y="6"/>
                  <a:pt x="52" y="0"/>
                  <a:pt x="46" y="0"/>
                </a:cubicBezTo>
                <a:close/>
                <a:moveTo>
                  <a:pt x="29" y="107"/>
                </a:moveTo>
                <a:cubicBezTo>
                  <a:pt x="23" y="107"/>
                  <a:pt x="18" y="102"/>
                  <a:pt x="18" y="97"/>
                </a:cubicBezTo>
                <a:cubicBezTo>
                  <a:pt x="18" y="91"/>
                  <a:pt x="23" y="86"/>
                  <a:pt x="29" y="86"/>
                </a:cubicBezTo>
                <a:cubicBezTo>
                  <a:pt x="34" y="86"/>
                  <a:pt x="39" y="91"/>
                  <a:pt x="39" y="97"/>
                </a:cubicBezTo>
                <a:cubicBezTo>
                  <a:pt x="39" y="102"/>
                  <a:pt x="34" y="107"/>
                  <a:pt x="29" y="107"/>
                </a:cubicBezTo>
                <a:close/>
                <a:moveTo>
                  <a:pt x="44" y="69"/>
                </a:moveTo>
                <a:cubicBezTo>
                  <a:pt x="13" y="69"/>
                  <a:pt x="13" y="69"/>
                  <a:pt x="13" y="69"/>
                </a:cubicBezTo>
                <a:cubicBezTo>
                  <a:pt x="10" y="69"/>
                  <a:pt x="8" y="66"/>
                  <a:pt x="8" y="64"/>
                </a:cubicBezTo>
                <a:cubicBezTo>
                  <a:pt x="8" y="61"/>
                  <a:pt x="10" y="59"/>
                  <a:pt x="13" y="59"/>
                </a:cubicBezTo>
                <a:cubicBezTo>
                  <a:pt x="44" y="59"/>
                  <a:pt x="44" y="59"/>
                  <a:pt x="44" y="59"/>
                </a:cubicBezTo>
                <a:cubicBezTo>
                  <a:pt x="47" y="59"/>
                  <a:pt x="49" y="61"/>
                  <a:pt x="49" y="64"/>
                </a:cubicBezTo>
                <a:cubicBezTo>
                  <a:pt x="49" y="66"/>
                  <a:pt x="47" y="69"/>
                  <a:pt x="44" y="69"/>
                </a:cubicBezTo>
                <a:close/>
                <a:moveTo>
                  <a:pt x="44" y="48"/>
                </a:moveTo>
                <a:cubicBezTo>
                  <a:pt x="13" y="48"/>
                  <a:pt x="13" y="48"/>
                  <a:pt x="13" y="48"/>
                </a:cubicBezTo>
                <a:cubicBezTo>
                  <a:pt x="10" y="48"/>
                  <a:pt x="8" y="46"/>
                  <a:pt x="8" y="43"/>
                </a:cubicBezTo>
                <a:cubicBezTo>
                  <a:pt x="8" y="40"/>
                  <a:pt x="10" y="38"/>
                  <a:pt x="13" y="38"/>
                </a:cubicBezTo>
                <a:cubicBezTo>
                  <a:pt x="44" y="38"/>
                  <a:pt x="44" y="38"/>
                  <a:pt x="44" y="38"/>
                </a:cubicBezTo>
                <a:cubicBezTo>
                  <a:pt x="47" y="38"/>
                  <a:pt x="49" y="40"/>
                  <a:pt x="49" y="43"/>
                </a:cubicBezTo>
                <a:cubicBezTo>
                  <a:pt x="49" y="46"/>
                  <a:pt x="47" y="48"/>
                  <a:pt x="44" y="48"/>
                </a:cubicBezTo>
                <a:close/>
                <a:moveTo>
                  <a:pt x="44" y="28"/>
                </a:moveTo>
                <a:cubicBezTo>
                  <a:pt x="13" y="28"/>
                  <a:pt x="13" y="28"/>
                  <a:pt x="13" y="28"/>
                </a:cubicBezTo>
                <a:cubicBezTo>
                  <a:pt x="10" y="28"/>
                  <a:pt x="8" y="25"/>
                  <a:pt x="8" y="23"/>
                </a:cubicBezTo>
                <a:cubicBezTo>
                  <a:pt x="8" y="20"/>
                  <a:pt x="10" y="18"/>
                  <a:pt x="13" y="18"/>
                </a:cubicBezTo>
                <a:cubicBezTo>
                  <a:pt x="44" y="18"/>
                  <a:pt x="44" y="18"/>
                  <a:pt x="44" y="18"/>
                </a:cubicBezTo>
                <a:cubicBezTo>
                  <a:pt x="47" y="18"/>
                  <a:pt x="49" y="20"/>
                  <a:pt x="49" y="23"/>
                </a:cubicBezTo>
                <a:cubicBezTo>
                  <a:pt x="49" y="25"/>
                  <a:pt x="47" y="28"/>
                  <a:pt x="44" y="2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32"/>
          <p:cNvSpPr>
            <a:spLocks noEditPoints="1"/>
          </p:cNvSpPr>
          <p:nvPr/>
        </p:nvSpPr>
        <p:spPr bwMode="auto">
          <a:xfrm>
            <a:off x="5815013" y="5183188"/>
            <a:ext cx="350837" cy="723900"/>
          </a:xfrm>
          <a:custGeom>
            <a:avLst/>
            <a:gdLst>
              <a:gd name="T0" fmla="*/ 0 w 58"/>
              <a:gd name="T1" fmla="*/ 12 h 120"/>
              <a:gd name="T2" fmla="*/ 0 w 58"/>
              <a:gd name="T3" fmla="*/ 109 h 120"/>
              <a:gd name="T4" fmla="*/ 12 w 58"/>
              <a:gd name="T5" fmla="*/ 120 h 120"/>
              <a:gd name="T6" fmla="*/ 58 w 58"/>
              <a:gd name="T7" fmla="*/ 120 h 120"/>
              <a:gd name="T8" fmla="*/ 58 w 58"/>
              <a:gd name="T9" fmla="*/ 0 h 120"/>
              <a:gd name="T10" fmla="*/ 12 w 58"/>
              <a:gd name="T11" fmla="*/ 0 h 120"/>
              <a:gd name="T12" fmla="*/ 0 w 58"/>
              <a:gd name="T13" fmla="*/ 12 h 120"/>
              <a:gd name="T14" fmla="*/ 29 w 58"/>
              <a:gd name="T15" fmla="*/ 107 h 120"/>
              <a:gd name="T16" fmla="*/ 19 w 58"/>
              <a:gd name="T17" fmla="*/ 97 h 120"/>
              <a:gd name="T18" fmla="*/ 29 w 58"/>
              <a:gd name="T19" fmla="*/ 86 h 120"/>
              <a:gd name="T20" fmla="*/ 39 w 58"/>
              <a:gd name="T21" fmla="*/ 97 h 120"/>
              <a:gd name="T22" fmla="*/ 29 w 58"/>
              <a:gd name="T23" fmla="*/ 107 h 120"/>
              <a:gd name="T24" fmla="*/ 44 w 58"/>
              <a:gd name="T25" fmla="*/ 69 h 120"/>
              <a:gd name="T26" fmla="*/ 13 w 58"/>
              <a:gd name="T27" fmla="*/ 69 h 120"/>
              <a:gd name="T28" fmla="*/ 8 w 58"/>
              <a:gd name="T29" fmla="*/ 64 h 120"/>
              <a:gd name="T30" fmla="*/ 13 w 58"/>
              <a:gd name="T31" fmla="*/ 59 h 120"/>
              <a:gd name="T32" fmla="*/ 44 w 58"/>
              <a:gd name="T33" fmla="*/ 59 h 120"/>
              <a:gd name="T34" fmla="*/ 49 w 58"/>
              <a:gd name="T35" fmla="*/ 64 h 120"/>
              <a:gd name="T36" fmla="*/ 44 w 58"/>
              <a:gd name="T37" fmla="*/ 69 h 120"/>
              <a:gd name="T38" fmla="*/ 44 w 58"/>
              <a:gd name="T39" fmla="*/ 48 h 120"/>
              <a:gd name="T40" fmla="*/ 13 w 58"/>
              <a:gd name="T41" fmla="*/ 48 h 120"/>
              <a:gd name="T42" fmla="*/ 8 w 58"/>
              <a:gd name="T43" fmla="*/ 43 h 120"/>
              <a:gd name="T44" fmla="*/ 13 w 58"/>
              <a:gd name="T45" fmla="*/ 38 h 120"/>
              <a:gd name="T46" fmla="*/ 44 w 58"/>
              <a:gd name="T47" fmla="*/ 38 h 120"/>
              <a:gd name="T48" fmla="*/ 49 w 58"/>
              <a:gd name="T49" fmla="*/ 43 h 120"/>
              <a:gd name="T50" fmla="*/ 44 w 58"/>
              <a:gd name="T51" fmla="*/ 48 h 120"/>
              <a:gd name="T52" fmla="*/ 44 w 58"/>
              <a:gd name="T53" fmla="*/ 18 h 120"/>
              <a:gd name="T54" fmla="*/ 49 w 58"/>
              <a:gd name="T55" fmla="*/ 23 h 120"/>
              <a:gd name="T56" fmla="*/ 44 w 58"/>
              <a:gd name="T57" fmla="*/ 28 h 120"/>
              <a:gd name="T58" fmla="*/ 13 w 58"/>
              <a:gd name="T59" fmla="*/ 28 h 120"/>
              <a:gd name="T60" fmla="*/ 8 w 58"/>
              <a:gd name="T61" fmla="*/ 23 h 120"/>
              <a:gd name="T62" fmla="*/ 13 w 58"/>
              <a:gd name="T63" fmla="*/ 18 h 120"/>
              <a:gd name="T64" fmla="*/ 44 w 58"/>
              <a:gd name="T65" fmla="*/ 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 h="120">
                <a:moveTo>
                  <a:pt x="0" y="12"/>
                </a:moveTo>
                <a:cubicBezTo>
                  <a:pt x="0" y="109"/>
                  <a:pt x="0" y="109"/>
                  <a:pt x="0" y="109"/>
                </a:cubicBezTo>
                <a:cubicBezTo>
                  <a:pt x="0" y="115"/>
                  <a:pt x="5" y="120"/>
                  <a:pt x="12" y="120"/>
                </a:cubicBezTo>
                <a:cubicBezTo>
                  <a:pt x="58" y="120"/>
                  <a:pt x="58" y="120"/>
                  <a:pt x="58" y="120"/>
                </a:cubicBezTo>
                <a:cubicBezTo>
                  <a:pt x="58" y="0"/>
                  <a:pt x="58" y="0"/>
                  <a:pt x="58" y="0"/>
                </a:cubicBezTo>
                <a:cubicBezTo>
                  <a:pt x="12" y="0"/>
                  <a:pt x="12" y="0"/>
                  <a:pt x="12" y="0"/>
                </a:cubicBezTo>
                <a:cubicBezTo>
                  <a:pt x="5" y="0"/>
                  <a:pt x="0" y="6"/>
                  <a:pt x="0" y="12"/>
                </a:cubicBezTo>
                <a:close/>
                <a:moveTo>
                  <a:pt x="29" y="107"/>
                </a:moveTo>
                <a:cubicBezTo>
                  <a:pt x="23" y="107"/>
                  <a:pt x="19" y="102"/>
                  <a:pt x="19" y="97"/>
                </a:cubicBezTo>
                <a:cubicBezTo>
                  <a:pt x="19" y="91"/>
                  <a:pt x="23" y="86"/>
                  <a:pt x="29" y="86"/>
                </a:cubicBezTo>
                <a:cubicBezTo>
                  <a:pt x="34" y="86"/>
                  <a:pt x="39" y="91"/>
                  <a:pt x="39" y="97"/>
                </a:cubicBezTo>
                <a:cubicBezTo>
                  <a:pt x="39" y="102"/>
                  <a:pt x="34" y="107"/>
                  <a:pt x="29" y="107"/>
                </a:cubicBezTo>
                <a:close/>
                <a:moveTo>
                  <a:pt x="44" y="69"/>
                </a:moveTo>
                <a:cubicBezTo>
                  <a:pt x="13" y="69"/>
                  <a:pt x="13" y="69"/>
                  <a:pt x="13" y="69"/>
                </a:cubicBezTo>
                <a:cubicBezTo>
                  <a:pt x="11" y="69"/>
                  <a:pt x="8" y="66"/>
                  <a:pt x="8" y="64"/>
                </a:cubicBezTo>
                <a:cubicBezTo>
                  <a:pt x="8" y="61"/>
                  <a:pt x="11" y="59"/>
                  <a:pt x="13" y="59"/>
                </a:cubicBezTo>
                <a:cubicBezTo>
                  <a:pt x="44" y="59"/>
                  <a:pt x="44" y="59"/>
                  <a:pt x="44" y="59"/>
                </a:cubicBezTo>
                <a:cubicBezTo>
                  <a:pt x="47" y="59"/>
                  <a:pt x="49" y="61"/>
                  <a:pt x="49" y="64"/>
                </a:cubicBezTo>
                <a:cubicBezTo>
                  <a:pt x="49" y="66"/>
                  <a:pt x="47" y="69"/>
                  <a:pt x="44" y="69"/>
                </a:cubicBezTo>
                <a:close/>
                <a:moveTo>
                  <a:pt x="44" y="48"/>
                </a:moveTo>
                <a:cubicBezTo>
                  <a:pt x="13" y="48"/>
                  <a:pt x="13" y="48"/>
                  <a:pt x="13" y="48"/>
                </a:cubicBezTo>
                <a:cubicBezTo>
                  <a:pt x="11" y="48"/>
                  <a:pt x="8" y="46"/>
                  <a:pt x="8" y="43"/>
                </a:cubicBezTo>
                <a:cubicBezTo>
                  <a:pt x="8" y="40"/>
                  <a:pt x="11" y="38"/>
                  <a:pt x="13" y="38"/>
                </a:cubicBezTo>
                <a:cubicBezTo>
                  <a:pt x="44" y="38"/>
                  <a:pt x="44" y="38"/>
                  <a:pt x="44" y="38"/>
                </a:cubicBezTo>
                <a:cubicBezTo>
                  <a:pt x="47" y="38"/>
                  <a:pt x="49" y="40"/>
                  <a:pt x="49" y="43"/>
                </a:cubicBezTo>
                <a:cubicBezTo>
                  <a:pt x="49" y="46"/>
                  <a:pt x="47" y="48"/>
                  <a:pt x="44" y="48"/>
                </a:cubicBezTo>
                <a:close/>
                <a:moveTo>
                  <a:pt x="44" y="18"/>
                </a:moveTo>
                <a:cubicBezTo>
                  <a:pt x="47" y="18"/>
                  <a:pt x="49" y="20"/>
                  <a:pt x="49" y="23"/>
                </a:cubicBezTo>
                <a:cubicBezTo>
                  <a:pt x="49" y="25"/>
                  <a:pt x="47" y="28"/>
                  <a:pt x="44" y="28"/>
                </a:cubicBezTo>
                <a:cubicBezTo>
                  <a:pt x="13" y="28"/>
                  <a:pt x="13" y="28"/>
                  <a:pt x="13" y="28"/>
                </a:cubicBezTo>
                <a:cubicBezTo>
                  <a:pt x="11" y="28"/>
                  <a:pt x="8" y="25"/>
                  <a:pt x="8" y="23"/>
                </a:cubicBezTo>
                <a:cubicBezTo>
                  <a:pt x="8" y="20"/>
                  <a:pt x="11" y="18"/>
                  <a:pt x="13" y="18"/>
                </a:cubicBezTo>
                <a:lnTo>
                  <a:pt x="44" y="1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931164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r>
              <a:rPr lang="en-US" smtClean="0"/>
              <a:t>Page </a:t>
            </a:r>
            <a:fld id="{90CBDC3A-D49F-4631-A8C7-55D59B33E5FA}" type="slidenum">
              <a:rPr lang="en-US" smtClean="0"/>
              <a:pPr>
                <a:defRPr/>
              </a:pPr>
              <a:t>17</a:t>
            </a:fld>
            <a:endParaRPr lang="en-US" dirty="0"/>
          </a:p>
        </p:txBody>
      </p:sp>
      <p:sp>
        <p:nvSpPr>
          <p:cNvPr id="3" name="Title 2"/>
          <p:cNvSpPr>
            <a:spLocks noGrp="1"/>
          </p:cNvSpPr>
          <p:nvPr>
            <p:ph type="title"/>
          </p:nvPr>
        </p:nvSpPr>
        <p:spPr/>
        <p:txBody>
          <a:bodyPr/>
          <a:lstStyle/>
          <a:p>
            <a:r>
              <a:rPr lang="en-US" dirty="0"/>
              <a:t>High Availability</a:t>
            </a:r>
          </a:p>
        </p:txBody>
      </p:sp>
      <p:sp>
        <p:nvSpPr>
          <p:cNvPr id="4" name="Text Placeholder 3"/>
          <p:cNvSpPr>
            <a:spLocks noGrp="1"/>
          </p:cNvSpPr>
          <p:nvPr>
            <p:ph type="body" sz="quarter" idx="10"/>
          </p:nvPr>
        </p:nvSpPr>
        <p:spPr/>
        <p:txBody>
          <a:bodyPr/>
          <a:lstStyle/>
          <a:p>
            <a:r>
              <a:rPr lang="en-US" dirty="0"/>
              <a:t>General HA  Cloud Best </a:t>
            </a:r>
            <a:r>
              <a:rPr lang="en-US" dirty="0" smtClean="0"/>
              <a:t>Practices</a:t>
            </a:r>
            <a:endParaRPr lang="en-US" dirty="0"/>
          </a:p>
        </p:txBody>
      </p:sp>
      <p:sp>
        <p:nvSpPr>
          <p:cNvPr id="5" name="Footer Placeholder 4"/>
          <p:cNvSpPr>
            <a:spLocks noGrp="1"/>
          </p:cNvSpPr>
          <p:nvPr>
            <p:ph type="ftr" sz="quarter" idx="13"/>
          </p:nvPr>
        </p:nvSpPr>
        <p:spPr/>
        <p:txBody>
          <a:bodyPr/>
          <a:lstStyle/>
          <a:p>
            <a:r>
              <a:rPr lang="en-US" smtClean="0"/>
              <a:t>Copyright © 2016 Accenture  All rights reserved.</a:t>
            </a:r>
            <a:endParaRPr lang="en-US" dirty="0"/>
          </a:p>
        </p:txBody>
      </p:sp>
      <p:sp>
        <p:nvSpPr>
          <p:cNvPr id="7" name="Rectangle 6"/>
          <p:cNvSpPr/>
          <p:nvPr/>
        </p:nvSpPr>
        <p:spPr>
          <a:xfrm>
            <a:off x="1314824" y="2045307"/>
            <a:ext cx="3201614" cy="307777"/>
          </a:xfrm>
          <a:prstGeom prst="rect">
            <a:avLst/>
          </a:prstGeom>
        </p:spPr>
        <p:txBody>
          <a:bodyPr wrap="square">
            <a:spAutoFit/>
          </a:bodyPr>
          <a:lstStyle/>
          <a:p>
            <a:r>
              <a:rPr lang="en-US" sz="1400" dirty="0">
                <a:solidFill>
                  <a:schemeClr val="tx2"/>
                </a:solidFill>
              </a:rPr>
              <a:t>Avoid single points of failure</a:t>
            </a:r>
          </a:p>
        </p:txBody>
      </p:sp>
      <p:sp>
        <p:nvSpPr>
          <p:cNvPr id="8" name="Oval 7"/>
          <p:cNvSpPr/>
          <p:nvPr/>
        </p:nvSpPr>
        <p:spPr>
          <a:xfrm>
            <a:off x="482803" y="1866857"/>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p:cNvSpPr/>
          <p:nvPr/>
        </p:nvSpPr>
        <p:spPr>
          <a:xfrm>
            <a:off x="1314824" y="2738670"/>
            <a:ext cx="3201614" cy="954107"/>
          </a:xfrm>
          <a:prstGeom prst="rect">
            <a:avLst/>
          </a:prstGeom>
        </p:spPr>
        <p:txBody>
          <a:bodyPr wrap="square" anchor="ctr">
            <a:spAutoFit/>
          </a:bodyPr>
          <a:lstStyle/>
          <a:p>
            <a:r>
              <a:rPr lang="en-US" sz="1400" dirty="0">
                <a:solidFill>
                  <a:schemeClr val="tx2"/>
                </a:solidFill>
              </a:rPr>
              <a:t>Always place (at least) one of each component (load balancers, app servers, databases) in at least two Availability Zones</a:t>
            </a:r>
          </a:p>
        </p:txBody>
      </p:sp>
      <p:sp>
        <p:nvSpPr>
          <p:cNvPr id="16" name="Rectangle 15"/>
          <p:cNvSpPr/>
          <p:nvPr/>
        </p:nvSpPr>
        <p:spPr>
          <a:xfrm>
            <a:off x="1314824" y="3978139"/>
            <a:ext cx="3201614" cy="523220"/>
          </a:xfrm>
          <a:prstGeom prst="rect">
            <a:avLst/>
          </a:prstGeom>
        </p:spPr>
        <p:txBody>
          <a:bodyPr wrap="square" anchor="ctr">
            <a:spAutoFit/>
          </a:bodyPr>
          <a:lstStyle/>
          <a:p>
            <a:r>
              <a:rPr lang="en-US" sz="1400" dirty="0">
                <a:solidFill>
                  <a:schemeClr val="tx2"/>
                </a:solidFill>
              </a:rPr>
              <a:t>Maintain sufficient capacity to absorb AZ / cloud failures</a:t>
            </a:r>
          </a:p>
        </p:txBody>
      </p:sp>
      <p:sp>
        <p:nvSpPr>
          <p:cNvPr id="17" name="Rectangle 16"/>
          <p:cNvSpPr/>
          <p:nvPr/>
        </p:nvSpPr>
        <p:spPr>
          <a:xfrm>
            <a:off x="1314824" y="4881397"/>
            <a:ext cx="3201614" cy="738664"/>
          </a:xfrm>
          <a:prstGeom prst="rect">
            <a:avLst/>
          </a:prstGeom>
        </p:spPr>
        <p:txBody>
          <a:bodyPr wrap="square" anchor="ctr">
            <a:spAutoFit/>
          </a:bodyPr>
          <a:lstStyle/>
          <a:p>
            <a:r>
              <a:rPr lang="en-US" sz="1400" dirty="0">
                <a:solidFill>
                  <a:schemeClr val="tx2"/>
                </a:solidFill>
              </a:rPr>
              <a:t>Reserved Instances – guarantee capacity is available in a separate region/cloud</a:t>
            </a:r>
          </a:p>
        </p:txBody>
      </p:sp>
      <p:sp>
        <p:nvSpPr>
          <p:cNvPr id="18" name="Oval 17"/>
          <p:cNvSpPr/>
          <p:nvPr/>
        </p:nvSpPr>
        <p:spPr>
          <a:xfrm>
            <a:off x="482803" y="2883385"/>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Oval 18"/>
          <p:cNvSpPr/>
          <p:nvPr/>
        </p:nvSpPr>
        <p:spPr>
          <a:xfrm>
            <a:off x="482803" y="3899913"/>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Oval 19"/>
          <p:cNvSpPr/>
          <p:nvPr/>
        </p:nvSpPr>
        <p:spPr>
          <a:xfrm>
            <a:off x="482803" y="4916441"/>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p:cNvSpPr/>
          <p:nvPr/>
        </p:nvSpPr>
        <p:spPr>
          <a:xfrm>
            <a:off x="5531221" y="1937586"/>
            <a:ext cx="3201614" cy="523220"/>
          </a:xfrm>
          <a:prstGeom prst="rect">
            <a:avLst/>
          </a:prstGeom>
        </p:spPr>
        <p:txBody>
          <a:bodyPr wrap="square">
            <a:spAutoFit/>
          </a:bodyPr>
          <a:lstStyle/>
          <a:p>
            <a:r>
              <a:rPr lang="en-US" sz="1400" dirty="0">
                <a:solidFill>
                  <a:schemeClr val="tx2"/>
                </a:solidFill>
              </a:rPr>
              <a:t>Replicate data across AZs and backup or replicate across </a:t>
            </a:r>
          </a:p>
        </p:txBody>
      </p:sp>
      <p:sp>
        <p:nvSpPr>
          <p:cNvPr id="22" name="Oval 21"/>
          <p:cNvSpPr/>
          <p:nvPr/>
        </p:nvSpPr>
        <p:spPr>
          <a:xfrm>
            <a:off x="4699200" y="1866857"/>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Rectangle 22"/>
          <p:cNvSpPr/>
          <p:nvPr/>
        </p:nvSpPr>
        <p:spPr>
          <a:xfrm>
            <a:off x="5531221" y="3061834"/>
            <a:ext cx="3201614" cy="307777"/>
          </a:xfrm>
          <a:prstGeom prst="rect">
            <a:avLst/>
          </a:prstGeom>
        </p:spPr>
        <p:txBody>
          <a:bodyPr wrap="square" anchor="ctr">
            <a:spAutoFit/>
          </a:bodyPr>
          <a:lstStyle/>
          <a:p>
            <a:r>
              <a:rPr lang="en-US" sz="1400" dirty="0">
                <a:solidFill>
                  <a:schemeClr val="tx2"/>
                </a:solidFill>
              </a:rPr>
              <a:t>clouds/regions for failover</a:t>
            </a:r>
          </a:p>
        </p:txBody>
      </p:sp>
      <p:sp>
        <p:nvSpPr>
          <p:cNvPr id="24" name="Rectangle 23"/>
          <p:cNvSpPr/>
          <p:nvPr/>
        </p:nvSpPr>
        <p:spPr>
          <a:xfrm>
            <a:off x="5531221" y="3870417"/>
            <a:ext cx="3201614" cy="738664"/>
          </a:xfrm>
          <a:prstGeom prst="rect">
            <a:avLst/>
          </a:prstGeom>
        </p:spPr>
        <p:txBody>
          <a:bodyPr wrap="square" anchor="ctr">
            <a:spAutoFit/>
          </a:bodyPr>
          <a:lstStyle/>
          <a:p>
            <a:r>
              <a:rPr lang="en-US" sz="1400" dirty="0">
                <a:solidFill>
                  <a:schemeClr val="tx2"/>
                </a:solidFill>
              </a:rPr>
              <a:t>Setup monitoring, alerts and operations to identify and automate problem resolution or failover process</a:t>
            </a:r>
          </a:p>
        </p:txBody>
      </p:sp>
      <p:sp>
        <p:nvSpPr>
          <p:cNvPr id="25" name="Rectangle 24"/>
          <p:cNvSpPr/>
          <p:nvPr/>
        </p:nvSpPr>
        <p:spPr>
          <a:xfrm>
            <a:off x="5531221" y="4989119"/>
            <a:ext cx="3201614" cy="523220"/>
          </a:xfrm>
          <a:prstGeom prst="rect">
            <a:avLst/>
          </a:prstGeom>
        </p:spPr>
        <p:txBody>
          <a:bodyPr wrap="square" anchor="ctr">
            <a:spAutoFit/>
          </a:bodyPr>
          <a:lstStyle/>
          <a:p>
            <a:r>
              <a:rPr lang="en-US" sz="1400" dirty="0">
                <a:solidFill>
                  <a:schemeClr val="tx2"/>
                </a:solidFill>
              </a:rPr>
              <a:t>Design stateless applications for resilience to reboot / re-launch</a:t>
            </a:r>
          </a:p>
        </p:txBody>
      </p:sp>
      <p:sp>
        <p:nvSpPr>
          <p:cNvPr id="26" name="Oval 25"/>
          <p:cNvSpPr/>
          <p:nvPr/>
        </p:nvSpPr>
        <p:spPr>
          <a:xfrm>
            <a:off x="4699200" y="2883385"/>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Oval 26"/>
          <p:cNvSpPr/>
          <p:nvPr/>
        </p:nvSpPr>
        <p:spPr>
          <a:xfrm>
            <a:off x="4699200" y="3899913"/>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Oval 27"/>
          <p:cNvSpPr/>
          <p:nvPr/>
        </p:nvSpPr>
        <p:spPr>
          <a:xfrm>
            <a:off x="4699200" y="4916441"/>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Freeform 36"/>
          <p:cNvSpPr>
            <a:spLocks/>
          </p:cNvSpPr>
          <p:nvPr/>
        </p:nvSpPr>
        <p:spPr bwMode="auto">
          <a:xfrm>
            <a:off x="4786148" y="3011034"/>
            <a:ext cx="494878" cy="322247"/>
          </a:xfrm>
          <a:custGeom>
            <a:avLst/>
            <a:gdLst>
              <a:gd name="T0" fmla="*/ 610 w 610"/>
              <a:gd name="T1" fmla="*/ 207 h 314"/>
              <a:gd name="T2" fmla="*/ 511 w 610"/>
              <a:gd name="T3" fmla="*/ 102 h 314"/>
              <a:gd name="T4" fmla="*/ 374 w 610"/>
              <a:gd name="T5" fmla="*/ 0 h 314"/>
              <a:gd name="T6" fmla="*/ 243 w 610"/>
              <a:gd name="T7" fmla="*/ 80 h 314"/>
              <a:gd name="T8" fmla="*/ 183 w 610"/>
              <a:gd name="T9" fmla="*/ 64 h 314"/>
              <a:gd name="T10" fmla="*/ 77 w 610"/>
              <a:gd name="T11" fmla="*/ 156 h 314"/>
              <a:gd name="T12" fmla="*/ 83 w 610"/>
              <a:gd name="T13" fmla="*/ 187 h 314"/>
              <a:gd name="T14" fmla="*/ 73 w 610"/>
              <a:gd name="T15" fmla="*/ 187 h 314"/>
              <a:gd name="T16" fmla="*/ 0 w 610"/>
              <a:gd name="T17" fmla="*/ 250 h 314"/>
              <a:gd name="T18" fmla="*/ 69 w 610"/>
              <a:gd name="T19" fmla="*/ 314 h 314"/>
              <a:gd name="T20" fmla="*/ 69 w 610"/>
              <a:gd name="T21" fmla="*/ 314 h 314"/>
              <a:gd name="T22" fmla="*/ 498 w 610"/>
              <a:gd name="T23" fmla="*/ 314 h 314"/>
              <a:gd name="T24" fmla="*/ 498 w 610"/>
              <a:gd name="T25" fmla="*/ 313 h 314"/>
              <a:gd name="T26" fmla="*/ 610 w 610"/>
              <a:gd name="T27" fmla="*/ 207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0" h="314">
                <a:moveTo>
                  <a:pt x="610" y="207"/>
                </a:moveTo>
                <a:cubicBezTo>
                  <a:pt x="610" y="155"/>
                  <a:pt x="567" y="112"/>
                  <a:pt x="511" y="102"/>
                </a:cubicBezTo>
                <a:cubicBezTo>
                  <a:pt x="501" y="44"/>
                  <a:pt x="443" y="0"/>
                  <a:pt x="374" y="0"/>
                </a:cubicBezTo>
                <a:cubicBezTo>
                  <a:pt x="314" y="0"/>
                  <a:pt x="262" y="34"/>
                  <a:pt x="243" y="80"/>
                </a:cubicBezTo>
                <a:cubicBezTo>
                  <a:pt x="226" y="70"/>
                  <a:pt x="205" y="64"/>
                  <a:pt x="183" y="64"/>
                </a:cubicBezTo>
                <a:cubicBezTo>
                  <a:pt x="124" y="64"/>
                  <a:pt x="77" y="105"/>
                  <a:pt x="77" y="156"/>
                </a:cubicBezTo>
                <a:cubicBezTo>
                  <a:pt x="77" y="167"/>
                  <a:pt x="79" y="178"/>
                  <a:pt x="83" y="187"/>
                </a:cubicBezTo>
                <a:cubicBezTo>
                  <a:pt x="80" y="187"/>
                  <a:pt x="76" y="187"/>
                  <a:pt x="73" y="187"/>
                </a:cubicBezTo>
                <a:cubicBezTo>
                  <a:pt x="33" y="187"/>
                  <a:pt x="0" y="215"/>
                  <a:pt x="0" y="250"/>
                </a:cubicBezTo>
                <a:cubicBezTo>
                  <a:pt x="0" y="284"/>
                  <a:pt x="30" y="312"/>
                  <a:pt x="69" y="314"/>
                </a:cubicBezTo>
                <a:cubicBezTo>
                  <a:pt x="69" y="314"/>
                  <a:pt x="69" y="314"/>
                  <a:pt x="69" y="314"/>
                </a:cubicBezTo>
                <a:cubicBezTo>
                  <a:pt x="498" y="314"/>
                  <a:pt x="498" y="314"/>
                  <a:pt x="498" y="314"/>
                </a:cubicBezTo>
                <a:cubicBezTo>
                  <a:pt x="498" y="313"/>
                  <a:pt x="498" y="313"/>
                  <a:pt x="498" y="313"/>
                </a:cubicBezTo>
                <a:cubicBezTo>
                  <a:pt x="560" y="308"/>
                  <a:pt x="610" y="263"/>
                  <a:pt x="610" y="20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8" name="Group 37"/>
          <p:cNvGrpSpPr/>
          <p:nvPr/>
        </p:nvGrpSpPr>
        <p:grpSpPr>
          <a:xfrm>
            <a:off x="4789843" y="4031920"/>
            <a:ext cx="483394" cy="415658"/>
            <a:chOff x="-1331913" y="1866900"/>
            <a:chExt cx="1246187" cy="1071563"/>
          </a:xfrm>
          <a:solidFill>
            <a:schemeClr val="accent1"/>
          </a:solidFill>
        </p:grpSpPr>
        <p:sp>
          <p:nvSpPr>
            <p:cNvPr id="39" name="Freeform 11"/>
            <p:cNvSpPr>
              <a:spLocks/>
            </p:cNvSpPr>
            <p:nvPr/>
          </p:nvSpPr>
          <p:spPr bwMode="auto">
            <a:xfrm>
              <a:off x="-1331913" y="1866900"/>
              <a:ext cx="638175" cy="622300"/>
            </a:xfrm>
            <a:custGeom>
              <a:avLst/>
              <a:gdLst>
                <a:gd name="T0" fmla="*/ 1213 w 1639"/>
                <a:gd name="T1" fmla="*/ 844 h 1599"/>
                <a:gd name="T2" fmla="*/ 1438 w 1639"/>
                <a:gd name="T3" fmla="*/ 618 h 1599"/>
                <a:gd name="T4" fmla="*/ 1302 w 1639"/>
                <a:gd name="T5" fmla="*/ 482 h 1599"/>
                <a:gd name="T6" fmla="*/ 1639 w 1639"/>
                <a:gd name="T7" fmla="*/ 145 h 1599"/>
                <a:gd name="T8" fmla="*/ 1605 w 1639"/>
                <a:gd name="T9" fmla="*/ 111 h 1599"/>
                <a:gd name="T10" fmla="*/ 1032 w 1639"/>
                <a:gd name="T11" fmla="*/ 212 h 1599"/>
                <a:gd name="T12" fmla="*/ 981 w 1639"/>
                <a:gd name="T13" fmla="*/ 160 h 1599"/>
                <a:gd name="T14" fmla="*/ 279 w 1639"/>
                <a:gd name="T15" fmla="*/ 862 h 1599"/>
                <a:gd name="T16" fmla="*/ 349 w 1639"/>
                <a:gd name="T17" fmla="*/ 932 h 1599"/>
                <a:gd name="T18" fmla="*/ 295 w 1639"/>
                <a:gd name="T19" fmla="*/ 985 h 1599"/>
                <a:gd name="T20" fmla="*/ 284 w 1639"/>
                <a:gd name="T21" fmla="*/ 975 h 1599"/>
                <a:gd name="T22" fmla="*/ 161 w 1639"/>
                <a:gd name="T23" fmla="*/ 980 h 1599"/>
                <a:gd name="T24" fmla="*/ 38 w 1639"/>
                <a:gd name="T25" fmla="*/ 1103 h 1599"/>
                <a:gd name="T26" fmla="*/ 32 w 1639"/>
                <a:gd name="T27" fmla="*/ 1227 h 1599"/>
                <a:gd name="T28" fmla="*/ 372 w 1639"/>
                <a:gd name="T29" fmla="*/ 1567 h 1599"/>
                <a:gd name="T30" fmla="*/ 495 w 1639"/>
                <a:gd name="T31" fmla="*/ 1561 h 1599"/>
                <a:gd name="T32" fmla="*/ 619 w 1639"/>
                <a:gd name="T33" fmla="*/ 1438 h 1599"/>
                <a:gd name="T34" fmla="*/ 624 w 1639"/>
                <a:gd name="T35" fmla="*/ 1315 h 1599"/>
                <a:gd name="T36" fmla="*/ 613 w 1639"/>
                <a:gd name="T37" fmla="*/ 1304 h 1599"/>
                <a:gd name="T38" fmla="*/ 667 w 1639"/>
                <a:gd name="T39" fmla="*/ 1250 h 1599"/>
                <a:gd name="T40" fmla="*/ 737 w 1639"/>
                <a:gd name="T41" fmla="*/ 1320 h 1599"/>
                <a:gd name="T42" fmla="*/ 934 w 1639"/>
                <a:gd name="T43" fmla="*/ 1123 h 1599"/>
                <a:gd name="T44" fmla="*/ 1271 w 1639"/>
                <a:gd name="T45" fmla="*/ 1460 h 1599"/>
                <a:gd name="T46" fmla="*/ 1550 w 1639"/>
                <a:gd name="T47" fmla="*/ 1181 h 1599"/>
                <a:gd name="T48" fmla="*/ 1213 w 1639"/>
                <a:gd name="T49" fmla="*/ 844 h 1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39" h="1599">
                  <a:moveTo>
                    <a:pt x="1213" y="844"/>
                  </a:moveTo>
                  <a:cubicBezTo>
                    <a:pt x="1438" y="618"/>
                    <a:pt x="1438" y="618"/>
                    <a:pt x="1438" y="618"/>
                  </a:cubicBezTo>
                  <a:cubicBezTo>
                    <a:pt x="1302" y="482"/>
                    <a:pt x="1302" y="482"/>
                    <a:pt x="1302" y="482"/>
                  </a:cubicBezTo>
                  <a:cubicBezTo>
                    <a:pt x="1639" y="145"/>
                    <a:pt x="1639" y="145"/>
                    <a:pt x="1639" y="145"/>
                  </a:cubicBezTo>
                  <a:cubicBezTo>
                    <a:pt x="1605" y="111"/>
                    <a:pt x="1605" y="111"/>
                    <a:pt x="1605" y="111"/>
                  </a:cubicBezTo>
                  <a:cubicBezTo>
                    <a:pt x="1494" y="0"/>
                    <a:pt x="1282" y="38"/>
                    <a:pt x="1032" y="212"/>
                  </a:cubicBezTo>
                  <a:cubicBezTo>
                    <a:pt x="981" y="160"/>
                    <a:pt x="981" y="160"/>
                    <a:pt x="981" y="160"/>
                  </a:cubicBezTo>
                  <a:cubicBezTo>
                    <a:pt x="279" y="862"/>
                    <a:pt x="279" y="862"/>
                    <a:pt x="279" y="862"/>
                  </a:cubicBezTo>
                  <a:cubicBezTo>
                    <a:pt x="349" y="932"/>
                    <a:pt x="349" y="932"/>
                    <a:pt x="349" y="932"/>
                  </a:cubicBezTo>
                  <a:cubicBezTo>
                    <a:pt x="295" y="985"/>
                    <a:pt x="295" y="985"/>
                    <a:pt x="295" y="985"/>
                  </a:cubicBezTo>
                  <a:cubicBezTo>
                    <a:pt x="284" y="975"/>
                    <a:pt x="284" y="975"/>
                    <a:pt x="284" y="975"/>
                  </a:cubicBezTo>
                  <a:cubicBezTo>
                    <a:pt x="252" y="942"/>
                    <a:pt x="197" y="945"/>
                    <a:pt x="161" y="980"/>
                  </a:cubicBezTo>
                  <a:cubicBezTo>
                    <a:pt x="38" y="1103"/>
                    <a:pt x="38" y="1103"/>
                    <a:pt x="38" y="1103"/>
                  </a:cubicBezTo>
                  <a:cubicBezTo>
                    <a:pt x="2" y="1139"/>
                    <a:pt x="0" y="1194"/>
                    <a:pt x="32" y="1227"/>
                  </a:cubicBezTo>
                  <a:cubicBezTo>
                    <a:pt x="372" y="1567"/>
                    <a:pt x="372" y="1567"/>
                    <a:pt x="372" y="1567"/>
                  </a:cubicBezTo>
                  <a:cubicBezTo>
                    <a:pt x="405" y="1599"/>
                    <a:pt x="460" y="1597"/>
                    <a:pt x="495" y="1561"/>
                  </a:cubicBezTo>
                  <a:cubicBezTo>
                    <a:pt x="619" y="1438"/>
                    <a:pt x="619" y="1438"/>
                    <a:pt x="619" y="1438"/>
                  </a:cubicBezTo>
                  <a:cubicBezTo>
                    <a:pt x="654" y="1402"/>
                    <a:pt x="657" y="1347"/>
                    <a:pt x="624" y="1315"/>
                  </a:cubicBezTo>
                  <a:cubicBezTo>
                    <a:pt x="613" y="1304"/>
                    <a:pt x="613" y="1304"/>
                    <a:pt x="613" y="1304"/>
                  </a:cubicBezTo>
                  <a:cubicBezTo>
                    <a:pt x="667" y="1250"/>
                    <a:pt x="667" y="1250"/>
                    <a:pt x="667" y="1250"/>
                  </a:cubicBezTo>
                  <a:cubicBezTo>
                    <a:pt x="737" y="1320"/>
                    <a:pt x="737" y="1320"/>
                    <a:pt x="737" y="1320"/>
                  </a:cubicBezTo>
                  <a:cubicBezTo>
                    <a:pt x="934" y="1123"/>
                    <a:pt x="934" y="1123"/>
                    <a:pt x="934" y="1123"/>
                  </a:cubicBezTo>
                  <a:cubicBezTo>
                    <a:pt x="1271" y="1460"/>
                    <a:pt x="1271" y="1460"/>
                    <a:pt x="1271" y="1460"/>
                  </a:cubicBezTo>
                  <a:cubicBezTo>
                    <a:pt x="1550" y="1181"/>
                    <a:pt x="1550" y="1181"/>
                    <a:pt x="1550" y="1181"/>
                  </a:cubicBezTo>
                  <a:lnTo>
                    <a:pt x="1213" y="8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2"/>
            <p:cNvSpPr>
              <a:spLocks/>
            </p:cNvSpPr>
            <p:nvPr/>
          </p:nvSpPr>
          <p:spPr bwMode="auto">
            <a:xfrm>
              <a:off x="-676276" y="2490788"/>
              <a:ext cx="450850" cy="447675"/>
            </a:xfrm>
            <a:custGeom>
              <a:avLst/>
              <a:gdLst>
                <a:gd name="T0" fmla="*/ 0 w 1155"/>
                <a:gd name="T1" fmla="*/ 409 h 1152"/>
                <a:gd name="T2" fmla="*/ 684 w 1155"/>
                <a:gd name="T3" fmla="*/ 1133 h 1152"/>
                <a:gd name="T4" fmla="*/ 764 w 1155"/>
                <a:gd name="T5" fmla="*/ 1119 h 1152"/>
                <a:gd name="T6" fmla="*/ 1123 w 1155"/>
                <a:gd name="T7" fmla="*/ 761 h 1152"/>
                <a:gd name="T8" fmla="*/ 1136 w 1155"/>
                <a:gd name="T9" fmla="*/ 680 h 1152"/>
                <a:gd name="T10" fmla="*/ 410 w 1155"/>
                <a:gd name="T11" fmla="*/ 0 h 1152"/>
                <a:gd name="T12" fmla="*/ 360 w 1155"/>
                <a:gd name="T13" fmla="*/ 50 h 1152"/>
                <a:gd name="T14" fmla="*/ 0 w 1155"/>
                <a:gd name="T15" fmla="*/ 409 h 11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5" h="1152">
                  <a:moveTo>
                    <a:pt x="0" y="409"/>
                  </a:moveTo>
                  <a:cubicBezTo>
                    <a:pt x="684" y="1133"/>
                    <a:pt x="684" y="1133"/>
                    <a:pt x="684" y="1133"/>
                  </a:cubicBezTo>
                  <a:cubicBezTo>
                    <a:pt x="701" y="1152"/>
                    <a:pt x="738" y="1146"/>
                    <a:pt x="764" y="1119"/>
                  </a:cubicBezTo>
                  <a:cubicBezTo>
                    <a:pt x="1123" y="761"/>
                    <a:pt x="1123" y="761"/>
                    <a:pt x="1123" y="761"/>
                  </a:cubicBezTo>
                  <a:cubicBezTo>
                    <a:pt x="1149" y="734"/>
                    <a:pt x="1155" y="698"/>
                    <a:pt x="1136" y="680"/>
                  </a:cubicBezTo>
                  <a:cubicBezTo>
                    <a:pt x="410" y="0"/>
                    <a:pt x="410" y="0"/>
                    <a:pt x="410" y="0"/>
                  </a:cubicBezTo>
                  <a:cubicBezTo>
                    <a:pt x="360" y="50"/>
                    <a:pt x="360" y="50"/>
                    <a:pt x="360" y="50"/>
                  </a:cubicBezTo>
                  <a:lnTo>
                    <a:pt x="0" y="4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3"/>
            <p:cNvSpPr>
              <a:spLocks noEditPoints="1"/>
            </p:cNvSpPr>
            <p:nvPr/>
          </p:nvSpPr>
          <p:spPr bwMode="auto">
            <a:xfrm>
              <a:off x="-1155701" y="1889125"/>
              <a:ext cx="1069975" cy="1042988"/>
            </a:xfrm>
            <a:custGeom>
              <a:avLst/>
              <a:gdLst>
                <a:gd name="T0" fmla="*/ 2203 w 2744"/>
                <a:gd name="T1" fmla="*/ 817 h 2678"/>
                <a:gd name="T2" fmla="*/ 1883 w 2744"/>
                <a:gd name="T3" fmla="*/ 498 h 2678"/>
                <a:gd name="T4" fmla="*/ 2303 w 2744"/>
                <a:gd name="T5" fmla="*/ 78 h 2678"/>
                <a:gd name="T6" fmla="*/ 2043 w 2744"/>
                <a:gd name="T7" fmla="*/ 0 h 2678"/>
                <a:gd name="T8" fmla="*/ 1711 w 2744"/>
                <a:gd name="T9" fmla="*/ 138 h 2678"/>
                <a:gd name="T10" fmla="*/ 1523 w 2744"/>
                <a:gd name="T11" fmla="*/ 326 h 2678"/>
                <a:gd name="T12" fmla="*/ 1464 w 2744"/>
                <a:gd name="T13" fmla="*/ 918 h 2678"/>
                <a:gd name="T14" fmla="*/ 1190 w 2744"/>
                <a:gd name="T15" fmla="*/ 1192 h 2678"/>
                <a:gd name="T16" fmla="*/ 89 w 2744"/>
                <a:gd name="T17" fmla="*/ 2293 h 2678"/>
                <a:gd name="T18" fmla="*/ 89 w 2744"/>
                <a:gd name="T19" fmla="*/ 2612 h 2678"/>
                <a:gd name="T20" fmla="*/ 248 w 2744"/>
                <a:gd name="T21" fmla="*/ 2678 h 2678"/>
                <a:gd name="T22" fmla="*/ 408 w 2744"/>
                <a:gd name="T23" fmla="*/ 2612 h 2678"/>
                <a:gd name="T24" fmla="*/ 1509 w 2744"/>
                <a:gd name="T25" fmla="*/ 1511 h 2678"/>
                <a:gd name="T26" fmla="*/ 1783 w 2744"/>
                <a:gd name="T27" fmla="*/ 1237 h 2678"/>
                <a:gd name="T28" fmla="*/ 2043 w 2744"/>
                <a:gd name="T29" fmla="*/ 1315 h 2678"/>
                <a:gd name="T30" fmla="*/ 2375 w 2744"/>
                <a:gd name="T31" fmla="*/ 1178 h 2678"/>
                <a:gd name="T32" fmla="*/ 2563 w 2744"/>
                <a:gd name="T33" fmla="*/ 990 h 2678"/>
                <a:gd name="T34" fmla="*/ 2622 w 2744"/>
                <a:gd name="T35" fmla="*/ 398 h 2678"/>
                <a:gd name="T36" fmla="*/ 2203 w 2744"/>
                <a:gd name="T37" fmla="*/ 817 h 2678"/>
                <a:gd name="T38" fmla="*/ 328 w 2744"/>
                <a:gd name="T39" fmla="*/ 2532 h 2678"/>
                <a:gd name="T40" fmla="*/ 248 w 2744"/>
                <a:gd name="T41" fmla="*/ 2565 h 2678"/>
                <a:gd name="T42" fmla="*/ 169 w 2744"/>
                <a:gd name="T43" fmla="*/ 2532 h 2678"/>
                <a:gd name="T44" fmla="*/ 169 w 2744"/>
                <a:gd name="T45" fmla="*/ 2373 h 2678"/>
                <a:gd name="T46" fmla="*/ 248 w 2744"/>
                <a:gd name="T47" fmla="*/ 2339 h 2678"/>
                <a:gd name="T48" fmla="*/ 328 w 2744"/>
                <a:gd name="T49" fmla="*/ 2373 h 2678"/>
                <a:gd name="T50" fmla="*/ 328 w 2744"/>
                <a:gd name="T51" fmla="*/ 2532 h 2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44" h="2678">
                  <a:moveTo>
                    <a:pt x="2203" y="817"/>
                  </a:moveTo>
                  <a:cubicBezTo>
                    <a:pt x="1883" y="498"/>
                    <a:pt x="1883" y="498"/>
                    <a:pt x="1883" y="498"/>
                  </a:cubicBezTo>
                  <a:cubicBezTo>
                    <a:pt x="2303" y="78"/>
                    <a:pt x="2303" y="78"/>
                    <a:pt x="2303" y="78"/>
                  </a:cubicBezTo>
                  <a:cubicBezTo>
                    <a:pt x="2224" y="26"/>
                    <a:pt x="2134" y="0"/>
                    <a:pt x="2043" y="0"/>
                  </a:cubicBezTo>
                  <a:cubicBezTo>
                    <a:pt x="1923" y="0"/>
                    <a:pt x="1803" y="46"/>
                    <a:pt x="1711" y="138"/>
                  </a:cubicBezTo>
                  <a:cubicBezTo>
                    <a:pt x="1523" y="326"/>
                    <a:pt x="1523" y="326"/>
                    <a:pt x="1523" y="326"/>
                  </a:cubicBezTo>
                  <a:cubicBezTo>
                    <a:pt x="1362" y="487"/>
                    <a:pt x="1342" y="735"/>
                    <a:pt x="1464" y="918"/>
                  </a:cubicBezTo>
                  <a:cubicBezTo>
                    <a:pt x="1190" y="1192"/>
                    <a:pt x="1190" y="1192"/>
                    <a:pt x="1190" y="1192"/>
                  </a:cubicBezTo>
                  <a:cubicBezTo>
                    <a:pt x="89" y="2293"/>
                    <a:pt x="89" y="2293"/>
                    <a:pt x="89" y="2293"/>
                  </a:cubicBezTo>
                  <a:cubicBezTo>
                    <a:pt x="0" y="2381"/>
                    <a:pt x="0" y="2524"/>
                    <a:pt x="89" y="2612"/>
                  </a:cubicBezTo>
                  <a:cubicBezTo>
                    <a:pt x="133" y="2656"/>
                    <a:pt x="191" y="2678"/>
                    <a:pt x="248" y="2678"/>
                  </a:cubicBezTo>
                  <a:cubicBezTo>
                    <a:pt x="306" y="2678"/>
                    <a:pt x="364" y="2656"/>
                    <a:pt x="408" y="2612"/>
                  </a:cubicBezTo>
                  <a:cubicBezTo>
                    <a:pt x="1509" y="1511"/>
                    <a:pt x="1509" y="1511"/>
                    <a:pt x="1509" y="1511"/>
                  </a:cubicBezTo>
                  <a:cubicBezTo>
                    <a:pt x="1783" y="1237"/>
                    <a:pt x="1783" y="1237"/>
                    <a:pt x="1783" y="1237"/>
                  </a:cubicBezTo>
                  <a:cubicBezTo>
                    <a:pt x="1862" y="1289"/>
                    <a:pt x="1952" y="1315"/>
                    <a:pt x="2043" y="1315"/>
                  </a:cubicBezTo>
                  <a:cubicBezTo>
                    <a:pt x="2163" y="1315"/>
                    <a:pt x="2283" y="1270"/>
                    <a:pt x="2375" y="1178"/>
                  </a:cubicBezTo>
                  <a:cubicBezTo>
                    <a:pt x="2563" y="990"/>
                    <a:pt x="2563" y="990"/>
                    <a:pt x="2563" y="990"/>
                  </a:cubicBezTo>
                  <a:cubicBezTo>
                    <a:pt x="2724" y="829"/>
                    <a:pt x="2744" y="580"/>
                    <a:pt x="2622" y="398"/>
                  </a:cubicBezTo>
                  <a:lnTo>
                    <a:pt x="2203" y="817"/>
                  </a:lnTo>
                  <a:close/>
                  <a:moveTo>
                    <a:pt x="328" y="2532"/>
                  </a:moveTo>
                  <a:cubicBezTo>
                    <a:pt x="306" y="2554"/>
                    <a:pt x="277" y="2565"/>
                    <a:pt x="248" y="2565"/>
                  </a:cubicBezTo>
                  <a:cubicBezTo>
                    <a:pt x="220" y="2565"/>
                    <a:pt x="191" y="2554"/>
                    <a:pt x="169" y="2532"/>
                  </a:cubicBezTo>
                  <a:cubicBezTo>
                    <a:pt x="124" y="2488"/>
                    <a:pt x="124" y="2417"/>
                    <a:pt x="169" y="2373"/>
                  </a:cubicBezTo>
                  <a:cubicBezTo>
                    <a:pt x="191" y="2350"/>
                    <a:pt x="220" y="2339"/>
                    <a:pt x="248" y="2339"/>
                  </a:cubicBezTo>
                  <a:cubicBezTo>
                    <a:pt x="277" y="2339"/>
                    <a:pt x="306" y="2350"/>
                    <a:pt x="328" y="2373"/>
                  </a:cubicBezTo>
                  <a:cubicBezTo>
                    <a:pt x="372" y="2417"/>
                    <a:pt x="372" y="2488"/>
                    <a:pt x="328" y="25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1" name="Freeform 14"/>
          <p:cNvSpPr>
            <a:spLocks/>
          </p:cNvSpPr>
          <p:nvPr/>
        </p:nvSpPr>
        <p:spPr bwMode="auto">
          <a:xfrm>
            <a:off x="612400" y="2043947"/>
            <a:ext cx="402387" cy="308058"/>
          </a:xfrm>
          <a:custGeom>
            <a:avLst/>
            <a:gdLst>
              <a:gd name="T0" fmla="*/ 26 w 1732"/>
              <a:gd name="T1" fmla="*/ 574 h 1327"/>
              <a:gd name="T2" fmla="*/ 683 w 1732"/>
              <a:gd name="T3" fmla="*/ 1033 h 1327"/>
              <a:gd name="T4" fmla="*/ 718 w 1732"/>
              <a:gd name="T5" fmla="*/ 1044 h 1327"/>
              <a:gd name="T6" fmla="*/ 719 w 1732"/>
              <a:gd name="T7" fmla="*/ 1044 h 1327"/>
              <a:gd name="T8" fmla="*/ 779 w 1732"/>
              <a:gd name="T9" fmla="*/ 983 h 1327"/>
              <a:gd name="T10" fmla="*/ 775 w 1732"/>
              <a:gd name="T11" fmla="*/ 961 h 1327"/>
              <a:gd name="T12" fmla="*/ 727 w 1732"/>
              <a:gd name="T13" fmla="*/ 768 h 1327"/>
              <a:gd name="T14" fmla="*/ 830 w 1732"/>
              <a:gd name="T15" fmla="*/ 768 h 1327"/>
              <a:gd name="T16" fmla="*/ 1180 w 1732"/>
              <a:gd name="T17" fmla="*/ 877 h 1327"/>
              <a:gd name="T18" fmla="*/ 1221 w 1732"/>
              <a:gd name="T19" fmla="*/ 1262 h 1327"/>
              <a:gd name="T20" fmla="*/ 1234 w 1732"/>
              <a:gd name="T21" fmla="*/ 1318 h 1327"/>
              <a:gd name="T22" fmla="*/ 1262 w 1732"/>
              <a:gd name="T23" fmla="*/ 1327 h 1327"/>
              <a:gd name="T24" fmla="*/ 1292 w 1732"/>
              <a:gd name="T25" fmla="*/ 1315 h 1327"/>
              <a:gd name="T26" fmla="*/ 1464 w 1732"/>
              <a:gd name="T27" fmla="*/ 533 h 1327"/>
              <a:gd name="T28" fmla="*/ 823 w 1732"/>
              <a:gd name="T29" fmla="*/ 285 h 1327"/>
              <a:gd name="T30" fmla="*/ 727 w 1732"/>
              <a:gd name="T31" fmla="*/ 285 h 1327"/>
              <a:gd name="T32" fmla="*/ 777 w 1732"/>
              <a:gd name="T33" fmla="*/ 79 h 1327"/>
              <a:gd name="T34" fmla="*/ 752 w 1732"/>
              <a:gd name="T35" fmla="*/ 15 h 1327"/>
              <a:gd name="T36" fmla="*/ 683 w 1732"/>
              <a:gd name="T37" fmla="*/ 15 h 1327"/>
              <a:gd name="T38" fmla="*/ 26 w 1732"/>
              <a:gd name="T39" fmla="*/ 474 h 1327"/>
              <a:gd name="T40" fmla="*/ 0 w 1732"/>
              <a:gd name="T41" fmla="*/ 524 h 1327"/>
              <a:gd name="T42" fmla="*/ 26 w 1732"/>
              <a:gd name="T43" fmla="*/ 574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32" h="1327">
                <a:moveTo>
                  <a:pt x="26" y="574"/>
                </a:moveTo>
                <a:cubicBezTo>
                  <a:pt x="683" y="1033"/>
                  <a:pt x="683" y="1033"/>
                  <a:pt x="683" y="1033"/>
                </a:cubicBezTo>
                <a:cubicBezTo>
                  <a:pt x="694" y="1040"/>
                  <a:pt x="706" y="1044"/>
                  <a:pt x="718" y="1044"/>
                </a:cubicBezTo>
                <a:cubicBezTo>
                  <a:pt x="718" y="1044"/>
                  <a:pt x="718" y="1044"/>
                  <a:pt x="719" y="1044"/>
                </a:cubicBezTo>
                <a:cubicBezTo>
                  <a:pt x="752" y="1044"/>
                  <a:pt x="779" y="1017"/>
                  <a:pt x="779" y="983"/>
                </a:cubicBezTo>
                <a:cubicBezTo>
                  <a:pt x="779" y="975"/>
                  <a:pt x="778" y="968"/>
                  <a:pt x="775" y="961"/>
                </a:cubicBezTo>
                <a:cubicBezTo>
                  <a:pt x="727" y="768"/>
                  <a:pt x="727" y="768"/>
                  <a:pt x="727" y="768"/>
                </a:cubicBezTo>
                <a:cubicBezTo>
                  <a:pt x="830" y="768"/>
                  <a:pt x="830" y="768"/>
                  <a:pt x="830" y="768"/>
                </a:cubicBezTo>
                <a:cubicBezTo>
                  <a:pt x="995" y="768"/>
                  <a:pt x="1112" y="805"/>
                  <a:pt x="1180" y="877"/>
                </a:cubicBezTo>
                <a:cubicBezTo>
                  <a:pt x="1327" y="1034"/>
                  <a:pt x="1225" y="1253"/>
                  <a:pt x="1221" y="1262"/>
                </a:cubicBezTo>
                <a:cubicBezTo>
                  <a:pt x="1211" y="1281"/>
                  <a:pt x="1217" y="1305"/>
                  <a:pt x="1234" y="1318"/>
                </a:cubicBezTo>
                <a:cubicBezTo>
                  <a:pt x="1242" y="1324"/>
                  <a:pt x="1252" y="1327"/>
                  <a:pt x="1262" y="1327"/>
                </a:cubicBezTo>
                <a:cubicBezTo>
                  <a:pt x="1272" y="1327"/>
                  <a:pt x="1283" y="1323"/>
                  <a:pt x="1292" y="1315"/>
                </a:cubicBezTo>
                <a:cubicBezTo>
                  <a:pt x="1296" y="1311"/>
                  <a:pt x="1732" y="915"/>
                  <a:pt x="1464" y="533"/>
                </a:cubicBezTo>
                <a:cubicBezTo>
                  <a:pt x="1312" y="317"/>
                  <a:pt x="997" y="285"/>
                  <a:pt x="823" y="285"/>
                </a:cubicBezTo>
                <a:cubicBezTo>
                  <a:pt x="727" y="285"/>
                  <a:pt x="727" y="285"/>
                  <a:pt x="727" y="285"/>
                </a:cubicBezTo>
                <a:cubicBezTo>
                  <a:pt x="777" y="79"/>
                  <a:pt x="777" y="79"/>
                  <a:pt x="777" y="79"/>
                </a:cubicBezTo>
                <a:cubicBezTo>
                  <a:pt x="783" y="54"/>
                  <a:pt x="773" y="29"/>
                  <a:pt x="752" y="15"/>
                </a:cubicBezTo>
                <a:cubicBezTo>
                  <a:pt x="731" y="0"/>
                  <a:pt x="704" y="1"/>
                  <a:pt x="683" y="15"/>
                </a:cubicBezTo>
                <a:cubicBezTo>
                  <a:pt x="26" y="474"/>
                  <a:pt x="26" y="474"/>
                  <a:pt x="26" y="474"/>
                </a:cubicBezTo>
                <a:cubicBezTo>
                  <a:pt x="10" y="486"/>
                  <a:pt x="0" y="504"/>
                  <a:pt x="0" y="524"/>
                </a:cubicBezTo>
                <a:cubicBezTo>
                  <a:pt x="0" y="544"/>
                  <a:pt x="10" y="562"/>
                  <a:pt x="26" y="57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1265" name="Group 11264"/>
          <p:cNvGrpSpPr/>
          <p:nvPr/>
        </p:nvGrpSpPr>
        <p:grpSpPr>
          <a:xfrm>
            <a:off x="626672" y="3012606"/>
            <a:ext cx="373824" cy="339678"/>
            <a:chOff x="150813" y="2832100"/>
            <a:chExt cx="660400" cy="600076"/>
          </a:xfrm>
          <a:solidFill>
            <a:schemeClr val="accent1"/>
          </a:solidFill>
        </p:grpSpPr>
        <p:sp>
          <p:nvSpPr>
            <p:cNvPr id="34" name="Rectangle 18"/>
            <p:cNvSpPr>
              <a:spLocks noChangeArrowheads="1"/>
            </p:cNvSpPr>
            <p:nvPr/>
          </p:nvSpPr>
          <p:spPr bwMode="auto">
            <a:xfrm>
              <a:off x="150813" y="3373438"/>
              <a:ext cx="660400"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9"/>
            <p:cNvSpPr>
              <a:spLocks/>
            </p:cNvSpPr>
            <p:nvPr/>
          </p:nvSpPr>
          <p:spPr bwMode="auto">
            <a:xfrm>
              <a:off x="511176" y="2832100"/>
              <a:ext cx="269875" cy="481013"/>
            </a:xfrm>
            <a:custGeom>
              <a:avLst/>
              <a:gdLst>
                <a:gd name="T0" fmla="*/ 56 w 170"/>
                <a:gd name="T1" fmla="*/ 303 h 303"/>
                <a:gd name="T2" fmla="*/ 113 w 170"/>
                <a:gd name="T3" fmla="*/ 303 h 303"/>
                <a:gd name="T4" fmla="*/ 113 w 170"/>
                <a:gd name="T5" fmla="*/ 114 h 303"/>
                <a:gd name="T6" fmla="*/ 170 w 170"/>
                <a:gd name="T7" fmla="*/ 114 h 303"/>
                <a:gd name="T8" fmla="*/ 85 w 170"/>
                <a:gd name="T9" fmla="*/ 0 h 303"/>
                <a:gd name="T10" fmla="*/ 0 w 170"/>
                <a:gd name="T11" fmla="*/ 114 h 303"/>
                <a:gd name="T12" fmla="*/ 56 w 170"/>
                <a:gd name="T13" fmla="*/ 114 h 303"/>
                <a:gd name="T14" fmla="*/ 56 w 170"/>
                <a:gd name="T15" fmla="*/ 303 h 3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0" h="303">
                  <a:moveTo>
                    <a:pt x="56" y="303"/>
                  </a:moveTo>
                  <a:lnTo>
                    <a:pt x="113" y="303"/>
                  </a:lnTo>
                  <a:lnTo>
                    <a:pt x="113" y="114"/>
                  </a:lnTo>
                  <a:lnTo>
                    <a:pt x="170" y="114"/>
                  </a:lnTo>
                  <a:lnTo>
                    <a:pt x="85" y="0"/>
                  </a:lnTo>
                  <a:lnTo>
                    <a:pt x="0" y="114"/>
                  </a:lnTo>
                  <a:lnTo>
                    <a:pt x="56" y="114"/>
                  </a:lnTo>
                  <a:lnTo>
                    <a:pt x="56"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0"/>
            <p:cNvSpPr>
              <a:spLocks/>
            </p:cNvSpPr>
            <p:nvPr/>
          </p:nvSpPr>
          <p:spPr bwMode="auto">
            <a:xfrm>
              <a:off x="180976" y="2832100"/>
              <a:ext cx="269875" cy="481013"/>
            </a:xfrm>
            <a:custGeom>
              <a:avLst/>
              <a:gdLst>
                <a:gd name="T0" fmla="*/ 57 w 170"/>
                <a:gd name="T1" fmla="*/ 303 h 303"/>
                <a:gd name="T2" fmla="*/ 113 w 170"/>
                <a:gd name="T3" fmla="*/ 303 h 303"/>
                <a:gd name="T4" fmla="*/ 113 w 170"/>
                <a:gd name="T5" fmla="*/ 114 h 303"/>
                <a:gd name="T6" fmla="*/ 170 w 170"/>
                <a:gd name="T7" fmla="*/ 114 h 303"/>
                <a:gd name="T8" fmla="*/ 85 w 170"/>
                <a:gd name="T9" fmla="*/ 0 h 303"/>
                <a:gd name="T10" fmla="*/ 0 w 170"/>
                <a:gd name="T11" fmla="*/ 114 h 303"/>
                <a:gd name="T12" fmla="*/ 57 w 170"/>
                <a:gd name="T13" fmla="*/ 114 h 303"/>
                <a:gd name="T14" fmla="*/ 57 w 170"/>
                <a:gd name="T15" fmla="*/ 303 h 3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0" h="303">
                  <a:moveTo>
                    <a:pt x="57" y="303"/>
                  </a:moveTo>
                  <a:lnTo>
                    <a:pt x="113" y="303"/>
                  </a:lnTo>
                  <a:lnTo>
                    <a:pt x="113" y="114"/>
                  </a:lnTo>
                  <a:lnTo>
                    <a:pt x="170" y="114"/>
                  </a:lnTo>
                  <a:lnTo>
                    <a:pt x="85" y="0"/>
                  </a:lnTo>
                  <a:lnTo>
                    <a:pt x="0" y="114"/>
                  </a:lnTo>
                  <a:lnTo>
                    <a:pt x="57" y="114"/>
                  </a:lnTo>
                  <a:lnTo>
                    <a:pt x="57"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264" name="Group 11263"/>
          <p:cNvGrpSpPr/>
          <p:nvPr/>
        </p:nvGrpSpPr>
        <p:grpSpPr>
          <a:xfrm>
            <a:off x="632603" y="4022328"/>
            <a:ext cx="370955" cy="419848"/>
            <a:chOff x="-666750" y="3751263"/>
            <a:chExt cx="758825" cy="858838"/>
          </a:xfrm>
          <a:solidFill>
            <a:schemeClr val="accent1"/>
          </a:solidFill>
        </p:grpSpPr>
        <p:sp>
          <p:nvSpPr>
            <p:cNvPr id="44" name="Freeform 24"/>
            <p:cNvSpPr>
              <a:spLocks noEditPoints="1"/>
            </p:cNvSpPr>
            <p:nvPr/>
          </p:nvSpPr>
          <p:spPr bwMode="auto">
            <a:xfrm>
              <a:off x="-635000" y="3751263"/>
              <a:ext cx="698501" cy="373063"/>
            </a:xfrm>
            <a:custGeom>
              <a:avLst/>
              <a:gdLst>
                <a:gd name="T0" fmla="*/ 348 w 676"/>
                <a:gd name="T1" fmla="*/ 359 h 362"/>
                <a:gd name="T2" fmla="*/ 348 w 676"/>
                <a:gd name="T3" fmla="*/ 359 h 362"/>
                <a:gd name="T4" fmla="*/ 349 w 676"/>
                <a:gd name="T5" fmla="*/ 359 h 362"/>
                <a:gd name="T6" fmla="*/ 350 w 676"/>
                <a:gd name="T7" fmla="*/ 359 h 362"/>
                <a:gd name="T8" fmla="*/ 662 w 676"/>
                <a:gd name="T9" fmla="*/ 201 h 362"/>
                <a:gd name="T10" fmla="*/ 674 w 676"/>
                <a:gd name="T11" fmla="*/ 189 h 362"/>
                <a:gd name="T12" fmla="*/ 674 w 676"/>
                <a:gd name="T13" fmla="*/ 173 h 362"/>
                <a:gd name="T14" fmla="*/ 662 w 676"/>
                <a:gd name="T15" fmla="*/ 161 h 362"/>
                <a:gd name="T16" fmla="*/ 352 w 676"/>
                <a:gd name="T17" fmla="*/ 4 h 362"/>
                <a:gd name="T18" fmla="*/ 339 w 676"/>
                <a:gd name="T19" fmla="*/ 0 h 362"/>
                <a:gd name="T20" fmla="*/ 338 w 676"/>
                <a:gd name="T21" fmla="*/ 0 h 362"/>
                <a:gd name="T22" fmla="*/ 337 w 676"/>
                <a:gd name="T23" fmla="*/ 0 h 362"/>
                <a:gd name="T24" fmla="*/ 335 w 676"/>
                <a:gd name="T25" fmla="*/ 0 h 362"/>
                <a:gd name="T26" fmla="*/ 333 w 676"/>
                <a:gd name="T27" fmla="*/ 1 h 362"/>
                <a:gd name="T28" fmla="*/ 331 w 676"/>
                <a:gd name="T29" fmla="*/ 1 h 362"/>
                <a:gd name="T30" fmla="*/ 325 w 676"/>
                <a:gd name="T31" fmla="*/ 4 h 362"/>
                <a:gd name="T32" fmla="*/ 13 w 676"/>
                <a:gd name="T33" fmla="*/ 161 h 362"/>
                <a:gd name="T34" fmla="*/ 3 w 676"/>
                <a:gd name="T35" fmla="*/ 173 h 362"/>
                <a:gd name="T36" fmla="*/ 3 w 676"/>
                <a:gd name="T37" fmla="*/ 189 h 362"/>
                <a:gd name="T38" fmla="*/ 13 w 676"/>
                <a:gd name="T39" fmla="*/ 201 h 362"/>
                <a:gd name="T40" fmla="*/ 325 w 676"/>
                <a:gd name="T41" fmla="*/ 357 h 362"/>
                <a:gd name="T42" fmla="*/ 336 w 676"/>
                <a:gd name="T43" fmla="*/ 361 h 362"/>
                <a:gd name="T44" fmla="*/ 337 w 676"/>
                <a:gd name="T45" fmla="*/ 361 h 362"/>
                <a:gd name="T46" fmla="*/ 347 w 676"/>
                <a:gd name="T47" fmla="*/ 360 h 362"/>
                <a:gd name="T48" fmla="*/ 348 w 676"/>
                <a:gd name="T49" fmla="*/ 359 h 362"/>
                <a:gd name="T50" fmla="*/ 361 w 676"/>
                <a:gd name="T51" fmla="*/ 60 h 362"/>
                <a:gd name="T52" fmla="*/ 601 w 676"/>
                <a:gd name="T53" fmla="*/ 181 h 362"/>
                <a:gd name="T54" fmla="*/ 361 w 676"/>
                <a:gd name="T55" fmla="*/ 302 h 362"/>
                <a:gd name="T56" fmla="*/ 361 w 676"/>
                <a:gd name="T57" fmla="*/ 60 h 362"/>
                <a:gd name="T58" fmla="*/ 315 w 676"/>
                <a:gd name="T59" fmla="*/ 302 h 362"/>
                <a:gd name="T60" fmla="*/ 75 w 676"/>
                <a:gd name="T61" fmla="*/ 181 h 362"/>
                <a:gd name="T62" fmla="*/ 315 w 676"/>
                <a:gd name="T63" fmla="*/ 60 h 362"/>
                <a:gd name="T64" fmla="*/ 315 w 676"/>
                <a:gd name="T65" fmla="*/ 30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6" h="362">
                  <a:moveTo>
                    <a:pt x="348" y="359"/>
                  </a:moveTo>
                  <a:cubicBezTo>
                    <a:pt x="348" y="359"/>
                    <a:pt x="348" y="359"/>
                    <a:pt x="348" y="359"/>
                  </a:cubicBezTo>
                  <a:cubicBezTo>
                    <a:pt x="349" y="359"/>
                    <a:pt x="349" y="359"/>
                    <a:pt x="349" y="359"/>
                  </a:cubicBezTo>
                  <a:cubicBezTo>
                    <a:pt x="349" y="359"/>
                    <a:pt x="349" y="359"/>
                    <a:pt x="350" y="359"/>
                  </a:cubicBezTo>
                  <a:cubicBezTo>
                    <a:pt x="662" y="201"/>
                    <a:pt x="662" y="201"/>
                    <a:pt x="662" y="201"/>
                  </a:cubicBezTo>
                  <a:cubicBezTo>
                    <a:pt x="668" y="198"/>
                    <a:pt x="671" y="194"/>
                    <a:pt x="674" y="189"/>
                  </a:cubicBezTo>
                  <a:cubicBezTo>
                    <a:pt x="676" y="183"/>
                    <a:pt x="676" y="178"/>
                    <a:pt x="674" y="173"/>
                  </a:cubicBezTo>
                  <a:cubicBezTo>
                    <a:pt x="671" y="167"/>
                    <a:pt x="668" y="163"/>
                    <a:pt x="662" y="161"/>
                  </a:cubicBezTo>
                  <a:cubicBezTo>
                    <a:pt x="352" y="4"/>
                    <a:pt x="352" y="4"/>
                    <a:pt x="352" y="4"/>
                  </a:cubicBezTo>
                  <a:cubicBezTo>
                    <a:pt x="348" y="2"/>
                    <a:pt x="344" y="0"/>
                    <a:pt x="339" y="0"/>
                  </a:cubicBezTo>
                  <a:cubicBezTo>
                    <a:pt x="339" y="0"/>
                    <a:pt x="339" y="0"/>
                    <a:pt x="338" y="0"/>
                  </a:cubicBezTo>
                  <a:cubicBezTo>
                    <a:pt x="337" y="0"/>
                    <a:pt x="337" y="0"/>
                    <a:pt x="337" y="0"/>
                  </a:cubicBezTo>
                  <a:cubicBezTo>
                    <a:pt x="337" y="0"/>
                    <a:pt x="336" y="0"/>
                    <a:pt x="335" y="0"/>
                  </a:cubicBezTo>
                  <a:cubicBezTo>
                    <a:pt x="334" y="0"/>
                    <a:pt x="333" y="0"/>
                    <a:pt x="333" y="1"/>
                  </a:cubicBezTo>
                  <a:cubicBezTo>
                    <a:pt x="331" y="1"/>
                    <a:pt x="331" y="1"/>
                    <a:pt x="331" y="1"/>
                  </a:cubicBezTo>
                  <a:cubicBezTo>
                    <a:pt x="329" y="2"/>
                    <a:pt x="326" y="3"/>
                    <a:pt x="325" y="4"/>
                  </a:cubicBezTo>
                  <a:cubicBezTo>
                    <a:pt x="13" y="161"/>
                    <a:pt x="13" y="161"/>
                    <a:pt x="13" y="161"/>
                  </a:cubicBezTo>
                  <a:cubicBezTo>
                    <a:pt x="8" y="163"/>
                    <a:pt x="4" y="167"/>
                    <a:pt x="3" y="173"/>
                  </a:cubicBezTo>
                  <a:cubicBezTo>
                    <a:pt x="0" y="178"/>
                    <a:pt x="0" y="183"/>
                    <a:pt x="3" y="189"/>
                  </a:cubicBezTo>
                  <a:cubicBezTo>
                    <a:pt x="4" y="194"/>
                    <a:pt x="8" y="198"/>
                    <a:pt x="13" y="201"/>
                  </a:cubicBezTo>
                  <a:cubicBezTo>
                    <a:pt x="325" y="357"/>
                    <a:pt x="325" y="357"/>
                    <a:pt x="325" y="357"/>
                  </a:cubicBezTo>
                  <a:cubicBezTo>
                    <a:pt x="328" y="360"/>
                    <a:pt x="332" y="361"/>
                    <a:pt x="336" y="361"/>
                  </a:cubicBezTo>
                  <a:cubicBezTo>
                    <a:pt x="337" y="361"/>
                    <a:pt x="337" y="361"/>
                    <a:pt x="337" y="361"/>
                  </a:cubicBezTo>
                  <a:cubicBezTo>
                    <a:pt x="340" y="362"/>
                    <a:pt x="343" y="361"/>
                    <a:pt x="347" y="360"/>
                  </a:cubicBezTo>
                  <a:lnTo>
                    <a:pt x="348" y="359"/>
                  </a:lnTo>
                  <a:close/>
                  <a:moveTo>
                    <a:pt x="361" y="60"/>
                  </a:moveTo>
                  <a:cubicBezTo>
                    <a:pt x="601" y="181"/>
                    <a:pt x="601" y="181"/>
                    <a:pt x="601" y="181"/>
                  </a:cubicBezTo>
                  <a:cubicBezTo>
                    <a:pt x="361" y="302"/>
                    <a:pt x="361" y="302"/>
                    <a:pt x="361" y="302"/>
                  </a:cubicBezTo>
                  <a:lnTo>
                    <a:pt x="361" y="60"/>
                  </a:lnTo>
                  <a:close/>
                  <a:moveTo>
                    <a:pt x="315" y="302"/>
                  </a:moveTo>
                  <a:cubicBezTo>
                    <a:pt x="75" y="181"/>
                    <a:pt x="75" y="181"/>
                    <a:pt x="75" y="181"/>
                  </a:cubicBezTo>
                  <a:cubicBezTo>
                    <a:pt x="315" y="60"/>
                    <a:pt x="315" y="60"/>
                    <a:pt x="315" y="60"/>
                  </a:cubicBezTo>
                  <a:lnTo>
                    <a:pt x="315" y="3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5"/>
            <p:cNvSpPr>
              <a:spLocks noEditPoints="1"/>
            </p:cNvSpPr>
            <p:nvPr/>
          </p:nvSpPr>
          <p:spPr bwMode="auto">
            <a:xfrm>
              <a:off x="-279400" y="3975101"/>
              <a:ext cx="371475" cy="630238"/>
            </a:xfrm>
            <a:custGeom>
              <a:avLst/>
              <a:gdLst>
                <a:gd name="T0" fmla="*/ 355 w 360"/>
                <a:gd name="T1" fmla="*/ 9 h 611"/>
                <a:gd name="T2" fmla="*/ 342 w 360"/>
                <a:gd name="T3" fmla="*/ 1 h 611"/>
                <a:gd name="T4" fmla="*/ 327 w 360"/>
                <a:gd name="T5" fmla="*/ 4 h 611"/>
                <a:gd name="T6" fmla="*/ 13 w 360"/>
                <a:gd name="T7" fmla="*/ 162 h 611"/>
                <a:gd name="T8" fmla="*/ 4 w 360"/>
                <a:gd name="T9" fmla="*/ 170 h 611"/>
                <a:gd name="T10" fmla="*/ 0 w 360"/>
                <a:gd name="T11" fmla="*/ 182 h 611"/>
                <a:gd name="T12" fmla="*/ 0 w 360"/>
                <a:gd name="T13" fmla="*/ 587 h 611"/>
                <a:gd name="T14" fmla="*/ 5 w 360"/>
                <a:gd name="T15" fmla="*/ 601 h 611"/>
                <a:gd name="T16" fmla="*/ 19 w 360"/>
                <a:gd name="T17" fmla="*/ 609 h 611"/>
                <a:gd name="T18" fmla="*/ 33 w 360"/>
                <a:gd name="T19" fmla="*/ 608 h 611"/>
                <a:gd name="T20" fmla="*/ 347 w 360"/>
                <a:gd name="T21" fmla="*/ 450 h 611"/>
                <a:gd name="T22" fmla="*/ 357 w 360"/>
                <a:gd name="T23" fmla="*/ 441 h 611"/>
                <a:gd name="T24" fmla="*/ 360 w 360"/>
                <a:gd name="T25" fmla="*/ 429 h 611"/>
                <a:gd name="T26" fmla="*/ 360 w 360"/>
                <a:gd name="T27" fmla="*/ 425 h 611"/>
                <a:gd name="T28" fmla="*/ 360 w 360"/>
                <a:gd name="T29" fmla="*/ 423 h 611"/>
                <a:gd name="T30" fmla="*/ 360 w 360"/>
                <a:gd name="T31" fmla="*/ 24 h 611"/>
                <a:gd name="T32" fmla="*/ 355 w 360"/>
                <a:gd name="T33" fmla="*/ 9 h 611"/>
                <a:gd name="T34" fmla="*/ 46 w 360"/>
                <a:gd name="T35" fmla="*/ 550 h 611"/>
                <a:gd name="T36" fmla="*/ 46 w 360"/>
                <a:gd name="T37" fmla="*/ 303 h 611"/>
                <a:gd name="T38" fmla="*/ 292 w 360"/>
                <a:gd name="T39" fmla="*/ 426 h 611"/>
                <a:gd name="T40" fmla="*/ 46 w 360"/>
                <a:gd name="T41" fmla="*/ 550 h 611"/>
                <a:gd name="T42" fmla="*/ 314 w 360"/>
                <a:gd name="T43" fmla="*/ 387 h 611"/>
                <a:gd name="T44" fmla="*/ 46 w 360"/>
                <a:gd name="T45" fmla="*/ 252 h 611"/>
                <a:gd name="T46" fmla="*/ 46 w 360"/>
                <a:gd name="T47" fmla="*/ 196 h 611"/>
                <a:gd name="T48" fmla="*/ 314 w 360"/>
                <a:gd name="T49" fmla="*/ 61 h 611"/>
                <a:gd name="T50" fmla="*/ 314 w 360"/>
                <a:gd name="T51" fmla="*/ 387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0" h="611">
                  <a:moveTo>
                    <a:pt x="355" y="9"/>
                  </a:moveTo>
                  <a:cubicBezTo>
                    <a:pt x="352" y="5"/>
                    <a:pt x="347" y="2"/>
                    <a:pt x="342" y="1"/>
                  </a:cubicBezTo>
                  <a:cubicBezTo>
                    <a:pt x="337" y="0"/>
                    <a:pt x="332" y="1"/>
                    <a:pt x="327" y="4"/>
                  </a:cubicBezTo>
                  <a:cubicBezTo>
                    <a:pt x="13" y="162"/>
                    <a:pt x="13" y="162"/>
                    <a:pt x="13" y="162"/>
                  </a:cubicBezTo>
                  <a:cubicBezTo>
                    <a:pt x="9" y="163"/>
                    <a:pt x="6" y="166"/>
                    <a:pt x="4" y="170"/>
                  </a:cubicBezTo>
                  <a:cubicBezTo>
                    <a:pt x="1" y="173"/>
                    <a:pt x="0" y="177"/>
                    <a:pt x="0" y="182"/>
                  </a:cubicBezTo>
                  <a:cubicBezTo>
                    <a:pt x="0" y="587"/>
                    <a:pt x="0" y="587"/>
                    <a:pt x="0" y="587"/>
                  </a:cubicBezTo>
                  <a:cubicBezTo>
                    <a:pt x="0" y="592"/>
                    <a:pt x="2" y="597"/>
                    <a:pt x="5" y="601"/>
                  </a:cubicBezTo>
                  <a:cubicBezTo>
                    <a:pt x="9" y="605"/>
                    <a:pt x="13" y="608"/>
                    <a:pt x="19" y="609"/>
                  </a:cubicBezTo>
                  <a:cubicBezTo>
                    <a:pt x="23" y="611"/>
                    <a:pt x="28" y="610"/>
                    <a:pt x="33" y="608"/>
                  </a:cubicBezTo>
                  <a:cubicBezTo>
                    <a:pt x="347" y="450"/>
                    <a:pt x="347" y="450"/>
                    <a:pt x="347" y="450"/>
                  </a:cubicBezTo>
                  <a:cubicBezTo>
                    <a:pt x="351" y="448"/>
                    <a:pt x="354" y="445"/>
                    <a:pt x="357" y="441"/>
                  </a:cubicBezTo>
                  <a:cubicBezTo>
                    <a:pt x="359" y="437"/>
                    <a:pt x="360" y="433"/>
                    <a:pt x="360" y="429"/>
                  </a:cubicBezTo>
                  <a:cubicBezTo>
                    <a:pt x="360" y="425"/>
                    <a:pt x="360" y="425"/>
                    <a:pt x="360" y="425"/>
                  </a:cubicBezTo>
                  <a:cubicBezTo>
                    <a:pt x="360" y="425"/>
                    <a:pt x="360" y="424"/>
                    <a:pt x="360" y="423"/>
                  </a:cubicBezTo>
                  <a:cubicBezTo>
                    <a:pt x="360" y="24"/>
                    <a:pt x="360" y="24"/>
                    <a:pt x="360" y="24"/>
                  </a:cubicBezTo>
                  <a:cubicBezTo>
                    <a:pt x="360" y="18"/>
                    <a:pt x="358" y="13"/>
                    <a:pt x="355" y="9"/>
                  </a:cubicBezTo>
                  <a:close/>
                  <a:moveTo>
                    <a:pt x="46" y="550"/>
                  </a:moveTo>
                  <a:cubicBezTo>
                    <a:pt x="46" y="303"/>
                    <a:pt x="46" y="303"/>
                    <a:pt x="46" y="303"/>
                  </a:cubicBezTo>
                  <a:cubicBezTo>
                    <a:pt x="292" y="426"/>
                    <a:pt x="292" y="426"/>
                    <a:pt x="292" y="426"/>
                  </a:cubicBezTo>
                  <a:lnTo>
                    <a:pt x="46" y="550"/>
                  </a:lnTo>
                  <a:close/>
                  <a:moveTo>
                    <a:pt x="314" y="387"/>
                  </a:moveTo>
                  <a:cubicBezTo>
                    <a:pt x="46" y="252"/>
                    <a:pt x="46" y="252"/>
                    <a:pt x="46" y="252"/>
                  </a:cubicBezTo>
                  <a:cubicBezTo>
                    <a:pt x="46" y="196"/>
                    <a:pt x="46" y="196"/>
                    <a:pt x="46" y="196"/>
                  </a:cubicBezTo>
                  <a:cubicBezTo>
                    <a:pt x="314" y="61"/>
                    <a:pt x="314" y="61"/>
                    <a:pt x="314" y="61"/>
                  </a:cubicBezTo>
                  <a:lnTo>
                    <a:pt x="314" y="3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6"/>
            <p:cNvSpPr>
              <a:spLocks/>
            </p:cNvSpPr>
            <p:nvPr/>
          </p:nvSpPr>
          <p:spPr bwMode="auto">
            <a:xfrm>
              <a:off x="-666750" y="3963988"/>
              <a:ext cx="360363" cy="646113"/>
            </a:xfrm>
            <a:custGeom>
              <a:avLst/>
              <a:gdLst>
                <a:gd name="T0" fmla="*/ 0 w 227"/>
                <a:gd name="T1" fmla="*/ 293 h 407"/>
                <a:gd name="T2" fmla="*/ 227 w 227"/>
                <a:gd name="T3" fmla="*/ 407 h 407"/>
                <a:gd name="T4" fmla="*/ 227 w 227"/>
                <a:gd name="T5" fmla="*/ 114 h 407"/>
                <a:gd name="T6" fmla="*/ 0 w 227"/>
                <a:gd name="T7" fmla="*/ 0 h 407"/>
                <a:gd name="T8" fmla="*/ 0 w 227"/>
                <a:gd name="T9" fmla="*/ 293 h 407"/>
              </a:gdLst>
              <a:ahLst/>
              <a:cxnLst>
                <a:cxn ang="0">
                  <a:pos x="T0" y="T1"/>
                </a:cxn>
                <a:cxn ang="0">
                  <a:pos x="T2" y="T3"/>
                </a:cxn>
                <a:cxn ang="0">
                  <a:pos x="T4" y="T5"/>
                </a:cxn>
                <a:cxn ang="0">
                  <a:pos x="T6" y="T7"/>
                </a:cxn>
                <a:cxn ang="0">
                  <a:pos x="T8" y="T9"/>
                </a:cxn>
              </a:cxnLst>
              <a:rect l="0" t="0" r="r" b="b"/>
              <a:pathLst>
                <a:path w="227" h="407">
                  <a:moveTo>
                    <a:pt x="0" y="293"/>
                  </a:moveTo>
                  <a:lnTo>
                    <a:pt x="227" y="407"/>
                  </a:lnTo>
                  <a:lnTo>
                    <a:pt x="227" y="114"/>
                  </a:lnTo>
                  <a:lnTo>
                    <a:pt x="0" y="0"/>
                  </a:lnTo>
                  <a:lnTo>
                    <a:pt x="0" y="2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7"/>
            <p:cNvSpPr>
              <a:spLocks/>
            </p:cNvSpPr>
            <p:nvPr/>
          </p:nvSpPr>
          <p:spPr bwMode="auto">
            <a:xfrm>
              <a:off x="-666750" y="3963988"/>
              <a:ext cx="360363" cy="646113"/>
            </a:xfrm>
            <a:custGeom>
              <a:avLst/>
              <a:gdLst>
                <a:gd name="T0" fmla="*/ 0 w 227"/>
                <a:gd name="T1" fmla="*/ 293 h 407"/>
                <a:gd name="T2" fmla="*/ 227 w 227"/>
                <a:gd name="T3" fmla="*/ 407 h 407"/>
                <a:gd name="T4" fmla="*/ 227 w 227"/>
                <a:gd name="T5" fmla="*/ 114 h 407"/>
                <a:gd name="T6" fmla="*/ 0 w 227"/>
                <a:gd name="T7" fmla="*/ 0 h 407"/>
              </a:gdLst>
              <a:ahLst/>
              <a:cxnLst>
                <a:cxn ang="0">
                  <a:pos x="T0" y="T1"/>
                </a:cxn>
                <a:cxn ang="0">
                  <a:pos x="T2" y="T3"/>
                </a:cxn>
                <a:cxn ang="0">
                  <a:pos x="T4" y="T5"/>
                </a:cxn>
                <a:cxn ang="0">
                  <a:pos x="T6" y="T7"/>
                </a:cxn>
              </a:cxnLst>
              <a:rect l="0" t="0" r="r" b="b"/>
              <a:pathLst>
                <a:path w="227" h="407">
                  <a:moveTo>
                    <a:pt x="0" y="293"/>
                  </a:moveTo>
                  <a:lnTo>
                    <a:pt x="227" y="407"/>
                  </a:lnTo>
                  <a:lnTo>
                    <a:pt x="227" y="114"/>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3" name="Group 62"/>
          <p:cNvGrpSpPr/>
          <p:nvPr/>
        </p:nvGrpSpPr>
        <p:grpSpPr>
          <a:xfrm>
            <a:off x="636514" y="5025903"/>
            <a:ext cx="356750" cy="407972"/>
            <a:chOff x="-217488" y="4992688"/>
            <a:chExt cx="630238" cy="720726"/>
          </a:xfrm>
          <a:solidFill>
            <a:schemeClr val="accent1"/>
          </a:solidFill>
        </p:grpSpPr>
        <p:sp>
          <p:nvSpPr>
            <p:cNvPr id="50" name="Freeform 31"/>
            <p:cNvSpPr>
              <a:spLocks/>
            </p:cNvSpPr>
            <p:nvPr/>
          </p:nvSpPr>
          <p:spPr bwMode="auto">
            <a:xfrm>
              <a:off x="-217488" y="5203826"/>
              <a:ext cx="300038" cy="509588"/>
            </a:xfrm>
            <a:custGeom>
              <a:avLst/>
              <a:gdLst>
                <a:gd name="T0" fmla="*/ 76 w 80"/>
                <a:gd name="T1" fmla="*/ 58 h 136"/>
                <a:gd name="T2" fmla="*/ 48 w 80"/>
                <a:gd name="T3" fmla="*/ 30 h 136"/>
                <a:gd name="T4" fmla="*/ 40 w 80"/>
                <a:gd name="T5" fmla="*/ 30 h 136"/>
                <a:gd name="T6" fmla="*/ 40 w 80"/>
                <a:gd name="T7" fmla="*/ 40 h 136"/>
                <a:gd name="T8" fmla="*/ 52 w 80"/>
                <a:gd name="T9" fmla="*/ 61 h 136"/>
                <a:gd name="T10" fmla="*/ 49 w 80"/>
                <a:gd name="T11" fmla="*/ 64 h 136"/>
                <a:gd name="T12" fmla="*/ 41 w 80"/>
                <a:gd name="T13" fmla="*/ 62 h 136"/>
                <a:gd name="T14" fmla="*/ 21 w 80"/>
                <a:gd name="T15" fmla="*/ 51 h 136"/>
                <a:gd name="T16" fmla="*/ 16 w 80"/>
                <a:gd name="T17" fmla="*/ 43 h 136"/>
                <a:gd name="T18" fmla="*/ 16 w 80"/>
                <a:gd name="T19" fmla="*/ 8 h 136"/>
                <a:gd name="T20" fmla="*/ 8 w 80"/>
                <a:gd name="T21" fmla="*/ 0 h 136"/>
                <a:gd name="T22" fmla="*/ 0 w 80"/>
                <a:gd name="T23" fmla="*/ 8 h 136"/>
                <a:gd name="T24" fmla="*/ 0 w 80"/>
                <a:gd name="T25" fmla="*/ 52 h 136"/>
                <a:gd name="T26" fmla="*/ 4 w 80"/>
                <a:gd name="T27" fmla="*/ 65 h 136"/>
                <a:gd name="T28" fmla="*/ 40 w 80"/>
                <a:gd name="T29" fmla="*/ 102 h 136"/>
                <a:gd name="T30" fmla="*/ 40 w 80"/>
                <a:gd name="T31" fmla="*/ 136 h 136"/>
                <a:gd name="T32" fmla="*/ 80 w 80"/>
                <a:gd name="T33" fmla="*/ 136 h 136"/>
                <a:gd name="T34" fmla="*/ 80 w 80"/>
                <a:gd name="T35" fmla="*/ 68 h 136"/>
                <a:gd name="T36" fmla="*/ 76 w 80"/>
                <a:gd name="T37" fmla="*/ 5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 h="136">
                  <a:moveTo>
                    <a:pt x="76" y="58"/>
                  </a:moveTo>
                  <a:cubicBezTo>
                    <a:pt x="48" y="30"/>
                    <a:pt x="48" y="30"/>
                    <a:pt x="48" y="30"/>
                  </a:cubicBezTo>
                  <a:cubicBezTo>
                    <a:pt x="46" y="27"/>
                    <a:pt x="42" y="27"/>
                    <a:pt x="40" y="30"/>
                  </a:cubicBezTo>
                  <a:cubicBezTo>
                    <a:pt x="37" y="32"/>
                    <a:pt x="38" y="37"/>
                    <a:pt x="40" y="40"/>
                  </a:cubicBezTo>
                  <a:cubicBezTo>
                    <a:pt x="52" y="61"/>
                    <a:pt x="52" y="61"/>
                    <a:pt x="52" y="61"/>
                  </a:cubicBezTo>
                  <a:cubicBezTo>
                    <a:pt x="52" y="61"/>
                    <a:pt x="55" y="64"/>
                    <a:pt x="49" y="64"/>
                  </a:cubicBezTo>
                  <a:cubicBezTo>
                    <a:pt x="45" y="64"/>
                    <a:pt x="41" y="62"/>
                    <a:pt x="41" y="62"/>
                  </a:cubicBezTo>
                  <a:cubicBezTo>
                    <a:pt x="41" y="62"/>
                    <a:pt x="25" y="54"/>
                    <a:pt x="21" y="51"/>
                  </a:cubicBezTo>
                  <a:cubicBezTo>
                    <a:pt x="18" y="49"/>
                    <a:pt x="16" y="48"/>
                    <a:pt x="16" y="43"/>
                  </a:cubicBezTo>
                  <a:cubicBezTo>
                    <a:pt x="16" y="35"/>
                    <a:pt x="16" y="8"/>
                    <a:pt x="16" y="8"/>
                  </a:cubicBezTo>
                  <a:cubicBezTo>
                    <a:pt x="16" y="4"/>
                    <a:pt x="12" y="0"/>
                    <a:pt x="8" y="0"/>
                  </a:cubicBezTo>
                  <a:cubicBezTo>
                    <a:pt x="4" y="0"/>
                    <a:pt x="0" y="4"/>
                    <a:pt x="0" y="8"/>
                  </a:cubicBezTo>
                  <a:cubicBezTo>
                    <a:pt x="0" y="52"/>
                    <a:pt x="0" y="52"/>
                    <a:pt x="0" y="52"/>
                  </a:cubicBezTo>
                  <a:cubicBezTo>
                    <a:pt x="0" y="61"/>
                    <a:pt x="4" y="65"/>
                    <a:pt x="4" y="65"/>
                  </a:cubicBezTo>
                  <a:cubicBezTo>
                    <a:pt x="40" y="102"/>
                    <a:pt x="40" y="102"/>
                    <a:pt x="40" y="102"/>
                  </a:cubicBezTo>
                  <a:cubicBezTo>
                    <a:pt x="40" y="136"/>
                    <a:pt x="40" y="136"/>
                    <a:pt x="40" y="136"/>
                  </a:cubicBezTo>
                  <a:cubicBezTo>
                    <a:pt x="80" y="136"/>
                    <a:pt x="80" y="136"/>
                    <a:pt x="80" y="136"/>
                  </a:cubicBezTo>
                  <a:cubicBezTo>
                    <a:pt x="80" y="68"/>
                    <a:pt x="80" y="68"/>
                    <a:pt x="80" y="68"/>
                  </a:cubicBezTo>
                  <a:cubicBezTo>
                    <a:pt x="80" y="61"/>
                    <a:pt x="76" y="58"/>
                    <a:pt x="76"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32"/>
            <p:cNvSpPr>
              <a:spLocks/>
            </p:cNvSpPr>
            <p:nvPr/>
          </p:nvSpPr>
          <p:spPr bwMode="auto">
            <a:xfrm>
              <a:off x="112712" y="5203826"/>
              <a:ext cx="300038" cy="509588"/>
            </a:xfrm>
            <a:custGeom>
              <a:avLst/>
              <a:gdLst>
                <a:gd name="T0" fmla="*/ 72 w 80"/>
                <a:gd name="T1" fmla="*/ 0 h 136"/>
                <a:gd name="T2" fmla="*/ 64 w 80"/>
                <a:gd name="T3" fmla="*/ 8 h 136"/>
                <a:gd name="T4" fmla="*/ 64 w 80"/>
                <a:gd name="T5" fmla="*/ 43 h 136"/>
                <a:gd name="T6" fmla="*/ 59 w 80"/>
                <a:gd name="T7" fmla="*/ 51 h 136"/>
                <a:gd name="T8" fmla="*/ 39 w 80"/>
                <a:gd name="T9" fmla="*/ 62 h 136"/>
                <a:gd name="T10" fmla="*/ 31 w 80"/>
                <a:gd name="T11" fmla="*/ 64 h 136"/>
                <a:gd name="T12" fmla="*/ 28 w 80"/>
                <a:gd name="T13" fmla="*/ 61 h 136"/>
                <a:gd name="T14" fmla="*/ 40 w 80"/>
                <a:gd name="T15" fmla="*/ 40 h 136"/>
                <a:gd name="T16" fmla="*/ 40 w 80"/>
                <a:gd name="T17" fmla="*/ 30 h 136"/>
                <a:gd name="T18" fmla="*/ 32 w 80"/>
                <a:gd name="T19" fmla="*/ 30 h 136"/>
                <a:gd name="T20" fmla="*/ 4 w 80"/>
                <a:gd name="T21" fmla="*/ 58 h 136"/>
                <a:gd name="T22" fmla="*/ 0 w 80"/>
                <a:gd name="T23" fmla="*/ 68 h 136"/>
                <a:gd name="T24" fmla="*/ 0 w 80"/>
                <a:gd name="T25" fmla="*/ 136 h 136"/>
                <a:gd name="T26" fmla="*/ 40 w 80"/>
                <a:gd name="T27" fmla="*/ 136 h 136"/>
                <a:gd name="T28" fmla="*/ 40 w 80"/>
                <a:gd name="T29" fmla="*/ 102 h 136"/>
                <a:gd name="T30" fmla="*/ 76 w 80"/>
                <a:gd name="T31" fmla="*/ 65 h 136"/>
                <a:gd name="T32" fmla="*/ 80 w 80"/>
                <a:gd name="T33" fmla="*/ 52 h 136"/>
                <a:gd name="T34" fmla="*/ 80 w 80"/>
                <a:gd name="T35" fmla="*/ 8 h 136"/>
                <a:gd name="T36" fmla="*/ 72 w 80"/>
                <a:gd name="T3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 h="136">
                  <a:moveTo>
                    <a:pt x="72" y="0"/>
                  </a:moveTo>
                  <a:cubicBezTo>
                    <a:pt x="68" y="0"/>
                    <a:pt x="64" y="4"/>
                    <a:pt x="64" y="8"/>
                  </a:cubicBezTo>
                  <a:cubicBezTo>
                    <a:pt x="64" y="8"/>
                    <a:pt x="64" y="35"/>
                    <a:pt x="64" y="43"/>
                  </a:cubicBezTo>
                  <a:cubicBezTo>
                    <a:pt x="64" y="48"/>
                    <a:pt x="62" y="49"/>
                    <a:pt x="59" y="51"/>
                  </a:cubicBezTo>
                  <a:cubicBezTo>
                    <a:pt x="55" y="54"/>
                    <a:pt x="39" y="62"/>
                    <a:pt x="39" y="62"/>
                  </a:cubicBezTo>
                  <a:cubicBezTo>
                    <a:pt x="39" y="62"/>
                    <a:pt x="36" y="64"/>
                    <a:pt x="31" y="64"/>
                  </a:cubicBezTo>
                  <a:cubicBezTo>
                    <a:pt x="26" y="64"/>
                    <a:pt x="28" y="61"/>
                    <a:pt x="28" y="61"/>
                  </a:cubicBezTo>
                  <a:cubicBezTo>
                    <a:pt x="40" y="40"/>
                    <a:pt x="40" y="40"/>
                    <a:pt x="40" y="40"/>
                  </a:cubicBezTo>
                  <a:cubicBezTo>
                    <a:pt x="42" y="37"/>
                    <a:pt x="43" y="32"/>
                    <a:pt x="40" y="30"/>
                  </a:cubicBezTo>
                  <a:cubicBezTo>
                    <a:pt x="38" y="27"/>
                    <a:pt x="34" y="27"/>
                    <a:pt x="32" y="30"/>
                  </a:cubicBezTo>
                  <a:cubicBezTo>
                    <a:pt x="4" y="58"/>
                    <a:pt x="4" y="58"/>
                    <a:pt x="4" y="58"/>
                  </a:cubicBezTo>
                  <a:cubicBezTo>
                    <a:pt x="4" y="58"/>
                    <a:pt x="0" y="61"/>
                    <a:pt x="0" y="68"/>
                  </a:cubicBezTo>
                  <a:cubicBezTo>
                    <a:pt x="0" y="136"/>
                    <a:pt x="0" y="136"/>
                    <a:pt x="0" y="136"/>
                  </a:cubicBezTo>
                  <a:cubicBezTo>
                    <a:pt x="40" y="136"/>
                    <a:pt x="40" y="136"/>
                    <a:pt x="40" y="136"/>
                  </a:cubicBezTo>
                  <a:cubicBezTo>
                    <a:pt x="40" y="102"/>
                    <a:pt x="40" y="102"/>
                    <a:pt x="40" y="102"/>
                  </a:cubicBezTo>
                  <a:cubicBezTo>
                    <a:pt x="76" y="65"/>
                    <a:pt x="76" y="65"/>
                    <a:pt x="76" y="65"/>
                  </a:cubicBezTo>
                  <a:cubicBezTo>
                    <a:pt x="76" y="65"/>
                    <a:pt x="80" y="61"/>
                    <a:pt x="80" y="52"/>
                  </a:cubicBezTo>
                  <a:cubicBezTo>
                    <a:pt x="80" y="8"/>
                    <a:pt x="80" y="8"/>
                    <a:pt x="80" y="8"/>
                  </a:cubicBezTo>
                  <a:cubicBezTo>
                    <a:pt x="80" y="4"/>
                    <a:pt x="76" y="0"/>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3"/>
            <p:cNvSpPr>
              <a:spLocks/>
            </p:cNvSpPr>
            <p:nvPr/>
          </p:nvSpPr>
          <p:spPr bwMode="auto">
            <a:xfrm>
              <a:off x="-22225" y="4992688"/>
              <a:ext cx="241300" cy="123825"/>
            </a:xfrm>
            <a:custGeom>
              <a:avLst/>
              <a:gdLst>
                <a:gd name="T0" fmla="*/ 76 w 152"/>
                <a:gd name="T1" fmla="*/ 0 h 78"/>
                <a:gd name="T2" fmla="*/ 0 w 152"/>
                <a:gd name="T3" fmla="*/ 41 h 78"/>
                <a:gd name="T4" fmla="*/ 76 w 152"/>
                <a:gd name="T5" fmla="*/ 78 h 78"/>
                <a:gd name="T6" fmla="*/ 152 w 152"/>
                <a:gd name="T7" fmla="*/ 43 h 78"/>
                <a:gd name="T8" fmla="*/ 76 w 152"/>
                <a:gd name="T9" fmla="*/ 0 h 78"/>
              </a:gdLst>
              <a:ahLst/>
              <a:cxnLst>
                <a:cxn ang="0">
                  <a:pos x="T0" y="T1"/>
                </a:cxn>
                <a:cxn ang="0">
                  <a:pos x="T2" y="T3"/>
                </a:cxn>
                <a:cxn ang="0">
                  <a:pos x="T4" y="T5"/>
                </a:cxn>
                <a:cxn ang="0">
                  <a:pos x="T6" y="T7"/>
                </a:cxn>
                <a:cxn ang="0">
                  <a:pos x="T8" y="T9"/>
                </a:cxn>
              </a:cxnLst>
              <a:rect l="0" t="0" r="r" b="b"/>
              <a:pathLst>
                <a:path w="152" h="78">
                  <a:moveTo>
                    <a:pt x="76" y="0"/>
                  </a:moveTo>
                  <a:lnTo>
                    <a:pt x="0" y="41"/>
                  </a:lnTo>
                  <a:lnTo>
                    <a:pt x="76" y="78"/>
                  </a:lnTo>
                  <a:lnTo>
                    <a:pt x="152" y="43"/>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4"/>
            <p:cNvSpPr>
              <a:spLocks/>
            </p:cNvSpPr>
            <p:nvPr/>
          </p:nvSpPr>
          <p:spPr bwMode="auto">
            <a:xfrm>
              <a:off x="-36513" y="5091113"/>
              <a:ext cx="119063" cy="203200"/>
            </a:xfrm>
            <a:custGeom>
              <a:avLst/>
              <a:gdLst>
                <a:gd name="T0" fmla="*/ 0 w 75"/>
                <a:gd name="T1" fmla="*/ 87 h 128"/>
                <a:gd name="T2" fmla="*/ 75 w 75"/>
                <a:gd name="T3" fmla="*/ 128 h 128"/>
                <a:gd name="T4" fmla="*/ 75 w 75"/>
                <a:gd name="T5" fmla="*/ 40 h 128"/>
                <a:gd name="T6" fmla="*/ 0 w 75"/>
                <a:gd name="T7" fmla="*/ 0 h 128"/>
                <a:gd name="T8" fmla="*/ 0 w 75"/>
                <a:gd name="T9" fmla="*/ 87 h 128"/>
              </a:gdLst>
              <a:ahLst/>
              <a:cxnLst>
                <a:cxn ang="0">
                  <a:pos x="T0" y="T1"/>
                </a:cxn>
                <a:cxn ang="0">
                  <a:pos x="T2" y="T3"/>
                </a:cxn>
                <a:cxn ang="0">
                  <a:pos x="T4" y="T5"/>
                </a:cxn>
                <a:cxn ang="0">
                  <a:pos x="T6" y="T7"/>
                </a:cxn>
                <a:cxn ang="0">
                  <a:pos x="T8" y="T9"/>
                </a:cxn>
              </a:cxnLst>
              <a:rect l="0" t="0" r="r" b="b"/>
              <a:pathLst>
                <a:path w="75" h="128">
                  <a:moveTo>
                    <a:pt x="0" y="87"/>
                  </a:moveTo>
                  <a:lnTo>
                    <a:pt x="75" y="128"/>
                  </a:lnTo>
                  <a:lnTo>
                    <a:pt x="75" y="40"/>
                  </a:lnTo>
                  <a:lnTo>
                    <a:pt x="0" y="0"/>
                  </a:lnTo>
                  <a:lnTo>
                    <a:pt x="0"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5"/>
            <p:cNvSpPr>
              <a:spLocks/>
            </p:cNvSpPr>
            <p:nvPr/>
          </p:nvSpPr>
          <p:spPr bwMode="auto">
            <a:xfrm>
              <a:off x="112712" y="5094288"/>
              <a:ext cx="120650" cy="200025"/>
            </a:xfrm>
            <a:custGeom>
              <a:avLst/>
              <a:gdLst>
                <a:gd name="T0" fmla="*/ 0 w 76"/>
                <a:gd name="T1" fmla="*/ 126 h 126"/>
                <a:gd name="T2" fmla="*/ 76 w 76"/>
                <a:gd name="T3" fmla="*/ 88 h 126"/>
                <a:gd name="T4" fmla="*/ 76 w 76"/>
                <a:gd name="T5" fmla="*/ 0 h 126"/>
                <a:gd name="T6" fmla="*/ 0 w 76"/>
                <a:gd name="T7" fmla="*/ 38 h 126"/>
                <a:gd name="T8" fmla="*/ 0 w 76"/>
                <a:gd name="T9" fmla="*/ 126 h 126"/>
              </a:gdLst>
              <a:ahLst/>
              <a:cxnLst>
                <a:cxn ang="0">
                  <a:pos x="T0" y="T1"/>
                </a:cxn>
                <a:cxn ang="0">
                  <a:pos x="T2" y="T3"/>
                </a:cxn>
                <a:cxn ang="0">
                  <a:pos x="T4" y="T5"/>
                </a:cxn>
                <a:cxn ang="0">
                  <a:pos x="T6" y="T7"/>
                </a:cxn>
                <a:cxn ang="0">
                  <a:pos x="T8" y="T9"/>
                </a:cxn>
              </a:cxnLst>
              <a:rect l="0" t="0" r="r" b="b"/>
              <a:pathLst>
                <a:path w="76" h="126">
                  <a:moveTo>
                    <a:pt x="0" y="126"/>
                  </a:moveTo>
                  <a:lnTo>
                    <a:pt x="76" y="88"/>
                  </a:lnTo>
                  <a:lnTo>
                    <a:pt x="76" y="0"/>
                  </a:lnTo>
                  <a:lnTo>
                    <a:pt x="0" y="38"/>
                  </a:lnTo>
                  <a:lnTo>
                    <a:pt x="0"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275" name="Group 11274"/>
          <p:cNvGrpSpPr/>
          <p:nvPr/>
        </p:nvGrpSpPr>
        <p:grpSpPr>
          <a:xfrm>
            <a:off x="4830776" y="2028707"/>
            <a:ext cx="394993" cy="340857"/>
            <a:chOff x="3975101" y="1506538"/>
            <a:chExt cx="1250949" cy="1079500"/>
          </a:xfrm>
          <a:solidFill>
            <a:schemeClr val="accent1"/>
          </a:solidFill>
        </p:grpSpPr>
        <p:sp>
          <p:nvSpPr>
            <p:cNvPr id="57" name="Freeform 39"/>
            <p:cNvSpPr>
              <a:spLocks/>
            </p:cNvSpPr>
            <p:nvPr/>
          </p:nvSpPr>
          <p:spPr bwMode="auto">
            <a:xfrm>
              <a:off x="4381500" y="1506538"/>
              <a:ext cx="844550" cy="736600"/>
            </a:xfrm>
            <a:custGeom>
              <a:avLst/>
              <a:gdLst>
                <a:gd name="T0" fmla="*/ 1008 w 1071"/>
                <a:gd name="T1" fmla="*/ 0 h 934"/>
                <a:gd name="T2" fmla="*/ 63 w 1071"/>
                <a:gd name="T3" fmla="*/ 0 h 934"/>
                <a:gd name="T4" fmla="*/ 0 w 1071"/>
                <a:gd name="T5" fmla="*/ 63 h 934"/>
                <a:gd name="T6" fmla="*/ 0 w 1071"/>
                <a:gd name="T7" fmla="*/ 126 h 934"/>
                <a:gd name="T8" fmla="*/ 945 w 1071"/>
                <a:gd name="T9" fmla="*/ 126 h 934"/>
                <a:gd name="T10" fmla="*/ 945 w 1071"/>
                <a:gd name="T11" fmla="*/ 934 h 934"/>
                <a:gd name="T12" fmla="*/ 1008 w 1071"/>
                <a:gd name="T13" fmla="*/ 934 h 934"/>
                <a:gd name="T14" fmla="*/ 1071 w 1071"/>
                <a:gd name="T15" fmla="*/ 871 h 934"/>
                <a:gd name="T16" fmla="*/ 1071 w 1071"/>
                <a:gd name="T17" fmla="*/ 63 h 934"/>
                <a:gd name="T18" fmla="*/ 1008 w 1071"/>
                <a:gd name="T19" fmla="*/ 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1" h="934">
                  <a:moveTo>
                    <a:pt x="1008" y="0"/>
                  </a:moveTo>
                  <a:cubicBezTo>
                    <a:pt x="63" y="0"/>
                    <a:pt x="63" y="0"/>
                    <a:pt x="63" y="0"/>
                  </a:cubicBezTo>
                  <a:cubicBezTo>
                    <a:pt x="28" y="0"/>
                    <a:pt x="0" y="28"/>
                    <a:pt x="0" y="63"/>
                  </a:cubicBezTo>
                  <a:cubicBezTo>
                    <a:pt x="0" y="126"/>
                    <a:pt x="0" y="126"/>
                    <a:pt x="0" y="126"/>
                  </a:cubicBezTo>
                  <a:cubicBezTo>
                    <a:pt x="945" y="126"/>
                    <a:pt x="945" y="126"/>
                    <a:pt x="945" y="126"/>
                  </a:cubicBezTo>
                  <a:cubicBezTo>
                    <a:pt x="945" y="934"/>
                    <a:pt x="945" y="934"/>
                    <a:pt x="945" y="934"/>
                  </a:cubicBezTo>
                  <a:cubicBezTo>
                    <a:pt x="1008" y="934"/>
                    <a:pt x="1008" y="934"/>
                    <a:pt x="1008" y="934"/>
                  </a:cubicBezTo>
                  <a:cubicBezTo>
                    <a:pt x="1043" y="934"/>
                    <a:pt x="1071" y="906"/>
                    <a:pt x="1071" y="871"/>
                  </a:cubicBezTo>
                  <a:cubicBezTo>
                    <a:pt x="1071" y="63"/>
                    <a:pt x="1071" y="63"/>
                    <a:pt x="1071" y="63"/>
                  </a:cubicBezTo>
                  <a:cubicBezTo>
                    <a:pt x="1071" y="28"/>
                    <a:pt x="1043" y="0"/>
                    <a:pt x="100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40"/>
            <p:cNvSpPr>
              <a:spLocks/>
            </p:cNvSpPr>
            <p:nvPr/>
          </p:nvSpPr>
          <p:spPr bwMode="auto">
            <a:xfrm>
              <a:off x="4178300" y="1677988"/>
              <a:ext cx="876300" cy="736600"/>
            </a:xfrm>
            <a:custGeom>
              <a:avLst/>
              <a:gdLst>
                <a:gd name="T0" fmla="*/ 1048 w 1111"/>
                <a:gd name="T1" fmla="*/ 0 h 934"/>
                <a:gd name="T2" fmla="*/ 63 w 1111"/>
                <a:gd name="T3" fmla="*/ 0 h 934"/>
                <a:gd name="T4" fmla="*/ 0 w 1111"/>
                <a:gd name="T5" fmla="*/ 63 h 934"/>
                <a:gd name="T6" fmla="*/ 0 w 1111"/>
                <a:gd name="T7" fmla="*/ 126 h 934"/>
                <a:gd name="T8" fmla="*/ 985 w 1111"/>
                <a:gd name="T9" fmla="*/ 126 h 934"/>
                <a:gd name="T10" fmla="*/ 985 w 1111"/>
                <a:gd name="T11" fmla="*/ 934 h 934"/>
                <a:gd name="T12" fmla="*/ 1048 w 1111"/>
                <a:gd name="T13" fmla="*/ 934 h 934"/>
                <a:gd name="T14" fmla="*/ 1111 w 1111"/>
                <a:gd name="T15" fmla="*/ 871 h 934"/>
                <a:gd name="T16" fmla="*/ 1111 w 1111"/>
                <a:gd name="T17" fmla="*/ 63 h 934"/>
                <a:gd name="T18" fmla="*/ 1048 w 1111"/>
                <a:gd name="T19" fmla="*/ 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1" h="934">
                  <a:moveTo>
                    <a:pt x="1048" y="0"/>
                  </a:moveTo>
                  <a:cubicBezTo>
                    <a:pt x="63" y="0"/>
                    <a:pt x="63" y="0"/>
                    <a:pt x="63" y="0"/>
                  </a:cubicBezTo>
                  <a:cubicBezTo>
                    <a:pt x="28" y="0"/>
                    <a:pt x="0" y="28"/>
                    <a:pt x="0" y="63"/>
                  </a:cubicBezTo>
                  <a:cubicBezTo>
                    <a:pt x="0" y="126"/>
                    <a:pt x="0" y="126"/>
                    <a:pt x="0" y="126"/>
                  </a:cubicBezTo>
                  <a:cubicBezTo>
                    <a:pt x="985" y="126"/>
                    <a:pt x="985" y="126"/>
                    <a:pt x="985" y="126"/>
                  </a:cubicBezTo>
                  <a:cubicBezTo>
                    <a:pt x="985" y="934"/>
                    <a:pt x="985" y="934"/>
                    <a:pt x="985" y="934"/>
                  </a:cubicBezTo>
                  <a:cubicBezTo>
                    <a:pt x="1048" y="934"/>
                    <a:pt x="1048" y="934"/>
                    <a:pt x="1048" y="934"/>
                  </a:cubicBezTo>
                  <a:cubicBezTo>
                    <a:pt x="1083" y="934"/>
                    <a:pt x="1111" y="906"/>
                    <a:pt x="1111" y="871"/>
                  </a:cubicBezTo>
                  <a:cubicBezTo>
                    <a:pt x="1111" y="63"/>
                    <a:pt x="1111" y="63"/>
                    <a:pt x="1111" y="63"/>
                  </a:cubicBezTo>
                  <a:cubicBezTo>
                    <a:pt x="1111" y="28"/>
                    <a:pt x="1083" y="0"/>
                    <a:pt x="104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41"/>
            <p:cNvSpPr>
              <a:spLocks noEditPoints="1"/>
            </p:cNvSpPr>
            <p:nvPr/>
          </p:nvSpPr>
          <p:spPr bwMode="auto">
            <a:xfrm>
              <a:off x="3975101" y="1849438"/>
              <a:ext cx="908050" cy="736600"/>
            </a:xfrm>
            <a:custGeom>
              <a:avLst/>
              <a:gdLst>
                <a:gd name="T0" fmla="*/ 1088 w 1151"/>
                <a:gd name="T1" fmla="*/ 0 h 934"/>
                <a:gd name="T2" fmla="*/ 63 w 1151"/>
                <a:gd name="T3" fmla="*/ 0 h 934"/>
                <a:gd name="T4" fmla="*/ 0 w 1151"/>
                <a:gd name="T5" fmla="*/ 62 h 934"/>
                <a:gd name="T6" fmla="*/ 0 w 1151"/>
                <a:gd name="T7" fmla="*/ 871 h 934"/>
                <a:gd name="T8" fmla="*/ 63 w 1151"/>
                <a:gd name="T9" fmla="*/ 934 h 934"/>
                <a:gd name="T10" fmla="*/ 1088 w 1151"/>
                <a:gd name="T11" fmla="*/ 934 h 934"/>
                <a:gd name="T12" fmla="*/ 1151 w 1151"/>
                <a:gd name="T13" fmla="*/ 871 h 934"/>
                <a:gd name="T14" fmla="*/ 1151 w 1151"/>
                <a:gd name="T15" fmla="*/ 62 h 934"/>
                <a:gd name="T16" fmla="*/ 1088 w 1151"/>
                <a:gd name="T17" fmla="*/ 0 h 934"/>
                <a:gd name="T18" fmla="*/ 1025 w 1151"/>
                <a:gd name="T19" fmla="*/ 808 h 934"/>
                <a:gd name="T20" fmla="*/ 126 w 1151"/>
                <a:gd name="T21" fmla="*/ 808 h 934"/>
                <a:gd name="T22" fmla="*/ 126 w 1151"/>
                <a:gd name="T23" fmla="*/ 125 h 934"/>
                <a:gd name="T24" fmla="*/ 1025 w 1151"/>
                <a:gd name="T25" fmla="*/ 125 h 934"/>
                <a:gd name="T26" fmla="*/ 1025 w 1151"/>
                <a:gd name="T27" fmla="*/ 808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1" h="934">
                  <a:moveTo>
                    <a:pt x="1088" y="0"/>
                  </a:moveTo>
                  <a:cubicBezTo>
                    <a:pt x="63" y="0"/>
                    <a:pt x="63" y="0"/>
                    <a:pt x="63" y="0"/>
                  </a:cubicBezTo>
                  <a:cubicBezTo>
                    <a:pt x="28" y="0"/>
                    <a:pt x="0" y="28"/>
                    <a:pt x="0" y="62"/>
                  </a:cubicBezTo>
                  <a:cubicBezTo>
                    <a:pt x="0" y="871"/>
                    <a:pt x="0" y="871"/>
                    <a:pt x="0" y="871"/>
                  </a:cubicBezTo>
                  <a:cubicBezTo>
                    <a:pt x="0" y="906"/>
                    <a:pt x="28" y="934"/>
                    <a:pt x="63" y="934"/>
                  </a:cubicBezTo>
                  <a:cubicBezTo>
                    <a:pt x="1088" y="934"/>
                    <a:pt x="1088" y="934"/>
                    <a:pt x="1088" y="934"/>
                  </a:cubicBezTo>
                  <a:cubicBezTo>
                    <a:pt x="1123" y="934"/>
                    <a:pt x="1151" y="906"/>
                    <a:pt x="1151" y="871"/>
                  </a:cubicBezTo>
                  <a:cubicBezTo>
                    <a:pt x="1151" y="62"/>
                    <a:pt x="1151" y="62"/>
                    <a:pt x="1151" y="62"/>
                  </a:cubicBezTo>
                  <a:cubicBezTo>
                    <a:pt x="1151" y="28"/>
                    <a:pt x="1123" y="0"/>
                    <a:pt x="1088" y="0"/>
                  </a:cubicBezTo>
                  <a:close/>
                  <a:moveTo>
                    <a:pt x="1025" y="808"/>
                  </a:moveTo>
                  <a:cubicBezTo>
                    <a:pt x="126" y="808"/>
                    <a:pt x="126" y="808"/>
                    <a:pt x="126" y="808"/>
                  </a:cubicBezTo>
                  <a:cubicBezTo>
                    <a:pt x="126" y="125"/>
                    <a:pt x="126" y="125"/>
                    <a:pt x="126" y="125"/>
                  </a:cubicBezTo>
                  <a:cubicBezTo>
                    <a:pt x="1025" y="125"/>
                    <a:pt x="1025" y="125"/>
                    <a:pt x="1025" y="125"/>
                  </a:cubicBezTo>
                  <a:lnTo>
                    <a:pt x="1025" y="8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6" name="Group 75"/>
          <p:cNvGrpSpPr/>
          <p:nvPr/>
        </p:nvGrpSpPr>
        <p:grpSpPr>
          <a:xfrm rot="10800000">
            <a:off x="4840937" y="5030983"/>
            <a:ext cx="392628" cy="392628"/>
            <a:chOff x="4214813" y="3071813"/>
            <a:chExt cx="720726" cy="720725"/>
          </a:xfrm>
          <a:solidFill>
            <a:schemeClr val="accent1"/>
          </a:solidFill>
        </p:grpSpPr>
        <p:sp>
          <p:nvSpPr>
            <p:cNvPr id="77" name="Rectangle 6"/>
            <p:cNvSpPr>
              <a:spLocks noChangeArrowheads="1"/>
            </p:cNvSpPr>
            <p:nvPr/>
          </p:nvSpPr>
          <p:spPr bwMode="auto">
            <a:xfrm>
              <a:off x="4816476" y="3101976"/>
              <a:ext cx="119063" cy="390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
            <p:cNvSpPr>
              <a:spLocks/>
            </p:cNvSpPr>
            <p:nvPr/>
          </p:nvSpPr>
          <p:spPr bwMode="auto">
            <a:xfrm>
              <a:off x="4214813" y="3071813"/>
              <a:ext cx="571500" cy="720725"/>
            </a:xfrm>
            <a:custGeom>
              <a:avLst/>
              <a:gdLst>
                <a:gd name="T0" fmla="*/ 4 w 152"/>
                <a:gd name="T1" fmla="*/ 80 h 192"/>
                <a:gd name="T2" fmla="*/ 7 w 152"/>
                <a:gd name="T3" fmla="*/ 89 h 192"/>
                <a:gd name="T4" fmla="*/ 6 w 152"/>
                <a:gd name="T5" fmla="*/ 100 h 192"/>
                <a:gd name="T6" fmla="*/ 0 w 152"/>
                <a:gd name="T7" fmla="*/ 112 h 192"/>
                <a:gd name="T8" fmla="*/ 16 w 152"/>
                <a:gd name="T9" fmla="*/ 128 h 192"/>
                <a:gd name="T10" fmla="*/ 56 w 152"/>
                <a:gd name="T11" fmla="*/ 128 h 192"/>
                <a:gd name="T12" fmla="*/ 48 w 152"/>
                <a:gd name="T13" fmla="*/ 160 h 192"/>
                <a:gd name="T14" fmla="*/ 68 w 152"/>
                <a:gd name="T15" fmla="*/ 192 h 192"/>
                <a:gd name="T16" fmla="*/ 79 w 152"/>
                <a:gd name="T17" fmla="*/ 184 h 192"/>
                <a:gd name="T18" fmla="*/ 96 w 152"/>
                <a:gd name="T19" fmla="*/ 136 h 192"/>
                <a:gd name="T20" fmla="*/ 152 w 152"/>
                <a:gd name="T21" fmla="*/ 96 h 192"/>
                <a:gd name="T22" fmla="*/ 152 w 152"/>
                <a:gd name="T23" fmla="*/ 16 h 192"/>
                <a:gd name="T24" fmla="*/ 88 w 152"/>
                <a:gd name="T25" fmla="*/ 0 h 192"/>
                <a:gd name="T26" fmla="*/ 80 w 152"/>
                <a:gd name="T27" fmla="*/ 0 h 192"/>
                <a:gd name="T28" fmla="*/ 16 w 152"/>
                <a:gd name="T29" fmla="*/ 24 h 192"/>
                <a:gd name="T30" fmla="*/ 16 w 152"/>
                <a:gd name="T31" fmla="*/ 27 h 192"/>
                <a:gd name="T32" fmla="*/ 14 w 152"/>
                <a:gd name="T33" fmla="*/ 36 h 192"/>
                <a:gd name="T34" fmla="*/ 8 w 152"/>
                <a:gd name="T35" fmla="*/ 48 h 192"/>
                <a:gd name="T36" fmla="*/ 11 w 152"/>
                <a:gd name="T37" fmla="*/ 57 h 192"/>
                <a:gd name="T38" fmla="*/ 10 w 152"/>
                <a:gd name="T39" fmla="*/ 68 h 192"/>
                <a:gd name="T40" fmla="*/ 4 w 152"/>
                <a:gd name="T41" fmla="*/ 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2" h="192">
                  <a:moveTo>
                    <a:pt x="4" y="80"/>
                  </a:moveTo>
                  <a:cubicBezTo>
                    <a:pt x="4" y="83"/>
                    <a:pt x="5" y="86"/>
                    <a:pt x="7" y="89"/>
                  </a:cubicBezTo>
                  <a:cubicBezTo>
                    <a:pt x="9" y="93"/>
                    <a:pt x="9" y="97"/>
                    <a:pt x="6" y="100"/>
                  </a:cubicBezTo>
                  <a:cubicBezTo>
                    <a:pt x="2" y="103"/>
                    <a:pt x="0" y="107"/>
                    <a:pt x="0" y="112"/>
                  </a:cubicBezTo>
                  <a:cubicBezTo>
                    <a:pt x="0" y="121"/>
                    <a:pt x="7" y="128"/>
                    <a:pt x="16" y="128"/>
                  </a:cubicBezTo>
                  <a:cubicBezTo>
                    <a:pt x="56" y="128"/>
                    <a:pt x="56" y="128"/>
                    <a:pt x="56" y="128"/>
                  </a:cubicBezTo>
                  <a:cubicBezTo>
                    <a:pt x="56" y="128"/>
                    <a:pt x="48" y="144"/>
                    <a:pt x="48" y="160"/>
                  </a:cubicBezTo>
                  <a:cubicBezTo>
                    <a:pt x="48" y="172"/>
                    <a:pt x="52" y="192"/>
                    <a:pt x="68" y="192"/>
                  </a:cubicBezTo>
                  <a:cubicBezTo>
                    <a:pt x="76" y="192"/>
                    <a:pt x="79" y="188"/>
                    <a:pt x="79" y="184"/>
                  </a:cubicBezTo>
                  <a:cubicBezTo>
                    <a:pt x="80" y="148"/>
                    <a:pt x="96" y="136"/>
                    <a:pt x="96" y="136"/>
                  </a:cubicBezTo>
                  <a:cubicBezTo>
                    <a:pt x="152" y="96"/>
                    <a:pt x="152" y="96"/>
                    <a:pt x="152" y="96"/>
                  </a:cubicBezTo>
                  <a:cubicBezTo>
                    <a:pt x="152" y="16"/>
                    <a:pt x="152" y="16"/>
                    <a:pt x="152" y="16"/>
                  </a:cubicBezTo>
                  <a:cubicBezTo>
                    <a:pt x="152" y="16"/>
                    <a:pt x="120" y="0"/>
                    <a:pt x="88" y="0"/>
                  </a:cubicBezTo>
                  <a:cubicBezTo>
                    <a:pt x="80" y="0"/>
                    <a:pt x="80" y="0"/>
                    <a:pt x="80" y="0"/>
                  </a:cubicBezTo>
                  <a:cubicBezTo>
                    <a:pt x="41" y="0"/>
                    <a:pt x="16" y="11"/>
                    <a:pt x="16" y="24"/>
                  </a:cubicBezTo>
                  <a:cubicBezTo>
                    <a:pt x="16" y="25"/>
                    <a:pt x="16" y="26"/>
                    <a:pt x="16" y="27"/>
                  </a:cubicBezTo>
                  <a:cubicBezTo>
                    <a:pt x="17" y="30"/>
                    <a:pt x="16" y="34"/>
                    <a:pt x="14" y="36"/>
                  </a:cubicBezTo>
                  <a:cubicBezTo>
                    <a:pt x="10" y="39"/>
                    <a:pt x="8" y="43"/>
                    <a:pt x="8" y="48"/>
                  </a:cubicBezTo>
                  <a:cubicBezTo>
                    <a:pt x="8" y="51"/>
                    <a:pt x="9" y="54"/>
                    <a:pt x="11" y="57"/>
                  </a:cubicBezTo>
                  <a:cubicBezTo>
                    <a:pt x="13" y="61"/>
                    <a:pt x="13" y="65"/>
                    <a:pt x="10" y="68"/>
                  </a:cubicBezTo>
                  <a:cubicBezTo>
                    <a:pt x="6" y="71"/>
                    <a:pt x="4" y="75"/>
                    <a:pt x="4"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005019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r>
              <a:rPr lang="en-GB" altLang="en-US" smtClean="0"/>
              <a:t>WHAT DOES THIS </a:t>
            </a:r>
            <a:br>
              <a:rPr lang="en-GB" altLang="en-US" smtClean="0"/>
            </a:br>
            <a:r>
              <a:rPr lang="en-GB" altLang="en-US" smtClean="0"/>
              <a:t>MEAN FOR PEOPLE?</a:t>
            </a:r>
            <a:endParaRPr lang="en-US" dirty="0"/>
          </a:p>
        </p:txBody>
      </p:sp>
      <p:sp>
        <p:nvSpPr>
          <p:cNvPr id="2" name="Slide Number Placeholder 1"/>
          <p:cNvSpPr>
            <a:spLocks noGrp="1"/>
          </p:cNvSpPr>
          <p:nvPr>
            <p:ph type="sldNum" sz="quarter" idx="11"/>
          </p:nvPr>
        </p:nvSpPr>
        <p:spPr/>
        <p:txBody>
          <a:bodyPr/>
          <a:lstStyle/>
          <a:p>
            <a:r>
              <a:rPr lang="en-US" smtClean="0"/>
              <a:t>Page </a:t>
            </a:r>
            <a:fld id="{90CBDC3A-D49F-4631-A8C7-55D59B33E5FA}" type="slidenum">
              <a:rPr lang="en-US" smtClean="0"/>
              <a:pPr/>
              <a:t>18</a:t>
            </a:fld>
            <a:endParaRPr lang="en-US" dirty="0"/>
          </a:p>
        </p:txBody>
      </p:sp>
      <p:sp>
        <p:nvSpPr>
          <p:cNvPr id="5" name="Footer Placeholder 4"/>
          <p:cNvSpPr>
            <a:spLocks noGrp="1"/>
          </p:cNvSpPr>
          <p:nvPr>
            <p:ph type="ftr" sz="quarter" idx="12"/>
          </p:nvPr>
        </p:nvSpPr>
        <p:spPr/>
        <p:txBody>
          <a:bodyPr/>
          <a:lstStyle/>
          <a:p>
            <a:r>
              <a:rPr lang="en-AU" smtClean="0"/>
              <a:t>Copyright © 2015 Accenture  All rights reserved.</a:t>
            </a:r>
            <a:endParaRPr lang="en-AU" dirty="0"/>
          </a:p>
        </p:txBody>
      </p:sp>
      <p:sp>
        <p:nvSpPr>
          <p:cNvPr id="17" name="Freeform 6"/>
          <p:cNvSpPr>
            <a:spLocks noEditPoints="1"/>
          </p:cNvSpPr>
          <p:nvPr/>
        </p:nvSpPr>
        <p:spPr bwMode="auto">
          <a:xfrm>
            <a:off x="616649" y="2198298"/>
            <a:ext cx="661987" cy="662308"/>
          </a:xfrm>
          <a:custGeom>
            <a:avLst/>
            <a:gdLst>
              <a:gd name="T0" fmla="*/ 437 w 874"/>
              <a:gd name="T1" fmla="*/ 874 h 874"/>
              <a:gd name="T2" fmla="*/ 874 w 874"/>
              <a:gd name="T3" fmla="*/ 437 h 874"/>
              <a:gd name="T4" fmla="*/ 437 w 874"/>
              <a:gd name="T5" fmla="*/ 0 h 874"/>
              <a:gd name="T6" fmla="*/ 0 w 874"/>
              <a:gd name="T7" fmla="*/ 437 h 874"/>
              <a:gd name="T8" fmla="*/ 437 w 874"/>
              <a:gd name="T9" fmla="*/ 874 h 874"/>
              <a:gd name="T10" fmla="*/ 437 w 874"/>
              <a:gd name="T11" fmla="*/ 133 h 874"/>
              <a:gd name="T12" fmla="*/ 575 w 874"/>
              <a:gd name="T13" fmla="*/ 272 h 874"/>
              <a:gd name="T14" fmla="*/ 437 w 874"/>
              <a:gd name="T15" fmla="*/ 410 h 874"/>
              <a:gd name="T16" fmla="*/ 299 w 874"/>
              <a:gd name="T17" fmla="*/ 272 h 874"/>
              <a:gd name="T18" fmla="*/ 437 w 874"/>
              <a:gd name="T19" fmla="*/ 133 h 874"/>
              <a:gd name="T20" fmla="*/ 198 w 874"/>
              <a:gd name="T21" fmla="*/ 559 h 874"/>
              <a:gd name="T22" fmla="*/ 306 w 874"/>
              <a:gd name="T23" fmla="*/ 451 h 874"/>
              <a:gd name="T24" fmla="*/ 568 w 874"/>
              <a:gd name="T25" fmla="*/ 451 h 874"/>
              <a:gd name="T26" fmla="*/ 675 w 874"/>
              <a:gd name="T27" fmla="*/ 559 h 874"/>
              <a:gd name="T28" fmla="*/ 675 w 874"/>
              <a:gd name="T29" fmla="*/ 659 h 874"/>
              <a:gd name="T30" fmla="*/ 651 w 874"/>
              <a:gd name="T31" fmla="*/ 712 h 874"/>
              <a:gd name="T32" fmla="*/ 437 w 874"/>
              <a:gd name="T33" fmla="*/ 785 h 874"/>
              <a:gd name="T34" fmla="*/ 216 w 874"/>
              <a:gd name="T35" fmla="*/ 707 h 874"/>
              <a:gd name="T36" fmla="*/ 198 w 874"/>
              <a:gd name="T37" fmla="*/ 657 h 874"/>
              <a:gd name="T38" fmla="*/ 198 w 874"/>
              <a:gd name="T39" fmla="*/ 559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4" h="874">
                <a:moveTo>
                  <a:pt x="437" y="874"/>
                </a:moveTo>
                <a:cubicBezTo>
                  <a:pt x="678" y="874"/>
                  <a:pt x="874" y="678"/>
                  <a:pt x="874" y="437"/>
                </a:cubicBezTo>
                <a:cubicBezTo>
                  <a:pt x="874" y="196"/>
                  <a:pt x="678" y="0"/>
                  <a:pt x="437" y="0"/>
                </a:cubicBezTo>
                <a:cubicBezTo>
                  <a:pt x="195" y="0"/>
                  <a:pt x="0" y="196"/>
                  <a:pt x="0" y="437"/>
                </a:cubicBezTo>
                <a:cubicBezTo>
                  <a:pt x="0" y="678"/>
                  <a:pt x="195" y="874"/>
                  <a:pt x="437" y="874"/>
                </a:cubicBezTo>
                <a:close/>
                <a:moveTo>
                  <a:pt x="437" y="133"/>
                </a:moveTo>
                <a:cubicBezTo>
                  <a:pt x="513" y="133"/>
                  <a:pt x="575" y="195"/>
                  <a:pt x="575" y="272"/>
                </a:cubicBezTo>
                <a:cubicBezTo>
                  <a:pt x="575" y="348"/>
                  <a:pt x="513" y="410"/>
                  <a:pt x="437" y="410"/>
                </a:cubicBezTo>
                <a:cubicBezTo>
                  <a:pt x="360" y="410"/>
                  <a:pt x="299" y="348"/>
                  <a:pt x="299" y="272"/>
                </a:cubicBezTo>
                <a:cubicBezTo>
                  <a:pt x="299" y="195"/>
                  <a:pt x="360" y="133"/>
                  <a:pt x="437" y="133"/>
                </a:cubicBezTo>
                <a:close/>
                <a:moveTo>
                  <a:pt x="198" y="559"/>
                </a:moveTo>
                <a:cubicBezTo>
                  <a:pt x="198" y="499"/>
                  <a:pt x="246" y="451"/>
                  <a:pt x="306" y="451"/>
                </a:cubicBezTo>
                <a:cubicBezTo>
                  <a:pt x="568" y="451"/>
                  <a:pt x="568" y="451"/>
                  <a:pt x="568" y="451"/>
                </a:cubicBezTo>
                <a:cubicBezTo>
                  <a:pt x="627" y="451"/>
                  <a:pt x="675" y="499"/>
                  <a:pt x="675" y="559"/>
                </a:cubicBezTo>
                <a:cubicBezTo>
                  <a:pt x="675" y="659"/>
                  <a:pt x="675" y="659"/>
                  <a:pt x="675" y="659"/>
                </a:cubicBezTo>
                <a:cubicBezTo>
                  <a:pt x="675" y="678"/>
                  <a:pt x="666" y="700"/>
                  <a:pt x="651" y="712"/>
                </a:cubicBezTo>
                <a:cubicBezTo>
                  <a:pt x="592" y="758"/>
                  <a:pt x="517" y="785"/>
                  <a:pt x="437" y="785"/>
                </a:cubicBezTo>
                <a:cubicBezTo>
                  <a:pt x="353" y="785"/>
                  <a:pt x="276" y="756"/>
                  <a:pt x="216" y="707"/>
                </a:cubicBezTo>
                <a:cubicBezTo>
                  <a:pt x="201" y="694"/>
                  <a:pt x="198" y="676"/>
                  <a:pt x="198" y="657"/>
                </a:cubicBezTo>
                <a:lnTo>
                  <a:pt x="198" y="559"/>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123330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MONITORING</a:t>
            </a:r>
            <a:endParaRPr lang="en-US" dirty="0"/>
          </a:p>
        </p:txBody>
      </p:sp>
      <p:sp>
        <p:nvSpPr>
          <p:cNvPr id="3" name="Slide Number Placeholder 2"/>
          <p:cNvSpPr>
            <a:spLocks noGrp="1"/>
          </p:cNvSpPr>
          <p:nvPr>
            <p:ph type="sldNum" sz="quarter" idx="11"/>
          </p:nvPr>
        </p:nvSpPr>
        <p:spPr/>
        <p:txBody>
          <a:bodyPr/>
          <a:lstStyle/>
          <a:p>
            <a:pPr>
              <a:defRPr/>
            </a:pPr>
            <a:r>
              <a:rPr lang="en-US" smtClean="0"/>
              <a:t>Page </a:t>
            </a:r>
            <a:fld id="{90CBDC3A-D49F-4631-A8C7-55D59B33E5FA}" type="slidenum">
              <a:rPr lang="en-US" smtClean="0"/>
              <a:pPr>
                <a:defRPr/>
              </a:pPr>
              <a:t>19</a:t>
            </a:fld>
            <a:endParaRPr lang="en-US" dirty="0"/>
          </a:p>
        </p:txBody>
      </p:sp>
      <p:sp>
        <p:nvSpPr>
          <p:cNvPr id="4" name="Footer Placeholder 3"/>
          <p:cNvSpPr>
            <a:spLocks noGrp="1"/>
          </p:cNvSpPr>
          <p:nvPr>
            <p:ph type="ftr" sz="quarter" idx="12"/>
          </p:nvPr>
        </p:nvSpPr>
        <p:spPr/>
        <p:txBody>
          <a:bodyPr/>
          <a:lstStyle/>
          <a:p>
            <a:r>
              <a:rPr lang="en-US" smtClean="0"/>
              <a:t>Copyright © 2016 Accenture  All rights reserved.</a:t>
            </a:r>
            <a:endParaRPr lang="en-US" dirty="0"/>
          </a:p>
        </p:txBody>
      </p:sp>
      <p:sp>
        <p:nvSpPr>
          <p:cNvPr id="7" name="Freeform 6"/>
          <p:cNvSpPr>
            <a:spLocks noEditPoints="1"/>
          </p:cNvSpPr>
          <p:nvPr/>
        </p:nvSpPr>
        <p:spPr bwMode="auto">
          <a:xfrm>
            <a:off x="634067" y="2314473"/>
            <a:ext cx="609040" cy="535648"/>
          </a:xfrm>
          <a:custGeom>
            <a:avLst/>
            <a:gdLst>
              <a:gd name="T0" fmla="*/ 541 w 671"/>
              <a:gd name="T1" fmla="*/ 583 h 590"/>
              <a:gd name="T2" fmla="*/ 149 w 671"/>
              <a:gd name="T3" fmla="*/ 590 h 590"/>
              <a:gd name="T4" fmla="*/ 133 w 671"/>
              <a:gd name="T5" fmla="*/ 563 h 590"/>
              <a:gd name="T6" fmla="*/ 300 w 671"/>
              <a:gd name="T7" fmla="*/ 485 h 590"/>
              <a:gd name="T8" fmla="*/ 372 w 671"/>
              <a:gd name="T9" fmla="*/ 513 h 590"/>
              <a:gd name="T10" fmla="*/ 651 w 671"/>
              <a:gd name="T11" fmla="*/ 0 h 590"/>
              <a:gd name="T12" fmla="*/ 671 w 671"/>
              <a:gd name="T13" fmla="*/ 442 h 590"/>
              <a:gd name="T14" fmla="*/ 21 w 671"/>
              <a:gd name="T15" fmla="*/ 462 h 590"/>
              <a:gd name="T16" fmla="*/ 0 w 671"/>
              <a:gd name="T17" fmla="*/ 21 h 590"/>
              <a:gd name="T18" fmla="*/ 651 w 671"/>
              <a:gd name="T19" fmla="*/ 0 h 590"/>
              <a:gd name="T20" fmla="*/ 625 w 671"/>
              <a:gd name="T21" fmla="*/ 47 h 590"/>
              <a:gd name="T22" fmla="*/ 46 w 671"/>
              <a:gd name="T23" fmla="*/ 48 h 590"/>
              <a:gd name="T24" fmla="*/ 626 w 671"/>
              <a:gd name="T25" fmla="*/ 400 h 590"/>
              <a:gd name="T26" fmla="*/ 511 w 671"/>
              <a:gd name="T27" fmla="*/ 309 h 590"/>
              <a:gd name="T28" fmla="*/ 507 w 671"/>
              <a:gd name="T29" fmla="*/ 298 h 590"/>
              <a:gd name="T30" fmla="*/ 494 w 671"/>
              <a:gd name="T31" fmla="*/ 278 h 590"/>
              <a:gd name="T32" fmla="*/ 524 w 671"/>
              <a:gd name="T33" fmla="*/ 165 h 590"/>
              <a:gd name="T34" fmla="*/ 525 w 671"/>
              <a:gd name="T35" fmla="*/ 86 h 590"/>
              <a:gd name="T36" fmla="*/ 478 w 671"/>
              <a:gd name="T37" fmla="*/ 105 h 590"/>
              <a:gd name="T38" fmla="*/ 487 w 671"/>
              <a:gd name="T39" fmla="*/ 156 h 590"/>
              <a:gd name="T40" fmla="*/ 465 w 671"/>
              <a:gd name="T41" fmla="*/ 271 h 590"/>
              <a:gd name="T42" fmla="*/ 452 w 671"/>
              <a:gd name="T43" fmla="*/ 279 h 590"/>
              <a:gd name="T44" fmla="*/ 451 w 671"/>
              <a:gd name="T45" fmla="*/ 280 h 590"/>
              <a:gd name="T46" fmla="*/ 444 w 671"/>
              <a:gd name="T47" fmla="*/ 279 h 590"/>
              <a:gd name="T48" fmla="*/ 374 w 671"/>
              <a:gd name="T49" fmla="*/ 227 h 590"/>
              <a:gd name="T50" fmla="*/ 345 w 671"/>
              <a:gd name="T51" fmla="*/ 180 h 590"/>
              <a:gd name="T52" fmla="*/ 292 w 671"/>
              <a:gd name="T53" fmla="*/ 214 h 590"/>
              <a:gd name="T54" fmla="*/ 185 w 671"/>
              <a:gd name="T55" fmla="*/ 259 h 590"/>
              <a:gd name="T56" fmla="*/ 177 w 671"/>
              <a:gd name="T57" fmla="*/ 258 h 590"/>
              <a:gd name="T58" fmla="*/ 129 w 671"/>
              <a:gd name="T59" fmla="*/ 254 h 590"/>
              <a:gd name="T60" fmla="*/ 123 w 671"/>
              <a:gd name="T61" fmla="*/ 319 h 590"/>
              <a:gd name="T62" fmla="*/ 196 w 671"/>
              <a:gd name="T63" fmla="*/ 288 h 590"/>
              <a:gd name="T64" fmla="*/ 302 w 671"/>
              <a:gd name="T65" fmla="*/ 249 h 590"/>
              <a:gd name="T66" fmla="*/ 309 w 671"/>
              <a:gd name="T67" fmla="*/ 253 h 590"/>
              <a:gd name="T68" fmla="*/ 324 w 671"/>
              <a:gd name="T69" fmla="*/ 260 h 590"/>
              <a:gd name="T70" fmla="*/ 353 w 671"/>
              <a:gd name="T71" fmla="*/ 256 h 590"/>
              <a:gd name="T72" fmla="*/ 358 w 671"/>
              <a:gd name="T73" fmla="*/ 256 h 590"/>
              <a:gd name="T74" fmla="*/ 426 w 671"/>
              <a:gd name="T75" fmla="*/ 304 h 590"/>
              <a:gd name="T76" fmla="*/ 438 w 671"/>
              <a:gd name="T77" fmla="*/ 342 h 590"/>
              <a:gd name="T78" fmla="*/ 459 w 671"/>
              <a:gd name="T79" fmla="*/ 356 h 590"/>
              <a:gd name="T80" fmla="*/ 505 w 671"/>
              <a:gd name="T81" fmla="*/ 338 h 590"/>
              <a:gd name="T82" fmla="*/ 145 w 671"/>
              <a:gd name="T83" fmla="*/ 306 h 590"/>
              <a:gd name="T84" fmla="*/ 155 w 671"/>
              <a:gd name="T85" fmla="*/ 270 h 590"/>
              <a:gd name="T86" fmla="*/ 145 w 671"/>
              <a:gd name="T87" fmla="*/ 306 h 590"/>
              <a:gd name="T88" fmla="*/ 316 w 671"/>
              <a:gd name="T89" fmla="*/ 215 h 590"/>
              <a:gd name="T90" fmla="*/ 352 w 671"/>
              <a:gd name="T91" fmla="*/ 225 h 590"/>
              <a:gd name="T92" fmla="*/ 496 w 671"/>
              <a:gd name="T93" fmla="*/ 120 h 590"/>
              <a:gd name="T94" fmla="*/ 532 w 671"/>
              <a:gd name="T95" fmla="*/ 131 h 590"/>
              <a:gd name="T96" fmla="*/ 496 w 671"/>
              <a:gd name="T97" fmla="*/ 120 h 590"/>
              <a:gd name="T98" fmla="*/ 452 w 671"/>
              <a:gd name="T99" fmla="*/ 311 h 590"/>
              <a:gd name="T100" fmla="*/ 488 w 671"/>
              <a:gd name="T101" fmla="*/ 322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71" h="590">
                <a:moveTo>
                  <a:pt x="539" y="563"/>
                </a:moveTo>
                <a:cubicBezTo>
                  <a:pt x="540" y="569"/>
                  <a:pt x="545" y="579"/>
                  <a:pt x="541" y="583"/>
                </a:cubicBezTo>
                <a:cubicBezTo>
                  <a:pt x="536" y="588"/>
                  <a:pt x="530" y="590"/>
                  <a:pt x="523" y="590"/>
                </a:cubicBezTo>
                <a:cubicBezTo>
                  <a:pt x="149" y="590"/>
                  <a:pt x="149" y="590"/>
                  <a:pt x="149" y="590"/>
                </a:cubicBezTo>
                <a:cubicBezTo>
                  <a:pt x="142" y="590"/>
                  <a:pt x="135" y="588"/>
                  <a:pt x="131" y="583"/>
                </a:cubicBezTo>
                <a:cubicBezTo>
                  <a:pt x="127" y="579"/>
                  <a:pt x="132" y="569"/>
                  <a:pt x="133" y="563"/>
                </a:cubicBezTo>
                <a:cubicBezTo>
                  <a:pt x="133" y="563"/>
                  <a:pt x="300" y="570"/>
                  <a:pt x="300" y="510"/>
                </a:cubicBezTo>
                <a:cubicBezTo>
                  <a:pt x="300" y="504"/>
                  <a:pt x="300" y="491"/>
                  <a:pt x="300" y="485"/>
                </a:cubicBezTo>
                <a:cubicBezTo>
                  <a:pt x="372" y="485"/>
                  <a:pt x="372" y="485"/>
                  <a:pt x="372" y="485"/>
                </a:cubicBezTo>
                <a:cubicBezTo>
                  <a:pt x="372" y="492"/>
                  <a:pt x="372" y="507"/>
                  <a:pt x="372" y="513"/>
                </a:cubicBezTo>
                <a:cubicBezTo>
                  <a:pt x="372" y="558"/>
                  <a:pt x="539" y="563"/>
                  <a:pt x="539" y="563"/>
                </a:cubicBezTo>
                <a:close/>
                <a:moveTo>
                  <a:pt x="651" y="0"/>
                </a:moveTo>
                <a:cubicBezTo>
                  <a:pt x="662" y="0"/>
                  <a:pt x="671" y="9"/>
                  <a:pt x="671" y="21"/>
                </a:cubicBezTo>
                <a:cubicBezTo>
                  <a:pt x="671" y="442"/>
                  <a:pt x="671" y="442"/>
                  <a:pt x="671" y="442"/>
                </a:cubicBezTo>
                <a:cubicBezTo>
                  <a:pt x="671" y="453"/>
                  <a:pt x="662" y="462"/>
                  <a:pt x="651" y="462"/>
                </a:cubicBezTo>
                <a:cubicBezTo>
                  <a:pt x="21" y="462"/>
                  <a:pt x="21" y="462"/>
                  <a:pt x="21" y="462"/>
                </a:cubicBezTo>
                <a:cubicBezTo>
                  <a:pt x="9" y="462"/>
                  <a:pt x="0" y="453"/>
                  <a:pt x="0" y="442"/>
                </a:cubicBezTo>
                <a:cubicBezTo>
                  <a:pt x="0" y="21"/>
                  <a:pt x="0" y="21"/>
                  <a:pt x="0" y="21"/>
                </a:cubicBezTo>
                <a:cubicBezTo>
                  <a:pt x="0" y="9"/>
                  <a:pt x="9" y="0"/>
                  <a:pt x="21" y="0"/>
                </a:cubicBezTo>
                <a:lnTo>
                  <a:pt x="651" y="0"/>
                </a:lnTo>
                <a:close/>
                <a:moveTo>
                  <a:pt x="626" y="48"/>
                </a:moveTo>
                <a:cubicBezTo>
                  <a:pt x="626" y="48"/>
                  <a:pt x="625" y="47"/>
                  <a:pt x="625" y="47"/>
                </a:cubicBezTo>
                <a:cubicBezTo>
                  <a:pt x="47" y="47"/>
                  <a:pt x="47" y="47"/>
                  <a:pt x="47" y="47"/>
                </a:cubicBezTo>
                <a:cubicBezTo>
                  <a:pt x="46" y="47"/>
                  <a:pt x="46" y="48"/>
                  <a:pt x="46" y="48"/>
                </a:cubicBezTo>
                <a:cubicBezTo>
                  <a:pt x="46" y="400"/>
                  <a:pt x="46" y="400"/>
                  <a:pt x="46" y="400"/>
                </a:cubicBezTo>
                <a:cubicBezTo>
                  <a:pt x="626" y="400"/>
                  <a:pt x="626" y="400"/>
                  <a:pt x="626" y="400"/>
                </a:cubicBezTo>
                <a:lnTo>
                  <a:pt x="626" y="48"/>
                </a:lnTo>
                <a:close/>
                <a:moveTo>
                  <a:pt x="511" y="309"/>
                </a:moveTo>
                <a:cubicBezTo>
                  <a:pt x="510" y="306"/>
                  <a:pt x="510" y="305"/>
                  <a:pt x="508" y="299"/>
                </a:cubicBezTo>
                <a:cubicBezTo>
                  <a:pt x="507" y="299"/>
                  <a:pt x="507" y="298"/>
                  <a:pt x="507" y="298"/>
                </a:cubicBezTo>
                <a:cubicBezTo>
                  <a:pt x="503" y="291"/>
                  <a:pt x="497" y="286"/>
                  <a:pt x="497" y="285"/>
                </a:cubicBezTo>
                <a:cubicBezTo>
                  <a:pt x="495" y="284"/>
                  <a:pt x="494" y="280"/>
                  <a:pt x="494" y="278"/>
                </a:cubicBezTo>
                <a:cubicBezTo>
                  <a:pt x="519" y="171"/>
                  <a:pt x="519" y="171"/>
                  <a:pt x="519" y="171"/>
                </a:cubicBezTo>
                <a:cubicBezTo>
                  <a:pt x="519" y="168"/>
                  <a:pt x="522" y="166"/>
                  <a:pt x="524" y="165"/>
                </a:cubicBezTo>
                <a:cubicBezTo>
                  <a:pt x="541" y="161"/>
                  <a:pt x="553" y="146"/>
                  <a:pt x="554" y="128"/>
                </a:cubicBezTo>
                <a:cubicBezTo>
                  <a:pt x="556" y="109"/>
                  <a:pt x="543" y="92"/>
                  <a:pt x="525" y="86"/>
                </a:cubicBezTo>
                <a:cubicBezTo>
                  <a:pt x="525" y="86"/>
                  <a:pt x="525" y="86"/>
                  <a:pt x="525" y="86"/>
                </a:cubicBezTo>
                <a:cubicBezTo>
                  <a:pt x="507" y="81"/>
                  <a:pt x="487" y="89"/>
                  <a:pt x="478" y="105"/>
                </a:cubicBezTo>
                <a:cubicBezTo>
                  <a:pt x="468" y="121"/>
                  <a:pt x="471" y="141"/>
                  <a:pt x="485" y="154"/>
                </a:cubicBezTo>
                <a:cubicBezTo>
                  <a:pt x="485" y="155"/>
                  <a:pt x="486" y="156"/>
                  <a:pt x="487" y="156"/>
                </a:cubicBezTo>
                <a:cubicBezTo>
                  <a:pt x="488" y="158"/>
                  <a:pt x="490" y="161"/>
                  <a:pt x="489" y="164"/>
                </a:cubicBezTo>
                <a:cubicBezTo>
                  <a:pt x="465" y="271"/>
                  <a:pt x="465" y="271"/>
                  <a:pt x="465" y="271"/>
                </a:cubicBezTo>
                <a:cubicBezTo>
                  <a:pt x="464" y="274"/>
                  <a:pt x="462" y="276"/>
                  <a:pt x="459" y="277"/>
                </a:cubicBezTo>
                <a:cubicBezTo>
                  <a:pt x="457" y="277"/>
                  <a:pt x="454" y="278"/>
                  <a:pt x="452" y="279"/>
                </a:cubicBezTo>
                <a:cubicBezTo>
                  <a:pt x="451" y="280"/>
                  <a:pt x="451" y="280"/>
                  <a:pt x="451" y="280"/>
                </a:cubicBezTo>
                <a:cubicBezTo>
                  <a:pt x="451" y="280"/>
                  <a:pt x="451" y="280"/>
                  <a:pt x="451" y="280"/>
                </a:cubicBezTo>
                <a:cubicBezTo>
                  <a:pt x="450" y="281"/>
                  <a:pt x="448" y="281"/>
                  <a:pt x="446" y="280"/>
                </a:cubicBezTo>
                <a:cubicBezTo>
                  <a:pt x="445" y="280"/>
                  <a:pt x="445" y="280"/>
                  <a:pt x="444" y="279"/>
                </a:cubicBezTo>
                <a:cubicBezTo>
                  <a:pt x="377" y="232"/>
                  <a:pt x="377" y="232"/>
                  <a:pt x="377" y="232"/>
                </a:cubicBezTo>
                <a:cubicBezTo>
                  <a:pt x="376" y="231"/>
                  <a:pt x="374" y="229"/>
                  <a:pt x="374" y="227"/>
                </a:cubicBezTo>
                <a:cubicBezTo>
                  <a:pt x="375" y="220"/>
                  <a:pt x="374" y="213"/>
                  <a:pt x="372" y="207"/>
                </a:cubicBezTo>
                <a:cubicBezTo>
                  <a:pt x="369" y="195"/>
                  <a:pt x="358" y="184"/>
                  <a:pt x="345" y="180"/>
                </a:cubicBezTo>
                <a:cubicBezTo>
                  <a:pt x="338" y="178"/>
                  <a:pt x="331" y="178"/>
                  <a:pt x="325" y="180"/>
                </a:cubicBezTo>
                <a:cubicBezTo>
                  <a:pt x="308" y="183"/>
                  <a:pt x="294" y="198"/>
                  <a:pt x="292" y="214"/>
                </a:cubicBezTo>
                <a:cubicBezTo>
                  <a:pt x="292" y="217"/>
                  <a:pt x="290" y="220"/>
                  <a:pt x="288" y="221"/>
                </a:cubicBezTo>
                <a:cubicBezTo>
                  <a:pt x="185" y="259"/>
                  <a:pt x="185" y="259"/>
                  <a:pt x="185" y="259"/>
                </a:cubicBezTo>
                <a:cubicBezTo>
                  <a:pt x="183" y="260"/>
                  <a:pt x="182" y="260"/>
                  <a:pt x="180" y="259"/>
                </a:cubicBezTo>
                <a:cubicBezTo>
                  <a:pt x="179" y="259"/>
                  <a:pt x="178" y="259"/>
                  <a:pt x="177" y="258"/>
                </a:cubicBezTo>
                <a:cubicBezTo>
                  <a:pt x="173" y="254"/>
                  <a:pt x="167" y="251"/>
                  <a:pt x="162" y="249"/>
                </a:cubicBezTo>
                <a:cubicBezTo>
                  <a:pt x="151" y="246"/>
                  <a:pt x="139" y="248"/>
                  <a:pt x="129" y="254"/>
                </a:cubicBezTo>
                <a:cubicBezTo>
                  <a:pt x="119" y="260"/>
                  <a:pt x="112" y="269"/>
                  <a:pt x="110" y="280"/>
                </a:cubicBezTo>
                <a:cubicBezTo>
                  <a:pt x="107" y="295"/>
                  <a:pt x="112" y="310"/>
                  <a:pt x="123" y="319"/>
                </a:cubicBezTo>
                <a:cubicBezTo>
                  <a:pt x="146" y="340"/>
                  <a:pt x="188" y="327"/>
                  <a:pt x="191" y="294"/>
                </a:cubicBezTo>
                <a:cubicBezTo>
                  <a:pt x="191" y="292"/>
                  <a:pt x="193" y="289"/>
                  <a:pt x="196" y="288"/>
                </a:cubicBezTo>
                <a:cubicBezTo>
                  <a:pt x="299" y="249"/>
                  <a:pt x="299" y="249"/>
                  <a:pt x="299" y="249"/>
                </a:cubicBezTo>
                <a:cubicBezTo>
                  <a:pt x="300" y="249"/>
                  <a:pt x="301" y="249"/>
                  <a:pt x="302" y="249"/>
                </a:cubicBezTo>
                <a:cubicBezTo>
                  <a:pt x="304" y="249"/>
                  <a:pt x="306" y="251"/>
                  <a:pt x="307" y="252"/>
                </a:cubicBezTo>
                <a:cubicBezTo>
                  <a:pt x="308" y="252"/>
                  <a:pt x="309" y="253"/>
                  <a:pt x="309" y="253"/>
                </a:cubicBezTo>
                <a:cubicBezTo>
                  <a:pt x="313" y="256"/>
                  <a:pt x="317" y="258"/>
                  <a:pt x="322" y="260"/>
                </a:cubicBezTo>
                <a:cubicBezTo>
                  <a:pt x="323" y="260"/>
                  <a:pt x="323" y="260"/>
                  <a:pt x="324" y="260"/>
                </a:cubicBezTo>
                <a:cubicBezTo>
                  <a:pt x="333" y="262"/>
                  <a:pt x="343" y="261"/>
                  <a:pt x="353" y="256"/>
                </a:cubicBezTo>
                <a:cubicBezTo>
                  <a:pt x="353" y="256"/>
                  <a:pt x="353" y="256"/>
                  <a:pt x="353" y="256"/>
                </a:cubicBezTo>
                <a:cubicBezTo>
                  <a:pt x="353" y="256"/>
                  <a:pt x="353" y="256"/>
                  <a:pt x="353" y="256"/>
                </a:cubicBezTo>
                <a:cubicBezTo>
                  <a:pt x="354" y="256"/>
                  <a:pt x="356" y="256"/>
                  <a:pt x="358" y="256"/>
                </a:cubicBezTo>
                <a:cubicBezTo>
                  <a:pt x="358" y="256"/>
                  <a:pt x="359" y="257"/>
                  <a:pt x="360" y="257"/>
                </a:cubicBezTo>
                <a:cubicBezTo>
                  <a:pt x="426" y="304"/>
                  <a:pt x="426" y="304"/>
                  <a:pt x="426" y="304"/>
                </a:cubicBezTo>
                <a:cubicBezTo>
                  <a:pt x="428" y="306"/>
                  <a:pt x="430" y="309"/>
                  <a:pt x="430" y="311"/>
                </a:cubicBezTo>
                <a:cubicBezTo>
                  <a:pt x="429" y="323"/>
                  <a:pt x="431" y="334"/>
                  <a:pt x="438" y="342"/>
                </a:cubicBezTo>
                <a:cubicBezTo>
                  <a:pt x="443" y="348"/>
                  <a:pt x="450" y="353"/>
                  <a:pt x="459" y="356"/>
                </a:cubicBezTo>
                <a:cubicBezTo>
                  <a:pt x="459" y="356"/>
                  <a:pt x="459" y="356"/>
                  <a:pt x="459" y="356"/>
                </a:cubicBezTo>
                <a:cubicBezTo>
                  <a:pt x="463" y="357"/>
                  <a:pt x="467" y="358"/>
                  <a:pt x="472" y="357"/>
                </a:cubicBezTo>
                <a:cubicBezTo>
                  <a:pt x="485" y="357"/>
                  <a:pt x="498" y="350"/>
                  <a:pt x="505" y="338"/>
                </a:cubicBezTo>
                <a:cubicBezTo>
                  <a:pt x="510" y="329"/>
                  <a:pt x="512" y="319"/>
                  <a:pt x="511" y="309"/>
                </a:cubicBezTo>
                <a:close/>
                <a:moveTo>
                  <a:pt x="145" y="306"/>
                </a:moveTo>
                <a:cubicBezTo>
                  <a:pt x="135" y="303"/>
                  <a:pt x="129" y="293"/>
                  <a:pt x="132" y="283"/>
                </a:cubicBezTo>
                <a:cubicBezTo>
                  <a:pt x="135" y="273"/>
                  <a:pt x="145" y="268"/>
                  <a:pt x="155" y="270"/>
                </a:cubicBezTo>
                <a:cubicBezTo>
                  <a:pt x="165" y="273"/>
                  <a:pt x="171" y="284"/>
                  <a:pt x="168" y="294"/>
                </a:cubicBezTo>
                <a:cubicBezTo>
                  <a:pt x="165" y="304"/>
                  <a:pt x="155" y="309"/>
                  <a:pt x="145" y="306"/>
                </a:cubicBezTo>
                <a:close/>
                <a:moveTo>
                  <a:pt x="329" y="238"/>
                </a:moveTo>
                <a:cubicBezTo>
                  <a:pt x="319" y="235"/>
                  <a:pt x="313" y="225"/>
                  <a:pt x="316" y="215"/>
                </a:cubicBezTo>
                <a:cubicBezTo>
                  <a:pt x="319" y="205"/>
                  <a:pt x="329" y="199"/>
                  <a:pt x="339" y="202"/>
                </a:cubicBezTo>
                <a:cubicBezTo>
                  <a:pt x="349" y="205"/>
                  <a:pt x="355" y="215"/>
                  <a:pt x="352" y="225"/>
                </a:cubicBezTo>
                <a:cubicBezTo>
                  <a:pt x="349" y="235"/>
                  <a:pt x="339" y="241"/>
                  <a:pt x="329" y="238"/>
                </a:cubicBezTo>
                <a:close/>
                <a:moveTo>
                  <a:pt x="496" y="120"/>
                </a:moveTo>
                <a:cubicBezTo>
                  <a:pt x="499" y="110"/>
                  <a:pt x="509" y="105"/>
                  <a:pt x="519" y="108"/>
                </a:cubicBezTo>
                <a:cubicBezTo>
                  <a:pt x="529" y="111"/>
                  <a:pt x="535" y="121"/>
                  <a:pt x="532" y="131"/>
                </a:cubicBezTo>
                <a:cubicBezTo>
                  <a:pt x="529" y="141"/>
                  <a:pt x="518" y="146"/>
                  <a:pt x="508" y="144"/>
                </a:cubicBezTo>
                <a:cubicBezTo>
                  <a:pt x="498" y="141"/>
                  <a:pt x="493" y="130"/>
                  <a:pt x="496" y="120"/>
                </a:cubicBezTo>
                <a:close/>
                <a:moveTo>
                  <a:pt x="465" y="334"/>
                </a:moveTo>
                <a:cubicBezTo>
                  <a:pt x="455" y="331"/>
                  <a:pt x="449" y="321"/>
                  <a:pt x="452" y="311"/>
                </a:cubicBezTo>
                <a:cubicBezTo>
                  <a:pt x="455" y="301"/>
                  <a:pt x="465" y="296"/>
                  <a:pt x="475" y="298"/>
                </a:cubicBezTo>
                <a:cubicBezTo>
                  <a:pt x="485" y="301"/>
                  <a:pt x="491" y="312"/>
                  <a:pt x="488" y="322"/>
                </a:cubicBezTo>
                <a:cubicBezTo>
                  <a:pt x="485" y="332"/>
                  <a:pt x="475" y="337"/>
                  <a:pt x="465" y="33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31591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Sections</a:t>
            </a:r>
            <a:endParaRPr lang="en-GB" dirty="0"/>
          </a:p>
        </p:txBody>
      </p:sp>
      <p:sp>
        <p:nvSpPr>
          <p:cNvPr id="3" name="Content Placeholder 2"/>
          <p:cNvSpPr>
            <a:spLocks noGrp="1"/>
          </p:cNvSpPr>
          <p:nvPr>
            <p:ph sz="quarter" idx="11"/>
          </p:nvPr>
        </p:nvSpPr>
        <p:spPr>
          <a:xfrm>
            <a:off x="455613" y="1652370"/>
            <a:ext cx="8232775" cy="3308101"/>
          </a:xfrm>
        </p:spPr>
        <p:txBody>
          <a:bodyPr numCol="2" spcCol="360000"/>
          <a:lstStyle/>
          <a:p>
            <a:pPr marL="271463" indent="-271463">
              <a:spcBef>
                <a:spcPts val="1200"/>
              </a:spcBef>
              <a:buClr>
                <a:schemeClr val="accent1"/>
              </a:buClr>
              <a:buSzPct val="80000"/>
              <a:buFont typeface="Webdings" panose="05030102010509060703" pitchFamily="18" charset="2"/>
              <a:buChar char="n"/>
            </a:pPr>
            <a:r>
              <a:rPr lang="en-US" sz="1800" dirty="0"/>
              <a:t>Operations in the cloud</a:t>
            </a:r>
          </a:p>
          <a:p>
            <a:pPr marL="271463" indent="-271463">
              <a:spcBef>
                <a:spcPts val="1200"/>
              </a:spcBef>
              <a:buClr>
                <a:schemeClr val="accent1"/>
              </a:buClr>
              <a:buSzPct val="80000"/>
              <a:buFont typeface="Webdings" panose="05030102010509060703" pitchFamily="18" charset="2"/>
              <a:buChar char="n"/>
            </a:pPr>
            <a:r>
              <a:rPr lang="en-US" sz="1800" dirty="0"/>
              <a:t>Security</a:t>
            </a:r>
          </a:p>
          <a:p>
            <a:pPr marL="271463" indent="-271463">
              <a:spcBef>
                <a:spcPts val="1200"/>
              </a:spcBef>
              <a:buClr>
                <a:schemeClr val="accent1"/>
              </a:buClr>
              <a:buSzPct val="80000"/>
              <a:buFont typeface="Webdings" panose="05030102010509060703" pitchFamily="18" charset="2"/>
              <a:buChar char="n"/>
            </a:pPr>
            <a:r>
              <a:rPr lang="en-US" sz="1800" dirty="0"/>
              <a:t>Patching</a:t>
            </a:r>
          </a:p>
          <a:p>
            <a:pPr marL="271463" indent="-271463">
              <a:spcBef>
                <a:spcPts val="1200"/>
              </a:spcBef>
              <a:buClr>
                <a:schemeClr val="accent1"/>
              </a:buClr>
              <a:buSzPct val="80000"/>
              <a:buFont typeface="Webdings" panose="05030102010509060703" pitchFamily="18" charset="2"/>
              <a:buChar char="n"/>
            </a:pPr>
            <a:r>
              <a:rPr lang="en-US" sz="1800" dirty="0"/>
              <a:t>High Availability</a:t>
            </a:r>
          </a:p>
          <a:p>
            <a:pPr marL="271463" indent="-271463">
              <a:spcBef>
                <a:spcPts val="1200"/>
              </a:spcBef>
              <a:buClr>
                <a:schemeClr val="accent1"/>
              </a:buClr>
              <a:buSzPct val="80000"/>
              <a:buFont typeface="Webdings" panose="05030102010509060703" pitchFamily="18" charset="2"/>
              <a:buChar char="n"/>
            </a:pPr>
            <a:r>
              <a:rPr lang="en-US" sz="1800" dirty="0" smtClean="0"/>
              <a:t>Monitoring </a:t>
            </a:r>
            <a:r>
              <a:rPr lang="en-US" sz="1800" dirty="0"/>
              <a:t>tools anatomy </a:t>
            </a:r>
          </a:p>
          <a:p>
            <a:pPr marL="271463" indent="-271463">
              <a:spcBef>
                <a:spcPts val="1200"/>
              </a:spcBef>
              <a:buClr>
                <a:schemeClr val="accent1"/>
              </a:buClr>
              <a:buSzPct val="80000"/>
              <a:buFont typeface="Webdings" panose="05030102010509060703" pitchFamily="18" charset="2"/>
              <a:buChar char="n"/>
            </a:pPr>
            <a:r>
              <a:rPr lang="en-US" sz="1800" dirty="0"/>
              <a:t>Different tools out </a:t>
            </a:r>
            <a:r>
              <a:rPr lang="en-US" sz="1800" dirty="0" smtClean="0"/>
              <a:t>there</a:t>
            </a:r>
            <a:br>
              <a:rPr lang="en-US" sz="1800" dirty="0" smtClean="0"/>
            </a:br>
            <a:r>
              <a:rPr lang="en-US" sz="1800" dirty="0" smtClean="0"/>
              <a:t>for </a:t>
            </a:r>
            <a:r>
              <a:rPr lang="en-US" sz="1800" dirty="0"/>
              <a:t>Monitoring</a:t>
            </a:r>
          </a:p>
          <a:p>
            <a:pPr marL="271463" indent="-271463">
              <a:spcBef>
                <a:spcPts val="1200"/>
              </a:spcBef>
              <a:buClr>
                <a:schemeClr val="accent1"/>
              </a:buClr>
              <a:buSzPct val="80000"/>
              <a:buFont typeface="Webdings" panose="05030102010509060703" pitchFamily="18" charset="2"/>
              <a:buChar char="n"/>
            </a:pPr>
            <a:r>
              <a:rPr lang="en-US" sz="1800" dirty="0"/>
              <a:t>Applying Monitoring </a:t>
            </a:r>
            <a:r>
              <a:rPr lang="en-US" sz="1800" dirty="0" smtClean="0"/>
              <a:t>tools</a:t>
            </a:r>
            <a:br>
              <a:rPr lang="en-US" sz="1800" dirty="0" smtClean="0"/>
            </a:br>
            <a:r>
              <a:rPr lang="en-US" sz="1800" dirty="0" smtClean="0"/>
              <a:t>to </a:t>
            </a:r>
            <a:r>
              <a:rPr lang="en-US" sz="1800" dirty="0"/>
              <a:t>DevOps</a:t>
            </a:r>
          </a:p>
          <a:p>
            <a:pPr marL="271463" indent="-271463">
              <a:spcBef>
                <a:spcPts val="1200"/>
              </a:spcBef>
              <a:buClr>
                <a:schemeClr val="accent1"/>
              </a:buClr>
              <a:buSzPct val="80000"/>
              <a:buFont typeface="Webdings" panose="05030102010509060703" pitchFamily="18" charset="2"/>
              <a:buChar char="n"/>
            </a:pPr>
            <a:r>
              <a:rPr lang="en-US" sz="1800" dirty="0" smtClean="0"/>
              <a:t>Backup </a:t>
            </a:r>
            <a:r>
              <a:rPr lang="en-US" sz="1800" dirty="0"/>
              <a:t>strategies within DevOps and the Cloud</a:t>
            </a:r>
          </a:p>
          <a:p>
            <a:pPr marL="271463" indent="-271463">
              <a:spcBef>
                <a:spcPts val="1200"/>
              </a:spcBef>
              <a:buClr>
                <a:schemeClr val="accent1"/>
              </a:buClr>
              <a:buSzPct val="80000"/>
              <a:buFont typeface="Webdings" panose="05030102010509060703" pitchFamily="18" charset="2"/>
              <a:buChar char="n"/>
            </a:pPr>
            <a:r>
              <a:rPr lang="en-US" sz="1800" dirty="0"/>
              <a:t>Implementing Backup and Monitoring solutions</a:t>
            </a:r>
          </a:p>
          <a:p>
            <a:pPr marL="271463" indent="-271463">
              <a:spcBef>
                <a:spcPts val="1200"/>
              </a:spcBef>
              <a:buClr>
                <a:schemeClr val="accent1"/>
              </a:buClr>
              <a:buSzPct val="80000"/>
              <a:buFont typeface="Webdings" panose="05030102010509060703" pitchFamily="18" charset="2"/>
              <a:buChar char="n"/>
            </a:pPr>
            <a:r>
              <a:rPr lang="en-US" sz="1800" dirty="0" smtClean="0"/>
              <a:t>Intro </a:t>
            </a:r>
            <a:r>
              <a:rPr lang="en-US" sz="1800" dirty="0"/>
              <a:t>to lab</a:t>
            </a:r>
          </a:p>
          <a:p>
            <a:pPr marL="271463" indent="-271463">
              <a:spcBef>
                <a:spcPts val="1200"/>
              </a:spcBef>
              <a:buClr>
                <a:schemeClr val="accent1"/>
              </a:buClr>
              <a:buSzPct val="80000"/>
              <a:buFont typeface="Webdings" panose="05030102010509060703" pitchFamily="18" charset="2"/>
              <a:buChar char="n"/>
            </a:pPr>
            <a:r>
              <a:rPr lang="en-US" sz="1800" dirty="0"/>
              <a:t>Discussion</a:t>
            </a:r>
          </a:p>
          <a:p>
            <a:pPr marL="271463" indent="-271463">
              <a:spcBef>
                <a:spcPts val="1200"/>
              </a:spcBef>
              <a:buClr>
                <a:schemeClr val="accent1"/>
              </a:buClr>
              <a:buSzPct val="80000"/>
              <a:buFont typeface="Webdings" panose="05030102010509060703" pitchFamily="18" charset="2"/>
              <a:buChar char="n"/>
            </a:pPr>
            <a:r>
              <a:rPr lang="en-US" sz="1800" dirty="0"/>
              <a:t>Summary</a:t>
            </a:r>
          </a:p>
          <a:p>
            <a:pPr marL="271463" indent="-271463">
              <a:spcBef>
                <a:spcPts val="1200"/>
              </a:spcBef>
              <a:buClr>
                <a:schemeClr val="accent1"/>
              </a:buClr>
              <a:buSzPct val="80000"/>
              <a:buFont typeface="Webdings" panose="05030102010509060703" pitchFamily="18" charset="2"/>
              <a:buChar char="n"/>
            </a:pPr>
            <a:r>
              <a:rPr lang="en-US" sz="1800" dirty="0"/>
              <a:t>References</a:t>
            </a:r>
          </a:p>
          <a:p>
            <a:pPr marL="271463" indent="-271463">
              <a:spcBef>
                <a:spcPts val="1200"/>
              </a:spcBef>
              <a:buClr>
                <a:schemeClr val="accent1"/>
              </a:buClr>
              <a:buSzPct val="80000"/>
              <a:buFont typeface="Webdings" panose="05030102010509060703" pitchFamily="18" charset="2"/>
              <a:buChar char="n"/>
            </a:pPr>
            <a:endParaRPr lang="en-US" sz="1800" dirty="0"/>
          </a:p>
        </p:txBody>
      </p:sp>
      <p:sp>
        <p:nvSpPr>
          <p:cNvPr id="4" name="Title 3"/>
          <p:cNvSpPr>
            <a:spLocks noGrp="1"/>
          </p:cNvSpPr>
          <p:nvPr>
            <p:ph type="title"/>
          </p:nvPr>
        </p:nvSpPr>
        <p:spPr/>
        <p:txBody>
          <a:bodyPr/>
          <a:lstStyle/>
          <a:p>
            <a:r>
              <a:rPr lang="en-CA" dirty="0"/>
              <a:t>Content</a:t>
            </a:r>
            <a:endParaRPr lang="en-GB" dirty="0"/>
          </a:p>
        </p:txBody>
      </p:sp>
      <p:cxnSp>
        <p:nvCxnSpPr>
          <p:cNvPr id="5" name="Straight Connector 4"/>
          <p:cNvCxnSpPr/>
          <p:nvPr/>
        </p:nvCxnSpPr>
        <p:spPr>
          <a:xfrm>
            <a:off x="4471340" y="1726864"/>
            <a:ext cx="0" cy="2700000"/>
          </a:xfrm>
          <a:prstGeom prst="line">
            <a:avLst/>
          </a:prstGeom>
          <a:ln w="12700">
            <a:solidFill>
              <a:schemeClr val="accent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2"/>
          </p:nvPr>
        </p:nvSpPr>
        <p:spPr/>
        <p:txBody>
          <a:bodyPr/>
          <a:lstStyle/>
          <a:p>
            <a:r>
              <a:rPr lang="en-AU" dirty="0" smtClean="0"/>
              <a:t>Copyright © 2016 Accenture  All rights reserved.</a:t>
            </a:r>
            <a:endParaRPr lang="en-AU" dirty="0"/>
          </a:p>
        </p:txBody>
      </p:sp>
      <p:sp>
        <p:nvSpPr>
          <p:cNvPr id="7" name="Slide Number Placeholder 6"/>
          <p:cNvSpPr>
            <a:spLocks noGrp="1"/>
          </p:cNvSpPr>
          <p:nvPr>
            <p:ph type="sldNum" sz="quarter" idx="13"/>
          </p:nvPr>
        </p:nvSpPr>
        <p:spPr/>
        <p:txBody>
          <a:bodyPr/>
          <a:lstStyle/>
          <a:p>
            <a:pPr>
              <a:defRPr/>
            </a:pPr>
            <a:r>
              <a:rPr lang="en-US" smtClean="0"/>
              <a:t>Page </a:t>
            </a:r>
            <a:fld id="{90CBDC3A-D49F-4631-A8C7-55D59B33E5FA}" type="slidenum">
              <a:rPr lang="en-US" smtClean="0"/>
              <a:pPr>
                <a:defRPr/>
              </a:pPr>
              <a:t>2</a:t>
            </a:fld>
            <a:endParaRPr lang="en-US" dirty="0"/>
          </a:p>
        </p:txBody>
      </p:sp>
    </p:spTree>
    <p:extLst>
      <p:ext uri="{BB962C8B-B14F-4D97-AF65-F5344CB8AC3E}">
        <p14:creationId xmlns:p14="http://schemas.microsoft.com/office/powerpoint/2010/main" val="3479980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r>
              <a:rPr lang="en-US" smtClean="0"/>
              <a:t>Page </a:t>
            </a:r>
            <a:fld id="{90CBDC3A-D49F-4631-A8C7-55D59B33E5FA}" type="slidenum">
              <a:rPr lang="en-US" smtClean="0"/>
              <a:pPr>
                <a:defRPr/>
              </a:pPr>
              <a:t>20</a:t>
            </a:fld>
            <a:endParaRPr lang="en-US" dirty="0"/>
          </a:p>
        </p:txBody>
      </p:sp>
      <p:sp>
        <p:nvSpPr>
          <p:cNvPr id="3" name="Title 2"/>
          <p:cNvSpPr>
            <a:spLocks noGrp="1"/>
          </p:cNvSpPr>
          <p:nvPr>
            <p:ph type="title"/>
          </p:nvPr>
        </p:nvSpPr>
        <p:spPr/>
        <p:txBody>
          <a:bodyPr/>
          <a:lstStyle/>
          <a:p>
            <a:r>
              <a:rPr lang="en-US" dirty="0"/>
              <a:t>Monitoring</a:t>
            </a:r>
          </a:p>
        </p:txBody>
      </p:sp>
      <p:sp>
        <p:nvSpPr>
          <p:cNvPr id="4" name="Text Placeholder 3"/>
          <p:cNvSpPr>
            <a:spLocks noGrp="1"/>
          </p:cNvSpPr>
          <p:nvPr>
            <p:ph type="body" sz="quarter" idx="10"/>
          </p:nvPr>
        </p:nvSpPr>
        <p:spPr/>
        <p:txBody>
          <a:bodyPr/>
          <a:lstStyle/>
          <a:p>
            <a:r>
              <a:rPr lang="en-US" dirty="0"/>
              <a:t>Definition</a:t>
            </a:r>
          </a:p>
          <a:p>
            <a:endParaRPr lang="en-US" dirty="0"/>
          </a:p>
        </p:txBody>
      </p:sp>
      <p:sp>
        <p:nvSpPr>
          <p:cNvPr id="5" name="Footer Placeholder 4"/>
          <p:cNvSpPr>
            <a:spLocks noGrp="1"/>
          </p:cNvSpPr>
          <p:nvPr>
            <p:ph type="ftr" sz="quarter" idx="13"/>
          </p:nvPr>
        </p:nvSpPr>
        <p:spPr/>
        <p:txBody>
          <a:bodyPr/>
          <a:lstStyle/>
          <a:p>
            <a:r>
              <a:rPr lang="en-US" smtClean="0"/>
              <a:t>Copyright © 2016 Accenture  All rights reserved.</a:t>
            </a:r>
            <a:endParaRPr lang="en-US" dirty="0"/>
          </a:p>
        </p:txBody>
      </p:sp>
      <p:sp>
        <p:nvSpPr>
          <p:cNvPr id="6" name="Rectangle 5"/>
          <p:cNvSpPr/>
          <p:nvPr/>
        </p:nvSpPr>
        <p:spPr>
          <a:xfrm>
            <a:off x="1225550" y="1728629"/>
            <a:ext cx="7512050" cy="1246495"/>
          </a:xfrm>
          <a:prstGeom prst="rect">
            <a:avLst/>
          </a:prstGeom>
        </p:spPr>
        <p:txBody>
          <a:bodyPr wrap="square">
            <a:spAutoFit/>
          </a:bodyPr>
          <a:lstStyle/>
          <a:p>
            <a:pPr>
              <a:spcAft>
                <a:spcPts val="600"/>
              </a:spcAft>
            </a:pPr>
            <a:r>
              <a:rPr lang="en-US" sz="1400" b="1" dirty="0" smtClean="0">
                <a:solidFill>
                  <a:schemeClr val="accent1"/>
                </a:solidFill>
              </a:rPr>
              <a:t>Telemetry</a:t>
            </a:r>
            <a:r>
              <a:rPr lang="en-US" sz="1400" b="1" dirty="0" smtClean="0">
                <a:solidFill>
                  <a:schemeClr val="accent2"/>
                </a:solidFill>
              </a:rPr>
              <a:t/>
            </a:r>
            <a:br>
              <a:rPr lang="en-US" sz="1400" b="1" dirty="0" smtClean="0">
                <a:solidFill>
                  <a:schemeClr val="accent2"/>
                </a:solidFill>
              </a:rPr>
            </a:br>
            <a:r>
              <a:rPr lang="en-US" sz="1400" dirty="0" smtClean="0">
                <a:solidFill>
                  <a:schemeClr val="tx2"/>
                </a:solidFill>
              </a:rPr>
              <a:t>is </a:t>
            </a:r>
            <a:r>
              <a:rPr lang="en-US" sz="1400" dirty="0">
                <a:solidFill>
                  <a:schemeClr val="tx2"/>
                </a:solidFill>
              </a:rPr>
              <a:t>the highly automated communications process by which measurements are made and other data collected at remote or inaccessible points and transmitted to receiving equipment for monitoring. The word is derived from Greek roots: tele = remote, and </a:t>
            </a:r>
            <a:r>
              <a:rPr lang="en-US" sz="1400" dirty="0" err="1">
                <a:solidFill>
                  <a:schemeClr val="tx2"/>
                </a:solidFill>
              </a:rPr>
              <a:t>metron</a:t>
            </a:r>
            <a:r>
              <a:rPr lang="en-US" sz="1400" dirty="0">
                <a:solidFill>
                  <a:schemeClr val="tx2"/>
                </a:solidFill>
              </a:rPr>
              <a:t> = measure.</a:t>
            </a:r>
          </a:p>
          <a:p>
            <a:pPr algn="r">
              <a:spcAft>
                <a:spcPts val="600"/>
              </a:spcAft>
            </a:pPr>
            <a:r>
              <a:rPr lang="en-US" sz="1400" dirty="0">
                <a:solidFill>
                  <a:schemeClr val="tx2"/>
                </a:solidFill>
                <a:hlinkClick r:id="rId3"/>
              </a:rPr>
              <a:t>Wikipedia, the free </a:t>
            </a:r>
            <a:r>
              <a:rPr lang="en-US" sz="1400" dirty="0" smtClean="0">
                <a:solidFill>
                  <a:schemeClr val="tx2"/>
                </a:solidFill>
                <a:hlinkClick r:id="rId3"/>
              </a:rPr>
              <a:t>encyclopedia</a:t>
            </a:r>
            <a:endParaRPr lang="en-US" sz="1400" dirty="0">
              <a:solidFill>
                <a:schemeClr val="tx2"/>
              </a:solidFill>
            </a:endParaRPr>
          </a:p>
        </p:txBody>
      </p:sp>
      <p:sp>
        <p:nvSpPr>
          <p:cNvPr id="7" name="Oval 6"/>
          <p:cNvSpPr/>
          <p:nvPr/>
        </p:nvSpPr>
        <p:spPr>
          <a:xfrm>
            <a:off x="482803" y="1865129"/>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p:nvSpPr>
        <p:spPr>
          <a:xfrm>
            <a:off x="1225550" y="3354229"/>
            <a:ext cx="7512050" cy="1384995"/>
          </a:xfrm>
          <a:prstGeom prst="rect">
            <a:avLst/>
          </a:prstGeom>
        </p:spPr>
        <p:txBody>
          <a:bodyPr wrap="square">
            <a:spAutoFit/>
          </a:bodyPr>
          <a:lstStyle/>
          <a:p>
            <a:pPr>
              <a:spcAft>
                <a:spcPts val="0"/>
              </a:spcAft>
            </a:pPr>
            <a:r>
              <a:rPr lang="en-US" sz="1400" b="1" dirty="0">
                <a:solidFill>
                  <a:schemeClr val="accent1"/>
                </a:solidFill>
              </a:rPr>
              <a:t>Application Performance Management  (APM) </a:t>
            </a:r>
            <a:r>
              <a:rPr lang="en-US" sz="1400" b="1" dirty="0" smtClean="0">
                <a:solidFill>
                  <a:schemeClr val="accent1"/>
                </a:solidFill>
              </a:rPr>
              <a:t/>
            </a:r>
            <a:br>
              <a:rPr lang="en-US" sz="1400" b="1" dirty="0" smtClean="0">
                <a:solidFill>
                  <a:schemeClr val="accent1"/>
                </a:solidFill>
              </a:rPr>
            </a:br>
            <a:r>
              <a:rPr lang="en-US" sz="1400" dirty="0" smtClean="0">
                <a:solidFill>
                  <a:schemeClr val="tx2"/>
                </a:solidFill>
              </a:rPr>
              <a:t>is </a:t>
            </a:r>
            <a:r>
              <a:rPr lang="en-US" sz="1400" dirty="0">
                <a:solidFill>
                  <a:schemeClr val="tx2"/>
                </a:solidFill>
              </a:rPr>
              <a:t>the monitoring and management of performance and availability of </a:t>
            </a:r>
            <a:r>
              <a:rPr lang="en-US" sz="1400" dirty="0">
                <a:solidFill>
                  <a:schemeClr val="tx2"/>
                </a:solidFill>
                <a:hlinkClick r:id="rId4"/>
              </a:rPr>
              <a:t>software</a:t>
            </a:r>
            <a:r>
              <a:rPr lang="en-US" sz="1400" dirty="0">
                <a:solidFill>
                  <a:schemeClr val="tx2"/>
                </a:solidFill>
              </a:rPr>
              <a:t> applications. APM strives to detect and diagnose application performance problems to maintain an expected </a:t>
            </a:r>
            <a:r>
              <a:rPr lang="en-US" sz="1400" dirty="0">
                <a:solidFill>
                  <a:schemeClr val="tx2"/>
                </a:solidFill>
                <a:hlinkClick r:id="rId5"/>
              </a:rPr>
              <a:t>level of service</a:t>
            </a:r>
            <a:r>
              <a:rPr lang="en-US" sz="1400" dirty="0">
                <a:solidFill>
                  <a:schemeClr val="tx2"/>
                </a:solidFill>
              </a:rPr>
              <a:t>. APM is "the translation of </a:t>
            </a:r>
            <a:r>
              <a:rPr lang="en-US" sz="1400" dirty="0">
                <a:solidFill>
                  <a:schemeClr val="tx2"/>
                </a:solidFill>
                <a:hlinkClick r:id="rId6"/>
              </a:rPr>
              <a:t>IT metrics</a:t>
            </a:r>
            <a:r>
              <a:rPr lang="en-US" sz="1400" dirty="0">
                <a:solidFill>
                  <a:schemeClr val="tx2"/>
                </a:solidFill>
              </a:rPr>
              <a:t> into business </a:t>
            </a:r>
            <a:r>
              <a:rPr lang="en-US" sz="1400" dirty="0" smtClean="0">
                <a:solidFill>
                  <a:schemeClr val="tx2"/>
                </a:solidFill>
              </a:rPr>
              <a:t>meaning</a:t>
            </a:r>
            <a:br>
              <a:rPr lang="en-US" sz="1400" dirty="0" smtClean="0">
                <a:solidFill>
                  <a:schemeClr val="tx2"/>
                </a:solidFill>
              </a:rPr>
            </a:br>
            <a:r>
              <a:rPr lang="en-US" sz="1400" dirty="0" smtClean="0">
                <a:solidFill>
                  <a:schemeClr val="tx2"/>
                </a:solidFill>
              </a:rPr>
              <a:t>([</a:t>
            </a:r>
            <a:r>
              <a:rPr lang="en-US" sz="1400" dirty="0">
                <a:solidFill>
                  <a:schemeClr val="tx2"/>
                </a:solidFill>
              </a:rPr>
              <a:t>i.e.] value)."</a:t>
            </a:r>
            <a:r>
              <a:rPr lang="en-US" sz="1400" baseline="30000" dirty="0">
                <a:solidFill>
                  <a:schemeClr val="tx2"/>
                </a:solidFill>
                <a:hlinkClick r:id="rId7"/>
              </a:rPr>
              <a:t>[</a:t>
            </a:r>
            <a:r>
              <a:rPr lang="en-US" sz="1400" baseline="30000" dirty="0" smtClean="0">
                <a:solidFill>
                  <a:schemeClr val="tx2"/>
                </a:solidFill>
                <a:hlinkClick r:id="rId7"/>
              </a:rPr>
              <a:t>1]</a:t>
            </a:r>
            <a:endParaRPr lang="en-US" sz="1400" baseline="30000" dirty="0" smtClean="0">
              <a:solidFill>
                <a:schemeClr val="tx2"/>
              </a:solidFill>
            </a:endParaRPr>
          </a:p>
          <a:p>
            <a:pPr algn="r">
              <a:spcAft>
                <a:spcPts val="600"/>
              </a:spcAft>
            </a:pPr>
            <a:r>
              <a:rPr lang="en-US" sz="1400" dirty="0" smtClean="0">
                <a:solidFill>
                  <a:schemeClr val="tx2"/>
                </a:solidFill>
                <a:hlinkClick r:id="rId8"/>
              </a:rPr>
              <a:t>Wikipedia, the free encyclopedia </a:t>
            </a:r>
            <a:endParaRPr lang="en-US" sz="1400" dirty="0">
              <a:solidFill>
                <a:schemeClr val="tx2"/>
              </a:solidFill>
            </a:endParaRPr>
          </a:p>
        </p:txBody>
      </p:sp>
      <p:sp>
        <p:nvSpPr>
          <p:cNvPr id="12" name="Oval 11"/>
          <p:cNvSpPr/>
          <p:nvPr/>
        </p:nvSpPr>
        <p:spPr>
          <a:xfrm>
            <a:off x="482803" y="3452151"/>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Oval 12"/>
          <p:cNvSpPr/>
          <p:nvPr/>
        </p:nvSpPr>
        <p:spPr>
          <a:xfrm>
            <a:off x="482803" y="5122844"/>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p:cNvSpPr/>
          <p:nvPr/>
        </p:nvSpPr>
        <p:spPr>
          <a:xfrm>
            <a:off x="1225550" y="5039173"/>
            <a:ext cx="7512050" cy="954107"/>
          </a:xfrm>
          <a:prstGeom prst="rect">
            <a:avLst/>
          </a:prstGeom>
        </p:spPr>
        <p:txBody>
          <a:bodyPr wrap="square">
            <a:spAutoFit/>
          </a:bodyPr>
          <a:lstStyle/>
          <a:p>
            <a:pPr>
              <a:spcAft>
                <a:spcPts val="0"/>
              </a:spcAft>
            </a:pPr>
            <a:r>
              <a:rPr lang="en-US" sz="1400" b="1" dirty="0">
                <a:solidFill>
                  <a:schemeClr val="accent1"/>
                </a:solidFill>
              </a:rPr>
              <a:t>Business intelligence (BI) </a:t>
            </a:r>
            <a:r>
              <a:rPr lang="en-US" sz="1400" b="1" dirty="0" smtClean="0">
                <a:solidFill>
                  <a:schemeClr val="accent1"/>
                </a:solidFill>
              </a:rPr>
              <a:t/>
            </a:r>
            <a:br>
              <a:rPr lang="en-US" sz="1400" b="1" dirty="0" smtClean="0">
                <a:solidFill>
                  <a:schemeClr val="accent1"/>
                </a:solidFill>
              </a:rPr>
            </a:br>
            <a:r>
              <a:rPr lang="en-US" sz="1400" dirty="0" smtClean="0">
                <a:solidFill>
                  <a:schemeClr val="tx2"/>
                </a:solidFill>
              </a:rPr>
              <a:t>is </a:t>
            </a:r>
            <a:r>
              <a:rPr lang="en-US" sz="1400" dirty="0">
                <a:solidFill>
                  <a:schemeClr val="tx2"/>
                </a:solidFill>
              </a:rPr>
              <a:t>the set of techniques and tools for the transformation of raw data into meaningful and useful information for business analysis purposes.</a:t>
            </a:r>
          </a:p>
          <a:p>
            <a:pPr algn="r">
              <a:spcAft>
                <a:spcPts val="600"/>
              </a:spcAft>
            </a:pPr>
            <a:r>
              <a:rPr lang="en-US" sz="1400" dirty="0">
                <a:solidFill>
                  <a:schemeClr val="tx2"/>
                </a:solidFill>
                <a:hlinkClick r:id="rId9"/>
              </a:rPr>
              <a:t>Wikipedia, the free </a:t>
            </a:r>
            <a:r>
              <a:rPr lang="en-US" sz="1400" dirty="0" smtClean="0">
                <a:solidFill>
                  <a:schemeClr val="tx2"/>
                </a:solidFill>
                <a:hlinkClick r:id="rId9"/>
              </a:rPr>
              <a:t>encyclopedia</a:t>
            </a:r>
            <a:endParaRPr lang="en-US" sz="1400" dirty="0">
              <a:solidFill>
                <a:schemeClr val="tx2"/>
              </a:solidFill>
            </a:endParaRPr>
          </a:p>
        </p:txBody>
      </p:sp>
      <p:sp>
        <p:nvSpPr>
          <p:cNvPr id="17" name="Freeform 8"/>
          <p:cNvSpPr>
            <a:spLocks noEditPoints="1"/>
          </p:cNvSpPr>
          <p:nvPr/>
        </p:nvSpPr>
        <p:spPr bwMode="auto">
          <a:xfrm>
            <a:off x="609680" y="5295902"/>
            <a:ext cx="412323" cy="327410"/>
          </a:xfrm>
          <a:custGeom>
            <a:avLst/>
            <a:gdLst>
              <a:gd name="T0" fmla="*/ 183 w 539"/>
              <a:gd name="T1" fmla="*/ 343 h 428"/>
              <a:gd name="T2" fmla="*/ 539 w 539"/>
              <a:gd name="T3" fmla="*/ 343 h 428"/>
              <a:gd name="T4" fmla="*/ 539 w 539"/>
              <a:gd name="T5" fmla="*/ 400 h 428"/>
              <a:gd name="T6" fmla="*/ 183 w 539"/>
              <a:gd name="T7" fmla="*/ 400 h 428"/>
              <a:gd name="T8" fmla="*/ 183 w 539"/>
              <a:gd name="T9" fmla="*/ 343 h 428"/>
              <a:gd name="T10" fmla="*/ 183 w 539"/>
              <a:gd name="T11" fmla="*/ 29 h 428"/>
              <a:gd name="T12" fmla="*/ 183 w 539"/>
              <a:gd name="T13" fmla="*/ 86 h 428"/>
              <a:gd name="T14" fmla="*/ 539 w 539"/>
              <a:gd name="T15" fmla="*/ 86 h 428"/>
              <a:gd name="T16" fmla="*/ 539 w 539"/>
              <a:gd name="T17" fmla="*/ 29 h 428"/>
              <a:gd name="T18" fmla="*/ 183 w 539"/>
              <a:gd name="T19" fmla="*/ 29 h 428"/>
              <a:gd name="T20" fmla="*/ 183 w 539"/>
              <a:gd name="T21" fmla="*/ 243 h 428"/>
              <a:gd name="T22" fmla="*/ 539 w 539"/>
              <a:gd name="T23" fmla="*/ 243 h 428"/>
              <a:gd name="T24" fmla="*/ 539 w 539"/>
              <a:gd name="T25" fmla="*/ 186 h 428"/>
              <a:gd name="T26" fmla="*/ 183 w 539"/>
              <a:gd name="T27" fmla="*/ 186 h 428"/>
              <a:gd name="T28" fmla="*/ 183 w 539"/>
              <a:gd name="T29" fmla="*/ 243 h 428"/>
              <a:gd name="T30" fmla="*/ 0 w 539"/>
              <a:gd name="T31" fmla="*/ 315 h 428"/>
              <a:gd name="T32" fmla="*/ 115 w 539"/>
              <a:gd name="T33" fmla="*/ 315 h 428"/>
              <a:gd name="T34" fmla="*/ 115 w 539"/>
              <a:gd name="T35" fmla="*/ 428 h 428"/>
              <a:gd name="T36" fmla="*/ 0 w 539"/>
              <a:gd name="T37" fmla="*/ 428 h 428"/>
              <a:gd name="T38" fmla="*/ 0 w 539"/>
              <a:gd name="T39" fmla="*/ 315 h 428"/>
              <a:gd name="T40" fmla="*/ 28 w 539"/>
              <a:gd name="T41" fmla="*/ 400 h 428"/>
              <a:gd name="T42" fmla="*/ 86 w 539"/>
              <a:gd name="T43" fmla="*/ 400 h 428"/>
              <a:gd name="T44" fmla="*/ 86 w 539"/>
              <a:gd name="T45" fmla="*/ 343 h 428"/>
              <a:gd name="T46" fmla="*/ 28 w 539"/>
              <a:gd name="T47" fmla="*/ 343 h 428"/>
              <a:gd name="T48" fmla="*/ 28 w 539"/>
              <a:gd name="T49" fmla="*/ 400 h 428"/>
              <a:gd name="T50" fmla="*/ 0 w 539"/>
              <a:gd name="T51" fmla="*/ 158 h 428"/>
              <a:gd name="T52" fmla="*/ 115 w 539"/>
              <a:gd name="T53" fmla="*/ 158 h 428"/>
              <a:gd name="T54" fmla="*/ 115 w 539"/>
              <a:gd name="T55" fmla="*/ 271 h 428"/>
              <a:gd name="T56" fmla="*/ 0 w 539"/>
              <a:gd name="T57" fmla="*/ 271 h 428"/>
              <a:gd name="T58" fmla="*/ 0 w 539"/>
              <a:gd name="T59" fmla="*/ 158 h 428"/>
              <a:gd name="T60" fmla="*/ 28 w 539"/>
              <a:gd name="T61" fmla="*/ 243 h 428"/>
              <a:gd name="T62" fmla="*/ 86 w 539"/>
              <a:gd name="T63" fmla="*/ 243 h 428"/>
              <a:gd name="T64" fmla="*/ 86 w 539"/>
              <a:gd name="T65" fmla="*/ 186 h 428"/>
              <a:gd name="T66" fmla="*/ 28 w 539"/>
              <a:gd name="T67" fmla="*/ 186 h 428"/>
              <a:gd name="T68" fmla="*/ 28 w 539"/>
              <a:gd name="T69" fmla="*/ 243 h 428"/>
              <a:gd name="T70" fmla="*/ 0 w 539"/>
              <a:gd name="T71" fmla="*/ 0 h 428"/>
              <a:gd name="T72" fmla="*/ 115 w 539"/>
              <a:gd name="T73" fmla="*/ 0 h 428"/>
              <a:gd name="T74" fmla="*/ 115 w 539"/>
              <a:gd name="T75" fmla="*/ 114 h 428"/>
              <a:gd name="T76" fmla="*/ 0 w 539"/>
              <a:gd name="T77" fmla="*/ 114 h 428"/>
              <a:gd name="T78" fmla="*/ 0 w 539"/>
              <a:gd name="T79" fmla="*/ 0 h 428"/>
              <a:gd name="T80" fmla="*/ 28 w 539"/>
              <a:gd name="T81" fmla="*/ 86 h 428"/>
              <a:gd name="T82" fmla="*/ 86 w 539"/>
              <a:gd name="T83" fmla="*/ 86 h 428"/>
              <a:gd name="T84" fmla="*/ 86 w 539"/>
              <a:gd name="T85" fmla="*/ 29 h 428"/>
              <a:gd name="T86" fmla="*/ 28 w 539"/>
              <a:gd name="T87" fmla="*/ 29 h 428"/>
              <a:gd name="T88" fmla="*/ 28 w 539"/>
              <a:gd name="T89" fmla="*/ 86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39" h="428">
                <a:moveTo>
                  <a:pt x="183" y="343"/>
                </a:moveTo>
                <a:lnTo>
                  <a:pt x="539" y="343"/>
                </a:lnTo>
                <a:lnTo>
                  <a:pt x="539" y="400"/>
                </a:lnTo>
                <a:lnTo>
                  <a:pt x="183" y="400"/>
                </a:lnTo>
                <a:lnTo>
                  <a:pt x="183" y="343"/>
                </a:lnTo>
                <a:close/>
                <a:moveTo>
                  <a:pt x="183" y="29"/>
                </a:moveTo>
                <a:lnTo>
                  <a:pt x="183" y="86"/>
                </a:lnTo>
                <a:lnTo>
                  <a:pt x="539" y="86"/>
                </a:lnTo>
                <a:lnTo>
                  <a:pt x="539" y="29"/>
                </a:lnTo>
                <a:lnTo>
                  <a:pt x="183" y="29"/>
                </a:lnTo>
                <a:close/>
                <a:moveTo>
                  <a:pt x="183" y="243"/>
                </a:moveTo>
                <a:lnTo>
                  <a:pt x="539" y="243"/>
                </a:lnTo>
                <a:lnTo>
                  <a:pt x="539" y="186"/>
                </a:lnTo>
                <a:lnTo>
                  <a:pt x="183" y="186"/>
                </a:lnTo>
                <a:lnTo>
                  <a:pt x="183" y="243"/>
                </a:lnTo>
                <a:close/>
                <a:moveTo>
                  <a:pt x="0" y="315"/>
                </a:moveTo>
                <a:lnTo>
                  <a:pt x="115" y="315"/>
                </a:lnTo>
                <a:lnTo>
                  <a:pt x="115" y="428"/>
                </a:lnTo>
                <a:lnTo>
                  <a:pt x="0" y="428"/>
                </a:lnTo>
                <a:lnTo>
                  <a:pt x="0" y="315"/>
                </a:lnTo>
                <a:close/>
                <a:moveTo>
                  <a:pt x="28" y="400"/>
                </a:moveTo>
                <a:lnTo>
                  <a:pt x="86" y="400"/>
                </a:lnTo>
                <a:lnTo>
                  <a:pt x="86" y="343"/>
                </a:lnTo>
                <a:lnTo>
                  <a:pt x="28" y="343"/>
                </a:lnTo>
                <a:lnTo>
                  <a:pt x="28" y="400"/>
                </a:lnTo>
                <a:close/>
                <a:moveTo>
                  <a:pt x="0" y="158"/>
                </a:moveTo>
                <a:lnTo>
                  <a:pt x="115" y="158"/>
                </a:lnTo>
                <a:lnTo>
                  <a:pt x="115" y="271"/>
                </a:lnTo>
                <a:lnTo>
                  <a:pt x="0" y="271"/>
                </a:lnTo>
                <a:lnTo>
                  <a:pt x="0" y="158"/>
                </a:lnTo>
                <a:close/>
                <a:moveTo>
                  <a:pt x="28" y="243"/>
                </a:moveTo>
                <a:lnTo>
                  <a:pt x="86" y="243"/>
                </a:lnTo>
                <a:lnTo>
                  <a:pt x="86" y="186"/>
                </a:lnTo>
                <a:lnTo>
                  <a:pt x="28" y="186"/>
                </a:lnTo>
                <a:lnTo>
                  <a:pt x="28" y="243"/>
                </a:lnTo>
                <a:close/>
                <a:moveTo>
                  <a:pt x="0" y="0"/>
                </a:moveTo>
                <a:lnTo>
                  <a:pt x="115" y="0"/>
                </a:lnTo>
                <a:lnTo>
                  <a:pt x="115" y="114"/>
                </a:lnTo>
                <a:lnTo>
                  <a:pt x="0" y="114"/>
                </a:lnTo>
                <a:lnTo>
                  <a:pt x="0" y="0"/>
                </a:lnTo>
                <a:close/>
                <a:moveTo>
                  <a:pt x="28" y="86"/>
                </a:moveTo>
                <a:lnTo>
                  <a:pt x="86" y="86"/>
                </a:lnTo>
                <a:lnTo>
                  <a:pt x="86" y="29"/>
                </a:lnTo>
                <a:lnTo>
                  <a:pt x="28" y="29"/>
                </a:lnTo>
                <a:lnTo>
                  <a:pt x="28" y="8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
          <p:cNvSpPr>
            <a:spLocks noEditPoints="1"/>
          </p:cNvSpPr>
          <p:nvPr/>
        </p:nvSpPr>
        <p:spPr bwMode="auto">
          <a:xfrm>
            <a:off x="612088" y="3559568"/>
            <a:ext cx="418619" cy="385897"/>
          </a:xfrm>
          <a:custGeom>
            <a:avLst/>
            <a:gdLst>
              <a:gd name="T0" fmla="*/ 7 w 607"/>
              <a:gd name="T1" fmla="*/ 558 h 558"/>
              <a:gd name="T2" fmla="*/ 7 w 607"/>
              <a:gd name="T3" fmla="*/ 492 h 558"/>
              <a:gd name="T4" fmla="*/ 106 w 607"/>
              <a:gd name="T5" fmla="*/ 547 h 558"/>
              <a:gd name="T6" fmla="*/ 132 w 607"/>
              <a:gd name="T7" fmla="*/ 164 h 558"/>
              <a:gd name="T8" fmla="*/ 132 w 607"/>
              <a:gd name="T9" fmla="*/ 230 h 558"/>
              <a:gd name="T10" fmla="*/ 231 w 607"/>
              <a:gd name="T11" fmla="*/ 175 h 558"/>
              <a:gd name="T12" fmla="*/ 132 w 607"/>
              <a:gd name="T13" fmla="*/ 246 h 558"/>
              <a:gd name="T14" fmla="*/ 132 w 607"/>
              <a:gd name="T15" fmla="*/ 312 h 558"/>
              <a:gd name="T16" fmla="*/ 231 w 607"/>
              <a:gd name="T17" fmla="*/ 257 h 558"/>
              <a:gd name="T18" fmla="*/ 132 w 607"/>
              <a:gd name="T19" fmla="*/ 328 h 558"/>
              <a:gd name="T20" fmla="*/ 132 w 607"/>
              <a:gd name="T21" fmla="*/ 394 h 558"/>
              <a:gd name="T22" fmla="*/ 231 w 607"/>
              <a:gd name="T23" fmla="*/ 339 h 558"/>
              <a:gd name="T24" fmla="*/ 132 w 607"/>
              <a:gd name="T25" fmla="*/ 410 h 558"/>
              <a:gd name="T26" fmla="*/ 132 w 607"/>
              <a:gd name="T27" fmla="*/ 476 h 558"/>
              <a:gd name="T28" fmla="*/ 231 w 607"/>
              <a:gd name="T29" fmla="*/ 421 h 558"/>
              <a:gd name="T30" fmla="*/ 132 w 607"/>
              <a:gd name="T31" fmla="*/ 492 h 558"/>
              <a:gd name="T32" fmla="*/ 132 w 607"/>
              <a:gd name="T33" fmla="*/ 558 h 558"/>
              <a:gd name="T34" fmla="*/ 231 w 607"/>
              <a:gd name="T35" fmla="*/ 503 h 558"/>
              <a:gd name="T36" fmla="*/ 257 w 607"/>
              <a:gd name="T37" fmla="*/ 328 h 558"/>
              <a:gd name="T38" fmla="*/ 257 w 607"/>
              <a:gd name="T39" fmla="*/ 394 h 558"/>
              <a:gd name="T40" fmla="*/ 357 w 607"/>
              <a:gd name="T41" fmla="*/ 339 h 558"/>
              <a:gd name="T42" fmla="*/ 257 w 607"/>
              <a:gd name="T43" fmla="*/ 246 h 558"/>
              <a:gd name="T44" fmla="*/ 257 w 607"/>
              <a:gd name="T45" fmla="*/ 312 h 558"/>
              <a:gd name="T46" fmla="*/ 357 w 607"/>
              <a:gd name="T47" fmla="*/ 257 h 558"/>
              <a:gd name="T48" fmla="*/ 257 w 607"/>
              <a:gd name="T49" fmla="*/ 410 h 558"/>
              <a:gd name="T50" fmla="*/ 257 w 607"/>
              <a:gd name="T51" fmla="*/ 476 h 558"/>
              <a:gd name="T52" fmla="*/ 357 w 607"/>
              <a:gd name="T53" fmla="*/ 421 h 558"/>
              <a:gd name="T54" fmla="*/ 257 w 607"/>
              <a:gd name="T55" fmla="*/ 492 h 558"/>
              <a:gd name="T56" fmla="*/ 257 w 607"/>
              <a:gd name="T57" fmla="*/ 558 h 558"/>
              <a:gd name="T58" fmla="*/ 357 w 607"/>
              <a:gd name="T59" fmla="*/ 503 h 558"/>
              <a:gd name="T60" fmla="*/ 382 w 607"/>
              <a:gd name="T61" fmla="*/ 0 h 558"/>
              <a:gd name="T62" fmla="*/ 382 w 607"/>
              <a:gd name="T63" fmla="*/ 66 h 558"/>
              <a:gd name="T64" fmla="*/ 482 w 607"/>
              <a:gd name="T65" fmla="*/ 11 h 558"/>
              <a:gd name="T66" fmla="*/ 382 w 607"/>
              <a:gd name="T67" fmla="*/ 82 h 558"/>
              <a:gd name="T68" fmla="*/ 382 w 607"/>
              <a:gd name="T69" fmla="*/ 148 h 558"/>
              <a:gd name="T70" fmla="*/ 482 w 607"/>
              <a:gd name="T71" fmla="*/ 93 h 558"/>
              <a:gd name="T72" fmla="*/ 382 w 607"/>
              <a:gd name="T73" fmla="*/ 164 h 558"/>
              <a:gd name="T74" fmla="*/ 382 w 607"/>
              <a:gd name="T75" fmla="*/ 230 h 558"/>
              <a:gd name="T76" fmla="*/ 482 w 607"/>
              <a:gd name="T77" fmla="*/ 175 h 558"/>
              <a:gd name="T78" fmla="*/ 382 w 607"/>
              <a:gd name="T79" fmla="*/ 246 h 558"/>
              <a:gd name="T80" fmla="*/ 382 w 607"/>
              <a:gd name="T81" fmla="*/ 312 h 558"/>
              <a:gd name="T82" fmla="*/ 482 w 607"/>
              <a:gd name="T83" fmla="*/ 257 h 558"/>
              <a:gd name="T84" fmla="*/ 382 w 607"/>
              <a:gd name="T85" fmla="*/ 328 h 558"/>
              <a:gd name="T86" fmla="*/ 382 w 607"/>
              <a:gd name="T87" fmla="*/ 394 h 558"/>
              <a:gd name="T88" fmla="*/ 482 w 607"/>
              <a:gd name="T89" fmla="*/ 339 h 558"/>
              <a:gd name="T90" fmla="*/ 382 w 607"/>
              <a:gd name="T91" fmla="*/ 410 h 558"/>
              <a:gd name="T92" fmla="*/ 382 w 607"/>
              <a:gd name="T93" fmla="*/ 476 h 558"/>
              <a:gd name="T94" fmla="*/ 482 w 607"/>
              <a:gd name="T95" fmla="*/ 421 h 558"/>
              <a:gd name="T96" fmla="*/ 382 w 607"/>
              <a:gd name="T97" fmla="*/ 492 h 558"/>
              <a:gd name="T98" fmla="*/ 382 w 607"/>
              <a:gd name="T99" fmla="*/ 558 h 558"/>
              <a:gd name="T100" fmla="*/ 482 w 607"/>
              <a:gd name="T101" fmla="*/ 503 h 558"/>
              <a:gd name="T102" fmla="*/ 507 w 607"/>
              <a:gd name="T103" fmla="*/ 328 h 558"/>
              <a:gd name="T104" fmla="*/ 507 w 607"/>
              <a:gd name="T105" fmla="*/ 394 h 558"/>
              <a:gd name="T106" fmla="*/ 607 w 607"/>
              <a:gd name="T107" fmla="*/ 339 h 558"/>
              <a:gd name="T108" fmla="*/ 507 w 607"/>
              <a:gd name="T109" fmla="*/ 410 h 558"/>
              <a:gd name="T110" fmla="*/ 507 w 607"/>
              <a:gd name="T111" fmla="*/ 476 h 558"/>
              <a:gd name="T112" fmla="*/ 607 w 607"/>
              <a:gd name="T113" fmla="*/ 421 h 558"/>
              <a:gd name="T114" fmla="*/ 507 w 607"/>
              <a:gd name="T115" fmla="*/ 492 h 558"/>
              <a:gd name="T116" fmla="*/ 507 w 607"/>
              <a:gd name="T117" fmla="*/ 558 h 558"/>
              <a:gd name="T118" fmla="*/ 607 w 607"/>
              <a:gd name="T119" fmla="*/ 503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7" h="558">
                <a:moveTo>
                  <a:pt x="106" y="547"/>
                </a:moveTo>
                <a:cubicBezTo>
                  <a:pt x="106" y="553"/>
                  <a:pt x="104" y="558"/>
                  <a:pt x="100" y="558"/>
                </a:cubicBezTo>
                <a:cubicBezTo>
                  <a:pt x="7" y="558"/>
                  <a:pt x="7" y="558"/>
                  <a:pt x="7" y="558"/>
                </a:cubicBezTo>
                <a:cubicBezTo>
                  <a:pt x="3" y="558"/>
                  <a:pt x="0" y="553"/>
                  <a:pt x="0" y="547"/>
                </a:cubicBezTo>
                <a:cubicBezTo>
                  <a:pt x="0" y="503"/>
                  <a:pt x="0" y="503"/>
                  <a:pt x="0" y="503"/>
                </a:cubicBezTo>
                <a:cubicBezTo>
                  <a:pt x="0" y="497"/>
                  <a:pt x="3" y="492"/>
                  <a:pt x="7" y="492"/>
                </a:cubicBezTo>
                <a:cubicBezTo>
                  <a:pt x="100" y="492"/>
                  <a:pt x="100" y="492"/>
                  <a:pt x="100" y="492"/>
                </a:cubicBezTo>
                <a:cubicBezTo>
                  <a:pt x="104" y="492"/>
                  <a:pt x="106" y="497"/>
                  <a:pt x="106" y="503"/>
                </a:cubicBezTo>
                <a:lnTo>
                  <a:pt x="106" y="547"/>
                </a:lnTo>
                <a:close/>
                <a:moveTo>
                  <a:pt x="231" y="175"/>
                </a:moveTo>
                <a:cubicBezTo>
                  <a:pt x="231" y="169"/>
                  <a:pt x="229" y="164"/>
                  <a:pt x="225" y="164"/>
                </a:cubicBezTo>
                <a:cubicBezTo>
                  <a:pt x="132" y="164"/>
                  <a:pt x="132" y="164"/>
                  <a:pt x="132" y="164"/>
                </a:cubicBezTo>
                <a:cubicBezTo>
                  <a:pt x="128" y="164"/>
                  <a:pt x="125" y="169"/>
                  <a:pt x="125" y="175"/>
                </a:cubicBezTo>
                <a:cubicBezTo>
                  <a:pt x="125" y="219"/>
                  <a:pt x="125" y="219"/>
                  <a:pt x="125" y="219"/>
                </a:cubicBezTo>
                <a:cubicBezTo>
                  <a:pt x="125" y="225"/>
                  <a:pt x="128" y="230"/>
                  <a:pt x="132" y="230"/>
                </a:cubicBezTo>
                <a:cubicBezTo>
                  <a:pt x="225" y="230"/>
                  <a:pt x="225" y="230"/>
                  <a:pt x="225" y="230"/>
                </a:cubicBezTo>
                <a:cubicBezTo>
                  <a:pt x="229" y="230"/>
                  <a:pt x="231" y="225"/>
                  <a:pt x="231" y="219"/>
                </a:cubicBezTo>
                <a:lnTo>
                  <a:pt x="231" y="175"/>
                </a:lnTo>
                <a:close/>
                <a:moveTo>
                  <a:pt x="231" y="257"/>
                </a:moveTo>
                <a:cubicBezTo>
                  <a:pt x="231" y="251"/>
                  <a:pt x="229" y="246"/>
                  <a:pt x="225" y="246"/>
                </a:cubicBezTo>
                <a:cubicBezTo>
                  <a:pt x="132" y="246"/>
                  <a:pt x="132" y="246"/>
                  <a:pt x="132" y="246"/>
                </a:cubicBezTo>
                <a:cubicBezTo>
                  <a:pt x="128" y="246"/>
                  <a:pt x="125" y="251"/>
                  <a:pt x="125" y="257"/>
                </a:cubicBezTo>
                <a:cubicBezTo>
                  <a:pt x="125" y="301"/>
                  <a:pt x="125" y="301"/>
                  <a:pt x="125" y="301"/>
                </a:cubicBezTo>
                <a:cubicBezTo>
                  <a:pt x="125" y="307"/>
                  <a:pt x="128" y="312"/>
                  <a:pt x="132" y="312"/>
                </a:cubicBezTo>
                <a:cubicBezTo>
                  <a:pt x="225" y="312"/>
                  <a:pt x="225" y="312"/>
                  <a:pt x="225" y="312"/>
                </a:cubicBezTo>
                <a:cubicBezTo>
                  <a:pt x="229" y="312"/>
                  <a:pt x="231" y="307"/>
                  <a:pt x="231" y="301"/>
                </a:cubicBezTo>
                <a:lnTo>
                  <a:pt x="231" y="257"/>
                </a:lnTo>
                <a:close/>
                <a:moveTo>
                  <a:pt x="231" y="339"/>
                </a:moveTo>
                <a:cubicBezTo>
                  <a:pt x="231" y="333"/>
                  <a:pt x="229" y="328"/>
                  <a:pt x="225" y="328"/>
                </a:cubicBezTo>
                <a:cubicBezTo>
                  <a:pt x="132" y="328"/>
                  <a:pt x="132" y="328"/>
                  <a:pt x="132" y="328"/>
                </a:cubicBezTo>
                <a:cubicBezTo>
                  <a:pt x="128" y="328"/>
                  <a:pt x="125" y="333"/>
                  <a:pt x="125" y="339"/>
                </a:cubicBezTo>
                <a:cubicBezTo>
                  <a:pt x="125" y="383"/>
                  <a:pt x="125" y="383"/>
                  <a:pt x="125" y="383"/>
                </a:cubicBezTo>
                <a:cubicBezTo>
                  <a:pt x="125" y="389"/>
                  <a:pt x="128" y="394"/>
                  <a:pt x="132" y="394"/>
                </a:cubicBezTo>
                <a:cubicBezTo>
                  <a:pt x="225" y="394"/>
                  <a:pt x="225" y="394"/>
                  <a:pt x="225" y="394"/>
                </a:cubicBezTo>
                <a:cubicBezTo>
                  <a:pt x="229" y="394"/>
                  <a:pt x="231" y="389"/>
                  <a:pt x="231" y="383"/>
                </a:cubicBezTo>
                <a:lnTo>
                  <a:pt x="231" y="339"/>
                </a:lnTo>
                <a:close/>
                <a:moveTo>
                  <a:pt x="231" y="421"/>
                </a:moveTo>
                <a:cubicBezTo>
                  <a:pt x="231" y="415"/>
                  <a:pt x="229" y="410"/>
                  <a:pt x="225" y="410"/>
                </a:cubicBezTo>
                <a:cubicBezTo>
                  <a:pt x="132" y="410"/>
                  <a:pt x="132" y="410"/>
                  <a:pt x="132" y="410"/>
                </a:cubicBezTo>
                <a:cubicBezTo>
                  <a:pt x="128" y="410"/>
                  <a:pt x="125" y="415"/>
                  <a:pt x="125" y="421"/>
                </a:cubicBezTo>
                <a:cubicBezTo>
                  <a:pt x="125" y="465"/>
                  <a:pt x="125" y="465"/>
                  <a:pt x="125" y="465"/>
                </a:cubicBezTo>
                <a:cubicBezTo>
                  <a:pt x="125" y="471"/>
                  <a:pt x="128" y="476"/>
                  <a:pt x="132" y="476"/>
                </a:cubicBezTo>
                <a:cubicBezTo>
                  <a:pt x="225" y="476"/>
                  <a:pt x="225" y="476"/>
                  <a:pt x="225" y="476"/>
                </a:cubicBezTo>
                <a:cubicBezTo>
                  <a:pt x="229" y="476"/>
                  <a:pt x="231" y="471"/>
                  <a:pt x="231" y="465"/>
                </a:cubicBezTo>
                <a:lnTo>
                  <a:pt x="231" y="421"/>
                </a:lnTo>
                <a:close/>
                <a:moveTo>
                  <a:pt x="231" y="503"/>
                </a:moveTo>
                <a:cubicBezTo>
                  <a:pt x="231" y="497"/>
                  <a:pt x="229" y="492"/>
                  <a:pt x="225" y="492"/>
                </a:cubicBezTo>
                <a:cubicBezTo>
                  <a:pt x="132" y="492"/>
                  <a:pt x="132" y="492"/>
                  <a:pt x="132" y="492"/>
                </a:cubicBezTo>
                <a:cubicBezTo>
                  <a:pt x="128" y="492"/>
                  <a:pt x="125" y="497"/>
                  <a:pt x="125" y="503"/>
                </a:cubicBezTo>
                <a:cubicBezTo>
                  <a:pt x="125" y="547"/>
                  <a:pt x="125" y="547"/>
                  <a:pt x="125" y="547"/>
                </a:cubicBezTo>
                <a:cubicBezTo>
                  <a:pt x="125" y="553"/>
                  <a:pt x="128" y="558"/>
                  <a:pt x="132" y="558"/>
                </a:cubicBezTo>
                <a:cubicBezTo>
                  <a:pt x="225" y="558"/>
                  <a:pt x="225" y="558"/>
                  <a:pt x="225" y="558"/>
                </a:cubicBezTo>
                <a:cubicBezTo>
                  <a:pt x="229" y="558"/>
                  <a:pt x="231" y="553"/>
                  <a:pt x="231" y="547"/>
                </a:cubicBezTo>
                <a:lnTo>
                  <a:pt x="231" y="503"/>
                </a:lnTo>
                <a:close/>
                <a:moveTo>
                  <a:pt x="357" y="339"/>
                </a:moveTo>
                <a:cubicBezTo>
                  <a:pt x="357" y="333"/>
                  <a:pt x="354" y="328"/>
                  <a:pt x="350" y="328"/>
                </a:cubicBezTo>
                <a:cubicBezTo>
                  <a:pt x="257" y="328"/>
                  <a:pt x="257" y="328"/>
                  <a:pt x="257" y="328"/>
                </a:cubicBezTo>
                <a:cubicBezTo>
                  <a:pt x="253" y="328"/>
                  <a:pt x="250" y="333"/>
                  <a:pt x="250" y="339"/>
                </a:cubicBezTo>
                <a:cubicBezTo>
                  <a:pt x="250" y="383"/>
                  <a:pt x="250" y="383"/>
                  <a:pt x="250" y="383"/>
                </a:cubicBezTo>
                <a:cubicBezTo>
                  <a:pt x="250" y="389"/>
                  <a:pt x="253" y="394"/>
                  <a:pt x="257" y="394"/>
                </a:cubicBezTo>
                <a:cubicBezTo>
                  <a:pt x="350" y="394"/>
                  <a:pt x="350" y="394"/>
                  <a:pt x="350" y="394"/>
                </a:cubicBezTo>
                <a:cubicBezTo>
                  <a:pt x="354" y="394"/>
                  <a:pt x="357" y="389"/>
                  <a:pt x="357" y="383"/>
                </a:cubicBezTo>
                <a:lnTo>
                  <a:pt x="357" y="339"/>
                </a:lnTo>
                <a:close/>
                <a:moveTo>
                  <a:pt x="357" y="257"/>
                </a:moveTo>
                <a:cubicBezTo>
                  <a:pt x="357" y="251"/>
                  <a:pt x="354" y="246"/>
                  <a:pt x="350" y="246"/>
                </a:cubicBezTo>
                <a:cubicBezTo>
                  <a:pt x="257" y="246"/>
                  <a:pt x="257" y="246"/>
                  <a:pt x="257" y="246"/>
                </a:cubicBezTo>
                <a:cubicBezTo>
                  <a:pt x="253" y="246"/>
                  <a:pt x="250" y="251"/>
                  <a:pt x="250" y="257"/>
                </a:cubicBezTo>
                <a:cubicBezTo>
                  <a:pt x="250" y="301"/>
                  <a:pt x="250" y="301"/>
                  <a:pt x="250" y="301"/>
                </a:cubicBezTo>
                <a:cubicBezTo>
                  <a:pt x="250" y="307"/>
                  <a:pt x="253" y="312"/>
                  <a:pt x="257" y="312"/>
                </a:cubicBezTo>
                <a:cubicBezTo>
                  <a:pt x="350" y="312"/>
                  <a:pt x="350" y="312"/>
                  <a:pt x="350" y="312"/>
                </a:cubicBezTo>
                <a:cubicBezTo>
                  <a:pt x="354" y="312"/>
                  <a:pt x="357" y="307"/>
                  <a:pt x="357" y="301"/>
                </a:cubicBezTo>
                <a:lnTo>
                  <a:pt x="357" y="257"/>
                </a:lnTo>
                <a:close/>
                <a:moveTo>
                  <a:pt x="357" y="421"/>
                </a:moveTo>
                <a:cubicBezTo>
                  <a:pt x="357" y="415"/>
                  <a:pt x="354" y="410"/>
                  <a:pt x="350" y="410"/>
                </a:cubicBezTo>
                <a:cubicBezTo>
                  <a:pt x="257" y="410"/>
                  <a:pt x="257" y="410"/>
                  <a:pt x="257" y="410"/>
                </a:cubicBezTo>
                <a:cubicBezTo>
                  <a:pt x="253" y="410"/>
                  <a:pt x="250" y="415"/>
                  <a:pt x="250" y="421"/>
                </a:cubicBezTo>
                <a:cubicBezTo>
                  <a:pt x="250" y="465"/>
                  <a:pt x="250" y="465"/>
                  <a:pt x="250" y="465"/>
                </a:cubicBezTo>
                <a:cubicBezTo>
                  <a:pt x="250" y="471"/>
                  <a:pt x="253" y="476"/>
                  <a:pt x="257" y="476"/>
                </a:cubicBezTo>
                <a:cubicBezTo>
                  <a:pt x="350" y="476"/>
                  <a:pt x="350" y="476"/>
                  <a:pt x="350" y="476"/>
                </a:cubicBezTo>
                <a:cubicBezTo>
                  <a:pt x="354" y="476"/>
                  <a:pt x="357" y="471"/>
                  <a:pt x="357" y="465"/>
                </a:cubicBezTo>
                <a:lnTo>
                  <a:pt x="357" y="421"/>
                </a:lnTo>
                <a:close/>
                <a:moveTo>
                  <a:pt x="357" y="503"/>
                </a:moveTo>
                <a:cubicBezTo>
                  <a:pt x="357" y="497"/>
                  <a:pt x="354" y="492"/>
                  <a:pt x="350" y="492"/>
                </a:cubicBezTo>
                <a:cubicBezTo>
                  <a:pt x="257" y="492"/>
                  <a:pt x="257" y="492"/>
                  <a:pt x="257" y="492"/>
                </a:cubicBezTo>
                <a:cubicBezTo>
                  <a:pt x="253" y="492"/>
                  <a:pt x="250" y="497"/>
                  <a:pt x="250" y="503"/>
                </a:cubicBezTo>
                <a:cubicBezTo>
                  <a:pt x="250" y="547"/>
                  <a:pt x="250" y="547"/>
                  <a:pt x="250" y="547"/>
                </a:cubicBezTo>
                <a:cubicBezTo>
                  <a:pt x="250" y="553"/>
                  <a:pt x="253" y="558"/>
                  <a:pt x="257" y="558"/>
                </a:cubicBezTo>
                <a:cubicBezTo>
                  <a:pt x="350" y="558"/>
                  <a:pt x="350" y="558"/>
                  <a:pt x="350" y="558"/>
                </a:cubicBezTo>
                <a:cubicBezTo>
                  <a:pt x="354" y="558"/>
                  <a:pt x="357" y="553"/>
                  <a:pt x="357" y="547"/>
                </a:cubicBezTo>
                <a:lnTo>
                  <a:pt x="357" y="503"/>
                </a:lnTo>
                <a:close/>
                <a:moveTo>
                  <a:pt x="482" y="11"/>
                </a:moveTo>
                <a:cubicBezTo>
                  <a:pt x="482" y="5"/>
                  <a:pt x="479" y="0"/>
                  <a:pt x="475" y="0"/>
                </a:cubicBezTo>
                <a:cubicBezTo>
                  <a:pt x="382" y="0"/>
                  <a:pt x="382" y="0"/>
                  <a:pt x="382" y="0"/>
                </a:cubicBezTo>
                <a:cubicBezTo>
                  <a:pt x="378" y="0"/>
                  <a:pt x="376" y="5"/>
                  <a:pt x="376" y="11"/>
                </a:cubicBezTo>
                <a:cubicBezTo>
                  <a:pt x="376" y="55"/>
                  <a:pt x="376" y="55"/>
                  <a:pt x="376" y="55"/>
                </a:cubicBezTo>
                <a:cubicBezTo>
                  <a:pt x="376" y="61"/>
                  <a:pt x="378" y="66"/>
                  <a:pt x="382" y="66"/>
                </a:cubicBezTo>
                <a:cubicBezTo>
                  <a:pt x="475" y="66"/>
                  <a:pt x="475" y="66"/>
                  <a:pt x="475" y="66"/>
                </a:cubicBezTo>
                <a:cubicBezTo>
                  <a:pt x="479" y="66"/>
                  <a:pt x="482" y="61"/>
                  <a:pt x="482" y="55"/>
                </a:cubicBezTo>
                <a:lnTo>
                  <a:pt x="482" y="11"/>
                </a:lnTo>
                <a:close/>
                <a:moveTo>
                  <a:pt x="482" y="93"/>
                </a:moveTo>
                <a:cubicBezTo>
                  <a:pt x="482" y="87"/>
                  <a:pt x="479" y="82"/>
                  <a:pt x="475" y="82"/>
                </a:cubicBezTo>
                <a:cubicBezTo>
                  <a:pt x="382" y="82"/>
                  <a:pt x="382" y="82"/>
                  <a:pt x="382" y="82"/>
                </a:cubicBezTo>
                <a:cubicBezTo>
                  <a:pt x="378" y="82"/>
                  <a:pt x="376" y="87"/>
                  <a:pt x="376" y="93"/>
                </a:cubicBezTo>
                <a:cubicBezTo>
                  <a:pt x="376" y="137"/>
                  <a:pt x="376" y="137"/>
                  <a:pt x="376" y="137"/>
                </a:cubicBezTo>
                <a:cubicBezTo>
                  <a:pt x="376" y="143"/>
                  <a:pt x="378" y="148"/>
                  <a:pt x="382" y="148"/>
                </a:cubicBezTo>
                <a:cubicBezTo>
                  <a:pt x="475" y="148"/>
                  <a:pt x="475" y="148"/>
                  <a:pt x="475" y="148"/>
                </a:cubicBezTo>
                <a:cubicBezTo>
                  <a:pt x="479" y="148"/>
                  <a:pt x="482" y="143"/>
                  <a:pt x="482" y="137"/>
                </a:cubicBezTo>
                <a:lnTo>
                  <a:pt x="482" y="93"/>
                </a:lnTo>
                <a:close/>
                <a:moveTo>
                  <a:pt x="482" y="175"/>
                </a:moveTo>
                <a:cubicBezTo>
                  <a:pt x="482" y="169"/>
                  <a:pt x="479" y="164"/>
                  <a:pt x="475" y="164"/>
                </a:cubicBezTo>
                <a:cubicBezTo>
                  <a:pt x="382" y="164"/>
                  <a:pt x="382" y="164"/>
                  <a:pt x="382" y="164"/>
                </a:cubicBezTo>
                <a:cubicBezTo>
                  <a:pt x="378" y="164"/>
                  <a:pt x="376" y="169"/>
                  <a:pt x="376" y="175"/>
                </a:cubicBezTo>
                <a:cubicBezTo>
                  <a:pt x="376" y="219"/>
                  <a:pt x="376" y="219"/>
                  <a:pt x="376" y="219"/>
                </a:cubicBezTo>
                <a:cubicBezTo>
                  <a:pt x="376" y="225"/>
                  <a:pt x="378" y="230"/>
                  <a:pt x="382" y="230"/>
                </a:cubicBezTo>
                <a:cubicBezTo>
                  <a:pt x="475" y="230"/>
                  <a:pt x="475" y="230"/>
                  <a:pt x="475" y="230"/>
                </a:cubicBezTo>
                <a:cubicBezTo>
                  <a:pt x="479" y="230"/>
                  <a:pt x="482" y="225"/>
                  <a:pt x="482" y="219"/>
                </a:cubicBezTo>
                <a:lnTo>
                  <a:pt x="482" y="175"/>
                </a:lnTo>
                <a:close/>
                <a:moveTo>
                  <a:pt x="482" y="257"/>
                </a:moveTo>
                <a:cubicBezTo>
                  <a:pt x="482" y="251"/>
                  <a:pt x="479" y="246"/>
                  <a:pt x="475" y="246"/>
                </a:cubicBezTo>
                <a:cubicBezTo>
                  <a:pt x="382" y="246"/>
                  <a:pt x="382" y="246"/>
                  <a:pt x="382" y="246"/>
                </a:cubicBezTo>
                <a:cubicBezTo>
                  <a:pt x="378" y="246"/>
                  <a:pt x="376" y="251"/>
                  <a:pt x="376" y="257"/>
                </a:cubicBezTo>
                <a:cubicBezTo>
                  <a:pt x="376" y="301"/>
                  <a:pt x="376" y="301"/>
                  <a:pt x="376" y="301"/>
                </a:cubicBezTo>
                <a:cubicBezTo>
                  <a:pt x="376" y="307"/>
                  <a:pt x="378" y="312"/>
                  <a:pt x="382" y="312"/>
                </a:cubicBezTo>
                <a:cubicBezTo>
                  <a:pt x="475" y="312"/>
                  <a:pt x="475" y="312"/>
                  <a:pt x="475" y="312"/>
                </a:cubicBezTo>
                <a:cubicBezTo>
                  <a:pt x="479" y="312"/>
                  <a:pt x="482" y="307"/>
                  <a:pt x="482" y="301"/>
                </a:cubicBezTo>
                <a:lnTo>
                  <a:pt x="482" y="257"/>
                </a:lnTo>
                <a:close/>
                <a:moveTo>
                  <a:pt x="482" y="339"/>
                </a:moveTo>
                <a:cubicBezTo>
                  <a:pt x="482" y="333"/>
                  <a:pt x="479" y="328"/>
                  <a:pt x="475" y="328"/>
                </a:cubicBezTo>
                <a:cubicBezTo>
                  <a:pt x="382" y="328"/>
                  <a:pt x="382" y="328"/>
                  <a:pt x="382" y="328"/>
                </a:cubicBezTo>
                <a:cubicBezTo>
                  <a:pt x="378" y="328"/>
                  <a:pt x="376" y="333"/>
                  <a:pt x="376" y="339"/>
                </a:cubicBezTo>
                <a:cubicBezTo>
                  <a:pt x="376" y="383"/>
                  <a:pt x="376" y="383"/>
                  <a:pt x="376" y="383"/>
                </a:cubicBezTo>
                <a:cubicBezTo>
                  <a:pt x="376" y="389"/>
                  <a:pt x="378" y="394"/>
                  <a:pt x="382" y="394"/>
                </a:cubicBezTo>
                <a:cubicBezTo>
                  <a:pt x="475" y="394"/>
                  <a:pt x="475" y="394"/>
                  <a:pt x="475" y="394"/>
                </a:cubicBezTo>
                <a:cubicBezTo>
                  <a:pt x="479" y="394"/>
                  <a:pt x="482" y="389"/>
                  <a:pt x="482" y="383"/>
                </a:cubicBezTo>
                <a:lnTo>
                  <a:pt x="482" y="339"/>
                </a:lnTo>
                <a:close/>
                <a:moveTo>
                  <a:pt x="482" y="421"/>
                </a:moveTo>
                <a:cubicBezTo>
                  <a:pt x="482" y="415"/>
                  <a:pt x="479" y="410"/>
                  <a:pt x="475" y="410"/>
                </a:cubicBezTo>
                <a:cubicBezTo>
                  <a:pt x="382" y="410"/>
                  <a:pt x="382" y="410"/>
                  <a:pt x="382" y="410"/>
                </a:cubicBezTo>
                <a:cubicBezTo>
                  <a:pt x="378" y="410"/>
                  <a:pt x="376" y="415"/>
                  <a:pt x="376" y="421"/>
                </a:cubicBezTo>
                <a:cubicBezTo>
                  <a:pt x="376" y="465"/>
                  <a:pt x="376" y="465"/>
                  <a:pt x="376" y="465"/>
                </a:cubicBezTo>
                <a:cubicBezTo>
                  <a:pt x="376" y="471"/>
                  <a:pt x="378" y="476"/>
                  <a:pt x="382" y="476"/>
                </a:cubicBezTo>
                <a:cubicBezTo>
                  <a:pt x="475" y="476"/>
                  <a:pt x="475" y="476"/>
                  <a:pt x="475" y="476"/>
                </a:cubicBezTo>
                <a:cubicBezTo>
                  <a:pt x="479" y="476"/>
                  <a:pt x="482" y="471"/>
                  <a:pt x="482" y="465"/>
                </a:cubicBezTo>
                <a:lnTo>
                  <a:pt x="482" y="421"/>
                </a:lnTo>
                <a:close/>
                <a:moveTo>
                  <a:pt x="482" y="503"/>
                </a:moveTo>
                <a:cubicBezTo>
                  <a:pt x="482" y="497"/>
                  <a:pt x="479" y="492"/>
                  <a:pt x="475" y="492"/>
                </a:cubicBezTo>
                <a:cubicBezTo>
                  <a:pt x="382" y="492"/>
                  <a:pt x="382" y="492"/>
                  <a:pt x="382" y="492"/>
                </a:cubicBezTo>
                <a:cubicBezTo>
                  <a:pt x="378" y="492"/>
                  <a:pt x="376" y="497"/>
                  <a:pt x="376" y="503"/>
                </a:cubicBezTo>
                <a:cubicBezTo>
                  <a:pt x="376" y="547"/>
                  <a:pt x="376" y="547"/>
                  <a:pt x="376" y="547"/>
                </a:cubicBezTo>
                <a:cubicBezTo>
                  <a:pt x="376" y="553"/>
                  <a:pt x="378" y="558"/>
                  <a:pt x="382" y="558"/>
                </a:cubicBezTo>
                <a:cubicBezTo>
                  <a:pt x="475" y="558"/>
                  <a:pt x="475" y="558"/>
                  <a:pt x="475" y="558"/>
                </a:cubicBezTo>
                <a:cubicBezTo>
                  <a:pt x="479" y="558"/>
                  <a:pt x="482" y="553"/>
                  <a:pt x="482" y="547"/>
                </a:cubicBezTo>
                <a:lnTo>
                  <a:pt x="482" y="503"/>
                </a:lnTo>
                <a:close/>
                <a:moveTo>
                  <a:pt x="607" y="339"/>
                </a:moveTo>
                <a:cubicBezTo>
                  <a:pt x="607" y="333"/>
                  <a:pt x="604" y="328"/>
                  <a:pt x="600" y="328"/>
                </a:cubicBezTo>
                <a:cubicBezTo>
                  <a:pt x="507" y="328"/>
                  <a:pt x="507" y="328"/>
                  <a:pt x="507" y="328"/>
                </a:cubicBezTo>
                <a:cubicBezTo>
                  <a:pt x="503" y="328"/>
                  <a:pt x="501" y="333"/>
                  <a:pt x="501" y="339"/>
                </a:cubicBezTo>
                <a:cubicBezTo>
                  <a:pt x="501" y="383"/>
                  <a:pt x="501" y="383"/>
                  <a:pt x="501" y="383"/>
                </a:cubicBezTo>
                <a:cubicBezTo>
                  <a:pt x="501" y="389"/>
                  <a:pt x="503" y="394"/>
                  <a:pt x="507" y="394"/>
                </a:cubicBezTo>
                <a:cubicBezTo>
                  <a:pt x="600" y="394"/>
                  <a:pt x="600" y="394"/>
                  <a:pt x="600" y="394"/>
                </a:cubicBezTo>
                <a:cubicBezTo>
                  <a:pt x="604" y="394"/>
                  <a:pt x="607" y="389"/>
                  <a:pt x="607" y="383"/>
                </a:cubicBezTo>
                <a:lnTo>
                  <a:pt x="607" y="339"/>
                </a:lnTo>
                <a:close/>
                <a:moveTo>
                  <a:pt x="607" y="421"/>
                </a:moveTo>
                <a:cubicBezTo>
                  <a:pt x="607" y="415"/>
                  <a:pt x="604" y="410"/>
                  <a:pt x="600" y="410"/>
                </a:cubicBezTo>
                <a:cubicBezTo>
                  <a:pt x="507" y="410"/>
                  <a:pt x="507" y="410"/>
                  <a:pt x="507" y="410"/>
                </a:cubicBezTo>
                <a:cubicBezTo>
                  <a:pt x="503" y="410"/>
                  <a:pt x="501" y="415"/>
                  <a:pt x="501" y="421"/>
                </a:cubicBezTo>
                <a:cubicBezTo>
                  <a:pt x="501" y="465"/>
                  <a:pt x="501" y="465"/>
                  <a:pt x="501" y="465"/>
                </a:cubicBezTo>
                <a:cubicBezTo>
                  <a:pt x="501" y="471"/>
                  <a:pt x="503" y="476"/>
                  <a:pt x="507" y="476"/>
                </a:cubicBezTo>
                <a:cubicBezTo>
                  <a:pt x="600" y="476"/>
                  <a:pt x="600" y="476"/>
                  <a:pt x="600" y="476"/>
                </a:cubicBezTo>
                <a:cubicBezTo>
                  <a:pt x="604" y="476"/>
                  <a:pt x="607" y="471"/>
                  <a:pt x="607" y="465"/>
                </a:cubicBezTo>
                <a:lnTo>
                  <a:pt x="607" y="421"/>
                </a:lnTo>
                <a:close/>
                <a:moveTo>
                  <a:pt x="607" y="503"/>
                </a:moveTo>
                <a:cubicBezTo>
                  <a:pt x="607" y="497"/>
                  <a:pt x="604" y="492"/>
                  <a:pt x="600" y="492"/>
                </a:cubicBezTo>
                <a:cubicBezTo>
                  <a:pt x="507" y="492"/>
                  <a:pt x="507" y="492"/>
                  <a:pt x="507" y="492"/>
                </a:cubicBezTo>
                <a:cubicBezTo>
                  <a:pt x="503" y="492"/>
                  <a:pt x="501" y="497"/>
                  <a:pt x="501" y="503"/>
                </a:cubicBezTo>
                <a:cubicBezTo>
                  <a:pt x="501" y="547"/>
                  <a:pt x="501" y="547"/>
                  <a:pt x="501" y="547"/>
                </a:cubicBezTo>
                <a:cubicBezTo>
                  <a:pt x="501" y="553"/>
                  <a:pt x="503" y="558"/>
                  <a:pt x="507" y="558"/>
                </a:cubicBezTo>
                <a:cubicBezTo>
                  <a:pt x="600" y="558"/>
                  <a:pt x="600" y="558"/>
                  <a:pt x="600" y="558"/>
                </a:cubicBezTo>
                <a:cubicBezTo>
                  <a:pt x="604" y="558"/>
                  <a:pt x="607" y="553"/>
                  <a:pt x="607" y="547"/>
                </a:cubicBezTo>
                <a:lnTo>
                  <a:pt x="607" y="50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noEditPoints="1"/>
          </p:cNvSpPr>
          <p:nvPr/>
        </p:nvSpPr>
        <p:spPr bwMode="auto">
          <a:xfrm>
            <a:off x="617538" y="1981201"/>
            <a:ext cx="404812" cy="457199"/>
          </a:xfrm>
          <a:custGeom>
            <a:avLst/>
            <a:gdLst>
              <a:gd name="T0" fmla="*/ 15 w 160"/>
              <a:gd name="T1" fmla="*/ 54 h 182"/>
              <a:gd name="T2" fmla="*/ 30 w 160"/>
              <a:gd name="T3" fmla="*/ 13 h 182"/>
              <a:gd name="T4" fmla="*/ 28 w 160"/>
              <a:gd name="T5" fmla="*/ 2 h 182"/>
              <a:gd name="T6" fmla="*/ 18 w 160"/>
              <a:gd name="T7" fmla="*/ 4 h 182"/>
              <a:gd name="T8" fmla="*/ 0 w 160"/>
              <a:gd name="T9" fmla="*/ 54 h 182"/>
              <a:gd name="T10" fmla="*/ 18 w 160"/>
              <a:gd name="T11" fmla="*/ 104 h 182"/>
              <a:gd name="T12" fmla="*/ 24 w 160"/>
              <a:gd name="T13" fmla="*/ 107 h 182"/>
              <a:gd name="T14" fmla="*/ 28 w 160"/>
              <a:gd name="T15" fmla="*/ 106 h 182"/>
              <a:gd name="T16" fmla="*/ 30 w 160"/>
              <a:gd name="T17" fmla="*/ 95 h 182"/>
              <a:gd name="T18" fmla="*/ 15 w 160"/>
              <a:gd name="T19" fmla="*/ 54 h 182"/>
              <a:gd name="T20" fmla="*/ 47 w 160"/>
              <a:gd name="T21" fmla="*/ 84 h 182"/>
              <a:gd name="T22" fmla="*/ 51 w 160"/>
              <a:gd name="T23" fmla="*/ 83 h 182"/>
              <a:gd name="T24" fmla="*/ 53 w 160"/>
              <a:gd name="T25" fmla="*/ 73 h 182"/>
              <a:gd name="T26" fmla="*/ 47 w 160"/>
              <a:gd name="T27" fmla="*/ 54 h 182"/>
              <a:gd name="T28" fmla="*/ 53 w 160"/>
              <a:gd name="T29" fmla="*/ 35 h 182"/>
              <a:gd name="T30" fmla="*/ 51 w 160"/>
              <a:gd name="T31" fmla="*/ 25 h 182"/>
              <a:gd name="T32" fmla="*/ 40 w 160"/>
              <a:gd name="T33" fmla="*/ 27 h 182"/>
              <a:gd name="T34" fmla="*/ 32 w 160"/>
              <a:gd name="T35" fmla="*/ 54 h 182"/>
              <a:gd name="T36" fmla="*/ 40 w 160"/>
              <a:gd name="T37" fmla="*/ 81 h 182"/>
              <a:gd name="T38" fmla="*/ 47 w 160"/>
              <a:gd name="T39" fmla="*/ 84 h 182"/>
              <a:gd name="T40" fmla="*/ 80 w 160"/>
              <a:gd name="T41" fmla="*/ 70 h 182"/>
              <a:gd name="T42" fmla="*/ 96 w 160"/>
              <a:gd name="T43" fmla="*/ 54 h 182"/>
              <a:gd name="T44" fmla="*/ 80 w 160"/>
              <a:gd name="T45" fmla="*/ 38 h 182"/>
              <a:gd name="T46" fmla="*/ 64 w 160"/>
              <a:gd name="T47" fmla="*/ 54 h 182"/>
              <a:gd name="T48" fmla="*/ 80 w 160"/>
              <a:gd name="T49" fmla="*/ 70 h 182"/>
              <a:gd name="T50" fmla="*/ 142 w 160"/>
              <a:gd name="T51" fmla="*/ 4 h 182"/>
              <a:gd name="T52" fmla="*/ 132 w 160"/>
              <a:gd name="T53" fmla="*/ 2 h 182"/>
              <a:gd name="T54" fmla="*/ 130 w 160"/>
              <a:gd name="T55" fmla="*/ 13 h 182"/>
              <a:gd name="T56" fmla="*/ 145 w 160"/>
              <a:gd name="T57" fmla="*/ 54 h 182"/>
              <a:gd name="T58" fmla="*/ 130 w 160"/>
              <a:gd name="T59" fmla="*/ 95 h 182"/>
              <a:gd name="T60" fmla="*/ 132 w 160"/>
              <a:gd name="T61" fmla="*/ 106 h 182"/>
              <a:gd name="T62" fmla="*/ 136 w 160"/>
              <a:gd name="T63" fmla="*/ 107 h 182"/>
              <a:gd name="T64" fmla="*/ 142 w 160"/>
              <a:gd name="T65" fmla="*/ 104 h 182"/>
              <a:gd name="T66" fmla="*/ 160 w 160"/>
              <a:gd name="T67" fmla="*/ 54 h 182"/>
              <a:gd name="T68" fmla="*/ 142 w 160"/>
              <a:gd name="T69" fmla="*/ 4 h 182"/>
              <a:gd name="T70" fmla="*/ 109 w 160"/>
              <a:gd name="T71" fmla="*/ 25 h 182"/>
              <a:gd name="T72" fmla="*/ 107 w 160"/>
              <a:gd name="T73" fmla="*/ 35 h 182"/>
              <a:gd name="T74" fmla="*/ 113 w 160"/>
              <a:gd name="T75" fmla="*/ 54 h 182"/>
              <a:gd name="T76" fmla="*/ 107 w 160"/>
              <a:gd name="T77" fmla="*/ 73 h 182"/>
              <a:gd name="T78" fmla="*/ 109 w 160"/>
              <a:gd name="T79" fmla="*/ 83 h 182"/>
              <a:gd name="T80" fmla="*/ 113 w 160"/>
              <a:gd name="T81" fmla="*/ 84 h 182"/>
              <a:gd name="T82" fmla="*/ 120 w 160"/>
              <a:gd name="T83" fmla="*/ 81 h 182"/>
              <a:gd name="T84" fmla="*/ 128 w 160"/>
              <a:gd name="T85" fmla="*/ 54 h 182"/>
              <a:gd name="T86" fmla="*/ 120 w 160"/>
              <a:gd name="T87" fmla="*/ 27 h 182"/>
              <a:gd name="T88" fmla="*/ 109 w 160"/>
              <a:gd name="T89" fmla="*/ 25 h 182"/>
              <a:gd name="T90" fmla="*/ 70 w 160"/>
              <a:gd name="T91" fmla="*/ 78 h 182"/>
              <a:gd name="T92" fmla="*/ 39 w 160"/>
              <a:gd name="T93" fmla="*/ 182 h 182"/>
              <a:gd name="T94" fmla="*/ 54 w 160"/>
              <a:gd name="T95" fmla="*/ 182 h 182"/>
              <a:gd name="T96" fmla="*/ 59 w 160"/>
              <a:gd name="T97" fmla="*/ 166 h 182"/>
              <a:gd name="T98" fmla="*/ 101 w 160"/>
              <a:gd name="T99" fmla="*/ 166 h 182"/>
              <a:gd name="T100" fmla="*/ 106 w 160"/>
              <a:gd name="T101" fmla="*/ 182 h 182"/>
              <a:gd name="T102" fmla="*/ 121 w 160"/>
              <a:gd name="T103" fmla="*/ 182 h 182"/>
              <a:gd name="T104" fmla="*/ 90 w 160"/>
              <a:gd name="T105" fmla="*/ 78 h 182"/>
              <a:gd name="T106" fmla="*/ 70 w 160"/>
              <a:gd name="T107" fmla="*/ 78 h 182"/>
              <a:gd name="T108" fmla="*/ 80 w 160"/>
              <a:gd name="T109" fmla="*/ 95 h 182"/>
              <a:gd name="T110" fmla="*/ 87 w 160"/>
              <a:gd name="T111" fmla="*/ 118 h 182"/>
              <a:gd name="T112" fmla="*/ 73 w 160"/>
              <a:gd name="T113" fmla="*/ 118 h 182"/>
              <a:gd name="T114" fmla="*/ 80 w 160"/>
              <a:gd name="T115" fmla="*/ 95 h 182"/>
              <a:gd name="T116" fmla="*/ 97 w 160"/>
              <a:gd name="T117" fmla="*/ 150 h 182"/>
              <a:gd name="T118" fmla="*/ 63 w 160"/>
              <a:gd name="T119" fmla="*/ 150 h 182"/>
              <a:gd name="T120" fmla="*/ 68 w 160"/>
              <a:gd name="T121" fmla="*/ 134 h 182"/>
              <a:gd name="T122" fmla="*/ 92 w 160"/>
              <a:gd name="T123" fmla="*/ 134 h 182"/>
              <a:gd name="T124" fmla="*/ 97 w 160"/>
              <a:gd name="T125" fmla="*/ 15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 h="182">
                <a:moveTo>
                  <a:pt x="15" y="54"/>
                </a:moveTo>
                <a:cubicBezTo>
                  <a:pt x="15" y="39"/>
                  <a:pt x="20" y="25"/>
                  <a:pt x="30" y="13"/>
                </a:cubicBezTo>
                <a:cubicBezTo>
                  <a:pt x="32" y="10"/>
                  <a:pt x="32" y="5"/>
                  <a:pt x="28" y="2"/>
                </a:cubicBezTo>
                <a:cubicBezTo>
                  <a:pt x="25" y="0"/>
                  <a:pt x="20" y="0"/>
                  <a:pt x="18" y="4"/>
                </a:cubicBezTo>
                <a:cubicBezTo>
                  <a:pt x="6" y="18"/>
                  <a:pt x="0" y="36"/>
                  <a:pt x="0" y="54"/>
                </a:cubicBezTo>
                <a:cubicBezTo>
                  <a:pt x="0" y="72"/>
                  <a:pt x="6" y="90"/>
                  <a:pt x="18" y="104"/>
                </a:cubicBezTo>
                <a:cubicBezTo>
                  <a:pt x="19" y="106"/>
                  <a:pt x="22" y="107"/>
                  <a:pt x="24" y="107"/>
                </a:cubicBezTo>
                <a:cubicBezTo>
                  <a:pt x="25" y="107"/>
                  <a:pt x="27" y="107"/>
                  <a:pt x="28" y="106"/>
                </a:cubicBezTo>
                <a:cubicBezTo>
                  <a:pt x="32" y="103"/>
                  <a:pt x="32" y="98"/>
                  <a:pt x="30" y="95"/>
                </a:cubicBezTo>
                <a:cubicBezTo>
                  <a:pt x="20" y="83"/>
                  <a:pt x="15" y="69"/>
                  <a:pt x="15" y="54"/>
                </a:cubicBezTo>
                <a:close/>
                <a:moveTo>
                  <a:pt x="47" y="84"/>
                </a:moveTo>
                <a:cubicBezTo>
                  <a:pt x="48" y="84"/>
                  <a:pt x="50" y="84"/>
                  <a:pt x="51" y="83"/>
                </a:cubicBezTo>
                <a:cubicBezTo>
                  <a:pt x="54" y="81"/>
                  <a:pt x="55" y="76"/>
                  <a:pt x="53" y="73"/>
                </a:cubicBezTo>
                <a:cubicBezTo>
                  <a:pt x="49" y="67"/>
                  <a:pt x="47" y="61"/>
                  <a:pt x="47" y="54"/>
                </a:cubicBezTo>
                <a:cubicBezTo>
                  <a:pt x="47" y="47"/>
                  <a:pt x="49" y="41"/>
                  <a:pt x="53" y="35"/>
                </a:cubicBezTo>
                <a:cubicBezTo>
                  <a:pt x="55" y="32"/>
                  <a:pt x="54" y="27"/>
                  <a:pt x="51" y="25"/>
                </a:cubicBezTo>
                <a:cubicBezTo>
                  <a:pt x="47" y="23"/>
                  <a:pt x="43" y="23"/>
                  <a:pt x="40" y="27"/>
                </a:cubicBezTo>
                <a:cubicBezTo>
                  <a:pt x="35" y="35"/>
                  <a:pt x="32" y="44"/>
                  <a:pt x="32" y="54"/>
                </a:cubicBezTo>
                <a:cubicBezTo>
                  <a:pt x="32" y="64"/>
                  <a:pt x="35" y="73"/>
                  <a:pt x="40" y="81"/>
                </a:cubicBezTo>
                <a:cubicBezTo>
                  <a:pt x="42" y="83"/>
                  <a:pt x="44" y="84"/>
                  <a:pt x="47" y="84"/>
                </a:cubicBezTo>
                <a:close/>
                <a:moveTo>
                  <a:pt x="80" y="70"/>
                </a:moveTo>
                <a:cubicBezTo>
                  <a:pt x="89" y="70"/>
                  <a:pt x="96" y="63"/>
                  <a:pt x="96" y="54"/>
                </a:cubicBezTo>
                <a:cubicBezTo>
                  <a:pt x="96" y="45"/>
                  <a:pt x="89" y="38"/>
                  <a:pt x="80" y="38"/>
                </a:cubicBezTo>
                <a:cubicBezTo>
                  <a:pt x="71" y="38"/>
                  <a:pt x="64" y="45"/>
                  <a:pt x="64" y="54"/>
                </a:cubicBezTo>
                <a:cubicBezTo>
                  <a:pt x="64" y="63"/>
                  <a:pt x="71" y="70"/>
                  <a:pt x="80" y="70"/>
                </a:cubicBezTo>
                <a:close/>
                <a:moveTo>
                  <a:pt x="142" y="4"/>
                </a:moveTo>
                <a:cubicBezTo>
                  <a:pt x="140" y="0"/>
                  <a:pt x="135" y="0"/>
                  <a:pt x="132" y="2"/>
                </a:cubicBezTo>
                <a:cubicBezTo>
                  <a:pt x="128" y="5"/>
                  <a:pt x="128" y="10"/>
                  <a:pt x="130" y="13"/>
                </a:cubicBezTo>
                <a:cubicBezTo>
                  <a:pt x="140" y="25"/>
                  <a:pt x="145" y="39"/>
                  <a:pt x="145" y="54"/>
                </a:cubicBezTo>
                <a:cubicBezTo>
                  <a:pt x="145" y="69"/>
                  <a:pt x="140" y="83"/>
                  <a:pt x="130" y="95"/>
                </a:cubicBezTo>
                <a:cubicBezTo>
                  <a:pt x="128" y="98"/>
                  <a:pt x="128" y="103"/>
                  <a:pt x="132" y="106"/>
                </a:cubicBezTo>
                <a:cubicBezTo>
                  <a:pt x="133" y="107"/>
                  <a:pt x="135" y="107"/>
                  <a:pt x="136" y="107"/>
                </a:cubicBezTo>
                <a:cubicBezTo>
                  <a:pt x="138" y="107"/>
                  <a:pt x="141" y="106"/>
                  <a:pt x="142" y="104"/>
                </a:cubicBezTo>
                <a:cubicBezTo>
                  <a:pt x="154" y="90"/>
                  <a:pt x="160" y="72"/>
                  <a:pt x="160" y="54"/>
                </a:cubicBezTo>
                <a:cubicBezTo>
                  <a:pt x="160" y="36"/>
                  <a:pt x="154" y="18"/>
                  <a:pt x="142" y="4"/>
                </a:cubicBezTo>
                <a:close/>
                <a:moveTo>
                  <a:pt x="109" y="25"/>
                </a:moveTo>
                <a:cubicBezTo>
                  <a:pt x="106" y="27"/>
                  <a:pt x="105" y="32"/>
                  <a:pt x="107" y="35"/>
                </a:cubicBezTo>
                <a:cubicBezTo>
                  <a:pt x="111" y="41"/>
                  <a:pt x="113" y="47"/>
                  <a:pt x="113" y="54"/>
                </a:cubicBezTo>
                <a:cubicBezTo>
                  <a:pt x="113" y="61"/>
                  <a:pt x="111" y="67"/>
                  <a:pt x="107" y="73"/>
                </a:cubicBezTo>
                <a:cubicBezTo>
                  <a:pt x="105" y="76"/>
                  <a:pt x="106" y="81"/>
                  <a:pt x="109" y="83"/>
                </a:cubicBezTo>
                <a:cubicBezTo>
                  <a:pt x="110" y="84"/>
                  <a:pt x="112" y="84"/>
                  <a:pt x="113" y="84"/>
                </a:cubicBezTo>
                <a:cubicBezTo>
                  <a:pt x="116" y="84"/>
                  <a:pt x="118" y="83"/>
                  <a:pt x="120" y="81"/>
                </a:cubicBezTo>
                <a:cubicBezTo>
                  <a:pt x="125" y="73"/>
                  <a:pt x="128" y="64"/>
                  <a:pt x="128" y="54"/>
                </a:cubicBezTo>
                <a:cubicBezTo>
                  <a:pt x="128" y="44"/>
                  <a:pt x="125" y="35"/>
                  <a:pt x="120" y="27"/>
                </a:cubicBezTo>
                <a:cubicBezTo>
                  <a:pt x="117" y="23"/>
                  <a:pt x="113" y="23"/>
                  <a:pt x="109" y="25"/>
                </a:cubicBezTo>
                <a:close/>
                <a:moveTo>
                  <a:pt x="70" y="78"/>
                </a:moveTo>
                <a:cubicBezTo>
                  <a:pt x="39" y="182"/>
                  <a:pt x="39" y="182"/>
                  <a:pt x="39" y="182"/>
                </a:cubicBezTo>
                <a:cubicBezTo>
                  <a:pt x="54" y="182"/>
                  <a:pt x="54" y="182"/>
                  <a:pt x="54" y="182"/>
                </a:cubicBezTo>
                <a:cubicBezTo>
                  <a:pt x="59" y="166"/>
                  <a:pt x="59" y="166"/>
                  <a:pt x="59" y="166"/>
                </a:cubicBezTo>
                <a:cubicBezTo>
                  <a:pt x="101" y="166"/>
                  <a:pt x="101" y="166"/>
                  <a:pt x="101" y="166"/>
                </a:cubicBezTo>
                <a:cubicBezTo>
                  <a:pt x="106" y="182"/>
                  <a:pt x="106" y="182"/>
                  <a:pt x="106" y="182"/>
                </a:cubicBezTo>
                <a:cubicBezTo>
                  <a:pt x="121" y="182"/>
                  <a:pt x="121" y="182"/>
                  <a:pt x="121" y="182"/>
                </a:cubicBezTo>
                <a:cubicBezTo>
                  <a:pt x="90" y="78"/>
                  <a:pt x="90" y="78"/>
                  <a:pt x="90" y="78"/>
                </a:cubicBezTo>
                <a:lnTo>
                  <a:pt x="70" y="78"/>
                </a:lnTo>
                <a:close/>
                <a:moveTo>
                  <a:pt x="80" y="95"/>
                </a:moveTo>
                <a:cubicBezTo>
                  <a:pt x="87" y="118"/>
                  <a:pt x="87" y="118"/>
                  <a:pt x="87" y="118"/>
                </a:cubicBezTo>
                <a:cubicBezTo>
                  <a:pt x="73" y="118"/>
                  <a:pt x="73" y="118"/>
                  <a:pt x="73" y="118"/>
                </a:cubicBezTo>
                <a:lnTo>
                  <a:pt x="80" y="95"/>
                </a:lnTo>
                <a:close/>
                <a:moveTo>
                  <a:pt x="97" y="150"/>
                </a:moveTo>
                <a:cubicBezTo>
                  <a:pt x="63" y="150"/>
                  <a:pt x="63" y="150"/>
                  <a:pt x="63" y="150"/>
                </a:cubicBezTo>
                <a:cubicBezTo>
                  <a:pt x="68" y="134"/>
                  <a:pt x="68" y="134"/>
                  <a:pt x="68" y="134"/>
                </a:cubicBezTo>
                <a:cubicBezTo>
                  <a:pt x="92" y="134"/>
                  <a:pt x="92" y="134"/>
                  <a:pt x="92" y="134"/>
                </a:cubicBezTo>
                <a:lnTo>
                  <a:pt x="97" y="15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203862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Connector 45"/>
          <p:cNvCxnSpPr/>
          <p:nvPr/>
        </p:nvCxnSpPr>
        <p:spPr>
          <a:xfrm flipV="1">
            <a:off x="4730750" y="3830413"/>
            <a:ext cx="1010622" cy="13925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725941" y="3984625"/>
            <a:ext cx="1470778" cy="541337"/>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5696370" y="3406992"/>
            <a:ext cx="1629669" cy="47285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2971800" y="3879850"/>
            <a:ext cx="2724570" cy="1343132"/>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426938" y="2428181"/>
            <a:ext cx="1709106" cy="0"/>
          </a:xfrm>
          <a:prstGeom prst="straightConnector1">
            <a:avLst/>
          </a:prstGeom>
          <a:ln w="12700">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4297984" y="2455333"/>
            <a:ext cx="1247683" cy="123613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pPr>
              <a:defRPr/>
            </a:pPr>
            <a:r>
              <a:rPr lang="en-US" smtClean="0"/>
              <a:t>Page </a:t>
            </a:r>
            <a:fld id="{90CBDC3A-D49F-4631-A8C7-55D59B33E5FA}" type="slidenum">
              <a:rPr lang="en-US" smtClean="0"/>
              <a:pPr>
                <a:defRPr/>
              </a:pPr>
              <a:t>21</a:t>
            </a:fld>
            <a:endParaRPr lang="en-US" dirty="0"/>
          </a:p>
        </p:txBody>
      </p:sp>
      <p:sp>
        <p:nvSpPr>
          <p:cNvPr id="3" name="Title 2"/>
          <p:cNvSpPr>
            <a:spLocks noGrp="1"/>
          </p:cNvSpPr>
          <p:nvPr>
            <p:ph type="title"/>
          </p:nvPr>
        </p:nvSpPr>
        <p:spPr/>
        <p:txBody>
          <a:bodyPr/>
          <a:lstStyle/>
          <a:p>
            <a:r>
              <a:rPr lang="en-US" dirty="0"/>
              <a:t>Monitoring</a:t>
            </a:r>
          </a:p>
        </p:txBody>
      </p:sp>
      <p:sp>
        <p:nvSpPr>
          <p:cNvPr id="4" name="Text Placeholder 3"/>
          <p:cNvSpPr>
            <a:spLocks noGrp="1"/>
          </p:cNvSpPr>
          <p:nvPr>
            <p:ph type="body" sz="quarter" idx="10"/>
          </p:nvPr>
        </p:nvSpPr>
        <p:spPr/>
        <p:txBody>
          <a:bodyPr/>
          <a:lstStyle/>
          <a:p>
            <a:r>
              <a:rPr lang="en-US" dirty="0"/>
              <a:t>Monitoring </a:t>
            </a:r>
            <a:r>
              <a:rPr lang="en-US" dirty="0" smtClean="0"/>
              <a:t>Anatomy</a:t>
            </a:r>
            <a:endParaRPr lang="en-US" dirty="0"/>
          </a:p>
        </p:txBody>
      </p:sp>
      <p:sp>
        <p:nvSpPr>
          <p:cNvPr id="5" name="Footer Placeholder 4"/>
          <p:cNvSpPr>
            <a:spLocks noGrp="1"/>
          </p:cNvSpPr>
          <p:nvPr>
            <p:ph type="ftr" sz="quarter" idx="13"/>
          </p:nvPr>
        </p:nvSpPr>
        <p:spPr/>
        <p:txBody>
          <a:bodyPr/>
          <a:lstStyle/>
          <a:p>
            <a:r>
              <a:rPr lang="en-US" smtClean="0"/>
              <a:t>Copyright © 2016 Accenture  All rights reserved.</a:t>
            </a:r>
            <a:endParaRPr lang="en-US" dirty="0"/>
          </a:p>
        </p:txBody>
      </p:sp>
      <p:sp>
        <p:nvSpPr>
          <p:cNvPr id="6" name="Rectangle 5"/>
          <p:cNvSpPr/>
          <p:nvPr/>
        </p:nvSpPr>
        <p:spPr>
          <a:xfrm>
            <a:off x="457403" y="1580090"/>
            <a:ext cx="5892426" cy="369332"/>
          </a:xfrm>
          <a:prstGeom prst="rect">
            <a:avLst/>
          </a:prstGeom>
        </p:spPr>
        <p:txBody>
          <a:bodyPr wrap="square" lIns="0">
            <a:spAutoFit/>
          </a:bodyPr>
          <a:lstStyle/>
          <a:p>
            <a:r>
              <a:rPr lang="en-US" dirty="0">
                <a:solidFill>
                  <a:schemeClr val="accent2"/>
                </a:solidFill>
              </a:rPr>
              <a:t>What we need</a:t>
            </a:r>
          </a:p>
        </p:txBody>
      </p:sp>
      <p:grpSp>
        <p:nvGrpSpPr>
          <p:cNvPr id="9" name="Group 8"/>
          <p:cNvGrpSpPr/>
          <p:nvPr/>
        </p:nvGrpSpPr>
        <p:grpSpPr>
          <a:xfrm>
            <a:off x="4829287" y="2963333"/>
            <a:ext cx="1734166" cy="1734160"/>
            <a:chOff x="3611230" y="2794219"/>
            <a:chExt cx="2072394" cy="2072387"/>
          </a:xfrm>
        </p:grpSpPr>
        <p:sp>
          <p:nvSpPr>
            <p:cNvPr id="7" name="Oval 6"/>
            <p:cNvSpPr/>
            <p:nvPr/>
          </p:nvSpPr>
          <p:spPr>
            <a:xfrm>
              <a:off x="3611230" y="2794219"/>
              <a:ext cx="2072394" cy="2072387"/>
            </a:xfrm>
            <a:prstGeom prst="ellips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Oval 7"/>
            <p:cNvSpPr/>
            <p:nvPr/>
          </p:nvSpPr>
          <p:spPr>
            <a:xfrm>
              <a:off x="3748689" y="2931674"/>
              <a:ext cx="1797476" cy="1797476"/>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CORE</a:t>
              </a:r>
              <a:endParaRPr lang="en-US" b="1" dirty="0"/>
            </a:p>
          </p:txBody>
        </p:sp>
      </p:grpSp>
      <p:sp>
        <p:nvSpPr>
          <p:cNvPr id="10" name="TextBox 9"/>
          <p:cNvSpPr txBox="1"/>
          <p:nvPr/>
        </p:nvSpPr>
        <p:spPr>
          <a:xfrm>
            <a:off x="457403" y="2692574"/>
            <a:ext cx="3200197" cy="1569660"/>
          </a:xfrm>
          <a:prstGeom prst="rect">
            <a:avLst/>
          </a:prstGeom>
          <a:noFill/>
        </p:spPr>
        <p:txBody>
          <a:bodyPr wrap="square" rtlCol="0">
            <a:spAutoFit/>
          </a:bodyPr>
          <a:lstStyle/>
          <a:p>
            <a:pPr marL="177800" indent="-177800">
              <a:buFont typeface="Arial" panose="020B0604020202020204" pitchFamily="34" charset="0"/>
              <a:buChar char="•"/>
            </a:pPr>
            <a:r>
              <a:rPr lang="en-US" sz="1600" dirty="0" smtClean="0">
                <a:solidFill>
                  <a:schemeClr val="tx2"/>
                </a:solidFill>
              </a:rPr>
              <a:t>Holds </a:t>
            </a:r>
            <a:r>
              <a:rPr lang="en-US" sz="1600" dirty="0">
                <a:solidFill>
                  <a:schemeClr val="tx2"/>
                </a:solidFill>
              </a:rPr>
              <a:t>configuration about hosts/services</a:t>
            </a:r>
          </a:p>
          <a:p>
            <a:pPr marL="177800" indent="-177800">
              <a:buFont typeface="Arial" panose="020B0604020202020204" pitchFamily="34" charset="0"/>
              <a:buChar char="•"/>
            </a:pPr>
            <a:r>
              <a:rPr lang="en-US" sz="1600" dirty="0">
                <a:solidFill>
                  <a:schemeClr val="tx2"/>
                </a:solidFill>
              </a:rPr>
              <a:t>Distributed across </a:t>
            </a:r>
            <a:r>
              <a:rPr lang="en-US" sz="1600" dirty="0" smtClean="0">
                <a:solidFill>
                  <a:schemeClr val="tx2"/>
                </a:solidFill>
              </a:rPr>
              <a:t>number</a:t>
            </a:r>
            <a:br>
              <a:rPr lang="en-US" sz="1600" dirty="0" smtClean="0">
                <a:solidFill>
                  <a:schemeClr val="tx2"/>
                </a:solidFill>
              </a:rPr>
            </a:br>
            <a:r>
              <a:rPr lang="en-US" sz="1600" dirty="0" smtClean="0">
                <a:solidFill>
                  <a:schemeClr val="tx2"/>
                </a:solidFill>
              </a:rPr>
              <a:t>of </a:t>
            </a:r>
            <a:r>
              <a:rPr lang="en-US" sz="1600" dirty="0">
                <a:solidFill>
                  <a:schemeClr val="tx2"/>
                </a:solidFill>
              </a:rPr>
              <a:t>masters</a:t>
            </a:r>
          </a:p>
          <a:p>
            <a:pPr marL="177800" indent="-177800">
              <a:buFont typeface="Arial" panose="020B0604020202020204" pitchFamily="34" charset="0"/>
              <a:buChar char="•"/>
            </a:pPr>
            <a:r>
              <a:rPr lang="en-US" sz="1600" dirty="0">
                <a:solidFill>
                  <a:schemeClr val="tx2"/>
                </a:solidFill>
              </a:rPr>
              <a:t>Check execution (poke)</a:t>
            </a:r>
          </a:p>
          <a:p>
            <a:pPr marL="177800" indent="-177800">
              <a:buFont typeface="Arial" panose="020B0604020202020204" pitchFamily="34" charset="0"/>
              <a:buChar char="•"/>
            </a:pPr>
            <a:r>
              <a:rPr lang="en-US" sz="1600" dirty="0">
                <a:solidFill>
                  <a:schemeClr val="tx2"/>
                </a:solidFill>
              </a:rPr>
              <a:t>Result queue (poke response</a:t>
            </a:r>
            <a:r>
              <a:rPr lang="en-US" sz="1600" dirty="0" smtClean="0">
                <a:solidFill>
                  <a:schemeClr val="tx2"/>
                </a:solidFill>
              </a:rPr>
              <a:t>)</a:t>
            </a:r>
            <a:endParaRPr lang="en-US" sz="1600" dirty="0">
              <a:solidFill>
                <a:schemeClr val="tx2"/>
              </a:solidFill>
            </a:endParaRPr>
          </a:p>
        </p:txBody>
      </p:sp>
      <p:cxnSp>
        <p:nvCxnSpPr>
          <p:cNvPr id="12" name="Straight Arrow Connector 11"/>
          <p:cNvCxnSpPr/>
          <p:nvPr/>
        </p:nvCxnSpPr>
        <p:spPr>
          <a:xfrm>
            <a:off x="3403616" y="3830413"/>
            <a:ext cx="1709106" cy="0"/>
          </a:xfrm>
          <a:prstGeom prst="straightConnector1">
            <a:avLst/>
          </a:prstGeom>
          <a:ln w="12700">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457403" y="2684748"/>
            <a:ext cx="2946213" cy="1626902"/>
            <a:chOff x="541867" y="3078354"/>
            <a:chExt cx="3242733" cy="1854200"/>
          </a:xfrm>
        </p:grpSpPr>
        <p:cxnSp>
          <p:nvCxnSpPr>
            <p:cNvPr id="17" name="Straight Connector 16"/>
            <p:cNvCxnSpPr/>
            <p:nvPr/>
          </p:nvCxnSpPr>
          <p:spPr>
            <a:xfrm>
              <a:off x="541867" y="3078354"/>
              <a:ext cx="32427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41867" y="4932554"/>
              <a:ext cx="324273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Oval 23"/>
          <p:cNvSpPr/>
          <p:nvPr/>
        </p:nvSpPr>
        <p:spPr>
          <a:xfrm>
            <a:off x="3822510" y="1949422"/>
            <a:ext cx="957522" cy="957518"/>
          </a:xfrm>
          <a:prstGeom prst="ellips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dirty="0" smtClean="0">
                <a:solidFill>
                  <a:schemeClr val="accent2"/>
                </a:solidFill>
              </a:rPr>
              <a:t>AGENT</a:t>
            </a:r>
            <a:endParaRPr lang="en-AU" sz="1600" dirty="0">
              <a:solidFill>
                <a:schemeClr val="accent2"/>
              </a:solidFill>
            </a:endParaRPr>
          </a:p>
        </p:txBody>
      </p:sp>
      <p:grpSp>
        <p:nvGrpSpPr>
          <p:cNvPr id="27" name="Group 26"/>
          <p:cNvGrpSpPr/>
          <p:nvPr/>
        </p:nvGrpSpPr>
        <p:grpSpPr>
          <a:xfrm>
            <a:off x="6274003" y="1587138"/>
            <a:ext cx="2463597" cy="1105436"/>
            <a:chOff x="541867" y="3078354"/>
            <a:chExt cx="3242733" cy="1854200"/>
          </a:xfrm>
        </p:grpSpPr>
        <p:cxnSp>
          <p:nvCxnSpPr>
            <p:cNvPr id="28" name="Straight Connector 27"/>
            <p:cNvCxnSpPr/>
            <p:nvPr/>
          </p:nvCxnSpPr>
          <p:spPr>
            <a:xfrm>
              <a:off x="541867" y="3078354"/>
              <a:ext cx="32427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41867" y="4932554"/>
              <a:ext cx="324273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210503" y="1600790"/>
            <a:ext cx="2414385" cy="1077218"/>
          </a:xfrm>
          <a:prstGeom prst="rect">
            <a:avLst/>
          </a:prstGeom>
          <a:noFill/>
        </p:spPr>
        <p:txBody>
          <a:bodyPr wrap="square" rtlCol="0">
            <a:spAutoFit/>
          </a:bodyPr>
          <a:lstStyle/>
          <a:p>
            <a:pPr marL="177800" indent="-177800">
              <a:buFont typeface="Arial" panose="020B0604020202020204" pitchFamily="34" charset="0"/>
              <a:buChar char="•"/>
            </a:pPr>
            <a:r>
              <a:rPr lang="en-US" sz="1600" dirty="0" smtClean="0">
                <a:solidFill>
                  <a:schemeClr val="tx2"/>
                </a:solidFill>
              </a:rPr>
              <a:t>Installed </a:t>
            </a:r>
            <a:r>
              <a:rPr lang="en-US" sz="1600" dirty="0">
                <a:solidFill>
                  <a:schemeClr val="tx2"/>
                </a:solidFill>
              </a:rPr>
              <a:t>on the hosts to be monitored</a:t>
            </a:r>
          </a:p>
          <a:p>
            <a:pPr marL="177800" indent="-177800">
              <a:buFont typeface="Arial" panose="020B0604020202020204" pitchFamily="34" charset="0"/>
              <a:buChar char="•"/>
            </a:pPr>
            <a:r>
              <a:rPr lang="en-US" sz="1600" dirty="0">
                <a:solidFill>
                  <a:schemeClr val="tx2"/>
                </a:solidFill>
              </a:rPr>
              <a:t>Passes information to the Core</a:t>
            </a:r>
          </a:p>
        </p:txBody>
      </p:sp>
      <p:sp>
        <p:nvSpPr>
          <p:cNvPr id="34" name="Oval 33"/>
          <p:cNvSpPr/>
          <p:nvPr/>
        </p:nvSpPr>
        <p:spPr>
          <a:xfrm>
            <a:off x="2341600" y="4641263"/>
            <a:ext cx="1163442" cy="1163438"/>
          </a:xfrm>
          <a:prstGeom prst="ellips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500" dirty="0" smtClean="0">
                <a:solidFill>
                  <a:schemeClr val="accent2"/>
                </a:solidFill>
              </a:rPr>
              <a:t>GRAPHING</a:t>
            </a:r>
            <a:endParaRPr lang="en-AU" sz="1500" dirty="0">
              <a:solidFill>
                <a:schemeClr val="accent2"/>
              </a:solidFill>
            </a:endParaRPr>
          </a:p>
        </p:txBody>
      </p:sp>
      <p:sp>
        <p:nvSpPr>
          <p:cNvPr id="38" name="Oval 37"/>
          <p:cNvSpPr/>
          <p:nvPr/>
        </p:nvSpPr>
        <p:spPr>
          <a:xfrm>
            <a:off x="7041563" y="3122517"/>
            <a:ext cx="568952" cy="568950"/>
          </a:xfrm>
          <a:prstGeom prst="ellips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dirty="0" smtClean="0">
                <a:solidFill>
                  <a:schemeClr val="accent2"/>
                </a:solidFill>
              </a:rPr>
              <a:t>UI</a:t>
            </a:r>
            <a:endParaRPr lang="en-AU" sz="1600" dirty="0">
              <a:solidFill>
                <a:schemeClr val="accent2"/>
              </a:solidFill>
            </a:endParaRPr>
          </a:p>
        </p:txBody>
      </p:sp>
      <p:sp>
        <p:nvSpPr>
          <p:cNvPr id="41" name="Oval 40"/>
          <p:cNvSpPr/>
          <p:nvPr/>
        </p:nvSpPr>
        <p:spPr>
          <a:xfrm>
            <a:off x="6886705" y="4198374"/>
            <a:ext cx="594490" cy="594488"/>
          </a:xfrm>
          <a:prstGeom prst="ellips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dirty="0" smtClean="0">
                <a:solidFill>
                  <a:schemeClr val="accent2"/>
                </a:solidFill>
              </a:rPr>
              <a:t>			ALERTING</a:t>
            </a:r>
            <a:endParaRPr lang="en-AU" sz="1600" dirty="0">
              <a:solidFill>
                <a:schemeClr val="accent2"/>
              </a:solidFill>
            </a:endParaRPr>
          </a:p>
        </p:txBody>
      </p:sp>
      <p:sp>
        <p:nvSpPr>
          <p:cNvPr id="49" name="Oval 48"/>
          <p:cNvSpPr/>
          <p:nvPr/>
        </p:nvSpPr>
        <p:spPr>
          <a:xfrm>
            <a:off x="4440213" y="4968712"/>
            <a:ext cx="554124" cy="554122"/>
          </a:xfrm>
          <a:prstGeom prst="ellips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500" dirty="0">
                <a:solidFill>
                  <a:schemeClr val="accent2"/>
                </a:solidFill>
              </a:rPr>
              <a:t>		 </a:t>
            </a:r>
            <a:r>
              <a:rPr lang="en-AU" sz="1500" dirty="0" smtClean="0">
                <a:solidFill>
                  <a:schemeClr val="accent2"/>
                </a:solidFill>
              </a:rPr>
              <a:t>               ANOMALY</a:t>
            </a:r>
            <a:br>
              <a:rPr lang="en-AU" sz="1500" dirty="0" smtClean="0">
                <a:solidFill>
                  <a:schemeClr val="accent2"/>
                </a:solidFill>
              </a:rPr>
            </a:br>
            <a:r>
              <a:rPr lang="en-AU" sz="1500" dirty="0" smtClean="0">
                <a:solidFill>
                  <a:schemeClr val="accent2"/>
                </a:solidFill>
              </a:rPr>
              <a:t>			  DETECTION</a:t>
            </a:r>
            <a:endParaRPr lang="en-AU" sz="1500" dirty="0">
              <a:solidFill>
                <a:schemeClr val="accent2"/>
              </a:solidFill>
            </a:endParaRPr>
          </a:p>
        </p:txBody>
      </p:sp>
      <p:grpSp>
        <p:nvGrpSpPr>
          <p:cNvPr id="51" name="Group 50"/>
          <p:cNvGrpSpPr/>
          <p:nvPr/>
        </p:nvGrpSpPr>
        <p:grpSpPr>
          <a:xfrm>
            <a:off x="6274003" y="5608722"/>
            <a:ext cx="2463597" cy="676457"/>
            <a:chOff x="541867" y="3078354"/>
            <a:chExt cx="3242733" cy="1854200"/>
          </a:xfrm>
        </p:grpSpPr>
        <p:cxnSp>
          <p:nvCxnSpPr>
            <p:cNvPr id="52" name="Straight Connector 51"/>
            <p:cNvCxnSpPr/>
            <p:nvPr/>
          </p:nvCxnSpPr>
          <p:spPr>
            <a:xfrm>
              <a:off x="541867" y="3078354"/>
              <a:ext cx="32427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541867" y="4932554"/>
              <a:ext cx="324273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4" name="TextBox 53"/>
          <p:cNvSpPr txBox="1"/>
          <p:nvPr/>
        </p:nvSpPr>
        <p:spPr>
          <a:xfrm>
            <a:off x="6210503" y="5636940"/>
            <a:ext cx="2787447" cy="584775"/>
          </a:xfrm>
          <a:prstGeom prst="rect">
            <a:avLst/>
          </a:prstGeom>
          <a:noFill/>
        </p:spPr>
        <p:txBody>
          <a:bodyPr wrap="square" rtlCol="0">
            <a:spAutoFit/>
          </a:bodyPr>
          <a:lstStyle/>
          <a:p>
            <a:pPr marL="177800" indent="-177800">
              <a:buFont typeface="Arial" panose="020B0604020202020204" pitchFamily="34" charset="0"/>
              <a:buChar char="•"/>
            </a:pPr>
            <a:r>
              <a:rPr lang="en-US" sz="1600" dirty="0">
                <a:solidFill>
                  <a:schemeClr val="tx2"/>
                </a:solidFill>
              </a:rPr>
              <a:t>Check/thresholds against metrics collected</a:t>
            </a:r>
          </a:p>
        </p:txBody>
      </p:sp>
      <p:sp>
        <p:nvSpPr>
          <p:cNvPr id="56" name="Freeform 55"/>
          <p:cNvSpPr/>
          <p:nvPr/>
        </p:nvSpPr>
        <p:spPr>
          <a:xfrm>
            <a:off x="5346700" y="5632450"/>
            <a:ext cx="789344" cy="355600"/>
          </a:xfrm>
          <a:custGeom>
            <a:avLst/>
            <a:gdLst>
              <a:gd name="connsiteX0" fmla="*/ 0 w 882650"/>
              <a:gd name="connsiteY0" fmla="*/ 0 h 355600"/>
              <a:gd name="connsiteX1" fmla="*/ 0 w 882650"/>
              <a:gd name="connsiteY1" fmla="*/ 355600 h 355600"/>
              <a:gd name="connsiteX2" fmla="*/ 882650 w 882650"/>
              <a:gd name="connsiteY2" fmla="*/ 355600 h 355600"/>
            </a:gdLst>
            <a:ahLst/>
            <a:cxnLst>
              <a:cxn ang="0">
                <a:pos x="connsiteX0" y="connsiteY0"/>
              </a:cxn>
              <a:cxn ang="0">
                <a:pos x="connsiteX1" y="connsiteY1"/>
              </a:cxn>
              <a:cxn ang="0">
                <a:pos x="connsiteX2" y="connsiteY2"/>
              </a:cxn>
            </a:cxnLst>
            <a:rect l="l" t="t" r="r" b="b"/>
            <a:pathLst>
              <a:path w="882650" h="355600">
                <a:moveTo>
                  <a:pt x="0" y="0"/>
                </a:moveTo>
                <a:lnTo>
                  <a:pt x="0" y="355600"/>
                </a:lnTo>
                <a:lnTo>
                  <a:pt x="882650" y="355600"/>
                </a:lnTo>
              </a:path>
            </a:pathLst>
          </a:custGeom>
          <a:ln w="12700">
            <a:prstDash val="dash"/>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Rectangle 57"/>
          <p:cNvSpPr/>
          <p:nvPr/>
        </p:nvSpPr>
        <p:spPr>
          <a:xfrm>
            <a:off x="356518" y="6146679"/>
            <a:ext cx="8748464" cy="2616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hlinkClick r:id="rId2"/>
              </a:rPr>
              <a:t>http://</a:t>
            </a:r>
            <a:r>
              <a:rPr lang="en-GB" sz="1100" dirty="0" smtClean="0">
                <a:hlinkClick r:id="rId2"/>
              </a:rPr>
              <a:t>www.slideshare.net/superdupersheep/stop-using-nagios-so-it-can-die-peacefully</a:t>
            </a:r>
            <a:endParaRPr lang="en-GB" sz="1100" dirty="0"/>
          </a:p>
        </p:txBody>
      </p:sp>
    </p:spTree>
    <p:extLst>
      <p:ext uri="{BB962C8B-B14F-4D97-AF65-F5344CB8AC3E}">
        <p14:creationId xmlns:p14="http://schemas.microsoft.com/office/powerpoint/2010/main" val="25187091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p:cNvGrpSpPr/>
          <p:nvPr/>
        </p:nvGrpSpPr>
        <p:grpSpPr>
          <a:xfrm>
            <a:off x="1299883" y="2136742"/>
            <a:ext cx="2998101" cy="2352166"/>
            <a:chOff x="1299883" y="2136742"/>
            <a:chExt cx="2897647" cy="2352166"/>
          </a:xfrm>
        </p:grpSpPr>
        <p:cxnSp>
          <p:nvCxnSpPr>
            <p:cNvPr id="13" name="Straight Connector 12"/>
            <p:cNvCxnSpPr/>
            <p:nvPr/>
          </p:nvCxnSpPr>
          <p:spPr>
            <a:xfrm>
              <a:off x="1299883" y="2136742"/>
              <a:ext cx="2897647" cy="0"/>
            </a:xfrm>
            <a:prstGeom prst="line">
              <a:avLst/>
            </a:prstGeom>
            <a:ln>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299883" y="4488908"/>
              <a:ext cx="2897647" cy="0"/>
            </a:xfrm>
            <a:prstGeom prst="line">
              <a:avLst/>
            </a:prstGeom>
            <a:ln>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5365268" y="2136742"/>
            <a:ext cx="3248737" cy="2352166"/>
            <a:chOff x="5365268" y="2136742"/>
            <a:chExt cx="2897647" cy="2352166"/>
          </a:xfrm>
        </p:grpSpPr>
        <p:cxnSp>
          <p:nvCxnSpPr>
            <p:cNvPr id="51" name="Straight Connector 50"/>
            <p:cNvCxnSpPr/>
            <p:nvPr/>
          </p:nvCxnSpPr>
          <p:spPr>
            <a:xfrm>
              <a:off x="5365268" y="2136742"/>
              <a:ext cx="2897647" cy="0"/>
            </a:xfrm>
            <a:prstGeom prst="line">
              <a:avLst/>
            </a:prstGeom>
            <a:ln>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365268" y="4488908"/>
              <a:ext cx="2897647" cy="0"/>
            </a:xfrm>
            <a:prstGeom prst="line">
              <a:avLst/>
            </a:prstGeom>
            <a:ln>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2" name="Slide Number Placeholder 1"/>
          <p:cNvSpPr>
            <a:spLocks noGrp="1"/>
          </p:cNvSpPr>
          <p:nvPr>
            <p:ph type="sldNum" sz="quarter" idx="12"/>
          </p:nvPr>
        </p:nvSpPr>
        <p:spPr/>
        <p:txBody>
          <a:bodyPr/>
          <a:lstStyle/>
          <a:p>
            <a:pPr>
              <a:defRPr/>
            </a:pPr>
            <a:r>
              <a:rPr lang="en-US" smtClean="0"/>
              <a:t>Page </a:t>
            </a:r>
            <a:fld id="{90CBDC3A-D49F-4631-A8C7-55D59B33E5FA}" type="slidenum">
              <a:rPr lang="en-US" smtClean="0"/>
              <a:pPr>
                <a:defRPr/>
              </a:pPr>
              <a:t>22</a:t>
            </a:fld>
            <a:endParaRPr lang="en-US" dirty="0"/>
          </a:p>
        </p:txBody>
      </p:sp>
      <p:sp>
        <p:nvSpPr>
          <p:cNvPr id="3" name="Title 2"/>
          <p:cNvSpPr>
            <a:spLocks noGrp="1"/>
          </p:cNvSpPr>
          <p:nvPr>
            <p:ph type="title"/>
          </p:nvPr>
        </p:nvSpPr>
        <p:spPr/>
        <p:txBody>
          <a:bodyPr/>
          <a:lstStyle/>
          <a:p>
            <a:r>
              <a:rPr lang="en-US" dirty="0"/>
              <a:t>Monitoring</a:t>
            </a:r>
          </a:p>
        </p:txBody>
      </p:sp>
      <p:sp>
        <p:nvSpPr>
          <p:cNvPr id="4" name="Text Placeholder 3"/>
          <p:cNvSpPr>
            <a:spLocks noGrp="1"/>
          </p:cNvSpPr>
          <p:nvPr>
            <p:ph type="body" sz="quarter" idx="10"/>
          </p:nvPr>
        </p:nvSpPr>
        <p:spPr/>
        <p:txBody>
          <a:bodyPr/>
          <a:lstStyle/>
          <a:p>
            <a:r>
              <a:rPr lang="en-US" dirty="0"/>
              <a:t>Monitoring </a:t>
            </a:r>
            <a:r>
              <a:rPr lang="en-US" dirty="0" smtClean="0"/>
              <a:t>Tools</a:t>
            </a:r>
            <a:endParaRPr lang="en-US" dirty="0"/>
          </a:p>
        </p:txBody>
      </p:sp>
      <p:sp>
        <p:nvSpPr>
          <p:cNvPr id="5" name="Footer Placeholder 4"/>
          <p:cNvSpPr>
            <a:spLocks noGrp="1"/>
          </p:cNvSpPr>
          <p:nvPr>
            <p:ph type="ftr" sz="quarter" idx="13"/>
          </p:nvPr>
        </p:nvSpPr>
        <p:spPr/>
        <p:txBody>
          <a:bodyPr/>
          <a:lstStyle/>
          <a:p>
            <a:r>
              <a:rPr lang="en-US" smtClean="0"/>
              <a:t>Copyright © 2016 Accenture  All rights reserved.</a:t>
            </a:r>
            <a:endParaRPr lang="en-US" dirty="0"/>
          </a:p>
        </p:txBody>
      </p:sp>
      <p:grpSp>
        <p:nvGrpSpPr>
          <p:cNvPr id="35" name="Group 34"/>
          <p:cNvGrpSpPr/>
          <p:nvPr/>
        </p:nvGrpSpPr>
        <p:grpSpPr>
          <a:xfrm>
            <a:off x="455613" y="1804403"/>
            <a:ext cx="1289050" cy="1009457"/>
            <a:chOff x="455613" y="1804403"/>
            <a:chExt cx="1289050" cy="1009457"/>
          </a:xfrm>
        </p:grpSpPr>
        <p:sp>
          <p:nvSpPr>
            <p:cNvPr id="6" name="Oval 5"/>
            <p:cNvSpPr/>
            <p:nvPr/>
          </p:nvSpPr>
          <p:spPr>
            <a:xfrm>
              <a:off x="635203" y="1804403"/>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455613" y="2475306"/>
              <a:ext cx="1289050" cy="338554"/>
            </a:xfrm>
            <a:prstGeom prst="rect">
              <a:avLst/>
            </a:prstGeom>
          </p:spPr>
          <p:txBody>
            <a:bodyPr wrap="square" lIns="0">
              <a:spAutoFit/>
            </a:bodyPr>
            <a:lstStyle/>
            <a:p>
              <a:pPr>
                <a:spcAft>
                  <a:spcPts val="600"/>
                </a:spcAft>
              </a:pPr>
              <a:r>
                <a:rPr lang="en-US" sz="1600" dirty="0" smtClean="0">
                  <a:solidFill>
                    <a:schemeClr val="accent2"/>
                  </a:solidFill>
                </a:rPr>
                <a:t>Monitoring</a:t>
              </a:r>
            </a:p>
          </p:txBody>
        </p:sp>
      </p:grpSp>
      <p:sp>
        <p:nvSpPr>
          <p:cNvPr id="8" name="Rectangle 7"/>
          <p:cNvSpPr/>
          <p:nvPr/>
        </p:nvSpPr>
        <p:spPr>
          <a:xfrm>
            <a:off x="2790797" y="2218380"/>
            <a:ext cx="985377" cy="338554"/>
          </a:xfrm>
          <a:prstGeom prst="rect">
            <a:avLst/>
          </a:prstGeom>
        </p:spPr>
        <p:txBody>
          <a:bodyPr wrap="square" lIns="0">
            <a:spAutoFit/>
          </a:bodyPr>
          <a:lstStyle/>
          <a:p>
            <a:pPr algn="ctr">
              <a:spcAft>
                <a:spcPts val="300"/>
              </a:spcAft>
            </a:pPr>
            <a:r>
              <a:rPr lang="en-US" sz="1600" dirty="0" err="1" smtClean="0">
                <a:solidFill>
                  <a:schemeClr val="tx2"/>
                </a:solidFill>
              </a:rPr>
              <a:t>Sensu</a:t>
            </a:r>
            <a:endParaRPr lang="en-US" sz="1600" dirty="0">
              <a:solidFill>
                <a:schemeClr val="tx2"/>
              </a:solidFill>
            </a:endParaRPr>
          </a:p>
        </p:txBody>
      </p:sp>
      <p:pic>
        <p:nvPicPr>
          <p:cNvPr id="9"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1122" y="2881298"/>
            <a:ext cx="952378" cy="825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596" y="3294259"/>
            <a:ext cx="1299407" cy="307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1673198" y="2232261"/>
            <a:ext cx="985377" cy="338554"/>
          </a:xfrm>
          <a:prstGeom prst="rect">
            <a:avLst/>
          </a:prstGeom>
        </p:spPr>
        <p:txBody>
          <a:bodyPr wrap="square" lIns="0">
            <a:spAutoFit/>
          </a:bodyPr>
          <a:lstStyle/>
          <a:p>
            <a:pPr algn="ctr">
              <a:spcAft>
                <a:spcPts val="300"/>
              </a:spcAft>
            </a:pPr>
            <a:r>
              <a:rPr lang="en-US" sz="1600" dirty="0" smtClean="0">
                <a:solidFill>
                  <a:schemeClr val="tx2"/>
                </a:solidFill>
              </a:rPr>
              <a:t>Nagios</a:t>
            </a:r>
            <a:endParaRPr lang="en-US" sz="1600" dirty="0">
              <a:solidFill>
                <a:schemeClr val="tx2"/>
              </a:solidFill>
            </a:endParaRPr>
          </a:p>
        </p:txBody>
      </p:sp>
      <p:grpSp>
        <p:nvGrpSpPr>
          <p:cNvPr id="37" name="Group 36"/>
          <p:cNvGrpSpPr/>
          <p:nvPr/>
        </p:nvGrpSpPr>
        <p:grpSpPr>
          <a:xfrm>
            <a:off x="4388403" y="1804403"/>
            <a:ext cx="1289050" cy="1015932"/>
            <a:chOff x="4912278" y="2980486"/>
            <a:chExt cx="1289050" cy="1015932"/>
          </a:xfrm>
        </p:grpSpPr>
        <p:sp>
          <p:nvSpPr>
            <p:cNvPr id="29" name="Oval 28"/>
            <p:cNvSpPr/>
            <p:nvPr/>
          </p:nvSpPr>
          <p:spPr>
            <a:xfrm>
              <a:off x="5224463" y="2980486"/>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Rectangle 31"/>
            <p:cNvSpPr/>
            <p:nvPr/>
          </p:nvSpPr>
          <p:spPr>
            <a:xfrm>
              <a:off x="4912278" y="3657864"/>
              <a:ext cx="1289050" cy="338554"/>
            </a:xfrm>
            <a:prstGeom prst="rect">
              <a:avLst/>
            </a:prstGeom>
          </p:spPr>
          <p:txBody>
            <a:bodyPr wrap="square" lIns="0">
              <a:spAutoFit/>
            </a:bodyPr>
            <a:lstStyle/>
            <a:p>
              <a:pPr algn="ctr">
                <a:spcAft>
                  <a:spcPts val="600"/>
                </a:spcAft>
              </a:pPr>
              <a:r>
                <a:rPr lang="en-US" sz="1600" dirty="0">
                  <a:solidFill>
                    <a:schemeClr val="accent2"/>
                  </a:solidFill>
                </a:rPr>
                <a:t>Graphing</a:t>
              </a:r>
            </a:p>
          </p:txBody>
        </p:sp>
      </p:grpSp>
      <p:grpSp>
        <p:nvGrpSpPr>
          <p:cNvPr id="36" name="Group 35"/>
          <p:cNvGrpSpPr/>
          <p:nvPr/>
        </p:nvGrpSpPr>
        <p:grpSpPr>
          <a:xfrm>
            <a:off x="323018" y="4156569"/>
            <a:ext cx="1289050" cy="1009707"/>
            <a:chOff x="323018" y="4156569"/>
            <a:chExt cx="1289050" cy="1009707"/>
          </a:xfrm>
        </p:grpSpPr>
        <p:sp>
          <p:nvSpPr>
            <p:cNvPr id="30" name="Oval 29"/>
            <p:cNvSpPr/>
            <p:nvPr/>
          </p:nvSpPr>
          <p:spPr>
            <a:xfrm>
              <a:off x="635203" y="4156569"/>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Rectangle 32"/>
            <p:cNvSpPr/>
            <p:nvPr/>
          </p:nvSpPr>
          <p:spPr>
            <a:xfrm>
              <a:off x="323018" y="4827722"/>
              <a:ext cx="1289050" cy="338554"/>
            </a:xfrm>
            <a:prstGeom prst="rect">
              <a:avLst/>
            </a:prstGeom>
          </p:spPr>
          <p:txBody>
            <a:bodyPr wrap="square" lIns="0">
              <a:spAutoFit/>
            </a:bodyPr>
            <a:lstStyle/>
            <a:p>
              <a:pPr algn="ctr">
                <a:spcAft>
                  <a:spcPts val="600"/>
                </a:spcAft>
              </a:pPr>
              <a:r>
                <a:rPr lang="en-US" sz="1600" dirty="0">
                  <a:solidFill>
                    <a:schemeClr val="accent2"/>
                  </a:solidFill>
                </a:rPr>
                <a:t>Logging</a:t>
              </a:r>
            </a:p>
          </p:txBody>
        </p:sp>
      </p:grpSp>
      <p:grpSp>
        <p:nvGrpSpPr>
          <p:cNvPr id="38" name="Group 37"/>
          <p:cNvGrpSpPr/>
          <p:nvPr/>
        </p:nvGrpSpPr>
        <p:grpSpPr>
          <a:xfrm>
            <a:off x="4388403" y="4156569"/>
            <a:ext cx="1289050" cy="1003482"/>
            <a:chOff x="4788195" y="5332652"/>
            <a:chExt cx="1289050" cy="1003482"/>
          </a:xfrm>
        </p:grpSpPr>
        <p:sp>
          <p:nvSpPr>
            <p:cNvPr id="31" name="Oval 30"/>
            <p:cNvSpPr/>
            <p:nvPr/>
          </p:nvSpPr>
          <p:spPr>
            <a:xfrm>
              <a:off x="5100380" y="5332652"/>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Rectangle 33"/>
            <p:cNvSpPr/>
            <p:nvPr/>
          </p:nvSpPr>
          <p:spPr>
            <a:xfrm>
              <a:off x="4788195" y="5997580"/>
              <a:ext cx="1289050" cy="338554"/>
            </a:xfrm>
            <a:prstGeom prst="rect">
              <a:avLst/>
            </a:prstGeom>
          </p:spPr>
          <p:txBody>
            <a:bodyPr wrap="square" lIns="0">
              <a:spAutoFit/>
            </a:bodyPr>
            <a:lstStyle/>
            <a:p>
              <a:pPr algn="ctr">
                <a:spcAft>
                  <a:spcPts val="600"/>
                </a:spcAft>
              </a:pPr>
              <a:r>
                <a:rPr lang="en-US" sz="1600" dirty="0">
                  <a:solidFill>
                    <a:schemeClr val="accent2"/>
                  </a:solidFill>
                </a:rPr>
                <a:t>Alerting</a:t>
              </a:r>
            </a:p>
          </p:txBody>
        </p:sp>
      </p:grpSp>
      <p:pic>
        <p:nvPicPr>
          <p:cNvPr id="40" name="Picture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0394" y="3248010"/>
            <a:ext cx="152400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2" name="Picture 4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07278" y="5574555"/>
            <a:ext cx="2066222" cy="303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Freeform 42"/>
          <p:cNvSpPr>
            <a:spLocks noEditPoints="1"/>
          </p:cNvSpPr>
          <p:nvPr/>
        </p:nvSpPr>
        <p:spPr bwMode="auto">
          <a:xfrm>
            <a:off x="766686" y="1962150"/>
            <a:ext cx="389014" cy="389916"/>
          </a:xfrm>
          <a:custGeom>
            <a:avLst/>
            <a:gdLst>
              <a:gd name="T0" fmla="*/ 541 w 671"/>
              <a:gd name="T1" fmla="*/ 583 h 590"/>
              <a:gd name="T2" fmla="*/ 149 w 671"/>
              <a:gd name="T3" fmla="*/ 590 h 590"/>
              <a:gd name="T4" fmla="*/ 133 w 671"/>
              <a:gd name="T5" fmla="*/ 563 h 590"/>
              <a:gd name="T6" fmla="*/ 300 w 671"/>
              <a:gd name="T7" fmla="*/ 485 h 590"/>
              <a:gd name="T8" fmla="*/ 372 w 671"/>
              <a:gd name="T9" fmla="*/ 513 h 590"/>
              <a:gd name="T10" fmla="*/ 651 w 671"/>
              <a:gd name="T11" fmla="*/ 0 h 590"/>
              <a:gd name="T12" fmla="*/ 671 w 671"/>
              <a:gd name="T13" fmla="*/ 442 h 590"/>
              <a:gd name="T14" fmla="*/ 21 w 671"/>
              <a:gd name="T15" fmla="*/ 462 h 590"/>
              <a:gd name="T16" fmla="*/ 0 w 671"/>
              <a:gd name="T17" fmla="*/ 21 h 590"/>
              <a:gd name="T18" fmla="*/ 651 w 671"/>
              <a:gd name="T19" fmla="*/ 0 h 590"/>
              <a:gd name="T20" fmla="*/ 625 w 671"/>
              <a:gd name="T21" fmla="*/ 47 h 590"/>
              <a:gd name="T22" fmla="*/ 46 w 671"/>
              <a:gd name="T23" fmla="*/ 48 h 590"/>
              <a:gd name="T24" fmla="*/ 626 w 671"/>
              <a:gd name="T25" fmla="*/ 400 h 590"/>
              <a:gd name="T26" fmla="*/ 511 w 671"/>
              <a:gd name="T27" fmla="*/ 309 h 590"/>
              <a:gd name="T28" fmla="*/ 507 w 671"/>
              <a:gd name="T29" fmla="*/ 298 h 590"/>
              <a:gd name="T30" fmla="*/ 494 w 671"/>
              <a:gd name="T31" fmla="*/ 278 h 590"/>
              <a:gd name="T32" fmla="*/ 524 w 671"/>
              <a:gd name="T33" fmla="*/ 165 h 590"/>
              <a:gd name="T34" fmla="*/ 525 w 671"/>
              <a:gd name="T35" fmla="*/ 86 h 590"/>
              <a:gd name="T36" fmla="*/ 478 w 671"/>
              <a:gd name="T37" fmla="*/ 105 h 590"/>
              <a:gd name="T38" fmla="*/ 487 w 671"/>
              <a:gd name="T39" fmla="*/ 156 h 590"/>
              <a:gd name="T40" fmla="*/ 465 w 671"/>
              <a:gd name="T41" fmla="*/ 271 h 590"/>
              <a:gd name="T42" fmla="*/ 452 w 671"/>
              <a:gd name="T43" fmla="*/ 279 h 590"/>
              <a:gd name="T44" fmla="*/ 451 w 671"/>
              <a:gd name="T45" fmla="*/ 280 h 590"/>
              <a:gd name="T46" fmla="*/ 444 w 671"/>
              <a:gd name="T47" fmla="*/ 279 h 590"/>
              <a:gd name="T48" fmla="*/ 374 w 671"/>
              <a:gd name="T49" fmla="*/ 227 h 590"/>
              <a:gd name="T50" fmla="*/ 345 w 671"/>
              <a:gd name="T51" fmla="*/ 180 h 590"/>
              <a:gd name="T52" fmla="*/ 292 w 671"/>
              <a:gd name="T53" fmla="*/ 214 h 590"/>
              <a:gd name="T54" fmla="*/ 185 w 671"/>
              <a:gd name="T55" fmla="*/ 259 h 590"/>
              <a:gd name="T56" fmla="*/ 177 w 671"/>
              <a:gd name="T57" fmla="*/ 258 h 590"/>
              <a:gd name="T58" fmla="*/ 129 w 671"/>
              <a:gd name="T59" fmla="*/ 254 h 590"/>
              <a:gd name="T60" fmla="*/ 123 w 671"/>
              <a:gd name="T61" fmla="*/ 319 h 590"/>
              <a:gd name="T62" fmla="*/ 196 w 671"/>
              <a:gd name="T63" fmla="*/ 288 h 590"/>
              <a:gd name="T64" fmla="*/ 302 w 671"/>
              <a:gd name="T65" fmla="*/ 249 h 590"/>
              <a:gd name="T66" fmla="*/ 309 w 671"/>
              <a:gd name="T67" fmla="*/ 253 h 590"/>
              <a:gd name="T68" fmla="*/ 324 w 671"/>
              <a:gd name="T69" fmla="*/ 260 h 590"/>
              <a:gd name="T70" fmla="*/ 353 w 671"/>
              <a:gd name="T71" fmla="*/ 256 h 590"/>
              <a:gd name="T72" fmla="*/ 358 w 671"/>
              <a:gd name="T73" fmla="*/ 256 h 590"/>
              <a:gd name="T74" fmla="*/ 426 w 671"/>
              <a:gd name="T75" fmla="*/ 304 h 590"/>
              <a:gd name="T76" fmla="*/ 438 w 671"/>
              <a:gd name="T77" fmla="*/ 342 h 590"/>
              <a:gd name="T78" fmla="*/ 459 w 671"/>
              <a:gd name="T79" fmla="*/ 356 h 590"/>
              <a:gd name="T80" fmla="*/ 505 w 671"/>
              <a:gd name="T81" fmla="*/ 338 h 590"/>
              <a:gd name="T82" fmla="*/ 145 w 671"/>
              <a:gd name="T83" fmla="*/ 306 h 590"/>
              <a:gd name="T84" fmla="*/ 155 w 671"/>
              <a:gd name="T85" fmla="*/ 270 h 590"/>
              <a:gd name="T86" fmla="*/ 145 w 671"/>
              <a:gd name="T87" fmla="*/ 306 h 590"/>
              <a:gd name="T88" fmla="*/ 316 w 671"/>
              <a:gd name="T89" fmla="*/ 215 h 590"/>
              <a:gd name="T90" fmla="*/ 352 w 671"/>
              <a:gd name="T91" fmla="*/ 225 h 590"/>
              <a:gd name="T92" fmla="*/ 496 w 671"/>
              <a:gd name="T93" fmla="*/ 120 h 590"/>
              <a:gd name="T94" fmla="*/ 532 w 671"/>
              <a:gd name="T95" fmla="*/ 131 h 590"/>
              <a:gd name="T96" fmla="*/ 496 w 671"/>
              <a:gd name="T97" fmla="*/ 120 h 590"/>
              <a:gd name="T98" fmla="*/ 452 w 671"/>
              <a:gd name="T99" fmla="*/ 311 h 590"/>
              <a:gd name="T100" fmla="*/ 488 w 671"/>
              <a:gd name="T101" fmla="*/ 322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71" h="590">
                <a:moveTo>
                  <a:pt x="539" y="563"/>
                </a:moveTo>
                <a:cubicBezTo>
                  <a:pt x="540" y="569"/>
                  <a:pt x="545" y="579"/>
                  <a:pt x="541" y="583"/>
                </a:cubicBezTo>
                <a:cubicBezTo>
                  <a:pt x="536" y="588"/>
                  <a:pt x="530" y="590"/>
                  <a:pt x="523" y="590"/>
                </a:cubicBezTo>
                <a:cubicBezTo>
                  <a:pt x="149" y="590"/>
                  <a:pt x="149" y="590"/>
                  <a:pt x="149" y="590"/>
                </a:cubicBezTo>
                <a:cubicBezTo>
                  <a:pt x="142" y="590"/>
                  <a:pt x="135" y="588"/>
                  <a:pt x="131" y="583"/>
                </a:cubicBezTo>
                <a:cubicBezTo>
                  <a:pt x="127" y="579"/>
                  <a:pt x="132" y="569"/>
                  <a:pt x="133" y="563"/>
                </a:cubicBezTo>
                <a:cubicBezTo>
                  <a:pt x="133" y="563"/>
                  <a:pt x="300" y="570"/>
                  <a:pt x="300" y="510"/>
                </a:cubicBezTo>
                <a:cubicBezTo>
                  <a:pt x="300" y="504"/>
                  <a:pt x="300" y="491"/>
                  <a:pt x="300" y="485"/>
                </a:cubicBezTo>
                <a:cubicBezTo>
                  <a:pt x="372" y="485"/>
                  <a:pt x="372" y="485"/>
                  <a:pt x="372" y="485"/>
                </a:cubicBezTo>
                <a:cubicBezTo>
                  <a:pt x="372" y="492"/>
                  <a:pt x="372" y="507"/>
                  <a:pt x="372" y="513"/>
                </a:cubicBezTo>
                <a:cubicBezTo>
                  <a:pt x="372" y="558"/>
                  <a:pt x="539" y="563"/>
                  <a:pt x="539" y="563"/>
                </a:cubicBezTo>
                <a:close/>
                <a:moveTo>
                  <a:pt x="651" y="0"/>
                </a:moveTo>
                <a:cubicBezTo>
                  <a:pt x="662" y="0"/>
                  <a:pt x="671" y="9"/>
                  <a:pt x="671" y="21"/>
                </a:cubicBezTo>
                <a:cubicBezTo>
                  <a:pt x="671" y="442"/>
                  <a:pt x="671" y="442"/>
                  <a:pt x="671" y="442"/>
                </a:cubicBezTo>
                <a:cubicBezTo>
                  <a:pt x="671" y="453"/>
                  <a:pt x="662" y="462"/>
                  <a:pt x="651" y="462"/>
                </a:cubicBezTo>
                <a:cubicBezTo>
                  <a:pt x="21" y="462"/>
                  <a:pt x="21" y="462"/>
                  <a:pt x="21" y="462"/>
                </a:cubicBezTo>
                <a:cubicBezTo>
                  <a:pt x="9" y="462"/>
                  <a:pt x="0" y="453"/>
                  <a:pt x="0" y="442"/>
                </a:cubicBezTo>
                <a:cubicBezTo>
                  <a:pt x="0" y="21"/>
                  <a:pt x="0" y="21"/>
                  <a:pt x="0" y="21"/>
                </a:cubicBezTo>
                <a:cubicBezTo>
                  <a:pt x="0" y="9"/>
                  <a:pt x="9" y="0"/>
                  <a:pt x="21" y="0"/>
                </a:cubicBezTo>
                <a:lnTo>
                  <a:pt x="651" y="0"/>
                </a:lnTo>
                <a:close/>
                <a:moveTo>
                  <a:pt x="626" y="48"/>
                </a:moveTo>
                <a:cubicBezTo>
                  <a:pt x="626" y="48"/>
                  <a:pt x="625" y="47"/>
                  <a:pt x="625" y="47"/>
                </a:cubicBezTo>
                <a:cubicBezTo>
                  <a:pt x="47" y="47"/>
                  <a:pt x="47" y="47"/>
                  <a:pt x="47" y="47"/>
                </a:cubicBezTo>
                <a:cubicBezTo>
                  <a:pt x="46" y="47"/>
                  <a:pt x="46" y="48"/>
                  <a:pt x="46" y="48"/>
                </a:cubicBezTo>
                <a:cubicBezTo>
                  <a:pt x="46" y="400"/>
                  <a:pt x="46" y="400"/>
                  <a:pt x="46" y="400"/>
                </a:cubicBezTo>
                <a:cubicBezTo>
                  <a:pt x="626" y="400"/>
                  <a:pt x="626" y="400"/>
                  <a:pt x="626" y="400"/>
                </a:cubicBezTo>
                <a:lnTo>
                  <a:pt x="626" y="48"/>
                </a:lnTo>
                <a:close/>
                <a:moveTo>
                  <a:pt x="511" y="309"/>
                </a:moveTo>
                <a:cubicBezTo>
                  <a:pt x="510" y="306"/>
                  <a:pt x="510" y="305"/>
                  <a:pt x="508" y="299"/>
                </a:cubicBezTo>
                <a:cubicBezTo>
                  <a:pt x="507" y="299"/>
                  <a:pt x="507" y="298"/>
                  <a:pt x="507" y="298"/>
                </a:cubicBezTo>
                <a:cubicBezTo>
                  <a:pt x="503" y="291"/>
                  <a:pt x="497" y="286"/>
                  <a:pt x="497" y="285"/>
                </a:cubicBezTo>
                <a:cubicBezTo>
                  <a:pt x="495" y="284"/>
                  <a:pt x="494" y="280"/>
                  <a:pt x="494" y="278"/>
                </a:cubicBezTo>
                <a:cubicBezTo>
                  <a:pt x="519" y="171"/>
                  <a:pt x="519" y="171"/>
                  <a:pt x="519" y="171"/>
                </a:cubicBezTo>
                <a:cubicBezTo>
                  <a:pt x="519" y="168"/>
                  <a:pt x="522" y="166"/>
                  <a:pt x="524" y="165"/>
                </a:cubicBezTo>
                <a:cubicBezTo>
                  <a:pt x="541" y="161"/>
                  <a:pt x="553" y="146"/>
                  <a:pt x="554" y="128"/>
                </a:cubicBezTo>
                <a:cubicBezTo>
                  <a:pt x="556" y="109"/>
                  <a:pt x="543" y="92"/>
                  <a:pt x="525" y="86"/>
                </a:cubicBezTo>
                <a:cubicBezTo>
                  <a:pt x="525" y="86"/>
                  <a:pt x="525" y="86"/>
                  <a:pt x="525" y="86"/>
                </a:cubicBezTo>
                <a:cubicBezTo>
                  <a:pt x="507" y="81"/>
                  <a:pt x="487" y="89"/>
                  <a:pt x="478" y="105"/>
                </a:cubicBezTo>
                <a:cubicBezTo>
                  <a:pt x="468" y="121"/>
                  <a:pt x="471" y="141"/>
                  <a:pt x="485" y="154"/>
                </a:cubicBezTo>
                <a:cubicBezTo>
                  <a:pt x="485" y="155"/>
                  <a:pt x="486" y="156"/>
                  <a:pt x="487" y="156"/>
                </a:cubicBezTo>
                <a:cubicBezTo>
                  <a:pt x="488" y="158"/>
                  <a:pt x="490" y="161"/>
                  <a:pt x="489" y="164"/>
                </a:cubicBezTo>
                <a:cubicBezTo>
                  <a:pt x="465" y="271"/>
                  <a:pt x="465" y="271"/>
                  <a:pt x="465" y="271"/>
                </a:cubicBezTo>
                <a:cubicBezTo>
                  <a:pt x="464" y="274"/>
                  <a:pt x="462" y="276"/>
                  <a:pt x="459" y="277"/>
                </a:cubicBezTo>
                <a:cubicBezTo>
                  <a:pt x="457" y="277"/>
                  <a:pt x="454" y="278"/>
                  <a:pt x="452" y="279"/>
                </a:cubicBezTo>
                <a:cubicBezTo>
                  <a:pt x="451" y="280"/>
                  <a:pt x="451" y="280"/>
                  <a:pt x="451" y="280"/>
                </a:cubicBezTo>
                <a:cubicBezTo>
                  <a:pt x="451" y="280"/>
                  <a:pt x="451" y="280"/>
                  <a:pt x="451" y="280"/>
                </a:cubicBezTo>
                <a:cubicBezTo>
                  <a:pt x="450" y="281"/>
                  <a:pt x="448" y="281"/>
                  <a:pt x="446" y="280"/>
                </a:cubicBezTo>
                <a:cubicBezTo>
                  <a:pt x="445" y="280"/>
                  <a:pt x="445" y="280"/>
                  <a:pt x="444" y="279"/>
                </a:cubicBezTo>
                <a:cubicBezTo>
                  <a:pt x="377" y="232"/>
                  <a:pt x="377" y="232"/>
                  <a:pt x="377" y="232"/>
                </a:cubicBezTo>
                <a:cubicBezTo>
                  <a:pt x="376" y="231"/>
                  <a:pt x="374" y="229"/>
                  <a:pt x="374" y="227"/>
                </a:cubicBezTo>
                <a:cubicBezTo>
                  <a:pt x="375" y="220"/>
                  <a:pt x="374" y="213"/>
                  <a:pt x="372" y="207"/>
                </a:cubicBezTo>
                <a:cubicBezTo>
                  <a:pt x="369" y="195"/>
                  <a:pt x="358" y="184"/>
                  <a:pt x="345" y="180"/>
                </a:cubicBezTo>
                <a:cubicBezTo>
                  <a:pt x="338" y="178"/>
                  <a:pt x="331" y="178"/>
                  <a:pt x="325" y="180"/>
                </a:cubicBezTo>
                <a:cubicBezTo>
                  <a:pt x="308" y="183"/>
                  <a:pt x="294" y="198"/>
                  <a:pt x="292" y="214"/>
                </a:cubicBezTo>
                <a:cubicBezTo>
                  <a:pt x="292" y="217"/>
                  <a:pt x="290" y="220"/>
                  <a:pt x="288" y="221"/>
                </a:cubicBezTo>
                <a:cubicBezTo>
                  <a:pt x="185" y="259"/>
                  <a:pt x="185" y="259"/>
                  <a:pt x="185" y="259"/>
                </a:cubicBezTo>
                <a:cubicBezTo>
                  <a:pt x="183" y="260"/>
                  <a:pt x="182" y="260"/>
                  <a:pt x="180" y="259"/>
                </a:cubicBezTo>
                <a:cubicBezTo>
                  <a:pt x="179" y="259"/>
                  <a:pt x="178" y="259"/>
                  <a:pt x="177" y="258"/>
                </a:cubicBezTo>
                <a:cubicBezTo>
                  <a:pt x="173" y="254"/>
                  <a:pt x="167" y="251"/>
                  <a:pt x="162" y="249"/>
                </a:cubicBezTo>
                <a:cubicBezTo>
                  <a:pt x="151" y="246"/>
                  <a:pt x="139" y="248"/>
                  <a:pt x="129" y="254"/>
                </a:cubicBezTo>
                <a:cubicBezTo>
                  <a:pt x="119" y="260"/>
                  <a:pt x="112" y="269"/>
                  <a:pt x="110" y="280"/>
                </a:cubicBezTo>
                <a:cubicBezTo>
                  <a:pt x="107" y="295"/>
                  <a:pt x="112" y="310"/>
                  <a:pt x="123" y="319"/>
                </a:cubicBezTo>
                <a:cubicBezTo>
                  <a:pt x="146" y="340"/>
                  <a:pt x="188" y="327"/>
                  <a:pt x="191" y="294"/>
                </a:cubicBezTo>
                <a:cubicBezTo>
                  <a:pt x="191" y="292"/>
                  <a:pt x="193" y="289"/>
                  <a:pt x="196" y="288"/>
                </a:cubicBezTo>
                <a:cubicBezTo>
                  <a:pt x="299" y="249"/>
                  <a:pt x="299" y="249"/>
                  <a:pt x="299" y="249"/>
                </a:cubicBezTo>
                <a:cubicBezTo>
                  <a:pt x="300" y="249"/>
                  <a:pt x="301" y="249"/>
                  <a:pt x="302" y="249"/>
                </a:cubicBezTo>
                <a:cubicBezTo>
                  <a:pt x="304" y="249"/>
                  <a:pt x="306" y="251"/>
                  <a:pt x="307" y="252"/>
                </a:cubicBezTo>
                <a:cubicBezTo>
                  <a:pt x="308" y="252"/>
                  <a:pt x="309" y="253"/>
                  <a:pt x="309" y="253"/>
                </a:cubicBezTo>
                <a:cubicBezTo>
                  <a:pt x="313" y="256"/>
                  <a:pt x="317" y="258"/>
                  <a:pt x="322" y="260"/>
                </a:cubicBezTo>
                <a:cubicBezTo>
                  <a:pt x="323" y="260"/>
                  <a:pt x="323" y="260"/>
                  <a:pt x="324" y="260"/>
                </a:cubicBezTo>
                <a:cubicBezTo>
                  <a:pt x="333" y="262"/>
                  <a:pt x="343" y="261"/>
                  <a:pt x="353" y="256"/>
                </a:cubicBezTo>
                <a:cubicBezTo>
                  <a:pt x="353" y="256"/>
                  <a:pt x="353" y="256"/>
                  <a:pt x="353" y="256"/>
                </a:cubicBezTo>
                <a:cubicBezTo>
                  <a:pt x="353" y="256"/>
                  <a:pt x="353" y="256"/>
                  <a:pt x="353" y="256"/>
                </a:cubicBezTo>
                <a:cubicBezTo>
                  <a:pt x="354" y="256"/>
                  <a:pt x="356" y="256"/>
                  <a:pt x="358" y="256"/>
                </a:cubicBezTo>
                <a:cubicBezTo>
                  <a:pt x="358" y="256"/>
                  <a:pt x="359" y="257"/>
                  <a:pt x="360" y="257"/>
                </a:cubicBezTo>
                <a:cubicBezTo>
                  <a:pt x="426" y="304"/>
                  <a:pt x="426" y="304"/>
                  <a:pt x="426" y="304"/>
                </a:cubicBezTo>
                <a:cubicBezTo>
                  <a:pt x="428" y="306"/>
                  <a:pt x="430" y="309"/>
                  <a:pt x="430" y="311"/>
                </a:cubicBezTo>
                <a:cubicBezTo>
                  <a:pt x="429" y="323"/>
                  <a:pt x="431" y="334"/>
                  <a:pt x="438" y="342"/>
                </a:cubicBezTo>
                <a:cubicBezTo>
                  <a:pt x="443" y="348"/>
                  <a:pt x="450" y="353"/>
                  <a:pt x="459" y="356"/>
                </a:cubicBezTo>
                <a:cubicBezTo>
                  <a:pt x="459" y="356"/>
                  <a:pt x="459" y="356"/>
                  <a:pt x="459" y="356"/>
                </a:cubicBezTo>
                <a:cubicBezTo>
                  <a:pt x="463" y="357"/>
                  <a:pt x="467" y="358"/>
                  <a:pt x="472" y="357"/>
                </a:cubicBezTo>
                <a:cubicBezTo>
                  <a:pt x="485" y="357"/>
                  <a:pt x="498" y="350"/>
                  <a:pt x="505" y="338"/>
                </a:cubicBezTo>
                <a:cubicBezTo>
                  <a:pt x="510" y="329"/>
                  <a:pt x="512" y="319"/>
                  <a:pt x="511" y="309"/>
                </a:cubicBezTo>
                <a:close/>
                <a:moveTo>
                  <a:pt x="145" y="306"/>
                </a:moveTo>
                <a:cubicBezTo>
                  <a:pt x="135" y="303"/>
                  <a:pt x="129" y="293"/>
                  <a:pt x="132" y="283"/>
                </a:cubicBezTo>
                <a:cubicBezTo>
                  <a:pt x="135" y="273"/>
                  <a:pt x="145" y="268"/>
                  <a:pt x="155" y="270"/>
                </a:cubicBezTo>
                <a:cubicBezTo>
                  <a:pt x="165" y="273"/>
                  <a:pt x="171" y="284"/>
                  <a:pt x="168" y="294"/>
                </a:cubicBezTo>
                <a:cubicBezTo>
                  <a:pt x="165" y="304"/>
                  <a:pt x="155" y="309"/>
                  <a:pt x="145" y="306"/>
                </a:cubicBezTo>
                <a:close/>
                <a:moveTo>
                  <a:pt x="329" y="238"/>
                </a:moveTo>
                <a:cubicBezTo>
                  <a:pt x="319" y="235"/>
                  <a:pt x="313" y="225"/>
                  <a:pt x="316" y="215"/>
                </a:cubicBezTo>
                <a:cubicBezTo>
                  <a:pt x="319" y="205"/>
                  <a:pt x="329" y="199"/>
                  <a:pt x="339" y="202"/>
                </a:cubicBezTo>
                <a:cubicBezTo>
                  <a:pt x="349" y="205"/>
                  <a:pt x="355" y="215"/>
                  <a:pt x="352" y="225"/>
                </a:cubicBezTo>
                <a:cubicBezTo>
                  <a:pt x="349" y="235"/>
                  <a:pt x="339" y="241"/>
                  <a:pt x="329" y="238"/>
                </a:cubicBezTo>
                <a:close/>
                <a:moveTo>
                  <a:pt x="496" y="120"/>
                </a:moveTo>
                <a:cubicBezTo>
                  <a:pt x="499" y="110"/>
                  <a:pt x="509" y="105"/>
                  <a:pt x="519" y="108"/>
                </a:cubicBezTo>
                <a:cubicBezTo>
                  <a:pt x="529" y="111"/>
                  <a:pt x="535" y="121"/>
                  <a:pt x="532" y="131"/>
                </a:cubicBezTo>
                <a:cubicBezTo>
                  <a:pt x="529" y="141"/>
                  <a:pt x="518" y="146"/>
                  <a:pt x="508" y="144"/>
                </a:cubicBezTo>
                <a:cubicBezTo>
                  <a:pt x="498" y="141"/>
                  <a:pt x="493" y="130"/>
                  <a:pt x="496" y="120"/>
                </a:cubicBezTo>
                <a:close/>
                <a:moveTo>
                  <a:pt x="465" y="334"/>
                </a:moveTo>
                <a:cubicBezTo>
                  <a:pt x="455" y="331"/>
                  <a:pt x="449" y="321"/>
                  <a:pt x="452" y="311"/>
                </a:cubicBezTo>
                <a:cubicBezTo>
                  <a:pt x="455" y="301"/>
                  <a:pt x="465" y="296"/>
                  <a:pt x="475" y="298"/>
                </a:cubicBezTo>
                <a:cubicBezTo>
                  <a:pt x="485" y="301"/>
                  <a:pt x="491" y="312"/>
                  <a:pt x="488" y="322"/>
                </a:cubicBezTo>
                <a:cubicBezTo>
                  <a:pt x="485" y="332"/>
                  <a:pt x="475" y="337"/>
                  <a:pt x="465" y="33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6"/>
          <p:cNvSpPr>
            <a:spLocks noEditPoints="1"/>
          </p:cNvSpPr>
          <p:nvPr/>
        </p:nvSpPr>
        <p:spPr bwMode="auto">
          <a:xfrm>
            <a:off x="4824671" y="1904821"/>
            <a:ext cx="416514" cy="408864"/>
          </a:xfrm>
          <a:custGeom>
            <a:avLst/>
            <a:gdLst>
              <a:gd name="T0" fmla="*/ 1198 w 1198"/>
              <a:gd name="T1" fmla="*/ 1176 h 1176"/>
              <a:gd name="T2" fmla="*/ 0 w 1198"/>
              <a:gd name="T3" fmla="*/ 1176 h 1176"/>
              <a:gd name="T4" fmla="*/ 0 w 1198"/>
              <a:gd name="T5" fmla="*/ 1070 h 1176"/>
              <a:gd name="T6" fmla="*/ 1198 w 1198"/>
              <a:gd name="T7" fmla="*/ 1070 h 1176"/>
              <a:gd name="T8" fmla="*/ 1198 w 1198"/>
              <a:gd name="T9" fmla="*/ 1176 h 1176"/>
              <a:gd name="T10" fmla="*/ 524 w 1198"/>
              <a:gd name="T11" fmla="*/ 0 h 1176"/>
              <a:gd name="T12" fmla="*/ 524 w 1198"/>
              <a:gd name="T13" fmla="*/ 1002 h 1176"/>
              <a:gd name="T14" fmla="*/ 675 w 1198"/>
              <a:gd name="T15" fmla="*/ 1002 h 1176"/>
              <a:gd name="T16" fmla="*/ 675 w 1198"/>
              <a:gd name="T17" fmla="*/ 0 h 1176"/>
              <a:gd name="T18" fmla="*/ 524 w 1198"/>
              <a:gd name="T19" fmla="*/ 0 h 1176"/>
              <a:gd name="T20" fmla="*/ 274 w 1198"/>
              <a:gd name="T21" fmla="*/ 329 h 1176"/>
              <a:gd name="T22" fmla="*/ 274 w 1198"/>
              <a:gd name="T23" fmla="*/ 1002 h 1176"/>
              <a:gd name="T24" fmla="*/ 427 w 1198"/>
              <a:gd name="T25" fmla="*/ 1002 h 1176"/>
              <a:gd name="T26" fmla="*/ 427 w 1198"/>
              <a:gd name="T27" fmla="*/ 329 h 1176"/>
              <a:gd name="T28" fmla="*/ 274 w 1198"/>
              <a:gd name="T29" fmla="*/ 329 h 1176"/>
              <a:gd name="T30" fmla="*/ 23 w 1198"/>
              <a:gd name="T31" fmla="*/ 548 h 1176"/>
              <a:gd name="T32" fmla="*/ 23 w 1198"/>
              <a:gd name="T33" fmla="*/ 1002 h 1176"/>
              <a:gd name="T34" fmla="*/ 177 w 1198"/>
              <a:gd name="T35" fmla="*/ 1002 h 1176"/>
              <a:gd name="T36" fmla="*/ 177 w 1198"/>
              <a:gd name="T37" fmla="*/ 548 h 1176"/>
              <a:gd name="T38" fmla="*/ 23 w 1198"/>
              <a:gd name="T39" fmla="*/ 548 h 1176"/>
              <a:gd name="T40" fmla="*/ 772 w 1198"/>
              <a:gd name="T41" fmla="*/ 109 h 1176"/>
              <a:gd name="T42" fmla="*/ 772 w 1198"/>
              <a:gd name="T43" fmla="*/ 1002 h 1176"/>
              <a:gd name="T44" fmla="*/ 926 w 1198"/>
              <a:gd name="T45" fmla="*/ 1002 h 1176"/>
              <a:gd name="T46" fmla="*/ 926 w 1198"/>
              <a:gd name="T47" fmla="*/ 109 h 1176"/>
              <a:gd name="T48" fmla="*/ 772 w 1198"/>
              <a:gd name="T49" fmla="*/ 109 h 1176"/>
              <a:gd name="T50" fmla="*/ 1023 w 1198"/>
              <a:gd name="T51" fmla="*/ 329 h 1176"/>
              <a:gd name="T52" fmla="*/ 1023 w 1198"/>
              <a:gd name="T53" fmla="*/ 1002 h 1176"/>
              <a:gd name="T54" fmla="*/ 1174 w 1198"/>
              <a:gd name="T55" fmla="*/ 1002 h 1176"/>
              <a:gd name="T56" fmla="*/ 1174 w 1198"/>
              <a:gd name="T57" fmla="*/ 329 h 1176"/>
              <a:gd name="T58" fmla="*/ 1023 w 1198"/>
              <a:gd name="T59" fmla="*/ 329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98" h="1176">
                <a:moveTo>
                  <a:pt x="1198" y="1176"/>
                </a:moveTo>
                <a:lnTo>
                  <a:pt x="0" y="1176"/>
                </a:lnTo>
                <a:lnTo>
                  <a:pt x="0" y="1070"/>
                </a:lnTo>
                <a:lnTo>
                  <a:pt x="1198" y="1070"/>
                </a:lnTo>
                <a:lnTo>
                  <a:pt x="1198" y="1176"/>
                </a:lnTo>
                <a:close/>
                <a:moveTo>
                  <a:pt x="524" y="0"/>
                </a:moveTo>
                <a:lnTo>
                  <a:pt x="524" y="1002"/>
                </a:lnTo>
                <a:lnTo>
                  <a:pt x="675" y="1002"/>
                </a:lnTo>
                <a:lnTo>
                  <a:pt x="675" y="0"/>
                </a:lnTo>
                <a:lnTo>
                  <a:pt x="524" y="0"/>
                </a:lnTo>
                <a:close/>
                <a:moveTo>
                  <a:pt x="274" y="329"/>
                </a:moveTo>
                <a:lnTo>
                  <a:pt x="274" y="1002"/>
                </a:lnTo>
                <a:lnTo>
                  <a:pt x="427" y="1002"/>
                </a:lnTo>
                <a:lnTo>
                  <a:pt x="427" y="329"/>
                </a:lnTo>
                <a:lnTo>
                  <a:pt x="274" y="329"/>
                </a:lnTo>
                <a:close/>
                <a:moveTo>
                  <a:pt x="23" y="548"/>
                </a:moveTo>
                <a:lnTo>
                  <a:pt x="23" y="1002"/>
                </a:lnTo>
                <a:lnTo>
                  <a:pt x="177" y="1002"/>
                </a:lnTo>
                <a:lnTo>
                  <a:pt x="177" y="548"/>
                </a:lnTo>
                <a:lnTo>
                  <a:pt x="23" y="548"/>
                </a:lnTo>
                <a:close/>
                <a:moveTo>
                  <a:pt x="772" y="109"/>
                </a:moveTo>
                <a:lnTo>
                  <a:pt x="772" y="1002"/>
                </a:lnTo>
                <a:lnTo>
                  <a:pt x="926" y="1002"/>
                </a:lnTo>
                <a:lnTo>
                  <a:pt x="926" y="109"/>
                </a:lnTo>
                <a:lnTo>
                  <a:pt x="772" y="109"/>
                </a:lnTo>
                <a:close/>
                <a:moveTo>
                  <a:pt x="1023" y="329"/>
                </a:moveTo>
                <a:lnTo>
                  <a:pt x="1023" y="1002"/>
                </a:lnTo>
                <a:lnTo>
                  <a:pt x="1174" y="1002"/>
                </a:lnTo>
                <a:lnTo>
                  <a:pt x="1174" y="329"/>
                </a:lnTo>
                <a:lnTo>
                  <a:pt x="1023" y="32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
          <p:cNvSpPr>
            <a:spLocks noEditPoints="1"/>
          </p:cNvSpPr>
          <p:nvPr/>
        </p:nvSpPr>
        <p:spPr bwMode="auto">
          <a:xfrm>
            <a:off x="801408" y="4329999"/>
            <a:ext cx="384334" cy="384334"/>
          </a:xfrm>
          <a:custGeom>
            <a:avLst/>
            <a:gdLst>
              <a:gd name="T0" fmla="*/ 597 w 597"/>
              <a:gd name="T1" fmla="*/ 261 h 597"/>
              <a:gd name="T2" fmla="*/ 318 w 597"/>
              <a:gd name="T3" fmla="*/ 318 h 597"/>
              <a:gd name="T4" fmla="*/ 261 w 597"/>
              <a:gd name="T5" fmla="*/ 597 h 597"/>
              <a:gd name="T6" fmla="*/ 0 w 597"/>
              <a:gd name="T7" fmla="*/ 0 h 597"/>
              <a:gd name="T8" fmla="*/ 597 w 597"/>
              <a:gd name="T9" fmla="*/ 261 h 597"/>
              <a:gd name="T10" fmla="*/ 459 w 597"/>
              <a:gd name="T11" fmla="*/ 247 h 597"/>
              <a:gd name="T12" fmla="*/ 81 w 597"/>
              <a:gd name="T13" fmla="*/ 81 h 597"/>
              <a:gd name="T14" fmla="*/ 81 w 597"/>
              <a:gd name="T15" fmla="*/ 81 h 597"/>
              <a:gd name="T16" fmla="*/ 282 w 597"/>
              <a:gd name="T17" fmla="*/ 282 h 597"/>
              <a:gd name="T18" fmla="*/ 459 w 597"/>
              <a:gd name="T19" fmla="*/ 24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7" h="597">
                <a:moveTo>
                  <a:pt x="597" y="261"/>
                </a:moveTo>
                <a:lnTo>
                  <a:pt x="318" y="318"/>
                </a:lnTo>
                <a:lnTo>
                  <a:pt x="261" y="597"/>
                </a:lnTo>
                <a:lnTo>
                  <a:pt x="0" y="0"/>
                </a:lnTo>
                <a:lnTo>
                  <a:pt x="597" y="261"/>
                </a:lnTo>
                <a:close/>
                <a:moveTo>
                  <a:pt x="459" y="247"/>
                </a:moveTo>
                <a:lnTo>
                  <a:pt x="81" y="81"/>
                </a:lnTo>
                <a:lnTo>
                  <a:pt x="81" y="81"/>
                </a:lnTo>
                <a:lnTo>
                  <a:pt x="282" y="282"/>
                </a:lnTo>
                <a:lnTo>
                  <a:pt x="459" y="24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6"/>
          <p:cNvSpPr>
            <a:spLocks noEditPoints="1"/>
          </p:cNvSpPr>
          <p:nvPr/>
        </p:nvSpPr>
        <p:spPr bwMode="auto">
          <a:xfrm>
            <a:off x="4821978" y="4243145"/>
            <a:ext cx="438258" cy="381988"/>
          </a:xfrm>
          <a:custGeom>
            <a:avLst/>
            <a:gdLst>
              <a:gd name="T0" fmla="*/ 387 w 774"/>
              <a:gd name="T1" fmla="*/ 583 h 673"/>
              <a:gd name="T2" fmla="*/ 344 w 774"/>
              <a:gd name="T3" fmla="*/ 540 h 673"/>
              <a:gd name="T4" fmla="*/ 387 w 774"/>
              <a:gd name="T5" fmla="*/ 496 h 673"/>
              <a:gd name="T6" fmla="*/ 430 w 774"/>
              <a:gd name="T7" fmla="*/ 540 h 673"/>
              <a:gd name="T8" fmla="*/ 387 w 774"/>
              <a:gd name="T9" fmla="*/ 583 h 673"/>
              <a:gd name="T10" fmla="*/ 387 w 774"/>
              <a:gd name="T11" fmla="*/ 583 h 673"/>
              <a:gd name="T12" fmla="*/ 372 w 774"/>
              <a:gd name="T13" fmla="*/ 476 h 673"/>
              <a:gd name="T14" fmla="*/ 371 w 774"/>
              <a:gd name="T15" fmla="*/ 471 h 673"/>
              <a:gd name="T16" fmla="*/ 359 w 774"/>
              <a:gd name="T17" fmla="*/ 408 h 673"/>
              <a:gd name="T18" fmla="*/ 346 w 774"/>
              <a:gd name="T19" fmla="*/ 356 h 673"/>
              <a:gd name="T20" fmla="*/ 338 w 774"/>
              <a:gd name="T21" fmla="*/ 289 h 673"/>
              <a:gd name="T22" fmla="*/ 354 w 774"/>
              <a:gd name="T23" fmla="*/ 257 h 673"/>
              <a:gd name="T24" fmla="*/ 387 w 774"/>
              <a:gd name="T25" fmla="*/ 245 h 673"/>
              <a:gd name="T26" fmla="*/ 419 w 774"/>
              <a:gd name="T27" fmla="*/ 257 h 673"/>
              <a:gd name="T28" fmla="*/ 435 w 774"/>
              <a:gd name="T29" fmla="*/ 288 h 673"/>
              <a:gd name="T30" fmla="*/ 427 w 774"/>
              <a:gd name="T31" fmla="*/ 356 h 673"/>
              <a:gd name="T32" fmla="*/ 414 w 774"/>
              <a:gd name="T33" fmla="*/ 408 h 673"/>
              <a:gd name="T34" fmla="*/ 403 w 774"/>
              <a:gd name="T35" fmla="*/ 471 h 673"/>
              <a:gd name="T36" fmla="*/ 402 w 774"/>
              <a:gd name="T37" fmla="*/ 476 h 673"/>
              <a:gd name="T38" fmla="*/ 372 w 774"/>
              <a:gd name="T39" fmla="*/ 476 h 673"/>
              <a:gd name="T40" fmla="*/ 25 w 774"/>
              <a:gd name="T41" fmla="*/ 673 h 673"/>
              <a:gd name="T42" fmla="*/ 4 w 774"/>
              <a:gd name="T43" fmla="*/ 663 h 673"/>
              <a:gd name="T44" fmla="*/ 6 w 774"/>
              <a:gd name="T45" fmla="*/ 640 h 673"/>
              <a:gd name="T46" fmla="*/ 367 w 774"/>
              <a:gd name="T47" fmla="*/ 13 h 673"/>
              <a:gd name="T48" fmla="*/ 387 w 774"/>
              <a:gd name="T49" fmla="*/ 0 h 673"/>
              <a:gd name="T50" fmla="*/ 406 w 774"/>
              <a:gd name="T51" fmla="*/ 13 h 673"/>
              <a:gd name="T52" fmla="*/ 768 w 774"/>
              <a:gd name="T53" fmla="*/ 640 h 673"/>
              <a:gd name="T54" fmla="*/ 770 w 774"/>
              <a:gd name="T55" fmla="*/ 663 h 673"/>
              <a:gd name="T56" fmla="*/ 748 w 774"/>
              <a:gd name="T57" fmla="*/ 673 h 673"/>
              <a:gd name="T58" fmla="*/ 25 w 774"/>
              <a:gd name="T59" fmla="*/ 673 h 673"/>
              <a:gd name="T60" fmla="*/ 686 w 774"/>
              <a:gd name="T61" fmla="*/ 615 h 673"/>
              <a:gd name="T62" fmla="*/ 387 w 774"/>
              <a:gd name="T63" fmla="*/ 96 h 673"/>
              <a:gd name="T64" fmla="*/ 88 w 774"/>
              <a:gd name="T65" fmla="*/ 615 h 673"/>
              <a:gd name="T66" fmla="*/ 686 w 774"/>
              <a:gd name="T67" fmla="*/ 615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4" h="673">
                <a:moveTo>
                  <a:pt x="387" y="583"/>
                </a:moveTo>
                <a:cubicBezTo>
                  <a:pt x="363" y="583"/>
                  <a:pt x="344" y="563"/>
                  <a:pt x="344" y="540"/>
                </a:cubicBezTo>
                <a:cubicBezTo>
                  <a:pt x="344" y="516"/>
                  <a:pt x="363" y="496"/>
                  <a:pt x="387" y="496"/>
                </a:cubicBezTo>
                <a:cubicBezTo>
                  <a:pt x="410" y="496"/>
                  <a:pt x="430" y="516"/>
                  <a:pt x="430" y="540"/>
                </a:cubicBezTo>
                <a:cubicBezTo>
                  <a:pt x="430" y="563"/>
                  <a:pt x="410" y="583"/>
                  <a:pt x="387" y="583"/>
                </a:cubicBezTo>
                <a:cubicBezTo>
                  <a:pt x="375" y="583"/>
                  <a:pt x="399" y="583"/>
                  <a:pt x="387" y="583"/>
                </a:cubicBezTo>
                <a:close/>
                <a:moveTo>
                  <a:pt x="372" y="476"/>
                </a:moveTo>
                <a:cubicBezTo>
                  <a:pt x="372" y="475"/>
                  <a:pt x="371" y="473"/>
                  <a:pt x="371" y="471"/>
                </a:cubicBezTo>
                <a:cubicBezTo>
                  <a:pt x="370" y="454"/>
                  <a:pt x="365" y="432"/>
                  <a:pt x="359" y="408"/>
                </a:cubicBezTo>
                <a:cubicBezTo>
                  <a:pt x="354" y="390"/>
                  <a:pt x="350" y="373"/>
                  <a:pt x="346" y="356"/>
                </a:cubicBezTo>
                <a:cubicBezTo>
                  <a:pt x="339" y="324"/>
                  <a:pt x="337" y="302"/>
                  <a:pt x="338" y="289"/>
                </a:cubicBezTo>
                <a:cubicBezTo>
                  <a:pt x="340" y="275"/>
                  <a:pt x="345" y="265"/>
                  <a:pt x="354" y="257"/>
                </a:cubicBezTo>
                <a:cubicBezTo>
                  <a:pt x="363" y="249"/>
                  <a:pt x="374" y="245"/>
                  <a:pt x="387" y="245"/>
                </a:cubicBezTo>
                <a:cubicBezTo>
                  <a:pt x="399" y="245"/>
                  <a:pt x="410" y="249"/>
                  <a:pt x="419" y="257"/>
                </a:cubicBezTo>
                <a:cubicBezTo>
                  <a:pt x="428" y="265"/>
                  <a:pt x="434" y="275"/>
                  <a:pt x="435" y="288"/>
                </a:cubicBezTo>
                <a:cubicBezTo>
                  <a:pt x="436" y="300"/>
                  <a:pt x="435" y="322"/>
                  <a:pt x="427" y="356"/>
                </a:cubicBezTo>
                <a:cubicBezTo>
                  <a:pt x="423" y="373"/>
                  <a:pt x="419" y="390"/>
                  <a:pt x="414" y="408"/>
                </a:cubicBezTo>
                <a:cubicBezTo>
                  <a:pt x="409" y="425"/>
                  <a:pt x="405" y="447"/>
                  <a:pt x="403" y="471"/>
                </a:cubicBezTo>
                <a:cubicBezTo>
                  <a:pt x="403" y="473"/>
                  <a:pt x="403" y="475"/>
                  <a:pt x="402" y="476"/>
                </a:cubicBezTo>
                <a:cubicBezTo>
                  <a:pt x="392" y="477"/>
                  <a:pt x="382" y="477"/>
                  <a:pt x="372" y="476"/>
                </a:cubicBezTo>
                <a:close/>
                <a:moveTo>
                  <a:pt x="25" y="673"/>
                </a:moveTo>
                <a:cubicBezTo>
                  <a:pt x="15" y="673"/>
                  <a:pt x="8" y="670"/>
                  <a:pt x="4" y="663"/>
                </a:cubicBezTo>
                <a:cubicBezTo>
                  <a:pt x="0" y="656"/>
                  <a:pt x="1" y="648"/>
                  <a:pt x="6" y="640"/>
                </a:cubicBezTo>
                <a:cubicBezTo>
                  <a:pt x="367" y="13"/>
                  <a:pt x="367" y="13"/>
                  <a:pt x="367" y="13"/>
                </a:cubicBezTo>
                <a:cubicBezTo>
                  <a:pt x="372" y="5"/>
                  <a:pt x="379" y="0"/>
                  <a:pt x="387" y="0"/>
                </a:cubicBezTo>
                <a:cubicBezTo>
                  <a:pt x="394" y="0"/>
                  <a:pt x="401" y="5"/>
                  <a:pt x="406" y="13"/>
                </a:cubicBezTo>
                <a:cubicBezTo>
                  <a:pt x="768" y="640"/>
                  <a:pt x="768" y="640"/>
                  <a:pt x="768" y="640"/>
                </a:cubicBezTo>
                <a:cubicBezTo>
                  <a:pt x="773" y="648"/>
                  <a:pt x="774" y="656"/>
                  <a:pt x="770" y="663"/>
                </a:cubicBezTo>
                <a:cubicBezTo>
                  <a:pt x="766" y="670"/>
                  <a:pt x="758" y="673"/>
                  <a:pt x="748" y="673"/>
                </a:cubicBezTo>
                <a:lnTo>
                  <a:pt x="25" y="673"/>
                </a:lnTo>
                <a:close/>
                <a:moveTo>
                  <a:pt x="686" y="615"/>
                </a:moveTo>
                <a:cubicBezTo>
                  <a:pt x="387" y="96"/>
                  <a:pt x="387" y="96"/>
                  <a:pt x="387" y="96"/>
                </a:cubicBezTo>
                <a:cubicBezTo>
                  <a:pt x="88" y="615"/>
                  <a:pt x="88" y="615"/>
                  <a:pt x="88" y="615"/>
                </a:cubicBezTo>
                <a:lnTo>
                  <a:pt x="686" y="6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Oval 57"/>
          <p:cNvSpPr/>
          <p:nvPr/>
        </p:nvSpPr>
        <p:spPr>
          <a:xfrm>
            <a:off x="2128322" y="2100493"/>
            <a:ext cx="75128" cy="75128"/>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3208357" y="2100493"/>
            <a:ext cx="75128" cy="75128"/>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973881" y="2100493"/>
            <a:ext cx="75128" cy="75128"/>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5518757" y="2232261"/>
            <a:ext cx="985377" cy="338554"/>
          </a:xfrm>
          <a:prstGeom prst="rect">
            <a:avLst/>
          </a:prstGeom>
        </p:spPr>
        <p:txBody>
          <a:bodyPr wrap="square" lIns="0">
            <a:spAutoFit/>
          </a:bodyPr>
          <a:lstStyle/>
          <a:p>
            <a:pPr algn="ctr">
              <a:spcAft>
                <a:spcPts val="300"/>
              </a:spcAft>
            </a:pPr>
            <a:r>
              <a:rPr lang="en-US" sz="1600" dirty="0">
                <a:solidFill>
                  <a:schemeClr val="tx2"/>
                </a:solidFill>
              </a:rPr>
              <a:t>Graphite</a:t>
            </a:r>
          </a:p>
        </p:txBody>
      </p:sp>
      <p:sp>
        <p:nvSpPr>
          <p:cNvPr id="66" name="Rectangle 65"/>
          <p:cNvSpPr/>
          <p:nvPr/>
        </p:nvSpPr>
        <p:spPr>
          <a:xfrm>
            <a:off x="6539410" y="2232261"/>
            <a:ext cx="985377" cy="338554"/>
          </a:xfrm>
          <a:prstGeom prst="rect">
            <a:avLst/>
          </a:prstGeom>
        </p:spPr>
        <p:txBody>
          <a:bodyPr wrap="square" lIns="0">
            <a:spAutoFit/>
          </a:bodyPr>
          <a:lstStyle/>
          <a:p>
            <a:pPr algn="ctr">
              <a:spcAft>
                <a:spcPts val="300"/>
              </a:spcAft>
            </a:pPr>
            <a:r>
              <a:rPr lang="en-US" sz="1600" dirty="0" err="1">
                <a:solidFill>
                  <a:schemeClr val="tx2"/>
                </a:solidFill>
              </a:rPr>
              <a:t>Collectd</a:t>
            </a:r>
            <a:endParaRPr lang="en-US" sz="1600" dirty="0">
              <a:solidFill>
                <a:schemeClr val="tx2"/>
              </a:solidFill>
            </a:endParaRPr>
          </a:p>
        </p:txBody>
      </p:sp>
      <p:sp>
        <p:nvSpPr>
          <p:cNvPr id="67" name="Rectangle 66"/>
          <p:cNvSpPr/>
          <p:nvPr/>
        </p:nvSpPr>
        <p:spPr>
          <a:xfrm>
            <a:off x="7560062" y="2232261"/>
            <a:ext cx="1053943" cy="338554"/>
          </a:xfrm>
          <a:prstGeom prst="rect">
            <a:avLst/>
          </a:prstGeom>
        </p:spPr>
        <p:txBody>
          <a:bodyPr wrap="square" lIns="0">
            <a:spAutoFit/>
          </a:bodyPr>
          <a:lstStyle/>
          <a:p>
            <a:pPr algn="ctr">
              <a:spcAft>
                <a:spcPts val="300"/>
              </a:spcAft>
            </a:pPr>
            <a:r>
              <a:rPr lang="en-US" sz="1600" dirty="0" err="1">
                <a:solidFill>
                  <a:schemeClr val="tx2"/>
                </a:solidFill>
              </a:rPr>
              <a:t>Graphana</a:t>
            </a:r>
            <a:endParaRPr lang="en-US" sz="1600" dirty="0">
              <a:solidFill>
                <a:schemeClr val="tx2"/>
              </a:solidFill>
            </a:endParaRPr>
          </a:p>
        </p:txBody>
      </p:sp>
      <p:sp>
        <p:nvSpPr>
          <p:cNvPr id="70" name="Oval 69"/>
          <p:cNvSpPr/>
          <p:nvPr/>
        </p:nvSpPr>
        <p:spPr>
          <a:xfrm>
            <a:off x="6989636" y="2100493"/>
            <a:ext cx="75128" cy="75128"/>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8005391" y="2100493"/>
            <a:ext cx="75128" cy="75128"/>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2790797" y="4571077"/>
            <a:ext cx="985377" cy="338554"/>
          </a:xfrm>
          <a:prstGeom prst="rect">
            <a:avLst/>
          </a:prstGeom>
        </p:spPr>
        <p:txBody>
          <a:bodyPr wrap="square" lIns="0">
            <a:spAutoFit/>
          </a:bodyPr>
          <a:lstStyle/>
          <a:p>
            <a:pPr algn="ctr">
              <a:spcAft>
                <a:spcPts val="300"/>
              </a:spcAft>
            </a:pPr>
            <a:r>
              <a:rPr lang="en-US" sz="1600" dirty="0" err="1">
                <a:solidFill>
                  <a:schemeClr val="tx2"/>
                </a:solidFill>
              </a:rPr>
              <a:t>Rsyslogd</a:t>
            </a:r>
            <a:endParaRPr lang="en-US" sz="1600" dirty="0">
              <a:solidFill>
                <a:schemeClr val="tx2"/>
              </a:solidFill>
            </a:endParaRPr>
          </a:p>
        </p:txBody>
      </p:sp>
      <p:sp>
        <p:nvSpPr>
          <p:cNvPr id="73" name="Rectangle 72"/>
          <p:cNvSpPr/>
          <p:nvPr/>
        </p:nvSpPr>
        <p:spPr>
          <a:xfrm>
            <a:off x="1673198" y="4584958"/>
            <a:ext cx="985377" cy="338554"/>
          </a:xfrm>
          <a:prstGeom prst="rect">
            <a:avLst/>
          </a:prstGeom>
        </p:spPr>
        <p:txBody>
          <a:bodyPr wrap="square" lIns="0">
            <a:spAutoFit/>
          </a:bodyPr>
          <a:lstStyle/>
          <a:p>
            <a:pPr algn="ctr">
              <a:spcAft>
                <a:spcPts val="300"/>
              </a:spcAft>
            </a:pPr>
            <a:r>
              <a:rPr lang="en-US" sz="1600" dirty="0">
                <a:solidFill>
                  <a:schemeClr val="tx2"/>
                </a:solidFill>
              </a:rPr>
              <a:t>ELK</a:t>
            </a:r>
          </a:p>
        </p:txBody>
      </p:sp>
      <p:sp>
        <p:nvSpPr>
          <p:cNvPr id="74" name="Oval 73"/>
          <p:cNvSpPr/>
          <p:nvPr/>
        </p:nvSpPr>
        <p:spPr>
          <a:xfrm>
            <a:off x="2128322" y="4453190"/>
            <a:ext cx="75128" cy="75128"/>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3208357" y="4453190"/>
            <a:ext cx="75128" cy="75128"/>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6952071" y="4453190"/>
            <a:ext cx="75128" cy="75128"/>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6496947" y="4584958"/>
            <a:ext cx="985377" cy="338554"/>
          </a:xfrm>
          <a:prstGeom prst="rect">
            <a:avLst/>
          </a:prstGeom>
        </p:spPr>
        <p:txBody>
          <a:bodyPr wrap="square" lIns="0">
            <a:spAutoFit/>
          </a:bodyPr>
          <a:lstStyle/>
          <a:p>
            <a:pPr algn="ctr">
              <a:spcAft>
                <a:spcPts val="300"/>
              </a:spcAft>
            </a:pPr>
            <a:r>
              <a:rPr lang="en-US" sz="1600" dirty="0" err="1" smtClean="0">
                <a:solidFill>
                  <a:schemeClr val="tx2"/>
                </a:solidFill>
              </a:rPr>
              <a:t>Sensu</a:t>
            </a:r>
            <a:endParaRPr lang="en-US" sz="1600" dirty="0">
              <a:solidFill>
                <a:schemeClr val="tx2"/>
              </a:solidFill>
            </a:endParaRPr>
          </a:p>
        </p:txBody>
      </p:sp>
      <p:pic>
        <p:nvPicPr>
          <p:cNvPr id="14357"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1185" y="3125301"/>
            <a:ext cx="1399149" cy="522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 name="Picture 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5909" y="5199907"/>
            <a:ext cx="952378" cy="825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7374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p:cNvCxnSpPr/>
          <p:nvPr/>
        </p:nvCxnSpPr>
        <p:spPr>
          <a:xfrm>
            <a:off x="817839" y="3953270"/>
            <a:ext cx="7160749" cy="0"/>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pPr>
              <a:defRPr/>
            </a:pPr>
            <a:r>
              <a:rPr lang="en-US" smtClean="0"/>
              <a:t>Page </a:t>
            </a:r>
            <a:fld id="{90CBDC3A-D49F-4631-A8C7-55D59B33E5FA}" type="slidenum">
              <a:rPr lang="en-US" smtClean="0"/>
              <a:pPr>
                <a:defRPr/>
              </a:pPr>
              <a:t>23</a:t>
            </a:fld>
            <a:endParaRPr lang="en-US" dirty="0"/>
          </a:p>
        </p:txBody>
      </p:sp>
      <p:sp>
        <p:nvSpPr>
          <p:cNvPr id="3" name="Title 2"/>
          <p:cNvSpPr>
            <a:spLocks noGrp="1"/>
          </p:cNvSpPr>
          <p:nvPr>
            <p:ph type="title"/>
          </p:nvPr>
        </p:nvSpPr>
        <p:spPr/>
        <p:txBody>
          <a:bodyPr/>
          <a:lstStyle/>
          <a:p>
            <a:r>
              <a:rPr lang="en-US" dirty="0"/>
              <a:t>Monitoring</a:t>
            </a:r>
          </a:p>
        </p:txBody>
      </p:sp>
      <p:sp>
        <p:nvSpPr>
          <p:cNvPr id="4" name="Text Placeholder 3"/>
          <p:cNvSpPr>
            <a:spLocks noGrp="1"/>
          </p:cNvSpPr>
          <p:nvPr>
            <p:ph type="body" sz="quarter" idx="10"/>
          </p:nvPr>
        </p:nvSpPr>
        <p:spPr/>
        <p:txBody>
          <a:bodyPr/>
          <a:lstStyle/>
          <a:p>
            <a:r>
              <a:rPr lang="en-US" dirty="0" err="1"/>
              <a:t>Elasticsearch</a:t>
            </a:r>
            <a:r>
              <a:rPr lang="en-US" dirty="0"/>
              <a:t>, </a:t>
            </a:r>
            <a:r>
              <a:rPr lang="en-US" dirty="0" err="1"/>
              <a:t>Logstash</a:t>
            </a:r>
            <a:r>
              <a:rPr lang="en-US" dirty="0"/>
              <a:t>, </a:t>
            </a:r>
            <a:r>
              <a:rPr lang="en-US" dirty="0" err="1"/>
              <a:t>Kibana</a:t>
            </a:r>
            <a:r>
              <a:rPr lang="en-US" dirty="0"/>
              <a:t> (ELK) Stack</a:t>
            </a:r>
          </a:p>
          <a:p>
            <a:endParaRPr lang="en-US" dirty="0"/>
          </a:p>
        </p:txBody>
      </p:sp>
      <p:sp>
        <p:nvSpPr>
          <p:cNvPr id="5" name="Footer Placeholder 4"/>
          <p:cNvSpPr>
            <a:spLocks noGrp="1"/>
          </p:cNvSpPr>
          <p:nvPr>
            <p:ph type="ftr" sz="quarter" idx="13"/>
          </p:nvPr>
        </p:nvSpPr>
        <p:spPr/>
        <p:txBody>
          <a:bodyPr/>
          <a:lstStyle/>
          <a:p>
            <a:r>
              <a:rPr lang="en-US" smtClean="0"/>
              <a:t>Copyright © 2016 Accenture  All rights reserved.</a:t>
            </a:r>
            <a:endParaRPr lang="en-US" dirty="0"/>
          </a:p>
        </p:txBody>
      </p:sp>
      <p:pic>
        <p:nvPicPr>
          <p:cNvPr id="19460" name="Picture 4" descr="C:\Users\klee\Desktop\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7596" y="2697752"/>
            <a:ext cx="1431518" cy="1009220"/>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9"/>
          <p:cNvSpPr>
            <a:spLocks noEditPoints="1"/>
          </p:cNvSpPr>
          <p:nvPr/>
        </p:nvSpPr>
        <p:spPr bwMode="auto">
          <a:xfrm>
            <a:off x="455613" y="2934296"/>
            <a:ext cx="600075" cy="688975"/>
          </a:xfrm>
          <a:custGeom>
            <a:avLst/>
            <a:gdLst>
              <a:gd name="T0" fmla="*/ 340 w 378"/>
              <a:gd name="T1" fmla="*/ 57 h 434"/>
              <a:gd name="T2" fmla="*/ 321 w 378"/>
              <a:gd name="T3" fmla="*/ 57 h 434"/>
              <a:gd name="T4" fmla="*/ 321 w 378"/>
              <a:gd name="T5" fmla="*/ 378 h 434"/>
              <a:gd name="T6" fmla="*/ 56 w 378"/>
              <a:gd name="T7" fmla="*/ 378 h 434"/>
              <a:gd name="T8" fmla="*/ 56 w 378"/>
              <a:gd name="T9" fmla="*/ 397 h 434"/>
              <a:gd name="T10" fmla="*/ 340 w 378"/>
              <a:gd name="T11" fmla="*/ 397 h 434"/>
              <a:gd name="T12" fmla="*/ 340 w 378"/>
              <a:gd name="T13" fmla="*/ 57 h 434"/>
              <a:gd name="T14" fmla="*/ 359 w 378"/>
              <a:gd name="T15" fmla="*/ 94 h 434"/>
              <a:gd name="T16" fmla="*/ 359 w 378"/>
              <a:gd name="T17" fmla="*/ 416 h 434"/>
              <a:gd name="T18" fmla="*/ 94 w 378"/>
              <a:gd name="T19" fmla="*/ 416 h 434"/>
              <a:gd name="T20" fmla="*/ 94 w 378"/>
              <a:gd name="T21" fmla="*/ 434 h 434"/>
              <a:gd name="T22" fmla="*/ 378 w 378"/>
              <a:gd name="T23" fmla="*/ 434 h 434"/>
              <a:gd name="T24" fmla="*/ 378 w 378"/>
              <a:gd name="T25" fmla="*/ 94 h 434"/>
              <a:gd name="T26" fmla="*/ 359 w 378"/>
              <a:gd name="T27" fmla="*/ 94 h 434"/>
              <a:gd name="T28" fmla="*/ 302 w 378"/>
              <a:gd name="T29" fmla="*/ 288 h 434"/>
              <a:gd name="T30" fmla="*/ 302 w 378"/>
              <a:gd name="T31" fmla="*/ 0 h 434"/>
              <a:gd name="T32" fmla="*/ 0 w 378"/>
              <a:gd name="T33" fmla="*/ 0 h 434"/>
              <a:gd name="T34" fmla="*/ 0 w 378"/>
              <a:gd name="T35" fmla="*/ 359 h 434"/>
              <a:gd name="T36" fmla="*/ 231 w 378"/>
              <a:gd name="T37" fmla="*/ 359 h 434"/>
              <a:gd name="T38" fmla="*/ 302 w 378"/>
              <a:gd name="T39" fmla="*/ 288 h 434"/>
              <a:gd name="T40" fmla="*/ 217 w 378"/>
              <a:gd name="T41" fmla="*/ 340 h 434"/>
              <a:gd name="T42" fmla="*/ 18 w 378"/>
              <a:gd name="T43" fmla="*/ 340 h 434"/>
              <a:gd name="T44" fmla="*/ 18 w 378"/>
              <a:gd name="T45" fmla="*/ 19 h 434"/>
              <a:gd name="T46" fmla="*/ 283 w 378"/>
              <a:gd name="T47" fmla="*/ 19 h 434"/>
              <a:gd name="T48" fmla="*/ 283 w 378"/>
              <a:gd name="T49" fmla="*/ 264 h 434"/>
              <a:gd name="T50" fmla="*/ 217 w 378"/>
              <a:gd name="T51" fmla="*/ 264 h 434"/>
              <a:gd name="T52" fmla="*/ 217 w 378"/>
              <a:gd name="T53" fmla="*/ 340 h 434"/>
              <a:gd name="T54" fmla="*/ 94 w 378"/>
              <a:gd name="T55" fmla="*/ 94 h 434"/>
              <a:gd name="T56" fmla="*/ 246 w 378"/>
              <a:gd name="T57" fmla="*/ 94 h 434"/>
              <a:gd name="T58" fmla="*/ 246 w 378"/>
              <a:gd name="T59" fmla="*/ 76 h 434"/>
              <a:gd name="T60" fmla="*/ 94 w 378"/>
              <a:gd name="T61" fmla="*/ 76 h 434"/>
              <a:gd name="T62" fmla="*/ 94 w 378"/>
              <a:gd name="T63" fmla="*/ 94 h 434"/>
              <a:gd name="T64" fmla="*/ 56 w 378"/>
              <a:gd name="T65" fmla="*/ 132 h 434"/>
              <a:gd name="T66" fmla="*/ 246 w 378"/>
              <a:gd name="T67" fmla="*/ 132 h 434"/>
              <a:gd name="T68" fmla="*/ 246 w 378"/>
              <a:gd name="T69" fmla="*/ 113 h 434"/>
              <a:gd name="T70" fmla="*/ 56 w 378"/>
              <a:gd name="T71" fmla="*/ 113 h 434"/>
              <a:gd name="T72" fmla="*/ 56 w 378"/>
              <a:gd name="T73" fmla="*/ 132 h 434"/>
              <a:gd name="T74" fmla="*/ 56 w 378"/>
              <a:gd name="T75" fmla="*/ 170 h 434"/>
              <a:gd name="T76" fmla="*/ 246 w 378"/>
              <a:gd name="T77" fmla="*/ 170 h 434"/>
              <a:gd name="T78" fmla="*/ 246 w 378"/>
              <a:gd name="T79" fmla="*/ 151 h 434"/>
              <a:gd name="T80" fmla="*/ 56 w 378"/>
              <a:gd name="T81" fmla="*/ 151 h 434"/>
              <a:gd name="T82" fmla="*/ 56 w 378"/>
              <a:gd name="T83" fmla="*/ 170 h 434"/>
              <a:gd name="T84" fmla="*/ 56 w 378"/>
              <a:gd name="T85" fmla="*/ 208 h 434"/>
              <a:gd name="T86" fmla="*/ 246 w 378"/>
              <a:gd name="T87" fmla="*/ 208 h 434"/>
              <a:gd name="T88" fmla="*/ 246 w 378"/>
              <a:gd name="T89" fmla="*/ 189 h 434"/>
              <a:gd name="T90" fmla="*/ 56 w 378"/>
              <a:gd name="T91" fmla="*/ 189 h 434"/>
              <a:gd name="T92" fmla="*/ 56 w 378"/>
              <a:gd name="T93" fmla="*/ 208 h 434"/>
              <a:gd name="T94" fmla="*/ 56 w 378"/>
              <a:gd name="T95" fmla="*/ 246 h 434"/>
              <a:gd name="T96" fmla="*/ 246 w 378"/>
              <a:gd name="T97" fmla="*/ 246 h 434"/>
              <a:gd name="T98" fmla="*/ 246 w 378"/>
              <a:gd name="T99" fmla="*/ 227 h 434"/>
              <a:gd name="T100" fmla="*/ 56 w 378"/>
              <a:gd name="T101" fmla="*/ 227 h 434"/>
              <a:gd name="T102" fmla="*/ 56 w 378"/>
              <a:gd name="T103" fmla="*/ 246 h 434"/>
              <a:gd name="T104" fmla="*/ 56 w 378"/>
              <a:gd name="T105" fmla="*/ 283 h 434"/>
              <a:gd name="T106" fmla="*/ 198 w 378"/>
              <a:gd name="T107" fmla="*/ 283 h 434"/>
              <a:gd name="T108" fmla="*/ 198 w 378"/>
              <a:gd name="T109" fmla="*/ 264 h 434"/>
              <a:gd name="T110" fmla="*/ 56 w 378"/>
              <a:gd name="T111" fmla="*/ 264 h 434"/>
              <a:gd name="T112" fmla="*/ 56 w 378"/>
              <a:gd name="T113" fmla="*/ 283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8" h="434">
                <a:moveTo>
                  <a:pt x="340" y="57"/>
                </a:moveTo>
                <a:lnTo>
                  <a:pt x="321" y="57"/>
                </a:lnTo>
                <a:lnTo>
                  <a:pt x="321" y="378"/>
                </a:lnTo>
                <a:lnTo>
                  <a:pt x="56" y="378"/>
                </a:lnTo>
                <a:lnTo>
                  <a:pt x="56" y="397"/>
                </a:lnTo>
                <a:lnTo>
                  <a:pt x="340" y="397"/>
                </a:lnTo>
                <a:lnTo>
                  <a:pt x="340" y="57"/>
                </a:lnTo>
                <a:close/>
                <a:moveTo>
                  <a:pt x="359" y="94"/>
                </a:moveTo>
                <a:lnTo>
                  <a:pt x="359" y="416"/>
                </a:lnTo>
                <a:lnTo>
                  <a:pt x="94" y="416"/>
                </a:lnTo>
                <a:lnTo>
                  <a:pt x="94" y="434"/>
                </a:lnTo>
                <a:lnTo>
                  <a:pt x="378" y="434"/>
                </a:lnTo>
                <a:lnTo>
                  <a:pt x="378" y="94"/>
                </a:lnTo>
                <a:lnTo>
                  <a:pt x="359" y="94"/>
                </a:lnTo>
                <a:close/>
                <a:moveTo>
                  <a:pt x="302" y="288"/>
                </a:moveTo>
                <a:lnTo>
                  <a:pt x="302" y="0"/>
                </a:lnTo>
                <a:lnTo>
                  <a:pt x="0" y="0"/>
                </a:lnTo>
                <a:lnTo>
                  <a:pt x="0" y="359"/>
                </a:lnTo>
                <a:lnTo>
                  <a:pt x="231" y="359"/>
                </a:lnTo>
                <a:lnTo>
                  <a:pt x="302" y="288"/>
                </a:lnTo>
                <a:close/>
                <a:moveTo>
                  <a:pt x="217" y="340"/>
                </a:moveTo>
                <a:lnTo>
                  <a:pt x="18" y="340"/>
                </a:lnTo>
                <a:lnTo>
                  <a:pt x="18" y="19"/>
                </a:lnTo>
                <a:lnTo>
                  <a:pt x="283" y="19"/>
                </a:lnTo>
                <a:lnTo>
                  <a:pt x="283" y="264"/>
                </a:lnTo>
                <a:lnTo>
                  <a:pt x="217" y="264"/>
                </a:lnTo>
                <a:lnTo>
                  <a:pt x="217" y="340"/>
                </a:lnTo>
                <a:close/>
                <a:moveTo>
                  <a:pt x="94" y="94"/>
                </a:moveTo>
                <a:lnTo>
                  <a:pt x="246" y="94"/>
                </a:lnTo>
                <a:lnTo>
                  <a:pt x="246" y="76"/>
                </a:lnTo>
                <a:lnTo>
                  <a:pt x="94" y="76"/>
                </a:lnTo>
                <a:lnTo>
                  <a:pt x="94" y="94"/>
                </a:lnTo>
                <a:close/>
                <a:moveTo>
                  <a:pt x="56" y="132"/>
                </a:moveTo>
                <a:lnTo>
                  <a:pt x="246" y="132"/>
                </a:lnTo>
                <a:lnTo>
                  <a:pt x="246" y="113"/>
                </a:lnTo>
                <a:lnTo>
                  <a:pt x="56" y="113"/>
                </a:lnTo>
                <a:lnTo>
                  <a:pt x="56" y="132"/>
                </a:lnTo>
                <a:close/>
                <a:moveTo>
                  <a:pt x="56" y="170"/>
                </a:moveTo>
                <a:lnTo>
                  <a:pt x="246" y="170"/>
                </a:lnTo>
                <a:lnTo>
                  <a:pt x="246" y="151"/>
                </a:lnTo>
                <a:lnTo>
                  <a:pt x="56" y="151"/>
                </a:lnTo>
                <a:lnTo>
                  <a:pt x="56" y="170"/>
                </a:lnTo>
                <a:close/>
                <a:moveTo>
                  <a:pt x="56" y="208"/>
                </a:moveTo>
                <a:lnTo>
                  <a:pt x="246" y="208"/>
                </a:lnTo>
                <a:lnTo>
                  <a:pt x="246" y="189"/>
                </a:lnTo>
                <a:lnTo>
                  <a:pt x="56" y="189"/>
                </a:lnTo>
                <a:lnTo>
                  <a:pt x="56" y="208"/>
                </a:lnTo>
                <a:close/>
                <a:moveTo>
                  <a:pt x="56" y="246"/>
                </a:moveTo>
                <a:lnTo>
                  <a:pt x="246" y="246"/>
                </a:lnTo>
                <a:lnTo>
                  <a:pt x="246" y="227"/>
                </a:lnTo>
                <a:lnTo>
                  <a:pt x="56" y="227"/>
                </a:lnTo>
                <a:lnTo>
                  <a:pt x="56" y="246"/>
                </a:lnTo>
                <a:close/>
                <a:moveTo>
                  <a:pt x="56" y="283"/>
                </a:moveTo>
                <a:lnTo>
                  <a:pt x="198" y="283"/>
                </a:lnTo>
                <a:lnTo>
                  <a:pt x="198" y="264"/>
                </a:lnTo>
                <a:lnTo>
                  <a:pt x="56" y="264"/>
                </a:lnTo>
                <a:lnTo>
                  <a:pt x="56" y="28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1" name="Group 20"/>
          <p:cNvGrpSpPr/>
          <p:nvPr/>
        </p:nvGrpSpPr>
        <p:grpSpPr>
          <a:xfrm>
            <a:off x="2665864" y="3023434"/>
            <a:ext cx="1063135" cy="583009"/>
            <a:chOff x="2239963" y="3587751"/>
            <a:chExt cx="1131888" cy="620712"/>
          </a:xfrm>
          <a:solidFill>
            <a:schemeClr val="accent1"/>
          </a:solidFill>
        </p:grpSpPr>
        <p:sp>
          <p:nvSpPr>
            <p:cNvPr id="12" name="Freeform 13"/>
            <p:cNvSpPr>
              <a:spLocks/>
            </p:cNvSpPr>
            <p:nvPr/>
          </p:nvSpPr>
          <p:spPr bwMode="auto">
            <a:xfrm>
              <a:off x="2387601" y="3587751"/>
              <a:ext cx="984250" cy="614362"/>
            </a:xfrm>
            <a:custGeom>
              <a:avLst/>
              <a:gdLst>
                <a:gd name="T0" fmla="*/ 726 w 729"/>
                <a:gd name="T1" fmla="*/ 252 h 455"/>
                <a:gd name="T2" fmla="*/ 585 w 729"/>
                <a:gd name="T3" fmla="*/ 245 h 455"/>
                <a:gd name="T4" fmla="*/ 724 w 729"/>
                <a:gd name="T5" fmla="*/ 233 h 455"/>
                <a:gd name="T6" fmla="*/ 718 w 729"/>
                <a:gd name="T7" fmla="*/ 196 h 455"/>
                <a:gd name="T8" fmla="*/ 586 w 729"/>
                <a:gd name="T9" fmla="*/ 200 h 455"/>
                <a:gd name="T10" fmla="*/ 717 w 729"/>
                <a:gd name="T11" fmla="*/ 180 h 455"/>
                <a:gd name="T12" fmla="*/ 685 w 729"/>
                <a:gd name="T13" fmla="*/ 86 h 455"/>
                <a:gd name="T14" fmla="*/ 670 w 729"/>
                <a:gd name="T15" fmla="*/ 79 h 455"/>
                <a:gd name="T16" fmla="*/ 609 w 729"/>
                <a:gd name="T17" fmla="*/ 89 h 455"/>
                <a:gd name="T18" fmla="*/ 551 w 729"/>
                <a:gd name="T19" fmla="*/ 101 h 455"/>
                <a:gd name="T20" fmla="*/ 561 w 729"/>
                <a:gd name="T21" fmla="*/ 35 h 455"/>
                <a:gd name="T22" fmla="*/ 536 w 729"/>
                <a:gd name="T23" fmla="*/ 5 h 455"/>
                <a:gd name="T24" fmla="*/ 505 w 729"/>
                <a:gd name="T25" fmla="*/ 13 h 455"/>
                <a:gd name="T26" fmla="*/ 437 w 729"/>
                <a:gd name="T27" fmla="*/ 106 h 455"/>
                <a:gd name="T28" fmla="*/ 478 w 729"/>
                <a:gd name="T29" fmla="*/ 143 h 455"/>
                <a:gd name="T30" fmla="*/ 451 w 729"/>
                <a:gd name="T31" fmla="*/ 132 h 455"/>
                <a:gd name="T32" fmla="*/ 414 w 729"/>
                <a:gd name="T33" fmla="*/ 112 h 455"/>
                <a:gd name="T34" fmla="*/ 205 w 729"/>
                <a:gd name="T35" fmla="*/ 103 h 455"/>
                <a:gd name="T36" fmla="*/ 111 w 729"/>
                <a:gd name="T37" fmla="*/ 94 h 455"/>
                <a:gd name="T38" fmla="*/ 5 w 729"/>
                <a:gd name="T39" fmla="*/ 81 h 455"/>
                <a:gd name="T40" fmla="*/ 56 w 729"/>
                <a:gd name="T41" fmla="*/ 325 h 455"/>
                <a:gd name="T42" fmla="*/ 250 w 729"/>
                <a:gd name="T43" fmla="*/ 353 h 455"/>
                <a:gd name="T44" fmla="*/ 250 w 729"/>
                <a:gd name="T45" fmla="*/ 358 h 455"/>
                <a:gd name="T46" fmla="*/ 53 w 729"/>
                <a:gd name="T47" fmla="*/ 342 h 455"/>
                <a:gd name="T48" fmla="*/ 45 w 729"/>
                <a:gd name="T49" fmla="*/ 377 h 455"/>
                <a:gd name="T50" fmla="*/ 158 w 729"/>
                <a:gd name="T51" fmla="*/ 397 h 455"/>
                <a:gd name="T52" fmla="*/ 157 w 729"/>
                <a:gd name="T53" fmla="*/ 402 h 455"/>
                <a:gd name="T54" fmla="*/ 53 w 729"/>
                <a:gd name="T55" fmla="*/ 397 h 455"/>
                <a:gd name="T56" fmla="*/ 31 w 729"/>
                <a:gd name="T57" fmla="*/ 410 h 455"/>
                <a:gd name="T58" fmla="*/ 2 w 729"/>
                <a:gd name="T59" fmla="*/ 454 h 455"/>
                <a:gd name="T60" fmla="*/ 2 w 729"/>
                <a:gd name="T61" fmla="*/ 454 h 455"/>
                <a:gd name="T62" fmla="*/ 686 w 729"/>
                <a:gd name="T63" fmla="*/ 455 h 455"/>
                <a:gd name="T64" fmla="*/ 706 w 729"/>
                <a:gd name="T65" fmla="*/ 437 h 455"/>
                <a:gd name="T66" fmla="*/ 726 w 729"/>
                <a:gd name="T67" fmla="*/ 331 h 455"/>
                <a:gd name="T68" fmla="*/ 726 w 729"/>
                <a:gd name="T69" fmla="*/ 25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9" h="455">
                  <a:moveTo>
                    <a:pt x="726" y="252"/>
                  </a:moveTo>
                  <a:cubicBezTo>
                    <a:pt x="677" y="251"/>
                    <a:pt x="631" y="256"/>
                    <a:pt x="585" y="245"/>
                  </a:cubicBezTo>
                  <a:cubicBezTo>
                    <a:pt x="631" y="241"/>
                    <a:pt x="677" y="237"/>
                    <a:pt x="724" y="233"/>
                  </a:cubicBezTo>
                  <a:cubicBezTo>
                    <a:pt x="721" y="218"/>
                    <a:pt x="720" y="207"/>
                    <a:pt x="718" y="196"/>
                  </a:cubicBezTo>
                  <a:cubicBezTo>
                    <a:pt x="672" y="194"/>
                    <a:pt x="630" y="211"/>
                    <a:pt x="586" y="200"/>
                  </a:cubicBezTo>
                  <a:cubicBezTo>
                    <a:pt x="628" y="194"/>
                    <a:pt x="671" y="187"/>
                    <a:pt x="717" y="180"/>
                  </a:cubicBezTo>
                  <a:cubicBezTo>
                    <a:pt x="706" y="147"/>
                    <a:pt x="696" y="116"/>
                    <a:pt x="685" y="86"/>
                  </a:cubicBezTo>
                  <a:cubicBezTo>
                    <a:pt x="684" y="82"/>
                    <a:pt x="675" y="79"/>
                    <a:pt x="670" y="79"/>
                  </a:cubicBezTo>
                  <a:cubicBezTo>
                    <a:pt x="650" y="82"/>
                    <a:pt x="629" y="85"/>
                    <a:pt x="609" y="89"/>
                  </a:cubicBezTo>
                  <a:cubicBezTo>
                    <a:pt x="590" y="92"/>
                    <a:pt x="571" y="97"/>
                    <a:pt x="551" y="101"/>
                  </a:cubicBezTo>
                  <a:cubicBezTo>
                    <a:pt x="555" y="77"/>
                    <a:pt x="557" y="56"/>
                    <a:pt x="561" y="35"/>
                  </a:cubicBezTo>
                  <a:cubicBezTo>
                    <a:pt x="564" y="15"/>
                    <a:pt x="550" y="10"/>
                    <a:pt x="536" y="5"/>
                  </a:cubicBezTo>
                  <a:cubicBezTo>
                    <a:pt x="524" y="0"/>
                    <a:pt x="513" y="2"/>
                    <a:pt x="505" y="13"/>
                  </a:cubicBezTo>
                  <a:cubicBezTo>
                    <a:pt x="483" y="43"/>
                    <a:pt x="461" y="73"/>
                    <a:pt x="437" y="106"/>
                  </a:cubicBezTo>
                  <a:cubicBezTo>
                    <a:pt x="452" y="119"/>
                    <a:pt x="465" y="131"/>
                    <a:pt x="478" y="143"/>
                  </a:cubicBezTo>
                  <a:cubicBezTo>
                    <a:pt x="468" y="141"/>
                    <a:pt x="460" y="137"/>
                    <a:pt x="451" y="132"/>
                  </a:cubicBezTo>
                  <a:cubicBezTo>
                    <a:pt x="439" y="125"/>
                    <a:pt x="427" y="113"/>
                    <a:pt x="414" y="112"/>
                  </a:cubicBezTo>
                  <a:cubicBezTo>
                    <a:pt x="345" y="108"/>
                    <a:pt x="275" y="106"/>
                    <a:pt x="205" y="103"/>
                  </a:cubicBezTo>
                  <a:cubicBezTo>
                    <a:pt x="174" y="101"/>
                    <a:pt x="143" y="98"/>
                    <a:pt x="111" y="94"/>
                  </a:cubicBezTo>
                  <a:cubicBezTo>
                    <a:pt x="77" y="90"/>
                    <a:pt x="42" y="86"/>
                    <a:pt x="5" y="81"/>
                  </a:cubicBezTo>
                  <a:cubicBezTo>
                    <a:pt x="61" y="156"/>
                    <a:pt x="61" y="238"/>
                    <a:pt x="56" y="325"/>
                  </a:cubicBezTo>
                  <a:cubicBezTo>
                    <a:pt x="122" y="335"/>
                    <a:pt x="186" y="344"/>
                    <a:pt x="250" y="353"/>
                  </a:cubicBezTo>
                  <a:cubicBezTo>
                    <a:pt x="250" y="355"/>
                    <a:pt x="250" y="356"/>
                    <a:pt x="250" y="358"/>
                  </a:cubicBezTo>
                  <a:cubicBezTo>
                    <a:pt x="185" y="352"/>
                    <a:pt x="119" y="347"/>
                    <a:pt x="53" y="342"/>
                  </a:cubicBezTo>
                  <a:cubicBezTo>
                    <a:pt x="50" y="353"/>
                    <a:pt x="48" y="365"/>
                    <a:pt x="45" y="377"/>
                  </a:cubicBezTo>
                  <a:cubicBezTo>
                    <a:pt x="84" y="384"/>
                    <a:pt x="121" y="390"/>
                    <a:pt x="158" y="397"/>
                  </a:cubicBezTo>
                  <a:cubicBezTo>
                    <a:pt x="158" y="399"/>
                    <a:pt x="158" y="400"/>
                    <a:pt x="157" y="402"/>
                  </a:cubicBezTo>
                  <a:cubicBezTo>
                    <a:pt x="123" y="400"/>
                    <a:pt x="88" y="399"/>
                    <a:pt x="53" y="397"/>
                  </a:cubicBezTo>
                  <a:cubicBezTo>
                    <a:pt x="42" y="396"/>
                    <a:pt x="37" y="400"/>
                    <a:pt x="31" y="410"/>
                  </a:cubicBezTo>
                  <a:cubicBezTo>
                    <a:pt x="23" y="425"/>
                    <a:pt x="12" y="440"/>
                    <a:pt x="2" y="454"/>
                  </a:cubicBezTo>
                  <a:cubicBezTo>
                    <a:pt x="0" y="454"/>
                    <a:pt x="1" y="454"/>
                    <a:pt x="2" y="454"/>
                  </a:cubicBezTo>
                  <a:cubicBezTo>
                    <a:pt x="230" y="454"/>
                    <a:pt x="458" y="454"/>
                    <a:pt x="686" y="455"/>
                  </a:cubicBezTo>
                  <a:cubicBezTo>
                    <a:pt x="699" y="455"/>
                    <a:pt x="704" y="447"/>
                    <a:pt x="706" y="437"/>
                  </a:cubicBezTo>
                  <a:cubicBezTo>
                    <a:pt x="713" y="402"/>
                    <a:pt x="721" y="367"/>
                    <a:pt x="726" y="331"/>
                  </a:cubicBezTo>
                  <a:cubicBezTo>
                    <a:pt x="729" y="306"/>
                    <a:pt x="726" y="279"/>
                    <a:pt x="726" y="2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4"/>
            <p:cNvSpPr>
              <a:spLocks noEditPoints="1"/>
            </p:cNvSpPr>
            <p:nvPr/>
          </p:nvSpPr>
          <p:spPr bwMode="auto">
            <a:xfrm>
              <a:off x="2239963" y="3687763"/>
              <a:ext cx="209550" cy="520700"/>
            </a:xfrm>
            <a:custGeom>
              <a:avLst/>
              <a:gdLst>
                <a:gd name="T0" fmla="*/ 150 w 155"/>
                <a:gd name="T1" fmla="*/ 143 h 386"/>
                <a:gd name="T2" fmla="*/ 121 w 155"/>
                <a:gd name="T3" fmla="*/ 38 h 386"/>
                <a:gd name="T4" fmla="*/ 67 w 155"/>
                <a:gd name="T5" fmla="*/ 6 h 386"/>
                <a:gd name="T6" fmla="*/ 32 w 155"/>
                <a:gd name="T7" fmla="*/ 40 h 386"/>
                <a:gd name="T8" fmla="*/ 0 w 155"/>
                <a:gd name="T9" fmla="*/ 203 h 386"/>
                <a:gd name="T10" fmla="*/ 6 w 155"/>
                <a:gd name="T11" fmla="*/ 262 h 386"/>
                <a:gd name="T12" fmla="*/ 44 w 155"/>
                <a:gd name="T13" fmla="*/ 364 h 386"/>
                <a:gd name="T14" fmla="*/ 107 w 155"/>
                <a:gd name="T15" fmla="*/ 366 h 386"/>
                <a:gd name="T16" fmla="*/ 133 w 155"/>
                <a:gd name="T17" fmla="*/ 317 h 386"/>
                <a:gd name="T18" fmla="*/ 150 w 155"/>
                <a:gd name="T19" fmla="*/ 143 h 386"/>
                <a:gd name="T20" fmla="*/ 113 w 155"/>
                <a:gd name="T21" fmla="*/ 299 h 386"/>
                <a:gd name="T22" fmla="*/ 100 w 155"/>
                <a:gd name="T23" fmla="*/ 323 h 386"/>
                <a:gd name="T24" fmla="*/ 50 w 155"/>
                <a:gd name="T25" fmla="*/ 319 h 386"/>
                <a:gd name="T26" fmla="*/ 23 w 155"/>
                <a:gd name="T27" fmla="*/ 216 h 386"/>
                <a:gd name="T28" fmla="*/ 23 w 155"/>
                <a:gd name="T29" fmla="*/ 191 h 386"/>
                <a:gd name="T30" fmla="*/ 17 w 155"/>
                <a:gd name="T31" fmla="*/ 190 h 386"/>
                <a:gd name="T32" fmla="*/ 40 w 155"/>
                <a:gd name="T33" fmla="*/ 87 h 386"/>
                <a:gd name="T34" fmla="*/ 58 w 155"/>
                <a:gd name="T35" fmla="*/ 57 h 386"/>
                <a:gd name="T36" fmla="*/ 97 w 155"/>
                <a:gd name="T37" fmla="*/ 61 h 386"/>
                <a:gd name="T38" fmla="*/ 122 w 155"/>
                <a:gd name="T39" fmla="*/ 116 h 386"/>
                <a:gd name="T40" fmla="*/ 113 w 155"/>
                <a:gd name="T41" fmla="*/ 299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5" h="386">
                  <a:moveTo>
                    <a:pt x="150" y="143"/>
                  </a:moveTo>
                  <a:cubicBezTo>
                    <a:pt x="146" y="107"/>
                    <a:pt x="138" y="71"/>
                    <a:pt x="121" y="38"/>
                  </a:cubicBezTo>
                  <a:cubicBezTo>
                    <a:pt x="107" y="12"/>
                    <a:pt x="88" y="0"/>
                    <a:pt x="67" y="6"/>
                  </a:cubicBezTo>
                  <a:cubicBezTo>
                    <a:pt x="49" y="10"/>
                    <a:pt x="40" y="25"/>
                    <a:pt x="32" y="40"/>
                  </a:cubicBezTo>
                  <a:cubicBezTo>
                    <a:pt x="7" y="88"/>
                    <a:pt x="2" y="140"/>
                    <a:pt x="0" y="203"/>
                  </a:cubicBezTo>
                  <a:cubicBezTo>
                    <a:pt x="2" y="216"/>
                    <a:pt x="3" y="239"/>
                    <a:pt x="6" y="262"/>
                  </a:cubicBezTo>
                  <a:cubicBezTo>
                    <a:pt x="11" y="298"/>
                    <a:pt x="21" y="334"/>
                    <a:pt x="44" y="364"/>
                  </a:cubicBezTo>
                  <a:cubicBezTo>
                    <a:pt x="59" y="384"/>
                    <a:pt x="93" y="386"/>
                    <a:pt x="107" y="366"/>
                  </a:cubicBezTo>
                  <a:cubicBezTo>
                    <a:pt x="118" y="351"/>
                    <a:pt x="127" y="334"/>
                    <a:pt x="133" y="317"/>
                  </a:cubicBezTo>
                  <a:cubicBezTo>
                    <a:pt x="154" y="261"/>
                    <a:pt x="155" y="202"/>
                    <a:pt x="150" y="143"/>
                  </a:cubicBezTo>
                  <a:close/>
                  <a:moveTo>
                    <a:pt x="113" y="299"/>
                  </a:moveTo>
                  <a:cubicBezTo>
                    <a:pt x="110" y="307"/>
                    <a:pt x="105" y="316"/>
                    <a:pt x="100" y="323"/>
                  </a:cubicBezTo>
                  <a:cubicBezTo>
                    <a:pt x="87" y="340"/>
                    <a:pt x="62" y="337"/>
                    <a:pt x="50" y="319"/>
                  </a:cubicBezTo>
                  <a:cubicBezTo>
                    <a:pt x="30" y="287"/>
                    <a:pt x="26" y="252"/>
                    <a:pt x="23" y="216"/>
                  </a:cubicBezTo>
                  <a:cubicBezTo>
                    <a:pt x="22" y="208"/>
                    <a:pt x="23" y="199"/>
                    <a:pt x="23" y="191"/>
                  </a:cubicBezTo>
                  <a:cubicBezTo>
                    <a:pt x="21" y="190"/>
                    <a:pt x="19" y="190"/>
                    <a:pt x="17" y="190"/>
                  </a:cubicBezTo>
                  <a:cubicBezTo>
                    <a:pt x="25" y="155"/>
                    <a:pt x="31" y="121"/>
                    <a:pt x="40" y="87"/>
                  </a:cubicBezTo>
                  <a:cubicBezTo>
                    <a:pt x="43" y="76"/>
                    <a:pt x="51" y="66"/>
                    <a:pt x="58" y="57"/>
                  </a:cubicBezTo>
                  <a:cubicBezTo>
                    <a:pt x="68" y="45"/>
                    <a:pt x="89" y="47"/>
                    <a:pt x="97" y="61"/>
                  </a:cubicBezTo>
                  <a:cubicBezTo>
                    <a:pt x="107" y="78"/>
                    <a:pt x="118" y="97"/>
                    <a:pt x="122" y="116"/>
                  </a:cubicBezTo>
                  <a:cubicBezTo>
                    <a:pt x="136" y="178"/>
                    <a:pt x="136" y="239"/>
                    <a:pt x="113" y="2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5"/>
            <p:cNvSpPr>
              <a:spLocks noEditPoints="1"/>
            </p:cNvSpPr>
            <p:nvPr/>
          </p:nvSpPr>
          <p:spPr bwMode="auto">
            <a:xfrm>
              <a:off x="2289176" y="3778250"/>
              <a:ext cx="120650" cy="336550"/>
            </a:xfrm>
            <a:custGeom>
              <a:avLst/>
              <a:gdLst>
                <a:gd name="T0" fmla="*/ 40 w 90"/>
                <a:gd name="T1" fmla="*/ 1 h 250"/>
                <a:gd name="T2" fmla="*/ 20 w 90"/>
                <a:gd name="T3" fmla="*/ 18 h 250"/>
                <a:gd name="T4" fmla="*/ 0 w 90"/>
                <a:gd name="T5" fmla="*/ 114 h 250"/>
                <a:gd name="T6" fmla="*/ 20 w 90"/>
                <a:gd name="T7" fmla="*/ 232 h 250"/>
                <a:gd name="T8" fmla="*/ 41 w 90"/>
                <a:gd name="T9" fmla="*/ 249 h 250"/>
                <a:gd name="T10" fmla="*/ 61 w 90"/>
                <a:gd name="T11" fmla="*/ 233 h 250"/>
                <a:gd name="T12" fmla="*/ 61 w 90"/>
                <a:gd name="T13" fmla="*/ 18 h 250"/>
                <a:gd name="T14" fmla="*/ 40 w 90"/>
                <a:gd name="T15" fmla="*/ 1 h 250"/>
                <a:gd name="T16" fmla="*/ 55 w 90"/>
                <a:gd name="T17" fmla="*/ 170 h 250"/>
                <a:gd name="T18" fmla="*/ 40 w 90"/>
                <a:gd name="T19" fmla="*/ 181 h 250"/>
                <a:gd name="T20" fmla="*/ 27 w 90"/>
                <a:gd name="T21" fmla="*/ 171 h 250"/>
                <a:gd name="T22" fmla="*/ 27 w 90"/>
                <a:gd name="T23" fmla="*/ 79 h 250"/>
                <a:gd name="T24" fmla="*/ 41 w 90"/>
                <a:gd name="T25" fmla="*/ 70 h 250"/>
                <a:gd name="T26" fmla="*/ 54 w 90"/>
                <a:gd name="T27" fmla="*/ 80 h 250"/>
                <a:gd name="T28" fmla="*/ 64 w 90"/>
                <a:gd name="T29" fmla="*/ 128 h 250"/>
                <a:gd name="T30" fmla="*/ 55 w 90"/>
                <a:gd name="T31" fmla="*/ 17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250">
                  <a:moveTo>
                    <a:pt x="40" y="1"/>
                  </a:moveTo>
                  <a:cubicBezTo>
                    <a:pt x="34" y="0"/>
                    <a:pt x="24" y="11"/>
                    <a:pt x="20" y="18"/>
                  </a:cubicBezTo>
                  <a:cubicBezTo>
                    <a:pt x="2" y="52"/>
                    <a:pt x="0" y="89"/>
                    <a:pt x="0" y="114"/>
                  </a:cubicBezTo>
                  <a:cubicBezTo>
                    <a:pt x="0" y="171"/>
                    <a:pt x="5" y="202"/>
                    <a:pt x="20" y="232"/>
                  </a:cubicBezTo>
                  <a:cubicBezTo>
                    <a:pt x="24" y="240"/>
                    <a:pt x="33" y="249"/>
                    <a:pt x="41" y="249"/>
                  </a:cubicBezTo>
                  <a:cubicBezTo>
                    <a:pt x="48" y="250"/>
                    <a:pt x="58" y="240"/>
                    <a:pt x="61" y="233"/>
                  </a:cubicBezTo>
                  <a:cubicBezTo>
                    <a:pt x="89" y="161"/>
                    <a:pt x="90" y="90"/>
                    <a:pt x="61" y="18"/>
                  </a:cubicBezTo>
                  <a:cubicBezTo>
                    <a:pt x="58" y="11"/>
                    <a:pt x="47" y="2"/>
                    <a:pt x="40" y="1"/>
                  </a:cubicBezTo>
                  <a:close/>
                  <a:moveTo>
                    <a:pt x="55" y="170"/>
                  </a:moveTo>
                  <a:cubicBezTo>
                    <a:pt x="53" y="175"/>
                    <a:pt x="45" y="180"/>
                    <a:pt x="40" y="181"/>
                  </a:cubicBezTo>
                  <a:cubicBezTo>
                    <a:pt x="36" y="181"/>
                    <a:pt x="28" y="175"/>
                    <a:pt x="27" y="171"/>
                  </a:cubicBezTo>
                  <a:cubicBezTo>
                    <a:pt x="16" y="140"/>
                    <a:pt x="15" y="109"/>
                    <a:pt x="27" y="79"/>
                  </a:cubicBezTo>
                  <a:cubicBezTo>
                    <a:pt x="29" y="74"/>
                    <a:pt x="36" y="69"/>
                    <a:pt x="41" y="70"/>
                  </a:cubicBezTo>
                  <a:cubicBezTo>
                    <a:pt x="46" y="70"/>
                    <a:pt x="53" y="75"/>
                    <a:pt x="54" y="80"/>
                  </a:cubicBezTo>
                  <a:cubicBezTo>
                    <a:pt x="59" y="96"/>
                    <a:pt x="61" y="114"/>
                    <a:pt x="64" y="128"/>
                  </a:cubicBezTo>
                  <a:cubicBezTo>
                    <a:pt x="61" y="144"/>
                    <a:pt x="59" y="158"/>
                    <a:pt x="55" y="1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6"/>
            <p:cNvSpPr>
              <a:spLocks/>
            </p:cNvSpPr>
            <p:nvPr/>
          </p:nvSpPr>
          <p:spPr bwMode="auto">
            <a:xfrm>
              <a:off x="2328863" y="3897313"/>
              <a:ext cx="30163" cy="100012"/>
            </a:xfrm>
            <a:custGeom>
              <a:avLst/>
              <a:gdLst>
                <a:gd name="T0" fmla="*/ 11 w 22"/>
                <a:gd name="T1" fmla="*/ 74 h 74"/>
                <a:gd name="T2" fmla="*/ 10 w 22"/>
                <a:gd name="T3" fmla="*/ 0 h 74"/>
                <a:gd name="T4" fmla="*/ 11 w 22"/>
                <a:gd name="T5" fmla="*/ 74 h 74"/>
              </a:gdLst>
              <a:ahLst/>
              <a:cxnLst>
                <a:cxn ang="0">
                  <a:pos x="T0" y="T1"/>
                </a:cxn>
                <a:cxn ang="0">
                  <a:pos x="T2" y="T3"/>
                </a:cxn>
                <a:cxn ang="0">
                  <a:pos x="T4" y="T5"/>
                </a:cxn>
              </a:cxnLst>
              <a:rect l="0" t="0" r="r" b="b"/>
              <a:pathLst>
                <a:path w="22" h="74">
                  <a:moveTo>
                    <a:pt x="11" y="74"/>
                  </a:moveTo>
                  <a:cubicBezTo>
                    <a:pt x="21" y="49"/>
                    <a:pt x="22" y="25"/>
                    <a:pt x="10" y="0"/>
                  </a:cubicBezTo>
                  <a:cubicBezTo>
                    <a:pt x="1" y="25"/>
                    <a:pt x="0" y="49"/>
                    <a:pt x="11"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 name="Group 21"/>
          <p:cNvGrpSpPr/>
          <p:nvPr/>
        </p:nvGrpSpPr>
        <p:grpSpPr>
          <a:xfrm>
            <a:off x="7833658" y="2934296"/>
            <a:ext cx="796925" cy="714374"/>
            <a:chOff x="6057900" y="3486151"/>
            <a:chExt cx="1593851" cy="1428749"/>
          </a:xfrm>
        </p:grpSpPr>
        <p:sp>
          <p:nvSpPr>
            <p:cNvPr id="18" name="Freeform 20"/>
            <p:cNvSpPr>
              <a:spLocks/>
            </p:cNvSpPr>
            <p:nvPr/>
          </p:nvSpPr>
          <p:spPr bwMode="auto">
            <a:xfrm>
              <a:off x="7172325" y="3525838"/>
              <a:ext cx="233363" cy="336550"/>
            </a:xfrm>
            <a:custGeom>
              <a:avLst/>
              <a:gdLst>
                <a:gd name="T0" fmla="*/ 210 w 210"/>
                <a:gd name="T1" fmla="*/ 301 h 301"/>
                <a:gd name="T2" fmla="*/ 210 w 210"/>
                <a:gd name="T3" fmla="*/ 45 h 301"/>
                <a:gd name="T4" fmla="*/ 165 w 210"/>
                <a:gd name="T5" fmla="*/ 0 h 301"/>
                <a:gd name="T6" fmla="*/ 45 w 210"/>
                <a:gd name="T7" fmla="*/ 0 h 301"/>
                <a:gd name="T8" fmla="*/ 0 w 210"/>
                <a:gd name="T9" fmla="*/ 45 h 301"/>
                <a:gd name="T10" fmla="*/ 0 w 210"/>
                <a:gd name="T11" fmla="*/ 89 h 301"/>
                <a:gd name="T12" fmla="*/ 210 w 210"/>
                <a:gd name="T13" fmla="*/ 301 h 301"/>
              </a:gdLst>
              <a:ahLst/>
              <a:cxnLst>
                <a:cxn ang="0">
                  <a:pos x="T0" y="T1"/>
                </a:cxn>
                <a:cxn ang="0">
                  <a:pos x="T2" y="T3"/>
                </a:cxn>
                <a:cxn ang="0">
                  <a:pos x="T4" y="T5"/>
                </a:cxn>
                <a:cxn ang="0">
                  <a:pos x="T6" y="T7"/>
                </a:cxn>
                <a:cxn ang="0">
                  <a:pos x="T8" y="T9"/>
                </a:cxn>
                <a:cxn ang="0">
                  <a:pos x="T10" y="T11"/>
                </a:cxn>
                <a:cxn ang="0">
                  <a:pos x="T12" y="T13"/>
                </a:cxn>
              </a:cxnLst>
              <a:rect l="0" t="0" r="r" b="b"/>
              <a:pathLst>
                <a:path w="210" h="301">
                  <a:moveTo>
                    <a:pt x="210" y="301"/>
                  </a:moveTo>
                  <a:cubicBezTo>
                    <a:pt x="210" y="45"/>
                    <a:pt x="210" y="45"/>
                    <a:pt x="210" y="45"/>
                  </a:cubicBezTo>
                  <a:cubicBezTo>
                    <a:pt x="210" y="21"/>
                    <a:pt x="190" y="0"/>
                    <a:pt x="165" y="0"/>
                  </a:cubicBezTo>
                  <a:cubicBezTo>
                    <a:pt x="45" y="0"/>
                    <a:pt x="45" y="0"/>
                    <a:pt x="45" y="0"/>
                  </a:cubicBezTo>
                  <a:cubicBezTo>
                    <a:pt x="20" y="0"/>
                    <a:pt x="0" y="21"/>
                    <a:pt x="0" y="45"/>
                  </a:cubicBezTo>
                  <a:cubicBezTo>
                    <a:pt x="0" y="89"/>
                    <a:pt x="0" y="89"/>
                    <a:pt x="0" y="89"/>
                  </a:cubicBezTo>
                  <a:lnTo>
                    <a:pt x="210" y="30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21"/>
            <p:cNvSpPr>
              <a:spLocks/>
            </p:cNvSpPr>
            <p:nvPr/>
          </p:nvSpPr>
          <p:spPr bwMode="auto">
            <a:xfrm>
              <a:off x="6302375" y="3700463"/>
              <a:ext cx="1104900" cy="1214437"/>
            </a:xfrm>
            <a:custGeom>
              <a:avLst/>
              <a:gdLst>
                <a:gd name="T0" fmla="*/ 565 w 991"/>
                <a:gd name="T1" fmla="*/ 71 h 1087"/>
                <a:gd name="T2" fmla="*/ 427 w 991"/>
                <a:gd name="T3" fmla="*/ 71 h 1087"/>
                <a:gd name="T4" fmla="*/ 0 w 991"/>
                <a:gd name="T5" fmla="*/ 500 h 1087"/>
                <a:gd name="T6" fmla="*/ 1 w 991"/>
                <a:gd name="T7" fmla="*/ 500 h 1087"/>
                <a:gd name="T8" fmla="*/ 1 w 991"/>
                <a:gd name="T9" fmla="*/ 1011 h 1087"/>
                <a:gd name="T10" fmla="*/ 77 w 991"/>
                <a:gd name="T11" fmla="*/ 1087 h 1087"/>
                <a:gd name="T12" fmla="*/ 312 w 991"/>
                <a:gd name="T13" fmla="*/ 1087 h 1087"/>
                <a:gd name="T14" fmla="*/ 312 w 991"/>
                <a:gd name="T15" fmla="*/ 643 h 1087"/>
                <a:gd name="T16" fmla="*/ 679 w 991"/>
                <a:gd name="T17" fmla="*/ 643 h 1087"/>
                <a:gd name="T18" fmla="*/ 679 w 991"/>
                <a:gd name="T19" fmla="*/ 1087 h 1087"/>
                <a:gd name="T20" fmla="*/ 914 w 991"/>
                <a:gd name="T21" fmla="*/ 1087 h 1087"/>
                <a:gd name="T22" fmla="*/ 990 w 991"/>
                <a:gd name="T23" fmla="*/ 1011 h 1087"/>
                <a:gd name="T24" fmla="*/ 990 w 991"/>
                <a:gd name="T25" fmla="*/ 500 h 1087"/>
                <a:gd name="T26" fmla="*/ 991 w 991"/>
                <a:gd name="T27" fmla="*/ 500 h 1087"/>
                <a:gd name="T28" fmla="*/ 565 w 991"/>
                <a:gd name="T29" fmla="*/ 71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91" h="1087">
                  <a:moveTo>
                    <a:pt x="565" y="71"/>
                  </a:moveTo>
                  <a:cubicBezTo>
                    <a:pt x="492" y="0"/>
                    <a:pt x="497" y="1"/>
                    <a:pt x="427" y="71"/>
                  </a:cubicBezTo>
                  <a:cubicBezTo>
                    <a:pt x="0" y="500"/>
                    <a:pt x="0" y="500"/>
                    <a:pt x="0" y="500"/>
                  </a:cubicBezTo>
                  <a:cubicBezTo>
                    <a:pt x="1" y="500"/>
                    <a:pt x="1" y="500"/>
                    <a:pt x="1" y="500"/>
                  </a:cubicBezTo>
                  <a:cubicBezTo>
                    <a:pt x="1" y="1011"/>
                    <a:pt x="1" y="1011"/>
                    <a:pt x="1" y="1011"/>
                  </a:cubicBezTo>
                  <a:cubicBezTo>
                    <a:pt x="1" y="1053"/>
                    <a:pt x="35" y="1087"/>
                    <a:pt x="77" y="1087"/>
                  </a:cubicBezTo>
                  <a:cubicBezTo>
                    <a:pt x="312" y="1087"/>
                    <a:pt x="312" y="1087"/>
                    <a:pt x="312" y="1087"/>
                  </a:cubicBezTo>
                  <a:cubicBezTo>
                    <a:pt x="312" y="643"/>
                    <a:pt x="312" y="643"/>
                    <a:pt x="312" y="643"/>
                  </a:cubicBezTo>
                  <a:cubicBezTo>
                    <a:pt x="679" y="643"/>
                    <a:pt x="679" y="643"/>
                    <a:pt x="679" y="643"/>
                  </a:cubicBezTo>
                  <a:cubicBezTo>
                    <a:pt x="679" y="1087"/>
                    <a:pt x="679" y="1087"/>
                    <a:pt x="679" y="1087"/>
                  </a:cubicBezTo>
                  <a:cubicBezTo>
                    <a:pt x="914" y="1087"/>
                    <a:pt x="914" y="1087"/>
                    <a:pt x="914" y="1087"/>
                  </a:cubicBezTo>
                  <a:cubicBezTo>
                    <a:pt x="956" y="1087"/>
                    <a:pt x="990" y="1053"/>
                    <a:pt x="990" y="1011"/>
                  </a:cubicBezTo>
                  <a:cubicBezTo>
                    <a:pt x="990" y="500"/>
                    <a:pt x="990" y="500"/>
                    <a:pt x="990" y="500"/>
                  </a:cubicBezTo>
                  <a:cubicBezTo>
                    <a:pt x="991" y="500"/>
                    <a:pt x="991" y="500"/>
                    <a:pt x="991" y="500"/>
                  </a:cubicBezTo>
                  <a:lnTo>
                    <a:pt x="565" y="7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22"/>
            <p:cNvSpPr>
              <a:spLocks/>
            </p:cNvSpPr>
            <p:nvPr/>
          </p:nvSpPr>
          <p:spPr bwMode="auto">
            <a:xfrm>
              <a:off x="6057900" y="3486151"/>
              <a:ext cx="1593851" cy="822325"/>
            </a:xfrm>
            <a:custGeom>
              <a:avLst/>
              <a:gdLst>
                <a:gd name="T0" fmla="*/ 1359 w 1429"/>
                <a:gd name="T1" fmla="*/ 729 h 736"/>
                <a:gd name="T2" fmla="*/ 1313 w 1429"/>
                <a:gd name="T3" fmla="*/ 710 h 736"/>
                <a:gd name="T4" fmla="*/ 751 w 1429"/>
                <a:gd name="T5" fmla="*/ 144 h 736"/>
                <a:gd name="T6" fmla="*/ 715 w 1429"/>
                <a:gd name="T7" fmla="*/ 128 h 736"/>
                <a:gd name="T8" fmla="*/ 678 w 1429"/>
                <a:gd name="T9" fmla="*/ 144 h 736"/>
                <a:gd name="T10" fmla="*/ 116 w 1429"/>
                <a:gd name="T11" fmla="*/ 710 h 736"/>
                <a:gd name="T12" fmla="*/ 26 w 1429"/>
                <a:gd name="T13" fmla="*/ 711 h 736"/>
                <a:gd name="T14" fmla="*/ 25 w 1429"/>
                <a:gd name="T15" fmla="*/ 620 h 736"/>
                <a:gd name="T16" fmla="*/ 587 w 1429"/>
                <a:gd name="T17" fmla="*/ 54 h 736"/>
                <a:gd name="T18" fmla="*/ 715 w 1429"/>
                <a:gd name="T19" fmla="*/ 0 h 736"/>
                <a:gd name="T20" fmla="*/ 842 w 1429"/>
                <a:gd name="T21" fmla="*/ 54 h 736"/>
                <a:gd name="T22" fmla="*/ 1404 w 1429"/>
                <a:gd name="T23" fmla="*/ 620 h 736"/>
                <a:gd name="T24" fmla="*/ 1404 w 1429"/>
                <a:gd name="T25" fmla="*/ 711 h 736"/>
                <a:gd name="T26" fmla="*/ 1359 w 1429"/>
                <a:gd name="T27" fmla="*/ 729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9" h="736">
                  <a:moveTo>
                    <a:pt x="1359" y="729"/>
                  </a:moveTo>
                  <a:cubicBezTo>
                    <a:pt x="1342" y="729"/>
                    <a:pt x="1326" y="723"/>
                    <a:pt x="1313" y="710"/>
                  </a:cubicBezTo>
                  <a:cubicBezTo>
                    <a:pt x="751" y="144"/>
                    <a:pt x="751" y="144"/>
                    <a:pt x="751" y="144"/>
                  </a:cubicBezTo>
                  <a:cubicBezTo>
                    <a:pt x="742" y="134"/>
                    <a:pt x="729" y="128"/>
                    <a:pt x="715" y="128"/>
                  </a:cubicBezTo>
                  <a:cubicBezTo>
                    <a:pt x="701" y="128"/>
                    <a:pt x="688" y="134"/>
                    <a:pt x="678" y="144"/>
                  </a:cubicBezTo>
                  <a:cubicBezTo>
                    <a:pt x="116" y="710"/>
                    <a:pt x="116" y="710"/>
                    <a:pt x="116" y="710"/>
                  </a:cubicBezTo>
                  <a:cubicBezTo>
                    <a:pt x="91" y="736"/>
                    <a:pt x="51" y="736"/>
                    <a:pt x="26" y="711"/>
                  </a:cubicBezTo>
                  <a:cubicBezTo>
                    <a:pt x="1" y="686"/>
                    <a:pt x="0" y="645"/>
                    <a:pt x="25" y="620"/>
                  </a:cubicBezTo>
                  <a:cubicBezTo>
                    <a:pt x="587" y="54"/>
                    <a:pt x="587" y="54"/>
                    <a:pt x="587" y="54"/>
                  </a:cubicBezTo>
                  <a:cubicBezTo>
                    <a:pt x="621" y="19"/>
                    <a:pt x="666" y="0"/>
                    <a:pt x="715" y="0"/>
                  </a:cubicBezTo>
                  <a:cubicBezTo>
                    <a:pt x="763" y="0"/>
                    <a:pt x="808" y="19"/>
                    <a:pt x="842" y="54"/>
                  </a:cubicBezTo>
                  <a:cubicBezTo>
                    <a:pt x="1404" y="620"/>
                    <a:pt x="1404" y="620"/>
                    <a:pt x="1404" y="620"/>
                  </a:cubicBezTo>
                  <a:cubicBezTo>
                    <a:pt x="1429" y="645"/>
                    <a:pt x="1429" y="686"/>
                    <a:pt x="1404" y="711"/>
                  </a:cubicBezTo>
                  <a:cubicBezTo>
                    <a:pt x="1391" y="723"/>
                    <a:pt x="1375" y="729"/>
                    <a:pt x="1359" y="72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8" name="Group 27"/>
          <p:cNvGrpSpPr/>
          <p:nvPr/>
        </p:nvGrpSpPr>
        <p:grpSpPr>
          <a:xfrm>
            <a:off x="513588" y="3784997"/>
            <a:ext cx="336548" cy="336546"/>
            <a:chOff x="513588" y="3784997"/>
            <a:chExt cx="336548" cy="336546"/>
          </a:xfrm>
        </p:grpSpPr>
        <p:sp>
          <p:nvSpPr>
            <p:cNvPr id="10" name="Oval 9"/>
            <p:cNvSpPr/>
            <p:nvPr/>
          </p:nvSpPr>
          <p:spPr>
            <a:xfrm>
              <a:off x="513588" y="3784997"/>
              <a:ext cx="336548" cy="336546"/>
            </a:xfrm>
            <a:prstGeom prst="ellips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Oval 25"/>
            <p:cNvSpPr/>
            <p:nvPr/>
          </p:nvSpPr>
          <p:spPr>
            <a:xfrm>
              <a:off x="592215" y="3863623"/>
              <a:ext cx="179294" cy="17929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3029158" y="3784997"/>
            <a:ext cx="336548" cy="336546"/>
            <a:chOff x="2711452" y="3784997"/>
            <a:chExt cx="336548" cy="336546"/>
          </a:xfrm>
        </p:grpSpPr>
        <p:sp>
          <p:nvSpPr>
            <p:cNvPr id="32" name="Oval 31"/>
            <p:cNvSpPr/>
            <p:nvPr/>
          </p:nvSpPr>
          <p:spPr>
            <a:xfrm>
              <a:off x="2711452" y="3784997"/>
              <a:ext cx="336548" cy="336546"/>
            </a:xfrm>
            <a:prstGeom prst="ellips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Oval 34"/>
            <p:cNvSpPr/>
            <p:nvPr/>
          </p:nvSpPr>
          <p:spPr>
            <a:xfrm>
              <a:off x="2790079" y="3863623"/>
              <a:ext cx="179294" cy="17929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5544728" y="3784997"/>
            <a:ext cx="336548" cy="336546"/>
            <a:chOff x="5296562" y="3784997"/>
            <a:chExt cx="336548" cy="336546"/>
          </a:xfrm>
        </p:grpSpPr>
        <p:sp>
          <p:nvSpPr>
            <p:cNvPr id="33" name="Oval 32"/>
            <p:cNvSpPr/>
            <p:nvPr/>
          </p:nvSpPr>
          <p:spPr>
            <a:xfrm>
              <a:off x="5296562" y="3784997"/>
              <a:ext cx="336548" cy="336546"/>
            </a:xfrm>
            <a:prstGeom prst="ellips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Oval 35"/>
            <p:cNvSpPr/>
            <p:nvPr/>
          </p:nvSpPr>
          <p:spPr>
            <a:xfrm>
              <a:off x="5375189" y="3863623"/>
              <a:ext cx="179294" cy="17929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8060298" y="3784997"/>
            <a:ext cx="336548" cy="336546"/>
            <a:chOff x="8060298" y="3784997"/>
            <a:chExt cx="336548" cy="336546"/>
          </a:xfrm>
        </p:grpSpPr>
        <p:sp>
          <p:nvSpPr>
            <p:cNvPr id="30" name="Oval 29"/>
            <p:cNvSpPr/>
            <p:nvPr/>
          </p:nvSpPr>
          <p:spPr>
            <a:xfrm>
              <a:off x="8060298" y="3784997"/>
              <a:ext cx="336548" cy="336546"/>
            </a:xfrm>
            <a:prstGeom prst="ellips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Oval 40"/>
            <p:cNvSpPr/>
            <p:nvPr/>
          </p:nvSpPr>
          <p:spPr>
            <a:xfrm>
              <a:off x="8142473" y="3863623"/>
              <a:ext cx="179294" cy="17929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TextBox 37"/>
          <p:cNvSpPr txBox="1"/>
          <p:nvPr/>
        </p:nvSpPr>
        <p:spPr>
          <a:xfrm>
            <a:off x="477732" y="2697752"/>
            <a:ext cx="586083" cy="261610"/>
          </a:xfrm>
          <a:prstGeom prst="rect">
            <a:avLst/>
          </a:prstGeom>
          <a:noFill/>
        </p:spPr>
        <p:txBody>
          <a:bodyPr wrap="square" rtlCol="0">
            <a:spAutoFit/>
          </a:bodyPr>
          <a:lstStyle/>
          <a:p>
            <a:r>
              <a:rPr lang="en-US" sz="1100" b="1" dirty="0" smtClean="0">
                <a:solidFill>
                  <a:schemeClr val="accent1"/>
                </a:solidFill>
              </a:rPr>
              <a:t>LOG</a:t>
            </a:r>
            <a:endParaRPr lang="en-US" sz="1100" b="1" dirty="0">
              <a:solidFill>
                <a:schemeClr val="accent1"/>
              </a:solidFill>
            </a:endParaRPr>
          </a:p>
        </p:txBody>
      </p:sp>
    </p:spTree>
    <p:extLst>
      <p:ext uri="{BB962C8B-B14F-4D97-AF65-F5344CB8AC3E}">
        <p14:creationId xmlns:p14="http://schemas.microsoft.com/office/powerpoint/2010/main" val="5448974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r>
              <a:rPr lang="en-US" smtClean="0"/>
              <a:t>Page </a:t>
            </a:r>
            <a:fld id="{90CBDC3A-D49F-4631-A8C7-55D59B33E5FA}" type="slidenum">
              <a:rPr lang="en-US" smtClean="0"/>
              <a:pPr>
                <a:defRPr/>
              </a:pPr>
              <a:t>24</a:t>
            </a:fld>
            <a:endParaRPr lang="en-US" dirty="0"/>
          </a:p>
        </p:txBody>
      </p:sp>
      <p:sp>
        <p:nvSpPr>
          <p:cNvPr id="3" name="Title 2"/>
          <p:cNvSpPr>
            <a:spLocks noGrp="1"/>
          </p:cNvSpPr>
          <p:nvPr>
            <p:ph type="title"/>
          </p:nvPr>
        </p:nvSpPr>
        <p:spPr/>
        <p:txBody>
          <a:bodyPr/>
          <a:lstStyle/>
          <a:p>
            <a:r>
              <a:rPr lang="en-US" dirty="0"/>
              <a:t>Monitoring</a:t>
            </a:r>
          </a:p>
        </p:txBody>
      </p:sp>
      <p:sp>
        <p:nvSpPr>
          <p:cNvPr id="4" name="Text Placeholder 3"/>
          <p:cNvSpPr>
            <a:spLocks noGrp="1"/>
          </p:cNvSpPr>
          <p:nvPr>
            <p:ph type="body" sz="quarter" idx="10"/>
          </p:nvPr>
        </p:nvSpPr>
        <p:spPr/>
        <p:txBody>
          <a:bodyPr/>
          <a:lstStyle/>
          <a:p>
            <a:r>
              <a:rPr lang="fr-FR" dirty="0" err="1"/>
              <a:t>Kibana</a:t>
            </a:r>
            <a:r>
              <a:rPr lang="fr-FR" dirty="0"/>
              <a:t> Visualisation – </a:t>
            </a:r>
            <a:r>
              <a:rPr lang="fr-FR" dirty="0" err="1"/>
              <a:t>Example</a:t>
            </a:r>
            <a:r>
              <a:rPr lang="fr-FR" dirty="0"/>
              <a:t> NGINX Access </a:t>
            </a:r>
            <a:r>
              <a:rPr lang="fr-FR" dirty="0" smtClean="0"/>
              <a:t>Logs</a:t>
            </a:r>
            <a:endParaRPr lang="fr-FR" dirty="0"/>
          </a:p>
        </p:txBody>
      </p:sp>
      <p:sp>
        <p:nvSpPr>
          <p:cNvPr id="5" name="Footer Placeholder 4"/>
          <p:cNvSpPr>
            <a:spLocks noGrp="1"/>
          </p:cNvSpPr>
          <p:nvPr>
            <p:ph type="ftr" sz="quarter" idx="13"/>
          </p:nvPr>
        </p:nvSpPr>
        <p:spPr/>
        <p:txBody>
          <a:bodyPr/>
          <a:lstStyle/>
          <a:p>
            <a:r>
              <a:rPr lang="en-US" smtClean="0"/>
              <a:t>Copyright © 2016 Accenture  All rights reserved.</a:t>
            </a:r>
            <a:endParaRPr lang="en-US" dirty="0"/>
          </a:p>
        </p:txBody>
      </p:sp>
      <p:grpSp>
        <p:nvGrpSpPr>
          <p:cNvPr id="23" name="Group 22"/>
          <p:cNvGrpSpPr/>
          <p:nvPr/>
        </p:nvGrpSpPr>
        <p:grpSpPr>
          <a:xfrm>
            <a:off x="1434354" y="1772688"/>
            <a:ext cx="6275294" cy="4556618"/>
            <a:chOff x="1660619" y="1960887"/>
            <a:chExt cx="5822763" cy="4228027"/>
          </a:xfrm>
        </p:grpSpPr>
        <p:grpSp>
          <p:nvGrpSpPr>
            <p:cNvPr id="21" name="Group 20"/>
            <p:cNvGrpSpPr/>
            <p:nvPr/>
          </p:nvGrpSpPr>
          <p:grpSpPr>
            <a:xfrm>
              <a:off x="1660619" y="1960887"/>
              <a:ext cx="5822763" cy="4228027"/>
              <a:chOff x="1647825" y="2136274"/>
              <a:chExt cx="5091113" cy="3696762"/>
            </a:xfrm>
          </p:grpSpPr>
          <p:grpSp>
            <p:nvGrpSpPr>
              <p:cNvPr id="20" name="Group 19"/>
              <p:cNvGrpSpPr/>
              <p:nvPr/>
            </p:nvGrpSpPr>
            <p:grpSpPr>
              <a:xfrm>
                <a:off x="1647825" y="2136274"/>
                <a:ext cx="5091113" cy="3696762"/>
                <a:chOff x="-6848475" y="862013"/>
                <a:chExt cx="5091113" cy="3696762"/>
              </a:xfrm>
              <a:solidFill>
                <a:schemeClr val="accent2"/>
              </a:solidFill>
            </p:grpSpPr>
            <p:sp>
              <p:nvSpPr>
                <p:cNvPr id="18" name="Freeform 12"/>
                <p:cNvSpPr>
                  <a:spLocks noEditPoints="1"/>
                </p:cNvSpPr>
                <p:nvPr/>
              </p:nvSpPr>
              <p:spPr bwMode="auto">
                <a:xfrm>
                  <a:off x="-6848475" y="862013"/>
                  <a:ext cx="5091113" cy="3181350"/>
                </a:xfrm>
                <a:custGeom>
                  <a:avLst/>
                  <a:gdLst>
                    <a:gd name="T0" fmla="*/ 2978 w 3037"/>
                    <a:gd name="T1" fmla="*/ 0 h 1898"/>
                    <a:gd name="T2" fmla="*/ 59 w 3037"/>
                    <a:gd name="T3" fmla="*/ 0 h 1898"/>
                    <a:gd name="T4" fmla="*/ 0 w 3037"/>
                    <a:gd name="T5" fmla="*/ 59 h 1898"/>
                    <a:gd name="T6" fmla="*/ 0 w 3037"/>
                    <a:gd name="T7" fmla="*/ 1839 h 1898"/>
                    <a:gd name="T8" fmla="*/ 59 w 3037"/>
                    <a:gd name="T9" fmla="*/ 1898 h 1898"/>
                    <a:gd name="T10" fmla="*/ 2978 w 3037"/>
                    <a:gd name="T11" fmla="*/ 1898 h 1898"/>
                    <a:gd name="T12" fmla="*/ 3037 w 3037"/>
                    <a:gd name="T13" fmla="*/ 1839 h 1898"/>
                    <a:gd name="T14" fmla="*/ 3037 w 3037"/>
                    <a:gd name="T15" fmla="*/ 59 h 1898"/>
                    <a:gd name="T16" fmla="*/ 2978 w 3037"/>
                    <a:gd name="T17" fmla="*/ 0 h 1898"/>
                    <a:gd name="T18" fmla="*/ 2786 w 3037"/>
                    <a:gd name="T19" fmla="*/ 1815 h 1898"/>
                    <a:gd name="T20" fmla="*/ 2741 w 3037"/>
                    <a:gd name="T21" fmla="*/ 1769 h 1898"/>
                    <a:gd name="T22" fmla="*/ 2786 w 3037"/>
                    <a:gd name="T23" fmla="*/ 1724 h 1898"/>
                    <a:gd name="T24" fmla="*/ 2831 w 3037"/>
                    <a:gd name="T25" fmla="*/ 1769 h 1898"/>
                    <a:gd name="T26" fmla="*/ 2786 w 3037"/>
                    <a:gd name="T27" fmla="*/ 1815 h 1898"/>
                    <a:gd name="T28" fmla="*/ 2842 w 3037"/>
                    <a:gd name="T29" fmla="*/ 1651 h 1898"/>
                    <a:gd name="T30" fmla="*/ 195 w 3037"/>
                    <a:gd name="T31" fmla="*/ 1651 h 1898"/>
                    <a:gd name="T32" fmla="*/ 195 w 3037"/>
                    <a:gd name="T33" fmla="*/ 192 h 1898"/>
                    <a:gd name="T34" fmla="*/ 2842 w 3037"/>
                    <a:gd name="T35" fmla="*/ 192 h 1898"/>
                    <a:gd name="T36" fmla="*/ 2842 w 3037"/>
                    <a:gd name="T37" fmla="*/ 1651 h 1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37" h="1898">
                      <a:moveTo>
                        <a:pt x="2978" y="0"/>
                      </a:moveTo>
                      <a:cubicBezTo>
                        <a:pt x="59" y="0"/>
                        <a:pt x="59" y="0"/>
                        <a:pt x="59" y="0"/>
                      </a:cubicBezTo>
                      <a:cubicBezTo>
                        <a:pt x="27" y="0"/>
                        <a:pt x="0" y="26"/>
                        <a:pt x="0" y="59"/>
                      </a:cubicBezTo>
                      <a:cubicBezTo>
                        <a:pt x="0" y="1839"/>
                        <a:pt x="0" y="1839"/>
                        <a:pt x="0" y="1839"/>
                      </a:cubicBezTo>
                      <a:cubicBezTo>
                        <a:pt x="0" y="1872"/>
                        <a:pt x="27" y="1898"/>
                        <a:pt x="59" y="1898"/>
                      </a:cubicBezTo>
                      <a:cubicBezTo>
                        <a:pt x="2978" y="1898"/>
                        <a:pt x="2978" y="1898"/>
                        <a:pt x="2978" y="1898"/>
                      </a:cubicBezTo>
                      <a:cubicBezTo>
                        <a:pt x="3010" y="1898"/>
                        <a:pt x="3037" y="1872"/>
                        <a:pt x="3037" y="1839"/>
                      </a:cubicBezTo>
                      <a:cubicBezTo>
                        <a:pt x="3037" y="59"/>
                        <a:pt x="3037" y="59"/>
                        <a:pt x="3037" y="59"/>
                      </a:cubicBezTo>
                      <a:cubicBezTo>
                        <a:pt x="3037" y="26"/>
                        <a:pt x="3010" y="0"/>
                        <a:pt x="2978" y="0"/>
                      </a:cubicBezTo>
                      <a:close/>
                      <a:moveTo>
                        <a:pt x="2786" y="1815"/>
                      </a:moveTo>
                      <a:cubicBezTo>
                        <a:pt x="2761" y="1815"/>
                        <a:pt x="2741" y="1794"/>
                        <a:pt x="2741" y="1769"/>
                      </a:cubicBezTo>
                      <a:cubicBezTo>
                        <a:pt x="2741" y="1745"/>
                        <a:pt x="2761" y="1724"/>
                        <a:pt x="2786" y="1724"/>
                      </a:cubicBezTo>
                      <a:cubicBezTo>
                        <a:pt x="2811" y="1724"/>
                        <a:pt x="2831" y="1745"/>
                        <a:pt x="2831" y="1769"/>
                      </a:cubicBezTo>
                      <a:cubicBezTo>
                        <a:pt x="2831" y="1794"/>
                        <a:pt x="2811" y="1815"/>
                        <a:pt x="2786" y="1815"/>
                      </a:cubicBezTo>
                      <a:close/>
                      <a:moveTo>
                        <a:pt x="2842" y="1651"/>
                      </a:moveTo>
                      <a:cubicBezTo>
                        <a:pt x="195" y="1651"/>
                        <a:pt x="195" y="1651"/>
                        <a:pt x="195" y="1651"/>
                      </a:cubicBezTo>
                      <a:cubicBezTo>
                        <a:pt x="195" y="192"/>
                        <a:pt x="195" y="192"/>
                        <a:pt x="195" y="192"/>
                      </a:cubicBezTo>
                      <a:cubicBezTo>
                        <a:pt x="2842" y="192"/>
                        <a:pt x="2842" y="192"/>
                        <a:pt x="2842" y="192"/>
                      </a:cubicBezTo>
                      <a:lnTo>
                        <a:pt x="2842" y="165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3"/>
                <p:cNvSpPr>
                  <a:spLocks/>
                </p:cNvSpPr>
                <p:nvPr/>
              </p:nvSpPr>
              <p:spPr bwMode="auto">
                <a:xfrm>
                  <a:off x="-5462588" y="4133325"/>
                  <a:ext cx="2319338" cy="425450"/>
                </a:xfrm>
                <a:custGeom>
                  <a:avLst/>
                  <a:gdLst>
                    <a:gd name="T0" fmla="*/ 1339 w 1383"/>
                    <a:gd name="T1" fmla="*/ 123 h 254"/>
                    <a:gd name="T2" fmla="*/ 1154 w 1383"/>
                    <a:gd name="T3" fmla="*/ 123 h 254"/>
                    <a:gd name="T4" fmla="*/ 1154 w 1383"/>
                    <a:gd name="T5" fmla="*/ 0 h 254"/>
                    <a:gd name="T6" fmla="*/ 260 w 1383"/>
                    <a:gd name="T7" fmla="*/ 0 h 254"/>
                    <a:gd name="T8" fmla="*/ 260 w 1383"/>
                    <a:gd name="T9" fmla="*/ 123 h 254"/>
                    <a:gd name="T10" fmla="*/ 44 w 1383"/>
                    <a:gd name="T11" fmla="*/ 123 h 254"/>
                    <a:gd name="T12" fmla="*/ 0 w 1383"/>
                    <a:gd name="T13" fmla="*/ 166 h 254"/>
                    <a:gd name="T14" fmla="*/ 0 w 1383"/>
                    <a:gd name="T15" fmla="*/ 211 h 254"/>
                    <a:gd name="T16" fmla="*/ 44 w 1383"/>
                    <a:gd name="T17" fmla="*/ 254 h 254"/>
                    <a:gd name="T18" fmla="*/ 1339 w 1383"/>
                    <a:gd name="T19" fmla="*/ 254 h 254"/>
                    <a:gd name="T20" fmla="*/ 1383 w 1383"/>
                    <a:gd name="T21" fmla="*/ 211 h 254"/>
                    <a:gd name="T22" fmla="*/ 1383 w 1383"/>
                    <a:gd name="T23" fmla="*/ 166 h 254"/>
                    <a:gd name="T24" fmla="*/ 1339 w 1383"/>
                    <a:gd name="T25" fmla="*/ 12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3" h="254">
                      <a:moveTo>
                        <a:pt x="1339" y="123"/>
                      </a:moveTo>
                      <a:cubicBezTo>
                        <a:pt x="1154" y="123"/>
                        <a:pt x="1154" y="123"/>
                        <a:pt x="1154" y="123"/>
                      </a:cubicBezTo>
                      <a:cubicBezTo>
                        <a:pt x="1154" y="0"/>
                        <a:pt x="1154" y="0"/>
                        <a:pt x="1154" y="0"/>
                      </a:cubicBezTo>
                      <a:cubicBezTo>
                        <a:pt x="260" y="0"/>
                        <a:pt x="260" y="0"/>
                        <a:pt x="260" y="0"/>
                      </a:cubicBezTo>
                      <a:cubicBezTo>
                        <a:pt x="260" y="123"/>
                        <a:pt x="260" y="123"/>
                        <a:pt x="260" y="123"/>
                      </a:cubicBezTo>
                      <a:cubicBezTo>
                        <a:pt x="44" y="123"/>
                        <a:pt x="44" y="123"/>
                        <a:pt x="44" y="123"/>
                      </a:cubicBezTo>
                      <a:cubicBezTo>
                        <a:pt x="20" y="123"/>
                        <a:pt x="0" y="142"/>
                        <a:pt x="0" y="166"/>
                      </a:cubicBezTo>
                      <a:cubicBezTo>
                        <a:pt x="0" y="211"/>
                        <a:pt x="0" y="211"/>
                        <a:pt x="0" y="211"/>
                      </a:cubicBezTo>
                      <a:cubicBezTo>
                        <a:pt x="0" y="235"/>
                        <a:pt x="20" y="254"/>
                        <a:pt x="44" y="254"/>
                      </a:cubicBezTo>
                      <a:cubicBezTo>
                        <a:pt x="1339" y="254"/>
                        <a:pt x="1339" y="254"/>
                        <a:pt x="1339" y="254"/>
                      </a:cubicBezTo>
                      <a:cubicBezTo>
                        <a:pt x="1363" y="254"/>
                        <a:pt x="1383" y="235"/>
                        <a:pt x="1383" y="211"/>
                      </a:cubicBezTo>
                      <a:cubicBezTo>
                        <a:pt x="1383" y="166"/>
                        <a:pt x="1383" y="166"/>
                        <a:pt x="1383" y="166"/>
                      </a:cubicBezTo>
                      <a:cubicBezTo>
                        <a:pt x="1383" y="142"/>
                        <a:pt x="1363" y="123"/>
                        <a:pt x="1339"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6"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684"/>
              <a:stretch/>
            </p:blipFill>
            <p:spPr bwMode="auto">
              <a:xfrm>
                <a:off x="1930579" y="2379538"/>
                <a:ext cx="4523279" cy="2548522"/>
              </a:xfrm>
              <a:prstGeom prst="rect">
                <a:avLst/>
              </a:prstGeom>
              <a:noFill/>
              <a:ln w="19050">
                <a:solidFill>
                  <a:schemeClr val="accent2"/>
                </a:solidFill>
              </a:ln>
              <a:extLst>
                <a:ext uri="{909E8E84-426E-40DD-AFC4-6F175D3DCCD1}">
                  <a14:hiddenFill xmlns:a14="http://schemas.microsoft.com/office/drawing/2010/main">
                    <a:solidFill>
                      <a:schemeClr val="accent1"/>
                    </a:solidFill>
                  </a14:hiddenFill>
                </a:ext>
              </a:extLst>
            </p:spPr>
          </p:pic>
        </p:grpSp>
        <p:sp>
          <p:nvSpPr>
            <p:cNvPr id="22" name="Oval 21"/>
            <p:cNvSpPr/>
            <p:nvPr/>
          </p:nvSpPr>
          <p:spPr>
            <a:xfrm>
              <a:off x="6911790" y="5262562"/>
              <a:ext cx="183030" cy="183030"/>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p:cNvSpPr/>
          <p:nvPr/>
        </p:nvSpPr>
        <p:spPr>
          <a:xfrm>
            <a:off x="359532" y="6156655"/>
            <a:ext cx="8424936" cy="24622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smtClean="0">
                <a:solidFill>
                  <a:schemeClr val="tx2"/>
                </a:solidFill>
              </a:rPr>
              <a:t>Source: DevOps</a:t>
            </a:r>
            <a:r>
              <a:rPr lang="en-GB" sz="1000" dirty="0">
                <a:solidFill>
                  <a:schemeClr val="tx2"/>
                </a:solidFill>
              </a:rPr>
              <a:t> </a:t>
            </a:r>
            <a:r>
              <a:rPr lang="en-GB" sz="1000" dirty="0" smtClean="0">
                <a:solidFill>
                  <a:schemeClr val="tx2"/>
                </a:solidFill>
              </a:rPr>
              <a:t>Office Model</a:t>
            </a:r>
            <a:endParaRPr lang="en-GB" sz="1000" dirty="0">
              <a:solidFill>
                <a:schemeClr val="tx2"/>
              </a:solidFill>
            </a:endParaRPr>
          </a:p>
        </p:txBody>
      </p:sp>
    </p:spTree>
    <p:extLst>
      <p:ext uri="{BB962C8B-B14F-4D97-AF65-F5344CB8AC3E}">
        <p14:creationId xmlns:p14="http://schemas.microsoft.com/office/powerpoint/2010/main" val="24611966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r>
              <a:rPr lang="en-GB" altLang="en-US" smtClean="0"/>
              <a:t>WHAT DOES THIS </a:t>
            </a:r>
            <a:br>
              <a:rPr lang="en-GB" altLang="en-US" smtClean="0"/>
            </a:br>
            <a:r>
              <a:rPr lang="en-GB" altLang="en-US" smtClean="0"/>
              <a:t>MEAN FOR PEOPLE?</a:t>
            </a:r>
            <a:endParaRPr lang="en-US" dirty="0"/>
          </a:p>
        </p:txBody>
      </p:sp>
      <p:sp>
        <p:nvSpPr>
          <p:cNvPr id="2" name="Slide Number Placeholder 1"/>
          <p:cNvSpPr>
            <a:spLocks noGrp="1"/>
          </p:cNvSpPr>
          <p:nvPr>
            <p:ph type="sldNum" sz="quarter" idx="11"/>
          </p:nvPr>
        </p:nvSpPr>
        <p:spPr/>
        <p:txBody>
          <a:bodyPr/>
          <a:lstStyle/>
          <a:p>
            <a:r>
              <a:rPr lang="en-US" smtClean="0"/>
              <a:t>Page </a:t>
            </a:r>
            <a:fld id="{90CBDC3A-D49F-4631-A8C7-55D59B33E5FA}" type="slidenum">
              <a:rPr lang="en-US" smtClean="0"/>
              <a:pPr/>
              <a:t>25</a:t>
            </a:fld>
            <a:endParaRPr lang="en-US" dirty="0"/>
          </a:p>
        </p:txBody>
      </p:sp>
      <p:sp>
        <p:nvSpPr>
          <p:cNvPr id="5" name="Footer Placeholder 4"/>
          <p:cNvSpPr>
            <a:spLocks noGrp="1"/>
          </p:cNvSpPr>
          <p:nvPr>
            <p:ph type="ftr" sz="quarter" idx="12"/>
          </p:nvPr>
        </p:nvSpPr>
        <p:spPr/>
        <p:txBody>
          <a:bodyPr/>
          <a:lstStyle/>
          <a:p>
            <a:r>
              <a:rPr lang="en-AU" smtClean="0"/>
              <a:t>Copyright © 2015 Accenture  All rights reserved.</a:t>
            </a:r>
            <a:endParaRPr lang="en-AU" dirty="0"/>
          </a:p>
        </p:txBody>
      </p:sp>
      <p:sp>
        <p:nvSpPr>
          <p:cNvPr id="17" name="Freeform 6"/>
          <p:cNvSpPr>
            <a:spLocks noEditPoints="1"/>
          </p:cNvSpPr>
          <p:nvPr/>
        </p:nvSpPr>
        <p:spPr bwMode="auto">
          <a:xfrm>
            <a:off x="616649" y="2198298"/>
            <a:ext cx="661987" cy="662308"/>
          </a:xfrm>
          <a:custGeom>
            <a:avLst/>
            <a:gdLst>
              <a:gd name="T0" fmla="*/ 437 w 874"/>
              <a:gd name="T1" fmla="*/ 874 h 874"/>
              <a:gd name="T2" fmla="*/ 874 w 874"/>
              <a:gd name="T3" fmla="*/ 437 h 874"/>
              <a:gd name="T4" fmla="*/ 437 w 874"/>
              <a:gd name="T5" fmla="*/ 0 h 874"/>
              <a:gd name="T6" fmla="*/ 0 w 874"/>
              <a:gd name="T7" fmla="*/ 437 h 874"/>
              <a:gd name="T8" fmla="*/ 437 w 874"/>
              <a:gd name="T9" fmla="*/ 874 h 874"/>
              <a:gd name="T10" fmla="*/ 437 w 874"/>
              <a:gd name="T11" fmla="*/ 133 h 874"/>
              <a:gd name="T12" fmla="*/ 575 w 874"/>
              <a:gd name="T13" fmla="*/ 272 h 874"/>
              <a:gd name="T14" fmla="*/ 437 w 874"/>
              <a:gd name="T15" fmla="*/ 410 h 874"/>
              <a:gd name="T16" fmla="*/ 299 w 874"/>
              <a:gd name="T17" fmla="*/ 272 h 874"/>
              <a:gd name="T18" fmla="*/ 437 w 874"/>
              <a:gd name="T19" fmla="*/ 133 h 874"/>
              <a:gd name="T20" fmla="*/ 198 w 874"/>
              <a:gd name="T21" fmla="*/ 559 h 874"/>
              <a:gd name="T22" fmla="*/ 306 w 874"/>
              <a:gd name="T23" fmla="*/ 451 h 874"/>
              <a:gd name="T24" fmla="*/ 568 w 874"/>
              <a:gd name="T25" fmla="*/ 451 h 874"/>
              <a:gd name="T26" fmla="*/ 675 w 874"/>
              <a:gd name="T27" fmla="*/ 559 h 874"/>
              <a:gd name="T28" fmla="*/ 675 w 874"/>
              <a:gd name="T29" fmla="*/ 659 h 874"/>
              <a:gd name="T30" fmla="*/ 651 w 874"/>
              <a:gd name="T31" fmla="*/ 712 h 874"/>
              <a:gd name="T32" fmla="*/ 437 w 874"/>
              <a:gd name="T33" fmla="*/ 785 h 874"/>
              <a:gd name="T34" fmla="*/ 216 w 874"/>
              <a:gd name="T35" fmla="*/ 707 h 874"/>
              <a:gd name="T36" fmla="*/ 198 w 874"/>
              <a:gd name="T37" fmla="*/ 657 h 874"/>
              <a:gd name="T38" fmla="*/ 198 w 874"/>
              <a:gd name="T39" fmla="*/ 559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4" h="874">
                <a:moveTo>
                  <a:pt x="437" y="874"/>
                </a:moveTo>
                <a:cubicBezTo>
                  <a:pt x="678" y="874"/>
                  <a:pt x="874" y="678"/>
                  <a:pt x="874" y="437"/>
                </a:cubicBezTo>
                <a:cubicBezTo>
                  <a:pt x="874" y="196"/>
                  <a:pt x="678" y="0"/>
                  <a:pt x="437" y="0"/>
                </a:cubicBezTo>
                <a:cubicBezTo>
                  <a:pt x="195" y="0"/>
                  <a:pt x="0" y="196"/>
                  <a:pt x="0" y="437"/>
                </a:cubicBezTo>
                <a:cubicBezTo>
                  <a:pt x="0" y="678"/>
                  <a:pt x="195" y="874"/>
                  <a:pt x="437" y="874"/>
                </a:cubicBezTo>
                <a:close/>
                <a:moveTo>
                  <a:pt x="437" y="133"/>
                </a:moveTo>
                <a:cubicBezTo>
                  <a:pt x="513" y="133"/>
                  <a:pt x="575" y="195"/>
                  <a:pt x="575" y="272"/>
                </a:cubicBezTo>
                <a:cubicBezTo>
                  <a:pt x="575" y="348"/>
                  <a:pt x="513" y="410"/>
                  <a:pt x="437" y="410"/>
                </a:cubicBezTo>
                <a:cubicBezTo>
                  <a:pt x="360" y="410"/>
                  <a:pt x="299" y="348"/>
                  <a:pt x="299" y="272"/>
                </a:cubicBezTo>
                <a:cubicBezTo>
                  <a:pt x="299" y="195"/>
                  <a:pt x="360" y="133"/>
                  <a:pt x="437" y="133"/>
                </a:cubicBezTo>
                <a:close/>
                <a:moveTo>
                  <a:pt x="198" y="559"/>
                </a:moveTo>
                <a:cubicBezTo>
                  <a:pt x="198" y="499"/>
                  <a:pt x="246" y="451"/>
                  <a:pt x="306" y="451"/>
                </a:cubicBezTo>
                <a:cubicBezTo>
                  <a:pt x="568" y="451"/>
                  <a:pt x="568" y="451"/>
                  <a:pt x="568" y="451"/>
                </a:cubicBezTo>
                <a:cubicBezTo>
                  <a:pt x="627" y="451"/>
                  <a:pt x="675" y="499"/>
                  <a:pt x="675" y="559"/>
                </a:cubicBezTo>
                <a:cubicBezTo>
                  <a:pt x="675" y="659"/>
                  <a:pt x="675" y="659"/>
                  <a:pt x="675" y="659"/>
                </a:cubicBezTo>
                <a:cubicBezTo>
                  <a:pt x="675" y="678"/>
                  <a:pt x="666" y="700"/>
                  <a:pt x="651" y="712"/>
                </a:cubicBezTo>
                <a:cubicBezTo>
                  <a:pt x="592" y="758"/>
                  <a:pt x="517" y="785"/>
                  <a:pt x="437" y="785"/>
                </a:cubicBezTo>
                <a:cubicBezTo>
                  <a:pt x="353" y="785"/>
                  <a:pt x="276" y="756"/>
                  <a:pt x="216" y="707"/>
                </a:cubicBezTo>
                <a:cubicBezTo>
                  <a:pt x="201" y="694"/>
                  <a:pt x="198" y="676"/>
                  <a:pt x="198" y="657"/>
                </a:cubicBezTo>
                <a:lnTo>
                  <a:pt x="198" y="559"/>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679756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BACK UP</a:t>
            </a:r>
            <a:endParaRPr lang="en-US" dirty="0"/>
          </a:p>
        </p:txBody>
      </p:sp>
      <p:sp>
        <p:nvSpPr>
          <p:cNvPr id="3" name="Slide Number Placeholder 2"/>
          <p:cNvSpPr>
            <a:spLocks noGrp="1"/>
          </p:cNvSpPr>
          <p:nvPr>
            <p:ph type="sldNum" sz="quarter" idx="11"/>
          </p:nvPr>
        </p:nvSpPr>
        <p:spPr/>
        <p:txBody>
          <a:bodyPr/>
          <a:lstStyle/>
          <a:p>
            <a:pPr>
              <a:defRPr/>
            </a:pPr>
            <a:r>
              <a:rPr lang="en-US" smtClean="0"/>
              <a:t>Page </a:t>
            </a:r>
            <a:fld id="{90CBDC3A-D49F-4631-A8C7-55D59B33E5FA}" type="slidenum">
              <a:rPr lang="en-US" smtClean="0"/>
              <a:pPr>
                <a:defRPr/>
              </a:pPr>
              <a:t>26</a:t>
            </a:fld>
            <a:endParaRPr lang="en-US" dirty="0"/>
          </a:p>
        </p:txBody>
      </p:sp>
      <p:sp>
        <p:nvSpPr>
          <p:cNvPr id="4" name="Footer Placeholder 3"/>
          <p:cNvSpPr>
            <a:spLocks noGrp="1"/>
          </p:cNvSpPr>
          <p:nvPr>
            <p:ph type="ftr" sz="quarter" idx="12"/>
          </p:nvPr>
        </p:nvSpPr>
        <p:spPr/>
        <p:txBody>
          <a:bodyPr/>
          <a:lstStyle/>
          <a:p>
            <a:r>
              <a:rPr lang="en-US" smtClean="0"/>
              <a:t>Copyright © 2016 Accenture  All rights reserved.</a:t>
            </a:r>
            <a:endParaRPr lang="en-US" dirty="0"/>
          </a:p>
        </p:txBody>
      </p:sp>
      <p:sp>
        <p:nvSpPr>
          <p:cNvPr id="8" name="Freeform 6"/>
          <p:cNvSpPr>
            <a:spLocks/>
          </p:cNvSpPr>
          <p:nvPr/>
        </p:nvSpPr>
        <p:spPr bwMode="auto">
          <a:xfrm>
            <a:off x="668430" y="2236508"/>
            <a:ext cx="561975" cy="581024"/>
          </a:xfrm>
          <a:custGeom>
            <a:avLst/>
            <a:gdLst>
              <a:gd name="T0" fmla="*/ 127 w 150"/>
              <a:gd name="T1" fmla="*/ 152 h 155"/>
              <a:gd name="T2" fmla="*/ 119 w 150"/>
              <a:gd name="T3" fmla="*/ 137 h 155"/>
              <a:gd name="T4" fmla="*/ 143 w 150"/>
              <a:gd name="T5" fmla="*/ 62 h 155"/>
              <a:gd name="T6" fmla="*/ 54 w 150"/>
              <a:gd name="T7" fmla="*/ 11 h 155"/>
              <a:gd name="T8" fmla="*/ 0 w 150"/>
              <a:gd name="T9" fmla="*/ 81 h 155"/>
              <a:gd name="T10" fmla="*/ 3 w 150"/>
              <a:gd name="T11" fmla="*/ 100 h 155"/>
              <a:gd name="T12" fmla="*/ 38 w 150"/>
              <a:gd name="T13" fmla="*/ 144 h 155"/>
              <a:gd name="T14" fmla="*/ 49 w 150"/>
              <a:gd name="T15" fmla="*/ 141 h 155"/>
              <a:gd name="T16" fmla="*/ 46 w 150"/>
              <a:gd name="T17" fmla="*/ 131 h 155"/>
              <a:gd name="T18" fmla="*/ 18 w 150"/>
              <a:gd name="T19" fmla="*/ 96 h 155"/>
              <a:gd name="T20" fmla="*/ 58 w 150"/>
              <a:gd name="T21" fmla="*/ 26 h 155"/>
              <a:gd name="T22" fmla="*/ 128 w 150"/>
              <a:gd name="T23" fmla="*/ 66 h 155"/>
              <a:gd name="T24" fmla="*/ 111 w 150"/>
              <a:gd name="T25" fmla="*/ 122 h 155"/>
              <a:gd name="T26" fmla="*/ 104 w 150"/>
              <a:gd name="T27" fmla="*/ 108 h 155"/>
              <a:gd name="T28" fmla="*/ 100 w 150"/>
              <a:gd name="T29" fmla="*/ 108 h 155"/>
              <a:gd name="T30" fmla="*/ 87 w 150"/>
              <a:gd name="T31" fmla="*/ 141 h 155"/>
              <a:gd name="T32" fmla="*/ 90 w 150"/>
              <a:gd name="T33" fmla="*/ 146 h 155"/>
              <a:gd name="T34" fmla="*/ 124 w 150"/>
              <a:gd name="T35" fmla="*/ 155 h 155"/>
              <a:gd name="T36" fmla="*/ 127 w 150"/>
              <a:gd name="T37" fmla="*/ 15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0" h="155">
                <a:moveTo>
                  <a:pt x="127" y="152"/>
                </a:moveTo>
                <a:cubicBezTo>
                  <a:pt x="119" y="137"/>
                  <a:pt x="119" y="137"/>
                  <a:pt x="119" y="137"/>
                </a:cubicBezTo>
                <a:cubicBezTo>
                  <a:pt x="141" y="119"/>
                  <a:pt x="150" y="90"/>
                  <a:pt x="143" y="62"/>
                </a:cubicBezTo>
                <a:cubicBezTo>
                  <a:pt x="133" y="23"/>
                  <a:pt x="93" y="0"/>
                  <a:pt x="54" y="11"/>
                </a:cubicBezTo>
                <a:cubicBezTo>
                  <a:pt x="22" y="19"/>
                  <a:pt x="0" y="49"/>
                  <a:pt x="0" y="81"/>
                </a:cubicBezTo>
                <a:cubicBezTo>
                  <a:pt x="0" y="87"/>
                  <a:pt x="1" y="93"/>
                  <a:pt x="3" y="100"/>
                </a:cubicBezTo>
                <a:cubicBezTo>
                  <a:pt x="8" y="119"/>
                  <a:pt x="20" y="135"/>
                  <a:pt x="38" y="144"/>
                </a:cubicBezTo>
                <a:cubicBezTo>
                  <a:pt x="42" y="147"/>
                  <a:pt x="47" y="145"/>
                  <a:pt x="49" y="141"/>
                </a:cubicBezTo>
                <a:cubicBezTo>
                  <a:pt x="51" y="137"/>
                  <a:pt x="49" y="133"/>
                  <a:pt x="46" y="131"/>
                </a:cubicBezTo>
                <a:cubicBezTo>
                  <a:pt x="32" y="123"/>
                  <a:pt x="22" y="111"/>
                  <a:pt x="18" y="96"/>
                </a:cubicBezTo>
                <a:cubicBezTo>
                  <a:pt x="10" y="65"/>
                  <a:pt x="28" y="34"/>
                  <a:pt x="58" y="26"/>
                </a:cubicBezTo>
                <a:cubicBezTo>
                  <a:pt x="88" y="18"/>
                  <a:pt x="119" y="36"/>
                  <a:pt x="128" y="66"/>
                </a:cubicBezTo>
                <a:cubicBezTo>
                  <a:pt x="133" y="87"/>
                  <a:pt x="127" y="108"/>
                  <a:pt x="111" y="122"/>
                </a:cubicBezTo>
                <a:cubicBezTo>
                  <a:pt x="104" y="108"/>
                  <a:pt x="104" y="108"/>
                  <a:pt x="104" y="108"/>
                </a:cubicBezTo>
                <a:cubicBezTo>
                  <a:pt x="103" y="106"/>
                  <a:pt x="101" y="106"/>
                  <a:pt x="100" y="108"/>
                </a:cubicBezTo>
                <a:cubicBezTo>
                  <a:pt x="87" y="141"/>
                  <a:pt x="87" y="141"/>
                  <a:pt x="87" y="141"/>
                </a:cubicBezTo>
                <a:cubicBezTo>
                  <a:pt x="86" y="143"/>
                  <a:pt x="88" y="145"/>
                  <a:pt x="90" y="146"/>
                </a:cubicBezTo>
                <a:cubicBezTo>
                  <a:pt x="124" y="155"/>
                  <a:pt x="124" y="155"/>
                  <a:pt x="124" y="155"/>
                </a:cubicBezTo>
                <a:cubicBezTo>
                  <a:pt x="127" y="155"/>
                  <a:pt x="128" y="154"/>
                  <a:pt x="127" y="15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834661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r>
              <a:rPr lang="en-US" smtClean="0"/>
              <a:t>Page </a:t>
            </a:r>
            <a:fld id="{90CBDC3A-D49F-4631-A8C7-55D59B33E5FA}" type="slidenum">
              <a:rPr lang="en-US" smtClean="0"/>
              <a:pPr>
                <a:defRPr/>
              </a:pPr>
              <a:t>27</a:t>
            </a:fld>
            <a:endParaRPr lang="en-US" dirty="0"/>
          </a:p>
        </p:txBody>
      </p:sp>
      <p:sp>
        <p:nvSpPr>
          <p:cNvPr id="3" name="Title 2"/>
          <p:cNvSpPr>
            <a:spLocks noGrp="1"/>
          </p:cNvSpPr>
          <p:nvPr>
            <p:ph type="title"/>
          </p:nvPr>
        </p:nvSpPr>
        <p:spPr/>
        <p:txBody>
          <a:bodyPr/>
          <a:lstStyle/>
          <a:p>
            <a:r>
              <a:rPr lang="en-US" dirty="0" smtClean="0"/>
              <a:t>Backup</a:t>
            </a:r>
            <a:endParaRPr lang="en-US" dirty="0"/>
          </a:p>
        </p:txBody>
      </p:sp>
      <p:sp>
        <p:nvSpPr>
          <p:cNvPr id="4" name="Text Placeholder 3"/>
          <p:cNvSpPr>
            <a:spLocks noGrp="1"/>
          </p:cNvSpPr>
          <p:nvPr>
            <p:ph type="body" sz="quarter" idx="10"/>
          </p:nvPr>
        </p:nvSpPr>
        <p:spPr/>
        <p:txBody>
          <a:bodyPr/>
          <a:lstStyle/>
          <a:p>
            <a:r>
              <a:rPr lang="en-US" dirty="0"/>
              <a:t>Backup Strategies</a:t>
            </a:r>
          </a:p>
        </p:txBody>
      </p:sp>
      <p:sp>
        <p:nvSpPr>
          <p:cNvPr id="5" name="Footer Placeholder 4"/>
          <p:cNvSpPr>
            <a:spLocks noGrp="1"/>
          </p:cNvSpPr>
          <p:nvPr>
            <p:ph type="ftr" sz="quarter" idx="13"/>
          </p:nvPr>
        </p:nvSpPr>
        <p:spPr/>
        <p:txBody>
          <a:bodyPr/>
          <a:lstStyle/>
          <a:p>
            <a:r>
              <a:rPr lang="en-US" smtClean="0"/>
              <a:t>Copyright © 2016 Accenture  All rights reserved.</a:t>
            </a:r>
            <a:endParaRPr lang="en-US" dirty="0"/>
          </a:p>
        </p:txBody>
      </p:sp>
      <p:sp>
        <p:nvSpPr>
          <p:cNvPr id="6" name="Rectangle 5"/>
          <p:cNvSpPr/>
          <p:nvPr/>
        </p:nvSpPr>
        <p:spPr>
          <a:xfrm>
            <a:off x="1225176" y="1854764"/>
            <a:ext cx="3291262" cy="4124206"/>
          </a:xfrm>
          <a:prstGeom prst="rect">
            <a:avLst/>
          </a:prstGeom>
        </p:spPr>
        <p:txBody>
          <a:bodyPr wrap="square">
            <a:spAutoFit/>
          </a:bodyPr>
          <a:lstStyle/>
          <a:p>
            <a:pPr>
              <a:spcAft>
                <a:spcPts val="600"/>
              </a:spcAft>
            </a:pPr>
            <a:r>
              <a:rPr lang="en-US" dirty="0" smtClean="0">
                <a:solidFill>
                  <a:schemeClr val="accent1"/>
                </a:solidFill>
              </a:rPr>
              <a:t>Images</a:t>
            </a:r>
            <a:endParaRPr lang="en-US" dirty="0">
              <a:solidFill>
                <a:schemeClr val="accent1"/>
              </a:solidFill>
            </a:endParaRPr>
          </a:p>
          <a:p>
            <a:pPr marL="177800" indent="-177800">
              <a:spcAft>
                <a:spcPts val="300"/>
              </a:spcAft>
              <a:buFont typeface="Arial" panose="020B0604020202020204" pitchFamily="34" charset="0"/>
              <a:buChar char="•"/>
            </a:pPr>
            <a:r>
              <a:rPr lang="en-US" sz="1400" dirty="0">
                <a:solidFill>
                  <a:schemeClr val="tx2"/>
                </a:solidFill>
              </a:rPr>
              <a:t>Take backups of the Machine state as images</a:t>
            </a:r>
          </a:p>
          <a:p>
            <a:pPr marL="177800" indent="-177800">
              <a:spcAft>
                <a:spcPts val="300"/>
              </a:spcAft>
              <a:buFont typeface="Arial" panose="020B0604020202020204" pitchFamily="34" charset="0"/>
              <a:buChar char="•"/>
            </a:pPr>
            <a:r>
              <a:rPr lang="en-US" sz="1400" dirty="0">
                <a:solidFill>
                  <a:schemeClr val="tx2"/>
                </a:solidFill>
              </a:rPr>
              <a:t>Great for spinning up base images to be consistently re-used</a:t>
            </a:r>
          </a:p>
          <a:p>
            <a:pPr marL="177800" indent="-177800">
              <a:spcAft>
                <a:spcPts val="300"/>
              </a:spcAft>
              <a:buFont typeface="Arial" panose="020B0604020202020204" pitchFamily="34" charset="0"/>
              <a:buChar char="•"/>
            </a:pPr>
            <a:r>
              <a:rPr lang="en-US" sz="1400" dirty="0">
                <a:solidFill>
                  <a:schemeClr val="tx2"/>
                </a:solidFill>
              </a:rPr>
              <a:t>Disadvantageous when:</a:t>
            </a:r>
          </a:p>
          <a:p>
            <a:pPr marL="358775" lvl="1" indent="-180975">
              <a:spcAft>
                <a:spcPts val="300"/>
              </a:spcAft>
              <a:buFont typeface="Arial" panose="020B0604020202020204" pitchFamily="34" charset="0"/>
              <a:buChar char="–"/>
            </a:pPr>
            <a:r>
              <a:rPr lang="en-US" sz="1400" dirty="0">
                <a:solidFill>
                  <a:schemeClr val="tx2"/>
                </a:solidFill>
              </a:rPr>
              <a:t>Changes have been made on top of the base image which makes it redundant</a:t>
            </a:r>
          </a:p>
          <a:p>
            <a:pPr marL="358775" lvl="1" indent="-180975">
              <a:spcAft>
                <a:spcPts val="300"/>
              </a:spcAft>
              <a:buFont typeface="Arial" panose="020B0604020202020204" pitchFamily="34" charset="0"/>
              <a:buChar char="–"/>
            </a:pPr>
            <a:r>
              <a:rPr lang="en-US" sz="1400" dirty="0">
                <a:solidFill>
                  <a:schemeClr val="tx2"/>
                </a:solidFill>
              </a:rPr>
              <a:t>Snapshotting an entire disk will capture far more data than is actually needed for a backup</a:t>
            </a:r>
          </a:p>
          <a:p>
            <a:pPr marL="358775" lvl="1" indent="-180975">
              <a:spcAft>
                <a:spcPts val="300"/>
              </a:spcAft>
              <a:buFont typeface="Arial" panose="020B0604020202020204" pitchFamily="34" charset="0"/>
              <a:buChar char="–"/>
            </a:pPr>
            <a:r>
              <a:rPr lang="en-US" sz="1400" dirty="0">
                <a:solidFill>
                  <a:schemeClr val="tx2"/>
                </a:solidFill>
              </a:rPr>
              <a:t>Snapshots do not stop processes that may be writing to the file system (i.e. your database)</a:t>
            </a:r>
          </a:p>
          <a:p>
            <a:pPr marL="358775" lvl="1" indent="-180975">
              <a:spcAft>
                <a:spcPts val="300"/>
              </a:spcAft>
              <a:buFont typeface="Arial" panose="020B0604020202020204" pitchFamily="34" charset="0"/>
              <a:buChar char="–"/>
            </a:pPr>
            <a:r>
              <a:rPr lang="en-US" sz="1400" dirty="0">
                <a:solidFill>
                  <a:schemeClr val="tx2"/>
                </a:solidFill>
              </a:rPr>
              <a:t>File-level restore is very difficult if not impossible with a snapshot</a:t>
            </a:r>
          </a:p>
        </p:txBody>
      </p:sp>
      <p:sp>
        <p:nvSpPr>
          <p:cNvPr id="7" name="Oval 6"/>
          <p:cNvSpPr/>
          <p:nvPr/>
        </p:nvSpPr>
        <p:spPr>
          <a:xfrm>
            <a:off x="482803" y="1866857"/>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4" name="Group 13"/>
          <p:cNvGrpSpPr/>
          <p:nvPr/>
        </p:nvGrpSpPr>
        <p:grpSpPr>
          <a:xfrm>
            <a:off x="589718" y="1990644"/>
            <a:ext cx="438149" cy="429804"/>
            <a:chOff x="565151" y="1954213"/>
            <a:chExt cx="500061" cy="490537"/>
          </a:xfrm>
          <a:solidFill>
            <a:schemeClr val="accent1"/>
          </a:solidFill>
        </p:grpSpPr>
        <p:sp>
          <p:nvSpPr>
            <p:cNvPr id="11" name="Freeform 6"/>
            <p:cNvSpPr>
              <a:spLocks/>
            </p:cNvSpPr>
            <p:nvPr/>
          </p:nvSpPr>
          <p:spPr bwMode="auto">
            <a:xfrm>
              <a:off x="682625" y="1954213"/>
              <a:ext cx="382587" cy="257175"/>
            </a:xfrm>
            <a:custGeom>
              <a:avLst/>
              <a:gdLst>
                <a:gd name="T0" fmla="*/ 651 w 776"/>
                <a:gd name="T1" fmla="*/ 70 h 524"/>
                <a:gd name="T2" fmla="*/ 73 w 776"/>
                <a:gd name="T3" fmla="*/ 151 h 524"/>
                <a:gd name="T4" fmla="*/ 105 w 776"/>
                <a:gd name="T5" fmla="*/ 376 h 524"/>
                <a:gd name="T6" fmla="*/ 57 w 776"/>
                <a:gd name="T7" fmla="*/ 370 h 524"/>
                <a:gd name="T8" fmla="*/ 63 w 776"/>
                <a:gd name="T9" fmla="*/ 343 h 524"/>
                <a:gd name="T10" fmla="*/ 22 w 776"/>
                <a:gd name="T11" fmla="*/ 277 h 524"/>
                <a:gd name="T12" fmla="*/ 43 w 776"/>
                <a:gd name="T13" fmla="*/ 202 h 524"/>
                <a:gd name="T14" fmla="*/ 2 w 776"/>
                <a:gd name="T15" fmla="*/ 135 h 524"/>
                <a:gd name="T16" fmla="*/ 14 w 776"/>
                <a:gd name="T17" fmla="*/ 93 h 524"/>
                <a:gd name="T18" fmla="*/ 75 w 776"/>
                <a:gd name="T19" fmla="*/ 114 h 524"/>
                <a:gd name="T20" fmla="*/ 142 w 776"/>
                <a:gd name="T21" fmla="*/ 72 h 524"/>
                <a:gd name="T22" fmla="*/ 217 w 776"/>
                <a:gd name="T23" fmla="*/ 94 h 524"/>
                <a:gd name="T24" fmla="*/ 284 w 776"/>
                <a:gd name="T25" fmla="*/ 52 h 524"/>
                <a:gd name="T26" fmla="*/ 359 w 776"/>
                <a:gd name="T27" fmla="*/ 74 h 524"/>
                <a:gd name="T28" fmla="*/ 425 w 776"/>
                <a:gd name="T29" fmla="*/ 32 h 524"/>
                <a:gd name="T30" fmla="*/ 501 w 776"/>
                <a:gd name="T31" fmla="*/ 54 h 524"/>
                <a:gd name="T32" fmla="*/ 567 w 776"/>
                <a:gd name="T33" fmla="*/ 13 h 524"/>
                <a:gd name="T34" fmla="*/ 643 w 776"/>
                <a:gd name="T35" fmla="*/ 34 h 524"/>
                <a:gd name="T36" fmla="*/ 692 w 776"/>
                <a:gd name="T37" fmla="*/ 0 h 524"/>
                <a:gd name="T38" fmla="*/ 715 w 776"/>
                <a:gd name="T39" fmla="*/ 35 h 524"/>
                <a:gd name="T40" fmla="*/ 693 w 776"/>
                <a:gd name="T41" fmla="*/ 110 h 524"/>
                <a:gd name="T42" fmla="*/ 735 w 776"/>
                <a:gd name="T43" fmla="*/ 177 h 524"/>
                <a:gd name="T44" fmla="*/ 713 w 776"/>
                <a:gd name="T45" fmla="*/ 252 h 524"/>
                <a:gd name="T46" fmla="*/ 755 w 776"/>
                <a:gd name="T47" fmla="*/ 318 h 524"/>
                <a:gd name="T48" fmla="*/ 733 w 776"/>
                <a:gd name="T49" fmla="*/ 394 h 524"/>
                <a:gd name="T50" fmla="*/ 775 w 776"/>
                <a:gd name="T51" fmla="*/ 460 h 524"/>
                <a:gd name="T52" fmla="*/ 763 w 776"/>
                <a:gd name="T53" fmla="*/ 500 h 524"/>
                <a:gd name="T54" fmla="*/ 705 w 776"/>
                <a:gd name="T55" fmla="*/ 481 h 524"/>
                <a:gd name="T56" fmla="*/ 639 w 776"/>
                <a:gd name="T57" fmla="*/ 522 h 524"/>
                <a:gd name="T58" fmla="*/ 605 w 776"/>
                <a:gd name="T59" fmla="*/ 513 h 524"/>
                <a:gd name="T60" fmla="*/ 607 w 776"/>
                <a:gd name="T61" fmla="*/ 495 h 524"/>
                <a:gd name="T62" fmla="*/ 600 w 776"/>
                <a:gd name="T63" fmla="*/ 459 h 524"/>
                <a:gd name="T64" fmla="*/ 703 w 776"/>
                <a:gd name="T65" fmla="*/ 444 h 524"/>
                <a:gd name="T66" fmla="*/ 651 w 776"/>
                <a:gd name="T67" fmla="*/ 7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6" h="524">
                  <a:moveTo>
                    <a:pt x="651" y="70"/>
                  </a:moveTo>
                  <a:cubicBezTo>
                    <a:pt x="73" y="151"/>
                    <a:pt x="73" y="151"/>
                    <a:pt x="73" y="151"/>
                  </a:cubicBezTo>
                  <a:cubicBezTo>
                    <a:pt x="105" y="376"/>
                    <a:pt x="105" y="376"/>
                    <a:pt x="105" y="376"/>
                  </a:cubicBezTo>
                  <a:cubicBezTo>
                    <a:pt x="57" y="370"/>
                    <a:pt x="57" y="370"/>
                    <a:pt x="57" y="370"/>
                  </a:cubicBezTo>
                  <a:cubicBezTo>
                    <a:pt x="61" y="361"/>
                    <a:pt x="64" y="352"/>
                    <a:pt x="63" y="343"/>
                  </a:cubicBezTo>
                  <a:cubicBezTo>
                    <a:pt x="60" y="320"/>
                    <a:pt x="25" y="300"/>
                    <a:pt x="22" y="277"/>
                  </a:cubicBezTo>
                  <a:cubicBezTo>
                    <a:pt x="18" y="253"/>
                    <a:pt x="47" y="225"/>
                    <a:pt x="43" y="202"/>
                  </a:cubicBezTo>
                  <a:cubicBezTo>
                    <a:pt x="40" y="178"/>
                    <a:pt x="5" y="159"/>
                    <a:pt x="2" y="135"/>
                  </a:cubicBezTo>
                  <a:cubicBezTo>
                    <a:pt x="0" y="122"/>
                    <a:pt x="8" y="108"/>
                    <a:pt x="14" y="93"/>
                  </a:cubicBezTo>
                  <a:cubicBezTo>
                    <a:pt x="35" y="99"/>
                    <a:pt x="56" y="116"/>
                    <a:pt x="75" y="114"/>
                  </a:cubicBezTo>
                  <a:cubicBezTo>
                    <a:pt x="99" y="110"/>
                    <a:pt x="118" y="76"/>
                    <a:pt x="142" y="72"/>
                  </a:cubicBezTo>
                  <a:cubicBezTo>
                    <a:pt x="166" y="69"/>
                    <a:pt x="194" y="97"/>
                    <a:pt x="217" y="94"/>
                  </a:cubicBezTo>
                  <a:cubicBezTo>
                    <a:pt x="241" y="90"/>
                    <a:pt x="260" y="56"/>
                    <a:pt x="284" y="52"/>
                  </a:cubicBezTo>
                  <a:cubicBezTo>
                    <a:pt x="307" y="49"/>
                    <a:pt x="335" y="77"/>
                    <a:pt x="359" y="74"/>
                  </a:cubicBezTo>
                  <a:cubicBezTo>
                    <a:pt x="383" y="71"/>
                    <a:pt x="402" y="36"/>
                    <a:pt x="425" y="32"/>
                  </a:cubicBezTo>
                  <a:cubicBezTo>
                    <a:pt x="449" y="29"/>
                    <a:pt x="477" y="57"/>
                    <a:pt x="501" y="54"/>
                  </a:cubicBezTo>
                  <a:cubicBezTo>
                    <a:pt x="524" y="51"/>
                    <a:pt x="544" y="16"/>
                    <a:pt x="567" y="13"/>
                  </a:cubicBezTo>
                  <a:cubicBezTo>
                    <a:pt x="591" y="9"/>
                    <a:pt x="619" y="37"/>
                    <a:pt x="643" y="34"/>
                  </a:cubicBezTo>
                  <a:cubicBezTo>
                    <a:pt x="660" y="32"/>
                    <a:pt x="676" y="11"/>
                    <a:pt x="692" y="0"/>
                  </a:cubicBezTo>
                  <a:cubicBezTo>
                    <a:pt x="703" y="11"/>
                    <a:pt x="713" y="22"/>
                    <a:pt x="715" y="35"/>
                  </a:cubicBezTo>
                  <a:cubicBezTo>
                    <a:pt x="718" y="59"/>
                    <a:pt x="690" y="87"/>
                    <a:pt x="693" y="110"/>
                  </a:cubicBezTo>
                  <a:cubicBezTo>
                    <a:pt x="697" y="134"/>
                    <a:pt x="732" y="153"/>
                    <a:pt x="735" y="177"/>
                  </a:cubicBezTo>
                  <a:cubicBezTo>
                    <a:pt x="738" y="200"/>
                    <a:pt x="710" y="228"/>
                    <a:pt x="713" y="252"/>
                  </a:cubicBezTo>
                  <a:cubicBezTo>
                    <a:pt x="717" y="276"/>
                    <a:pt x="751" y="295"/>
                    <a:pt x="755" y="318"/>
                  </a:cubicBezTo>
                  <a:cubicBezTo>
                    <a:pt x="758" y="342"/>
                    <a:pt x="730" y="370"/>
                    <a:pt x="733" y="394"/>
                  </a:cubicBezTo>
                  <a:cubicBezTo>
                    <a:pt x="737" y="417"/>
                    <a:pt x="771" y="437"/>
                    <a:pt x="775" y="460"/>
                  </a:cubicBezTo>
                  <a:cubicBezTo>
                    <a:pt x="776" y="473"/>
                    <a:pt x="769" y="486"/>
                    <a:pt x="763" y="500"/>
                  </a:cubicBezTo>
                  <a:cubicBezTo>
                    <a:pt x="744" y="494"/>
                    <a:pt x="723" y="478"/>
                    <a:pt x="705" y="481"/>
                  </a:cubicBezTo>
                  <a:cubicBezTo>
                    <a:pt x="682" y="484"/>
                    <a:pt x="662" y="519"/>
                    <a:pt x="639" y="522"/>
                  </a:cubicBezTo>
                  <a:cubicBezTo>
                    <a:pt x="628" y="524"/>
                    <a:pt x="617" y="519"/>
                    <a:pt x="605" y="513"/>
                  </a:cubicBezTo>
                  <a:cubicBezTo>
                    <a:pt x="607" y="495"/>
                    <a:pt x="607" y="495"/>
                    <a:pt x="607" y="495"/>
                  </a:cubicBezTo>
                  <a:cubicBezTo>
                    <a:pt x="609" y="482"/>
                    <a:pt x="606" y="469"/>
                    <a:pt x="600" y="459"/>
                  </a:cubicBezTo>
                  <a:cubicBezTo>
                    <a:pt x="703" y="444"/>
                    <a:pt x="703" y="444"/>
                    <a:pt x="703" y="444"/>
                  </a:cubicBezTo>
                  <a:cubicBezTo>
                    <a:pt x="651" y="70"/>
                    <a:pt x="651" y="70"/>
                    <a:pt x="651"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noEditPoints="1"/>
            </p:cNvSpPr>
            <p:nvPr/>
          </p:nvSpPr>
          <p:spPr bwMode="auto">
            <a:xfrm>
              <a:off x="614363" y="2019300"/>
              <a:ext cx="350837" cy="371475"/>
            </a:xfrm>
            <a:custGeom>
              <a:avLst/>
              <a:gdLst>
                <a:gd name="T0" fmla="*/ 640 w 715"/>
                <a:gd name="T1" fmla="*/ 292 h 758"/>
                <a:gd name="T2" fmla="*/ 715 w 715"/>
                <a:gd name="T3" fmla="*/ 187 h 758"/>
                <a:gd name="T4" fmla="*/ 559 w 715"/>
                <a:gd name="T5" fmla="*/ 282 h 758"/>
                <a:gd name="T6" fmla="*/ 640 w 715"/>
                <a:gd name="T7" fmla="*/ 292 h 758"/>
                <a:gd name="T8" fmla="*/ 337 w 715"/>
                <a:gd name="T9" fmla="*/ 255 h 758"/>
                <a:gd name="T10" fmla="*/ 507 w 715"/>
                <a:gd name="T11" fmla="*/ 276 h 758"/>
                <a:gd name="T12" fmla="*/ 337 w 715"/>
                <a:gd name="T13" fmla="*/ 255 h 758"/>
                <a:gd name="T14" fmla="*/ 599 w 715"/>
                <a:gd name="T15" fmla="*/ 30 h 758"/>
                <a:gd name="T16" fmla="*/ 637 w 715"/>
                <a:gd name="T17" fmla="*/ 101 h 758"/>
                <a:gd name="T18" fmla="*/ 550 w 715"/>
                <a:gd name="T19" fmla="*/ 232 h 758"/>
                <a:gd name="T20" fmla="*/ 556 w 715"/>
                <a:gd name="T21" fmla="*/ 282 h 758"/>
                <a:gd name="T22" fmla="*/ 532 w 715"/>
                <a:gd name="T23" fmla="*/ 279 h 758"/>
                <a:gd name="T24" fmla="*/ 525 w 715"/>
                <a:gd name="T25" fmla="*/ 235 h 758"/>
                <a:gd name="T26" fmla="*/ 406 w 715"/>
                <a:gd name="T27" fmla="*/ 134 h 758"/>
                <a:gd name="T28" fmla="*/ 422 w 715"/>
                <a:gd name="T29" fmla="*/ 55 h 758"/>
                <a:gd name="T30" fmla="*/ 476 w 715"/>
                <a:gd name="T31" fmla="*/ 121 h 758"/>
                <a:gd name="T32" fmla="*/ 505 w 715"/>
                <a:gd name="T33" fmla="*/ 0 h 758"/>
                <a:gd name="T34" fmla="*/ 566 w 715"/>
                <a:gd name="T35" fmla="*/ 108 h 758"/>
                <a:gd name="T36" fmla="*/ 599 w 715"/>
                <a:gd name="T37" fmla="*/ 30 h 758"/>
                <a:gd name="T38" fmla="*/ 135 w 715"/>
                <a:gd name="T39" fmla="*/ 573 h 758"/>
                <a:gd name="T40" fmla="*/ 168 w 715"/>
                <a:gd name="T41" fmla="*/ 606 h 758"/>
                <a:gd name="T42" fmla="*/ 195 w 715"/>
                <a:gd name="T43" fmla="*/ 589 h 758"/>
                <a:gd name="T44" fmla="*/ 215 w 715"/>
                <a:gd name="T45" fmla="*/ 609 h 758"/>
                <a:gd name="T46" fmla="*/ 254 w 715"/>
                <a:gd name="T47" fmla="*/ 584 h 758"/>
                <a:gd name="T48" fmla="*/ 212 w 715"/>
                <a:gd name="T49" fmla="*/ 489 h 758"/>
                <a:gd name="T50" fmla="*/ 135 w 715"/>
                <a:gd name="T51" fmla="*/ 573 h 758"/>
                <a:gd name="T52" fmla="*/ 347 w 715"/>
                <a:gd name="T53" fmla="*/ 630 h 758"/>
                <a:gd name="T54" fmla="*/ 367 w 715"/>
                <a:gd name="T55" fmla="*/ 650 h 758"/>
                <a:gd name="T56" fmla="*/ 408 w 715"/>
                <a:gd name="T57" fmla="*/ 633 h 758"/>
                <a:gd name="T58" fmla="*/ 440 w 715"/>
                <a:gd name="T59" fmla="*/ 664 h 758"/>
                <a:gd name="T60" fmla="*/ 462 w 715"/>
                <a:gd name="T61" fmla="*/ 650 h 758"/>
                <a:gd name="T62" fmla="*/ 416 w 715"/>
                <a:gd name="T63" fmla="*/ 587 h 758"/>
                <a:gd name="T64" fmla="*/ 347 w 715"/>
                <a:gd name="T65" fmla="*/ 630 h 758"/>
                <a:gd name="T66" fmla="*/ 5 w 715"/>
                <a:gd name="T67" fmla="*/ 642 h 758"/>
                <a:gd name="T68" fmla="*/ 201 w 715"/>
                <a:gd name="T69" fmla="*/ 429 h 758"/>
                <a:gd name="T70" fmla="*/ 236 w 715"/>
                <a:gd name="T71" fmla="*/ 427 h 758"/>
                <a:gd name="T72" fmla="*/ 241 w 715"/>
                <a:gd name="T73" fmla="*/ 435 h 758"/>
                <a:gd name="T74" fmla="*/ 241 w 715"/>
                <a:gd name="T75" fmla="*/ 435 h 758"/>
                <a:gd name="T76" fmla="*/ 312 w 715"/>
                <a:gd name="T77" fmla="*/ 593 h 758"/>
                <a:gd name="T78" fmla="*/ 409 w 715"/>
                <a:gd name="T79" fmla="*/ 533 h 758"/>
                <a:gd name="T80" fmla="*/ 443 w 715"/>
                <a:gd name="T81" fmla="*/ 541 h 758"/>
                <a:gd name="T82" fmla="*/ 443 w 715"/>
                <a:gd name="T83" fmla="*/ 541 h 758"/>
                <a:gd name="T84" fmla="*/ 583 w 715"/>
                <a:gd name="T85" fmla="*/ 733 h 758"/>
                <a:gd name="T86" fmla="*/ 580 w 715"/>
                <a:gd name="T87" fmla="*/ 758 h 758"/>
                <a:gd name="T88" fmla="*/ 0 w 715"/>
                <a:gd name="T89" fmla="*/ 689 h 758"/>
                <a:gd name="T90" fmla="*/ 5 w 715"/>
                <a:gd name="T91" fmla="*/ 642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15" h="758">
                  <a:moveTo>
                    <a:pt x="640" y="292"/>
                  </a:moveTo>
                  <a:cubicBezTo>
                    <a:pt x="678" y="269"/>
                    <a:pt x="709" y="230"/>
                    <a:pt x="715" y="187"/>
                  </a:cubicBezTo>
                  <a:cubicBezTo>
                    <a:pt x="652" y="179"/>
                    <a:pt x="584" y="223"/>
                    <a:pt x="559" y="282"/>
                  </a:cubicBezTo>
                  <a:cubicBezTo>
                    <a:pt x="640" y="292"/>
                    <a:pt x="640" y="292"/>
                    <a:pt x="640" y="292"/>
                  </a:cubicBezTo>
                  <a:close/>
                  <a:moveTo>
                    <a:pt x="337" y="255"/>
                  </a:moveTo>
                  <a:cubicBezTo>
                    <a:pt x="382" y="237"/>
                    <a:pt x="449" y="223"/>
                    <a:pt x="507" y="276"/>
                  </a:cubicBezTo>
                  <a:cubicBezTo>
                    <a:pt x="337" y="255"/>
                    <a:pt x="337" y="255"/>
                    <a:pt x="337" y="255"/>
                  </a:cubicBezTo>
                  <a:close/>
                  <a:moveTo>
                    <a:pt x="599" y="30"/>
                  </a:moveTo>
                  <a:cubicBezTo>
                    <a:pt x="619" y="48"/>
                    <a:pt x="633" y="73"/>
                    <a:pt x="637" y="101"/>
                  </a:cubicBezTo>
                  <a:cubicBezTo>
                    <a:pt x="645" y="161"/>
                    <a:pt x="607" y="217"/>
                    <a:pt x="550" y="232"/>
                  </a:cubicBezTo>
                  <a:cubicBezTo>
                    <a:pt x="556" y="282"/>
                    <a:pt x="556" y="282"/>
                    <a:pt x="556" y="282"/>
                  </a:cubicBezTo>
                  <a:cubicBezTo>
                    <a:pt x="532" y="279"/>
                    <a:pt x="532" y="279"/>
                    <a:pt x="532" y="279"/>
                  </a:cubicBezTo>
                  <a:cubicBezTo>
                    <a:pt x="528" y="255"/>
                    <a:pt x="525" y="235"/>
                    <a:pt x="525" y="235"/>
                  </a:cubicBezTo>
                  <a:cubicBezTo>
                    <a:pt x="466" y="237"/>
                    <a:pt x="414" y="194"/>
                    <a:pt x="406" y="134"/>
                  </a:cubicBezTo>
                  <a:cubicBezTo>
                    <a:pt x="402" y="105"/>
                    <a:pt x="408" y="77"/>
                    <a:pt x="422" y="55"/>
                  </a:cubicBezTo>
                  <a:cubicBezTo>
                    <a:pt x="427" y="64"/>
                    <a:pt x="446" y="90"/>
                    <a:pt x="476" y="121"/>
                  </a:cubicBezTo>
                  <a:cubicBezTo>
                    <a:pt x="472" y="76"/>
                    <a:pt x="481" y="33"/>
                    <a:pt x="505" y="0"/>
                  </a:cubicBezTo>
                  <a:cubicBezTo>
                    <a:pt x="536" y="25"/>
                    <a:pt x="558" y="64"/>
                    <a:pt x="566" y="108"/>
                  </a:cubicBezTo>
                  <a:cubicBezTo>
                    <a:pt x="586" y="70"/>
                    <a:pt x="597" y="41"/>
                    <a:pt x="599" y="30"/>
                  </a:cubicBezTo>
                  <a:close/>
                  <a:moveTo>
                    <a:pt x="135" y="573"/>
                  </a:moveTo>
                  <a:cubicBezTo>
                    <a:pt x="168" y="606"/>
                    <a:pt x="168" y="606"/>
                    <a:pt x="168" y="606"/>
                  </a:cubicBezTo>
                  <a:cubicBezTo>
                    <a:pt x="195" y="589"/>
                    <a:pt x="195" y="589"/>
                    <a:pt x="195" y="589"/>
                  </a:cubicBezTo>
                  <a:cubicBezTo>
                    <a:pt x="215" y="609"/>
                    <a:pt x="215" y="609"/>
                    <a:pt x="215" y="609"/>
                  </a:cubicBezTo>
                  <a:cubicBezTo>
                    <a:pt x="254" y="584"/>
                    <a:pt x="254" y="584"/>
                    <a:pt x="254" y="584"/>
                  </a:cubicBezTo>
                  <a:cubicBezTo>
                    <a:pt x="212" y="489"/>
                    <a:pt x="212" y="489"/>
                    <a:pt x="212" y="489"/>
                  </a:cubicBezTo>
                  <a:cubicBezTo>
                    <a:pt x="135" y="573"/>
                    <a:pt x="135" y="573"/>
                    <a:pt x="135" y="573"/>
                  </a:cubicBezTo>
                  <a:close/>
                  <a:moveTo>
                    <a:pt x="347" y="630"/>
                  </a:moveTo>
                  <a:cubicBezTo>
                    <a:pt x="367" y="650"/>
                    <a:pt x="367" y="650"/>
                    <a:pt x="367" y="650"/>
                  </a:cubicBezTo>
                  <a:cubicBezTo>
                    <a:pt x="408" y="633"/>
                    <a:pt x="408" y="633"/>
                    <a:pt x="408" y="633"/>
                  </a:cubicBezTo>
                  <a:cubicBezTo>
                    <a:pt x="440" y="664"/>
                    <a:pt x="440" y="664"/>
                    <a:pt x="440" y="664"/>
                  </a:cubicBezTo>
                  <a:cubicBezTo>
                    <a:pt x="462" y="650"/>
                    <a:pt x="462" y="650"/>
                    <a:pt x="462" y="650"/>
                  </a:cubicBezTo>
                  <a:cubicBezTo>
                    <a:pt x="416" y="587"/>
                    <a:pt x="416" y="587"/>
                    <a:pt x="416" y="587"/>
                  </a:cubicBezTo>
                  <a:cubicBezTo>
                    <a:pt x="347" y="630"/>
                    <a:pt x="347" y="630"/>
                    <a:pt x="347" y="630"/>
                  </a:cubicBezTo>
                  <a:close/>
                  <a:moveTo>
                    <a:pt x="5" y="642"/>
                  </a:moveTo>
                  <a:cubicBezTo>
                    <a:pt x="201" y="429"/>
                    <a:pt x="201" y="429"/>
                    <a:pt x="201" y="429"/>
                  </a:cubicBezTo>
                  <a:cubicBezTo>
                    <a:pt x="210" y="419"/>
                    <a:pt x="226" y="418"/>
                    <a:pt x="236" y="427"/>
                  </a:cubicBezTo>
                  <a:cubicBezTo>
                    <a:pt x="238" y="429"/>
                    <a:pt x="240" y="432"/>
                    <a:pt x="241" y="435"/>
                  </a:cubicBezTo>
                  <a:cubicBezTo>
                    <a:pt x="241" y="435"/>
                    <a:pt x="241" y="435"/>
                    <a:pt x="241" y="435"/>
                  </a:cubicBezTo>
                  <a:cubicBezTo>
                    <a:pt x="312" y="593"/>
                    <a:pt x="312" y="593"/>
                    <a:pt x="312" y="593"/>
                  </a:cubicBezTo>
                  <a:cubicBezTo>
                    <a:pt x="409" y="533"/>
                    <a:pt x="409" y="533"/>
                    <a:pt x="409" y="533"/>
                  </a:cubicBezTo>
                  <a:cubicBezTo>
                    <a:pt x="421" y="526"/>
                    <a:pt x="436" y="529"/>
                    <a:pt x="443" y="541"/>
                  </a:cubicBezTo>
                  <a:cubicBezTo>
                    <a:pt x="443" y="541"/>
                    <a:pt x="443" y="541"/>
                    <a:pt x="443" y="541"/>
                  </a:cubicBezTo>
                  <a:cubicBezTo>
                    <a:pt x="583" y="733"/>
                    <a:pt x="583" y="733"/>
                    <a:pt x="583" y="733"/>
                  </a:cubicBezTo>
                  <a:cubicBezTo>
                    <a:pt x="580" y="758"/>
                    <a:pt x="580" y="758"/>
                    <a:pt x="580" y="758"/>
                  </a:cubicBezTo>
                  <a:cubicBezTo>
                    <a:pt x="0" y="689"/>
                    <a:pt x="0" y="689"/>
                    <a:pt x="0" y="689"/>
                  </a:cubicBezTo>
                  <a:cubicBezTo>
                    <a:pt x="5" y="642"/>
                    <a:pt x="5" y="642"/>
                    <a:pt x="5" y="6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p:nvSpPr>
          <p:spPr bwMode="auto">
            <a:xfrm>
              <a:off x="565151" y="2138363"/>
              <a:ext cx="401637" cy="306387"/>
            </a:xfrm>
            <a:custGeom>
              <a:avLst/>
              <a:gdLst>
                <a:gd name="T0" fmla="*/ 91 w 817"/>
                <a:gd name="T1" fmla="*/ 2 h 625"/>
                <a:gd name="T2" fmla="*/ 791 w 817"/>
                <a:gd name="T3" fmla="*/ 85 h 625"/>
                <a:gd name="T4" fmla="*/ 816 w 817"/>
                <a:gd name="T5" fmla="*/ 116 h 625"/>
                <a:gd name="T6" fmla="*/ 758 w 817"/>
                <a:gd name="T7" fmla="*/ 598 h 625"/>
                <a:gd name="T8" fmla="*/ 727 w 817"/>
                <a:gd name="T9" fmla="*/ 623 h 625"/>
                <a:gd name="T10" fmla="*/ 27 w 817"/>
                <a:gd name="T11" fmla="*/ 540 h 625"/>
                <a:gd name="T12" fmla="*/ 2 w 817"/>
                <a:gd name="T13" fmla="*/ 509 h 625"/>
                <a:gd name="T14" fmla="*/ 60 w 817"/>
                <a:gd name="T15" fmla="*/ 26 h 625"/>
                <a:gd name="T16" fmla="*/ 91 w 817"/>
                <a:gd name="T17" fmla="*/ 2 h 625"/>
                <a:gd name="T18" fmla="*/ 63 w 817"/>
                <a:gd name="T19" fmla="*/ 473 h 625"/>
                <a:gd name="T20" fmla="*/ 707 w 817"/>
                <a:gd name="T21" fmla="*/ 549 h 625"/>
                <a:gd name="T22" fmla="*/ 756 w 817"/>
                <a:gd name="T23" fmla="*/ 138 h 625"/>
                <a:gd name="T24" fmla="*/ 112 w 817"/>
                <a:gd name="T25" fmla="*/ 61 h 625"/>
                <a:gd name="T26" fmla="*/ 63 w 817"/>
                <a:gd name="T27" fmla="*/ 47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7" h="625">
                  <a:moveTo>
                    <a:pt x="91" y="2"/>
                  </a:moveTo>
                  <a:cubicBezTo>
                    <a:pt x="791" y="85"/>
                    <a:pt x="791" y="85"/>
                    <a:pt x="791" y="85"/>
                  </a:cubicBezTo>
                  <a:cubicBezTo>
                    <a:pt x="806" y="87"/>
                    <a:pt x="817" y="101"/>
                    <a:pt x="816" y="116"/>
                  </a:cubicBezTo>
                  <a:cubicBezTo>
                    <a:pt x="758" y="598"/>
                    <a:pt x="758" y="598"/>
                    <a:pt x="758" y="598"/>
                  </a:cubicBezTo>
                  <a:cubicBezTo>
                    <a:pt x="756" y="614"/>
                    <a:pt x="742" y="625"/>
                    <a:pt x="727" y="623"/>
                  </a:cubicBezTo>
                  <a:cubicBezTo>
                    <a:pt x="27" y="540"/>
                    <a:pt x="27" y="540"/>
                    <a:pt x="27" y="540"/>
                  </a:cubicBezTo>
                  <a:cubicBezTo>
                    <a:pt x="12" y="538"/>
                    <a:pt x="0" y="524"/>
                    <a:pt x="2" y="509"/>
                  </a:cubicBezTo>
                  <a:cubicBezTo>
                    <a:pt x="60" y="26"/>
                    <a:pt x="60" y="26"/>
                    <a:pt x="60" y="26"/>
                  </a:cubicBezTo>
                  <a:cubicBezTo>
                    <a:pt x="61" y="11"/>
                    <a:pt x="75" y="0"/>
                    <a:pt x="91" y="2"/>
                  </a:cubicBezTo>
                  <a:close/>
                  <a:moveTo>
                    <a:pt x="63" y="473"/>
                  </a:moveTo>
                  <a:cubicBezTo>
                    <a:pt x="707" y="549"/>
                    <a:pt x="707" y="549"/>
                    <a:pt x="707" y="549"/>
                  </a:cubicBezTo>
                  <a:cubicBezTo>
                    <a:pt x="756" y="138"/>
                    <a:pt x="756" y="138"/>
                    <a:pt x="756" y="138"/>
                  </a:cubicBezTo>
                  <a:cubicBezTo>
                    <a:pt x="112" y="61"/>
                    <a:pt x="112" y="61"/>
                    <a:pt x="112" y="61"/>
                  </a:cubicBezTo>
                  <a:cubicBezTo>
                    <a:pt x="63" y="473"/>
                    <a:pt x="63" y="473"/>
                    <a:pt x="63" y="4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Rectangle 15"/>
          <p:cNvSpPr/>
          <p:nvPr/>
        </p:nvSpPr>
        <p:spPr>
          <a:xfrm>
            <a:off x="5454276" y="1854764"/>
            <a:ext cx="3291262" cy="1523494"/>
          </a:xfrm>
          <a:prstGeom prst="rect">
            <a:avLst/>
          </a:prstGeom>
        </p:spPr>
        <p:txBody>
          <a:bodyPr wrap="square">
            <a:spAutoFit/>
          </a:bodyPr>
          <a:lstStyle/>
          <a:p>
            <a:pPr>
              <a:spcAft>
                <a:spcPts val="600"/>
              </a:spcAft>
            </a:pPr>
            <a:r>
              <a:rPr lang="en-US" dirty="0">
                <a:solidFill>
                  <a:schemeClr val="accent1"/>
                </a:solidFill>
              </a:rPr>
              <a:t>Rebuild from scratch using </a:t>
            </a:r>
            <a:r>
              <a:rPr lang="en-US" dirty="0" smtClean="0">
                <a:solidFill>
                  <a:schemeClr val="accent1"/>
                </a:solidFill>
              </a:rPr>
              <a:t>Configuration Management</a:t>
            </a:r>
          </a:p>
          <a:p>
            <a:pPr marL="177800" indent="-177800">
              <a:spcAft>
                <a:spcPts val="600"/>
              </a:spcAft>
              <a:buFont typeface="Arial" panose="020B0604020202020204" pitchFamily="34" charset="0"/>
              <a:buChar char="•"/>
            </a:pPr>
            <a:r>
              <a:rPr lang="en-US" sz="1400" dirty="0">
                <a:solidFill>
                  <a:schemeClr val="tx2"/>
                </a:solidFill>
              </a:rPr>
              <a:t>Quick as deployment is automated</a:t>
            </a:r>
          </a:p>
          <a:p>
            <a:pPr marL="177800" indent="-177800">
              <a:spcAft>
                <a:spcPts val="600"/>
              </a:spcAft>
              <a:buFont typeface="Arial" panose="020B0604020202020204" pitchFamily="34" charset="0"/>
              <a:buChar char="•"/>
            </a:pPr>
            <a:r>
              <a:rPr lang="en-US" sz="1400" dirty="0">
                <a:solidFill>
                  <a:schemeClr val="tx2"/>
                </a:solidFill>
              </a:rPr>
              <a:t>Consistent</a:t>
            </a:r>
          </a:p>
          <a:p>
            <a:pPr marL="177800" indent="-177800">
              <a:spcAft>
                <a:spcPts val="600"/>
              </a:spcAft>
              <a:buFont typeface="Arial" panose="020B0604020202020204" pitchFamily="34" charset="0"/>
              <a:buChar char="•"/>
            </a:pPr>
            <a:r>
              <a:rPr lang="en-US" sz="1400" dirty="0">
                <a:solidFill>
                  <a:schemeClr val="tx2"/>
                </a:solidFill>
              </a:rPr>
              <a:t>Can be flexible</a:t>
            </a:r>
          </a:p>
        </p:txBody>
      </p:sp>
      <p:sp>
        <p:nvSpPr>
          <p:cNvPr id="17" name="Oval 16"/>
          <p:cNvSpPr/>
          <p:nvPr/>
        </p:nvSpPr>
        <p:spPr>
          <a:xfrm>
            <a:off x="4711903" y="1866857"/>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p:cNvSpPr/>
          <p:nvPr/>
        </p:nvSpPr>
        <p:spPr>
          <a:xfrm>
            <a:off x="5454276" y="3785164"/>
            <a:ext cx="3291262" cy="646331"/>
          </a:xfrm>
          <a:prstGeom prst="rect">
            <a:avLst/>
          </a:prstGeom>
        </p:spPr>
        <p:txBody>
          <a:bodyPr wrap="square">
            <a:spAutoFit/>
          </a:bodyPr>
          <a:lstStyle/>
          <a:p>
            <a:pPr>
              <a:spcAft>
                <a:spcPts val="600"/>
              </a:spcAft>
            </a:pPr>
            <a:r>
              <a:rPr lang="en-US" dirty="0">
                <a:solidFill>
                  <a:schemeClr val="accent1"/>
                </a:solidFill>
              </a:rPr>
              <a:t>What about user/business created data? </a:t>
            </a:r>
          </a:p>
        </p:txBody>
      </p:sp>
      <p:sp>
        <p:nvSpPr>
          <p:cNvPr id="19" name="Oval 18"/>
          <p:cNvSpPr/>
          <p:nvPr/>
        </p:nvSpPr>
        <p:spPr>
          <a:xfrm>
            <a:off x="4711903" y="3797257"/>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21" name="Group 20"/>
          <p:cNvGrpSpPr/>
          <p:nvPr/>
        </p:nvGrpSpPr>
        <p:grpSpPr>
          <a:xfrm>
            <a:off x="4802546" y="1999805"/>
            <a:ext cx="483394" cy="415658"/>
            <a:chOff x="-1331913" y="1866900"/>
            <a:chExt cx="1246187" cy="1071563"/>
          </a:xfrm>
          <a:solidFill>
            <a:schemeClr val="accent1"/>
          </a:solidFill>
        </p:grpSpPr>
        <p:sp>
          <p:nvSpPr>
            <p:cNvPr id="22" name="Freeform 11"/>
            <p:cNvSpPr>
              <a:spLocks/>
            </p:cNvSpPr>
            <p:nvPr/>
          </p:nvSpPr>
          <p:spPr bwMode="auto">
            <a:xfrm>
              <a:off x="-1331913" y="1866900"/>
              <a:ext cx="638175" cy="622300"/>
            </a:xfrm>
            <a:custGeom>
              <a:avLst/>
              <a:gdLst>
                <a:gd name="T0" fmla="*/ 1213 w 1639"/>
                <a:gd name="T1" fmla="*/ 844 h 1599"/>
                <a:gd name="T2" fmla="*/ 1438 w 1639"/>
                <a:gd name="T3" fmla="*/ 618 h 1599"/>
                <a:gd name="T4" fmla="*/ 1302 w 1639"/>
                <a:gd name="T5" fmla="*/ 482 h 1599"/>
                <a:gd name="T6" fmla="*/ 1639 w 1639"/>
                <a:gd name="T7" fmla="*/ 145 h 1599"/>
                <a:gd name="T8" fmla="*/ 1605 w 1639"/>
                <a:gd name="T9" fmla="*/ 111 h 1599"/>
                <a:gd name="T10" fmla="*/ 1032 w 1639"/>
                <a:gd name="T11" fmla="*/ 212 h 1599"/>
                <a:gd name="T12" fmla="*/ 981 w 1639"/>
                <a:gd name="T13" fmla="*/ 160 h 1599"/>
                <a:gd name="T14" fmla="*/ 279 w 1639"/>
                <a:gd name="T15" fmla="*/ 862 h 1599"/>
                <a:gd name="T16" fmla="*/ 349 w 1639"/>
                <a:gd name="T17" fmla="*/ 932 h 1599"/>
                <a:gd name="T18" fmla="*/ 295 w 1639"/>
                <a:gd name="T19" fmla="*/ 985 h 1599"/>
                <a:gd name="T20" fmla="*/ 284 w 1639"/>
                <a:gd name="T21" fmla="*/ 975 h 1599"/>
                <a:gd name="T22" fmla="*/ 161 w 1639"/>
                <a:gd name="T23" fmla="*/ 980 h 1599"/>
                <a:gd name="T24" fmla="*/ 38 w 1639"/>
                <a:gd name="T25" fmla="*/ 1103 h 1599"/>
                <a:gd name="T26" fmla="*/ 32 w 1639"/>
                <a:gd name="T27" fmla="*/ 1227 h 1599"/>
                <a:gd name="T28" fmla="*/ 372 w 1639"/>
                <a:gd name="T29" fmla="*/ 1567 h 1599"/>
                <a:gd name="T30" fmla="*/ 495 w 1639"/>
                <a:gd name="T31" fmla="*/ 1561 h 1599"/>
                <a:gd name="T32" fmla="*/ 619 w 1639"/>
                <a:gd name="T33" fmla="*/ 1438 h 1599"/>
                <a:gd name="T34" fmla="*/ 624 w 1639"/>
                <a:gd name="T35" fmla="*/ 1315 h 1599"/>
                <a:gd name="T36" fmla="*/ 613 w 1639"/>
                <a:gd name="T37" fmla="*/ 1304 h 1599"/>
                <a:gd name="T38" fmla="*/ 667 w 1639"/>
                <a:gd name="T39" fmla="*/ 1250 h 1599"/>
                <a:gd name="T40" fmla="*/ 737 w 1639"/>
                <a:gd name="T41" fmla="*/ 1320 h 1599"/>
                <a:gd name="T42" fmla="*/ 934 w 1639"/>
                <a:gd name="T43" fmla="*/ 1123 h 1599"/>
                <a:gd name="T44" fmla="*/ 1271 w 1639"/>
                <a:gd name="T45" fmla="*/ 1460 h 1599"/>
                <a:gd name="T46" fmla="*/ 1550 w 1639"/>
                <a:gd name="T47" fmla="*/ 1181 h 1599"/>
                <a:gd name="T48" fmla="*/ 1213 w 1639"/>
                <a:gd name="T49" fmla="*/ 844 h 1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39" h="1599">
                  <a:moveTo>
                    <a:pt x="1213" y="844"/>
                  </a:moveTo>
                  <a:cubicBezTo>
                    <a:pt x="1438" y="618"/>
                    <a:pt x="1438" y="618"/>
                    <a:pt x="1438" y="618"/>
                  </a:cubicBezTo>
                  <a:cubicBezTo>
                    <a:pt x="1302" y="482"/>
                    <a:pt x="1302" y="482"/>
                    <a:pt x="1302" y="482"/>
                  </a:cubicBezTo>
                  <a:cubicBezTo>
                    <a:pt x="1639" y="145"/>
                    <a:pt x="1639" y="145"/>
                    <a:pt x="1639" y="145"/>
                  </a:cubicBezTo>
                  <a:cubicBezTo>
                    <a:pt x="1605" y="111"/>
                    <a:pt x="1605" y="111"/>
                    <a:pt x="1605" y="111"/>
                  </a:cubicBezTo>
                  <a:cubicBezTo>
                    <a:pt x="1494" y="0"/>
                    <a:pt x="1282" y="38"/>
                    <a:pt x="1032" y="212"/>
                  </a:cubicBezTo>
                  <a:cubicBezTo>
                    <a:pt x="981" y="160"/>
                    <a:pt x="981" y="160"/>
                    <a:pt x="981" y="160"/>
                  </a:cubicBezTo>
                  <a:cubicBezTo>
                    <a:pt x="279" y="862"/>
                    <a:pt x="279" y="862"/>
                    <a:pt x="279" y="862"/>
                  </a:cubicBezTo>
                  <a:cubicBezTo>
                    <a:pt x="349" y="932"/>
                    <a:pt x="349" y="932"/>
                    <a:pt x="349" y="932"/>
                  </a:cubicBezTo>
                  <a:cubicBezTo>
                    <a:pt x="295" y="985"/>
                    <a:pt x="295" y="985"/>
                    <a:pt x="295" y="985"/>
                  </a:cubicBezTo>
                  <a:cubicBezTo>
                    <a:pt x="284" y="975"/>
                    <a:pt x="284" y="975"/>
                    <a:pt x="284" y="975"/>
                  </a:cubicBezTo>
                  <a:cubicBezTo>
                    <a:pt x="252" y="942"/>
                    <a:pt x="197" y="945"/>
                    <a:pt x="161" y="980"/>
                  </a:cubicBezTo>
                  <a:cubicBezTo>
                    <a:pt x="38" y="1103"/>
                    <a:pt x="38" y="1103"/>
                    <a:pt x="38" y="1103"/>
                  </a:cubicBezTo>
                  <a:cubicBezTo>
                    <a:pt x="2" y="1139"/>
                    <a:pt x="0" y="1194"/>
                    <a:pt x="32" y="1227"/>
                  </a:cubicBezTo>
                  <a:cubicBezTo>
                    <a:pt x="372" y="1567"/>
                    <a:pt x="372" y="1567"/>
                    <a:pt x="372" y="1567"/>
                  </a:cubicBezTo>
                  <a:cubicBezTo>
                    <a:pt x="405" y="1599"/>
                    <a:pt x="460" y="1597"/>
                    <a:pt x="495" y="1561"/>
                  </a:cubicBezTo>
                  <a:cubicBezTo>
                    <a:pt x="619" y="1438"/>
                    <a:pt x="619" y="1438"/>
                    <a:pt x="619" y="1438"/>
                  </a:cubicBezTo>
                  <a:cubicBezTo>
                    <a:pt x="654" y="1402"/>
                    <a:pt x="657" y="1347"/>
                    <a:pt x="624" y="1315"/>
                  </a:cubicBezTo>
                  <a:cubicBezTo>
                    <a:pt x="613" y="1304"/>
                    <a:pt x="613" y="1304"/>
                    <a:pt x="613" y="1304"/>
                  </a:cubicBezTo>
                  <a:cubicBezTo>
                    <a:pt x="667" y="1250"/>
                    <a:pt x="667" y="1250"/>
                    <a:pt x="667" y="1250"/>
                  </a:cubicBezTo>
                  <a:cubicBezTo>
                    <a:pt x="737" y="1320"/>
                    <a:pt x="737" y="1320"/>
                    <a:pt x="737" y="1320"/>
                  </a:cubicBezTo>
                  <a:cubicBezTo>
                    <a:pt x="934" y="1123"/>
                    <a:pt x="934" y="1123"/>
                    <a:pt x="934" y="1123"/>
                  </a:cubicBezTo>
                  <a:cubicBezTo>
                    <a:pt x="1271" y="1460"/>
                    <a:pt x="1271" y="1460"/>
                    <a:pt x="1271" y="1460"/>
                  </a:cubicBezTo>
                  <a:cubicBezTo>
                    <a:pt x="1550" y="1181"/>
                    <a:pt x="1550" y="1181"/>
                    <a:pt x="1550" y="1181"/>
                  </a:cubicBezTo>
                  <a:lnTo>
                    <a:pt x="1213" y="8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2"/>
            <p:cNvSpPr>
              <a:spLocks/>
            </p:cNvSpPr>
            <p:nvPr/>
          </p:nvSpPr>
          <p:spPr bwMode="auto">
            <a:xfrm>
              <a:off x="-676276" y="2490788"/>
              <a:ext cx="450850" cy="447675"/>
            </a:xfrm>
            <a:custGeom>
              <a:avLst/>
              <a:gdLst>
                <a:gd name="T0" fmla="*/ 0 w 1155"/>
                <a:gd name="T1" fmla="*/ 409 h 1152"/>
                <a:gd name="T2" fmla="*/ 684 w 1155"/>
                <a:gd name="T3" fmla="*/ 1133 h 1152"/>
                <a:gd name="T4" fmla="*/ 764 w 1155"/>
                <a:gd name="T5" fmla="*/ 1119 h 1152"/>
                <a:gd name="T6" fmla="*/ 1123 w 1155"/>
                <a:gd name="T7" fmla="*/ 761 h 1152"/>
                <a:gd name="T8" fmla="*/ 1136 w 1155"/>
                <a:gd name="T9" fmla="*/ 680 h 1152"/>
                <a:gd name="T10" fmla="*/ 410 w 1155"/>
                <a:gd name="T11" fmla="*/ 0 h 1152"/>
                <a:gd name="T12" fmla="*/ 360 w 1155"/>
                <a:gd name="T13" fmla="*/ 50 h 1152"/>
                <a:gd name="T14" fmla="*/ 0 w 1155"/>
                <a:gd name="T15" fmla="*/ 409 h 11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5" h="1152">
                  <a:moveTo>
                    <a:pt x="0" y="409"/>
                  </a:moveTo>
                  <a:cubicBezTo>
                    <a:pt x="684" y="1133"/>
                    <a:pt x="684" y="1133"/>
                    <a:pt x="684" y="1133"/>
                  </a:cubicBezTo>
                  <a:cubicBezTo>
                    <a:pt x="701" y="1152"/>
                    <a:pt x="738" y="1146"/>
                    <a:pt x="764" y="1119"/>
                  </a:cubicBezTo>
                  <a:cubicBezTo>
                    <a:pt x="1123" y="761"/>
                    <a:pt x="1123" y="761"/>
                    <a:pt x="1123" y="761"/>
                  </a:cubicBezTo>
                  <a:cubicBezTo>
                    <a:pt x="1149" y="734"/>
                    <a:pt x="1155" y="698"/>
                    <a:pt x="1136" y="680"/>
                  </a:cubicBezTo>
                  <a:cubicBezTo>
                    <a:pt x="410" y="0"/>
                    <a:pt x="410" y="0"/>
                    <a:pt x="410" y="0"/>
                  </a:cubicBezTo>
                  <a:cubicBezTo>
                    <a:pt x="360" y="50"/>
                    <a:pt x="360" y="50"/>
                    <a:pt x="360" y="50"/>
                  </a:cubicBezTo>
                  <a:lnTo>
                    <a:pt x="0" y="4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3"/>
            <p:cNvSpPr>
              <a:spLocks noEditPoints="1"/>
            </p:cNvSpPr>
            <p:nvPr/>
          </p:nvSpPr>
          <p:spPr bwMode="auto">
            <a:xfrm>
              <a:off x="-1155701" y="1889125"/>
              <a:ext cx="1069975" cy="1042988"/>
            </a:xfrm>
            <a:custGeom>
              <a:avLst/>
              <a:gdLst>
                <a:gd name="T0" fmla="*/ 2203 w 2744"/>
                <a:gd name="T1" fmla="*/ 817 h 2678"/>
                <a:gd name="T2" fmla="*/ 1883 w 2744"/>
                <a:gd name="T3" fmla="*/ 498 h 2678"/>
                <a:gd name="T4" fmla="*/ 2303 w 2744"/>
                <a:gd name="T5" fmla="*/ 78 h 2678"/>
                <a:gd name="T6" fmla="*/ 2043 w 2744"/>
                <a:gd name="T7" fmla="*/ 0 h 2678"/>
                <a:gd name="T8" fmla="*/ 1711 w 2744"/>
                <a:gd name="T9" fmla="*/ 138 h 2678"/>
                <a:gd name="T10" fmla="*/ 1523 w 2744"/>
                <a:gd name="T11" fmla="*/ 326 h 2678"/>
                <a:gd name="T12" fmla="*/ 1464 w 2744"/>
                <a:gd name="T13" fmla="*/ 918 h 2678"/>
                <a:gd name="T14" fmla="*/ 1190 w 2744"/>
                <a:gd name="T15" fmla="*/ 1192 h 2678"/>
                <a:gd name="T16" fmla="*/ 89 w 2744"/>
                <a:gd name="T17" fmla="*/ 2293 h 2678"/>
                <a:gd name="T18" fmla="*/ 89 w 2744"/>
                <a:gd name="T19" fmla="*/ 2612 h 2678"/>
                <a:gd name="T20" fmla="*/ 248 w 2744"/>
                <a:gd name="T21" fmla="*/ 2678 h 2678"/>
                <a:gd name="T22" fmla="*/ 408 w 2744"/>
                <a:gd name="T23" fmla="*/ 2612 h 2678"/>
                <a:gd name="T24" fmla="*/ 1509 w 2744"/>
                <a:gd name="T25" fmla="*/ 1511 h 2678"/>
                <a:gd name="T26" fmla="*/ 1783 w 2744"/>
                <a:gd name="T27" fmla="*/ 1237 h 2678"/>
                <a:gd name="T28" fmla="*/ 2043 w 2744"/>
                <a:gd name="T29" fmla="*/ 1315 h 2678"/>
                <a:gd name="T30" fmla="*/ 2375 w 2744"/>
                <a:gd name="T31" fmla="*/ 1178 h 2678"/>
                <a:gd name="T32" fmla="*/ 2563 w 2744"/>
                <a:gd name="T33" fmla="*/ 990 h 2678"/>
                <a:gd name="T34" fmla="*/ 2622 w 2744"/>
                <a:gd name="T35" fmla="*/ 398 h 2678"/>
                <a:gd name="T36" fmla="*/ 2203 w 2744"/>
                <a:gd name="T37" fmla="*/ 817 h 2678"/>
                <a:gd name="T38" fmla="*/ 328 w 2744"/>
                <a:gd name="T39" fmla="*/ 2532 h 2678"/>
                <a:gd name="T40" fmla="*/ 248 w 2744"/>
                <a:gd name="T41" fmla="*/ 2565 h 2678"/>
                <a:gd name="T42" fmla="*/ 169 w 2744"/>
                <a:gd name="T43" fmla="*/ 2532 h 2678"/>
                <a:gd name="T44" fmla="*/ 169 w 2744"/>
                <a:gd name="T45" fmla="*/ 2373 h 2678"/>
                <a:gd name="T46" fmla="*/ 248 w 2744"/>
                <a:gd name="T47" fmla="*/ 2339 h 2678"/>
                <a:gd name="T48" fmla="*/ 328 w 2744"/>
                <a:gd name="T49" fmla="*/ 2373 h 2678"/>
                <a:gd name="T50" fmla="*/ 328 w 2744"/>
                <a:gd name="T51" fmla="*/ 2532 h 2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44" h="2678">
                  <a:moveTo>
                    <a:pt x="2203" y="817"/>
                  </a:moveTo>
                  <a:cubicBezTo>
                    <a:pt x="1883" y="498"/>
                    <a:pt x="1883" y="498"/>
                    <a:pt x="1883" y="498"/>
                  </a:cubicBezTo>
                  <a:cubicBezTo>
                    <a:pt x="2303" y="78"/>
                    <a:pt x="2303" y="78"/>
                    <a:pt x="2303" y="78"/>
                  </a:cubicBezTo>
                  <a:cubicBezTo>
                    <a:pt x="2224" y="26"/>
                    <a:pt x="2134" y="0"/>
                    <a:pt x="2043" y="0"/>
                  </a:cubicBezTo>
                  <a:cubicBezTo>
                    <a:pt x="1923" y="0"/>
                    <a:pt x="1803" y="46"/>
                    <a:pt x="1711" y="138"/>
                  </a:cubicBezTo>
                  <a:cubicBezTo>
                    <a:pt x="1523" y="326"/>
                    <a:pt x="1523" y="326"/>
                    <a:pt x="1523" y="326"/>
                  </a:cubicBezTo>
                  <a:cubicBezTo>
                    <a:pt x="1362" y="487"/>
                    <a:pt x="1342" y="735"/>
                    <a:pt x="1464" y="918"/>
                  </a:cubicBezTo>
                  <a:cubicBezTo>
                    <a:pt x="1190" y="1192"/>
                    <a:pt x="1190" y="1192"/>
                    <a:pt x="1190" y="1192"/>
                  </a:cubicBezTo>
                  <a:cubicBezTo>
                    <a:pt x="89" y="2293"/>
                    <a:pt x="89" y="2293"/>
                    <a:pt x="89" y="2293"/>
                  </a:cubicBezTo>
                  <a:cubicBezTo>
                    <a:pt x="0" y="2381"/>
                    <a:pt x="0" y="2524"/>
                    <a:pt x="89" y="2612"/>
                  </a:cubicBezTo>
                  <a:cubicBezTo>
                    <a:pt x="133" y="2656"/>
                    <a:pt x="191" y="2678"/>
                    <a:pt x="248" y="2678"/>
                  </a:cubicBezTo>
                  <a:cubicBezTo>
                    <a:pt x="306" y="2678"/>
                    <a:pt x="364" y="2656"/>
                    <a:pt x="408" y="2612"/>
                  </a:cubicBezTo>
                  <a:cubicBezTo>
                    <a:pt x="1509" y="1511"/>
                    <a:pt x="1509" y="1511"/>
                    <a:pt x="1509" y="1511"/>
                  </a:cubicBezTo>
                  <a:cubicBezTo>
                    <a:pt x="1783" y="1237"/>
                    <a:pt x="1783" y="1237"/>
                    <a:pt x="1783" y="1237"/>
                  </a:cubicBezTo>
                  <a:cubicBezTo>
                    <a:pt x="1862" y="1289"/>
                    <a:pt x="1952" y="1315"/>
                    <a:pt x="2043" y="1315"/>
                  </a:cubicBezTo>
                  <a:cubicBezTo>
                    <a:pt x="2163" y="1315"/>
                    <a:pt x="2283" y="1270"/>
                    <a:pt x="2375" y="1178"/>
                  </a:cubicBezTo>
                  <a:cubicBezTo>
                    <a:pt x="2563" y="990"/>
                    <a:pt x="2563" y="990"/>
                    <a:pt x="2563" y="990"/>
                  </a:cubicBezTo>
                  <a:cubicBezTo>
                    <a:pt x="2724" y="829"/>
                    <a:pt x="2744" y="580"/>
                    <a:pt x="2622" y="398"/>
                  </a:cubicBezTo>
                  <a:lnTo>
                    <a:pt x="2203" y="817"/>
                  </a:lnTo>
                  <a:close/>
                  <a:moveTo>
                    <a:pt x="328" y="2532"/>
                  </a:moveTo>
                  <a:cubicBezTo>
                    <a:pt x="306" y="2554"/>
                    <a:pt x="277" y="2565"/>
                    <a:pt x="248" y="2565"/>
                  </a:cubicBezTo>
                  <a:cubicBezTo>
                    <a:pt x="220" y="2565"/>
                    <a:pt x="191" y="2554"/>
                    <a:pt x="169" y="2532"/>
                  </a:cubicBezTo>
                  <a:cubicBezTo>
                    <a:pt x="124" y="2488"/>
                    <a:pt x="124" y="2417"/>
                    <a:pt x="169" y="2373"/>
                  </a:cubicBezTo>
                  <a:cubicBezTo>
                    <a:pt x="191" y="2350"/>
                    <a:pt x="220" y="2339"/>
                    <a:pt x="248" y="2339"/>
                  </a:cubicBezTo>
                  <a:cubicBezTo>
                    <a:pt x="277" y="2339"/>
                    <a:pt x="306" y="2350"/>
                    <a:pt x="328" y="2373"/>
                  </a:cubicBezTo>
                  <a:cubicBezTo>
                    <a:pt x="372" y="2417"/>
                    <a:pt x="372" y="2488"/>
                    <a:pt x="328" y="25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24"/>
          <p:cNvGrpSpPr/>
          <p:nvPr/>
        </p:nvGrpSpPr>
        <p:grpSpPr>
          <a:xfrm>
            <a:off x="4882133" y="3932464"/>
            <a:ext cx="333332" cy="406447"/>
            <a:chOff x="2671763" y="4614863"/>
            <a:chExt cx="919163" cy="1120775"/>
          </a:xfrm>
          <a:solidFill>
            <a:schemeClr val="accent1"/>
          </a:solidFill>
        </p:grpSpPr>
        <p:sp>
          <p:nvSpPr>
            <p:cNvPr id="26" name="Freeform 14"/>
            <p:cNvSpPr>
              <a:spLocks noEditPoints="1"/>
            </p:cNvSpPr>
            <p:nvPr/>
          </p:nvSpPr>
          <p:spPr bwMode="auto">
            <a:xfrm>
              <a:off x="2671763" y="5354638"/>
              <a:ext cx="919163" cy="381000"/>
            </a:xfrm>
            <a:custGeom>
              <a:avLst/>
              <a:gdLst>
                <a:gd name="T0" fmla="*/ 969 w 1012"/>
                <a:gd name="T1" fmla="*/ 39 h 418"/>
                <a:gd name="T2" fmla="*/ 926 w 1012"/>
                <a:gd name="T3" fmla="*/ 70 h 418"/>
                <a:gd name="T4" fmla="*/ 913 w 1012"/>
                <a:gd name="T5" fmla="*/ 78 h 418"/>
                <a:gd name="T6" fmla="*/ 506 w 1012"/>
                <a:gd name="T7" fmla="*/ 178 h 418"/>
                <a:gd name="T8" fmla="*/ 186 w 1012"/>
                <a:gd name="T9" fmla="*/ 120 h 418"/>
                <a:gd name="T10" fmla="*/ 87 w 1012"/>
                <a:gd name="T11" fmla="*/ 70 h 418"/>
                <a:gd name="T12" fmla="*/ 43 w 1012"/>
                <a:gd name="T13" fmla="*/ 39 h 418"/>
                <a:gd name="T14" fmla="*/ 0 w 1012"/>
                <a:gd name="T15" fmla="*/ 0 h 418"/>
                <a:gd name="T16" fmla="*/ 0 w 1012"/>
                <a:gd name="T17" fmla="*/ 126 h 418"/>
                <a:gd name="T18" fmla="*/ 46 w 1012"/>
                <a:gd name="T19" fmla="*/ 250 h 418"/>
                <a:gd name="T20" fmla="*/ 233 w 1012"/>
                <a:gd name="T21" fmla="*/ 373 h 418"/>
                <a:gd name="T22" fmla="*/ 506 w 1012"/>
                <a:gd name="T23" fmla="*/ 418 h 418"/>
                <a:gd name="T24" fmla="*/ 854 w 1012"/>
                <a:gd name="T25" fmla="*/ 340 h 418"/>
                <a:gd name="T26" fmla="*/ 967 w 1012"/>
                <a:gd name="T27" fmla="*/ 250 h 418"/>
                <a:gd name="T28" fmla="*/ 1012 w 1012"/>
                <a:gd name="T29" fmla="*/ 126 h 418"/>
                <a:gd name="T30" fmla="*/ 1012 w 1012"/>
                <a:gd name="T31" fmla="*/ 0 h 418"/>
                <a:gd name="T32" fmla="*/ 969 w 1012"/>
                <a:gd name="T33" fmla="*/ 39 h 418"/>
                <a:gd name="T34" fmla="*/ 826 w 1012"/>
                <a:gd name="T35" fmla="*/ 264 h 418"/>
                <a:gd name="T36" fmla="*/ 774 w 1012"/>
                <a:gd name="T37" fmla="*/ 309 h 418"/>
                <a:gd name="T38" fmla="*/ 766 w 1012"/>
                <a:gd name="T39" fmla="*/ 310 h 418"/>
                <a:gd name="T40" fmla="*/ 738 w 1012"/>
                <a:gd name="T41" fmla="*/ 301 h 418"/>
                <a:gd name="T42" fmla="*/ 718 w 1012"/>
                <a:gd name="T43" fmla="*/ 262 h 418"/>
                <a:gd name="T44" fmla="*/ 772 w 1012"/>
                <a:gd name="T45" fmla="*/ 200 h 418"/>
                <a:gd name="T46" fmla="*/ 780 w 1012"/>
                <a:gd name="T47" fmla="*/ 199 h 418"/>
                <a:gd name="T48" fmla="*/ 814 w 1012"/>
                <a:gd name="T49" fmla="*/ 213 h 418"/>
                <a:gd name="T50" fmla="*/ 828 w 1012"/>
                <a:gd name="T51" fmla="*/ 248 h 418"/>
                <a:gd name="T52" fmla="*/ 826 w 1012"/>
                <a:gd name="T53" fmla="*/ 264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12" h="418">
                  <a:moveTo>
                    <a:pt x="969" y="39"/>
                  </a:moveTo>
                  <a:cubicBezTo>
                    <a:pt x="956" y="50"/>
                    <a:pt x="941" y="60"/>
                    <a:pt x="926" y="70"/>
                  </a:cubicBezTo>
                  <a:cubicBezTo>
                    <a:pt x="922" y="73"/>
                    <a:pt x="917" y="75"/>
                    <a:pt x="913" y="78"/>
                  </a:cubicBezTo>
                  <a:cubicBezTo>
                    <a:pt x="807" y="141"/>
                    <a:pt x="664" y="178"/>
                    <a:pt x="506" y="178"/>
                  </a:cubicBezTo>
                  <a:cubicBezTo>
                    <a:pt x="388" y="178"/>
                    <a:pt x="278" y="157"/>
                    <a:pt x="186" y="120"/>
                  </a:cubicBezTo>
                  <a:cubicBezTo>
                    <a:pt x="150" y="106"/>
                    <a:pt x="117" y="89"/>
                    <a:pt x="87" y="70"/>
                  </a:cubicBezTo>
                  <a:cubicBezTo>
                    <a:pt x="71" y="60"/>
                    <a:pt x="57" y="50"/>
                    <a:pt x="43" y="39"/>
                  </a:cubicBezTo>
                  <a:cubicBezTo>
                    <a:pt x="28" y="27"/>
                    <a:pt x="13" y="14"/>
                    <a:pt x="0" y="0"/>
                  </a:cubicBezTo>
                  <a:cubicBezTo>
                    <a:pt x="0" y="126"/>
                    <a:pt x="0" y="126"/>
                    <a:pt x="0" y="126"/>
                  </a:cubicBezTo>
                  <a:cubicBezTo>
                    <a:pt x="0" y="172"/>
                    <a:pt x="18" y="214"/>
                    <a:pt x="46" y="250"/>
                  </a:cubicBezTo>
                  <a:cubicBezTo>
                    <a:pt x="88" y="303"/>
                    <a:pt x="154" y="344"/>
                    <a:pt x="233" y="373"/>
                  </a:cubicBezTo>
                  <a:cubicBezTo>
                    <a:pt x="312" y="402"/>
                    <a:pt x="406" y="418"/>
                    <a:pt x="506" y="418"/>
                  </a:cubicBezTo>
                  <a:cubicBezTo>
                    <a:pt x="640" y="418"/>
                    <a:pt x="762" y="390"/>
                    <a:pt x="854" y="340"/>
                  </a:cubicBezTo>
                  <a:cubicBezTo>
                    <a:pt x="900" y="316"/>
                    <a:pt x="938" y="286"/>
                    <a:pt x="967" y="250"/>
                  </a:cubicBezTo>
                  <a:cubicBezTo>
                    <a:pt x="995" y="214"/>
                    <a:pt x="1012" y="172"/>
                    <a:pt x="1012" y="126"/>
                  </a:cubicBezTo>
                  <a:cubicBezTo>
                    <a:pt x="1012" y="0"/>
                    <a:pt x="1012" y="0"/>
                    <a:pt x="1012" y="0"/>
                  </a:cubicBezTo>
                  <a:cubicBezTo>
                    <a:pt x="999" y="14"/>
                    <a:pt x="985" y="27"/>
                    <a:pt x="969" y="39"/>
                  </a:cubicBezTo>
                  <a:close/>
                  <a:moveTo>
                    <a:pt x="826" y="264"/>
                  </a:moveTo>
                  <a:cubicBezTo>
                    <a:pt x="819" y="287"/>
                    <a:pt x="799" y="306"/>
                    <a:pt x="774" y="309"/>
                  </a:cubicBezTo>
                  <a:cubicBezTo>
                    <a:pt x="772" y="310"/>
                    <a:pt x="769" y="310"/>
                    <a:pt x="766" y="310"/>
                  </a:cubicBezTo>
                  <a:cubicBezTo>
                    <a:pt x="756" y="310"/>
                    <a:pt x="746" y="307"/>
                    <a:pt x="738" y="301"/>
                  </a:cubicBezTo>
                  <a:cubicBezTo>
                    <a:pt x="726" y="293"/>
                    <a:pt x="718" y="278"/>
                    <a:pt x="718" y="262"/>
                  </a:cubicBezTo>
                  <a:cubicBezTo>
                    <a:pt x="718" y="232"/>
                    <a:pt x="742" y="205"/>
                    <a:pt x="772" y="200"/>
                  </a:cubicBezTo>
                  <a:cubicBezTo>
                    <a:pt x="775" y="199"/>
                    <a:pt x="777" y="199"/>
                    <a:pt x="780" y="199"/>
                  </a:cubicBezTo>
                  <a:cubicBezTo>
                    <a:pt x="793" y="199"/>
                    <a:pt x="806" y="204"/>
                    <a:pt x="814" y="213"/>
                  </a:cubicBezTo>
                  <a:cubicBezTo>
                    <a:pt x="823" y="222"/>
                    <a:pt x="828" y="234"/>
                    <a:pt x="828" y="248"/>
                  </a:cubicBezTo>
                  <a:cubicBezTo>
                    <a:pt x="828" y="253"/>
                    <a:pt x="827" y="259"/>
                    <a:pt x="826"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noEditPoints="1"/>
            </p:cNvSpPr>
            <p:nvPr/>
          </p:nvSpPr>
          <p:spPr bwMode="auto">
            <a:xfrm>
              <a:off x="2671763" y="5067300"/>
              <a:ext cx="919163" cy="363537"/>
            </a:xfrm>
            <a:custGeom>
              <a:avLst/>
              <a:gdLst>
                <a:gd name="T0" fmla="*/ 969 w 1012"/>
                <a:gd name="T1" fmla="*/ 40 h 400"/>
                <a:gd name="T2" fmla="*/ 926 w 1012"/>
                <a:gd name="T3" fmla="*/ 70 h 400"/>
                <a:gd name="T4" fmla="*/ 912 w 1012"/>
                <a:gd name="T5" fmla="*/ 79 h 400"/>
                <a:gd name="T6" fmla="*/ 506 w 1012"/>
                <a:gd name="T7" fmla="*/ 174 h 400"/>
                <a:gd name="T8" fmla="*/ 187 w 1012"/>
                <a:gd name="T9" fmla="*/ 120 h 400"/>
                <a:gd name="T10" fmla="*/ 87 w 1012"/>
                <a:gd name="T11" fmla="*/ 71 h 400"/>
                <a:gd name="T12" fmla="*/ 43 w 1012"/>
                <a:gd name="T13" fmla="*/ 41 h 400"/>
                <a:gd name="T14" fmla="*/ 0 w 1012"/>
                <a:gd name="T15" fmla="*/ 1 h 400"/>
                <a:gd name="T16" fmla="*/ 0 w 1012"/>
                <a:gd name="T17" fmla="*/ 190 h 400"/>
                <a:gd name="T18" fmla="*/ 26 w 1012"/>
                <a:gd name="T19" fmla="*/ 237 h 400"/>
                <a:gd name="T20" fmla="*/ 43 w 1012"/>
                <a:gd name="T21" fmla="*/ 257 h 400"/>
                <a:gd name="T22" fmla="*/ 87 w 1012"/>
                <a:gd name="T23" fmla="*/ 293 h 400"/>
                <a:gd name="T24" fmla="*/ 133 w 1012"/>
                <a:gd name="T25" fmla="*/ 322 h 400"/>
                <a:gd name="T26" fmla="*/ 506 w 1012"/>
                <a:gd name="T27" fmla="*/ 400 h 400"/>
                <a:gd name="T28" fmla="*/ 803 w 1012"/>
                <a:gd name="T29" fmla="*/ 355 h 400"/>
                <a:gd name="T30" fmla="*/ 926 w 1012"/>
                <a:gd name="T31" fmla="*/ 293 h 400"/>
                <a:gd name="T32" fmla="*/ 969 w 1012"/>
                <a:gd name="T33" fmla="*/ 257 h 400"/>
                <a:gd name="T34" fmla="*/ 986 w 1012"/>
                <a:gd name="T35" fmla="*/ 237 h 400"/>
                <a:gd name="T36" fmla="*/ 1012 w 1012"/>
                <a:gd name="T37" fmla="*/ 190 h 400"/>
                <a:gd name="T38" fmla="*/ 1012 w 1012"/>
                <a:gd name="T39" fmla="*/ 0 h 400"/>
                <a:gd name="T40" fmla="*/ 969 w 1012"/>
                <a:gd name="T41" fmla="*/ 40 h 400"/>
                <a:gd name="T42" fmla="*/ 774 w 1012"/>
                <a:gd name="T43" fmla="*/ 302 h 400"/>
                <a:gd name="T44" fmla="*/ 766 w 1012"/>
                <a:gd name="T45" fmla="*/ 303 h 400"/>
                <a:gd name="T46" fmla="*/ 766 w 1012"/>
                <a:gd name="T47" fmla="*/ 303 h 400"/>
                <a:gd name="T48" fmla="*/ 732 w 1012"/>
                <a:gd name="T49" fmla="*/ 289 h 400"/>
                <a:gd name="T50" fmla="*/ 718 w 1012"/>
                <a:gd name="T51" fmla="*/ 254 h 400"/>
                <a:gd name="T52" fmla="*/ 772 w 1012"/>
                <a:gd name="T53" fmla="*/ 192 h 400"/>
                <a:gd name="T54" fmla="*/ 780 w 1012"/>
                <a:gd name="T55" fmla="*/ 192 h 400"/>
                <a:gd name="T56" fmla="*/ 814 w 1012"/>
                <a:gd name="T57" fmla="*/ 205 h 400"/>
                <a:gd name="T58" fmla="*/ 828 w 1012"/>
                <a:gd name="T59" fmla="*/ 240 h 400"/>
                <a:gd name="T60" fmla="*/ 774 w 1012"/>
                <a:gd name="T61" fmla="*/ 30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12" h="400">
                  <a:moveTo>
                    <a:pt x="969" y="40"/>
                  </a:moveTo>
                  <a:cubicBezTo>
                    <a:pt x="956" y="51"/>
                    <a:pt x="941" y="61"/>
                    <a:pt x="926" y="70"/>
                  </a:cubicBezTo>
                  <a:cubicBezTo>
                    <a:pt x="921" y="73"/>
                    <a:pt x="917" y="76"/>
                    <a:pt x="912" y="79"/>
                  </a:cubicBezTo>
                  <a:cubicBezTo>
                    <a:pt x="806" y="140"/>
                    <a:pt x="663" y="174"/>
                    <a:pt x="506" y="174"/>
                  </a:cubicBezTo>
                  <a:cubicBezTo>
                    <a:pt x="389" y="174"/>
                    <a:pt x="279" y="155"/>
                    <a:pt x="187" y="120"/>
                  </a:cubicBezTo>
                  <a:cubicBezTo>
                    <a:pt x="151" y="106"/>
                    <a:pt x="117" y="90"/>
                    <a:pt x="87" y="71"/>
                  </a:cubicBezTo>
                  <a:cubicBezTo>
                    <a:pt x="71" y="62"/>
                    <a:pt x="57" y="51"/>
                    <a:pt x="43" y="41"/>
                  </a:cubicBezTo>
                  <a:cubicBezTo>
                    <a:pt x="28" y="28"/>
                    <a:pt x="13" y="15"/>
                    <a:pt x="0" y="1"/>
                  </a:cubicBezTo>
                  <a:cubicBezTo>
                    <a:pt x="0" y="190"/>
                    <a:pt x="0" y="190"/>
                    <a:pt x="0" y="190"/>
                  </a:cubicBezTo>
                  <a:cubicBezTo>
                    <a:pt x="6" y="206"/>
                    <a:pt x="15" y="222"/>
                    <a:pt x="26" y="237"/>
                  </a:cubicBezTo>
                  <a:cubicBezTo>
                    <a:pt x="31" y="243"/>
                    <a:pt x="37" y="250"/>
                    <a:pt x="43" y="257"/>
                  </a:cubicBezTo>
                  <a:cubicBezTo>
                    <a:pt x="56" y="269"/>
                    <a:pt x="70" y="282"/>
                    <a:pt x="87" y="293"/>
                  </a:cubicBezTo>
                  <a:cubicBezTo>
                    <a:pt x="101" y="303"/>
                    <a:pt x="116" y="313"/>
                    <a:pt x="133" y="322"/>
                  </a:cubicBezTo>
                  <a:cubicBezTo>
                    <a:pt x="226" y="371"/>
                    <a:pt x="359" y="400"/>
                    <a:pt x="506" y="400"/>
                  </a:cubicBezTo>
                  <a:cubicBezTo>
                    <a:pt x="617" y="400"/>
                    <a:pt x="719" y="384"/>
                    <a:pt x="803" y="355"/>
                  </a:cubicBezTo>
                  <a:cubicBezTo>
                    <a:pt x="851" y="338"/>
                    <a:pt x="892" y="317"/>
                    <a:pt x="926" y="293"/>
                  </a:cubicBezTo>
                  <a:cubicBezTo>
                    <a:pt x="942" y="282"/>
                    <a:pt x="957" y="269"/>
                    <a:pt x="969" y="257"/>
                  </a:cubicBezTo>
                  <a:cubicBezTo>
                    <a:pt x="975" y="250"/>
                    <a:pt x="981" y="243"/>
                    <a:pt x="986" y="237"/>
                  </a:cubicBezTo>
                  <a:cubicBezTo>
                    <a:pt x="998" y="222"/>
                    <a:pt x="1006" y="206"/>
                    <a:pt x="1012" y="190"/>
                  </a:cubicBezTo>
                  <a:cubicBezTo>
                    <a:pt x="1012" y="0"/>
                    <a:pt x="1012" y="0"/>
                    <a:pt x="1012" y="0"/>
                  </a:cubicBezTo>
                  <a:cubicBezTo>
                    <a:pt x="999" y="14"/>
                    <a:pt x="985" y="27"/>
                    <a:pt x="969" y="40"/>
                  </a:cubicBezTo>
                  <a:close/>
                  <a:moveTo>
                    <a:pt x="774" y="302"/>
                  </a:moveTo>
                  <a:cubicBezTo>
                    <a:pt x="772" y="302"/>
                    <a:pt x="769" y="303"/>
                    <a:pt x="766" y="303"/>
                  </a:cubicBezTo>
                  <a:cubicBezTo>
                    <a:pt x="766" y="303"/>
                    <a:pt x="766" y="303"/>
                    <a:pt x="766" y="303"/>
                  </a:cubicBezTo>
                  <a:cubicBezTo>
                    <a:pt x="753" y="303"/>
                    <a:pt x="741" y="297"/>
                    <a:pt x="732" y="289"/>
                  </a:cubicBezTo>
                  <a:cubicBezTo>
                    <a:pt x="723" y="280"/>
                    <a:pt x="718" y="268"/>
                    <a:pt x="718" y="254"/>
                  </a:cubicBezTo>
                  <a:cubicBezTo>
                    <a:pt x="718" y="224"/>
                    <a:pt x="742" y="197"/>
                    <a:pt x="772" y="192"/>
                  </a:cubicBezTo>
                  <a:cubicBezTo>
                    <a:pt x="775" y="192"/>
                    <a:pt x="777" y="192"/>
                    <a:pt x="780" y="192"/>
                  </a:cubicBezTo>
                  <a:cubicBezTo>
                    <a:pt x="793" y="192"/>
                    <a:pt x="806" y="197"/>
                    <a:pt x="814" y="205"/>
                  </a:cubicBezTo>
                  <a:cubicBezTo>
                    <a:pt x="823" y="214"/>
                    <a:pt x="828" y="226"/>
                    <a:pt x="828" y="240"/>
                  </a:cubicBezTo>
                  <a:cubicBezTo>
                    <a:pt x="828" y="270"/>
                    <a:pt x="804" y="297"/>
                    <a:pt x="774" y="3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noEditPoints="1"/>
            </p:cNvSpPr>
            <p:nvPr/>
          </p:nvSpPr>
          <p:spPr bwMode="auto">
            <a:xfrm>
              <a:off x="2671763" y="4614863"/>
              <a:ext cx="919163" cy="525462"/>
            </a:xfrm>
            <a:custGeom>
              <a:avLst/>
              <a:gdLst>
                <a:gd name="T0" fmla="*/ 1012 w 1012"/>
                <a:gd name="T1" fmla="*/ 204 h 577"/>
                <a:gd name="T2" fmla="*/ 1012 w 1012"/>
                <a:gd name="T3" fmla="*/ 204 h 577"/>
                <a:gd name="T4" fmla="*/ 997 w 1012"/>
                <a:gd name="T5" fmla="*/ 150 h 577"/>
                <a:gd name="T6" fmla="*/ 924 w 1012"/>
                <a:gd name="T7" fmla="*/ 83 h 577"/>
                <a:gd name="T8" fmla="*/ 745 w 1012"/>
                <a:gd name="T9" fmla="*/ 22 h 577"/>
                <a:gd name="T10" fmla="*/ 506 w 1012"/>
                <a:gd name="T11" fmla="*/ 0 h 577"/>
                <a:gd name="T12" fmla="*/ 165 w 1012"/>
                <a:gd name="T13" fmla="*/ 50 h 577"/>
                <a:gd name="T14" fmla="*/ 52 w 1012"/>
                <a:gd name="T15" fmla="*/ 108 h 577"/>
                <a:gd name="T16" fmla="*/ 16 w 1012"/>
                <a:gd name="T17" fmla="*/ 150 h 577"/>
                <a:gd name="T18" fmla="*/ 0 w 1012"/>
                <a:gd name="T19" fmla="*/ 204 h 577"/>
                <a:gd name="T20" fmla="*/ 0 w 1012"/>
                <a:gd name="T21" fmla="*/ 205 h 577"/>
                <a:gd name="T22" fmla="*/ 0 w 1012"/>
                <a:gd name="T23" fmla="*/ 367 h 577"/>
                <a:gd name="T24" fmla="*/ 27 w 1012"/>
                <a:gd name="T25" fmla="*/ 418 h 577"/>
                <a:gd name="T26" fmla="*/ 43 w 1012"/>
                <a:gd name="T27" fmla="*/ 438 h 577"/>
                <a:gd name="T28" fmla="*/ 87 w 1012"/>
                <a:gd name="T29" fmla="*/ 476 h 577"/>
                <a:gd name="T30" fmla="*/ 133 w 1012"/>
                <a:gd name="T31" fmla="*/ 504 h 577"/>
                <a:gd name="T32" fmla="*/ 506 w 1012"/>
                <a:gd name="T33" fmla="*/ 577 h 577"/>
                <a:gd name="T34" fmla="*/ 803 w 1012"/>
                <a:gd name="T35" fmla="*/ 535 h 577"/>
                <a:gd name="T36" fmla="*/ 926 w 1012"/>
                <a:gd name="T37" fmla="*/ 475 h 577"/>
                <a:gd name="T38" fmla="*/ 969 w 1012"/>
                <a:gd name="T39" fmla="*/ 437 h 577"/>
                <a:gd name="T40" fmla="*/ 986 w 1012"/>
                <a:gd name="T41" fmla="*/ 417 h 577"/>
                <a:gd name="T42" fmla="*/ 1012 w 1012"/>
                <a:gd name="T43" fmla="*/ 366 h 577"/>
                <a:gd name="T44" fmla="*/ 1012 w 1012"/>
                <a:gd name="T45" fmla="*/ 204 h 577"/>
                <a:gd name="T46" fmla="*/ 774 w 1012"/>
                <a:gd name="T47" fmla="*/ 472 h 577"/>
                <a:gd name="T48" fmla="*/ 766 w 1012"/>
                <a:gd name="T49" fmla="*/ 473 h 577"/>
                <a:gd name="T50" fmla="*/ 766 w 1012"/>
                <a:gd name="T51" fmla="*/ 473 h 577"/>
                <a:gd name="T52" fmla="*/ 732 w 1012"/>
                <a:gd name="T53" fmla="*/ 459 h 577"/>
                <a:gd name="T54" fmla="*/ 718 w 1012"/>
                <a:gd name="T55" fmla="*/ 424 h 577"/>
                <a:gd name="T56" fmla="*/ 736 w 1012"/>
                <a:gd name="T57" fmla="*/ 382 h 577"/>
                <a:gd name="T58" fmla="*/ 772 w 1012"/>
                <a:gd name="T59" fmla="*/ 363 h 577"/>
                <a:gd name="T60" fmla="*/ 780 w 1012"/>
                <a:gd name="T61" fmla="*/ 362 h 577"/>
                <a:gd name="T62" fmla="*/ 802 w 1012"/>
                <a:gd name="T63" fmla="*/ 367 h 577"/>
                <a:gd name="T64" fmla="*/ 828 w 1012"/>
                <a:gd name="T65" fmla="*/ 410 h 577"/>
                <a:gd name="T66" fmla="*/ 774 w 1012"/>
                <a:gd name="T67" fmla="*/ 472 h 577"/>
                <a:gd name="T68" fmla="*/ 926 w 1012"/>
                <a:gd name="T69" fmla="*/ 204 h 577"/>
                <a:gd name="T70" fmla="*/ 926 w 1012"/>
                <a:gd name="T71" fmla="*/ 205 h 577"/>
                <a:gd name="T72" fmla="*/ 922 w 1012"/>
                <a:gd name="T73" fmla="*/ 215 h 577"/>
                <a:gd name="T74" fmla="*/ 881 w 1012"/>
                <a:gd name="T75" fmla="*/ 251 h 577"/>
                <a:gd name="T76" fmla="*/ 728 w 1012"/>
                <a:gd name="T77" fmla="*/ 302 h 577"/>
                <a:gd name="T78" fmla="*/ 506 w 1012"/>
                <a:gd name="T79" fmla="*/ 322 h 577"/>
                <a:gd name="T80" fmla="*/ 193 w 1012"/>
                <a:gd name="T81" fmla="*/ 278 h 577"/>
                <a:gd name="T82" fmla="*/ 107 w 1012"/>
                <a:gd name="T83" fmla="*/ 234 h 577"/>
                <a:gd name="T84" fmla="*/ 90 w 1012"/>
                <a:gd name="T85" fmla="*/ 215 h 577"/>
                <a:gd name="T86" fmla="*/ 87 w 1012"/>
                <a:gd name="T87" fmla="*/ 204 h 577"/>
                <a:gd name="T88" fmla="*/ 87 w 1012"/>
                <a:gd name="T89" fmla="*/ 204 h 577"/>
                <a:gd name="T90" fmla="*/ 87 w 1012"/>
                <a:gd name="T91" fmla="*/ 204 h 577"/>
                <a:gd name="T92" fmla="*/ 90 w 1012"/>
                <a:gd name="T93" fmla="*/ 194 h 577"/>
                <a:gd name="T94" fmla="*/ 132 w 1012"/>
                <a:gd name="T95" fmla="*/ 158 h 577"/>
                <a:gd name="T96" fmla="*/ 284 w 1012"/>
                <a:gd name="T97" fmla="*/ 107 h 577"/>
                <a:gd name="T98" fmla="*/ 506 w 1012"/>
                <a:gd name="T99" fmla="*/ 86 h 577"/>
                <a:gd name="T100" fmla="*/ 506 w 1012"/>
                <a:gd name="T101" fmla="*/ 86 h 577"/>
                <a:gd name="T102" fmla="*/ 819 w 1012"/>
                <a:gd name="T103" fmla="*/ 131 h 577"/>
                <a:gd name="T104" fmla="*/ 905 w 1012"/>
                <a:gd name="T105" fmla="*/ 175 h 577"/>
                <a:gd name="T106" fmla="*/ 922 w 1012"/>
                <a:gd name="T107" fmla="*/ 194 h 577"/>
                <a:gd name="T108" fmla="*/ 926 w 1012"/>
                <a:gd name="T109" fmla="*/ 204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2" h="577">
                  <a:moveTo>
                    <a:pt x="1012" y="204"/>
                  </a:moveTo>
                  <a:cubicBezTo>
                    <a:pt x="1012" y="204"/>
                    <a:pt x="1012" y="204"/>
                    <a:pt x="1012" y="204"/>
                  </a:cubicBezTo>
                  <a:cubicBezTo>
                    <a:pt x="1012" y="185"/>
                    <a:pt x="1006" y="166"/>
                    <a:pt x="997" y="150"/>
                  </a:cubicBezTo>
                  <a:cubicBezTo>
                    <a:pt x="980" y="122"/>
                    <a:pt x="955" y="101"/>
                    <a:pt x="924" y="83"/>
                  </a:cubicBezTo>
                  <a:cubicBezTo>
                    <a:pt x="877" y="57"/>
                    <a:pt x="816" y="36"/>
                    <a:pt x="745" y="22"/>
                  </a:cubicBezTo>
                  <a:cubicBezTo>
                    <a:pt x="674" y="8"/>
                    <a:pt x="593" y="0"/>
                    <a:pt x="506" y="0"/>
                  </a:cubicBezTo>
                  <a:cubicBezTo>
                    <a:pt x="374" y="0"/>
                    <a:pt x="255" y="18"/>
                    <a:pt x="165" y="50"/>
                  </a:cubicBezTo>
                  <a:cubicBezTo>
                    <a:pt x="120" y="65"/>
                    <a:pt x="82" y="84"/>
                    <a:pt x="52" y="108"/>
                  </a:cubicBezTo>
                  <a:cubicBezTo>
                    <a:pt x="38" y="120"/>
                    <a:pt x="25" y="134"/>
                    <a:pt x="16" y="150"/>
                  </a:cubicBezTo>
                  <a:cubicBezTo>
                    <a:pt x="6" y="166"/>
                    <a:pt x="0" y="185"/>
                    <a:pt x="0" y="204"/>
                  </a:cubicBezTo>
                  <a:cubicBezTo>
                    <a:pt x="0" y="204"/>
                    <a:pt x="0" y="204"/>
                    <a:pt x="0" y="205"/>
                  </a:cubicBezTo>
                  <a:cubicBezTo>
                    <a:pt x="0" y="367"/>
                    <a:pt x="0" y="367"/>
                    <a:pt x="0" y="367"/>
                  </a:cubicBezTo>
                  <a:cubicBezTo>
                    <a:pt x="6" y="385"/>
                    <a:pt x="15" y="402"/>
                    <a:pt x="27" y="418"/>
                  </a:cubicBezTo>
                  <a:cubicBezTo>
                    <a:pt x="32" y="425"/>
                    <a:pt x="37" y="432"/>
                    <a:pt x="43" y="438"/>
                  </a:cubicBezTo>
                  <a:cubicBezTo>
                    <a:pt x="56" y="452"/>
                    <a:pt x="70" y="464"/>
                    <a:pt x="87" y="476"/>
                  </a:cubicBezTo>
                  <a:cubicBezTo>
                    <a:pt x="101" y="486"/>
                    <a:pt x="116" y="495"/>
                    <a:pt x="133" y="504"/>
                  </a:cubicBezTo>
                  <a:cubicBezTo>
                    <a:pt x="225" y="551"/>
                    <a:pt x="358" y="577"/>
                    <a:pt x="506" y="577"/>
                  </a:cubicBezTo>
                  <a:cubicBezTo>
                    <a:pt x="617" y="577"/>
                    <a:pt x="720" y="562"/>
                    <a:pt x="803" y="535"/>
                  </a:cubicBezTo>
                  <a:cubicBezTo>
                    <a:pt x="851" y="519"/>
                    <a:pt x="893" y="499"/>
                    <a:pt x="926" y="475"/>
                  </a:cubicBezTo>
                  <a:cubicBezTo>
                    <a:pt x="942" y="463"/>
                    <a:pt x="957" y="451"/>
                    <a:pt x="969" y="437"/>
                  </a:cubicBezTo>
                  <a:cubicBezTo>
                    <a:pt x="975" y="431"/>
                    <a:pt x="981" y="424"/>
                    <a:pt x="986" y="417"/>
                  </a:cubicBezTo>
                  <a:cubicBezTo>
                    <a:pt x="997" y="401"/>
                    <a:pt x="1006" y="384"/>
                    <a:pt x="1012" y="366"/>
                  </a:cubicBezTo>
                  <a:cubicBezTo>
                    <a:pt x="1012" y="204"/>
                    <a:pt x="1012" y="204"/>
                    <a:pt x="1012" y="204"/>
                  </a:cubicBezTo>
                  <a:close/>
                  <a:moveTo>
                    <a:pt x="774" y="472"/>
                  </a:moveTo>
                  <a:cubicBezTo>
                    <a:pt x="772" y="473"/>
                    <a:pt x="769" y="473"/>
                    <a:pt x="766" y="473"/>
                  </a:cubicBezTo>
                  <a:cubicBezTo>
                    <a:pt x="766" y="473"/>
                    <a:pt x="766" y="473"/>
                    <a:pt x="766" y="473"/>
                  </a:cubicBezTo>
                  <a:cubicBezTo>
                    <a:pt x="753" y="473"/>
                    <a:pt x="741" y="468"/>
                    <a:pt x="732" y="459"/>
                  </a:cubicBezTo>
                  <a:cubicBezTo>
                    <a:pt x="723" y="450"/>
                    <a:pt x="718" y="438"/>
                    <a:pt x="718" y="424"/>
                  </a:cubicBezTo>
                  <a:cubicBezTo>
                    <a:pt x="718" y="408"/>
                    <a:pt x="725" y="393"/>
                    <a:pt x="736" y="382"/>
                  </a:cubicBezTo>
                  <a:cubicBezTo>
                    <a:pt x="745" y="372"/>
                    <a:pt x="758" y="365"/>
                    <a:pt x="772" y="363"/>
                  </a:cubicBezTo>
                  <a:cubicBezTo>
                    <a:pt x="775" y="362"/>
                    <a:pt x="777" y="362"/>
                    <a:pt x="780" y="362"/>
                  </a:cubicBezTo>
                  <a:cubicBezTo>
                    <a:pt x="788" y="362"/>
                    <a:pt x="796" y="364"/>
                    <a:pt x="802" y="367"/>
                  </a:cubicBezTo>
                  <a:cubicBezTo>
                    <a:pt x="818" y="375"/>
                    <a:pt x="828" y="391"/>
                    <a:pt x="828" y="410"/>
                  </a:cubicBezTo>
                  <a:cubicBezTo>
                    <a:pt x="828" y="441"/>
                    <a:pt x="804" y="467"/>
                    <a:pt x="774" y="472"/>
                  </a:cubicBezTo>
                  <a:close/>
                  <a:moveTo>
                    <a:pt x="926" y="204"/>
                  </a:moveTo>
                  <a:cubicBezTo>
                    <a:pt x="926" y="204"/>
                    <a:pt x="926" y="205"/>
                    <a:pt x="926" y="205"/>
                  </a:cubicBezTo>
                  <a:cubicBezTo>
                    <a:pt x="926" y="207"/>
                    <a:pt x="925" y="210"/>
                    <a:pt x="922" y="215"/>
                  </a:cubicBezTo>
                  <a:cubicBezTo>
                    <a:pt x="918" y="224"/>
                    <a:pt x="904" y="237"/>
                    <a:pt x="881" y="251"/>
                  </a:cubicBezTo>
                  <a:cubicBezTo>
                    <a:pt x="846" y="270"/>
                    <a:pt x="793" y="289"/>
                    <a:pt x="728" y="302"/>
                  </a:cubicBezTo>
                  <a:cubicBezTo>
                    <a:pt x="664" y="315"/>
                    <a:pt x="587" y="322"/>
                    <a:pt x="506" y="322"/>
                  </a:cubicBezTo>
                  <a:cubicBezTo>
                    <a:pt x="383" y="323"/>
                    <a:pt x="271" y="305"/>
                    <a:pt x="193" y="278"/>
                  </a:cubicBezTo>
                  <a:cubicBezTo>
                    <a:pt x="155" y="264"/>
                    <a:pt x="125" y="248"/>
                    <a:pt x="107" y="234"/>
                  </a:cubicBezTo>
                  <a:cubicBezTo>
                    <a:pt x="99" y="227"/>
                    <a:pt x="93" y="220"/>
                    <a:pt x="90" y="215"/>
                  </a:cubicBezTo>
                  <a:cubicBezTo>
                    <a:pt x="87" y="210"/>
                    <a:pt x="87" y="207"/>
                    <a:pt x="87" y="204"/>
                  </a:cubicBezTo>
                  <a:cubicBezTo>
                    <a:pt x="87" y="204"/>
                    <a:pt x="87" y="204"/>
                    <a:pt x="87" y="204"/>
                  </a:cubicBezTo>
                  <a:cubicBezTo>
                    <a:pt x="87" y="204"/>
                    <a:pt x="87" y="204"/>
                    <a:pt x="87" y="204"/>
                  </a:cubicBezTo>
                  <a:cubicBezTo>
                    <a:pt x="87" y="202"/>
                    <a:pt x="87" y="199"/>
                    <a:pt x="90" y="194"/>
                  </a:cubicBezTo>
                  <a:cubicBezTo>
                    <a:pt x="95" y="185"/>
                    <a:pt x="109" y="171"/>
                    <a:pt x="132" y="158"/>
                  </a:cubicBezTo>
                  <a:cubicBezTo>
                    <a:pt x="166" y="138"/>
                    <a:pt x="220" y="120"/>
                    <a:pt x="284" y="107"/>
                  </a:cubicBezTo>
                  <a:cubicBezTo>
                    <a:pt x="349" y="94"/>
                    <a:pt x="425" y="86"/>
                    <a:pt x="506" y="86"/>
                  </a:cubicBezTo>
                  <a:cubicBezTo>
                    <a:pt x="506" y="86"/>
                    <a:pt x="506" y="86"/>
                    <a:pt x="506" y="86"/>
                  </a:cubicBezTo>
                  <a:cubicBezTo>
                    <a:pt x="630" y="86"/>
                    <a:pt x="742" y="104"/>
                    <a:pt x="819" y="131"/>
                  </a:cubicBezTo>
                  <a:cubicBezTo>
                    <a:pt x="858" y="145"/>
                    <a:pt x="888" y="160"/>
                    <a:pt x="905" y="175"/>
                  </a:cubicBezTo>
                  <a:cubicBezTo>
                    <a:pt x="914" y="182"/>
                    <a:pt x="920" y="189"/>
                    <a:pt x="922" y="194"/>
                  </a:cubicBezTo>
                  <a:cubicBezTo>
                    <a:pt x="925" y="199"/>
                    <a:pt x="926" y="202"/>
                    <a:pt x="926" y="2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588" name="Group 22587"/>
          <p:cNvGrpSpPr/>
          <p:nvPr/>
        </p:nvGrpSpPr>
        <p:grpSpPr>
          <a:xfrm>
            <a:off x="5918200" y="4618831"/>
            <a:ext cx="2597150" cy="1509712"/>
            <a:chOff x="6051550" y="4741863"/>
            <a:chExt cx="2597150" cy="1509712"/>
          </a:xfrm>
        </p:grpSpPr>
        <p:grpSp>
          <p:nvGrpSpPr>
            <p:cNvPr id="22586" name="Group 22585"/>
            <p:cNvGrpSpPr/>
            <p:nvPr/>
          </p:nvGrpSpPr>
          <p:grpSpPr>
            <a:xfrm>
              <a:off x="6051550" y="5194300"/>
              <a:ext cx="1292226" cy="842962"/>
              <a:chOff x="6051550" y="5194300"/>
              <a:chExt cx="1292226" cy="842962"/>
            </a:xfrm>
            <a:solidFill>
              <a:schemeClr val="accent1"/>
            </a:solidFill>
          </p:grpSpPr>
          <p:sp>
            <p:nvSpPr>
              <p:cNvPr id="30" name="Freeform 13"/>
              <p:cNvSpPr>
                <a:spLocks/>
              </p:cNvSpPr>
              <p:nvPr/>
            </p:nvSpPr>
            <p:spPr bwMode="auto">
              <a:xfrm>
                <a:off x="6051550" y="5438775"/>
                <a:ext cx="388938" cy="79375"/>
              </a:xfrm>
              <a:custGeom>
                <a:avLst/>
                <a:gdLst>
                  <a:gd name="T0" fmla="*/ 562 w 600"/>
                  <a:gd name="T1" fmla="*/ 114 h 123"/>
                  <a:gd name="T2" fmla="*/ 600 w 600"/>
                  <a:gd name="T3" fmla="*/ 123 h 123"/>
                  <a:gd name="T4" fmla="*/ 600 w 600"/>
                  <a:gd name="T5" fmla="*/ 38 h 123"/>
                  <a:gd name="T6" fmla="*/ 562 w 600"/>
                  <a:gd name="T7" fmla="*/ 0 h 123"/>
                  <a:gd name="T8" fmla="*/ 39 w 600"/>
                  <a:gd name="T9" fmla="*/ 0 h 123"/>
                  <a:gd name="T10" fmla="*/ 0 w 600"/>
                  <a:gd name="T11" fmla="*/ 38 h 123"/>
                  <a:gd name="T12" fmla="*/ 0 w 600"/>
                  <a:gd name="T13" fmla="*/ 123 h 123"/>
                  <a:gd name="T14" fmla="*/ 39 w 600"/>
                  <a:gd name="T15" fmla="*/ 114 h 123"/>
                  <a:gd name="T16" fmla="*/ 562 w 600"/>
                  <a:gd name="T17" fmla="*/ 11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0" h="123">
                    <a:moveTo>
                      <a:pt x="562" y="114"/>
                    </a:moveTo>
                    <a:cubicBezTo>
                      <a:pt x="576" y="114"/>
                      <a:pt x="589" y="117"/>
                      <a:pt x="600" y="123"/>
                    </a:cubicBezTo>
                    <a:cubicBezTo>
                      <a:pt x="600" y="38"/>
                      <a:pt x="600" y="38"/>
                      <a:pt x="600" y="38"/>
                    </a:cubicBezTo>
                    <a:cubicBezTo>
                      <a:pt x="600" y="17"/>
                      <a:pt x="583" y="0"/>
                      <a:pt x="562" y="0"/>
                    </a:cubicBezTo>
                    <a:cubicBezTo>
                      <a:pt x="39" y="0"/>
                      <a:pt x="39" y="0"/>
                      <a:pt x="39" y="0"/>
                    </a:cubicBezTo>
                    <a:cubicBezTo>
                      <a:pt x="18" y="0"/>
                      <a:pt x="0" y="17"/>
                      <a:pt x="0" y="38"/>
                    </a:cubicBezTo>
                    <a:cubicBezTo>
                      <a:pt x="0" y="123"/>
                      <a:pt x="0" y="123"/>
                      <a:pt x="0" y="123"/>
                    </a:cubicBezTo>
                    <a:cubicBezTo>
                      <a:pt x="12" y="117"/>
                      <a:pt x="25" y="114"/>
                      <a:pt x="39" y="114"/>
                    </a:cubicBezTo>
                    <a:lnTo>
                      <a:pt x="562"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4"/>
              <p:cNvSpPr>
                <a:spLocks/>
              </p:cNvSpPr>
              <p:nvPr/>
            </p:nvSpPr>
            <p:spPr bwMode="auto">
              <a:xfrm>
                <a:off x="6502400" y="5438775"/>
                <a:ext cx="388938" cy="79375"/>
              </a:xfrm>
              <a:custGeom>
                <a:avLst/>
                <a:gdLst>
                  <a:gd name="T0" fmla="*/ 562 w 600"/>
                  <a:gd name="T1" fmla="*/ 114 h 123"/>
                  <a:gd name="T2" fmla="*/ 600 w 600"/>
                  <a:gd name="T3" fmla="*/ 123 h 123"/>
                  <a:gd name="T4" fmla="*/ 600 w 600"/>
                  <a:gd name="T5" fmla="*/ 38 h 123"/>
                  <a:gd name="T6" fmla="*/ 562 w 600"/>
                  <a:gd name="T7" fmla="*/ 0 h 123"/>
                  <a:gd name="T8" fmla="*/ 39 w 600"/>
                  <a:gd name="T9" fmla="*/ 0 h 123"/>
                  <a:gd name="T10" fmla="*/ 0 w 600"/>
                  <a:gd name="T11" fmla="*/ 38 h 123"/>
                  <a:gd name="T12" fmla="*/ 0 w 600"/>
                  <a:gd name="T13" fmla="*/ 123 h 123"/>
                  <a:gd name="T14" fmla="*/ 39 w 600"/>
                  <a:gd name="T15" fmla="*/ 114 h 123"/>
                  <a:gd name="T16" fmla="*/ 562 w 600"/>
                  <a:gd name="T17" fmla="*/ 11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0" h="123">
                    <a:moveTo>
                      <a:pt x="562" y="114"/>
                    </a:moveTo>
                    <a:cubicBezTo>
                      <a:pt x="576" y="114"/>
                      <a:pt x="589" y="117"/>
                      <a:pt x="600" y="123"/>
                    </a:cubicBezTo>
                    <a:cubicBezTo>
                      <a:pt x="600" y="38"/>
                      <a:pt x="600" y="38"/>
                      <a:pt x="600" y="38"/>
                    </a:cubicBezTo>
                    <a:cubicBezTo>
                      <a:pt x="600" y="17"/>
                      <a:pt x="583" y="0"/>
                      <a:pt x="562" y="0"/>
                    </a:cubicBezTo>
                    <a:cubicBezTo>
                      <a:pt x="39" y="0"/>
                      <a:pt x="39" y="0"/>
                      <a:pt x="39" y="0"/>
                    </a:cubicBezTo>
                    <a:cubicBezTo>
                      <a:pt x="18" y="0"/>
                      <a:pt x="0" y="17"/>
                      <a:pt x="0" y="38"/>
                    </a:cubicBezTo>
                    <a:cubicBezTo>
                      <a:pt x="0" y="123"/>
                      <a:pt x="0" y="123"/>
                      <a:pt x="0" y="123"/>
                    </a:cubicBezTo>
                    <a:cubicBezTo>
                      <a:pt x="12" y="117"/>
                      <a:pt x="25" y="114"/>
                      <a:pt x="39" y="114"/>
                    </a:cubicBezTo>
                    <a:lnTo>
                      <a:pt x="562"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28" name="Freeform 15"/>
              <p:cNvSpPr>
                <a:spLocks/>
              </p:cNvSpPr>
              <p:nvPr/>
            </p:nvSpPr>
            <p:spPr bwMode="auto">
              <a:xfrm>
                <a:off x="6953250" y="5438775"/>
                <a:ext cx="388938" cy="79375"/>
              </a:xfrm>
              <a:custGeom>
                <a:avLst/>
                <a:gdLst>
                  <a:gd name="T0" fmla="*/ 0 w 600"/>
                  <a:gd name="T1" fmla="*/ 38 h 123"/>
                  <a:gd name="T2" fmla="*/ 0 w 600"/>
                  <a:gd name="T3" fmla="*/ 123 h 123"/>
                  <a:gd name="T4" fmla="*/ 39 w 600"/>
                  <a:gd name="T5" fmla="*/ 114 h 123"/>
                  <a:gd name="T6" fmla="*/ 562 w 600"/>
                  <a:gd name="T7" fmla="*/ 114 h 123"/>
                  <a:gd name="T8" fmla="*/ 600 w 600"/>
                  <a:gd name="T9" fmla="*/ 123 h 123"/>
                  <a:gd name="T10" fmla="*/ 600 w 600"/>
                  <a:gd name="T11" fmla="*/ 38 h 123"/>
                  <a:gd name="T12" fmla="*/ 562 w 600"/>
                  <a:gd name="T13" fmla="*/ 0 h 123"/>
                  <a:gd name="T14" fmla="*/ 39 w 600"/>
                  <a:gd name="T15" fmla="*/ 0 h 123"/>
                  <a:gd name="T16" fmla="*/ 0 w 600"/>
                  <a:gd name="T17" fmla="*/ 3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0" h="123">
                    <a:moveTo>
                      <a:pt x="0" y="38"/>
                    </a:moveTo>
                    <a:cubicBezTo>
                      <a:pt x="0" y="123"/>
                      <a:pt x="0" y="123"/>
                      <a:pt x="0" y="123"/>
                    </a:cubicBezTo>
                    <a:cubicBezTo>
                      <a:pt x="12" y="117"/>
                      <a:pt x="25" y="114"/>
                      <a:pt x="39" y="114"/>
                    </a:cubicBezTo>
                    <a:cubicBezTo>
                      <a:pt x="562" y="114"/>
                      <a:pt x="562" y="114"/>
                      <a:pt x="562" y="114"/>
                    </a:cubicBezTo>
                    <a:cubicBezTo>
                      <a:pt x="576" y="114"/>
                      <a:pt x="589" y="117"/>
                      <a:pt x="600" y="123"/>
                    </a:cubicBezTo>
                    <a:cubicBezTo>
                      <a:pt x="600" y="38"/>
                      <a:pt x="600" y="38"/>
                      <a:pt x="600" y="38"/>
                    </a:cubicBezTo>
                    <a:cubicBezTo>
                      <a:pt x="600" y="17"/>
                      <a:pt x="583" y="0"/>
                      <a:pt x="562" y="0"/>
                    </a:cubicBezTo>
                    <a:cubicBezTo>
                      <a:pt x="39" y="0"/>
                      <a:pt x="39" y="0"/>
                      <a:pt x="39" y="0"/>
                    </a:cubicBezTo>
                    <a:cubicBezTo>
                      <a:pt x="18" y="0"/>
                      <a:pt x="0" y="17"/>
                      <a:pt x="0"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29" name="Freeform 16"/>
              <p:cNvSpPr>
                <a:spLocks/>
              </p:cNvSpPr>
              <p:nvPr/>
            </p:nvSpPr>
            <p:spPr bwMode="auto">
              <a:xfrm>
                <a:off x="6051550" y="5543550"/>
                <a:ext cx="388938" cy="79375"/>
              </a:xfrm>
              <a:custGeom>
                <a:avLst/>
                <a:gdLst>
                  <a:gd name="T0" fmla="*/ 562 w 600"/>
                  <a:gd name="T1" fmla="*/ 114 h 123"/>
                  <a:gd name="T2" fmla="*/ 600 w 600"/>
                  <a:gd name="T3" fmla="*/ 123 h 123"/>
                  <a:gd name="T4" fmla="*/ 600 w 600"/>
                  <a:gd name="T5" fmla="*/ 75 h 123"/>
                  <a:gd name="T6" fmla="*/ 600 w 600"/>
                  <a:gd name="T7" fmla="*/ 38 h 123"/>
                  <a:gd name="T8" fmla="*/ 562 w 600"/>
                  <a:gd name="T9" fmla="*/ 0 h 123"/>
                  <a:gd name="T10" fmla="*/ 39 w 600"/>
                  <a:gd name="T11" fmla="*/ 0 h 123"/>
                  <a:gd name="T12" fmla="*/ 0 w 600"/>
                  <a:gd name="T13" fmla="*/ 38 h 123"/>
                  <a:gd name="T14" fmla="*/ 0 w 600"/>
                  <a:gd name="T15" fmla="*/ 75 h 123"/>
                  <a:gd name="T16" fmla="*/ 0 w 600"/>
                  <a:gd name="T17" fmla="*/ 123 h 123"/>
                  <a:gd name="T18" fmla="*/ 39 w 600"/>
                  <a:gd name="T19" fmla="*/ 114 h 123"/>
                  <a:gd name="T20" fmla="*/ 562 w 600"/>
                  <a:gd name="T21" fmla="*/ 11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0" h="123">
                    <a:moveTo>
                      <a:pt x="562" y="114"/>
                    </a:moveTo>
                    <a:cubicBezTo>
                      <a:pt x="576" y="114"/>
                      <a:pt x="589" y="117"/>
                      <a:pt x="600" y="123"/>
                    </a:cubicBezTo>
                    <a:cubicBezTo>
                      <a:pt x="600" y="75"/>
                      <a:pt x="600" y="75"/>
                      <a:pt x="600" y="75"/>
                    </a:cubicBezTo>
                    <a:cubicBezTo>
                      <a:pt x="600" y="38"/>
                      <a:pt x="600" y="38"/>
                      <a:pt x="600" y="38"/>
                    </a:cubicBezTo>
                    <a:cubicBezTo>
                      <a:pt x="600" y="17"/>
                      <a:pt x="583" y="0"/>
                      <a:pt x="562" y="0"/>
                    </a:cubicBezTo>
                    <a:cubicBezTo>
                      <a:pt x="39" y="0"/>
                      <a:pt x="39" y="0"/>
                      <a:pt x="39" y="0"/>
                    </a:cubicBezTo>
                    <a:cubicBezTo>
                      <a:pt x="18" y="0"/>
                      <a:pt x="0" y="17"/>
                      <a:pt x="0" y="38"/>
                    </a:cubicBezTo>
                    <a:cubicBezTo>
                      <a:pt x="0" y="75"/>
                      <a:pt x="0" y="75"/>
                      <a:pt x="0" y="75"/>
                    </a:cubicBezTo>
                    <a:cubicBezTo>
                      <a:pt x="0" y="123"/>
                      <a:pt x="0" y="123"/>
                      <a:pt x="0" y="123"/>
                    </a:cubicBezTo>
                    <a:cubicBezTo>
                      <a:pt x="12" y="117"/>
                      <a:pt x="25" y="114"/>
                      <a:pt x="39" y="114"/>
                    </a:cubicBezTo>
                    <a:lnTo>
                      <a:pt x="562"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31" name="Freeform 17"/>
              <p:cNvSpPr>
                <a:spLocks/>
              </p:cNvSpPr>
              <p:nvPr/>
            </p:nvSpPr>
            <p:spPr bwMode="auto">
              <a:xfrm>
                <a:off x="6502400" y="5543550"/>
                <a:ext cx="388938" cy="79375"/>
              </a:xfrm>
              <a:custGeom>
                <a:avLst/>
                <a:gdLst>
                  <a:gd name="T0" fmla="*/ 562 w 600"/>
                  <a:gd name="T1" fmla="*/ 114 h 123"/>
                  <a:gd name="T2" fmla="*/ 600 w 600"/>
                  <a:gd name="T3" fmla="*/ 123 h 123"/>
                  <a:gd name="T4" fmla="*/ 600 w 600"/>
                  <a:gd name="T5" fmla="*/ 75 h 123"/>
                  <a:gd name="T6" fmla="*/ 600 w 600"/>
                  <a:gd name="T7" fmla="*/ 38 h 123"/>
                  <a:gd name="T8" fmla="*/ 562 w 600"/>
                  <a:gd name="T9" fmla="*/ 0 h 123"/>
                  <a:gd name="T10" fmla="*/ 39 w 600"/>
                  <a:gd name="T11" fmla="*/ 0 h 123"/>
                  <a:gd name="T12" fmla="*/ 0 w 600"/>
                  <a:gd name="T13" fmla="*/ 38 h 123"/>
                  <a:gd name="T14" fmla="*/ 0 w 600"/>
                  <a:gd name="T15" fmla="*/ 75 h 123"/>
                  <a:gd name="T16" fmla="*/ 0 w 600"/>
                  <a:gd name="T17" fmla="*/ 123 h 123"/>
                  <a:gd name="T18" fmla="*/ 39 w 600"/>
                  <a:gd name="T19" fmla="*/ 114 h 123"/>
                  <a:gd name="T20" fmla="*/ 562 w 600"/>
                  <a:gd name="T21" fmla="*/ 11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0" h="123">
                    <a:moveTo>
                      <a:pt x="562" y="114"/>
                    </a:moveTo>
                    <a:cubicBezTo>
                      <a:pt x="576" y="114"/>
                      <a:pt x="589" y="117"/>
                      <a:pt x="600" y="123"/>
                    </a:cubicBezTo>
                    <a:cubicBezTo>
                      <a:pt x="600" y="75"/>
                      <a:pt x="600" y="75"/>
                      <a:pt x="600" y="75"/>
                    </a:cubicBezTo>
                    <a:cubicBezTo>
                      <a:pt x="600" y="38"/>
                      <a:pt x="600" y="38"/>
                      <a:pt x="600" y="38"/>
                    </a:cubicBezTo>
                    <a:cubicBezTo>
                      <a:pt x="600" y="17"/>
                      <a:pt x="583" y="0"/>
                      <a:pt x="562" y="0"/>
                    </a:cubicBezTo>
                    <a:cubicBezTo>
                      <a:pt x="39" y="0"/>
                      <a:pt x="39" y="0"/>
                      <a:pt x="39" y="0"/>
                    </a:cubicBezTo>
                    <a:cubicBezTo>
                      <a:pt x="18" y="0"/>
                      <a:pt x="0" y="17"/>
                      <a:pt x="0" y="38"/>
                    </a:cubicBezTo>
                    <a:cubicBezTo>
                      <a:pt x="0" y="75"/>
                      <a:pt x="0" y="75"/>
                      <a:pt x="0" y="75"/>
                    </a:cubicBezTo>
                    <a:cubicBezTo>
                      <a:pt x="0" y="123"/>
                      <a:pt x="0" y="123"/>
                      <a:pt x="0" y="123"/>
                    </a:cubicBezTo>
                    <a:cubicBezTo>
                      <a:pt x="12" y="117"/>
                      <a:pt x="25" y="114"/>
                      <a:pt x="39" y="114"/>
                    </a:cubicBezTo>
                    <a:lnTo>
                      <a:pt x="562" y="11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32" name="Freeform 18"/>
              <p:cNvSpPr>
                <a:spLocks/>
              </p:cNvSpPr>
              <p:nvPr/>
            </p:nvSpPr>
            <p:spPr bwMode="auto">
              <a:xfrm>
                <a:off x="6953250" y="5543550"/>
                <a:ext cx="388938" cy="79375"/>
              </a:xfrm>
              <a:custGeom>
                <a:avLst/>
                <a:gdLst>
                  <a:gd name="T0" fmla="*/ 600 w 600"/>
                  <a:gd name="T1" fmla="*/ 38 h 123"/>
                  <a:gd name="T2" fmla="*/ 562 w 600"/>
                  <a:gd name="T3" fmla="*/ 0 h 123"/>
                  <a:gd name="T4" fmla="*/ 39 w 600"/>
                  <a:gd name="T5" fmla="*/ 0 h 123"/>
                  <a:gd name="T6" fmla="*/ 0 w 600"/>
                  <a:gd name="T7" fmla="*/ 38 h 123"/>
                  <a:gd name="T8" fmla="*/ 0 w 600"/>
                  <a:gd name="T9" fmla="*/ 75 h 123"/>
                  <a:gd name="T10" fmla="*/ 0 w 600"/>
                  <a:gd name="T11" fmla="*/ 123 h 123"/>
                  <a:gd name="T12" fmla="*/ 39 w 600"/>
                  <a:gd name="T13" fmla="*/ 114 h 123"/>
                  <a:gd name="T14" fmla="*/ 562 w 600"/>
                  <a:gd name="T15" fmla="*/ 114 h 123"/>
                  <a:gd name="T16" fmla="*/ 600 w 600"/>
                  <a:gd name="T17" fmla="*/ 123 h 123"/>
                  <a:gd name="T18" fmla="*/ 600 w 600"/>
                  <a:gd name="T19" fmla="*/ 75 h 123"/>
                  <a:gd name="T20" fmla="*/ 600 w 600"/>
                  <a:gd name="T21" fmla="*/ 3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0" h="123">
                    <a:moveTo>
                      <a:pt x="600" y="38"/>
                    </a:moveTo>
                    <a:cubicBezTo>
                      <a:pt x="600" y="17"/>
                      <a:pt x="583" y="0"/>
                      <a:pt x="562" y="0"/>
                    </a:cubicBezTo>
                    <a:cubicBezTo>
                      <a:pt x="39" y="0"/>
                      <a:pt x="39" y="0"/>
                      <a:pt x="39" y="0"/>
                    </a:cubicBezTo>
                    <a:cubicBezTo>
                      <a:pt x="18" y="0"/>
                      <a:pt x="0" y="17"/>
                      <a:pt x="0" y="38"/>
                    </a:cubicBezTo>
                    <a:cubicBezTo>
                      <a:pt x="0" y="75"/>
                      <a:pt x="0" y="75"/>
                      <a:pt x="0" y="75"/>
                    </a:cubicBezTo>
                    <a:cubicBezTo>
                      <a:pt x="0" y="123"/>
                      <a:pt x="0" y="123"/>
                      <a:pt x="0" y="123"/>
                    </a:cubicBezTo>
                    <a:cubicBezTo>
                      <a:pt x="12" y="117"/>
                      <a:pt x="25" y="114"/>
                      <a:pt x="39" y="114"/>
                    </a:cubicBezTo>
                    <a:cubicBezTo>
                      <a:pt x="562" y="114"/>
                      <a:pt x="562" y="114"/>
                      <a:pt x="562" y="114"/>
                    </a:cubicBezTo>
                    <a:cubicBezTo>
                      <a:pt x="576" y="114"/>
                      <a:pt x="589" y="117"/>
                      <a:pt x="600" y="123"/>
                    </a:cubicBezTo>
                    <a:cubicBezTo>
                      <a:pt x="600" y="75"/>
                      <a:pt x="600" y="75"/>
                      <a:pt x="600" y="75"/>
                    </a:cubicBezTo>
                    <a:lnTo>
                      <a:pt x="60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33" name="Freeform 19"/>
              <p:cNvSpPr>
                <a:spLocks/>
              </p:cNvSpPr>
              <p:nvPr/>
            </p:nvSpPr>
            <p:spPr bwMode="auto">
              <a:xfrm>
                <a:off x="6051550" y="5648325"/>
                <a:ext cx="388938" cy="79375"/>
              </a:xfrm>
              <a:custGeom>
                <a:avLst/>
                <a:gdLst>
                  <a:gd name="T0" fmla="*/ 600 w 600"/>
                  <a:gd name="T1" fmla="*/ 38 h 123"/>
                  <a:gd name="T2" fmla="*/ 562 w 600"/>
                  <a:gd name="T3" fmla="*/ 0 h 123"/>
                  <a:gd name="T4" fmla="*/ 39 w 600"/>
                  <a:gd name="T5" fmla="*/ 0 h 123"/>
                  <a:gd name="T6" fmla="*/ 0 w 600"/>
                  <a:gd name="T7" fmla="*/ 38 h 123"/>
                  <a:gd name="T8" fmla="*/ 0 w 600"/>
                  <a:gd name="T9" fmla="*/ 75 h 123"/>
                  <a:gd name="T10" fmla="*/ 0 w 600"/>
                  <a:gd name="T11" fmla="*/ 123 h 123"/>
                  <a:gd name="T12" fmla="*/ 39 w 600"/>
                  <a:gd name="T13" fmla="*/ 114 h 123"/>
                  <a:gd name="T14" fmla="*/ 562 w 600"/>
                  <a:gd name="T15" fmla="*/ 114 h 123"/>
                  <a:gd name="T16" fmla="*/ 600 w 600"/>
                  <a:gd name="T17" fmla="*/ 123 h 123"/>
                  <a:gd name="T18" fmla="*/ 600 w 600"/>
                  <a:gd name="T19" fmla="*/ 75 h 123"/>
                  <a:gd name="T20" fmla="*/ 600 w 600"/>
                  <a:gd name="T21" fmla="*/ 3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0" h="123">
                    <a:moveTo>
                      <a:pt x="600" y="38"/>
                    </a:moveTo>
                    <a:cubicBezTo>
                      <a:pt x="600" y="17"/>
                      <a:pt x="583" y="0"/>
                      <a:pt x="562" y="0"/>
                    </a:cubicBezTo>
                    <a:cubicBezTo>
                      <a:pt x="39" y="0"/>
                      <a:pt x="39" y="0"/>
                      <a:pt x="39" y="0"/>
                    </a:cubicBezTo>
                    <a:cubicBezTo>
                      <a:pt x="18" y="0"/>
                      <a:pt x="0" y="17"/>
                      <a:pt x="0" y="38"/>
                    </a:cubicBezTo>
                    <a:cubicBezTo>
                      <a:pt x="0" y="75"/>
                      <a:pt x="0" y="75"/>
                      <a:pt x="0" y="75"/>
                    </a:cubicBezTo>
                    <a:cubicBezTo>
                      <a:pt x="0" y="123"/>
                      <a:pt x="0" y="123"/>
                      <a:pt x="0" y="123"/>
                    </a:cubicBezTo>
                    <a:cubicBezTo>
                      <a:pt x="12" y="117"/>
                      <a:pt x="25" y="114"/>
                      <a:pt x="39" y="114"/>
                    </a:cubicBezTo>
                    <a:cubicBezTo>
                      <a:pt x="562" y="114"/>
                      <a:pt x="562" y="114"/>
                      <a:pt x="562" y="114"/>
                    </a:cubicBezTo>
                    <a:cubicBezTo>
                      <a:pt x="576" y="114"/>
                      <a:pt x="589" y="117"/>
                      <a:pt x="600" y="123"/>
                    </a:cubicBezTo>
                    <a:cubicBezTo>
                      <a:pt x="600" y="75"/>
                      <a:pt x="600" y="75"/>
                      <a:pt x="600" y="75"/>
                    </a:cubicBezTo>
                    <a:lnTo>
                      <a:pt x="60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34" name="Freeform 20"/>
              <p:cNvSpPr>
                <a:spLocks/>
              </p:cNvSpPr>
              <p:nvPr/>
            </p:nvSpPr>
            <p:spPr bwMode="auto">
              <a:xfrm>
                <a:off x="6051550" y="5622925"/>
                <a:ext cx="0" cy="1587"/>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0" y="0"/>
                    </a:cubicBezTo>
                    <a:cubicBezTo>
                      <a:pt x="1" y="1"/>
                      <a:pt x="1" y="1"/>
                      <a:pt x="1" y="1"/>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35" name="Freeform 21"/>
              <p:cNvSpPr>
                <a:spLocks/>
              </p:cNvSpPr>
              <p:nvPr/>
            </p:nvSpPr>
            <p:spPr bwMode="auto">
              <a:xfrm>
                <a:off x="6440488" y="5622925"/>
                <a:ext cx="1588" cy="1587"/>
              </a:xfrm>
              <a:custGeom>
                <a:avLst/>
                <a:gdLst>
                  <a:gd name="T0" fmla="*/ 2 w 2"/>
                  <a:gd name="T1" fmla="*/ 0 h 1"/>
                  <a:gd name="T2" fmla="*/ 0 w 2"/>
                  <a:gd name="T3" fmla="*/ 0 h 1"/>
                  <a:gd name="T4" fmla="*/ 0 w 2"/>
                  <a:gd name="T5" fmla="*/ 1 h 1"/>
                  <a:gd name="T6" fmla="*/ 2 w 2"/>
                  <a:gd name="T7" fmla="*/ 0 h 1"/>
                </a:gdLst>
                <a:ahLst/>
                <a:cxnLst>
                  <a:cxn ang="0">
                    <a:pos x="T0" y="T1"/>
                  </a:cxn>
                  <a:cxn ang="0">
                    <a:pos x="T2" y="T3"/>
                  </a:cxn>
                  <a:cxn ang="0">
                    <a:pos x="T4" y="T5"/>
                  </a:cxn>
                  <a:cxn ang="0">
                    <a:pos x="T6" y="T7"/>
                  </a:cxn>
                </a:cxnLst>
                <a:rect l="0" t="0" r="r" b="b"/>
                <a:pathLst>
                  <a:path w="2" h="1">
                    <a:moveTo>
                      <a:pt x="2" y="0"/>
                    </a:moveTo>
                    <a:cubicBezTo>
                      <a:pt x="1" y="0"/>
                      <a:pt x="1" y="0"/>
                      <a:pt x="0" y="0"/>
                    </a:cubicBezTo>
                    <a:cubicBezTo>
                      <a:pt x="0" y="1"/>
                      <a:pt x="0" y="1"/>
                      <a:pt x="0" y="1"/>
                    </a:cubicBezTo>
                    <a:cubicBezTo>
                      <a:pt x="1" y="1"/>
                      <a:pt x="1"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36" name="Freeform 22"/>
              <p:cNvSpPr>
                <a:spLocks/>
              </p:cNvSpPr>
              <p:nvPr/>
            </p:nvSpPr>
            <p:spPr bwMode="auto">
              <a:xfrm>
                <a:off x="6502400" y="5648325"/>
                <a:ext cx="388938" cy="79375"/>
              </a:xfrm>
              <a:custGeom>
                <a:avLst/>
                <a:gdLst>
                  <a:gd name="T0" fmla="*/ 600 w 600"/>
                  <a:gd name="T1" fmla="*/ 38 h 123"/>
                  <a:gd name="T2" fmla="*/ 562 w 600"/>
                  <a:gd name="T3" fmla="*/ 0 h 123"/>
                  <a:gd name="T4" fmla="*/ 39 w 600"/>
                  <a:gd name="T5" fmla="*/ 0 h 123"/>
                  <a:gd name="T6" fmla="*/ 0 w 600"/>
                  <a:gd name="T7" fmla="*/ 38 h 123"/>
                  <a:gd name="T8" fmla="*/ 0 w 600"/>
                  <a:gd name="T9" fmla="*/ 75 h 123"/>
                  <a:gd name="T10" fmla="*/ 0 w 600"/>
                  <a:gd name="T11" fmla="*/ 123 h 123"/>
                  <a:gd name="T12" fmla="*/ 39 w 600"/>
                  <a:gd name="T13" fmla="*/ 114 h 123"/>
                  <a:gd name="T14" fmla="*/ 562 w 600"/>
                  <a:gd name="T15" fmla="*/ 114 h 123"/>
                  <a:gd name="T16" fmla="*/ 600 w 600"/>
                  <a:gd name="T17" fmla="*/ 123 h 123"/>
                  <a:gd name="T18" fmla="*/ 600 w 600"/>
                  <a:gd name="T19" fmla="*/ 75 h 123"/>
                  <a:gd name="T20" fmla="*/ 600 w 600"/>
                  <a:gd name="T21" fmla="*/ 3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0" h="123">
                    <a:moveTo>
                      <a:pt x="600" y="38"/>
                    </a:moveTo>
                    <a:cubicBezTo>
                      <a:pt x="600" y="17"/>
                      <a:pt x="583" y="0"/>
                      <a:pt x="562" y="0"/>
                    </a:cubicBezTo>
                    <a:cubicBezTo>
                      <a:pt x="39" y="0"/>
                      <a:pt x="39" y="0"/>
                      <a:pt x="39" y="0"/>
                    </a:cubicBezTo>
                    <a:cubicBezTo>
                      <a:pt x="18" y="0"/>
                      <a:pt x="0" y="17"/>
                      <a:pt x="0" y="38"/>
                    </a:cubicBezTo>
                    <a:cubicBezTo>
                      <a:pt x="0" y="75"/>
                      <a:pt x="0" y="75"/>
                      <a:pt x="0" y="75"/>
                    </a:cubicBezTo>
                    <a:cubicBezTo>
                      <a:pt x="0" y="123"/>
                      <a:pt x="0" y="123"/>
                      <a:pt x="0" y="123"/>
                    </a:cubicBezTo>
                    <a:cubicBezTo>
                      <a:pt x="12" y="117"/>
                      <a:pt x="25" y="114"/>
                      <a:pt x="39" y="114"/>
                    </a:cubicBezTo>
                    <a:cubicBezTo>
                      <a:pt x="562" y="114"/>
                      <a:pt x="562" y="114"/>
                      <a:pt x="562" y="114"/>
                    </a:cubicBezTo>
                    <a:cubicBezTo>
                      <a:pt x="576" y="114"/>
                      <a:pt x="589" y="117"/>
                      <a:pt x="600" y="123"/>
                    </a:cubicBezTo>
                    <a:cubicBezTo>
                      <a:pt x="600" y="75"/>
                      <a:pt x="600" y="75"/>
                      <a:pt x="600" y="75"/>
                    </a:cubicBezTo>
                    <a:lnTo>
                      <a:pt x="60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38" name="Freeform 23"/>
              <p:cNvSpPr>
                <a:spLocks/>
              </p:cNvSpPr>
              <p:nvPr/>
            </p:nvSpPr>
            <p:spPr bwMode="auto">
              <a:xfrm>
                <a:off x="6502400" y="5622925"/>
                <a:ext cx="0" cy="1587"/>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0" y="0"/>
                    </a:cubicBezTo>
                    <a:cubicBezTo>
                      <a:pt x="1" y="1"/>
                      <a:pt x="1" y="1"/>
                      <a:pt x="1" y="1"/>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39" name="Freeform 24"/>
              <p:cNvSpPr>
                <a:spLocks/>
              </p:cNvSpPr>
              <p:nvPr/>
            </p:nvSpPr>
            <p:spPr bwMode="auto">
              <a:xfrm>
                <a:off x="6891338" y="5622925"/>
                <a:ext cx="1588" cy="1587"/>
              </a:xfrm>
              <a:custGeom>
                <a:avLst/>
                <a:gdLst>
                  <a:gd name="T0" fmla="*/ 1 w 1"/>
                  <a:gd name="T1" fmla="*/ 0 h 1"/>
                  <a:gd name="T2" fmla="*/ 0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0" y="0"/>
                    </a:cubicBezTo>
                    <a:cubicBezTo>
                      <a:pt x="0" y="1"/>
                      <a:pt x="0" y="1"/>
                      <a:pt x="0" y="1"/>
                    </a:cubicBezTo>
                    <a:cubicBezTo>
                      <a:pt x="1"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40" name="Freeform 25"/>
              <p:cNvSpPr>
                <a:spLocks/>
              </p:cNvSpPr>
              <p:nvPr/>
            </p:nvSpPr>
            <p:spPr bwMode="auto">
              <a:xfrm>
                <a:off x="6953250" y="5648325"/>
                <a:ext cx="388938" cy="79375"/>
              </a:xfrm>
              <a:custGeom>
                <a:avLst/>
                <a:gdLst>
                  <a:gd name="T0" fmla="*/ 600 w 600"/>
                  <a:gd name="T1" fmla="*/ 38 h 123"/>
                  <a:gd name="T2" fmla="*/ 562 w 600"/>
                  <a:gd name="T3" fmla="*/ 0 h 123"/>
                  <a:gd name="T4" fmla="*/ 39 w 600"/>
                  <a:gd name="T5" fmla="*/ 0 h 123"/>
                  <a:gd name="T6" fmla="*/ 0 w 600"/>
                  <a:gd name="T7" fmla="*/ 38 h 123"/>
                  <a:gd name="T8" fmla="*/ 0 w 600"/>
                  <a:gd name="T9" fmla="*/ 75 h 123"/>
                  <a:gd name="T10" fmla="*/ 0 w 600"/>
                  <a:gd name="T11" fmla="*/ 123 h 123"/>
                  <a:gd name="T12" fmla="*/ 39 w 600"/>
                  <a:gd name="T13" fmla="*/ 114 h 123"/>
                  <a:gd name="T14" fmla="*/ 562 w 600"/>
                  <a:gd name="T15" fmla="*/ 114 h 123"/>
                  <a:gd name="T16" fmla="*/ 600 w 600"/>
                  <a:gd name="T17" fmla="*/ 123 h 123"/>
                  <a:gd name="T18" fmla="*/ 600 w 600"/>
                  <a:gd name="T19" fmla="*/ 75 h 123"/>
                  <a:gd name="T20" fmla="*/ 600 w 600"/>
                  <a:gd name="T21" fmla="*/ 3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0" h="123">
                    <a:moveTo>
                      <a:pt x="600" y="38"/>
                    </a:moveTo>
                    <a:cubicBezTo>
                      <a:pt x="600" y="17"/>
                      <a:pt x="583" y="0"/>
                      <a:pt x="562" y="0"/>
                    </a:cubicBezTo>
                    <a:cubicBezTo>
                      <a:pt x="39" y="0"/>
                      <a:pt x="39" y="0"/>
                      <a:pt x="39" y="0"/>
                    </a:cubicBezTo>
                    <a:cubicBezTo>
                      <a:pt x="18" y="0"/>
                      <a:pt x="0" y="17"/>
                      <a:pt x="0" y="38"/>
                    </a:cubicBezTo>
                    <a:cubicBezTo>
                      <a:pt x="0" y="75"/>
                      <a:pt x="0" y="75"/>
                      <a:pt x="0" y="75"/>
                    </a:cubicBezTo>
                    <a:cubicBezTo>
                      <a:pt x="0" y="123"/>
                      <a:pt x="0" y="123"/>
                      <a:pt x="0" y="123"/>
                    </a:cubicBezTo>
                    <a:cubicBezTo>
                      <a:pt x="12" y="117"/>
                      <a:pt x="25" y="114"/>
                      <a:pt x="39" y="114"/>
                    </a:cubicBezTo>
                    <a:cubicBezTo>
                      <a:pt x="562" y="114"/>
                      <a:pt x="562" y="114"/>
                      <a:pt x="562" y="114"/>
                    </a:cubicBezTo>
                    <a:cubicBezTo>
                      <a:pt x="576" y="114"/>
                      <a:pt x="589" y="117"/>
                      <a:pt x="600" y="123"/>
                    </a:cubicBezTo>
                    <a:cubicBezTo>
                      <a:pt x="600" y="75"/>
                      <a:pt x="600" y="75"/>
                      <a:pt x="600" y="75"/>
                    </a:cubicBezTo>
                    <a:lnTo>
                      <a:pt x="60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41" name="Freeform 26"/>
              <p:cNvSpPr>
                <a:spLocks/>
              </p:cNvSpPr>
              <p:nvPr/>
            </p:nvSpPr>
            <p:spPr bwMode="auto">
              <a:xfrm>
                <a:off x="6953250" y="5622925"/>
                <a:ext cx="0" cy="1587"/>
              </a:xfrm>
              <a:custGeom>
                <a:avLst/>
                <a:gdLst>
                  <a:gd name="T0" fmla="*/ 1 w 1"/>
                  <a:gd name="T1" fmla="*/ 1 h 1"/>
                  <a:gd name="T2" fmla="*/ 1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1" y="0"/>
                      <a:pt x="1" y="0"/>
                    </a:cubicBezTo>
                    <a:cubicBezTo>
                      <a:pt x="1" y="0"/>
                      <a:pt x="1" y="0"/>
                      <a:pt x="0" y="0"/>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42" name="Freeform 27"/>
              <p:cNvSpPr>
                <a:spLocks/>
              </p:cNvSpPr>
              <p:nvPr/>
            </p:nvSpPr>
            <p:spPr bwMode="auto">
              <a:xfrm>
                <a:off x="7342188" y="5622925"/>
                <a:ext cx="1588" cy="1587"/>
              </a:xfrm>
              <a:custGeom>
                <a:avLst/>
                <a:gdLst>
                  <a:gd name="T0" fmla="*/ 0 w 1"/>
                  <a:gd name="T1" fmla="*/ 1 h 1"/>
                  <a:gd name="T2" fmla="*/ 1 w 1"/>
                  <a:gd name="T3" fmla="*/ 0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1" y="1"/>
                      <a:pt x="1" y="1"/>
                      <a:pt x="1" y="0"/>
                    </a:cubicBezTo>
                    <a:cubicBezTo>
                      <a:pt x="1" y="0"/>
                      <a:pt x="1" y="0"/>
                      <a:pt x="0"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43" name="Freeform 28"/>
              <p:cNvSpPr>
                <a:spLocks/>
              </p:cNvSpPr>
              <p:nvPr/>
            </p:nvSpPr>
            <p:spPr bwMode="auto">
              <a:xfrm>
                <a:off x="6051550" y="5753100"/>
                <a:ext cx="388938" cy="79375"/>
              </a:xfrm>
              <a:custGeom>
                <a:avLst/>
                <a:gdLst>
                  <a:gd name="T0" fmla="*/ 600 w 600"/>
                  <a:gd name="T1" fmla="*/ 38 h 123"/>
                  <a:gd name="T2" fmla="*/ 562 w 600"/>
                  <a:gd name="T3" fmla="*/ 0 h 123"/>
                  <a:gd name="T4" fmla="*/ 39 w 600"/>
                  <a:gd name="T5" fmla="*/ 0 h 123"/>
                  <a:gd name="T6" fmla="*/ 0 w 600"/>
                  <a:gd name="T7" fmla="*/ 38 h 123"/>
                  <a:gd name="T8" fmla="*/ 0 w 600"/>
                  <a:gd name="T9" fmla="*/ 75 h 123"/>
                  <a:gd name="T10" fmla="*/ 0 w 600"/>
                  <a:gd name="T11" fmla="*/ 123 h 123"/>
                  <a:gd name="T12" fmla="*/ 39 w 600"/>
                  <a:gd name="T13" fmla="*/ 114 h 123"/>
                  <a:gd name="T14" fmla="*/ 562 w 600"/>
                  <a:gd name="T15" fmla="*/ 114 h 123"/>
                  <a:gd name="T16" fmla="*/ 600 w 600"/>
                  <a:gd name="T17" fmla="*/ 123 h 123"/>
                  <a:gd name="T18" fmla="*/ 600 w 600"/>
                  <a:gd name="T19" fmla="*/ 75 h 123"/>
                  <a:gd name="T20" fmla="*/ 600 w 600"/>
                  <a:gd name="T21" fmla="*/ 3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0" h="123">
                    <a:moveTo>
                      <a:pt x="600" y="38"/>
                    </a:moveTo>
                    <a:cubicBezTo>
                      <a:pt x="600" y="17"/>
                      <a:pt x="583" y="0"/>
                      <a:pt x="562" y="0"/>
                    </a:cubicBezTo>
                    <a:cubicBezTo>
                      <a:pt x="39" y="0"/>
                      <a:pt x="39" y="0"/>
                      <a:pt x="39" y="0"/>
                    </a:cubicBezTo>
                    <a:cubicBezTo>
                      <a:pt x="18" y="0"/>
                      <a:pt x="0" y="17"/>
                      <a:pt x="0" y="38"/>
                    </a:cubicBezTo>
                    <a:cubicBezTo>
                      <a:pt x="0" y="75"/>
                      <a:pt x="0" y="75"/>
                      <a:pt x="0" y="75"/>
                    </a:cubicBezTo>
                    <a:cubicBezTo>
                      <a:pt x="0" y="123"/>
                      <a:pt x="0" y="123"/>
                      <a:pt x="0" y="123"/>
                    </a:cubicBezTo>
                    <a:cubicBezTo>
                      <a:pt x="12" y="117"/>
                      <a:pt x="25" y="114"/>
                      <a:pt x="39" y="114"/>
                    </a:cubicBezTo>
                    <a:cubicBezTo>
                      <a:pt x="562" y="114"/>
                      <a:pt x="562" y="114"/>
                      <a:pt x="562" y="114"/>
                    </a:cubicBezTo>
                    <a:cubicBezTo>
                      <a:pt x="576" y="114"/>
                      <a:pt x="589" y="117"/>
                      <a:pt x="600" y="123"/>
                    </a:cubicBezTo>
                    <a:cubicBezTo>
                      <a:pt x="600" y="75"/>
                      <a:pt x="600" y="75"/>
                      <a:pt x="600" y="75"/>
                    </a:cubicBezTo>
                    <a:lnTo>
                      <a:pt x="60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44" name="Freeform 29"/>
              <p:cNvSpPr>
                <a:spLocks/>
              </p:cNvSpPr>
              <p:nvPr/>
            </p:nvSpPr>
            <p:spPr bwMode="auto">
              <a:xfrm>
                <a:off x="6051550" y="5727700"/>
                <a:ext cx="0" cy="1587"/>
              </a:xfrm>
              <a:custGeom>
                <a:avLst/>
                <a:gdLst>
                  <a:gd name="T0" fmla="*/ 1 w 1"/>
                  <a:gd name="T1" fmla="*/ 1 h 1"/>
                  <a:gd name="T2" fmla="*/ 1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1" y="0"/>
                      <a:pt x="1" y="0"/>
                    </a:cubicBezTo>
                    <a:cubicBezTo>
                      <a:pt x="1" y="0"/>
                      <a:pt x="1" y="0"/>
                      <a:pt x="0" y="0"/>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45" name="Freeform 30"/>
              <p:cNvSpPr>
                <a:spLocks/>
              </p:cNvSpPr>
              <p:nvPr/>
            </p:nvSpPr>
            <p:spPr bwMode="auto">
              <a:xfrm>
                <a:off x="6440488" y="5727700"/>
                <a:ext cx="1588"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1"/>
                      <a:pt x="1" y="1"/>
                      <a:pt x="2" y="0"/>
                    </a:cubicBezTo>
                    <a:cubicBezTo>
                      <a:pt x="1" y="0"/>
                      <a:pt x="1" y="0"/>
                      <a:pt x="0"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46" name="Freeform 31"/>
              <p:cNvSpPr>
                <a:spLocks/>
              </p:cNvSpPr>
              <p:nvPr/>
            </p:nvSpPr>
            <p:spPr bwMode="auto">
              <a:xfrm>
                <a:off x="6502400" y="5753100"/>
                <a:ext cx="388938" cy="79375"/>
              </a:xfrm>
              <a:custGeom>
                <a:avLst/>
                <a:gdLst>
                  <a:gd name="T0" fmla="*/ 600 w 600"/>
                  <a:gd name="T1" fmla="*/ 38 h 123"/>
                  <a:gd name="T2" fmla="*/ 562 w 600"/>
                  <a:gd name="T3" fmla="*/ 0 h 123"/>
                  <a:gd name="T4" fmla="*/ 39 w 600"/>
                  <a:gd name="T5" fmla="*/ 0 h 123"/>
                  <a:gd name="T6" fmla="*/ 0 w 600"/>
                  <a:gd name="T7" fmla="*/ 38 h 123"/>
                  <a:gd name="T8" fmla="*/ 0 w 600"/>
                  <a:gd name="T9" fmla="*/ 75 h 123"/>
                  <a:gd name="T10" fmla="*/ 0 w 600"/>
                  <a:gd name="T11" fmla="*/ 123 h 123"/>
                  <a:gd name="T12" fmla="*/ 39 w 600"/>
                  <a:gd name="T13" fmla="*/ 114 h 123"/>
                  <a:gd name="T14" fmla="*/ 562 w 600"/>
                  <a:gd name="T15" fmla="*/ 114 h 123"/>
                  <a:gd name="T16" fmla="*/ 600 w 600"/>
                  <a:gd name="T17" fmla="*/ 123 h 123"/>
                  <a:gd name="T18" fmla="*/ 600 w 600"/>
                  <a:gd name="T19" fmla="*/ 75 h 123"/>
                  <a:gd name="T20" fmla="*/ 600 w 600"/>
                  <a:gd name="T21" fmla="*/ 3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0" h="123">
                    <a:moveTo>
                      <a:pt x="600" y="38"/>
                    </a:moveTo>
                    <a:cubicBezTo>
                      <a:pt x="600" y="17"/>
                      <a:pt x="583" y="0"/>
                      <a:pt x="562" y="0"/>
                    </a:cubicBezTo>
                    <a:cubicBezTo>
                      <a:pt x="39" y="0"/>
                      <a:pt x="39" y="0"/>
                      <a:pt x="39" y="0"/>
                    </a:cubicBezTo>
                    <a:cubicBezTo>
                      <a:pt x="18" y="0"/>
                      <a:pt x="0" y="17"/>
                      <a:pt x="0" y="38"/>
                    </a:cubicBezTo>
                    <a:cubicBezTo>
                      <a:pt x="0" y="75"/>
                      <a:pt x="0" y="75"/>
                      <a:pt x="0" y="75"/>
                    </a:cubicBezTo>
                    <a:cubicBezTo>
                      <a:pt x="0" y="123"/>
                      <a:pt x="0" y="123"/>
                      <a:pt x="0" y="123"/>
                    </a:cubicBezTo>
                    <a:cubicBezTo>
                      <a:pt x="12" y="117"/>
                      <a:pt x="25" y="114"/>
                      <a:pt x="39" y="114"/>
                    </a:cubicBezTo>
                    <a:cubicBezTo>
                      <a:pt x="562" y="114"/>
                      <a:pt x="562" y="114"/>
                      <a:pt x="562" y="114"/>
                    </a:cubicBezTo>
                    <a:cubicBezTo>
                      <a:pt x="576" y="114"/>
                      <a:pt x="589" y="117"/>
                      <a:pt x="600" y="123"/>
                    </a:cubicBezTo>
                    <a:cubicBezTo>
                      <a:pt x="600" y="75"/>
                      <a:pt x="600" y="75"/>
                      <a:pt x="600" y="75"/>
                    </a:cubicBezTo>
                    <a:lnTo>
                      <a:pt x="60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47" name="Freeform 32"/>
              <p:cNvSpPr>
                <a:spLocks/>
              </p:cNvSpPr>
              <p:nvPr/>
            </p:nvSpPr>
            <p:spPr bwMode="auto">
              <a:xfrm>
                <a:off x="6502400" y="5727700"/>
                <a:ext cx="0" cy="1587"/>
              </a:xfrm>
              <a:custGeom>
                <a:avLst/>
                <a:gdLst>
                  <a:gd name="T0" fmla="*/ 1 w 1"/>
                  <a:gd name="T1" fmla="*/ 1 h 1"/>
                  <a:gd name="T2" fmla="*/ 1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1" y="0"/>
                      <a:pt x="1" y="0"/>
                    </a:cubicBezTo>
                    <a:cubicBezTo>
                      <a:pt x="1" y="0"/>
                      <a:pt x="1" y="0"/>
                      <a:pt x="0" y="0"/>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48" name="Freeform 33"/>
              <p:cNvSpPr>
                <a:spLocks/>
              </p:cNvSpPr>
              <p:nvPr/>
            </p:nvSpPr>
            <p:spPr bwMode="auto">
              <a:xfrm>
                <a:off x="6891338" y="5727700"/>
                <a:ext cx="1588"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1"/>
                      <a:pt x="1" y="1"/>
                      <a:pt x="2" y="0"/>
                    </a:cubicBezTo>
                    <a:cubicBezTo>
                      <a:pt x="1" y="0"/>
                      <a:pt x="1" y="0"/>
                      <a:pt x="0"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49" name="Freeform 34"/>
              <p:cNvSpPr>
                <a:spLocks/>
              </p:cNvSpPr>
              <p:nvPr/>
            </p:nvSpPr>
            <p:spPr bwMode="auto">
              <a:xfrm>
                <a:off x="6953250" y="5753100"/>
                <a:ext cx="388938" cy="79375"/>
              </a:xfrm>
              <a:custGeom>
                <a:avLst/>
                <a:gdLst>
                  <a:gd name="T0" fmla="*/ 600 w 600"/>
                  <a:gd name="T1" fmla="*/ 38 h 123"/>
                  <a:gd name="T2" fmla="*/ 562 w 600"/>
                  <a:gd name="T3" fmla="*/ 0 h 123"/>
                  <a:gd name="T4" fmla="*/ 39 w 600"/>
                  <a:gd name="T5" fmla="*/ 0 h 123"/>
                  <a:gd name="T6" fmla="*/ 0 w 600"/>
                  <a:gd name="T7" fmla="*/ 38 h 123"/>
                  <a:gd name="T8" fmla="*/ 0 w 600"/>
                  <a:gd name="T9" fmla="*/ 75 h 123"/>
                  <a:gd name="T10" fmla="*/ 0 w 600"/>
                  <a:gd name="T11" fmla="*/ 123 h 123"/>
                  <a:gd name="T12" fmla="*/ 39 w 600"/>
                  <a:gd name="T13" fmla="*/ 114 h 123"/>
                  <a:gd name="T14" fmla="*/ 562 w 600"/>
                  <a:gd name="T15" fmla="*/ 114 h 123"/>
                  <a:gd name="T16" fmla="*/ 600 w 600"/>
                  <a:gd name="T17" fmla="*/ 123 h 123"/>
                  <a:gd name="T18" fmla="*/ 600 w 600"/>
                  <a:gd name="T19" fmla="*/ 75 h 123"/>
                  <a:gd name="T20" fmla="*/ 600 w 600"/>
                  <a:gd name="T21" fmla="*/ 3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0" h="123">
                    <a:moveTo>
                      <a:pt x="600" y="38"/>
                    </a:moveTo>
                    <a:cubicBezTo>
                      <a:pt x="600" y="17"/>
                      <a:pt x="583" y="0"/>
                      <a:pt x="562" y="0"/>
                    </a:cubicBezTo>
                    <a:cubicBezTo>
                      <a:pt x="39" y="0"/>
                      <a:pt x="39" y="0"/>
                      <a:pt x="39" y="0"/>
                    </a:cubicBezTo>
                    <a:cubicBezTo>
                      <a:pt x="18" y="0"/>
                      <a:pt x="0" y="17"/>
                      <a:pt x="0" y="38"/>
                    </a:cubicBezTo>
                    <a:cubicBezTo>
                      <a:pt x="0" y="75"/>
                      <a:pt x="0" y="75"/>
                      <a:pt x="0" y="75"/>
                    </a:cubicBezTo>
                    <a:cubicBezTo>
                      <a:pt x="0" y="123"/>
                      <a:pt x="0" y="123"/>
                      <a:pt x="0" y="123"/>
                    </a:cubicBezTo>
                    <a:cubicBezTo>
                      <a:pt x="12" y="117"/>
                      <a:pt x="25" y="114"/>
                      <a:pt x="39" y="114"/>
                    </a:cubicBezTo>
                    <a:cubicBezTo>
                      <a:pt x="562" y="114"/>
                      <a:pt x="562" y="114"/>
                      <a:pt x="562" y="114"/>
                    </a:cubicBezTo>
                    <a:cubicBezTo>
                      <a:pt x="576" y="114"/>
                      <a:pt x="589" y="117"/>
                      <a:pt x="600" y="123"/>
                    </a:cubicBezTo>
                    <a:cubicBezTo>
                      <a:pt x="600" y="75"/>
                      <a:pt x="600" y="75"/>
                      <a:pt x="600" y="75"/>
                    </a:cubicBezTo>
                    <a:lnTo>
                      <a:pt x="60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50" name="Freeform 35"/>
              <p:cNvSpPr>
                <a:spLocks/>
              </p:cNvSpPr>
              <p:nvPr/>
            </p:nvSpPr>
            <p:spPr bwMode="auto">
              <a:xfrm>
                <a:off x="6953250" y="5727700"/>
                <a:ext cx="0" cy="1587"/>
              </a:xfrm>
              <a:custGeom>
                <a:avLst/>
                <a:gdLst>
                  <a:gd name="T0" fmla="*/ 1 w 1"/>
                  <a:gd name="T1" fmla="*/ 1 h 1"/>
                  <a:gd name="T2" fmla="*/ 1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1" y="0"/>
                      <a:pt x="1" y="0"/>
                    </a:cubicBezTo>
                    <a:cubicBezTo>
                      <a:pt x="1" y="0"/>
                      <a:pt x="1" y="0"/>
                      <a:pt x="0" y="0"/>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51" name="Freeform 36"/>
              <p:cNvSpPr>
                <a:spLocks/>
              </p:cNvSpPr>
              <p:nvPr/>
            </p:nvSpPr>
            <p:spPr bwMode="auto">
              <a:xfrm>
                <a:off x="7342188" y="5727700"/>
                <a:ext cx="1588" cy="1587"/>
              </a:xfrm>
              <a:custGeom>
                <a:avLst/>
                <a:gdLst>
                  <a:gd name="T0" fmla="*/ 0 w 1"/>
                  <a:gd name="T1" fmla="*/ 1 h 1"/>
                  <a:gd name="T2" fmla="*/ 1 w 1"/>
                  <a:gd name="T3" fmla="*/ 0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1" y="1"/>
                      <a:pt x="1" y="1"/>
                      <a:pt x="1" y="0"/>
                    </a:cubicBezTo>
                    <a:cubicBezTo>
                      <a:pt x="1" y="0"/>
                      <a:pt x="1" y="0"/>
                      <a:pt x="0"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52" name="Freeform 37"/>
              <p:cNvSpPr>
                <a:spLocks/>
              </p:cNvSpPr>
              <p:nvPr/>
            </p:nvSpPr>
            <p:spPr bwMode="auto">
              <a:xfrm>
                <a:off x="6051550" y="5857875"/>
                <a:ext cx="388938" cy="179387"/>
              </a:xfrm>
              <a:custGeom>
                <a:avLst/>
                <a:gdLst>
                  <a:gd name="T0" fmla="*/ 562 w 600"/>
                  <a:gd name="T1" fmla="*/ 0 h 276"/>
                  <a:gd name="T2" fmla="*/ 39 w 600"/>
                  <a:gd name="T3" fmla="*/ 0 h 276"/>
                  <a:gd name="T4" fmla="*/ 0 w 600"/>
                  <a:gd name="T5" fmla="*/ 38 h 276"/>
                  <a:gd name="T6" fmla="*/ 0 w 600"/>
                  <a:gd name="T7" fmla="*/ 75 h 276"/>
                  <a:gd name="T8" fmla="*/ 0 w 600"/>
                  <a:gd name="T9" fmla="*/ 124 h 276"/>
                  <a:gd name="T10" fmla="*/ 0 w 600"/>
                  <a:gd name="T11" fmla="*/ 153 h 276"/>
                  <a:gd name="T12" fmla="*/ 0 w 600"/>
                  <a:gd name="T13" fmla="*/ 237 h 276"/>
                  <a:gd name="T14" fmla="*/ 39 w 600"/>
                  <a:gd name="T15" fmla="*/ 276 h 276"/>
                  <a:gd name="T16" fmla="*/ 562 w 600"/>
                  <a:gd name="T17" fmla="*/ 276 h 276"/>
                  <a:gd name="T18" fmla="*/ 600 w 600"/>
                  <a:gd name="T19" fmla="*/ 237 h 276"/>
                  <a:gd name="T20" fmla="*/ 600 w 600"/>
                  <a:gd name="T21" fmla="*/ 153 h 276"/>
                  <a:gd name="T22" fmla="*/ 600 w 600"/>
                  <a:gd name="T23" fmla="*/ 124 h 276"/>
                  <a:gd name="T24" fmla="*/ 600 w 600"/>
                  <a:gd name="T25" fmla="*/ 75 h 276"/>
                  <a:gd name="T26" fmla="*/ 600 w 600"/>
                  <a:gd name="T27" fmla="*/ 38 h 276"/>
                  <a:gd name="T28" fmla="*/ 562 w 600"/>
                  <a:gd name="T29"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0" h="276">
                    <a:moveTo>
                      <a:pt x="562" y="0"/>
                    </a:moveTo>
                    <a:cubicBezTo>
                      <a:pt x="39" y="0"/>
                      <a:pt x="39" y="0"/>
                      <a:pt x="39" y="0"/>
                    </a:cubicBezTo>
                    <a:cubicBezTo>
                      <a:pt x="18" y="0"/>
                      <a:pt x="0" y="17"/>
                      <a:pt x="0" y="38"/>
                    </a:cubicBezTo>
                    <a:cubicBezTo>
                      <a:pt x="0" y="75"/>
                      <a:pt x="0" y="75"/>
                      <a:pt x="0" y="75"/>
                    </a:cubicBezTo>
                    <a:cubicBezTo>
                      <a:pt x="0" y="124"/>
                      <a:pt x="0" y="124"/>
                      <a:pt x="0" y="124"/>
                    </a:cubicBezTo>
                    <a:cubicBezTo>
                      <a:pt x="0" y="153"/>
                      <a:pt x="0" y="153"/>
                      <a:pt x="0" y="153"/>
                    </a:cubicBezTo>
                    <a:cubicBezTo>
                      <a:pt x="0" y="237"/>
                      <a:pt x="0" y="237"/>
                      <a:pt x="0" y="237"/>
                    </a:cubicBezTo>
                    <a:cubicBezTo>
                      <a:pt x="0" y="258"/>
                      <a:pt x="18" y="276"/>
                      <a:pt x="39" y="276"/>
                    </a:cubicBezTo>
                    <a:cubicBezTo>
                      <a:pt x="562" y="276"/>
                      <a:pt x="562" y="276"/>
                      <a:pt x="562" y="276"/>
                    </a:cubicBezTo>
                    <a:cubicBezTo>
                      <a:pt x="583" y="276"/>
                      <a:pt x="600" y="258"/>
                      <a:pt x="600" y="237"/>
                    </a:cubicBezTo>
                    <a:cubicBezTo>
                      <a:pt x="600" y="153"/>
                      <a:pt x="600" y="153"/>
                      <a:pt x="600" y="153"/>
                    </a:cubicBezTo>
                    <a:cubicBezTo>
                      <a:pt x="600" y="124"/>
                      <a:pt x="600" y="124"/>
                      <a:pt x="600" y="124"/>
                    </a:cubicBezTo>
                    <a:cubicBezTo>
                      <a:pt x="600" y="75"/>
                      <a:pt x="600" y="75"/>
                      <a:pt x="600" y="75"/>
                    </a:cubicBezTo>
                    <a:cubicBezTo>
                      <a:pt x="600" y="38"/>
                      <a:pt x="600" y="38"/>
                      <a:pt x="600" y="38"/>
                    </a:cubicBezTo>
                    <a:cubicBezTo>
                      <a:pt x="600" y="17"/>
                      <a:pt x="583" y="0"/>
                      <a:pt x="5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53" name="Freeform 38"/>
              <p:cNvSpPr>
                <a:spLocks/>
              </p:cNvSpPr>
              <p:nvPr/>
            </p:nvSpPr>
            <p:spPr bwMode="auto">
              <a:xfrm>
                <a:off x="6051550" y="5832475"/>
                <a:ext cx="0" cy="1587"/>
              </a:xfrm>
              <a:custGeom>
                <a:avLst/>
                <a:gdLst>
                  <a:gd name="T0" fmla="*/ 1 w 1"/>
                  <a:gd name="T1" fmla="*/ 1 h 1"/>
                  <a:gd name="T2" fmla="*/ 1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1" y="0"/>
                      <a:pt x="1" y="0"/>
                    </a:cubicBezTo>
                    <a:cubicBezTo>
                      <a:pt x="1" y="0"/>
                      <a:pt x="1" y="0"/>
                      <a:pt x="0" y="0"/>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54" name="Freeform 39"/>
              <p:cNvSpPr>
                <a:spLocks/>
              </p:cNvSpPr>
              <p:nvPr/>
            </p:nvSpPr>
            <p:spPr bwMode="auto">
              <a:xfrm>
                <a:off x="6440488" y="5832475"/>
                <a:ext cx="1588"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1"/>
                      <a:pt x="1" y="1"/>
                      <a:pt x="2" y="0"/>
                    </a:cubicBezTo>
                    <a:cubicBezTo>
                      <a:pt x="1" y="0"/>
                      <a:pt x="1" y="0"/>
                      <a:pt x="0"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55" name="Freeform 40"/>
              <p:cNvSpPr>
                <a:spLocks/>
              </p:cNvSpPr>
              <p:nvPr/>
            </p:nvSpPr>
            <p:spPr bwMode="auto">
              <a:xfrm>
                <a:off x="6502400" y="5857875"/>
                <a:ext cx="388938" cy="179387"/>
              </a:xfrm>
              <a:custGeom>
                <a:avLst/>
                <a:gdLst>
                  <a:gd name="T0" fmla="*/ 562 w 600"/>
                  <a:gd name="T1" fmla="*/ 0 h 276"/>
                  <a:gd name="T2" fmla="*/ 39 w 600"/>
                  <a:gd name="T3" fmla="*/ 0 h 276"/>
                  <a:gd name="T4" fmla="*/ 0 w 600"/>
                  <a:gd name="T5" fmla="*/ 38 h 276"/>
                  <a:gd name="T6" fmla="*/ 0 w 600"/>
                  <a:gd name="T7" fmla="*/ 75 h 276"/>
                  <a:gd name="T8" fmla="*/ 0 w 600"/>
                  <a:gd name="T9" fmla="*/ 124 h 276"/>
                  <a:gd name="T10" fmla="*/ 0 w 600"/>
                  <a:gd name="T11" fmla="*/ 153 h 276"/>
                  <a:gd name="T12" fmla="*/ 0 w 600"/>
                  <a:gd name="T13" fmla="*/ 237 h 276"/>
                  <a:gd name="T14" fmla="*/ 39 w 600"/>
                  <a:gd name="T15" fmla="*/ 276 h 276"/>
                  <a:gd name="T16" fmla="*/ 562 w 600"/>
                  <a:gd name="T17" fmla="*/ 276 h 276"/>
                  <a:gd name="T18" fmla="*/ 600 w 600"/>
                  <a:gd name="T19" fmla="*/ 237 h 276"/>
                  <a:gd name="T20" fmla="*/ 600 w 600"/>
                  <a:gd name="T21" fmla="*/ 153 h 276"/>
                  <a:gd name="T22" fmla="*/ 600 w 600"/>
                  <a:gd name="T23" fmla="*/ 124 h 276"/>
                  <a:gd name="T24" fmla="*/ 600 w 600"/>
                  <a:gd name="T25" fmla="*/ 75 h 276"/>
                  <a:gd name="T26" fmla="*/ 600 w 600"/>
                  <a:gd name="T27" fmla="*/ 38 h 276"/>
                  <a:gd name="T28" fmla="*/ 562 w 600"/>
                  <a:gd name="T29"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0" h="276">
                    <a:moveTo>
                      <a:pt x="562" y="0"/>
                    </a:moveTo>
                    <a:cubicBezTo>
                      <a:pt x="39" y="0"/>
                      <a:pt x="39" y="0"/>
                      <a:pt x="39" y="0"/>
                    </a:cubicBezTo>
                    <a:cubicBezTo>
                      <a:pt x="18" y="0"/>
                      <a:pt x="0" y="17"/>
                      <a:pt x="0" y="38"/>
                    </a:cubicBezTo>
                    <a:cubicBezTo>
                      <a:pt x="0" y="75"/>
                      <a:pt x="0" y="75"/>
                      <a:pt x="0" y="75"/>
                    </a:cubicBezTo>
                    <a:cubicBezTo>
                      <a:pt x="0" y="124"/>
                      <a:pt x="0" y="124"/>
                      <a:pt x="0" y="124"/>
                    </a:cubicBezTo>
                    <a:cubicBezTo>
                      <a:pt x="0" y="153"/>
                      <a:pt x="0" y="153"/>
                      <a:pt x="0" y="153"/>
                    </a:cubicBezTo>
                    <a:cubicBezTo>
                      <a:pt x="0" y="237"/>
                      <a:pt x="0" y="237"/>
                      <a:pt x="0" y="237"/>
                    </a:cubicBezTo>
                    <a:cubicBezTo>
                      <a:pt x="0" y="258"/>
                      <a:pt x="18" y="276"/>
                      <a:pt x="39" y="276"/>
                    </a:cubicBezTo>
                    <a:cubicBezTo>
                      <a:pt x="562" y="276"/>
                      <a:pt x="562" y="276"/>
                      <a:pt x="562" y="276"/>
                    </a:cubicBezTo>
                    <a:cubicBezTo>
                      <a:pt x="583" y="276"/>
                      <a:pt x="600" y="258"/>
                      <a:pt x="600" y="237"/>
                    </a:cubicBezTo>
                    <a:cubicBezTo>
                      <a:pt x="600" y="153"/>
                      <a:pt x="600" y="153"/>
                      <a:pt x="600" y="153"/>
                    </a:cubicBezTo>
                    <a:cubicBezTo>
                      <a:pt x="600" y="124"/>
                      <a:pt x="600" y="124"/>
                      <a:pt x="600" y="124"/>
                    </a:cubicBezTo>
                    <a:cubicBezTo>
                      <a:pt x="600" y="75"/>
                      <a:pt x="600" y="75"/>
                      <a:pt x="600" y="75"/>
                    </a:cubicBezTo>
                    <a:cubicBezTo>
                      <a:pt x="600" y="38"/>
                      <a:pt x="600" y="38"/>
                      <a:pt x="600" y="38"/>
                    </a:cubicBezTo>
                    <a:cubicBezTo>
                      <a:pt x="600" y="17"/>
                      <a:pt x="583" y="0"/>
                      <a:pt x="5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56" name="Freeform 41"/>
              <p:cNvSpPr>
                <a:spLocks/>
              </p:cNvSpPr>
              <p:nvPr/>
            </p:nvSpPr>
            <p:spPr bwMode="auto">
              <a:xfrm>
                <a:off x="6580188" y="5194300"/>
                <a:ext cx="388938" cy="179387"/>
              </a:xfrm>
              <a:custGeom>
                <a:avLst/>
                <a:gdLst>
                  <a:gd name="T0" fmla="*/ 600 w 600"/>
                  <a:gd name="T1" fmla="*/ 238 h 276"/>
                  <a:gd name="T2" fmla="*/ 600 w 600"/>
                  <a:gd name="T3" fmla="*/ 153 h 276"/>
                  <a:gd name="T4" fmla="*/ 600 w 600"/>
                  <a:gd name="T5" fmla="*/ 125 h 276"/>
                  <a:gd name="T6" fmla="*/ 600 w 600"/>
                  <a:gd name="T7" fmla="*/ 76 h 276"/>
                  <a:gd name="T8" fmla="*/ 600 w 600"/>
                  <a:gd name="T9" fmla="*/ 39 h 276"/>
                  <a:gd name="T10" fmla="*/ 562 w 600"/>
                  <a:gd name="T11" fmla="*/ 0 h 276"/>
                  <a:gd name="T12" fmla="*/ 39 w 600"/>
                  <a:gd name="T13" fmla="*/ 0 h 276"/>
                  <a:gd name="T14" fmla="*/ 0 w 600"/>
                  <a:gd name="T15" fmla="*/ 39 h 276"/>
                  <a:gd name="T16" fmla="*/ 0 w 600"/>
                  <a:gd name="T17" fmla="*/ 76 h 276"/>
                  <a:gd name="T18" fmla="*/ 0 w 600"/>
                  <a:gd name="T19" fmla="*/ 125 h 276"/>
                  <a:gd name="T20" fmla="*/ 0 w 600"/>
                  <a:gd name="T21" fmla="*/ 153 h 276"/>
                  <a:gd name="T22" fmla="*/ 0 w 600"/>
                  <a:gd name="T23" fmla="*/ 238 h 276"/>
                  <a:gd name="T24" fmla="*/ 39 w 600"/>
                  <a:gd name="T25" fmla="*/ 276 h 276"/>
                  <a:gd name="T26" fmla="*/ 562 w 600"/>
                  <a:gd name="T27" fmla="*/ 276 h 276"/>
                  <a:gd name="T28" fmla="*/ 600 w 600"/>
                  <a:gd name="T29" fmla="*/ 23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0" h="276">
                    <a:moveTo>
                      <a:pt x="600" y="238"/>
                    </a:moveTo>
                    <a:cubicBezTo>
                      <a:pt x="600" y="153"/>
                      <a:pt x="600" y="153"/>
                      <a:pt x="600" y="153"/>
                    </a:cubicBezTo>
                    <a:cubicBezTo>
                      <a:pt x="600" y="125"/>
                      <a:pt x="600" y="125"/>
                      <a:pt x="600" y="125"/>
                    </a:cubicBezTo>
                    <a:cubicBezTo>
                      <a:pt x="600" y="76"/>
                      <a:pt x="600" y="76"/>
                      <a:pt x="600" y="76"/>
                    </a:cubicBezTo>
                    <a:cubicBezTo>
                      <a:pt x="600" y="39"/>
                      <a:pt x="600" y="39"/>
                      <a:pt x="600" y="39"/>
                    </a:cubicBezTo>
                    <a:cubicBezTo>
                      <a:pt x="600" y="18"/>
                      <a:pt x="583" y="0"/>
                      <a:pt x="562" y="0"/>
                    </a:cubicBezTo>
                    <a:cubicBezTo>
                      <a:pt x="39" y="0"/>
                      <a:pt x="39" y="0"/>
                      <a:pt x="39" y="0"/>
                    </a:cubicBezTo>
                    <a:cubicBezTo>
                      <a:pt x="18" y="0"/>
                      <a:pt x="0" y="18"/>
                      <a:pt x="0" y="39"/>
                    </a:cubicBezTo>
                    <a:cubicBezTo>
                      <a:pt x="0" y="76"/>
                      <a:pt x="0" y="76"/>
                      <a:pt x="0" y="76"/>
                    </a:cubicBezTo>
                    <a:cubicBezTo>
                      <a:pt x="0" y="125"/>
                      <a:pt x="0" y="125"/>
                      <a:pt x="0" y="125"/>
                    </a:cubicBezTo>
                    <a:cubicBezTo>
                      <a:pt x="0" y="153"/>
                      <a:pt x="0" y="153"/>
                      <a:pt x="0" y="153"/>
                    </a:cubicBezTo>
                    <a:cubicBezTo>
                      <a:pt x="0" y="238"/>
                      <a:pt x="0" y="238"/>
                      <a:pt x="0" y="238"/>
                    </a:cubicBezTo>
                    <a:cubicBezTo>
                      <a:pt x="0" y="259"/>
                      <a:pt x="18" y="276"/>
                      <a:pt x="39" y="276"/>
                    </a:cubicBezTo>
                    <a:cubicBezTo>
                      <a:pt x="562" y="276"/>
                      <a:pt x="562" y="276"/>
                      <a:pt x="562" y="276"/>
                    </a:cubicBezTo>
                    <a:cubicBezTo>
                      <a:pt x="583" y="276"/>
                      <a:pt x="600" y="259"/>
                      <a:pt x="600" y="238"/>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57" name="Freeform 42"/>
              <p:cNvSpPr>
                <a:spLocks/>
              </p:cNvSpPr>
              <p:nvPr/>
            </p:nvSpPr>
            <p:spPr bwMode="auto">
              <a:xfrm>
                <a:off x="6502400" y="5832475"/>
                <a:ext cx="0" cy="1587"/>
              </a:xfrm>
              <a:custGeom>
                <a:avLst/>
                <a:gdLst>
                  <a:gd name="T0" fmla="*/ 1 w 1"/>
                  <a:gd name="T1" fmla="*/ 1 h 1"/>
                  <a:gd name="T2" fmla="*/ 1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1" y="0"/>
                      <a:pt x="1" y="0"/>
                    </a:cubicBezTo>
                    <a:cubicBezTo>
                      <a:pt x="1" y="0"/>
                      <a:pt x="1" y="0"/>
                      <a:pt x="0" y="0"/>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58" name="Freeform 43"/>
              <p:cNvSpPr>
                <a:spLocks/>
              </p:cNvSpPr>
              <p:nvPr/>
            </p:nvSpPr>
            <p:spPr bwMode="auto">
              <a:xfrm>
                <a:off x="6891338" y="5832475"/>
                <a:ext cx="1588"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1"/>
                      <a:pt x="1" y="1"/>
                      <a:pt x="2" y="0"/>
                    </a:cubicBezTo>
                    <a:cubicBezTo>
                      <a:pt x="1" y="0"/>
                      <a:pt x="1" y="0"/>
                      <a:pt x="0"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59" name="Freeform 44"/>
              <p:cNvSpPr>
                <a:spLocks/>
              </p:cNvSpPr>
              <p:nvPr/>
            </p:nvSpPr>
            <p:spPr bwMode="auto">
              <a:xfrm>
                <a:off x="6953250" y="5857875"/>
                <a:ext cx="388938" cy="179387"/>
              </a:xfrm>
              <a:custGeom>
                <a:avLst/>
                <a:gdLst>
                  <a:gd name="T0" fmla="*/ 562 w 600"/>
                  <a:gd name="T1" fmla="*/ 0 h 276"/>
                  <a:gd name="T2" fmla="*/ 39 w 600"/>
                  <a:gd name="T3" fmla="*/ 0 h 276"/>
                  <a:gd name="T4" fmla="*/ 0 w 600"/>
                  <a:gd name="T5" fmla="*/ 38 h 276"/>
                  <a:gd name="T6" fmla="*/ 0 w 600"/>
                  <a:gd name="T7" fmla="*/ 75 h 276"/>
                  <a:gd name="T8" fmla="*/ 0 w 600"/>
                  <a:gd name="T9" fmla="*/ 124 h 276"/>
                  <a:gd name="T10" fmla="*/ 0 w 600"/>
                  <a:gd name="T11" fmla="*/ 153 h 276"/>
                  <a:gd name="T12" fmla="*/ 0 w 600"/>
                  <a:gd name="T13" fmla="*/ 237 h 276"/>
                  <a:gd name="T14" fmla="*/ 39 w 600"/>
                  <a:gd name="T15" fmla="*/ 276 h 276"/>
                  <a:gd name="T16" fmla="*/ 562 w 600"/>
                  <a:gd name="T17" fmla="*/ 276 h 276"/>
                  <a:gd name="T18" fmla="*/ 600 w 600"/>
                  <a:gd name="T19" fmla="*/ 237 h 276"/>
                  <a:gd name="T20" fmla="*/ 600 w 600"/>
                  <a:gd name="T21" fmla="*/ 153 h 276"/>
                  <a:gd name="T22" fmla="*/ 600 w 600"/>
                  <a:gd name="T23" fmla="*/ 124 h 276"/>
                  <a:gd name="T24" fmla="*/ 600 w 600"/>
                  <a:gd name="T25" fmla="*/ 75 h 276"/>
                  <a:gd name="T26" fmla="*/ 600 w 600"/>
                  <a:gd name="T27" fmla="*/ 38 h 276"/>
                  <a:gd name="T28" fmla="*/ 562 w 600"/>
                  <a:gd name="T29"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0" h="276">
                    <a:moveTo>
                      <a:pt x="562" y="0"/>
                    </a:moveTo>
                    <a:cubicBezTo>
                      <a:pt x="39" y="0"/>
                      <a:pt x="39" y="0"/>
                      <a:pt x="39" y="0"/>
                    </a:cubicBezTo>
                    <a:cubicBezTo>
                      <a:pt x="18" y="0"/>
                      <a:pt x="0" y="17"/>
                      <a:pt x="0" y="38"/>
                    </a:cubicBezTo>
                    <a:cubicBezTo>
                      <a:pt x="0" y="75"/>
                      <a:pt x="0" y="75"/>
                      <a:pt x="0" y="75"/>
                    </a:cubicBezTo>
                    <a:cubicBezTo>
                      <a:pt x="0" y="124"/>
                      <a:pt x="0" y="124"/>
                      <a:pt x="0" y="124"/>
                    </a:cubicBezTo>
                    <a:cubicBezTo>
                      <a:pt x="0" y="153"/>
                      <a:pt x="0" y="153"/>
                      <a:pt x="0" y="153"/>
                    </a:cubicBezTo>
                    <a:cubicBezTo>
                      <a:pt x="0" y="237"/>
                      <a:pt x="0" y="237"/>
                      <a:pt x="0" y="237"/>
                    </a:cubicBezTo>
                    <a:cubicBezTo>
                      <a:pt x="0" y="258"/>
                      <a:pt x="18" y="276"/>
                      <a:pt x="39" y="276"/>
                    </a:cubicBezTo>
                    <a:cubicBezTo>
                      <a:pt x="562" y="276"/>
                      <a:pt x="562" y="276"/>
                      <a:pt x="562" y="276"/>
                    </a:cubicBezTo>
                    <a:cubicBezTo>
                      <a:pt x="583" y="276"/>
                      <a:pt x="600" y="258"/>
                      <a:pt x="600" y="237"/>
                    </a:cubicBezTo>
                    <a:cubicBezTo>
                      <a:pt x="600" y="153"/>
                      <a:pt x="600" y="153"/>
                      <a:pt x="600" y="153"/>
                    </a:cubicBezTo>
                    <a:cubicBezTo>
                      <a:pt x="600" y="124"/>
                      <a:pt x="600" y="124"/>
                      <a:pt x="600" y="124"/>
                    </a:cubicBezTo>
                    <a:cubicBezTo>
                      <a:pt x="600" y="75"/>
                      <a:pt x="600" y="75"/>
                      <a:pt x="600" y="75"/>
                    </a:cubicBezTo>
                    <a:cubicBezTo>
                      <a:pt x="600" y="38"/>
                      <a:pt x="600" y="38"/>
                      <a:pt x="600" y="38"/>
                    </a:cubicBezTo>
                    <a:cubicBezTo>
                      <a:pt x="600" y="17"/>
                      <a:pt x="583" y="0"/>
                      <a:pt x="5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60" name="Freeform 45"/>
              <p:cNvSpPr>
                <a:spLocks/>
              </p:cNvSpPr>
              <p:nvPr/>
            </p:nvSpPr>
            <p:spPr bwMode="auto">
              <a:xfrm>
                <a:off x="6953250" y="5832475"/>
                <a:ext cx="0" cy="1587"/>
              </a:xfrm>
              <a:custGeom>
                <a:avLst/>
                <a:gdLst>
                  <a:gd name="T0" fmla="*/ 1 w 1"/>
                  <a:gd name="T1" fmla="*/ 1 h 1"/>
                  <a:gd name="T2" fmla="*/ 1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1" y="0"/>
                      <a:pt x="1" y="0"/>
                    </a:cubicBezTo>
                    <a:cubicBezTo>
                      <a:pt x="1" y="0"/>
                      <a:pt x="1" y="0"/>
                      <a:pt x="0" y="0"/>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61" name="Freeform 46"/>
              <p:cNvSpPr>
                <a:spLocks/>
              </p:cNvSpPr>
              <p:nvPr/>
            </p:nvSpPr>
            <p:spPr bwMode="auto">
              <a:xfrm>
                <a:off x="7342188" y="5832475"/>
                <a:ext cx="1588" cy="1587"/>
              </a:xfrm>
              <a:custGeom>
                <a:avLst/>
                <a:gdLst>
                  <a:gd name="T0" fmla="*/ 0 w 1"/>
                  <a:gd name="T1" fmla="*/ 1 h 1"/>
                  <a:gd name="T2" fmla="*/ 1 w 1"/>
                  <a:gd name="T3" fmla="*/ 0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1" y="1"/>
                      <a:pt x="1" y="1"/>
                      <a:pt x="1" y="0"/>
                    </a:cubicBezTo>
                    <a:cubicBezTo>
                      <a:pt x="1" y="0"/>
                      <a:pt x="1" y="0"/>
                      <a:pt x="0"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587" name="Group 22586"/>
            <p:cNvGrpSpPr/>
            <p:nvPr/>
          </p:nvGrpSpPr>
          <p:grpSpPr>
            <a:xfrm>
              <a:off x="6821488" y="4741863"/>
              <a:ext cx="1827212" cy="1509712"/>
              <a:chOff x="6821488" y="4741863"/>
              <a:chExt cx="1827212" cy="1509712"/>
            </a:xfrm>
            <a:solidFill>
              <a:schemeClr val="accent2"/>
            </a:solidFill>
          </p:grpSpPr>
          <p:sp>
            <p:nvSpPr>
              <p:cNvPr id="22562" name="Rectangle 47"/>
              <p:cNvSpPr>
                <a:spLocks noChangeArrowheads="1"/>
              </p:cNvSpPr>
              <p:nvPr/>
            </p:nvSpPr>
            <p:spPr bwMode="auto">
              <a:xfrm>
                <a:off x="7720013" y="5692775"/>
                <a:ext cx="785813" cy="730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63" name="Rectangle 48"/>
              <p:cNvSpPr>
                <a:spLocks noChangeArrowheads="1"/>
              </p:cNvSpPr>
              <p:nvPr/>
            </p:nvSpPr>
            <p:spPr bwMode="auto">
              <a:xfrm>
                <a:off x="7720013" y="5548313"/>
                <a:ext cx="785813" cy="714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64" name="Rectangle 49"/>
              <p:cNvSpPr>
                <a:spLocks noChangeArrowheads="1"/>
              </p:cNvSpPr>
              <p:nvPr/>
            </p:nvSpPr>
            <p:spPr bwMode="auto">
              <a:xfrm>
                <a:off x="7720013" y="5402263"/>
                <a:ext cx="785813" cy="730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65" name="Rectangle 50"/>
              <p:cNvSpPr>
                <a:spLocks noChangeArrowheads="1"/>
              </p:cNvSpPr>
              <p:nvPr/>
            </p:nvSpPr>
            <p:spPr bwMode="auto">
              <a:xfrm>
                <a:off x="7720013" y="5983288"/>
                <a:ext cx="449263" cy="730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66" name="Rectangle 51"/>
              <p:cNvSpPr>
                <a:spLocks noChangeArrowheads="1"/>
              </p:cNvSpPr>
              <p:nvPr/>
            </p:nvSpPr>
            <p:spPr bwMode="auto">
              <a:xfrm>
                <a:off x="7720013" y="5838825"/>
                <a:ext cx="785813" cy="730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67" name="Freeform 52"/>
              <p:cNvSpPr>
                <a:spLocks/>
              </p:cNvSpPr>
              <p:nvPr/>
            </p:nvSpPr>
            <p:spPr bwMode="auto">
              <a:xfrm>
                <a:off x="7556500" y="4918075"/>
                <a:ext cx="1092200" cy="1333500"/>
              </a:xfrm>
              <a:custGeom>
                <a:avLst/>
                <a:gdLst>
                  <a:gd name="T0" fmla="*/ 1642 w 1686"/>
                  <a:gd name="T1" fmla="*/ 448 h 2060"/>
                  <a:gd name="T2" fmla="*/ 1640 w 1686"/>
                  <a:gd name="T3" fmla="*/ 444 h 2060"/>
                  <a:gd name="T4" fmla="*/ 1274 w 1686"/>
                  <a:gd name="T5" fmla="*/ 73 h 2060"/>
                  <a:gd name="T6" fmla="*/ 1274 w 1686"/>
                  <a:gd name="T7" fmla="*/ 74 h 2060"/>
                  <a:gd name="T8" fmla="*/ 1122 w 1686"/>
                  <a:gd name="T9" fmla="*/ 0 h 2060"/>
                  <a:gd name="T10" fmla="*/ 799 w 1686"/>
                  <a:gd name="T11" fmla="*/ 0 h 2060"/>
                  <a:gd name="T12" fmla="*/ 599 w 1686"/>
                  <a:gd name="T13" fmla="*/ 0 h 2060"/>
                  <a:gd name="T14" fmla="*/ 599 w 1686"/>
                  <a:gd name="T15" fmla="*/ 67 h 2060"/>
                  <a:gd name="T16" fmla="*/ 599 w 1686"/>
                  <a:gd name="T17" fmla="*/ 200 h 2060"/>
                  <a:gd name="T18" fmla="*/ 400 w 1686"/>
                  <a:gd name="T19" fmla="*/ 200 h 2060"/>
                  <a:gd name="T20" fmla="*/ 400 w 1686"/>
                  <a:gd name="T21" fmla="*/ 399 h 2060"/>
                  <a:gd name="T22" fmla="*/ 599 w 1686"/>
                  <a:gd name="T23" fmla="*/ 399 h 2060"/>
                  <a:gd name="T24" fmla="*/ 599 w 1686"/>
                  <a:gd name="T25" fmla="*/ 200 h 2060"/>
                  <a:gd name="T26" fmla="*/ 799 w 1686"/>
                  <a:gd name="T27" fmla="*/ 200 h 2060"/>
                  <a:gd name="T28" fmla="*/ 799 w 1686"/>
                  <a:gd name="T29" fmla="*/ 67 h 2060"/>
                  <a:gd name="T30" fmla="*/ 1087 w 1686"/>
                  <a:gd name="T31" fmla="*/ 67 h 2060"/>
                  <a:gd name="T32" fmla="*/ 1087 w 1686"/>
                  <a:gd name="T33" fmla="*/ 394 h 2060"/>
                  <a:gd name="T34" fmla="*/ 1300 w 1686"/>
                  <a:gd name="T35" fmla="*/ 607 h 2060"/>
                  <a:gd name="T36" fmla="*/ 1615 w 1686"/>
                  <a:gd name="T37" fmla="*/ 607 h 2060"/>
                  <a:gd name="T38" fmla="*/ 1615 w 1686"/>
                  <a:gd name="T39" fmla="*/ 1847 h 2060"/>
                  <a:gd name="T40" fmla="*/ 1469 w 1686"/>
                  <a:gd name="T41" fmla="*/ 1993 h 2060"/>
                  <a:gd name="T42" fmla="*/ 310 w 1686"/>
                  <a:gd name="T43" fmla="*/ 1993 h 2060"/>
                  <a:gd name="T44" fmla="*/ 310 w 1686"/>
                  <a:gd name="T45" fmla="*/ 1994 h 2060"/>
                  <a:gd name="T46" fmla="*/ 150 w 1686"/>
                  <a:gd name="T47" fmla="*/ 1994 h 2060"/>
                  <a:gd name="T48" fmla="*/ 116 w 1686"/>
                  <a:gd name="T49" fmla="*/ 1959 h 2060"/>
                  <a:gd name="T50" fmla="*/ 116 w 1686"/>
                  <a:gd name="T51" fmla="*/ 465 h 2060"/>
                  <a:gd name="T52" fmla="*/ 200 w 1686"/>
                  <a:gd name="T53" fmla="*/ 465 h 2060"/>
                  <a:gd name="T54" fmla="*/ 200 w 1686"/>
                  <a:gd name="T55" fmla="*/ 265 h 2060"/>
                  <a:gd name="T56" fmla="*/ 116 w 1686"/>
                  <a:gd name="T57" fmla="*/ 265 h 2060"/>
                  <a:gd name="T58" fmla="*/ 49 w 1686"/>
                  <a:gd name="T59" fmla="*/ 265 h 2060"/>
                  <a:gd name="T60" fmla="*/ 0 w 1686"/>
                  <a:gd name="T61" fmla="*/ 265 h 2060"/>
                  <a:gd name="T62" fmla="*/ 0 w 1686"/>
                  <a:gd name="T63" fmla="*/ 465 h 2060"/>
                  <a:gd name="T64" fmla="*/ 49 w 1686"/>
                  <a:gd name="T65" fmla="*/ 465 h 2060"/>
                  <a:gd name="T66" fmla="*/ 49 w 1686"/>
                  <a:gd name="T67" fmla="*/ 1974 h 2060"/>
                  <a:gd name="T68" fmla="*/ 135 w 1686"/>
                  <a:gd name="T69" fmla="*/ 2060 h 2060"/>
                  <a:gd name="T70" fmla="*/ 1469 w 1686"/>
                  <a:gd name="T71" fmla="*/ 2060 h 2060"/>
                  <a:gd name="T72" fmla="*/ 1682 w 1686"/>
                  <a:gd name="T73" fmla="*/ 1847 h 2060"/>
                  <a:gd name="T74" fmla="*/ 1682 w 1686"/>
                  <a:gd name="T75" fmla="*/ 577 h 2060"/>
                  <a:gd name="T76" fmla="*/ 1642 w 1686"/>
                  <a:gd name="T77" fmla="*/ 448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86" h="2060">
                    <a:moveTo>
                      <a:pt x="1642" y="448"/>
                    </a:moveTo>
                    <a:cubicBezTo>
                      <a:pt x="1641" y="446"/>
                      <a:pt x="1640" y="445"/>
                      <a:pt x="1640" y="444"/>
                    </a:cubicBezTo>
                    <a:cubicBezTo>
                      <a:pt x="1274" y="73"/>
                      <a:pt x="1274" y="73"/>
                      <a:pt x="1274" y="73"/>
                    </a:cubicBezTo>
                    <a:cubicBezTo>
                      <a:pt x="1274" y="74"/>
                      <a:pt x="1274" y="74"/>
                      <a:pt x="1274" y="74"/>
                    </a:cubicBezTo>
                    <a:cubicBezTo>
                      <a:pt x="1230" y="26"/>
                      <a:pt x="1180" y="1"/>
                      <a:pt x="1122" y="0"/>
                    </a:cubicBezTo>
                    <a:cubicBezTo>
                      <a:pt x="799" y="0"/>
                      <a:pt x="799" y="0"/>
                      <a:pt x="799" y="0"/>
                    </a:cubicBezTo>
                    <a:cubicBezTo>
                      <a:pt x="599" y="0"/>
                      <a:pt x="599" y="0"/>
                      <a:pt x="599" y="0"/>
                    </a:cubicBezTo>
                    <a:cubicBezTo>
                      <a:pt x="599" y="67"/>
                      <a:pt x="599" y="67"/>
                      <a:pt x="599" y="67"/>
                    </a:cubicBezTo>
                    <a:cubicBezTo>
                      <a:pt x="599" y="200"/>
                      <a:pt x="599" y="200"/>
                      <a:pt x="599" y="200"/>
                    </a:cubicBezTo>
                    <a:cubicBezTo>
                      <a:pt x="400" y="200"/>
                      <a:pt x="400" y="200"/>
                      <a:pt x="400" y="200"/>
                    </a:cubicBezTo>
                    <a:cubicBezTo>
                      <a:pt x="400" y="399"/>
                      <a:pt x="400" y="399"/>
                      <a:pt x="400" y="399"/>
                    </a:cubicBezTo>
                    <a:cubicBezTo>
                      <a:pt x="599" y="399"/>
                      <a:pt x="599" y="399"/>
                      <a:pt x="599" y="399"/>
                    </a:cubicBezTo>
                    <a:cubicBezTo>
                      <a:pt x="599" y="200"/>
                      <a:pt x="599" y="200"/>
                      <a:pt x="599" y="200"/>
                    </a:cubicBezTo>
                    <a:cubicBezTo>
                      <a:pt x="799" y="200"/>
                      <a:pt x="799" y="200"/>
                      <a:pt x="799" y="200"/>
                    </a:cubicBezTo>
                    <a:cubicBezTo>
                      <a:pt x="799" y="67"/>
                      <a:pt x="799" y="67"/>
                      <a:pt x="799" y="67"/>
                    </a:cubicBezTo>
                    <a:cubicBezTo>
                      <a:pt x="1087" y="67"/>
                      <a:pt x="1087" y="67"/>
                      <a:pt x="1087" y="67"/>
                    </a:cubicBezTo>
                    <a:cubicBezTo>
                      <a:pt x="1087" y="394"/>
                      <a:pt x="1087" y="394"/>
                      <a:pt x="1087" y="394"/>
                    </a:cubicBezTo>
                    <a:cubicBezTo>
                      <a:pt x="1087" y="536"/>
                      <a:pt x="1158" y="607"/>
                      <a:pt x="1300" y="607"/>
                    </a:cubicBezTo>
                    <a:cubicBezTo>
                      <a:pt x="1615" y="607"/>
                      <a:pt x="1615" y="607"/>
                      <a:pt x="1615" y="607"/>
                    </a:cubicBezTo>
                    <a:cubicBezTo>
                      <a:pt x="1615" y="1847"/>
                      <a:pt x="1615" y="1847"/>
                      <a:pt x="1615" y="1847"/>
                    </a:cubicBezTo>
                    <a:cubicBezTo>
                      <a:pt x="1615" y="1945"/>
                      <a:pt x="1566" y="1993"/>
                      <a:pt x="1469" y="1993"/>
                    </a:cubicBezTo>
                    <a:cubicBezTo>
                      <a:pt x="310" y="1993"/>
                      <a:pt x="310" y="1993"/>
                      <a:pt x="310" y="1993"/>
                    </a:cubicBezTo>
                    <a:cubicBezTo>
                      <a:pt x="310" y="1994"/>
                      <a:pt x="310" y="1994"/>
                      <a:pt x="310" y="1994"/>
                    </a:cubicBezTo>
                    <a:cubicBezTo>
                      <a:pt x="150" y="1994"/>
                      <a:pt x="150" y="1994"/>
                      <a:pt x="150" y="1994"/>
                    </a:cubicBezTo>
                    <a:cubicBezTo>
                      <a:pt x="131" y="1994"/>
                      <a:pt x="116" y="1978"/>
                      <a:pt x="116" y="1959"/>
                    </a:cubicBezTo>
                    <a:cubicBezTo>
                      <a:pt x="116" y="465"/>
                      <a:pt x="116" y="465"/>
                      <a:pt x="116" y="465"/>
                    </a:cubicBezTo>
                    <a:cubicBezTo>
                      <a:pt x="200" y="465"/>
                      <a:pt x="200" y="465"/>
                      <a:pt x="200" y="465"/>
                    </a:cubicBezTo>
                    <a:cubicBezTo>
                      <a:pt x="200" y="265"/>
                      <a:pt x="200" y="265"/>
                      <a:pt x="200" y="265"/>
                    </a:cubicBezTo>
                    <a:cubicBezTo>
                      <a:pt x="116" y="265"/>
                      <a:pt x="116" y="265"/>
                      <a:pt x="116" y="265"/>
                    </a:cubicBezTo>
                    <a:cubicBezTo>
                      <a:pt x="49" y="265"/>
                      <a:pt x="49" y="265"/>
                      <a:pt x="49" y="265"/>
                    </a:cubicBezTo>
                    <a:cubicBezTo>
                      <a:pt x="0" y="265"/>
                      <a:pt x="0" y="265"/>
                      <a:pt x="0" y="265"/>
                    </a:cubicBezTo>
                    <a:cubicBezTo>
                      <a:pt x="0" y="465"/>
                      <a:pt x="0" y="465"/>
                      <a:pt x="0" y="465"/>
                    </a:cubicBezTo>
                    <a:cubicBezTo>
                      <a:pt x="49" y="465"/>
                      <a:pt x="49" y="465"/>
                      <a:pt x="49" y="465"/>
                    </a:cubicBezTo>
                    <a:cubicBezTo>
                      <a:pt x="49" y="1974"/>
                      <a:pt x="49" y="1974"/>
                      <a:pt x="49" y="1974"/>
                    </a:cubicBezTo>
                    <a:cubicBezTo>
                      <a:pt x="49" y="2022"/>
                      <a:pt x="88" y="2060"/>
                      <a:pt x="135" y="2060"/>
                    </a:cubicBezTo>
                    <a:cubicBezTo>
                      <a:pt x="1469" y="2060"/>
                      <a:pt x="1469" y="2060"/>
                      <a:pt x="1469" y="2060"/>
                    </a:cubicBezTo>
                    <a:cubicBezTo>
                      <a:pt x="1611" y="2060"/>
                      <a:pt x="1682" y="1989"/>
                      <a:pt x="1682" y="1847"/>
                    </a:cubicBezTo>
                    <a:cubicBezTo>
                      <a:pt x="1682" y="577"/>
                      <a:pt x="1682" y="577"/>
                      <a:pt x="1682" y="577"/>
                    </a:cubicBezTo>
                    <a:cubicBezTo>
                      <a:pt x="1686" y="530"/>
                      <a:pt x="1672" y="487"/>
                      <a:pt x="1642" y="4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68" name="Rectangle 53"/>
              <p:cNvSpPr>
                <a:spLocks noChangeArrowheads="1"/>
              </p:cNvSpPr>
              <p:nvPr/>
            </p:nvSpPr>
            <p:spPr bwMode="auto">
              <a:xfrm>
                <a:off x="7321550" y="5186363"/>
                <a:ext cx="87313" cy="87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69" name="Rectangle 54"/>
              <p:cNvSpPr>
                <a:spLocks noChangeArrowheads="1"/>
              </p:cNvSpPr>
              <p:nvPr/>
            </p:nvSpPr>
            <p:spPr bwMode="auto">
              <a:xfrm>
                <a:off x="7216775" y="4892675"/>
                <a:ext cx="77788" cy="76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70" name="Rectangle 55"/>
              <p:cNvSpPr>
                <a:spLocks noChangeArrowheads="1"/>
              </p:cNvSpPr>
              <p:nvPr/>
            </p:nvSpPr>
            <p:spPr bwMode="auto">
              <a:xfrm>
                <a:off x="7410450" y="4999038"/>
                <a:ext cx="119063" cy="1174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71" name="Rectangle 56"/>
              <p:cNvSpPr>
                <a:spLocks noChangeArrowheads="1"/>
              </p:cNvSpPr>
              <p:nvPr/>
            </p:nvSpPr>
            <p:spPr bwMode="auto">
              <a:xfrm>
                <a:off x="7505700" y="4854575"/>
                <a:ext cx="100013" cy="1000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72" name="Rectangle 57"/>
              <p:cNvSpPr>
                <a:spLocks noChangeArrowheads="1"/>
              </p:cNvSpPr>
              <p:nvPr/>
            </p:nvSpPr>
            <p:spPr bwMode="auto">
              <a:xfrm>
                <a:off x="6927850" y="5041900"/>
                <a:ext cx="50800" cy="492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73" name="Rectangle 58"/>
              <p:cNvSpPr>
                <a:spLocks noChangeArrowheads="1"/>
              </p:cNvSpPr>
              <p:nvPr/>
            </p:nvSpPr>
            <p:spPr bwMode="auto">
              <a:xfrm>
                <a:off x="7005638" y="5129213"/>
                <a:ext cx="50800" cy="492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74" name="Rectangle 59"/>
              <p:cNvSpPr>
                <a:spLocks noChangeArrowheads="1"/>
              </p:cNvSpPr>
              <p:nvPr/>
            </p:nvSpPr>
            <p:spPr bwMode="auto">
              <a:xfrm>
                <a:off x="7216775" y="5216525"/>
                <a:ext cx="50800" cy="492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75" name="Rectangle 60"/>
              <p:cNvSpPr>
                <a:spLocks noChangeArrowheads="1"/>
              </p:cNvSpPr>
              <p:nvPr/>
            </p:nvSpPr>
            <p:spPr bwMode="auto">
              <a:xfrm>
                <a:off x="7908925" y="4816475"/>
                <a:ext cx="50800"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76" name="Rectangle 61"/>
              <p:cNvSpPr>
                <a:spLocks noChangeArrowheads="1"/>
              </p:cNvSpPr>
              <p:nvPr/>
            </p:nvSpPr>
            <p:spPr bwMode="auto">
              <a:xfrm>
                <a:off x="7621588" y="4992688"/>
                <a:ext cx="49213" cy="492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77" name="Rectangle 62"/>
              <p:cNvSpPr>
                <a:spLocks noChangeArrowheads="1"/>
              </p:cNvSpPr>
              <p:nvPr/>
            </p:nvSpPr>
            <p:spPr bwMode="auto">
              <a:xfrm>
                <a:off x="6821488" y="5086350"/>
                <a:ext cx="49213"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78" name="Rectangle 63"/>
              <p:cNvSpPr>
                <a:spLocks noChangeArrowheads="1"/>
              </p:cNvSpPr>
              <p:nvPr/>
            </p:nvSpPr>
            <p:spPr bwMode="auto">
              <a:xfrm>
                <a:off x="7231063" y="5064125"/>
                <a:ext cx="49213" cy="492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79" name="Rectangle 64"/>
              <p:cNvSpPr>
                <a:spLocks noChangeArrowheads="1"/>
              </p:cNvSpPr>
              <p:nvPr/>
            </p:nvSpPr>
            <p:spPr bwMode="auto">
              <a:xfrm>
                <a:off x="7605713" y="4767263"/>
                <a:ext cx="50800" cy="492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80" name="Rectangle 65"/>
              <p:cNvSpPr>
                <a:spLocks noChangeArrowheads="1"/>
              </p:cNvSpPr>
              <p:nvPr/>
            </p:nvSpPr>
            <p:spPr bwMode="auto">
              <a:xfrm>
                <a:off x="7070725" y="4946650"/>
                <a:ext cx="76200" cy="777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81" name="Rectangle 66"/>
              <p:cNvSpPr>
                <a:spLocks noChangeArrowheads="1"/>
              </p:cNvSpPr>
              <p:nvPr/>
            </p:nvSpPr>
            <p:spPr bwMode="auto">
              <a:xfrm>
                <a:off x="7146925" y="5103813"/>
                <a:ext cx="69850" cy="714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82" name="Rectangle 67"/>
              <p:cNvSpPr>
                <a:spLocks noChangeArrowheads="1"/>
              </p:cNvSpPr>
              <p:nvPr/>
            </p:nvSpPr>
            <p:spPr bwMode="auto">
              <a:xfrm>
                <a:off x="7372350" y="4806950"/>
                <a:ext cx="71438" cy="6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83" name="Rectangle 68"/>
              <p:cNvSpPr>
                <a:spLocks noChangeArrowheads="1"/>
              </p:cNvSpPr>
              <p:nvPr/>
            </p:nvSpPr>
            <p:spPr bwMode="auto">
              <a:xfrm>
                <a:off x="7720013" y="4918075"/>
                <a:ext cx="100013" cy="98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84" name="Rectangle 69"/>
              <p:cNvSpPr>
                <a:spLocks noChangeArrowheads="1"/>
              </p:cNvSpPr>
              <p:nvPr/>
            </p:nvSpPr>
            <p:spPr bwMode="auto">
              <a:xfrm>
                <a:off x="7766050" y="4741863"/>
                <a:ext cx="98425" cy="1000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85" name="Rectangle 70"/>
              <p:cNvSpPr>
                <a:spLocks noChangeArrowheads="1"/>
              </p:cNvSpPr>
              <p:nvPr/>
            </p:nvSpPr>
            <p:spPr bwMode="auto">
              <a:xfrm>
                <a:off x="7685088" y="5175250"/>
                <a:ext cx="130175" cy="130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8632252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r>
              <a:rPr lang="en-US" smtClean="0"/>
              <a:t>Page </a:t>
            </a:r>
            <a:fld id="{90CBDC3A-D49F-4631-A8C7-55D59B33E5FA}" type="slidenum">
              <a:rPr lang="en-US" smtClean="0"/>
              <a:pPr>
                <a:defRPr/>
              </a:pPr>
              <a:t>28</a:t>
            </a:fld>
            <a:endParaRPr lang="en-US" dirty="0"/>
          </a:p>
        </p:txBody>
      </p:sp>
      <p:sp>
        <p:nvSpPr>
          <p:cNvPr id="3" name="Title 2"/>
          <p:cNvSpPr>
            <a:spLocks noGrp="1"/>
          </p:cNvSpPr>
          <p:nvPr>
            <p:ph type="title"/>
          </p:nvPr>
        </p:nvSpPr>
        <p:spPr/>
        <p:txBody>
          <a:bodyPr/>
          <a:lstStyle/>
          <a:p>
            <a:r>
              <a:rPr lang="en-US" dirty="0" smtClean="0"/>
              <a:t>Backup</a:t>
            </a:r>
            <a:endParaRPr lang="en-US" dirty="0"/>
          </a:p>
        </p:txBody>
      </p:sp>
      <p:sp>
        <p:nvSpPr>
          <p:cNvPr id="4" name="Text Placeholder 3"/>
          <p:cNvSpPr>
            <a:spLocks noGrp="1"/>
          </p:cNvSpPr>
          <p:nvPr>
            <p:ph type="body" sz="quarter" idx="10"/>
          </p:nvPr>
        </p:nvSpPr>
        <p:spPr/>
        <p:txBody>
          <a:bodyPr/>
          <a:lstStyle/>
          <a:p>
            <a:r>
              <a:rPr lang="en-US" dirty="0"/>
              <a:t>Backup Strategies in the </a:t>
            </a:r>
            <a:r>
              <a:rPr lang="en-US" dirty="0" smtClean="0"/>
              <a:t>Cloud</a:t>
            </a:r>
            <a:endParaRPr lang="en-US" dirty="0"/>
          </a:p>
        </p:txBody>
      </p:sp>
      <p:sp>
        <p:nvSpPr>
          <p:cNvPr id="5" name="Footer Placeholder 4"/>
          <p:cNvSpPr>
            <a:spLocks noGrp="1"/>
          </p:cNvSpPr>
          <p:nvPr>
            <p:ph type="ftr" sz="quarter" idx="13"/>
          </p:nvPr>
        </p:nvSpPr>
        <p:spPr/>
        <p:txBody>
          <a:bodyPr/>
          <a:lstStyle/>
          <a:p>
            <a:r>
              <a:rPr lang="en-US" smtClean="0"/>
              <a:t>Copyright © 2016 Accenture  All rights reserved.</a:t>
            </a:r>
            <a:endParaRPr lang="en-US" dirty="0"/>
          </a:p>
        </p:txBody>
      </p:sp>
      <p:sp>
        <p:nvSpPr>
          <p:cNvPr id="8" name="Rectangle 7"/>
          <p:cNvSpPr/>
          <p:nvPr/>
        </p:nvSpPr>
        <p:spPr>
          <a:xfrm>
            <a:off x="457403" y="1867957"/>
            <a:ext cx="5892426" cy="369332"/>
          </a:xfrm>
          <a:prstGeom prst="rect">
            <a:avLst/>
          </a:prstGeom>
        </p:spPr>
        <p:txBody>
          <a:bodyPr wrap="square" lIns="0">
            <a:spAutoFit/>
          </a:bodyPr>
          <a:lstStyle/>
          <a:p>
            <a:r>
              <a:rPr lang="en-US" dirty="0">
                <a:solidFill>
                  <a:schemeClr val="accent2"/>
                </a:solidFill>
              </a:rPr>
              <a:t>Backup and Recovery of Configuration Files</a:t>
            </a:r>
          </a:p>
        </p:txBody>
      </p:sp>
      <p:sp>
        <p:nvSpPr>
          <p:cNvPr id="9" name="Rectangle 8"/>
          <p:cNvSpPr/>
          <p:nvPr/>
        </p:nvSpPr>
        <p:spPr>
          <a:xfrm>
            <a:off x="1225176" y="2451219"/>
            <a:ext cx="3291262" cy="2893100"/>
          </a:xfrm>
          <a:prstGeom prst="rect">
            <a:avLst/>
          </a:prstGeom>
        </p:spPr>
        <p:txBody>
          <a:bodyPr wrap="square">
            <a:spAutoFit/>
          </a:bodyPr>
          <a:lstStyle/>
          <a:p>
            <a:pPr>
              <a:spcAft>
                <a:spcPts val="600"/>
              </a:spcAft>
            </a:pPr>
            <a:r>
              <a:rPr lang="en-US" dirty="0">
                <a:solidFill>
                  <a:schemeClr val="accent1"/>
                </a:solidFill>
              </a:rPr>
              <a:t>Code Repository</a:t>
            </a:r>
          </a:p>
          <a:p>
            <a:pPr marL="177800" indent="-177800">
              <a:spcAft>
                <a:spcPts val="300"/>
              </a:spcAft>
              <a:buFont typeface="Arial" panose="020B0604020202020204" pitchFamily="34" charset="0"/>
              <a:buChar char="•"/>
            </a:pPr>
            <a:r>
              <a:rPr lang="en-US" sz="1400" dirty="0">
                <a:solidFill>
                  <a:schemeClr val="tx2"/>
                </a:solidFill>
              </a:rPr>
              <a:t>Customers use a variety of version management approaches for configuration files</a:t>
            </a:r>
          </a:p>
          <a:p>
            <a:pPr marL="177800" indent="-177800">
              <a:spcAft>
                <a:spcPts val="300"/>
              </a:spcAft>
              <a:buFont typeface="Arial" panose="020B0604020202020204" pitchFamily="34" charset="0"/>
              <a:buChar char="•"/>
            </a:pPr>
            <a:r>
              <a:rPr lang="en-US" sz="1400" dirty="0">
                <a:solidFill>
                  <a:schemeClr val="tx2"/>
                </a:solidFill>
              </a:rPr>
              <a:t>Store different versions of configuration files in designated locations and securely control them like any other code</a:t>
            </a:r>
          </a:p>
          <a:p>
            <a:pPr marL="177800" indent="-177800">
              <a:spcAft>
                <a:spcPts val="300"/>
              </a:spcAft>
              <a:buFont typeface="Arial" panose="020B0604020202020204" pitchFamily="34" charset="0"/>
              <a:buChar char="•"/>
            </a:pPr>
            <a:r>
              <a:rPr lang="en-US" sz="1400" dirty="0">
                <a:solidFill>
                  <a:schemeClr val="tx2"/>
                </a:solidFill>
              </a:rPr>
              <a:t>Back up these code repositories using the appropriate backup cycle (e.g., daily, weekly, monthly) and snapshots to protected locations </a:t>
            </a:r>
          </a:p>
        </p:txBody>
      </p:sp>
      <p:sp>
        <p:nvSpPr>
          <p:cNvPr id="10" name="Oval 9"/>
          <p:cNvSpPr/>
          <p:nvPr/>
        </p:nvSpPr>
        <p:spPr>
          <a:xfrm>
            <a:off x="482803" y="2463312"/>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p:nvSpPr>
        <p:spPr>
          <a:xfrm>
            <a:off x="5453904" y="2451219"/>
            <a:ext cx="3291262" cy="1777410"/>
          </a:xfrm>
          <a:prstGeom prst="rect">
            <a:avLst/>
          </a:prstGeom>
        </p:spPr>
        <p:txBody>
          <a:bodyPr wrap="square">
            <a:spAutoFit/>
          </a:bodyPr>
          <a:lstStyle/>
          <a:p>
            <a:pPr>
              <a:spcAft>
                <a:spcPts val="600"/>
              </a:spcAft>
            </a:pPr>
            <a:r>
              <a:rPr lang="en-US" dirty="0">
                <a:solidFill>
                  <a:schemeClr val="accent1"/>
                </a:solidFill>
              </a:rPr>
              <a:t>Shared storage</a:t>
            </a:r>
          </a:p>
          <a:p>
            <a:pPr marL="177800" indent="-177800">
              <a:spcAft>
                <a:spcPts val="300"/>
              </a:spcAft>
              <a:buFont typeface="Arial" panose="020B0604020202020204" pitchFamily="34" charset="0"/>
              <a:buChar char="•"/>
            </a:pPr>
            <a:r>
              <a:rPr lang="en-US" sz="1400" dirty="0">
                <a:solidFill>
                  <a:schemeClr val="tx2"/>
                </a:solidFill>
              </a:rPr>
              <a:t>Use Amazon S3 to store your configuration files, taking advantage of the durability of the service </a:t>
            </a:r>
          </a:p>
          <a:p>
            <a:pPr marL="177800" indent="-177800">
              <a:spcAft>
                <a:spcPts val="300"/>
              </a:spcAft>
              <a:buFont typeface="Arial" panose="020B0604020202020204" pitchFamily="34" charset="0"/>
              <a:buChar char="•"/>
            </a:pPr>
            <a:r>
              <a:rPr lang="en-US" sz="1400" dirty="0">
                <a:solidFill>
                  <a:schemeClr val="tx2"/>
                </a:solidFill>
              </a:rPr>
              <a:t>In addition to backing up the </a:t>
            </a:r>
            <a:r>
              <a:rPr lang="en-US" sz="1400" dirty="0" smtClean="0">
                <a:solidFill>
                  <a:schemeClr val="tx2"/>
                </a:solidFill>
              </a:rPr>
              <a:t>files</a:t>
            </a:r>
            <a:br>
              <a:rPr lang="en-US" sz="1400" dirty="0" smtClean="0">
                <a:solidFill>
                  <a:schemeClr val="tx2"/>
                </a:solidFill>
              </a:rPr>
            </a:br>
            <a:r>
              <a:rPr lang="en-US" sz="1400" dirty="0" smtClean="0">
                <a:solidFill>
                  <a:schemeClr val="tx2"/>
                </a:solidFill>
              </a:rPr>
              <a:t>to </a:t>
            </a:r>
            <a:r>
              <a:rPr lang="en-US" sz="1400" dirty="0">
                <a:solidFill>
                  <a:schemeClr val="tx2"/>
                </a:solidFill>
              </a:rPr>
              <a:t>an alternate location on </a:t>
            </a:r>
            <a:r>
              <a:rPr lang="en-US" sz="1400" dirty="0" smtClean="0">
                <a:solidFill>
                  <a:schemeClr val="tx2"/>
                </a:solidFill>
              </a:rPr>
              <a:t>a</a:t>
            </a:r>
            <a:br>
              <a:rPr lang="en-US" sz="1400" dirty="0" smtClean="0">
                <a:solidFill>
                  <a:schemeClr val="tx2"/>
                </a:solidFill>
              </a:rPr>
            </a:br>
            <a:r>
              <a:rPr lang="en-US" sz="1400" dirty="0" smtClean="0">
                <a:solidFill>
                  <a:schemeClr val="tx2"/>
                </a:solidFill>
              </a:rPr>
              <a:t>regular </a:t>
            </a:r>
            <a:r>
              <a:rPr lang="en-US" sz="1400" dirty="0">
                <a:solidFill>
                  <a:schemeClr val="tx2"/>
                </a:solidFill>
              </a:rPr>
              <a:t>basis. </a:t>
            </a:r>
          </a:p>
        </p:txBody>
      </p:sp>
      <p:sp>
        <p:nvSpPr>
          <p:cNvPr id="12" name="Oval 11"/>
          <p:cNvSpPr/>
          <p:nvPr/>
        </p:nvSpPr>
        <p:spPr>
          <a:xfrm>
            <a:off x="4711531" y="2463312"/>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8" name="Group 17"/>
          <p:cNvGrpSpPr/>
          <p:nvPr/>
        </p:nvGrpSpPr>
        <p:grpSpPr>
          <a:xfrm>
            <a:off x="611188" y="2633663"/>
            <a:ext cx="407987" cy="323850"/>
            <a:chOff x="611188" y="2633663"/>
            <a:chExt cx="407987" cy="323850"/>
          </a:xfrm>
          <a:solidFill>
            <a:schemeClr val="accent1"/>
          </a:solidFill>
        </p:grpSpPr>
        <p:sp>
          <p:nvSpPr>
            <p:cNvPr id="15" name="Freeform 7"/>
            <p:cNvSpPr>
              <a:spLocks/>
            </p:cNvSpPr>
            <p:nvPr/>
          </p:nvSpPr>
          <p:spPr bwMode="auto">
            <a:xfrm>
              <a:off x="611188" y="2633663"/>
              <a:ext cx="236537" cy="239713"/>
            </a:xfrm>
            <a:custGeom>
              <a:avLst/>
              <a:gdLst>
                <a:gd name="T0" fmla="*/ 246 w 517"/>
                <a:gd name="T1" fmla="*/ 51 h 521"/>
                <a:gd name="T2" fmla="*/ 284 w 517"/>
                <a:gd name="T3" fmla="*/ 65 h 521"/>
                <a:gd name="T4" fmla="*/ 285 w 517"/>
                <a:gd name="T5" fmla="*/ 66 h 521"/>
                <a:gd name="T6" fmla="*/ 286 w 517"/>
                <a:gd name="T7" fmla="*/ 67 h 521"/>
                <a:gd name="T8" fmla="*/ 300 w 517"/>
                <a:gd name="T9" fmla="*/ 100 h 521"/>
                <a:gd name="T10" fmla="*/ 300 w 517"/>
                <a:gd name="T11" fmla="*/ 102 h 521"/>
                <a:gd name="T12" fmla="*/ 301 w 517"/>
                <a:gd name="T13" fmla="*/ 107 h 521"/>
                <a:gd name="T14" fmla="*/ 305 w 517"/>
                <a:gd name="T15" fmla="*/ 124 h 521"/>
                <a:gd name="T16" fmla="*/ 309 w 517"/>
                <a:gd name="T17" fmla="*/ 133 h 521"/>
                <a:gd name="T18" fmla="*/ 315 w 517"/>
                <a:gd name="T19" fmla="*/ 143 h 521"/>
                <a:gd name="T20" fmla="*/ 325 w 517"/>
                <a:gd name="T21" fmla="*/ 152 h 521"/>
                <a:gd name="T22" fmla="*/ 347 w 517"/>
                <a:gd name="T23" fmla="*/ 164 h 521"/>
                <a:gd name="T24" fmla="*/ 355 w 517"/>
                <a:gd name="T25" fmla="*/ 166 h 521"/>
                <a:gd name="T26" fmla="*/ 502 w 517"/>
                <a:gd name="T27" fmla="*/ 166 h 521"/>
                <a:gd name="T28" fmla="*/ 505 w 517"/>
                <a:gd name="T29" fmla="*/ 150 h 521"/>
                <a:gd name="T30" fmla="*/ 517 w 517"/>
                <a:gd name="T31" fmla="*/ 115 h 521"/>
                <a:gd name="T32" fmla="*/ 361 w 517"/>
                <a:gd name="T33" fmla="*/ 115 h 521"/>
                <a:gd name="T34" fmla="*/ 358 w 517"/>
                <a:gd name="T35" fmla="*/ 113 h 521"/>
                <a:gd name="T36" fmla="*/ 353 w 517"/>
                <a:gd name="T37" fmla="*/ 109 h 521"/>
                <a:gd name="T38" fmla="*/ 351 w 517"/>
                <a:gd name="T39" fmla="*/ 99 h 521"/>
                <a:gd name="T40" fmla="*/ 321 w 517"/>
                <a:gd name="T41" fmla="*/ 31 h 521"/>
                <a:gd name="T42" fmla="*/ 320 w 517"/>
                <a:gd name="T43" fmla="*/ 29 h 521"/>
                <a:gd name="T44" fmla="*/ 247 w 517"/>
                <a:gd name="T45" fmla="*/ 0 h 521"/>
                <a:gd name="T46" fmla="*/ 246 w 517"/>
                <a:gd name="T47" fmla="*/ 0 h 521"/>
                <a:gd name="T48" fmla="*/ 245 w 517"/>
                <a:gd name="T49" fmla="*/ 0 h 521"/>
                <a:gd name="T50" fmla="*/ 101 w 517"/>
                <a:gd name="T51" fmla="*/ 0 h 521"/>
                <a:gd name="T52" fmla="*/ 33 w 517"/>
                <a:gd name="T53" fmla="*/ 29 h 521"/>
                <a:gd name="T54" fmla="*/ 32 w 517"/>
                <a:gd name="T55" fmla="*/ 29 h 521"/>
                <a:gd name="T56" fmla="*/ 0 w 517"/>
                <a:gd name="T57" fmla="*/ 98 h 521"/>
                <a:gd name="T58" fmla="*/ 0 w 517"/>
                <a:gd name="T59" fmla="*/ 100 h 521"/>
                <a:gd name="T60" fmla="*/ 1 w 517"/>
                <a:gd name="T61" fmla="*/ 521 h 521"/>
                <a:gd name="T62" fmla="*/ 52 w 517"/>
                <a:gd name="T63" fmla="*/ 521 h 521"/>
                <a:gd name="T64" fmla="*/ 51 w 517"/>
                <a:gd name="T65" fmla="*/ 101 h 521"/>
                <a:gd name="T66" fmla="*/ 68 w 517"/>
                <a:gd name="T67" fmla="*/ 66 h 521"/>
                <a:gd name="T68" fmla="*/ 69 w 517"/>
                <a:gd name="T69" fmla="*/ 65 h 521"/>
                <a:gd name="T70" fmla="*/ 101 w 517"/>
                <a:gd name="T71" fmla="*/ 51 h 521"/>
                <a:gd name="T72" fmla="*/ 246 w 517"/>
                <a:gd name="T73" fmla="*/ 51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7" h="521">
                  <a:moveTo>
                    <a:pt x="246" y="51"/>
                  </a:moveTo>
                  <a:cubicBezTo>
                    <a:pt x="261" y="51"/>
                    <a:pt x="273" y="56"/>
                    <a:pt x="284" y="65"/>
                  </a:cubicBezTo>
                  <a:cubicBezTo>
                    <a:pt x="285" y="66"/>
                    <a:pt x="285" y="66"/>
                    <a:pt x="285" y="66"/>
                  </a:cubicBezTo>
                  <a:cubicBezTo>
                    <a:pt x="286" y="66"/>
                    <a:pt x="286" y="66"/>
                    <a:pt x="286" y="67"/>
                  </a:cubicBezTo>
                  <a:cubicBezTo>
                    <a:pt x="295" y="77"/>
                    <a:pt x="300" y="88"/>
                    <a:pt x="300" y="100"/>
                  </a:cubicBezTo>
                  <a:cubicBezTo>
                    <a:pt x="300" y="102"/>
                    <a:pt x="300" y="102"/>
                    <a:pt x="300" y="102"/>
                  </a:cubicBezTo>
                  <a:cubicBezTo>
                    <a:pt x="300" y="104"/>
                    <a:pt x="300" y="105"/>
                    <a:pt x="301" y="107"/>
                  </a:cubicBezTo>
                  <a:cubicBezTo>
                    <a:pt x="305" y="124"/>
                    <a:pt x="305" y="124"/>
                    <a:pt x="305" y="124"/>
                  </a:cubicBezTo>
                  <a:cubicBezTo>
                    <a:pt x="306" y="128"/>
                    <a:pt x="307" y="131"/>
                    <a:pt x="309" y="133"/>
                  </a:cubicBezTo>
                  <a:cubicBezTo>
                    <a:pt x="315" y="143"/>
                    <a:pt x="315" y="143"/>
                    <a:pt x="315" y="143"/>
                  </a:cubicBezTo>
                  <a:cubicBezTo>
                    <a:pt x="318" y="147"/>
                    <a:pt x="321" y="149"/>
                    <a:pt x="325" y="152"/>
                  </a:cubicBezTo>
                  <a:cubicBezTo>
                    <a:pt x="331" y="157"/>
                    <a:pt x="338" y="162"/>
                    <a:pt x="347" y="164"/>
                  </a:cubicBezTo>
                  <a:cubicBezTo>
                    <a:pt x="349" y="166"/>
                    <a:pt x="352" y="166"/>
                    <a:pt x="355" y="166"/>
                  </a:cubicBezTo>
                  <a:cubicBezTo>
                    <a:pt x="502" y="166"/>
                    <a:pt x="502" y="166"/>
                    <a:pt x="502" y="166"/>
                  </a:cubicBezTo>
                  <a:cubicBezTo>
                    <a:pt x="505" y="150"/>
                    <a:pt x="505" y="150"/>
                    <a:pt x="505" y="150"/>
                  </a:cubicBezTo>
                  <a:cubicBezTo>
                    <a:pt x="505" y="138"/>
                    <a:pt x="509" y="126"/>
                    <a:pt x="517" y="115"/>
                  </a:cubicBezTo>
                  <a:cubicBezTo>
                    <a:pt x="361" y="115"/>
                    <a:pt x="361" y="115"/>
                    <a:pt x="361" y="115"/>
                  </a:cubicBezTo>
                  <a:cubicBezTo>
                    <a:pt x="360" y="115"/>
                    <a:pt x="359" y="114"/>
                    <a:pt x="358" y="113"/>
                  </a:cubicBezTo>
                  <a:cubicBezTo>
                    <a:pt x="357" y="111"/>
                    <a:pt x="355" y="110"/>
                    <a:pt x="353" y="109"/>
                  </a:cubicBezTo>
                  <a:cubicBezTo>
                    <a:pt x="351" y="99"/>
                    <a:pt x="351" y="99"/>
                    <a:pt x="351" y="99"/>
                  </a:cubicBezTo>
                  <a:cubicBezTo>
                    <a:pt x="350" y="73"/>
                    <a:pt x="340" y="51"/>
                    <a:pt x="321" y="31"/>
                  </a:cubicBezTo>
                  <a:cubicBezTo>
                    <a:pt x="321" y="29"/>
                    <a:pt x="320" y="29"/>
                    <a:pt x="320" y="29"/>
                  </a:cubicBezTo>
                  <a:cubicBezTo>
                    <a:pt x="299" y="10"/>
                    <a:pt x="275" y="1"/>
                    <a:pt x="247" y="0"/>
                  </a:cubicBezTo>
                  <a:cubicBezTo>
                    <a:pt x="246" y="0"/>
                    <a:pt x="246" y="0"/>
                    <a:pt x="246" y="0"/>
                  </a:cubicBezTo>
                  <a:cubicBezTo>
                    <a:pt x="246" y="0"/>
                    <a:pt x="245" y="0"/>
                    <a:pt x="245" y="0"/>
                  </a:cubicBezTo>
                  <a:cubicBezTo>
                    <a:pt x="101" y="0"/>
                    <a:pt x="101" y="0"/>
                    <a:pt x="101" y="0"/>
                  </a:cubicBezTo>
                  <a:cubicBezTo>
                    <a:pt x="76" y="0"/>
                    <a:pt x="54" y="9"/>
                    <a:pt x="33" y="29"/>
                  </a:cubicBezTo>
                  <a:cubicBezTo>
                    <a:pt x="33" y="29"/>
                    <a:pt x="32" y="29"/>
                    <a:pt x="32" y="29"/>
                  </a:cubicBezTo>
                  <a:cubicBezTo>
                    <a:pt x="12" y="50"/>
                    <a:pt x="1" y="73"/>
                    <a:pt x="0" y="98"/>
                  </a:cubicBezTo>
                  <a:cubicBezTo>
                    <a:pt x="0" y="98"/>
                    <a:pt x="0" y="99"/>
                    <a:pt x="0" y="100"/>
                  </a:cubicBezTo>
                  <a:cubicBezTo>
                    <a:pt x="1" y="521"/>
                    <a:pt x="1" y="521"/>
                    <a:pt x="1" y="521"/>
                  </a:cubicBezTo>
                  <a:cubicBezTo>
                    <a:pt x="52" y="521"/>
                    <a:pt x="52" y="521"/>
                    <a:pt x="52" y="521"/>
                  </a:cubicBezTo>
                  <a:cubicBezTo>
                    <a:pt x="51" y="101"/>
                    <a:pt x="51" y="101"/>
                    <a:pt x="51" y="101"/>
                  </a:cubicBezTo>
                  <a:cubicBezTo>
                    <a:pt x="52" y="88"/>
                    <a:pt x="58" y="77"/>
                    <a:pt x="68" y="66"/>
                  </a:cubicBezTo>
                  <a:cubicBezTo>
                    <a:pt x="69" y="65"/>
                    <a:pt x="69" y="65"/>
                    <a:pt x="69" y="65"/>
                  </a:cubicBezTo>
                  <a:cubicBezTo>
                    <a:pt x="79" y="56"/>
                    <a:pt x="89" y="51"/>
                    <a:pt x="101" y="51"/>
                  </a:cubicBezTo>
                  <a:lnTo>
                    <a:pt x="246"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8"/>
            <p:cNvSpPr>
              <a:spLocks noEditPoints="1"/>
            </p:cNvSpPr>
            <p:nvPr/>
          </p:nvSpPr>
          <p:spPr bwMode="auto">
            <a:xfrm>
              <a:off x="647700" y="2681288"/>
              <a:ext cx="371475" cy="276225"/>
            </a:xfrm>
            <a:custGeom>
              <a:avLst/>
              <a:gdLst>
                <a:gd name="T0" fmla="*/ 786 w 806"/>
                <a:gd name="T1" fmla="*/ 19 h 601"/>
                <a:gd name="T2" fmla="*/ 737 w 806"/>
                <a:gd name="T3" fmla="*/ 0 h 601"/>
                <a:gd name="T4" fmla="*/ 523 w 806"/>
                <a:gd name="T5" fmla="*/ 0 h 601"/>
                <a:gd name="T6" fmla="*/ 474 w 806"/>
                <a:gd name="T7" fmla="*/ 19 h 601"/>
                <a:gd name="T8" fmla="*/ 455 w 806"/>
                <a:gd name="T9" fmla="*/ 62 h 601"/>
                <a:gd name="T10" fmla="*/ 455 w 806"/>
                <a:gd name="T11" fmla="*/ 66 h 601"/>
                <a:gd name="T12" fmla="*/ 446 w 806"/>
                <a:gd name="T13" fmla="*/ 89 h 601"/>
                <a:gd name="T14" fmla="*/ 430 w 806"/>
                <a:gd name="T15" fmla="*/ 97 h 601"/>
                <a:gd name="T16" fmla="*/ 420 w 806"/>
                <a:gd name="T17" fmla="*/ 98 h 601"/>
                <a:gd name="T18" fmla="*/ 68 w 806"/>
                <a:gd name="T19" fmla="*/ 98 h 601"/>
                <a:gd name="T20" fmla="*/ 19 w 806"/>
                <a:gd name="T21" fmla="*/ 118 h 601"/>
                <a:gd name="T22" fmla="*/ 0 w 806"/>
                <a:gd name="T23" fmla="*/ 166 h 601"/>
                <a:gd name="T24" fmla="*/ 0 w 806"/>
                <a:gd name="T25" fmla="*/ 533 h 601"/>
                <a:gd name="T26" fmla="*/ 19 w 806"/>
                <a:gd name="T27" fmla="*/ 581 h 601"/>
                <a:gd name="T28" fmla="*/ 68 w 806"/>
                <a:gd name="T29" fmla="*/ 601 h 601"/>
                <a:gd name="T30" fmla="*/ 739 w 806"/>
                <a:gd name="T31" fmla="*/ 601 h 601"/>
                <a:gd name="T32" fmla="*/ 786 w 806"/>
                <a:gd name="T33" fmla="*/ 581 h 601"/>
                <a:gd name="T34" fmla="*/ 805 w 806"/>
                <a:gd name="T35" fmla="*/ 546 h 601"/>
                <a:gd name="T36" fmla="*/ 806 w 806"/>
                <a:gd name="T37" fmla="*/ 62 h 601"/>
                <a:gd name="T38" fmla="*/ 786 w 806"/>
                <a:gd name="T39" fmla="*/ 19 h 601"/>
                <a:gd name="T40" fmla="*/ 580 w 806"/>
                <a:gd name="T41" fmla="*/ 379 h 601"/>
                <a:gd name="T42" fmla="*/ 541 w 806"/>
                <a:gd name="T43" fmla="*/ 379 h 601"/>
                <a:gd name="T44" fmla="*/ 524 w 806"/>
                <a:gd name="T45" fmla="*/ 422 h 601"/>
                <a:gd name="T46" fmla="*/ 549 w 806"/>
                <a:gd name="T47" fmla="*/ 448 h 601"/>
                <a:gd name="T48" fmla="*/ 507 w 806"/>
                <a:gd name="T49" fmla="*/ 491 h 601"/>
                <a:gd name="T50" fmla="*/ 482 w 806"/>
                <a:gd name="T51" fmla="*/ 466 h 601"/>
                <a:gd name="T52" fmla="*/ 434 w 806"/>
                <a:gd name="T53" fmla="*/ 487 h 601"/>
                <a:gd name="T54" fmla="*/ 434 w 806"/>
                <a:gd name="T55" fmla="*/ 523 h 601"/>
                <a:gd name="T56" fmla="*/ 375 w 806"/>
                <a:gd name="T57" fmla="*/ 523 h 601"/>
                <a:gd name="T58" fmla="*/ 375 w 806"/>
                <a:gd name="T59" fmla="*/ 487 h 601"/>
                <a:gd name="T60" fmla="*/ 326 w 806"/>
                <a:gd name="T61" fmla="*/ 466 h 601"/>
                <a:gd name="T62" fmla="*/ 302 w 806"/>
                <a:gd name="T63" fmla="*/ 491 h 601"/>
                <a:gd name="T64" fmla="*/ 260 w 806"/>
                <a:gd name="T65" fmla="*/ 448 h 601"/>
                <a:gd name="T66" fmla="*/ 285 w 806"/>
                <a:gd name="T67" fmla="*/ 422 h 601"/>
                <a:gd name="T68" fmla="*/ 268 w 806"/>
                <a:gd name="T69" fmla="*/ 379 h 601"/>
                <a:gd name="T70" fmla="*/ 230 w 806"/>
                <a:gd name="T71" fmla="*/ 379 h 601"/>
                <a:gd name="T72" fmla="*/ 230 w 806"/>
                <a:gd name="T73" fmla="*/ 318 h 601"/>
                <a:gd name="T74" fmla="*/ 270 w 806"/>
                <a:gd name="T75" fmla="*/ 318 h 601"/>
                <a:gd name="T76" fmla="*/ 288 w 806"/>
                <a:gd name="T77" fmla="*/ 274 h 601"/>
                <a:gd name="T78" fmla="*/ 262 w 806"/>
                <a:gd name="T79" fmla="*/ 248 h 601"/>
                <a:gd name="T80" fmla="*/ 304 w 806"/>
                <a:gd name="T81" fmla="*/ 205 h 601"/>
                <a:gd name="T82" fmla="*/ 332 w 806"/>
                <a:gd name="T83" fmla="*/ 233 h 601"/>
                <a:gd name="T84" fmla="*/ 375 w 806"/>
                <a:gd name="T85" fmla="*/ 216 h 601"/>
                <a:gd name="T86" fmla="*/ 375 w 806"/>
                <a:gd name="T87" fmla="*/ 174 h 601"/>
                <a:gd name="T88" fmla="*/ 434 w 806"/>
                <a:gd name="T89" fmla="*/ 174 h 601"/>
                <a:gd name="T90" fmla="*/ 434 w 806"/>
                <a:gd name="T91" fmla="*/ 216 h 601"/>
                <a:gd name="T92" fmla="*/ 479 w 806"/>
                <a:gd name="T93" fmla="*/ 234 h 601"/>
                <a:gd name="T94" fmla="*/ 507 w 806"/>
                <a:gd name="T95" fmla="*/ 205 h 601"/>
                <a:gd name="T96" fmla="*/ 549 w 806"/>
                <a:gd name="T97" fmla="*/ 248 h 601"/>
                <a:gd name="T98" fmla="*/ 521 w 806"/>
                <a:gd name="T99" fmla="*/ 276 h 601"/>
                <a:gd name="T100" fmla="*/ 539 w 806"/>
                <a:gd name="T101" fmla="*/ 318 h 601"/>
                <a:gd name="T102" fmla="*/ 580 w 806"/>
                <a:gd name="T103" fmla="*/ 318 h 601"/>
                <a:gd name="T104" fmla="*/ 580 w 806"/>
                <a:gd name="T105" fmla="*/ 37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06" h="601">
                  <a:moveTo>
                    <a:pt x="786" y="19"/>
                  </a:moveTo>
                  <a:cubicBezTo>
                    <a:pt x="772" y="6"/>
                    <a:pt x="756" y="0"/>
                    <a:pt x="737" y="0"/>
                  </a:cubicBezTo>
                  <a:cubicBezTo>
                    <a:pt x="523" y="0"/>
                    <a:pt x="523" y="0"/>
                    <a:pt x="523" y="0"/>
                  </a:cubicBezTo>
                  <a:cubicBezTo>
                    <a:pt x="504" y="0"/>
                    <a:pt x="488" y="6"/>
                    <a:pt x="474" y="19"/>
                  </a:cubicBezTo>
                  <a:cubicBezTo>
                    <a:pt x="462" y="31"/>
                    <a:pt x="455" y="46"/>
                    <a:pt x="455" y="62"/>
                  </a:cubicBezTo>
                  <a:cubicBezTo>
                    <a:pt x="455" y="66"/>
                    <a:pt x="455" y="66"/>
                    <a:pt x="455" y="66"/>
                  </a:cubicBezTo>
                  <a:cubicBezTo>
                    <a:pt x="454" y="76"/>
                    <a:pt x="451" y="83"/>
                    <a:pt x="446" y="89"/>
                  </a:cubicBezTo>
                  <a:cubicBezTo>
                    <a:pt x="440" y="94"/>
                    <a:pt x="435" y="97"/>
                    <a:pt x="430" y="97"/>
                  </a:cubicBezTo>
                  <a:cubicBezTo>
                    <a:pt x="420" y="98"/>
                    <a:pt x="420" y="98"/>
                    <a:pt x="420" y="98"/>
                  </a:cubicBezTo>
                  <a:cubicBezTo>
                    <a:pt x="68" y="98"/>
                    <a:pt x="68" y="98"/>
                    <a:pt x="68" y="98"/>
                  </a:cubicBezTo>
                  <a:cubicBezTo>
                    <a:pt x="49" y="98"/>
                    <a:pt x="33" y="105"/>
                    <a:pt x="19" y="118"/>
                  </a:cubicBezTo>
                  <a:cubicBezTo>
                    <a:pt x="6" y="131"/>
                    <a:pt x="0" y="147"/>
                    <a:pt x="0" y="166"/>
                  </a:cubicBezTo>
                  <a:cubicBezTo>
                    <a:pt x="0" y="533"/>
                    <a:pt x="0" y="533"/>
                    <a:pt x="0" y="533"/>
                  </a:cubicBezTo>
                  <a:cubicBezTo>
                    <a:pt x="0" y="552"/>
                    <a:pt x="6" y="568"/>
                    <a:pt x="19" y="581"/>
                  </a:cubicBezTo>
                  <a:cubicBezTo>
                    <a:pt x="33" y="595"/>
                    <a:pt x="49" y="601"/>
                    <a:pt x="68" y="601"/>
                  </a:cubicBezTo>
                  <a:cubicBezTo>
                    <a:pt x="739" y="601"/>
                    <a:pt x="739" y="601"/>
                    <a:pt x="739" y="601"/>
                  </a:cubicBezTo>
                  <a:cubicBezTo>
                    <a:pt x="757" y="601"/>
                    <a:pt x="773" y="595"/>
                    <a:pt x="786" y="581"/>
                  </a:cubicBezTo>
                  <a:cubicBezTo>
                    <a:pt x="796" y="571"/>
                    <a:pt x="803" y="559"/>
                    <a:pt x="805" y="546"/>
                  </a:cubicBezTo>
                  <a:cubicBezTo>
                    <a:pt x="806" y="62"/>
                    <a:pt x="806" y="62"/>
                    <a:pt x="806" y="62"/>
                  </a:cubicBezTo>
                  <a:cubicBezTo>
                    <a:pt x="805" y="46"/>
                    <a:pt x="798" y="31"/>
                    <a:pt x="786" y="19"/>
                  </a:cubicBezTo>
                  <a:close/>
                  <a:moveTo>
                    <a:pt x="580" y="379"/>
                  </a:moveTo>
                  <a:cubicBezTo>
                    <a:pt x="541" y="379"/>
                    <a:pt x="541" y="379"/>
                    <a:pt x="541" y="379"/>
                  </a:cubicBezTo>
                  <a:cubicBezTo>
                    <a:pt x="538" y="394"/>
                    <a:pt x="532" y="409"/>
                    <a:pt x="524" y="422"/>
                  </a:cubicBezTo>
                  <a:cubicBezTo>
                    <a:pt x="549" y="448"/>
                    <a:pt x="549" y="448"/>
                    <a:pt x="549" y="448"/>
                  </a:cubicBezTo>
                  <a:cubicBezTo>
                    <a:pt x="507" y="491"/>
                    <a:pt x="507" y="491"/>
                    <a:pt x="507" y="491"/>
                  </a:cubicBezTo>
                  <a:cubicBezTo>
                    <a:pt x="482" y="466"/>
                    <a:pt x="482" y="466"/>
                    <a:pt x="482" y="466"/>
                  </a:cubicBezTo>
                  <a:cubicBezTo>
                    <a:pt x="468" y="477"/>
                    <a:pt x="452" y="484"/>
                    <a:pt x="434" y="487"/>
                  </a:cubicBezTo>
                  <a:cubicBezTo>
                    <a:pt x="434" y="523"/>
                    <a:pt x="434" y="523"/>
                    <a:pt x="434" y="523"/>
                  </a:cubicBezTo>
                  <a:cubicBezTo>
                    <a:pt x="375" y="523"/>
                    <a:pt x="375" y="523"/>
                    <a:pt x="375" y="523"/>
                  </a:cubicBezTo>
                  <a:cubicBezTo>
                    <a:pt x="375" y="487"/>
                    <a:pt x="375" y="487"/>
                    <a:pt x="375" y="487"/>
                  </a:cubicBezTo>
                  <a:cubicBezTo>
                    <a:pt x="356" y="484"/>
                    <a:pt x="340" y="477"/>
                    <a:pt x="326" y="466"/>
                  </a:cubicBezTo>
                  <a:cubicBezTo>
                    <a:pt x="302" y="491"/>
                    <a:pt x="302" y="491"/>
                    <a:pt x="302" y="491"/>
                  </a:cubicBezTo>
                  <a:cubicBezTo>
                    <a:pt x="260" y="448"/>
                    <a:pt x="260" y="448"/>
                    <a:pt x="260" y="448"/>
                  </a:cubicBezTo>
                  <a:cubicBezTo>
                    <a:pt x="285" y="422"/>
                    <a:pt x="285" y="422"/>
                    <a:pt x="285" y="422"/>
                  </a:cubicBezTo>
                  <a:cubicBezTo>
                    <a:pt x="277" y="409"/>
                    <a:pt x="271" y="394"/>
                    <a:pt x="268" y="379"/>
                  </a:cubicBezTo>
                  <a:cubicBezTo>
                    <a:pt x="230" y="379"/>
                    <a:pt x="230" y="379"/>
                    <a:pt x="230" y="379"/>
                  </a:cubicBezTo>
                  <a:cubicBezTo>
                    <a:pt x="230" y="318"/>
                    <a:pt x="230" y="318"/>
                    <a:pt x="230" y="318"/>
                  </a:cubicBezTo>
                  <a:cubicBezTo>
                    <a:pt x="270" y="318"/>
                    <a:pt x="270" y="318"/>
                    <a:pt x="270" y="318"/>
                  </a:cubicBezTo>
                  <a:cubicBezTo>
                    <a:pt x="274" y="302"/>
                    <a:pt x="280" y="287"/>
                    <a:pt x="288" y="274"/>
                  </a:cubicBezTo>
                  <a:cubicBezTo>
                    <a:pt x="262" y="248"/>
                    <a:pt x="262" y="248"/>
                    <a:pt x="262" y="248"/>
                  </a:cubicBezTo>
                  <a:cubicBezTo>
                    <a:pt x="304" y="205"/>
                    <a:pt x="304" y="205"/>
                    <a:pt x="304" y="205"/>
                  </a:cubicBezTo>
                  <a:cubicBezTo>
                    <a:pt x="332" y="233"/>
                    <a:pt x="332" y="233"/>
                    <a:pt x="332" y="233"/>
                  </a:cubicBezTo>
                  <a:cubicBezTo>
                    <a:pt x="345" y="225"/>
                    <a:pt x="359" y="219"/>
                    <a:pt x="375" y="216"/>
                  </a:cubicBezTo>
                  <a:cubicBezTo>
                    <a:pt x="375" y="174"/>
                    <a:pt x="375" y="174"/>
                    <a:pt x="375" y="174"/>
                  </a:cubicBezTo>
                  <a:cubicBezTo>
                    <a:pt x="434" y="174"/>
                    <a:pt x="434" y="174"/>
                    <a:pt x="434" y="174"/>
                  </a:cubicBezTo>
                  <a:cubicBezTo>
                    <a:pt x="434" y="216"/>
                    <a:pt x="434" y="216"/>
                    <a:pt x="434" y="216"/>
                  </a:cubicBezTo>
                  <a:cubicBezTo>
                    <a:pt x="450" y="219"/>
                    <a:pt x="465" y="225"/>
                    <a:pt x="479" y="234"/>
                  </a:cubicBezTo>
                  <a:cubicBezTo>
                    <a:pt x="507" y="205"/>
                    <a:pt x="507" y="205"/>
                    <a:pt x="507" y="205"/>
                  </a:cubicBezTo>
                  <a:cubicBezTo>
                    <a:pt x="549" y="248"/>
                    <a:pt x="549" y="248"/>
                    <a:pt x="549" y="248"/>
                  </a:cubicBezTo>
                  <a:cubicBezTo>
                    <a:pt x="521" y="276"/>
                    <a:pt x="521" y="276"/>
                    <a:pt x="521" y="276"/>
                  </a:cubicBezTo>
                  <a:cubicBezTo>
                    <a:pt x="529" y="288"/>
                    <a:pt x="536" y="302"/>
                    <a:pt x="539" y="318"/>
                  </a:cubicBezTo>
                  <a:cubicBezTo>
                    <a:pt x="580" y="318"/>
                    <a:pt x="580" y="318"/>
                    <a:pt x="580" y="318"/>
                  </a:cubicBezTo>
                  <a:lnTo>
                    <a:pt x="580" y="3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9"/>
            <p:cNvSpPr>
              <a:spLocks/>
            </p:cNvSpPr>
            <p:nvPr/>
          </p:nvSpPr>
          <p:spPr bwMode="auto">
            <a:xfrm>
              <a:off x="811213" y="2817813"/>
              <a:ext cx="49212" cy="47625"/>
            </a:xfrm>
            <a:custGeom>
              <a:avLst/>
              <a:gdLst>
                <a:gd name="T0" fmla="*/ 52 w 104"/>
                <a:gd name="T1" fmla="*/ 0 h 104"/>
                <a:gd name="T2" fmla="*/ 15 w 104"/>
                <a:gd name="T3" fmla="*/ 15 h 104"/>
                <a:gd name="T4" fmla="*/ 0 w 104"/>
                <a:gd name="T5" fmla="*/ 52 h 104"/>
                <a:gd name="T6" fmla="*/ 15 w 104"/>
                <a:gd name="T7" fmla="*/ 88 h 104"/>
                <a:gd name="T8" fmla="*/ 52 w 104"/>
                <a:gd name="T9" fmla="*/ 104 h 104"/>
                <a:gd name="T10" fmla="*/ 89 w 104"/>
                <a:gd name="T11" fmla="*/ 88 h 104"/>
                <a:gd name="T12" fmla="*/ 104 w 104"/>
                <a:gd name="T13" fmla="*/ 52 h 104"/>
                <a:gd name="T14" fmla="*/ 89 w 104"/>
                <a:gd name="T15" fmla="*/ 15 h 104"/>
                <a:gd name="T16" fmla="*/ 52 w 104"/>
                <a:gd name="T1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104">
                  <a:moveTo>
                    <a:pt x="52" y="0"/>
                  </a:moveTo>
                  <a:cubicBezTo>
                    <a:pt x="38" y="0"/>
                    <a:pt x="25" y="5"/>
                    <a:pt x="15" y="15"/>
                  </a:cubicBezTo>
                  <a:cubicBezTo>
                    <a:pt x="5" y="25"/>
                    <a:pt x="0" y="37"/>
                    <a:pt x="0" y="52"/>
                  </a:cubicBezTo>
                  <a:cubicBezTo>
                    <a:pt x="0" y="66"/>
                    <a:pt x="5" y="78"/>
                    <a:pt x="15" y="88"/>
                  </a:cubicBezTo>
                  <a:cubicBezTo>
                    <a:pt x="25" y="99"/>
                    <a:pt x="38" y="104"/>
                    <a:pt x="52" y="104"/>
                  </a:cubicBezTo>
                  <a:cubicBezTo>
                    <a:pt x="67" y="104"/>
                    <a:pt x="79" y="99"/>
                    <a:pt x="89" y="88"/>
                  </a:cubicBezTo>
                  <a:cubicBezTo>
                    <a:pt x="99" y="78"/>
                    <a:pt x="104" y="66"/>
                    <a:pt x="104" y="52"/>
                  </a:cubicBezTo>
                  <a:cubicBezTo>
                    <a:pt x="104" y="37"/>
                    <a:pt x="99" y="25"/>
                    <a:pt x="89" y="15"/>
                  </a:cubicBezTo>
                  <a:cubicBezTo>
                    <a:pt x="79" y="5"/>
                    <a:pt x="67" y="0"/>
                    <a:pt x="5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 name="Group 21"/>
          <p:cNvGrpSpPr/>
          <p:nvPr/>
        </p:nvGrpSpPr>
        <p:grpSpPr>
          <a:xfrm>
            <a:off x="4895209" y="2611438"/>
            <a:ext cx="297324" cy="415924"/>
            <a:chOff x="1503363" y="2209800"/>
            <a:chExt cx="573087" cy="801688"/>
          </a:xfrm>
          <a:solidFill>
            <a:schemeClr val="accent1"/>
          </a:solidFill>
        </p:grpSpPr>
        <p:sp>
          <p:nvSpPr>
            <p:cNvPr id="23" name="Freeform 6"/>
            <p:cNvSpPr>
              <a:spLocks noEditPoints="1"/>
            </p:cNvSpPr>
            <p:nvPr/>
          </p:nvSpPr>
          <p:spPr bwMode="auto">
            <a:xfrm>
              <a:off x="1503363" y="2644775"/>
              <a:ext cx="573087" cy="179388"/>
            </a:xfrm>
            <a:custGeom>
              <a:avLst/>
              <a:gdLst>
                <a:gd name="T0" fmla="*/ 858 w 912"/>
                <a:gd name="T1" fmla="*/ 0 h 285"/>
                <a:gd name="T2" fmla="*/ 54 w 912"/>
                <a:gd name="T3" fmla="*/ 0 h 285"/>
                <a:gd name="T4" fmla="*/ 0 w 912"/>
                <a:gd name="T5" fmla="*/ 54 h 285"/>
                <a:gd name="T6" fmla="*/ 0 w 912"/>
                <a:gd name="T7" fmla="*/ 231 h 285"/>
                <a:gd name="T8" fmla="*/ 54 w 912"/>
                <a:gd name="T9" fmla="*/ 285 h 285"/>
                <a:gd name="T10" fmla="*/ 858 w 912"/>
                <a:gd name="T11" fmla="*/ 285 h 285"/>
                <a:gd name="T12" fmla="*/ 912 w 912"/>
                <a:gd name="T13" fmla="*/ 231 h 285"/>
                <a:gd name="T14" fmla="*/ 912 w 912"/>
                <a:gd name="T15" fmla="*/ 54 h 285"/>
                <a:gd name="T16" fmla="*/ 858 w 912"/>
                <a:gd name="T17" fmla="*/ 0 h 285"/>
                <a:gd name="T18" fmla="*/ 780 w 912"/>
                <a:gd name="T19" fmla="*/ 187 h 285"/>
                <a:gd name="T20" fmla="*/ 721 w 912"/>
                <a:gd name="T21" fmla="*/ 128 h 285"/>
                <a:gd name="T22" fmla="*/ 780 w 912"/>
                <a:gd name="T23" fmla="*/ 69 h 285"/>
                <a:gd name="T24" fmla="*/ 839 w 912"/>
                <a:gd name="T25" fmla="*/ 128 h 285"/>
                <a:gd name="T26" fmla="*/ 780 w 912"/>
                <a:gd name="T27" fmla="*/ 187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2" h="285">
                  <a:moveTo>
                    <a:pt x="858" y="0"/>
                  </a:moveTo>
                  <a:cubicBezTo>
                    <a:pt x="54" y="0"/>
                    <a:pt x="54" y="0"/>
                    <a:pt x="54" y="0"/>
                  </a:cubicBezTo>
                  <a:cubicBezTo>
                    <a:pt x="24" y="0"/>
                    <a:pt x="0" y="24"/>
                    <a:pt x="0" y="54"/>
                  </a:cubicBezTo>
                  <a:cubicBezTo>
                    <a:pt x="0" y="231"/>
                    <a:pt x="0" y="231"/>
                    <a:pt x="0" y="231"/>
                  </a:cubicBezTo>
                  <a:cubicBezTo>
                    <a:pt x="0" y="261"/>
                    <a:pt x="24" y="285"/>
                    <a:pt x="54" y="285"/>
                  </a:cubicBezTo>
                  <a:cubicBezTo>
                    <a:pt x="858" y="285"/>
                    <a:pt x="858" y="285"/>
                    <a:pt x="858" y="285"/>
                  </a:cubicBezTo>
                  <a:cubicBezTo>
                    <a:pt x="888" y="285"/>
                    <a:pt x="912" y="261"/>
                    <a:pt x="912" y="231"/>
                  </a:cubicBezTo>
                  <a:cubicBezTo>
                    <a:pt x="912" y="54"/>
                    <a:pt x="912" y="54"/>
                    <a:pt x="912" y="54"/>
                  </a:cubicBezTo>
                  <a:cubicBezTo>
                    <a:pt x="912" y="24"/>
                    <a:pt x="888" y="0"/>
                    <a:pt x="858" y="0"/>
                  </a:cubicBezTo>
                  <a:close/>
                  <a:moveTo>
                    <a:pt x="780" y="187"/>
                  </a:moveTo>
                  <a:cubicBezTo>
                    <a:pt x="748" y="187"/>
                    <a:pt x="721" y="160"/>
                    <a:pt x="721" y="128"/>
                  </a:cubicBezTo>
                  <a:cubicBezTo>
                    <a:pt x="721" y="95"/>
                    <a:pt x="748" y="69"/>
                    <a:pt x="780" y="69"/>
                  </a:cubicBezTo>
                  <a:cubicBezTo>
                    <a:pt x="813" y="69"/>
                    <a:pt x="839" y="95"/>
                    <a:pt x="839" y="128"/>
                  </a:cubicBezTo>
                  <a:cubicBezTo>
                    <a:pt x="839" y="160"/>
                    <a:pt x="813" y="187"/>
                    <a:pt x="780" y="1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7"/>
            <p:cNvSpPr>
              <a:spLocks/>
            </p:cNvSpPr>
            <p:nvPr/>
          </p:nvSpPr>
          <p:spPr bwMode="auto">
            <a:xfrm>
              <a:off x="1581150" y="2854325"/>
              <a:ext cx="415925" cy="157163"/>
            </a:xfrm>
            <a:custGeom>
              <a:avLst/>
              <a:gdLst>
                <a:gd name="T0" fmla="*/ 383 w 660"/>
                <a:gd name="T1" fmla="*/ 0 h 250"/>
                <a:gd name="T2" fmla="*/ 383 w 660"/>
                <a:gd name="T3" fmla="*/ 0 h 250"/>
                <a:gd name="T4" fmla="*/ 277 w 660"/>
                <a:gd name="T5" fmla="*/ 0 h 250"/>
                <a:gd name="T6" fmla="*/ 277 w 660"/>
                <a:gd name="T7" fmla="*/ 0 h 250"/>
                <a:gd name="T8" fmla="*/ 277 w 660"/>
                <a:gd name="T9" fmla="*/ 127 h 250"/>
                <a:gd name="T10" fmla="*/ 0 w 660"/>
                <a:gd name="T11" fmla="*/ 127 h 250"/>
                <a:gd name="T12" fmla="*/ 0 w 660"/>
                <a:gd name="T13" fmla="*/ 219 h 250"/>
                <a:gd name="T14" fmla="*/ 282 w 660"/>
                <a:gd name="T15" fmla="*/ 219 h 250"/>
                <a:gd name="T16" fmla="*/ 330 w 660"/>
                <a:gd name="T17" fmla="*/ 250 h 250"/>
                <a:gd name="T18" fmla="*/ 378 w 660"/>
                <a:gd name="T19" fmla="*/ 219 h 250"/>
                <a:gd name="T20" fmla="*/ 660 w 660"/>
                <a:gd name="T21" fmla="*/ 219 h 250"/>
                <a:gd name="T22" fmla="*/ 660 w 660"/>
                <a:gd name="T23" fmla="*/ 127 h 250"/>
                <a:gd name="T24" fmla="*/ 383 w 660"/>
                <a:gd name="T25" fmla="*/ 127 h 250"/>
                <a:gd name="T26" fmla="*/ 383 w 660"/>
                <a:gd name="T27"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0" h="250">
                  <a:moveTo>
                    <a:pt x="383" y="0"/>
                  </a:moveTo>
                  <a:cubicBezTo>
                    <a:pt x="383" y="0"/>
                    <a:pt x="383" y="0"/>
                    <a:pt x="383" y="0"/>
                  </a:cubicBezTo>
                  <a:cubicBezTo>
                    <a:pt x="277" y="0"/>
                    <a:pt x="277" y="0"/>
                    <a:pt x="277" y="0"/>
                  </a:cubicBezTo>
                  <a:cubicBezTo>
                    <a:pt x="277" y="0"/>
                    <a:pt x="277" y="0"/>
                    <a:pt x="277" y="0"/>
                  </a:cubicBezTo>
                  <a:cubicBezTo>
                    <a:pt x="277" y="127"/>
                    <a:pt x="277" y="127"/>
                    <a:pt x="277" y="127"/>
                  </a:cubicBezTo>
                  <a:cubicBezTo>
                    <a:pt x="0" y="127"/>
                    <a:pt x="0" y="127"/>
                    <a:pt x="0" y="127"/>
                  </a:cubicBezTo>
                  <a:cubicBezTo>
                    <a:pt x="0" y="219"/>
                    <a:pt x="0" y="219"/>
                    <a:pt x="0" y="219"/>
                  </a:cubicBezTo>
                  <a:cubicBezTo>
                    <a:pt x="282" y="219"/>
                    <a:pt x="282" y="219"/>
                    <a:pt x="282" y="219"/>
                  </a:cubicBezTo>
                  <a:cubicBezTo>
                    <a:pt x="290" y="237"/>
                    <a:pt x="309" y="250"/>
                    <a:pt x="330" y="250"/>
                  </a:cubicBezTo>
                  <a:cubicBezTo>
                    <a:pt x="352" y="250"/>
                    <a:pt x="370" y="237"/>
                    <a:pt x="378" y="219"/>
                  </a:cubicBezTo>
                  <a:cubicBezTo>
                    <a:pt x="660" y="219"/>
                    <a:pt x="660" y="219"/>
                    <a:pt x="660" y="219"/>
                  </a:cubicBezTo>
                  <a:cubicBezTo>
                    <a:pt x="660" y="127"/>
                    <a:pt x="660" y="127"/>
                    <a:pt x="660" y="127"/>
                  </a:cubicBezTo>
                  <a:cubicBezTo>
                    <a:pt x="383" y="127"/>
                    <a:pt x="383" y="127"/>
                    <a:pt x="383" y="127"/>
                  </a:cubicBezTo>
                  <a:lnTo>
                    <a:pt x="38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8"/>
            <p:cNvSpPr>
              <a:spLocks noEditPoints="1"/>
            </p:cNvSpPr>
            <p:nvPr/>
          </p:nvSpPr>
          <p:spPr bwMode="auto">
            <a:xfrm>
              <a:off x="1503363" y="2427288"/>
              <a:ext cx="573087" cy="179388"/>
            </a:xfrm>
            <a:custGeom>
              <a:avLst/>
              <a:gdLst>
                <a:gd name="T0" fmla="*/ 858 w 912"/>
                <a:gd name="T1" fmla="*/ 0 h 286"/>
                <a:gd name="T2" fmla="*/ 54 w 912"/>
                <a:gd name="T3" fmla="*/ 0 h 286"/>
                <a:gd name="T4" fmla="*/ 0 w 912"/>
                <a:gd name="T5" fmla="*/ 54 h 286"/>
                <a:gd name="T6" fmla="*/ 0 w 912"/>
                <a:gd name="T7" fmla="*/ 232 h 286"/>
                <a:gd name="T8" fmla="*/ 54 w 912"/>
                <a:gd name="T9" fmla="*/ 286 h 286"/>
                <a:gd name="T10" fmla="*/ 858 w 912"/>
                <a:gd name="T11" fmla="*/ 286 h 286"/>
                <a:gd name="T12" fmla="*/ 912 w 912"/>
                <a:gd name="T13" fmla="*/ 232 h 286"/>
                <a:gd name="T14" fmla="*/ 912 w 912"/>
                <a:gd name="T15" fmla="*/ 54 h 286"/>
                <a:gd name="T16" fmla="*/ 858 w 912"/>
                <a:gd name="T17" fmla="*/ 0 h 286"/>
                <a:gd name="T18" fmla="*/ 780 w 912"/>
                <a:gd name="T19" fmla="*/ 187 h 286"/>
                <a:gd name="T20" fmla="*/ 721 w 912"/>
                <a:gd name="T21" fmla="*/ 129 h 286"/>
                <a:gd name="T22" fmla="*/ 780 w 912"/>
                <a:gd name="T23" fmla="*/ 70 h 286"/>
                <a:gd name="T24" fmla="*/ 839 w 912"/>
                <a:gd name="T25" fmla="*/ 129 h 286"/>
                <a:gd name="T26" fmla="*/ 780 w 912"/>
                <a:gd name="T27" fmla="*/ 187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2" h="286">
                  <a:moveTo>
                    <a:pt x="858" y="0"/>
                  </a:moveTo>
                  <a:cubicBezTo>
                    <a:pt x="54" y="0"/>
                    <a:pt x="54" y="0"/>
                    <a:pt x="54" y="0"/>
                  </a:cubicBezTo>
                  <a:cubicBezTo>
                    <a:pt x="24" y="0"/>
                    <a:pt x="0" y="25"/>
                    <a:pt x="0" y="54"/>
                  </a:cubicBezTo>
                  <a:cubicBezTo>
                    <a:pt x="0" y="232"/>
                    <a:pt x="0" y="232"/>
                    <a:pt x="0" y="232"/>
                  </a:cubicBezTo>
                  <a:cubicBezTo>
                    <a:pt x="0" y="261"/>
                    <a:pt x="24" y="286"/>
                    <a:pt x="54" y="286"/>
                  </a:cubicBezTo>
                  <a:cubicBezTo>
                    <a:pt x="858" y="286"/>
                    <a:pt x="858" y="286"/>
                    <a:pt x="858" y="286"/>
                  </a:cubicBezTo>
                  <a:cubicBezTo>
                    <a:pt x="888" y="286"/>
                    <a:pt x="912" y="261"/>
                    <a:pt x="912" y="232"/>
                  </a:cubicBezTo>
                  <a:cubicBezTo>
                    <a:pt x="912" y="54"/>
                    <a:pt x="912" y="54"/>
                    <a:pt x="912" y="54"/>
                  </a:cubicBezTo>
                  <a:cubicBezTo>
                    <a:pt x="912" y="25"/>
                    <a:pt x="888" y="0"/>
                    <a:pt x="858" y="0"/>
                  </a:cubicBezTo>
                  <a:close/>
                  <a:moveTo>
                    <a:pt x="780" y="187"/>
                  </a:moveTo>
                  <a:cubicBezTo>
                    <a:pt x="748" y="187"/>
                    <a:pt x="721" y="161"/>
                    <a:pt x="721" y="129"/>
                  </a:cubicBezTo>
                  <a:cubicBezTo>
                    <a:pt x="721" y="96"/>
                    <a:pt x="748" y="70"/>
                    <a:pt x="780" y="70"/>
                  </a:cubicBezTo>
                  <a:cubicBezTo>
                    <a:pt x="813" y="70"/>
                    <a:pt x="839" y="96"/>
                    <a:pt x="839" y="129"/>
                  </a:cubicBezTo>
                  <a:cubicBezTo>
                    <a:pt x="839" y="161"/>
                    <a:pt x="813" y="187"/>
                    <a:pt x="780" y="1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9"/>
            <p:cNvSpPr>
              <a:spLocks noEditPoints="1"/>
            </p:cNvSpPr>
            <p:nvPr/>
          </p:nvSpPr>
          <p:spPr bwMode="auto">
            <a:xfrm>
              <a:off x="1503363" y="2209800"/>
              <a:ext cx="573087" cy="179388"/>
            </a:xfrm>
            <a:custGeom>
              <a:avLst/>
              <a:gdLst>
                <a:gd name="T0" fmla="*/ 858 w 912"/>
                <a:gd name="T1" fmla="*/ 0 h 285"/>
                <a:gd name="T2" fmla="*/ 54 w 912"/>
                <a:gd name="T3" fmla="*/ 0 h 285"/>
                <a:gd name="T4" fmla="*/ 0 w 912"/>
                <a:gd name="T5" fmla="*/ 54 h 285"/>
                <a:gd name="T6" fmla="*/ 0 w 912"/>
                <a:gd name="T7" fmla="*/ 231 h 285"/>
                <a:gd name="T8" fmla="*/ 54 w 912"/>
                <a:gd name="T9" fmla="*/ 285 h 285"/>
                <a:gd name="T10" fmla="*/ 858 w 912"/>
                <a:gd name="T11" fmla="*/ 285 h 285"/>
                <a:gd name="T12" fmla="*/ 912 w 912"/>
                <a:gd name="T13" fmla="*/ 231 h 285"/>
                <a:gd name="T14" fmla="*/ 912 w 912"/>
                <a:gd name="T15" fmla="*/ 54 h 285"/>
                <a:gd name="T16" fmla="*/ 858 w 912"/>
                <a:gd name="T17" fmla="*/ 0 h 285"/>
                <a:gd name="T18" fmla="*/ 780 w 912"/>
                <a:gd name="T19" fmla="*/ 187 h 285"/>
                <a:gd name="T20" fmla="*/ 721 w 912"/>
                <a:gd name="T21" fmla="*/ 128 h 285"/>
                <a:gd name="T22" fmla="*/ 780 w 912"/>
                <a:gd name="T23" fmla="*/ 69 h 285"/>
                <a:gd name="T24" fmla="*/ 839 w 912"/>
                <a:gd name="T25" fmla="*/ 128 h 285"/>
                <a:gd name="T26" fmla="*/ 780 w 912"/>
                <a:gd name="T27" fmla="*/ 187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2" h="285">
                  <a:moveTo>
                    <a:pt x="858" y="0"/>
                  </a:moveTo>
                  <a:cubicBezTo>
                    <a:pt x="54" y="0"/>
                    <a:pt x="54" y="0"/>
                    <a:pt x="54" y="0"/>
                  </a:cubicBezTo>
                  <a:cubicBezTo>
                    <a:pt x="24" y="0"/>
                    <a:pt x="0" y="24"/>
                    <a:pt x="0" y="54"/>
                  </a:cubicBezTo>
                  <a:cubicBezTo>
                    <a:pt x="0" y="231"/>
                    <a:pt x="0" y="231"/>
                    <a:pt x="0" y="231"/>
                  </a:cubicBezTo>
                  <a:cubicBezTo>
                    <a:pt x="0" y="261"/>
                    <a:pt x="24" y="285"/>
                    <a:pt x="54" y="285"/>
                  </a:cubicBezTo>
                  <a:cubicBezTo>
                    <a:pt x="858" y="285"/>
                    <a:pt x="858" y="285"/>
                    <a:pt x="858" y="285"/>
                  </a:cubicBezTo>
                  <a:cubicBezTo>
                    <a:pt x="888" y="285"/>
                    <a:pt x="912" y="261"/>
                    <a:pt x="912" y="231"/>
                  </a:cubicBezTo>
                  <a:cubicBezTo>
                    <a:pt x="912" y="54"/>
                    <a:pt x="912" y="54"/>
                    <a:pt x="912" y="54"/>
                  </a:cubicBezTo>
                  <a:cubicBezTo>
                    <a:pt x="912" y="24"/>
                    <a:pt x="888" y="0"/>
                    <a:pt x="858" y="0"/>
                  </a:cubicBezTo>
                  <a:close/>
                  <a:moveTo>
                    <a:pt x="780" y="187"/>
                  </a:moveTo>
                  <a:cubicBezTo>
                    <a:pt x="748" y="187"/>
                    <a:pt x="721" y="161"/>
                    <a:pt x="721" y="128"/>
                  </a:cubicBezTo>
                  <a:cubicBezTo>
                    <a:pt x="721" y="96"/>
                    <a:pt x="748" y="69"/>
                    <a:pt x="780" y="69"/>
                  </a:cubicBezTo>
                  <a:cubicBezTo>
                    <a:pt x="813" y="69"/>
                    <a:pt x="839" y="96"/>
                    <a:pt x="839" y="128"/>
                  </a:cubicBezTo>
                  <a:cubicBezTo>
                    <a:pt x="839" y="161"/>
                    <a:pt x="813" y="187"/>
                    <a:pt x="780" y="1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977253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r>
              <a:rPr lang="en-US" smtClean="0"/>
              <a:t>Page </a:t>
            </a:r>
            <a:fld id="{90CBDC3A-D49F-4631-A8C7-55D59B33E5FA}" type="slidenum">
              <a:rPr lang="en-US" smtClean="0"/>
              <a:pPr>
                <a:defRPr/>
              </a:pPr>
              <a:t>29</a:t>
            </a:fld>
            <a:endParaRPr lang="en-US" dirty="0"/>
          </a:p>
        </p:txBody>
      </p:sp>
      <p:sp>
        <p:nvSpPr>
          <p:cNvPr id="3" name="Title 2"/>
          <p:cNvSpPr>
            <a:spLocks noGrp="1"/>
          </p:cNvSpPr>
          <p:nvPr>
            <p:ph type="title"/>
          </p:nvPr>
        </p:nvSpPr>
        <p:spPr/>
        <p:txBody>
          <a:bodyPr/>
          <a:lstStyle/>
          <a:p>
            <a:r>
              <a:rPr lang="en-US" dirty="0" smtClean="0"/>
              <a:t>Backup</a:t>
            </a:r>
            <a:endParaRPr lang="en-US" dirty="0"/>
          </a:p>
        </p:txBody>
      </p:sp>
      <p:sp>
        <p:nvSpPr>
          <p:cNvPr id="4" name="Text Placeholder 3"/>
          <p:cNvSpPr>
            <a:spLocks noGrp="1"/>
          </p:cNvSpPr>
          <p:nvPr>
            <p:ph type="body" sz="quarter" idx="10"/>
          </p:nvPr>
        </p:nvSpPr>
        <p:spPr/>
        <p:txBody>
          <a:bodyPr/>
          <a:lstStyle/>
          <a:p>
            <a:r>
              <a:rPr lang="en-GB" dirty="0"/>
              <a:t>Backup Strategies in the </a:t>
            </a:r>
            <a:r>
              <a:rPr lang="en-GB" dirty="0" smtClean="0"/>
              <a:t>Cloud</a:t>
            </a:r>
            <a:endParaRPr lang="en-GB" dirty="0"/>
          </a:p>
        </p:txBody>
      </p:sp>
      <p:sp>
        <p:nvSpPr>
          <p:cNvPr id="5" name="Footer Placeholder 4"/>
          <p:cNvSpPr>
            <a:spLocks noGrp="1"/>
          </p:cNvSpPr>
          <p:nvPr>
            <p:ph type="ftr" sz="quarter" idx="13"/>
          </p:nvPr>
        </p:nvSpPr>
        <p:spPr/>
        <p:txBody>
          <a:bodyPr/>
          <a:lstStyle/>
          <a:p>
            <a:r>
              <a:rPr lang="en-US" smtClean="0"/>
              <a:t>Copyright © 2016 Accenture  All rights reserved.</a:t>
            </a:r>
            <a:endParaRPr lang="en-US" dirty="0"/>
          </a:p>
        </p:txBody>
      </p:sp>
      <p:sp>
        <p:nvSpPr>
          <p:cNvPr id="6" name="Rectangle 5"/>
          <p:cNvSpPr/>
          <p:nvPr/>
        </p:nvSpPr>
        <p:spPr>
          <a:xfrm>
            <a:off x="457403" y="1867957"/>
            <a:ext cx="5892426" cy="369332"/>
          </a:xfrm>
          <a:prstGeom prst="rect">
            <a:avLst/>
          </a:prstGeom>
        </p:spPr>
        <p:txBody>
          <a:bodyPr wrap="square" lIns="0">
            <a:spAutoFit/>
          </a:bodyPr>
          <a:lstStyle/>
          <a:p>
            <a:r>
              <a:rPr lang="en-US" dirty="0">
                <a:solidFill>
                  <a:schemeClr val="accent2"/>
                </a:solidFill>
              </a:rPr>
              <a:t>Protecting Configurations Rather Than Servers</a:t>
            </a:r>
          </a:p>
        </p:txBody>
      </p:sp>
      <p:sp>
        <p:nvSpPr>
          <p:cNvPr id="7" name="Rectangle 6"/>
          <p:cNvSpPr/>
          <p:nvPr/>
        </p:nvSpPr>
        <p:spPr>
          <a:xfrm>
            <a:off x="1225175" y="2451219"/>
            <a:ext cx="6708091" cy="738664"/>
          </a:xfrm>
          <a:prstGeom prst="rect">
            <a:avLst/>
          </a:prstGeom>
        </p:spPr>
        <p:txBody>
          <a:bodyPr wrap="square">
            <a:spAutoFit/>
          </a:bodyPr>
          <a:lstStyle/>
          <a:p>
            <a:pPr>
              <a:spcAft>
                <a:spcPts val="300"/>
              </a:spcAft>
            </a:pPr>
            <a:r>
              <a:rPr lang="en-US" sz="1400" dirty="0">
                <a:solidFill>
                  <a:schemeClr val="tx2"/>
                </a:solidFill>
              </a:rPr>
              <a:t>Cloud service enables the backup and recovery of a standard server, such as a web server or application server, so that you can focus on protecting configuration and </a:t>
            </a:r>
            <a:r>
              <a:rPr lang="en-US" sz="1400" dirty="0" err="1">
                <a:solidFill>
                  <a:schemeClr val="tx2"/>
                </a:solidFill>
              </a:rPr>
              <a:t>stateful</a:t>
            </a:r>
            <a:r>
              <a:rPr lang="en-US" sz="1400" dirty="0">
                <a:solidFill>
                  <a:schemeClr val="tx2"/>
                </a:solidFill>
              </a:rPr>
              <a:t> data—rather than the server itself.</a:t>
            </a:r>
          </a:p>
        </p:txBody>
      </p:sp>
      <p:sp>
        <p:nvSpPr>
          <p:cNvPr id="8" name="Oval 7"/>
          <p:cNvSpPr/>
          <p:nvPr/>
        </p:nvSpPr>
        <p:spPr>
          <a:xfrm>
            <a:off x="482803" y="2463312"/>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a:off x="1225175" y="3738152"/>
            <a:ext cx="6708091" cy="738664"/>
          </a:xfrm>
          <a:prstGeom prst="rect">
            <a:avLst/>
          </a:prstGeom>
        </p:spPr>
        <p:txBody>
          <a:bodyPr wrap="square">
            <a:spAutoFit/>
          </a:bodyPr>
          <a:lstStyle/>
          <a:p>
            <a:pPr>
              <a:spcAft>
                <a:spcPts val="300"/>
              </a:spcAft>
            </a:pPr>
            <a:r>
              <a:rPr lang="en-US" sz="1400" dirty="0">
                <a:solidFill>
                  <a:schemeClr val="tx2"/>
                </a:solidFill>
              </a:rPr>
              <a:t>This set of data is much smaller than the aggregate set of server data, which typically includes various application files, operating system files, temporary files, and so on. </a:t>
            </a:r>
          </a:p>
        </p:txBody>
      </p:sp>
      <p:sp>
        <p:nvSpPr>
          <p:cNvPr id="10" name="Oval 9"/>
          <p:cNvSpPr/>
          <p:nvPr/>
        </p:nvSpPr>
        <p:spPr>
          <a:xfrm>
            <a:off x="482803" y="3750245"/>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p:nvSpPr>
        <p:spPr>
          <a:xfrm>
            <a:off x="1225175" y="5025085"/>
            <a:ext cx="6708091" cy="523220"/>
          </a:xfrm>
          <a:prstGeom prst="rect">
            <a:avLst/>
          </a:prstGeom>
        </p:spPr>
        <p:txBody>
          <a:bodyPr wrap="square">
            <a:spAutoFit/>
          </a:bodyPr>
          <a:lstStyle/>
          <a:p>
            <a:pPr>
              <a:spcAft>
                <a:spcPts val="300"/>
              </a:spcAft>
            </a:pPr>
            <a:r>
              <a:rPr lang="en-US" sz="1400" dirty="0">
                <a:solidFill>
                  <a:schemeClr val="tx2"/>
                </a:solidFill>
              </a:rPr>
              <a:t>This change of approach means that regular nightly incremental or weekly full backups can take far less time and consume less storage space.</a:t>
            </a:r>
          </a:p>
        </p:txBody>
      </p:sp>
      <p:sp>
        <p:nvSpPr>
          <p:cNvPr id="12" name="Oval 11"/>
          <p:cNvSpPr/>
          <p:nvPr/>
        </p:nvSpPr>
        <p:spPr>
          <a:xfrm>
            <a:off x="482803" y="5037178"/>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Freeform 12"/>
          <p:cNvSpPr>
            <a:spLocks/>
          </p:cNvSpPr>
          <p:nvPr/>
        </p:nvSpPr>
        <p:spPr bwMode="auto">
          <a:xfrm>
            <a:off x="607188" y="2640013"/>
            <a:ext cx="427862" cy="262044"/>
          </a:xfrm>
          <a:custGeom>
            <a:avLst/>
            <a:gdLst>
              <a:gd name="T0" fmla="*/ 610 w 610"/>
              <a:gd name="T1" fmla="*/ 207 h 314"/>
              <a:gd name="T2" fmla="*/ 511 w 610"/>
              <a:gd name="T3" fmla="*/ 102 h 314"/>
              <a:gd name="T4" fmla="*/ 374 w 610"/>
              <a:gd name="T5" fmla="*/ 0 h 314"/>
              <a:gd name="T6" fmla="*/ 243 w 610"/>
              <a:gd name="T7" fmla="*/ 80 h 314"/>
              <a:gd name="T8" fmla="*/ 183 w 610"/>
              <a:gd name="T9" fmla="*/ 64 h 314"/>
              <a:gd name="T10" fmla="*/ 77 w 610"/>
              <a:gd name="T11" fmla="*/ 156 h 314"/>
              <a:gd name="T12" fmla="*/ 83 w 610"/>
              <a:gd name="T13" fmla="*/ 187 h 314"/>
              <a:gd name="T14" fmla="*/ 73 w 610"/>
              <a:gd name="T15" fmla="*/ 187 h 314"/>
              <a:gd name="T16" fmla="*/ 0 w 610"/>
              <a:gd name="T17" fmla="*/ 250 h 314"/>
              <a:gd name="T18" fmla="*/ 69 w 610"/>
              <a:gd name="T19" fmla="*/ 314 h 314"/>
              <a:gd name="T20" fmla="*/ 69 w 610"/>
              <a:gd name="T21" fmla="*/ 314 h 314"/>
              <a:gd name="T22" fmla="*/ 498 w 610"/>
              <a:gd name="T23" fmla="*/ 314 h 314"/>
              <a:gd name="T24" fmla="*/ 498 w 610"/>
              <a:gd name="T25" fmla="*/ 313 h 314"/>
              <a:gd name="T26" fmla="*/ 610 w 610"/>
              <a:gd name="T27" fmla="*/ 207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0" h="314">
                <a:moveTo>
                  <a:pt x="610" y="207"/>
                </a:moveTo>
                <a:cubicBezTo>
                  <a:pt x="610" y="155"/>
                  <a:pt x="567" y="112"/>
                  <a:pt x="511" y="102"/>
                </a:cubicBezTo>
                <a:cubicBezTo>
                  <a:pt x="501" y="44"/>
                  <a:pt x="443" y="0"/>
                  <a:pt x="374" y="0"/>
                </a:cubicBezTo>
                <a:cubicBezTo>
                  <a:pt x="314" y="0"/>
                  <a:pt x="262" y="34"/>
                  <a:pt x="243" y="80"/>
                </a:cubicBezTo>
                <a:cubicBezTo>
                  <a:pt x="226" y="70"/>
                  <a:pt x="205" y="64"/>
                  <a:pt x="183" y="64"/>
                </a:cubicBezTo>
                <a:cubicBezTo>
                  <a:pt x="124" y="64"/>
                  <a:pt x="77" y="105"/>
                  <a:pt x="77" y="156"/>
                </a:cubicBezTo>
                <a:cubicBezTo>
                  <a:pt x="77" y="167"/>
                  <a:pt x="79" y="178"/>
                  <a:pt x="83" y="187"/>
                </a:cubicBezTo>
                <a:cubicBezTo>
                  <a:pt x="80" y="187"/>
                  <a:pt x="76" y="187"/>
                  <a:pt x="73" y="187"/>
                </a:cubicBezTo>
                <a:cubicBezTo>
                  <a:pt x="33" y="187"/>
                  <a:pt x="0" y="215"/>
                  <a:pt x="0" y="250"/>
                </a:cubicBezTo>
                <a:cubicBezTo>
                  <a:pt x="0" y="284"/>
                  <a:pt x="30" y="312"/>
                  <a:pt x="69" y="314"/>
                </a:cubicBezTo>
                <a:cubicBezTo>
                  <a:pt x="69" y="314"/>
                  <a:pt x="69" y="314"/>
                  <a:pt x="69" y="314"/>
                </a:cubicBezTo>
                <a:cubicBezTo>
                  <a:pt x="498" y="314"/>
                  <a:pt x="498" y="314"/>
                  <a:pt x="498" y="314"/>
                </a:cubicBezTo>
                <a:cubicBezTo>
                  <a:pt x="498" y="313"/>
                  <a:pt x="498" y="313"/>
                  <a:pt x="498" y="313"/>
                </a:cubicBezTo>
                <a:cubicBezTo>
                  <a:pt x="560" y="308"/>
                  <a:pt x="610" y="263"/>
                  <a:pt x="610" y="20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0" name="Group 19"/>
          <p:cNvGrpSpPr/>
          <p:nvPr/>
        </p:nvGrpSpPr>
        <p:grpSpPr>
          <a:xfrm>
            <a:off x="633090" y="3910034"/>
            <a:ext cx="378580" cy="345100"/>
            <a:chOff x="-1568450" y="3130550"/>
            <a:chExt cx="700087" cy="638175"/>
          </a:xfrm>
          <a:solidFill>
            <a:schemeClr val="accent1"/>
          </a:solidFill>
        </p:grpSpPr>
        <p:sp>
          <p:nvSpPr>
            <p:cNvPr id="16" name="Freeform 6"/>
            <p:cNvSpPr>
              <a:spLocks/>
            </p:cNvSpPr>
            <p:nvPr/>
          </p:nvSpPr>
          <p:spPr bwMode="auto">
            <a:xfrm>
              <a:off x="-1568450" y="3130550"/>
              <a:ext cx="584200" cy="412750"/>
            </a:xfrm>
            <a:custGeom>
              <a:avLst/>
              <a:gdLst>
                <a:gd name="T0" fmla="*/ 34 w 156"/>
                <a:gd name="T1" fmla="*/ 43 h 110"/>
                <a:gd name="T2" fmla="*/ 55 w 156"/>
                <a:gd name="T3" fmla="*/ 27 h 110"/>
                <a:gd name="T4" fmla="*/ 156 w 156"/>
                <a:gd name="T5" fmla="*/ 27 h 110"/>
                <a:gd name="T6" fmla="*/ 155 w 156"/>
                <a:gd name="T7" fmla="*/ 22 h 110"/>
                <a:gd name="T8" fmla="*/ 142 w 156"/>
                <a:gd name="T9" fmla="*/ 11 h 110"/>
                <a:gd name="T10" fmla="*/ 58 w 156"/>
                <a:gd name="T11" fmla="*/ 11 h 110"/>
                <a:gd name="T12" fmla="*/ 58 w 156"/>
                <a:gd name="T13" fmla="*/ 9 h 110"/>
                <a:gd name="T14" fmla="*/ 45 w 156"/>
                <a:gd name="T15" fmla="*/ 0 h 110"/>
                <a:gd name="T16" fmla="*/ 9 w 156"/>
                <a:gd name="T17" fmla="*/ 0 h 110"/>
                <a:gd name="T18" fmla="*/ 0 w 156"/>
                <a:gd name="T19" fmla="*/ 8 h 110"/>
                <a:gd name="T20" fmla="*/ 0 w 156"/>
                <a:gd name="T21" fmla="*/ 10 h 110"/>
                <a:gd name="T22" fmla="*/ 4 w 156"/>
                <a:gd name="T23" fmla="*/ 31 h 110"/>
                <a:gd name="T24" fmla="*/ 4 w 156"/>
                <a:gd name="T25" fmla="*/ 32 h 110"/>
                <a:gd name="T26" fmla="*/ 19 w 156"/>
                <a:gd name="T27" fmla="*/ 110 h 110"/>
                <a:gd name="T28" fmla="*/ 34 w 156"/>
                <a:gd name="T29" fmla="*/ 4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6" h="110">
                  <a:moveTo>
                    <a:pt x="34" y="43"/>
                  </a:moveTo>
                  <a:cubicBezTo>
                    <a:pt x="36" y="35"/>
                    <a:pt x="46" y="27"/>
                    <a:pt x="55" y="27"/>
                  </a:cubicBezTo>
                  <a:cubicBezTo>
                    <a:pt x="156" y="27"/>
                    <a:pt x="156" y="27"/>
                    <a:pt x="156" y="27"/>
                  </a:cubicBezTo>
                  <a:cubicBezTo>
                    <a:pt x="155" y="22"/>
                    <a:pt x="155" y="22"/>
                    <a:pt x="155" y="22"/>
                  </a:cubicBezTo>
                  <a:cubicBezTo>
                    <a:pt x="154" y="16"/>
                    <a:pt x="148" y="11"/>
                    <a:pt x="142" y="11"/>
                  </a:cubicBezTo>
                  <a:cubicBezTo>
                    <a:pt x="58" y="11"/>
                    <a:pt x="58" y="11"/>
                    <a:pt x="58" y="11"/>
                  </a:cubicBezTo>
                  <a:cubicBezTo>
                    <a:pt x="58" y="9"/>
                    <a:pt x="58" y="9"/>
                    <a:pt x="58" y="9"/>
                  </a:cubicBezTo>
                  <a:cubicBezTo>
                    <a:pt x="56" y="4"/>
                    <a:pt x="50" y="0"/>
                    <a:pt x="45" y="0"/>
                  </a:cubicBezTo>
                  <a:cubicBezTo>
                    <a:pt x="9" y="0"/>
                    <a:pt x="9" y="0"/>
                    <a:pt x="9" y="0"/>
                  </a:cubicBezTo>
                  <a:cubicBezTo>
                    <a:pt x="3" y="0"/>
                    <a:pt x="0" y="4"/>
                    <a:pt x="0" y="8"/>
                  </a:cubicBezTo>
                  <a:cubicBezTo>
                    <a:pt x="0" y="9"/>
                    <a:pt x="0" y="10"/>
                    <a:pt x="0" y="10"/>
                  </a:cubicBezTo>
                  <a:cubicBezTo>
                    <a:pt x="4" y="31"/>
                    <a:pt x="4" y="31"/>
                    <a:pt x="4" y="31"/>
                  </a:cubicBezTo>
                  <a:cubicBezTo>
                    <a:pt x="4" y="32"/>
                    <a:pt x="4" y="32"/>
                    <a:pt x="4" y="32"/>
                  </a:cubicBezTo>
                  <a:cubicBezTo>
                    <a:pt x="19" y="110"/>
                    <a:pt x="19" y="110"/>
                    <a:pt x="19" y="110"/>
                  </a:cubicBezTo>
                  <a:lnTo>
                    <a:pt x="34"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7"/>
            <p:cNvSpPr>
              <a:spLocks/>
            </p:cNvSpPr>
            <p:nvPr/>
          </p:nvSpPr>
          <p:spPr bwMode="auto">
            <a:xfrm>
              <a:off x="-1477963" y="3259138"/>
              <a:ext cx="609600" cy="341313"/>
            </a:xfrm>
            <a:custGeom>
              <a:avLst/>
              <a:gdLst>
                <a:gd name="T0" fmla="*/ 31 w 163"/>
                <a:gd name="T1" fmla="*/ 0 h 91"/>
                <a:gd name="T2" fmla="*/ 17 w 163"/>
                <a:gd name="T3" fmla="*/ 11 h 91"/>
                <a:gd name="T4" fmla="*/ 1 w 163"/>
                <a:gd name="T5" fmla="*/ 81 h 91"/>
                <a:gd name="T6" fmla="*/ 0 w 163"/>
                <a:gd name="T7" fmla="*/ 83 h 91"/>
                <a:gd name="T8" fmla="*/ 8 w 163"/>
                <a:gd name="T9" fmla="*/ 91 h 91"/>
                <a:gd name="T10" fmla="*/ 133 w 163"/>
                <a:gd name="T11" fmla="*/ 91 h 91"/>
                <a:gd name="T12" fmla="*/ 147 w 163"/>
                <a:gd name="T13" fmla="*/ 79 h 91"/>
                <a:gd name="T14" fmla="*/ 163 w 163"/>
                <a:gd name="T15" fmla="*/ 10 h 91"/>
                <a:gd name="T16" fmla="*/ 163 w 163"/>
                <a:gd name="T17" fmla="*/ 7 h 91"/>
                <a:gd name="T18" fmla="*/ 155 w 163"/>
                <a:gd name="T19" fmla="*/ 0 h 91"/>
                <a:gd name="T20" fmla="*/ 31 w 163"/>
                <a:gd name="T21"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91">
                  <a:moveTo>
                    <a:pt x="31" y="0"/>
                  </a:moveTo>
                  <a:cubicBezTo>
                    <a:pt x="25" y="0"/>
                    <a:pt x="18" y="5"/>
                    <a:pt x="17" y="11"/>
                  </a:cubicBezTo>
                  <a:cubicBezTo>
                    <a:pt x="1" y="81"/>
                    <a:pt x="1" y="81"/>
                    <a:pt x="1" y="81"/>
                  </a:cubicBezTo>
                  <a:cubicBezTo>
                    <a:pt x="0" y="82"/>
                    <a:pt x="0" y="82"/>
                    <a:pt x="0" y="83"/>
                  </a:cubicBezTo>
                  <a:cubicBezTo>
                    <a:pt x="0" y="87"/>
                    <a:pt x="3" y="90"/>
                    <a:pt x="8" y="91"/>
                  </a:cubicBezTo>
                  <a:cubicBezTo>
                    <a:pt x="133" y="91"/>
                    <a:pt x="133" y="91"/>
                    <a:pt x="133" y="91"/>
                  </a:cubicBezTo>
                  <a:cubicBezTo>
                    <a:pt x="139" y="91"/>
                    <a:pt x="146" y="85"/>
                    <a:pt x="147" y="79"/>
                  </a:cubicBezTo>
                  <a:cubicBezTo>
                    <a:pt x="163" y="10"/>
                    <a:pt x="163" y="10"/>
                    <a:pt x="163" y="10"/>
                  </a:cubicBezTo>
                  <a:cubicBezTo>
                    <a:pt x="163" y="9"/>
                    <a:pt x="163" y="8"/>
                    <a:pt x="163" y="7"/>
                  </a:cubicBezTo>
                  <a:cubicBezTo>
                    <a:pt x="163" y="3"/>
                    <a:pt x="160" y="0"/>
                    <a:pt x="155" y="0"/>
                  </a:cubicBez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
            <p:cNvSpPr>
              <a:spLocks/>
            </p:cNvSpPr>
            <p:nvPr/>
          </p:nvSpPr>
          <p:spPr bwMode="auto">
            <a:xfrm>
              <a:off x="-1301750" y="3622675"/>
              <a:ext cx="174625" cy="146050"/>
            </a:xfrm>
            <a:custGeom>
              <a:avLst/>
              <a:gdLst>
                <a:gd name="T0" fmla="*/ 43 w 47"/>
                <a:gd name="T1" fmla="*/ 18 h 39"/>
                <a:gd name="T2" fmla="*/ 28 w 47"/>
                <a:gd name="T3" fmla="*/ 18 h 39"/>
                <a:gd name="T4" fmla="*/ 28 w 47"/>
                <a:gd name="T5" fmla="*/ 0 h 39"/>
                <a:gd name="T6" fmla="*/ 19 w 47"/>
                <a:gd name="T7" fmla="*/ 0 h 39"/>
                <a:gd name="T8" fmla="*/ 19 w 47"/>
                <a:gd name="T9" fmla="*/ 18 h 39"/>
                <a:gd name="T10" fmla="*/ 4 w 47"/>
                <a:gd name="T11" fmla="*/ 18 h 39"/>
                <a:gd name="T12" fmla="*/ 0 w 47"/>
                <a:gd name="T13" fmla="*/ 22 h 39"/>
                <a:gd name="T14" fmla="*/ 0 w 47"/>
                <a:gd name="T15" fmla="*/ 35 h 39"/>
                <a:gd name="T16" fmla="*/ 4 w 47"/>
                <a:gd name="T17" fmla="*/ 39 h 39"/>
                <a:gd name="T18" fmla="*/ 43 w 47"/>
                <a:gd name="T19" fmla="*/ 39 h 39"/>
                <a:gd name="T20" fmla="*/ 47 w 47"/>
                <a:gd name="T21" fmla="*/ 35 h 39"/>
                <a:gd name="T22" fmla="*/ 47 w 47"/>
                <a:gd name="T23" fmla="*/ 22 h 39"/>
                <a:gd name="T24" fmla="*/ 43 w 47"/>
                <a:gd name="T25" fmla="*/ 1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39">
                  <a:moveTo>
                    <a:pt x="43" y="18"/>
                  </a:moveTo>
                  <a:cubicBezTo>
                    <a:pt x="28" y="18"/>
                    <a:pt x="28" y="18"/>
                    <a:pt x="28" y="18"/>
                  </a:cubicBezTo>
                  <a:cubicBezTo>
                    <a:pt x="28" y="0"/>
                    <a:pt x="28" y="0"/>
                    <a:pt x="28" y="0"/>
                  </a:cubicBezTo>
                  <a:cubicBezTo>
                    <a:pt x="19" y="0"/>
                    <a:pt x="19" y="0"/>
                    <a:pt x="19" y="0"/>
                  </a:cubicBezTo>
                  <a:cubicBezTo>
                    <a:pt x="19" y="18"/>
                    <a:pt x="19" y="18"/>
                    <a:pt x="19" y="18"/>
                  </a:cubicBezTo>
                  <a:cubicBezTo>
                    <a:pt x="4" y="18"/>
                    <a:pt x="4" y="18"/>
                    <a:pt x="4" y="18"/>
                  </a:cubicBezTo>
                  <a:cubicBezTo>
                    <a:pt x="2" y="18"/>
                    <a:pt x="0" y="20"/>
                    <a:pt x="0" y="22"/>
                  </a:cubicBezTo>
                  <a:cubicBezTo>
                    <a:pt x="0" y="35"/>
                    <a:pt x="0" y="35"/>
                    <a:pt x="0" y="35"/>
                  </a:cubicBezTo>
                  <a:cubicBezTo>
                    <a:pt x="0" y="37"/>
                    <a:pt x="2" y="39"/>
                    <a:pt x="4" y="39"/>
                  </a:cubicBezTo>
                  <a:cubicBezTo>
                    <a:pt x="43" y="39"/>
                    <a:pt x="43" y="39"/>
                    <a:pt x="43" y="39"/>
                  </a:cubicBezTo>
                  <a:cubicBezTo>
                    <a:pt x="45" y="39"/>
                    <a:pt x="47" y="37"/>
                    <a:pt x="47" y="35"/>
                  </a:cubicBezTo>
                  <a:cubicBezTo>
                    <a:pt x="47" y="22"/>
                    <a:pt x="47" y="22"/>
                    <a:pt x="47" y="22"/>
                  </a:cubicBezTo>
                  <a:cubicBezTo>
                    <a:pt x="47" y="20"/>
                    <a:pt x="45" y="18"/>
                    <a:pt x="43"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9"/>
            <p:cNvSpPr>
              <a:spLocks noEditPoints="1"/>
            </p:cNvSpPr>
            <p:nvPr/>
          </p:nvSpPr>
          <p:spPr bwMode="auto">
            <a:xfrm>
              <a:off x="-1543050" y="3713163"/>
              <a:ext cx="657225" cy="36513"/>
            </a:xfrm>
            <a:custGeom>
              <a:avLst/>
              <a:gdLst>
                <a:gd name="T0" fmla="*/ 0 w 175"/>
                <a:gd name="T1" fmla="*/ 5 h 10"/>
                <a:gd name="T2" fmla="*/ 5 w 175"/>
                <a:gd name="T3" fmla="*/ 10 h 10"/>
                <a:gd name="T4" fmla="*/ 57 w 175"/>
                <a:gd name="T5" fmla="*/ 10 h 10"/>
                <a:gd name="T6" fmla="*/ 57 w 175"/>
                <a:gd name="T7" fmla="*/ 0 h 10"/>
                <a:gd name="T8" fmla="*/ 5 w 175"/>
                <a:gd name="T9" fmla="*/ 0 h 10"/>
                <a:gd name="T10" fmla="*/ 0 w 175"/>
                <a:gd name="T11" fmla="*/ 5 h 10"/>
                <a:gd name="T12" fmla="*/ 170 w 175"/>
                <a:gd name="T13" fmla="*/ 0 h 10"/>
                <a:gd name="T14" fmla="*/ 118 w 175"/>
                <a:gd name="T15" fmla="*/ 0 h 10"/>
                <a:gd name="T16" fmla="*/ 118 w 175"/>
                <a:gd name="T17" fmla="*/ 10 h 10"/>
                <a:gd name="T18" fmla="*/ 170 w 175"/>
                <a:gd name="T19" fmla="*/ 10 h 10"/>
                <a:gd name="T20" fmla="*/ 175 w 175"/>
                <a:gd name="T21" fmla="*/ 5 h 10"/>
                <a:gd name="T22" fmla="*/ 170 w 175"/>
                <a:gd name="T2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5" h="10">
                  <a:moveTo>
                    <a:pt x="0" y="5"/>
                  </a:moveTo>
                  <a:cubicBezTo>
                    <a:pt x="0" y="7"/>
                    <a:pt x="2" y="10"/>
                    <a:pt x="5" y="10"/>
                  </a:cubicBezTo>
                  <a:cubicBezTo>
                    <a:pt x="57" y="10"/>
                    <a:pt x="57" y="10"/>
                    <a:pt x="57" y="10"/>
                  </a:cubicBezTo>
                  <a:cubicBezTo>
                    <a:pt x="57" y="0"/>
                    <a:pt x="57" y="0"/>
                    <a:pt x="57" y="0"/>
                  </a:cubicBezTo>
                  <a:cubicBezTo>
                    <a:pt x="5" y="0"/>
                    <a:pt x="5" y="0"/>
                    <a:pt x="5" y="0"/>
                  </a:cubicBezTo>
                  <a:cubicBezTo>
                    <a:pt x="2" y="0"/>
                    <a:pt x="0" y="2"/>
                    <a:pt x="0" y="5"/>
                  </a:cubicBezTo>
                  <a:close/>
                  <a:moveTo>
                    <a:pt x="170" y="0"/>
                  </a:moveTo>
                  <a:cubicBezTo>
                    <a:pt x="118" y="0"/>
                    <a:pt x="118" y="0"/>
                    <a:pt x="118" y="0"/>
                  </a:cubicBezTo>
                  <a:cubicBezTo>
                    <a:pt x="118" y="10"/>
                    <a:pt x="118" y="10"/>
                    <a:pt x="118" y="10"/>
                  </a:cubicBezTo>
                  <a:cubicBezTo>
                    <a:pt x="170" y="10"/>
                    <a:pt x="170" y="10"/>
                    <a:pt x="170" y="10"/>
                  </a:cubicBezTo>
                  <a:cubicBezTo>
                    <a:pt x="173" y="10"/>
                    <a:pt x="175" y="7"/>
                    <a:pt x="175" y="5"/>
                  </a:cubicBezTo>
                  <a:cubicBezTo>
                    <a:pt x="175" y="2"/>
                    <a:pt x="173" y="0"/>
                    <a:pt x="17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24"/>
          <p:cNvGrpSpPr/>
          <p:nvPr/>
        </p:nvGrpSpPr>
        <p:grpSpPr>
          <a:xfrm>
            <a:off x="678650" y="5162550"/>
            <a:ext cx="291752" cy="414338"/>
            <a:chOff x="698500" y="5235575"/>
            <a:chExt cx="188912" cy="268288"/>
          </a:xfrm>
          <a:solidFill>
            <a:schemeClr val="accent1"/>
          </a:solidFill>
        </p:grpSpPr>
        <p:sp>
          <p:nvSpPr>
            <p:cNvPr id="23" name="Freeform 14"/>
            <p:cNvSpPr>
              <a:spLocks/>
            </p:cNvSpPr>
            <p:nvPr/>
          </p:nvSpPr>
          <p:spPr bwMode="auto">
            <a:xfrm>
              <a:off x="736600" y="5321300"/>
              <a:ext cx="111125" cy="142875"/>
            </a:xfrm>
            <a:custGeom>
              <a:avLst/>
              <a:gdLst>
                <a:gd name="T0" fmla="*/ 119 w 133"/>
                <a:gd name="T1" fmla="*/ 121 h 170"/>
                <a:gd name="T2" fmla="*/ 71 w 133"/>
                <a:gd name="T3" fmla="*/ 121 h 170"/>
                <a:gd name="T4" fmla="*/ 71 w 133"/>
                <a:gd name="T5" fmla="*/ 55 h 170"/>
                <a:gd name="T6" fmla="*/ 85 w 133"/>
                <a:gd name="T7" fmla="*/ 27 h 170"/>
                <a:gd name="T8" fmla="*/ 113 w 133"/>
                <a:gd name="T9" fmla="*/ 0 h 170"/>
                <a:gd name="T10" fmla="*/ 67 w 133"/>
                <a:gd name="T11" fmla="*/ 0 h 170"/>
                <a:gd name="T12" fmla="*/ 66 w 133"/>
                <a:gd name="T13" fmla="*/ 0 h 170"/>
                <a:gd name="T14" fmla="*/ 20 w 133"/>
                <a:gd name="T15" fmla="*/ 0 h 170"/>
                <a:gd name="T16" fmla="*/ 48 w 133"/>
                <a:gd name="T17" fmla="*/ 27 h 170"/>
                <a:gd name="T18" fmla="*/ 62 w 133"/>
                <a:gd name="T19" fmla="*/ 55 h 170"/>
                <a:gd name="T20" fmla="*/ 62 w 133"/>
                <a:gd name="T21" fmla="*/ 121 h 170"/>
                <a:gd name="T22" fmla="*/ 14 w 133"/>
                <a:gd name="T23" fmla="*/ 121 h 170"/>
                <a:gd name="T24" fmla="*/ 7 w 133"/>
                <a:gd name="T25" fmla="*/ 137 h 170"/>
                <a:gd name="T26" fmla="*/ 0 w 133"/>
                <a:gd name="T27" fmla="*/ 170 h 170"/>
                <a:gd name="T28" fmla="*/ 133 w 133"/>
                <a:gd name="T29" fmla="*/ 170 h 170"/>
                <a:gd name="T30" fmla="*/ 126 w 133"/>
                <a:gd name="T31" fmla="*/ 137 h 170"/>
                <a:gd name="T32" fmla="*/ 119 w 133"/>
                <a:gd name="T33" fmla="*/ 12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 h="170">
                  <a:moveTo>
                    <a:pt x="119" y="121"/>
                  </a:moveTo>
                  <a:cubicBezTo>
                    <a:pt x="71" y="121"/>
                    <a:pt x="71" y="121"/>
                    <a:pt x="71" y="121"/>
                  </a:cubicBezTo>
                  <a:cubicBezTo>
                    <a:pt x="71" y="55"/>
                    <a:pt x="71" y="55"/>
                    <a:pt x="71" y="55"/>
                  </a:cubicBezTo>
                  <a:cubicBezTo>
                    <a:pt x="71" y="55"/>
                    <a:pt x="70" y="39"/>
                    <a:pt x="85" y="27"/>
                  </a:cubicBezTo>
                  <a:cubicBezTo>
                    <a:pt x="101" y="15"/>
                    <a:pt x="111" y="2"/>
                    <a:pt x="113" y="0"/>
                  </a:cubicBezTo>
                  <a:cubicBezTo>
                    <a:pt x="67" y="0"/>
                    <a:pt x="67" y="0"/>
                    <a:pt x="67" y="0"/>
                  </a:cubicBezTo>
                  <a:cubicBezTo>
                    <a:pt x="66" y="0"/>
                    <a:pt x="66" y="0"/>
                    <a:pt x="66" y="0"/>
                  </a:cubicBezTo>
                  <a:cubicBezTo>
                    <a:pt x="20" y="0"/>
                    <a:pt x="20" y="0"/>
                    <a:pt x="20" y="0"/>
                  </a:cubicBezTo>
                  <a:cubicBezTo>
                    <a:pt x="22" y="2"/>
                    <a:pt x="31" y="15"/>
                    <a:pt x="48" y="27"/>
                  </a:cubicBezTo>
                  <a:cubicBezTo>
                    <a:pt x="63" y="39"/>
                    <a:pt x="62" y="55"/>
                    <a:pt x="62" y="55"/>
                  </a:cubicBezTo>
                  <a:cubicBezTo>
                    <a:pt x="62" y="121"/>
                    <a:pt x="62" y="121"/>
                    <a:pt x="62" y="121"/>
                  </a:cubicBezTo>
                  <a:cubicBezTo>
                    <a:pt x="14" y="121"/>
                    <a:pt x="14" y="121"/>
                    <a:pt x="14" y="121"/>
                  </a:cubicBezTo>
                  <a:cubicBezTo>
                    <a:pt x="11" y="126"/>
                    <a:pt x="8" y="132"/>
                    <a:pt x="7" y="137"/>
                  </a:cubicBezTo>
                  <a:cubicBezTo>
                    <a:pt x="3" y="149"/>
                    <a:pt x="1" y="160"/>
                    <a:pt x="0" y="170"/>
                  </a:cubicBezTo>
                  <a:cubicBezTo>
                    <a:pt x="133" y="170"/>
                    <a:pt x="133" y="170"/>
                    <a:pt x="133" y="170"/>
                  </a:cubicBezTo>
                  <a:cubicBezTo>
                    <a:pt x="132" y="160"/>
                    <a:pt x="130" y="149"/>
                    <a:pt x="126" y="137"/>
                  </a:cubicBezTo>
                  <a:cubicBezTo>
                    <a:pt x="124" y="132"/>
                    <a:pt x="122" y="126"/>
                    <a:pt x="119"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5"/>
            <p:cNvSpPr>
              <a:spLocks noEditPoints="1"/>
            </p:cNvSpPr>
            <p:nvPr/>
          </p:nvSpPr>
          <p:spPr bwMode="auto">
            <a:xfrm>
              <a:off x="698500" y="5235575"/>
              <a:ext cx="188912" cy="268288"/>
            </a:xfrm>
            <a:custGeom>
              <a:avLst/>
              <a:gdLst>
                <a:gd name="T0" fmla="*/ 201 w 225"/>
                <a:gd name="T1" fmla="*/ 232 h 319"/>
                <a:gd name="T2" fmla="*/ 148 w 225"/>
                <a:gd name="T3" fmla="*/ 170 h 319"/>
                <a:gd name="T4" fmla="*/ 144 w 225"/>
                <a:gd name="T5" fmla="*/ 162 h 319"/>
                <a:gd name="T6" fmla="*/ 144 w 225"/>
                <a:gd name="T7" fmla="*/ 159 h 319"/>
                <a:gd name="T8" fmla="*/ 144 w 225"/>
                <a:gd name="T9" fmla="*/ 157 h 319"/>
                <a:gd name="T10" fmla="*/ 148 w 225"/>
                <a:gd name="T11" fmla="*/ 149 h 319"/>
                <a:gd name="T12" fmla="*/ 201 w 225"/>
                <a:gd name="T13" fmla="*/ 87 h 319"/>
                <a:gd name="T14" fmla="*/ 225 w 225"/>
                <a:gd name="T15" fmla="*/ 17 h 319"/>
                <a:gd name="T16" fmla="*/ 116 w 225"/>
                <a:gd name="T17" fmla="*/ 0 h 319"/>
                <a:gd name="T18" fmla="*/ 17 w 225"/>
                <a:gd name="T19" fmla="*/ 0 h 319"/>
                <a:gd name="T20" fmla="*/ 13 w 225"/>
                <a:gd name="T21" fmla="*/ 34 h 319"/>
                <a:gd name="T22" fmla="*/ 47 w 225"/>
                <a:gd name="T23" fmla="*/ 124 h 319"/>
                <a:gd name="T24" fmla="*/ 81 w 225"/>
                <a:gd name="T25" fmla="*/ 157 h 319"/>
                <a:gd name="T26" fmla="*/ 81 w 225"/>
                <a:gd name="T27" fmla="*/ 159 h 319"/>
                <a:gd name="T28" fmla="*/ 81 w 225"/>
                <a:gd name="T29" fmla="*/ 160 h 319"/>
                <a:gd name="T30" fmla="*/ 81 w 225"/>
                <a:gd name="T31" fmla="*/ 162 h 319"/>
                <a:gd name="T32" fmla="*/ 47 w 225"/>
                <a:gd name="T33" fmla="*/ 195 h 319"/>
                <a:gd name="T34" fmla="*/ 13 w 225"/>
                <a:gd name="T35" fmla="*/ 285 h 319"/>
                <a:gd name="T36" fmla="*/ 17 w 225"/>
                <a:gd name="T37" fmla="*/ 319 h 319"/>
                <a:gd name="T38" fmla="*/ 116 w 225"/>
                <a:gd name="T39" fmla="*/ 319 h 319"/>
                <a:gd name="T40" fmla="*/ 225 w 225"/>
                <a:gd name="T41" fmla="*/ 302 h 319"/>
                <a:gd name="T42" fmla="*/ 116 w 225"/>
                <a:gd name="T43" fmla="*/ 284 h 319"/>
                <a:gd name="T44" fmla="*/ 29 w 225"/>
                <a:gd name="T45" fmla="*/ 284 h 319"/>
                <a:gd name="T46" fmla="*/ 58 w 225"/>
                <a:gd name="T47" fmla="*/ 205 h 319"/>
                <a:gd name="T48" fmla="*/ 96 w 225"/>
                <a:gd name="T49" fmla="*/ 162 h 319"/>
                <a:gd name="T50" fmla="*/ 96 w 225"/>
                <a:gd name="T51" fmla="*/ 159 h 319"/>
                <a:gd name="T52" fmla="*/ 96 w 225"/>
                <a:gd name="T53" fmla="*/ 157 h 319"/>
                <a:gd name="T54" fmla="*/ 58 w 225"/>
                <a:gd name="T55" fmla="*/ 113 h 319"/>
                <a:gd name="T56" fmla="*/ 29 w 225"/>
                <a:gd name="T57" fmla="*/ 34 h 319"/>
                <a:gd name="T58" fmla="*/ 116 w 225"/>
                <a:gd name="T59" fmla="*/ 34 h 319"/>
                <a:gd name="T60" fmla="*/ 187 w 225"/>
                <a:gd name="T61" fmla="*/ 82 h 319"/>
                <a:gd name="T62" fmla="*/ 129 w 225"/>
                <a:gd name="T63" fmla="*/ 157 h 319"/>
                <a:gd name="T64" fmla="*/ 129 w 225"/>
                <a:gd name="T65" fmla="*/ 159 h 319"/>
                <a:gd name="T66" fmla="*/ 129 w 225"/>
                <a:gd name="T67" fmla="*/ 160 h 319"/>
                <a:gd name="T68" fmla="*/ 129 w 225"/>
                <a:gd name="T69" fmla="*/ 162 h 319"/>
                <a:gd name="T70" fmla="*/ 187 w 225"/>
                <a:gd name="T71" fmla="*/ 237 h 319"/>
                <a:gd name="T72" fmla="*/ 116 w 225"/>
                <a:gd name="T73" fmla="*/ 284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5" h="319">
                  <a:moveTo>
                    <a:pt x="211" y="285"/>
                  </a:moveTo>
                  <a:cubicBezTo>
                    <a:pt x="211" y="271"/>
                    <a:pt x="209" y="252"/>
                    <a:pt x="201" y="232"/>
                  </a:cubicBezTo>
                  <a:cubicBezTo>
                    <a:pt x="196" y="218"/>
                    <a:pt x="188" y="206"/>
                    <a:pt x="178" y="195"/>
                  </a:cubicBezTo>
                  <a:cubicBezTo>
                    <a:pt x="168" y="184"/>
                    <a:pt x="150" y="171"/>
                    <a:pt x="148" y="170"/>
                  </a:cubicBezTo>
                  <a:cubicBezTo>
                    <a:pt x="146" y="167"/>
                    <a:pt x="144" y="166"/>
                    <a:pt x="144" y="162"/>
                  </a:cubicBezTo>
                  <a:cubicBezTo>
                    <a:pt x="144" y="162"/>
                    <a:pt x="144" y="162"/>
                    <a:pt x="144" y="162"/>
                  </a:cubicBezTo>
                  <a:cubicBezTo>
                    <a:pt x="144" y="161"/>
                    <a:pt x="144" y="161"/>
                    <a:pt x="144" y="160"/>
                  </a:cubicBezTo>
                  <a:cubicBezTo>
                    <a:pt x="144" y="160"/>
                    <a:pt x="144" y="160"/>
                    <a:pt x="144" y="159"/>
                  </a:cubicBezTo>
                  <a:cubicBezTo>
                    <a:pt x="144" y="159"/>
                    <a:pt x="144" y="159"/>
                    <a:pt x="144" y="159"/>
                  </a:cubicBezTo>
                  <a:cubicBezTo>
                    <a:pt x="144" y="158"/>
                    <a:pt x="144" y="158"/>
                    <a:pt x="144" y="157"/>
                  </a:cubicBezTo>
                  <a:cubicBezTo>
                    <a:pt x="144" y="157"/>
                    <a:pt x="144" y="157"/>
                    <a:pt x="144" y="157"/>
                  </a:cubicBezTo>
                  <a:cubicBezTo>
                    <a:pt x="144" y="153"/>
                    <a:pt x="146" y="152"/>
                    <a:pt x="148" y="149"/>
                  </a:cubicBezTo>
                  <a:cubicBezTo>
                    <a:pt x="150" y="148"/>
                    <a:pt x="168" y="134"/>
                    <a:pt x="178" y="124"/>
                  </a:cubicBezTo>
                  <a:cubicBezTo>
                    <a:pt x="188" y="113"/>
                    <a:pt x="196" y="101"/>
                    <a:pt x="201" y="87"/>
                  </a:cubicBezTo>
                  <a:cubicBezTo>
                    <a:pt x="209" y="67"/>
                    <a:pt x="211" y="47"/>
                    <a:pt x="211" y="34"/>
                  </a:cubicBezTo>
                  <a:cubicBezTo>
                    <a:pt x="219" y="32"/>
                    <a:pt x="225" y="25"/>
                    <a:pt x="225" y="17"/>
                  </a:cubicBezTo>
                  <a:cubicBezTo>
                    <a:pt x="225" y="8"/>
                    <a:pt x="217" y="0"/>
                    <a:pt x="208" y="0"/>
                  </a:cubicBezTo>
                  <a:cubicBezTo>
                    <a:pt x="116" y="0"/>
                    <a:pt x="116" y="0"/>
                    <a:pt x="116" y="0"/>
                  </a:cubicBezTo>
                  <a:cubicBezTo>
                    <a:pt x="109" y="0"/>
                    <a:pt x="109" y="0"/>
                    <a:pt x="109" y="0"/>
                  </a:cubicBezTo>
                  <a:cubicBezTo>
                    <a:pt x="17" y="0"/>
                    <a:pt x="17" y="0"/>
                    <a:pt x="17" y="0"/>
                  </a:cubicBezTo>
                  <a:cubicBezTo>
                    <a:pt x="8" y="0"/>
                    <a:pt x="0" y="8"/>
                    <a:pt x="0" y="17"/>
                  </a:cubicBezTo>
                  <a:cubicBezTo>
                    <a:pt x="0" y="25"/>
                    <a:pt x="6" y="32"/>
                    <a:pt x="13" y="34"/>
                  </a:cubicBezTo>
                  <a:cubicBezTo>
                    <a:pt x="14" y="47"/>
                    <a:pt x="16" y="67"/>
                    <a:pt x="24" y="87"/>
                  </a:cubicBezTo>
                  <a:cubicBezTo>
                    <a:pt x="29" y="101"/>
                    <a:pt x="37" y="113"/>
                    <a:pt x="47" y="124"/>
                  </a:cubicBezTo>
                  <a:cubicBezTo>
                    <a:pt x="57" y="134"/>
                    <a:pt x="75" y="148"/>
                    <a:pt x="77" y="149"/>
                  </a:cubicBezTo>
                  <a:cubicBezTo>
                    <a:pt x="79" y="152"/>
                    <a:pt x="81" y="153"/>
                    <a:pt x="81" y="157"/>
                  </a:cubicBezTo>
                  <a:cubicBezTo>
                    <a:pt x="81" y="157"/>
                    <a:pt x="81" y="157"/>
                    <a:pt x="81" y="157"/>
                  </a:cubicBezTo>
                  <a:cubicBezTo>
                    <a:pt x="81" y="158"/>
                    <a:pt x="81" y="158"/>
                    <a:pt x="81" y="159"/>
                  </a:cubicBezTo>
                  <a:cubicBezTo>
                    <a:pt x="81" y="159"/>
                    <a:pt x="81" y="159"/>
                    <a:pt x="81" y="159"/>
                  </a:cubicBezTo>
                  <a:cubicBezTo>
                    <a:pt x="81" y="160"/>
                    <a:pt x="81" y="160"/>
                    <a:pt x="81" y="160"/>
                  </a:cubicBezTo>
                  <a:cubicBezTo>
                    <a:pt x="81" y="161"/>
                    <a:pt x="81" y="161"/>
                    <a:pt x="81" y="162"/>
                  </a:cubicBezTo>
                  <a:cubicBezTo>
                    <a:pt x="81" y="162"/>
                    <a:pt x="81" y="162"/>
                    <a:pt x="81" y="162"/>
                  </a:cubicBezTo>
                  <a:cubicBezTo>
                    <a:pt x="81" y="166"/>
                    <a:pt x="79" y="167"/>
                    <a:pt x="77" y="170"/>
                  </a:cubicBezTo>
                  <a:cubicBezTo>
                    <a:pt x="75" y="171"/>
                    <a:pt x="57" y="184"/>
                    <a:pt x="47" y="195"/>
                  </a:cubicBezTo>
                  <a:cubicBezTo>
                    <a:pt x="37" y="206"/>
                    <a:pt x="29" y="218"/>
                    <a:pt x="24" y="232"/>
                  </a:cubicBezTo>
                  <a:cubicBezTo>
                    <a:pt x="16" y="252"/>
                    <a:pt x="14" y="271"/>
                    <a:pt x="13" y="285"/>
                  </a:cubicBezTo>
                  <a:cubicBezTo>
                    <a:pt x="6" y="287"/>
                    <a:pt x="0" y="293"/>
                    <a:pt x="0" y="302"/>
                  </a:cubicBezTo>
                  <a:cubicBezTo>
                    <a:pt x="0" y="311"/>
                    <a:pt x="8" y="319"/>
                    <a:pt x="17" y="319"/>
                  </a:cubicBezTo>
                  <a:cubicBezTo>
                    <a:pt x="109" y="319"/>
                    <a:pt x="109" y="319"/>
                    <a:pt x="109" y="319"/>
                  </a:cubicBezTo>
                  <a:cubicBezTo>
                    <a:pt x="116" y="319"/>
                    <a:pt x="116" y="319"/>
                    <a:pt x="116" y="319"/>
                  </a:cubicBezTo>
                  <a:cubicBezTo>
                    <a:pt x="208" y="319"/>
                    <a:pt x="208" y="319"/>
                    <a:pt x="208" y="319"/>
                  </a:cubicBezTo>
                  <a:cubicBezTo>
                    <a:pt x="217" y="319"/>
                    <a:pt x="225" y="311"/>
                    <a:pt x="225" y="302"/>
                  </a:cubicBezTo>
                  <a:cubicBezTo>
                    <a:pt x="225" y="293"/>
                    <a:pt x="219" y="287"/>
                    <a:pt x="211" y="285"/>
                  </a:cubicBezTo>
                  <a:close/>
                  <a:moveTo>
                    <a:pt x="116" y="284"/>
                  </a:moveTo>
                  <a:cubicBezTo>
                    <a:pt x="109" y="284"/>
                    <a:pt x="109" y="284"/>
                    <a:pt x="109" y="284"/>
                  </a:cubicBezTo>
                  <a:cubicBezTo>
                    <a:pt x="29" y="284"/>
                    <a:pt x="29" y="284"/>
                    <a:pt x="29" y="284"/>
                  </a:cubicBezTo>
                  <a:cubicBezTo>
                    <a:pt x="29" y="272"/>
                    <a:pt x="31" y="255"/>
                    <a:pt x="38" y="237"/>
                  </a:cubicBezTo>
                  <a:cubicBezTo>
                    <a:pt x="42" y="226"/>
                    <a:pt x="50" y="215"/>
                    <a:pt x="58" y="205"/>
                  </a:cubicBezTo>
                  <a:cubicBezTo>
                    <a:pt x="76" y="184"/>
                    <a:pt x="95" y="180"/>
                    <a:pt x="96" y="162"/>
                  </a:cubicBezTo>
                  <a:cubicBezTo>
                    <a:pt x="96" y="162"/>
                    <a:pt x="96" y="162"/>
                    <a:pt x="96" y="162"/>
                  </a:cubicBezTo>
                  <a:cubicBezTo>
                    <a:pt x="96" y="161"/>
                    <a:pt x="96" y="160"/>
                    <a:pt x="96" y="160"/>
                  </a:cubicBezTo>
                  <a:cubicBezTo>
                    <a:pt x="96" y="160"/>
                    <a:pt x="96" y="159"/>
                    <a:pt x="96" y="159"/>
                  </a:cubicBezTo>
                  <a:cubicBezTo>
                    <a:pt x="96" y="159"/>
                    <a:pt x="96" y="159"/>
                    <a:pt x="96" y="159"/>
                  </a:cubicBezTo>
                  <a:cubicBezTo>
                    <a:pt x="96" y="159"/>
                    <a:pt x="96" y="158"/>
                    <a:pt x="96" y="157"/>
                  </a:cubicBezTo>
                  <a:cubicBezTo>
                    <a:pt x="96" y="157"/>
                    <a:pt x="96" y="157"/>
                    <a:pt x="96" y="157"/>
                  </a:cubicBezTo>
                  <a:cubicBezTo>
                    <a:pt x="95" y="139"/>
                    <a:pt x="76" y="135"/>
                    <a:pt x="58" y="113"/>
                  </a:cubicBezTo>
                  <a:cubicBezTo>
                    <a:pt x="50" y="104"/>
                    <a:pt x="42" y="93"/>
                    <a:pt x="38" y="82"/>
                  </a:cubicBezTo>
                  <a:cubicBezTo>
                    <a:pt x="31" y="64"/>
                    <a:pt x="29" y="47"/>
                    <a:pt x="29" y="34"/>
                  </a:cubicBezTo>
                  <a:cubicBezTo>
                    <a:pt x="109" y="34"/>
                    <a:pt x="109" y="34"/>
                    <a:pt x="109" y="34"/>
                  </a:cubicBezTo>
                  <a:cubicBezTo>
                    <a:pt x="116" y="34"/>
                    <a:pt x="116" y="34"/>
                    <a:pt x="116" y="34"/>
                  </a:cubicBezTo>
                  <a:cubicBezTo>
                    <a:pt x="196" y="34"/>
                    <a:pt x="196" y="34"/>
                    <a:pt x="196" y="34"/>
                  </a:cubicBezTo>
                  <a:cubicBezTo>
                    <a:pt x="196" y="47"/>
                    <a:pt x="193" y="64"/>
                    <a:pt x="187" y="82"/>
                  </a:cubicBezTo>
                  <a:cubicBezTo>
                    <a:pt x="183" y="93"/>
                    <a:pt x="175" y="104"/>
                    <a:pt x="167" y="113"/>
                  </a:cubicBezTo>
                  <a:cubicBezTo>
                    <a:pt x="148" y="135"/>
                    <a:pt x="130" y="139"/>
                    <a:pt x="129" y="157"/>
                  </a:cubicBezTo>
                  <a:cubicBezTo>
                    <a:pt x="129" y="157"/>
                    <a:pt x="129" y="157"/>
                    <a:pt x="129" y="157"/>
                  </a:cubicBezTo>
                  <a:cubicBezTo>
                    <a:pt x="129" y="158"/>
                    <a:pt x="129" y="159"/>
                    <a:pt x="129" y="159"/>
                  </a:cubicBezTo>
                  <a:cubicBezTo>
                    <a:pt x="129" y="159"/>
                    <a:pt x="129" y="159"/>
                    <a:pt x="129" y="159"/>
                  </a:cubicBezTo>
                  <a:cubicBezTo>
                    <a:pt x="129" y="159"/>
                    <a:pt x="129" y="160"/>
                    <a:pt x="129" y="160"/>
                  </a:cubicBezTo>
                  <a:cubicBezTo>
                    <a:pt x="129" y="160"/>
                    <a:pt x="129" y="161"/>
                    <a:pt x="129" y="162"/>
                  </a:cubicBezTo>
                  <a:cubicBezTo>
                    <a:pt x="129" y="162"/>
                    <a:pt x="129" y="162"/>
                    <a:pt x="129" y="162"/>
                  </a:cubicBezTo>
                  <a:cubicBezTo>
                    <a:pt x="130" y="180"/>
                    <a:pt x="148" y="184"/>
                    <a:pt x="167" y="205"/>
                  </a:cubicBezTo>
                  <a:cubicBezTo>
                    <a:pt x="175" y="215"/>
                    <a:pt x="183" y="226"/>
                    <a:pt x="187" y="237"/>
                  </a:cubicBezTo>
                  <a:cubicBezTo>
                    <a:pt x="193" y="255"/>
                    <a:pt x="196" y="272"/>
                    <a:pt x="196" y="284"/>
                  </a:cubicBezTo>
                  <a:lnTo>
                    <a:pt x="116" y="2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66448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CLOUD OPERATIONS</a:t>
            </a:r>
            <a:endParaRPr lang="en-US" dirty="0"/>
          </a:p>
        </p:txBody>
      </p:sp>
      <p:sp>
        <p:nvSpPr>
          <p:cNvPr id="3" name="Slide Number Placeholder 2"/>
          <p:cNvSpPr>
            <a:spLocks noGrp="1"/>
          </p:cNvSpPr>
          <p:nvPr>
            <p:ph type="sldNum" sz="quarter" idx="11"/>
          </p:nvPr>
        </p:nvSpPr>
        <p:spPr/>
        <p:txBody>
          <a:bodyPr/>
          <a:lstStyle/>
          <a:p>
            <a:pPr>
              <a:defRPr/>
            </a:pPr>
            <a:r>
              <a:rPr lang="en-US" smtClean="0"/>
              <a:t>Page </a:t>
            </a:r>
            <a:fld id="{90CBDC3A-D49F-4631-A8C7-55D59B33E5FA}" type="slidenum">
              <a:rPr lang="en-US" smtClean="0"/>
              <a:pPr>
                <a:defRPr/>
              </a:pPr>
              <a:t>3</a:t>
            </a:fld>
            <a:endParaRPr lang="en-US" dirty="0"/>
          </a:p>
        </p:txBody>
      </p:sp>
      <p:sp>
        <p:nvSpPr>
          <p:cNvPr id="4" name="Footer Placeholder 3"/>
          <p:cNvSpPr>
            <a:spLocks noGrp="1"/>
          </p:cNvSpPr>
          <p:nvPr>
            <p:ph type="ftr" sz="quarter" idx="12"/>
          </p:nvPr>
        </p:nvSpPr>
        <p:spPr/>
        <p:txBody>
          <a:bodyPr/>
          <a:lstStyle/>
          <a:p>
            <a:r>
              <a:rPr lang="en-US" smtClean="0"/>
              <a:t>Copyright © 2016 Accenture  All rights reserved.</a:t>
            </a:r>
            <a:endParaRPr lang="en-US" dirty="0"/>
          </a:p>
        </p:txBody>
      </p:sp>
      <p:sp>
        <p:nvSpPr>
          <p:cNvPr id="7" name="Freeform 6"/>
          <p:cNvSpPr>
            <a:spLocks/>
          </p:cNvSpPr>
          <p:nvPr/>
        </p:nvSpPr>
        <p:spPr bwMode="auto">
          <a:xfrm>
            <a:off x="566179" y="2300941"/>
            <a:ext cx="749354" cy="385857"/>
          </a:xfrm>
          <a:custGeom>
            <a:avLst/>
            <a:gdLst>
              <a:gd name="T0" fmla="*/ 610 w 610"/>
              <a:gd name="T1" fmla="*/ 207 h 314"/>
              <a:gd name="T2" fmla="*/ 511 w 610"/>
              <a:gd name="T3" fmla="*/ 102 h 314"/>
              <a:gd name="T4" fmla="*/ 374 w 610"/>
              <a:gd name="T5" fmla="*/ 0 h 314"/>
              <a:gd name="T6" fmla="*/ 243 w 610"/>
              <a:gd name="T7" fmla="*/ 80 h 314"/>
              <a:gd name="T8" fmla="*/ 183 w 610"/>
              <a:gd name="T9" fmla="*/ 64 h 314"/>
              <a:gd name="T10" fmla="*/ 77 w 610"/>
              <a:gd name="T11" fmla="*/ 156 h 314"/>
              <a:gd name="T12" fmla="*/ 83 w 610"/>
              <a:gd name="T13" fmla="*/ 187 h 314"/>
              <a:gd name="T14" fmla="*/ 73 w 610"/>
              <a:gd name="T15" fmla="*/ 187 h 314"/>
              <a:gd name="T16" fmla="*/ 0 w 610"/>
              <a:gd name="T17" fmla="*/ 250 h 314"/>
              <a:gd name="T18" fmla="*/ 69 w 610"/>
              <a:gd name="T19" fmla="*/ 314 h 314"/>
              <a:gd name="T20" fmla="*/ 69 w 610"/>
              <a:gd name="T21" fmla="*/ 314 h 314"/>
              <a:gd name="T22" fmla="*/ 498 w 610"/>
              <a:gd name="T23" fmla="*/ 314 h 314"/>
              <a:gd name="T24" fmla="*/ 498 w 610"/>
              <a:gd name="T25" fmla="*/ 313 h 314"/>
              <a:gd name="T26" fmla="*/ 610 w 610"/>
              <a:gd name="T27" fmla="*/ 207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0" h="314">
                <a:moveTo>
                  <a:pt x="610" y="207"/>
                </a:moveTo>
                <a:cubicBezTo>
                  <a:pt x="610" y="155"/>
                  <a:pt x="567" y="112"/>
                  <a:pt x="511" y="102"/>
                </a:cubicBezTo>
                <a:cubicBezTo>
                  <a:pt x="501" y="44"/>
                  <a:pt x="443" y="0"/>
                  <a:pt x="374" y="0"/>
                </a:cubicBezTo>
                <a:cubicBezTo>
                  <a:pt x="314" y="0"/>
                  <a:pt x="262" y="34"/>
                  <a:pt x="243" y="80"/>
                </a:cubicBezTo>
                <a:cubicBezTo>
                  <a:pt x="226" y="70"/>
                  <a:pt x="205" y="64"/>
                  <a:pt x="183" y="64"/>
                </a:cubicBezTo>
                <a:cubicBezTo>
                  <a:pt x="124" y="64"/>
                  <a:pt x="77" y="105"/>
                  <a:pt x="77" y="156"/>
                </a:cubicBezTo>
                <a:cubicBezTo>
                  <a:pt x="77" y="167"/>
                  <a:pt x="79" y="178"/>
                  <a:pt x="83" y="187"/>
                </a:cubicBezTo>
                <a:cubicBezTo>
                  <a:pt x="80" y="187"/>
                  <a:pt x="76" y="187"/>
                  <a:pt x="73" y="187"/>
                </a:cubicBezTo>
                <a:cubicBezTo>
                  <a:pt x="33" y="187"/>
                  <a:pt x="0" y="215"/>
                  <a:pt x="0" y="250"/>
                </a:cubicBezTo>
                <a:cubicBezTo>
                  <a:pt x="0" y="284"/>
                  <a:pt x="30" y="312"/>
                  <a:pt x="69" y="314"/>
                </a:cubicBezTo>
                <a:cubicBezTo>
                  <a:pt x="69" y="314"/>
                  <a:pt x="69" y="314"/>
                  <a:pt x="69" y="314"/>
                </a:cubicBezTo>
                <a:cubicBezTo>
                  <a:pt x="498" y="314"/>
                  <a:pt x="498" y="314"/>
                  <a:pt x="498" y="314"/>
                </a:cubicBezTo>
                <a:cubicBezTo>
                  <a:pt x="498" y="313"/>
                  <a:pt x="498" y="313"/>
                  <a:pt x="498" y="313"/>
                </a:cubicBezTo>
                <a:cubicBezTo>
                  <a:pt x="560" y="308"/>
                  <a:pt x="610" y="263"/>
                  <a:pt x="610" y="20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347926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r>
              <a:rPr lang="en-US" altLang="en-US" dirty="0" smtClean="0"/>
              <a:t>LET’S TALK </a:t>
            </a:r>
            <a:br>
              <a:rPr lang="en-US" altLang="en-US" dirty="0" smtClean="0"/>
            </a:br>
            <a:r>
              <a:rPr lang="en-US" altLang="en-US" dirty="0" smtClean="0"/>
              <a:t>ABOUT THE LAB</a:t>
            </a:r>
            <a:endParaRPr lang="en-US" dirty="0"/>
          </a:p>
        </p:txBody>
      </p:sp>
      <p:sp>
        <p:nvSpPr>
          <p:cNvPr id="2" name="Slide Number Placeholder 1"/>
          <p:cNvSpPr>
            <a:spLocks noGrp="1"/>
          </p:cNvSpPr>
          <p:nvPr>
            <p:ph type="sldNum" sz="quarter" idx="11"/>
          </p:nvPr>
        </p:nvSpPr>
        <p:spPr/>
        <p:txBody>
          <a:bodyPr/>
          <a:lstStyle/>
          <a:p>
            <a:r>
              <a:rPr lang="en-US" smtClean="0"/>
              <a:t>Page </a:t>
            </a:r>
            <a:fld id="{90CBDC3A-D49F-4631-A8C7-55D59B33E5FA}" type="slidenum">
              <a:rPr lang="en-US" smtClean="0"/>
              <a:pPr/>
              <a:t>30</a:t>
            </a:fld>
            <a:endParaRPr lang="en-US" dirty="0"/>
          </a:p>
        </p:txBody>
      </p:sp>
      <p:sp>
        <p:nvSpPr>
          <p:cNvPr id="5" name="Footer Placeholder 4"/>
          <p:cNvSpPr>
            <a:spLocks noGrp="1"/>
          </p:cNvSpPr>
          <p:nvPr>
            <p:ph type="ftr" sz="quarter" idx="12"/>
          </p:nvPr>
        </p:nvSpPr>
        <p:spPr/>
        <p:txBody>
          <a:bodyPr/>
          <a:lstStyle/>
          <a:p>
            <a:r>
              <a:rPr lang="en-US" smtClean="0"/>
              <a:t>Copyright © 2016 Accenture  All rights reserved.</a:t>
            </a:r>
            <a:endParaRPr lang="en-AU" dirty="0"/>
          </a:p>
        </p:txBody>
      </p:sp>
      <p:sp>
        <p:nvSpPr>
          <p:cNvPr id="14" name="Oval 13"/>
          <p:cNvSpPr/>
          <p:nvPr/>
        </p:nvSpPr>
        <p:spPr>
          <a:xfrm>
            <a:off x="616236" y="2206059"/>
            <a:ext cx="662400" cy="662400"/>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Oval 14"/>
          <p:cNvSpPr/>
          <p:nvPr/>
        </p:nvSpPr>
        <p:spPr>
          <a:xfrm>
            <a:off x="482802" y="2072373"/>
            <a:ext cx="929682" cy="929680"/>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Freeform 6"/>
          <p:cNvSpPr>
            <a:spLocks noChangeAspect="1" noEditPoints="1"/>
          </p:cNvSpPr>
          <p:nvPr/>
        </p:nvSpPr>
        <p:spPr bwMode="auto">
          <a:xfrm rot="20764843">
            <a:off x="672828" y="2325193"/>
            <a:ext cx="480615" cy="432000"/>
          </a:xfrm>
          <a:custGeom>
            <a:avLst/>
            <a:gdLst>
              <a:gd name="T0" fmla="*/ 308 w 331"/>
              <a:gd name="T1" fmla="*/ 0 h 297"/>
              <a:gd name="T2" fmla="*/ 308 w 331"/>
              <a:gd name="T3" fmla="*/ 25 h 297"/>
              <a:gd name="T4" fmla="*/ 307 w 331"/>
              <a:gd name="T5" fmla="*/ 25 h 297"/>
              <a:gd name="T6" fmla="*/ 24 w 331"/>
              <a:gd name="T7" fmla="*/ 91 h 297"/>
              <a:gd name="T8" fmla="*/ 24 w 331"/>
              <a:gd name="T9" fmla="*/ 77 h 297"/>
              <a:gd name="T10" fmla="*/ 0 w 331"/>
              <a:gd name="T11" fmla="*/ 77 h 297"/>
              <a:gd name="T12" fmla="*/ 0 w 331"/>
              <a:gd name="T13" fmla="*/ 219 h 297"/>
              <a:gd name="T14" fmla="*/ 24 w 331"/>
              <a:gd name="T15" fmla="*/ 219 h 297"/>
              <a:gd name="T16" fmla="*/ 24 w 331"/>
              <a:gd name="T17" fmla="*/ 205 h 297"/>
              <a:gd name="T18" fmla="*/ 65 w 331"/>
              <a:gd name="T19" fmla="*/ 215 h 297"/>
              <a:gd name="T20" fmla="*/ 60 w 331"/>
              <a:gd name="T21" fmla="*/ 238 h 297"/>
              <a:gd name="T22" fmla="*/ 78 w 331"/>
              <a:gd name="T23" fmla="*/ 267 h 297"/>
              <a:gd name="T24" fmla="*/ 143 w 331"/>
              <a:gd name="T25" fmla="*/ 283 h 297"/>
              <a:gd name="T26" fmla="*/ 149 w 331"/>
              <a:gd name="T27" fmla="*/ 284 h 297"/>
              <a:gd name="T28" fmla="*/ 172 w 331"/>
              <a:gd name="T29" fmla="*/ 265 h 297"/>
              <a:gd name="T30" fmla="*/ 178 w 331"/>
              <a:gd name="T31" fmla="*/ 242 h 297"/>
              <a:gd name="T32" fmla="*/ 307 w 331"/>
              <a:gd name="T33" fmla="*/ 272 h 297"/>
              <a:gd name="T34" fmla="*/ 308 w 331"/>
              <a:gd name="T35" fmla="*/ 272 h 297"/>
              <a:gd name="T36" fmla="*/ 308 w 331"/>
              <a:gd name="T37" fmla="*/ 297 h 297"/>
              <a:gd name="T38" fmla="*/ 331 w 331"/>
              <a:gd name="T39" fmla="*/ 297 h 297"/>
              <a:gd name="T40" fmla="*/ 331 w 331"/>
              <a:gd name="T41" fmla="*/ 0 h 297"/>
              <a:gd name="T42" fmla="*/ 308 w 331"/>
              <a:gd name="T43" fmla="*/ 0 h 297"/>
              <a:gd name="T44" fmla="*/ 44 w 331"/>
              <a:gd name="T45" fmla="*/ 186 h 297"/>
              <a:gd name="T46" fmla="*/ 24 w 331"/>
              <a:gd name="T47" fmla="*/ 181 h 297"/>
              <a:gd name="T48" fmla="*/ 24 w 331"/>
              <a:gd name="T49" fmla="*/ 116 h 297"/>
              <a:gd name="T50" fmla="*/ 44 w 331"/>
              <a:gd name="T51" fmla="*/ 111 h 297"/>
              <a:gd name="T52" fmla="*/ 44 w 331"/>
              <a:gd name="T53" fmla="*/ 186 h 297"/>
              <a:gd name="T54" fmla="*/ 149 w 331"/>
              <a:gd name="T55" fmla="*/ 259 h 297"/>
              <a:gd name="T56" fmla="*/ 148 w 331"/>
              <a:gd name="T57" fmla="*/ 260 h 297"/>
              <a:gd name="T58" fmla="*/ 83 w 331"/>
              <a:gd name="T59" fmla="*/ 244 h 297"/>
              <a:gd name="T60" fmla="*/ 83 w 331"/>
              <a:gd name="T61" fmla="*/ 244 h 297"/>
              <a:gd name="T62" fmla="*/ 88 w 331"/>
              <a:gd name="T63" fmla="*/ 221 h 297"/>
              <a:gd name="T64" fmla="*/ 155 w 331"/>
              <a:gd name="T65" fmla="*/ 236 h 297"/>
              <a:gd name="T66" fmla="*/ 149 w 331"/>
              <a:gd name="T67" fmla="*/ 259 h 297"/>
              <a:gd name="T68" fmla="*/ 255 w 331"/>
              <a:gd name="T69" fmla="*/ 236 h 297"/>
              <a:gd name="T70" fmla="*/ 70 w 331"/>
              <a:gd name="T71" fmla="*/ 192 h 297"/>
              <a:gd name="T72" fmla="*/ 70 w 331"/>
              <a:gd name="T73" fmla="*/ 105 h 297"/>
              <a:gd name="T74" fmla="*/ 255 w 331"/>
              <a:gd name="T75" fmla="*/ 61 h 297"/>
              <a:gd name="T76" fmla="*/ 255 w 331"/>
              <a:gd name="T77" fmla="*/ 236 h 297"/>
              <a:gd name="T78" fmla="*/ 308 w 331"/>
              <a:gd name="T79" fmla="*/ 248 h 297"/>
              <a:gd name="T80" fmla="*/ 281 w 331"/>
              <a:gd name="T81" fmla="*/ 242 h 297"/>
              <a:gd name="T82" fmla="*/ 281 w 331"/>
              <a:gd name="T83" fmla="*/ 55 h 297"/>
              <a:gd name="T84" fmla="*/ 308 w 331"/>
              <a:gd name="T85" fmla="*/ 49 h 297"/>
              <a:gd name="T86" fmla="*/ 308 w 331"/>
              <a:gd name="T87" fmla="*/ 24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 h="297">
                <a:moveTo>
                  <a:pt x="308" y="0"/>
                </a:moveTo>
                <a:cubicBezTo>
                  <a:pt x="308" y="25"/>
                  <a:pt x="308" y="25"/>
                  <a:pt x="308" y="25"/>
                </a:cubicBezTo>
                <a:cubicBezTo>
                  <a:pt x="307" y="25"/>
                  <a:pt x="307" y="25"/>
                  <a:pt x="307" y="25"/>
                </a:cubicBezTo>
                <a:cubicBezTo>
                  <a:pt x="24" y="91"/>
                  <a:pt x="24" y="91"/>
                  <a:pt x="24" y="91"/>
                </a:cubicBezTo>
                <a:cubicBezTo>
                  <a:pt x="24" y="77"/>
                  <a:pt x="24" y="77"/>
                  <a:pt x="24" y="77"/>
                </a:cubicBezTo>
                <a:cubicBezTo>
                  <a:pt x="0" y="77"/>
                  <a:pt x="0" y="77"/>
                  <a:pt x="0" y="77"/>
                </a:cubicBezTo>
                <a:cubicBezTo>
                  <a:pt x="0" y="219"/>
                  <a:pt x="0" y="219"/>
                  <a:pt x="0" y="219"/>
                </a:cubicBezTo>
                <a:cubicBezTo>
                  <a:pt x="24" y="219"/>
                  <a:pt x="24" y="219"/>
                  <a:pt x="24" y="219"/>
                </a:cubicBezTo>
                <a:cubicBezTo>
                  <a:pt x="24" y="205"/>
                  <a:pt x="24" y="205"/>
                  <a:pt x="24" y="205"/>
                </a:cubicBezTo>
                <a:cubicBezTo>
                  <a:pt x="65" y="215"/>
                  <a:pt x="65" y="215"/>
                  <a:pt x="65" y="215"/>
                </a:cubicBezTo>
                <a:cubicBezTo>
                  <a:pt x="60" y="238"/>
                  <a:pt x="60" y="238"/>
                  <a:pt x="60" y="238"/>
                </a:cubicBezTo>
                <a:cubicBezTo>
                  <a:pt x="56" y="251"/>
                  <a:pt x="65" y="264"/>
                  <a:pt x="78" y="267"/>
                </a:cubicBezTo>
                <a:cubicBezTo>
                  <a:pt x="143" y="283"/>
                  <a:pt x="143" y="283"/>
                  <a:pt x="143" y="283"/>
                </a:cubicBezTo>
                <a:cubicBezTo>
                  <a:pt x="145" y="283"/>
                  <a:pt x="147" y="284"/>
                  <a:pt x="149" y="284"/>
                </a:cubicBezTo>
                <a:cubicBezTo>
                  <a:pt x="160" y="284"/>
                  <a:pt x="170" y="276"/>
                  <a:pt x="172" y="265"/>
                </a:cubicBezTo>
                <a:cubicBezTo>
                  <a:pt x="178" y="242"/>
                  <a:pt x="178" y="242"/>
                  <a:pt x="178" y="242"/>
                </a:cubicBezTo>
                <a:cubicBezTo>
                  <a:pt x="307" y="272"/>
                  <a:pt x="307" y="272"/>
                  <a:pt x="307" y="272"/>
                </a:cubicBezTo>
                <a:cubicBezTo>
                  <a:pt x="307" y="272"/>
                  <a:pt x="307" y="272"/>
                  <a:pt x="308" y="272"/>
                </a:cubicBezTo>
                <a:cubicBezTo>
                  <a:pt x="308" y="297"/>
                  <a:pt x="308" y="297"/>
                  <a:pt x="308" y="297"/>
                </a:cubicBezTo>
                <a:cubicBezTo>
                  <a:pt x="331" y="297"/>
                  <a:pt x="331" y="297"/>
                  <a:pt x="331" y="297"/>
                </a:cubicBezTo>
                <a:cubicBezTo>
                  <a:pt x="331" y="0"/>
                  <a:pt x="331" y="0"/>
                  <a:pt x="331" y="0"/>
                </a:cubicBezTo>
                <a:lnTo>
                  <a:pt x="308" y="0"/>
                </a:lnTo>
                <a:close/>
                <a:moveTo>
                  <a:pt x="44" y="186"/>
                </a:moveTo>
                <a:cubicBezTo>
                  <a:pt x="24" y="181"/>
                  <a:pt x="24" y="181"/>
                  <a:pt x="24" y="181"/>
                </a:cubicBezTo>
                <a:cubicBezTo>
                  <a:pt x="24" y="116"/>
                  <a:pt x="24" y="116"/>
                  <a:pt x="24" y="116"/>
                </a:cubicBezTo>
                <a:cubicBezTo>
                  <a:pt x="44" y="111"/>
                  <a:pt x="44" y="111"/>
                  <a:pt x="44" y="111"/>
                </a:cubicBezTo>
                <a:lnTo>
                  <a:pt x="44" y="186"/>
                </a:lnTo>
                <a:close/>
                <a:moveTo>
                  <a:pt x="149" y="259"/>
                </a:moveTo>
                <a:cubicBezTo>
                  <a:pt x="149" y="260"/>
                  <a:pt x="149" y="260"/>
                  <a:pt x="148" y="260"/>
                </a:cubicBezTo>
                <a:cubicBezTo>
                  <a:pt x="83" y="244"/>
                  <a:pt x="83" y="244"/>
                  <a:pt x="83" y="244"/>
                </a:cubicBezTo>
                <a:cubicBezTo>
                  <a:pt x="83" y="244"/>
                  <a:pt x="82" y="244"/>
                  <a:pt x="83" y="244"/>
                </a:cubicBezTo>
                <a:cubicBezTo>
                  <a:pt x="88" y="221"/>
                  <a:pt x="88" y="221"/>
                  <a:pt x="88" y="221"/>
                </a:cubicBezTo>
                <a:cubicBezTo>
                  <a:pt x="155" y="236"/>
                  <a:pt x="155" y="236"/>
                  <a:pt x="155" y="236"/>
                </a:cubicBezTo>
                <a:lnTo>
                  <a:pt x="149" y="259"/>
                </a:lnTo>
                <a:close/>
                <a:moveTo>
                  <a:pt x="255" y="236"/>
                </a:moveTo>
                <a:cubicBezTo>
                  <a:pt x="70" y="192"/>
                  <a:pt x="70" y="192"/>
                  <a:pt x="70" y="192"/>
                </a:cubicBezTo>
                <a:cubicBezTo>
                  <a:pt x="70" y="105"/>
                  <a:pt x="70" y="105"/>
                  <a:pt x="70" y="105"/>
                </a:cubicBezTo>
                <a:cubicBezTo>
                  <a:pt x="255" y="61"/>
                  <a:pt x="255" y="61"/>
                  <a:pt x="255" y="61"/>
                </a:cubicBezTo>
                <a:lnTo>
                  <a:pt x="255" y="236"/>
                </a:lnTo>
                <a:close/>
                <a:moveTo>
                  <a:pt x="308" y="248"/>
                </a:moveTo>
                <a:cubicBezTo>
                  <a:pt x="281" y="242"/>
                  <a:pt x="281" y="242"/>
                  <a:pt x="281" y="242"/>
                </a:cubicBezTo>
                <a:cubicBezTo>
                  <a:pt x="281" y="55"/>
                  <a:pt x="281" y="55"/>
                  <a:pt x="281" y="55"/>
                </a:cubicBezTo>
                <a:cubicBezTo>
                  <a:pt x="308" y="49"/>
                  <a:pt x="308" y="49"/>
                  <a:pt x="308" y="49"/>
                </a:cubicBezTo>
                <a:lnTo>
                  <a:pt x="308" y="248"/>
                </a:lnTo>
                <a:close/>
              </a:path>
            </a:pathLst>
          </a:custGeom>
          <a:solidFill>
            <a:schemeClr val="accent4">
              <a:lumMod val="10000"/>
            </a:schemeClr>
          </a:solidFill>
          <a:ln>
            <a:noFill/>
          </a:ln>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6714570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r>
              <a:rPr lang="en-US" smtClean="0"/>
              <a:t>Page </a:t>
            </a:r>
            <a:fld id="{90CBDC3A-D49F-4631-A8C7-55D59B33E5FA}" type="slidenum">
              <a:rPr lang="en-US" smtClean="0"/>
              <a:pPr>
                <a:defRPr/>
              </a:pPr>
              <a:t>31</a:t>
            </a:fld>
            <a:endParaRPr lang="en-US" dirty="0"/>
          </a:p>
        </p:txBody>
      </p:sp>
      <p:sp>
        <p:nvSpPr>
          <p:cNvPr id="3" name="Title 2"/>
          <p:cNvSpPr>
            <a:spLocks noGrp="1"/>
          </p:cNvSpPr>
          <p:nvPr>
            <p:ph type="title"/>
          </p:nvPr>
        </p:nvSpPr>
        <p:spPr/>
        <p:txBody>
          <a:bodyPr/>
          <a:lstStyle/>
          <a:p>
            <a:r>
              <a:rPr lang="en-US" dirty="0"/>
              <a:t>Introduction to Lab</a:t>
            </a:r>
          </a:p>
        </p:txBody>
      </p:sp>
      <p:sp>
        <p:nvSpPr>
          <p:cNvPr id="4" name="Text Placeholder 3"/>
          <p:cNvSpPr>
            <a:spLocks noGrp="1"/>
          </p:cNvSpPr>
          <p:nvPr>
            <p:ph type="body" sz="quarter" idx="10"/>
          </p:nvPr>
        </p:nvSpPr>
        <p:spPr/>
        <p:txBody>
          <a:bodyPr/>
          <a:lstStyle/>
          <a:p>
            <a:r>
              <a:rPr lang="en-US" dirty="0"/>
              <a:t>Monitoring in the Cloud</a:t>
            </a:r>
          </a:p>
          <a:p>
            <a:endParaRPr lang="en-US" dirty="0"/>
          </a:p>
        </p:txBody>
      </p:sp>
      <p:sp>
        <p:nvSpPr>
          <p:cNvPr id="5" name="Footer Placeholder 4"/>
          <p:cNvSpPr>
            <a:spLocks noGrp="1"/>
          </p:cNvSpPr>
          <p:nvPr>
            <p:ph type="ftr" sz="quarter" idx="13"/>
          </p:nvPr>
        </p:nvSpPr>
        <p:spPr/>
        <p:txBody>
          <a:bodyPr/>
          <a:lstStyle/>
          <a:p>
            <a:r>
              <a:rPr lang="en-US" smtClean="0"/>
              <a:t>Copyright © 2016 Accenture  All rights reserved.</a:t>
            </a:r>
            <a:endParaRPr lang="en-US" dirty="0"/>
          </a:p>
        </p:txBody>
      </p:sp>
      <p:grpSp>
        <p:nvGrpSpPr>
          <p:cNvPr id="7" name="Group 6"/>
          <p:cNvGrpSpPr/>
          <p:nvPr/>
        </p:nvGrpSpPr>
        <p:grpSpPr>
          <a:xfrm>
            <a:off x="461169" y="2597428"/>
            <a:ext cx="8221662" cy="1663796"/>
            <a:chOff x="375920" y="1686560"/>
            <a:chExt cx="8310880" cy="3524388"/>
          </a:xfrm>
        </p:grpSpPr>
        <p:cxnSp>
          <p:nvCxnSpPr>
            <p:cNvPr id="8" name="Straight Connector 7"/>
            <p:cNvCxnSpPr/>
            <p:nvPr/>
          </p:nvCxnSpPr>
          <p:spPr>
            <a:xfrm>
              <a:off x="375920" y="1686560"/>
              <a:ext cx="831088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75920" y="5210948"/>
              <a:ext cx="831088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0" name="Content Placeholder 2"/>
          <p:cNvSpPr>
            <a:spLocks noGrp="1"/>
          </p:cNvSpPr>
          <p:nvPr/>
        </p:nvSpPr>
        <p:spPr>
          <a:xfrm>
            <a:off x="455613" y="2745037"/>
            <a:ext cx="8232775" cy="1391831"/>
          </a:xfrm>
          <a:prstGeom prst="rect">
            <a:avLst/>
          </a:prstGeom>
        </p:spPr>
        <p:txBody>
          <a:bodyPr vert="horz" lIns="0" tIns="45720" rIns="0" bIns="0" rtlCol="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a:t>Go here!</a:t>
            </a:r>
            <a:br>
              <a:rPr lang="en-GB" dirty="0"/>
            </a:br>
            <a:r>
              <a:rPr lang="en-GB" dirty="0">
                <a:hlinkClick r:id="rId2"/>
              </a:rPr>
              <a:t>https://</a:t>
            </a:r>
            <a:r>
              <a:rPr lang="en-GB" dirty="0" smtClean="0">
                <a:hlinkClick r:id="rId2"/>
              </a:rPr>
              <a:t>alm.accenture.com/wiki/display/DOT/Module+8%3A+Introduction</a:t>
            </a:r>
            <a:endParaRPr lang="en-GB" dirty="0" smtClean="0"/>
          </a:p>
          <a:p>
            <a:pPr marL="0" indent="0">
              <a:buNone/>
            </a:pPr>
            <a:endParaRPr lang="en-GB" dirty="0"/>
          </a:p>
          <a:p>
            <a:pPr marL="0" indent="0">
              <a:buNone/>
            </a:pPr>
            <a:r>
              <a:rPr lang="en-GB" dirty="0" smtClean="0"/>
              <a:t>Duration</a:t>
            </a:r>
            <a:r>
              <a:rPr lang="en-GB" dirty="0"/>
              <a:t>: ~30 minutes</a:t>
            </a:r>
          </a:p>
          <a:p>
            <a:pPr marL="0" indent="0">
              <a:buNone/>
            </a:pPr>
            <a:r>
              <a:rPr lang="en-GB" dirty="0"/>
              <a:t> </a:t>
            </a:r>
          </a:p>
          <a:p>
            <a:endParaRPr lang="en-GB" dirty="0" smtClean="0"/>
          </a:p>
          <a:p>
            <a:endParaRPr lang="en-GB" dirty="0" smtClean="0"/>
          </a:p>
        </p:txBody>
      </p:sp>
    </p:spTree>
    <p:extLst>
      <p:ext uri="{BB962C8B-B14F-4D97-AF65-F5344CB8AC3E}">
        <p14:creationId xmlns:p14="http://schemas.microsoft.com/office/powerpoint/2010/main" val="31022314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r>
              <a:rPr lang="en-US" altLang="en-US" smtClean="0"/>
              <a:t>DO THE LAB!</a:t>
            </a:r>
            <a:endParaRPr lang="en-US" dirty="0"/>
          </a:p>
        </p:txBody>
      </p:sp>
      <p:sp>
        <p:nvSpPr>
          <p:cNvPr id="2" name="Slide Number Placeholder 1"/>
          <p:cNvSpPr>
            <a:spLocks noGrp="1"/>
          </p:cNvSpPr>
          <p:nvPr>
            <p:ph type="sldNum" sz="quarter" idx="11"/>
          </p:nvPr>
        </p:nvSpPr>
        <p:spPr/>
        <p:txBody>
          <a:bodyPr/>
          <a:lstStyle/>
          <a:p>
            <a:r>
              <a:rPr lang="en-US" smtClean="0"/>
              <a:t>Page </a:t>
            </a:r>
            <a:fld id="{90CBDC3A-D49F-4631-A8C7-55D59B33E5FA}" type="slidenum">
              <a:rPr lang="en-US" smtClean="0"/>
              <a:pPr/>
              <a:t>32</a:t>
            </a:fld>
            <a:endParaRPr lang="en-US" dirty="0"/>
          </a:p>
        </p:txBody>
      </p:sp>
      <p:sp>
        <p:nvSpPr>
          <p:cNvPr id="5" name="Footer Placeholder 4"/>
          <p:cNvSpPr>
            <a:spLocks noGrp="1"/>
          </p:cNvSpPr>
          <p:nvPr>
            <p:ph type="ftr" sz="quarter" idx="12"/>
          </p:nvPr>
        </p:nvSpPr>
        <p:spPr/>
        <p:txBody>
          <a:bodyPr/>
          <a:lstStyle/>
          <a:p>
            <a:r>
              <a:rPr lang="en-US" smtClean="0"/>
              <a:t>Copyright © 2016 Accenture  All rights reserved.</a:t>
            </a:r>
            <a:endParaRPr lang="en-AU" dirty="0"/>
          </a:p>
        </p:txBody>
      </p:sp>
      <p:sp>
        <p:nvSpPr>
          <p:cNvPr id="11" name="Oval 10"/>
          <p:cNvSpPr/>
          <p:nvPr/>
        </p:nvSpPr>
        <p:spPr>
          <a:xfrm>
            <a:off x="616236" y="2206059"/>
            <a:ext cx="662400" cy="662400"/>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Oval 13"/>
          <p:cNvSpPr/>
          <p:nvPr/>
        </p:nvSpPr>
        <p:spPr>
          <a:xfrm>
            <a:off x="482802" y="2072373"/>
            <a:ext cx="929682" cy="929680"/>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5" name="Group 14"/>
          <p:cNvGrpSpPr/>
          <p:nvPr/>
        </p:nvGrpSpPr>
        <p:grpSpPr>
          <a:xfrm>
            <a:off x="733750" y="2257697"/>
            <a:ext cx="427372" cy="520823"/>
            <a:chOff x="10712074" y="-391459"/>
            <a:chExt cx="1139825" cy="1389063"/>
          </a:xfrm>
          <a:solidFill>
            <a:schemeClr val="accent4">
              <a:lumMod val="10000"/>
            </a:schemeClr>
          </a:solidFill>
        </p:grpSpPr>
        <p:sp>
          <p:nvSpPr>
            <p:cNvPr id="16" name="Freeform 15"/>
            <p:cNvSpPr>
              <a:spLocks noEditPoints="1"/>
            </p:cNvSpPr>
            <p:nvPr/>
          </p:nvSpPr>
          <p:spPr bwMode="auto">
            <a:xfrm>
              <a:off x="10712074" y="-391459"/>
              <a:ext cx="1139825" cy="1389063"/>
            </a:xfrm>
            <a:custGeom>
              <a:avLst/>
              <a:gdLst>
                <a:gd name="T0" fmla="*/ 286 w 304"/>
                <a:gd name="T1" fmla="*/ 286 h 370"/>
                <a:gd name="T2" fmla="*/ 206 w 304"/>
                <a:gd name="T3" fmla="*/ 142 h 370"/>
                <a:gd name="T4" fmla="*/ 206 w 304"/>
                <a:gd name="T5" fmla="*/ 21 h 370"/>
                <a:gd name="T6" fmla="*/ 217 w 304"/>
                <a:gd name="T7" fmla="*/ 11 h 370"/>
                <a:gd name="T8" fmla="*/ 206 w 304"/>
                <a:gd name="T9" fmla="*/ 0 h 370"/>
                <a:gd name="T10" fmla="*/ 196 w 304"/>
                <a:gd name="T11" fmla="*/ 0 h 370"/>
                <a:gd name="T12" fmla="*/ 154 w 304"/>
                <a:gd name="T13" fmla="*/ 0 h 370"/>
                <a:gd name="T14" fmla="*/ 150 w 304"/>
                <a:gd name="T15" fmla="*/ 0 h 370"/>
                <a:gd name="T16" fmla="*/ 108 w 304"/>
                <a:gd name="T17" fmla="*/ 0 h 370"/>
                <a:gd name="T18" fmla="*/ 98 w 304"/>
                <a:gd name="T19" fmla="*/ 0 h 370"/>
                <a:gd name="T20" fmla="*/ 88 w 304"/>
                <a:gd name="T21" fmla="*/ 11 h 370"/>
                <a:gd name="T22" fmla="*/ 98 w 304"/>
                <a:gd name="T23" fmla="*/ 21 h 370"/>
                <a:gd name="T24" fmla="*/ 98 w 304"/>
                <a:gd name="T25" fmla="*/ 142 h 370"/>
                <a:gd name="T26" fmla="*/ 18 w 304"/>
                <a:gd name="T27" fmla="*/ 286 h 370"/>
                <a:gd name="T28" fmla="*/ 9 w 304"/>
                <a:gd name="T29" fmla="*/ 348 h 370"/>
                <a:gd name="T30" fmla="*/ 63 w 304"/>
                <a:gd name="T31" fmla="*/ 370 h 370"/>
                <a:gd name="T32" fmla="*/ 152 w 304"/>
                <a:gd name="T33" fmla="*/ 370 h 370"/>
                <a:gd name="T34" fmla="*/ 242 w 304"/>
                <a:gd name="T35" fmla="*/ 370 h 370"/>
                <a:gd name="T36" fmla="*/ 295 w 304"/>
                <a:gd name="T37" fmla="*/ 348 h 370"/>
                <a:gd name="T38" fmla="*/ 286 w 304"/>
                <a:gd name="T39" fmla="*/ 286 h 370"/>
                <a:gd name="T40" fmla="*/ 278 w 304"/>
                <a:gd name="T41" fmla="*/ 338 h 370"/>
                <a:gd name="T42" fmla="*/ 242 w 304"/>
                <a:gd name="T43" fmla="*/ 350 h 370"/>
                <a:gd name="T44" fmla="*/ 156 w 304"/>
                <a:gd name="T45" fmla="*/ 349 h 370"/>
                <a:gd name="T46" fmla="*/ 156 w 304"/>
                <a:gd name="T47" fmla="*/ 349 h 370"/>
                <a:gd name="T48" fmla="*/ 155 w 304"/>
                <a:gd name="T49" fmla="*/ 349 h 370"/>
                <a:gd name="T50" fmla="*/ 152 w 304"/>
                <a:gd name="T51" fmla="*/ 349 h 370"/>
                <a:gd name="T52" fmla="*/ 149 w 304"/>
                <a:gd name="T53" fmla="*/ 349 h 370"/>
                <a:gd name="T54" fmla="*/ 149 w 304"/>
                <a:gd name="T55" fmla="*/ 349 h 370"/>
                <a:gd name="T56" fmla="*/ 148 w 304"/>
                <a:gd name="T57" fmla="*/ 349 h 370"/>
                <a:gd name="T58" fmla="*/ 63 w 304"/>
                <a:gd name="T59" fmla="*/ 350 h 370"/>
                <a:gd name="T60" fmla="*/ 27 w 304"/>
                <a:gd name="T61" fmla="*/ 338 h 370"/>
                <a:gd name="T62" fmla="*/ 36 w 304"/>
                <a:gd name="T63" fmla="*/ 296 h 370"/>
                <a:gd name="T64" fmla="*/ 117 w 304"/>
                <a:gd name="T65" fmla="*/ 150 h 370"/>
                <a:gd name="T66" fmla="*/ 119 w 304"/>
                <a:gd name="T67" fmla="*/ 145 h 370"/>
                <a:gd name="T68" fmla="*/ 119 w 304"/>
                <a:gd name="T69" fmla="*/ 21 h 370"/>
                <a:gd name="T70" fmla="*/ 186 w 304"/>
                <a:gd name="T71" fmla="*/ 21 h 370"/>
                <a:gd name="T72" fmla="*/ 186 w 304"/>
                <a:gd name="T73" fmla="*/ 145 h 370"/>
                <a:gd name="T74" fmla="*/ 187 w 304"/>
                <a:gd name="T75" fmla="*/ 150 h 370"/>
                <a:gd name="T76" fmla="*/ 269 w 304"/>
                <a:gd name="T77" fmla="*/ 296 h 370"/>
                <a:gd name="T78" fmla="*/ 278 w 304"/>
                <a:gd name="T79" fmla="*/ 338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4" h="370">
                  <a:moveTo>
                    <a:pt x="286" y="286"/>
                  </a:moveTo>
                  <a:cubicBezTo>
                    <a:pt x="256" y="232"/>
                    <a:pt x="214" y="156"/>
                    <a:pt x="206" y="142"/>
                  </a:cubicBezTo>
                  <a:cubicBezTo>
                    <a:pt x="206" y="21"/>
                    <a:pt x="206" y="21"/>
                    <a:pt x="206" y="21"/>
                  </a:cubicBezTo>
                  <a:cubicBezTo>
                    <a:pt x="212" y="21"/>
                    <a:pt x="217" y="16"/>
                    <a:pt x="217" y="11"/>
                  </a:cubicBezTo>
                  <a:cubicBezTo>
                    <a:pt x="217" y="5"/>
                    <a:pt x="212" y="0"/>
                    <a:pt x="206" y="0"/>
                  </a:cubicBezTo>
                  <a:cubicBezTo>
                    <a:pt x="196" y="0"/>
                    <a:pt x="196" y="0"/>
                    <a:pt x="196" y="0"/>
                  </a:cubicBezTo>
                  <a:cubicBezTo>
                    <a:pt x="154" y="0"/>
                    <a:pt x="154" y="0"/>
                    <a:pt x="154" y="0"/>
                  </a:cubicBezTo>
                  <a:cubicBezTo>
                    <a:pt x="150" y="0"/>
                    <a:pt x="150" y="0"/>
                    <a:pt x="150" y="0"/>
                  </a:cubicBezTo>
                  <a:cubicBezTo>
                    <a:pt x="108" y="0"/>
                    <a:pt x="108" y="0"/>
                    <a:pt x="108" y="0"/>
                  </a:cubicBezTo>
                  <a:cubicBezTo>
                    <a:pt x="98" y="0"/>
                    <a:pt x="98" y="0"/>
                    <a:pt x="98" y="0"/>
                  </a:cubicBezTo>
                  <a:cubicBezTo>
                    <a:pt x="93" y="0"/>
                    <a:pt x="88" y="5"/>
                    <a:pt x="88" y="11"/>
                  </a:cubicBezTo>
                  <a:cubicBezTo>
                    <a:pt x="88" y="16"/>
                    <a:pt x="92" y="21"/>
                    <a:pt x="98" y="21"/>
                  </a:cubicBezTo>
                  <a:cubicBezTo>
                    <a:pt x="98" y="142"/>
                    <a:pt x="98" y="142"/>
                    <a:pt x="98" y="142"/>
                  </a:cubicBezTo>
                  <a:cubicBezTo>
                    <a:pt x="90" y="156"/>
                    <a:pt x="48" y="232"/>
                    <a:pt x="18" y="286"/>
                  </a:cubicBezTo>
                  <a:cubicBezTo>
                    <a:pt x="3" y="312"/>
                    <a:pt x="0" y="333"/>
                    <a:pt x="9" y="348"/>
                  </a:cubicBezTo>
                  <a:cubicBezTo>
                    <a:pt x="18" y="363"/>
                    <a:pt x="36" y="370"/>
                    <a:pt x="63" y="370"/>
                  </a:cubicBezTo>
                  <a:cubicBezTo>
                    <a:pt x="86" y="370"/>
                    <a:pt x="139" y="370"/>
                    <a:pt x="152" y="370"/>
                  </a:cubicBezTo>
                  <a:cubicBezTo>
                    <a:pt x="166" y="370"/>
                    <a:pt x="218" y="370"/>
                    <a:pt x="242" y="370"/>
                  </a:cubicBezTo>
                  <a:cubicBezTo>
                    <a:pt x="268" y="370"/>
                    <a:pt x="287" y="363"/>
                    <a:pt x="295" y="348"/>
                  </a:cubicBezTo>
                  <a:cubicBezTo>
                    <a:pt x="304" y="333"/>
                    <a:pt x="301" y="312"/>
                    <a:pt x="286" y="286"/>
                  </a:cubicBezTo>
                  <a:close/>
                  <a:moveTo>
                    <a:pt x="278" y="338"/>
                  </a:moveTo>
                  <a:cubicBezTo>
                    <a:pt x="273" y="345"/>
                    <a:pt x="260" y="350"/>
                    <a:pt x="242" y="350"/>
                  </a:cubicBezTo>
                  <a:cubicBezTo>
                    <a:pt x="220" y="350"/>
                    <a:pt x="174" y="350"/>
                    <a:pt x="156" y="349"/>
                  </a:cubicBezTo>
                  <a:cubicBezTo>
                    <a:pt x="156" y="349"/>
                    <a:pt x="156" y="349"/>
                    <a:pt x="156" y="349"/>
                  </a:cubicBezTo>
                  <a:cubicBezTo>
                    <a:pt x="156" y="349"/>
                    <a:pt x="156" y="349"/>
                    <a:pt x="155" y="349"/>
                  </a:cubicBezTo>
                  <a:cubicBezTo>
                    <a:pt x="155" y="349"/>
                    <a:pt x="154" y="349"/>
                    <a:pt x="152" y="349"/>
                  </a:cubicBezTo>
                  <a:cubicBezTo>
                    <a:pt x="150" y="349"/>
                    <a:pt x="149" y="349"/>
                    <a:pt x="149" y="349"/>
                  </a:cubicBezTo>
                  <a:cubicBezTo>
                    <a:pt x="149" y="349"/>
                    <a:pt x="149" y="349"/>
                    <a:pt x="149" y="349"/>
                  </a:cubicBezTo>
                  <a:cubicBezTo>
                    <a:pt x="149" y="349"/>
                    <a:pt x="148" y="349"/>
                    <a:pt x="148" y="349"/>
                  </a:cubicBezTo>
                  <a:cubicBezTo>
                    <a:pt x="130" y="350"/>
                    <a:pt x="84" y="350"/>
                    <a:pt x="63" y="350"/>
                  </a:cubicBezTo>
                  <a:cubicBezTo>
                    <a:pt x="44" y="350"/>
                    <a:pt x="31" y="345"/>
                    <a:pt x="27" y="338"/>
                  </a:cubicBezTo>
                  <a:cubicBezTo>
                    <a:pt x="22" y="330"/>
                    <a:pt x="25" y="315"/>
                    <a:pt x="36" y="296"/>
                  </a:cubicBezTo>
                  <a:cubicBezTo>
                    <a:pt x="69" y="236"/>
                    <a:pt x="117" y="151"/>
                    <a:pt x="117" y="150"/>
                  </a:cubicBezTo>
                  <a:cubicBezTo>
                    <a:pt x="118" y="148"/>
                    <a:pt x="119" y="147"/>
                    <a:pt x="119" y="145"/>
                  </a:cubicBezTo>
                  <a:cubicBezTo>
                    <a:pt x="119" y="21"/>
                    <a:pt x="119" y="21"/>
                    <a:pt x="119" y="21"/>
                  </a:cubicBezTo>
                  <a:cubicBezTo>
                    <a:pt x="186" y="21"/>
                    <a:pt x="186" y="21"/>
                    <a:pt x="186" y="21"/>
                  </a:cubicBezTo>
                  <a:cubicBezTo>
                    <a:pt x="186" y="145"/>
                    <a:pt x="186" y="145"/>
                    <a:pt x="186" y="145"/>
                  </a:cubicBezTo>
                  <a:cubicBezTo>
                    <a:pt x="186" y="147"/>
                    <a:pt x="186" y="148"/>
                    <a:pt x="187" y="150"/>
                  </a:cubicBezTo>
                  <a:cubicBezTo>
                    <a:pt x="188" y="151"/>
                    <a:pt x="235" y="236"/>
                    <a:pt x="269" y="296"/>
                  </a:cubicBezTo>
                  <a:cubicBezTo>
                    <a:pt x="279" y="315"/>
                    <a:pt x="283" y="330"/>
                    <a:pt x="278" y="3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9" name="Freeform 7"/>
            <p:cNvSpPr>
              <a:spLocks noEditPoints="1"/>
            </p:cNvSpPr>
            <p:nvPr/>
          </p:nvSpPr>
          <p:spPr bwMode="auto">
            <a:xfrm>
              <a:off x="10839074" y="389591"/>
              <a:ext cx="885825" cy="473075"/>
            </a:xfrm>
            <a:custGeom>
              <a:avLst/>
              <a:gdLst>
                <a:gd name="T0" fmla="*/ 169 w 236"/>
                <a:gd name="T1" fmla="*/ 0 h 126"/>
                <a:gd name="T2" fmla="*/ 138 w 236"/>
                <a:gd name="T3" fmla="*/ 0 h 126"/>
                <a:gd name="T4" fmla="*/ 99 w 236"/>
                <a:gd name="T5" fmla="*/ 0 h 126"/>
                <a:gd name="T6" fmla="*/ 68 w 236"/>
                <a:gd name="T7" fmla="*/ 0 h 126"/>
                <a:gd name="T8" fmla="*/ 17 w 236"/>
                <a:gd name="T9" fmla="*/ 91 h 126"/>
                <a:gd name="T10" fmla="*/ 9 w 236"/>
                <a:gd name="T11" fmla="*/ 122 h 126"/>
                <a:gd name="T12" fmla="*/ 31 w 236"/>
                <a:gd name="T13" fmla="*/ 126 h 126"/>
                <a:gd name="T14" fmla="*/ 118 w 236"/>
                <a:gd name="T15" fmla="*/ 126 h 126"/>
                <a:gd name="T16" fmla="*/ 205 w 236"/>
                <a:gd name="T17" fmla="*/ 126 h 126"/>
                <a:gd name="T18" fmla="*/ 228 w 236"/>
                <a:gd name="T19" fmla="*/ 122 h 126"/>
                <a:gd name="T20" fmla="*/ 220 w 236"/>
                <a:gd name="T21" fmla="*/ 91 h 126"/>
                <a:gd name="T22" fmla="*/ 169 w 236"/>
                <a:gd name="T23" fmla="*/ 0 h 126"/>
                <a:gd name="T24" fmla="*/ 96 w 236"/>
                <a:gd name="T25" fmla="*/ 72 h 126"/>
                <a:gd name="T26" fmla="*/ 71 w 236"/>
                <a:gd name="T27" fmla="*/ 47 h 126"/>
                <a:gd name="T28" fmla="*/ 96 w 236"/>
                <a:gd name="T29" fmla="*/ 22 h 126"/>
                <a:gd name="T30" fmla="*/ 121 w 236"/>
                <a:gd name="T31" fmla="*/ 47 h 126"/>
                <a:gd name="T32" fmla="*/ 96 w 236"/>
                <a:gd name="T33" fmla="*/ 72 h 126"/>
                <a:gd name="T34" fmla="*/ 152 w 236"/>
                <a:gd name="T35" fmla="*/ 100 h 126"/>
                <a:gd name="T36" fmla="*/ 138 w 236"/>
                <a:gd name="T37" fmla="*/ 86 h 126"/>
                <a:gd name="T38" fmla="*/ 152 w 236"/>
                <a:gd name="T39" fmla="*/ 72 h 126"/>
                <a:gd name="T40" fmla="*/ 166 w 236"/>
                <a:gd name="T41" fmla="*/ 86 h 126"/>
                <a:gd name="T42" fmla="*/ 152 w 236"/>
                <a:gd name="T43" fmla="*/ 10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 h="126">
                  <a:moveTo>
                    <a:pt x="169" y="0"/>
                  </a:moveTo>
                  <a:cubicBezTo>
                    <a:pt x="138" y="0"/>
                    <a:pt x="138" y="0"/>
                    <a:pt x="138" y="0"/>
                  </a:cubicBezTo>
                  <a:cubicBezTo>
                    <a:pt x="99" y="0"/>
                    <a:pt x="99" y="0"/>
                    <a:pt x="99" y="0"/>
                  </a:cubicBezTo>
                  <a:cubicBezTo>
                    <a:pt x="68" y="0"/>
                    <a:pt x="68" y="0"/>
                    <a:pt x="68" y="0"/>
                  </a:cubicBezTo>
                  <a:cubicBezTo>
                    <a:pt x="52" y="29"/>
                    <a:pt x="33" y="63"/>
                    <a:pt x="17" y="91"/>
                  </a:cubicBezTo>
                  <a:cubicBezTo>
                    <a:pt x="0" y="121"/>
                    <a:pt x="9" y="122"/>
                    <a:pt x="9" y="122"/>
                  </a:cubicBezTo>
                  <a:cubicBezTo>
                    <a:pt x="10" y="123"/>
                    <a:pt x="8" y="126"/>
                    <a:pt x="31" y="126"/>
                  </a:cubicBezTo>
                  <a:cubicBezTo>
                    <a:pt x="53" y="126"/>
                    <a:pt x="93" y="126"/>
                    <a:pt x="118" y="126"/>
                  </a:cubicBezTo>
                  <a:cubicBezTo>
                    <a:pt x="143" y="126"/>
                    <a:pt x="184" y="126"/>
                    <a:pt x="205" y="126"/>
                  </a:cubicBezTo>
                  <a:cubicBezTo>
                    <a:pt x="228" y="126"/>
                    <a:pt x="227" y="123"/>
                    <a:pt x="228" y="122"/>
                  </a:cubicBezTo>
                  <a:cubicBezTo>
                    <a:pt x="228" y="122"/>
                    <a:pt x="236" y="121"/>
                    <a:pt x="220" y="91"/>
                  </a:cubicBezTo>
                  <a:cubicBezTo>
                    <a:pt x="204" y="63"/>
                    <a:pt x="185" y="29"/>
                    <a:pt x="169" y="0"/>
                  </a:cubicBezTo>
                  <a:close/>
                  <a:moveTo>
                    <a:pt x="96" y="72"/>
                  </a:moveTo>
                  <a:cubicBezTo>
                    <a:pt x="83" y="72"/>
                    <a:pt x="71" y="61"/>
                    <a:pt x="71" y="47"/>
                  </a:cubicBezTo>
                  <a:cubicBezTo>
                    <a:pt x="71" y="33"/>
                    <a:pt x="83" y="22"/>
                    <a:pt x="96" y="22"/>
                  </a:cubicBezTo>
                  <a:cubicBezTo>
                    <a:pt x="110" y="22"/>
                    <a:pt x="121" y="33"/>
                    <a:pt x="121" y="47"/>
                  </a:cubicBezTo>
                  <a:cubicBezTo>
                    <a:pt x="121" y="61"/>
                    <a:pt x="110" y="72"/>
                    <a:pt x="96" y="72"/>
                  </a:cubicBezTo>
                  <a:close/>
                  <a:moveTo>
                    <a:pt x="152" y="100"/>
                  </a:moveTo>
                  <a:cubicBezTo>
                    <a:pt x="145" y="100"/>
                    <a:pt x="138" y="94"/>
                    <a:pt x="138" y="86"/>
                  </a:cubicBezTo>
                  <a:cubicBezTo>
                    <a:pt x="138" y="78"/>
                    <a:pt x="145" y="72"/>
                    <a:pt x="152" y="72"/>
                  </a:cubicBezTo>
                  <a:cubicBezTo>
                    <a:pt x="160" y="72"/>
                    <a:pt x="166" y="78"/>
                    <a:pt x="166" y="86"/>
                  </a:cubicBezTo>
                  <a:cubicBezTo>
                    <a:pt x="166" y="94"/>
                    <a:pt x="160" y="100"/>
                    <a:pt x="152"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0" name="Oval 8"/>
            <p:cNvSpPr>
              <a:spLocks noChangeArrowheads="1"/>
            </p:cNvSpPr>
            <p:nvPr/>
          </p:nvSpPr>
          <p:spPr bwMode="auto">
            <a:xfrm>
              <a:off x="11240711" y="197504"/>
              <a:ext cx="165100" cy="1651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Tree>
    <p:extLst>
      <p:ext uri="{BB962C8B-B14F-4D97-AF65-F5344CB8AC3E}">
        <p14:creationId xmlns:p14="http://schemas.microsoft.com/office/powerpoint/2010/main" val="48379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DELETE YOUR STUFF IN AMAZON!</a:t>
            </a:r>
            <a:endParaRPr lang="en-US" dirty="0"/>
          </a:p>
        </p:txBody>
      </p:sp>
      <p:sp>
        <p:nvSpPr>
          <p:cNvPr id="3" name="Slide Number Placeholder 2"/>
          <p:cNvSpPr>
            <a:spLocks noGrp="1"/>
          </p:cNvSpPr>
          <p:nvPr>
            <p:ph type="sldNum" sz="quarter" idx="11"/>
          </p:nvPr>
        </p:nvSpPr>
        <p:spPr/>
        <p:txBody>
          <a:bodyPr/>
          <a:lstStyle/>
          <a:p>
            <a:pPr>
              <a:defRPr/>
            </a:pPr>
            <a:r>
              <a:rPr lang="en-US" smtClean="0"/>
              <a:t>Page </a:t>
            </a:r>
            <a:fld id="{90CBDC3A-D49F-4631-A8C7-55D59B33E5FA}" type="slidenum">
              <a:rPr lang="en-US" smtClean="0"/>
              <a:pPr>
                <a:defRPr/>
              </a:pPr>
              <a:t>33</a:t>
            </a:fld>
            <a:endParaRPr lang="en-US" dirty="0"/>
          </a:p>
        </p:txBody>
      </p:sp>
      <p:sp>
        <p:nvSpPr>
          <p:cNvPr id="4" name="Footer Placeholder 3"/>
          <p:cNvSpPr>
            <a:spLocks noGrp="1"/>
          </p:cNvSpPr>
          <p:nvPr>
            <p:ph type="ftr" sz="quarter" idx="12"/>
          </p:nvPr>
        </p:nvSpPr>
        <p:spPr/>
        <p:txBody>
          <a:bodyPr/>
          <a:lstStyle/>
          <a:p>
            <a:r>
              <a:rPr lang="en-US" smtClean="0"/>
              <a:t>Copyright © 2016 Accenture  All rights reserved.</a:t>
            </a:r>
            <a:endParaRPr lang="en-US" dirty="0"/>
          </a:p>
        </p:txBody>
      </p:sp>
      <p:sp>
        <p:nvSpPr>
          <p:cNvPr id="7" name="Freeform 6"/>
          <p:cNvSpPr>
            <a:spLocks noEditPoints="1"/>
          </p:cNvSpPr>
          <p:nvPr/>
        </p:nvSpPr>
        <p:spPr bwMode="auto">
          <a:xfrm>
            <a:off x="682063" y="2224605"/>
            <a:ext cx="531160" cy="649844"/>
          </a:xfrm>
          <a:custGeom>
            <a:avLst/>
            <a:gdLst>
              <a:gd name="T0" fmla="*/ 1042 w 1042"/>
              <a:gd name="T1" fmla="*/ 250 h 1277"/>
              <a:gd name="T2" fmla="*/ 754 w 1042"/>
              <a:gd name="T3" fmla="*/ 43 h 1277"/>
              <a:gd name="T4" fmla="*/ 771 w 1042"/>
              <a:gd name="T5" fmla="*/ 131 h 1277"/>
              <a:gd name="T6" fmla="*/ 960 w 1042"/>
              <a:gd name="T7" fmla="*/ 250 h 1277"/>
              <a:gd name="T8" fmla="*/ 209 w 1042"/>
              <a:gd name="T9" fmla="*/ 351 h 1277"/>
              <a:gd name="T10" fmla="*/ 132 w 1042"/>
              <a:gd name="T11" fmla="*/ 184 h 1277"/>
              <a:gd name="T12" fmla="*/ 271 w 1042"/>
              <a:gd name="T13" fmla="*/ 122 h 1277"/>
              <a:gd name="T14" fmla="*/ 279 w 1042"/>
              <a:gd name="T15" fmla="*/ 45 h 1277"/>
              <a:gd name="T16" fmla="*/ 1 w 1042"/>
              <a:gd name="T17" fmla="*/ 254 h 1277"/>
              <a:gd name="T18" fmla="*/ 1 w 1042"/>
              <a:gd name="T19" fmla="*/ 313 h 1277"/>
              <a:gd name="T20" fmla="*/ 1 w 1042"/>
              <a:gd name="T21" fmla="*/ 320 h 1277"/>
              <a:gd name="T22" fmla="*/ 266 w 1042"/>
              <a:gd name="T23" fmla="*/ 1237 h 1277"/>
              <a:gd name="T24" fmla="*/ 921 w 1042"/>
              <a:gd name="T25" fmla="*/ 1085 h 1277"/>
              <a:gd name="T26" fmla="*/ 1042 w 1042"/>
              <a:gd name="T27" fmla="*/ 306 h 1277"/>
              <a:gd name="T28" fmla="*/ 237 w 1042"/>
              <a:gd name="T29" fmla="*/ 1054 h 1277"/>
              <a:gd name="T30" fmla="*/ 272 w 1042"/>
              <a:gd name="T31" fmla="*/ 557 h 1277"/>
              <a:gd name="T32" fmla="*/ 564 w 1042"/>
              <a:gd name="T33" fmla="*/ 1112 h 1277"/>
              <a:gd name="T34" fmla="*/ 479 w 1042"/>
              <a:gd name="T35" fmla="*/ 580 h 1277"/>
              <a:gd name="T36" fmla="*/ 521 w 1042"/>
              <a:gd name="T37" fmla="*/ 545 h 1277"/>
              <a:gd name="T38" fmla="*/ 564 w 1042"/>
              <a:gd name="T39" fmla="*/ 1112 h 1277"/>
              <a:gd name="T40" fmla="*/ 757 w 1042"/>
              <a:gd name="T41" fmla="*/ 1112 h 1277"/>
              <a:gd name="T42" fmla="*/ 839 w 1042"/>
              <a:gd name="T43" fmla="*/ 501 h 1277"/>
              <a:gd name="T44" fmla="*/ 423 w 1042"/>
              <a:gd name="T45" fmla="*/ 206 h 1277"/>
              <a:gd name="T46" fmla="*/ 432 w 1042"/>
              <a:gd name="T47" fmla="*/ 101 h 1277"/>
              <a:gd name="T48" fmla="*/ 441 w 1042"/>
              <a:gd name="T49" fmla="*/ 96 h 1277"/>
              <a:gd name="T50" fmla="*/ 451 w 1042"/>
              <a:gd name="T51" fmla="*/ 94 h 1277"/>
              <a:gd name="T52" fmla="*/ 600 w 1042"/>
              <a:gd name="T53" fmla="*/ 95 h 1277"/>
              <a:gd name="T54" fmla="*/ 606 w 1042"/>
              <a:gd name="T55" fmla="*/ 98 h 1277"/>
              <a:gd name="T56" fmla="*/ 620 w 1042"/>
              <a:gd name="T57" fmla="*/ 206 h 1277"/>
              <a:gd name="T58" fmla="*/ 714 w 1042"/>
              <a:gd name="T59" fmla="*/ 206 h 1277"/>
              <a:gd name="T60" fmla="*/ 712 w 1042"/>
              <a:gd name="T61" fmla="*/ 101 h 1277"/>
              <a:gd name="T62" fmla="*/ 709 w 1042"/>
              <a:gd name="T63" fmla="*/ 89 h 1277"/>
              <a:gd name="T64" fmla="*/ 701 w 1042"/>
              <a:gd name="T65" fmla="*/ 68 h 1277"/>
              <a:gd name="T66" fmla="*/ 695 w 1042"/>
              <a:gd name="T67" fmla="*/ 57 h 1277"/>
              <a:gd name="T68" fmla="*/ 681 w 1042"/>
              <a:gd name="T69" fmla="*/ 39 h 1277"/>
              <a:gd name="T70" fmla="*/ 673 w 1042"/>
              <a:gd name="T71" fmla="*/ 31 h 1277"/>
              <a:gd name="T72" fmla="*/ 370 w 1042"/>
              <a:gd name="T73" fmla="*/ 31 h 1277"/>
              <a:gd name="T74" fmla="*/ 363 w 1042"/>
              <a:gd name="T75" fmla="*/ 37 h 1277"/>
              <a:gd name="T76" fmla="*/ 353 w 1042"/>
              <a:gd name="T77" fmla="*/ 49 h 1277"/>
              <a:gd name="T78" fmla="*/ 347 w 1042"/>
              <a:gd name="T79" fmla="*/ 57 h 1277"/>
              <a:gd name="T80" fmla="*/ 337 w 1042"/>
              <a:gd name="T81" fmla="*/ 78 h 1277"/>
              <a:gd name="T82" fmla="*/ 333 w 1042"/>
              <a:gd name="T83" fmla="*/ 89 h 1277"/>
              <a:gd name="T84" fmla="*/ 329 w 1042"/>
              <a:gd name="T85" fmla="*/ 122 h 1277"/>
              <a:gd name="T86" fmla="*/ 376 w 1042"/>
              <a:gd name="T87" fmla="*/ 235 h 1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42" h="1277">
                <a:moveTo>
                  <a:pt x="1042" y="253"/>
                </a:moveTo>
                <a:cubicBezTo>
                  <a:pt x="1042" y="253"/>
                  <a:pt x="1042" y="253"/>
                  <a:pt x="1042" y="253"/>
                </a:cubicBezTo>
                <a:cubicBezTo>
                  <a:pt x="1042" y="252"/>
                  <a:pt x="1042" y="251"/>
                  <a:pt x="1042" y="250"/>
                </a:cubicBezTo>
                <a:cubicBezTo>
                  <a:pt x="1042" y="195"/>
                  <a:pt x="1008" y="120"/>
                  <a:pt x="860" y="70"/>
                </a:cubicBezTo>
                <a:cubicBezTo>
                  <a:pt x="830" y="60"/>
                  <a:pt x="798" y="52"/>
                  <a:pt x="763" y="45"/>
                </a:cubicBezTo>
                <a:cubicBezTo>
                  <a:pt x="754" y="43"/>
                  <a:pt x="754" y="43"/>
                  <a:pt x="754" y="43"/>
                </a:cubicBezTo>
                <a:cubicBezTo>
                  <a:pt x="757" y="52"/>
                  <a:pt x="757" y="52"/>
                  <a:pt x="757" y="52"/>
                </a:cubicBezTo>
                <a:cubicBezTo>
                  <a:pt x="766" y="73"/>
                  <a:pt x="771" y="97"/>
                  <a:pt x="771" y="122"/>
                </a:cubicBezTo>
                <a:cubicBezTo>
                  <a:pt x="771" y="131"/>
                  <a:pt x="771" y="131"/>
                  <a:pt x="771" y="131"/>
                </a:cubicBezTo>
                <a:cubicBezTo>
                  <a:pt x="775" y="132"/>
                  <a:pt x="775" y="132"/>
                  <a:pt x="775" y="132"/>
                </a:cubicBezTo>
                <a:cubicBezTo>
                  <a:pt x="832" y="145"/>
                  <a:pt x="878" y="163"/>
                  <a:pt x="911" y="184"/>
                </a:cubicBezTo>
                <a:cubicBezTo>
                  <a:pt x="943" y="204"/>
                  <a:pt x="960" y="227"/>
                  <a:pt x="960" y="250"/>
                </a:cubicBezTo>
                <a:cubicBezTo>
                  <a:pt x="960" y="268"/>
                  <a:pt x="948" y="287"/>
                  <a:pt x="927" y="304"/>
                </a:cubicBezTo>
                <a:cubicBezTo>
                  <a:pt x="861" y="357"/>
                  <a:pt x="704" y="395"/>
                  <a:pt x="521" y="395"/>
                </a:cubicBezTo>
                <a:cubicBezTo>
                  <a:pt x="399" y="395"/>
                  <a:pt x="289" y="378"/>
                  <a:pt x="209" y="351"/>
                </a:cubicBezTo>
                <a:cubicBezTo>
                  <a:pt x="169" y="338"/>
                  <a:pt x="137" y="322"/>
                  <a:pt x="115" y="304"/>
                </a:cubicBezTo>
                <a:cubicBezTo>
                  <a:pt x="94" y="287"/>
                  <a:pt x="83" y="268"/>
                  <a:pt x="83" y="250"/>
                </a:cubicBezTo>
                <a:cubicBezTo>
                  <a:pt x="82" y="227"/>
                  <a:pt x="99" y="204"/>
                  <a:pt x="132" y="184"/>
                </a:cubicBezTo>
                <a:cubicBezTo>
                  <a:pt x="164" y="163"/>
                  <a:pt x="210" y="145"/>
                  <a:pt x="267" y="132"/>
                </a:cubicBezTo>
                <a:cubicBezTo>
                  <a:pt x="271" y="131"/>
                  <a:pt x="271" y="131"/>
                  <a:pt x="271" y="131"/>
                </a:cubicBezTo>
                <a:cubicBezTo>
                  <a:pt x="271" y="122"/>
                  <a:pt x="271" y="122"/>
                  <a:pt x="271" y="122"/>
                </a:cubicBezTo>
                <a:cubicBezTo>
                  <a:pt x="271" y="97"/>
                  <a:pt x="276" y="73"/>
                  <a:pt x="285" y="52"/>
                </a:cubicBezTo>
                <a:cubicBezTo>
                  <a:pt x="288" y="43"/>
                  <a:pt x="288" y="43"/>
                  <a:pt x="288" y="43"/>
                </a:cubicBezTo>
                <a:cubicBezTo>
                  <a:pt x="279" y="45"/>
                  <a:pt x="279" y="45"/>
                  <a:pt x="279" y="45"/>
                </a:cubicBezTo>
                <a:cubicBezTo>
                  <a:pt x="244" y="52"/>
                  <a:pt x="212" y="60"/>
                  <a:pt x="183" y="70"/>
                </a:cubicBezTo>
                <a:cubicBezTo>
                  <a:pt x="34" y="120"/>
                  <a:pt x="0" y="195"/>
                  <a:pt x="0" y="250"/>
                </a:cubicBezTo>
                <a:cubicBezTo>
                  <a:pt x="0" y="251"/>
                  <a:pt x="0" y="253"/>
                  <a:pt x="1" y="254"/>
                </a:cubicBezTo>
                <a:cubicBezTo>
                  <a:pt x="1" y="305"/>
                  <a:pt x="1" y="305"/>
                  <a:pt x="1" y="305"/>
                </a:cubicBezTo>
                <a:cubicBezTo>
                  <a:pt x="0" y="306"/>
                  <a:pt x="0" y="308"/>
                  <a:pt x="0" y="309"/>
                </a:cubicBezTo>
                <a:cubicBezTo>
                  <a:pt x="0" y="311"/>
                  <a:pt x="1" y="312"/>
                  <a:pt x="1" y="313"/>
                </a:cubicBezTo>
                <a:cubicBezTo>
                  <a:pt x="1" y="315"/>
                  <a:pt x="1" y="315"/>
                  <a:pt x="1" y="315"/>
                </a:cubicBezTo>
                <a:cubicBezTo>
                  <a:pt x="1" y="320"/>
                  <a:pt x="1" y="320"/>
                  <a:pt x="1" y="320"/>
                </a:cubicBezTo>
                <a:cubicBezTo>
                  <a:pt x="1" y="320"/>
                  <a:pt x="1" y="320"/>
                  <a:pt x="1" y="320"/>
                </a:cubicBezTo>
                <a:cubicBezTo>
                  <a:pt x="3" y="348"/>
                  <a:pt x="16" y="384"/>
                  <a:pt x="53" y="418"/>
                </a:cubicBezTo>
                <a:cubicBezTo>
                  <a:pt x="121" y="1085"/>
                  <a:pt x="121" y="1085"/>
                  <a:pt x="121" y="1085"/>
                </a:cubicBezTo>
                <a:cubicBezTo>
                  <a:pt x="123" y="1125"/>
                  <a:pt x="147" y="1193"/>
                  <a:pt x="266" y="1237"/>
                </a:cubicBezTo>
                <a:cubicBezTo>
                  <a:pt x="336" y="1263"/>
                  <a:pt x="426" y="1277"/>
                  <a:pt x="521" y="1277"/>
                </a:cubicBezTo>
                <a:cubicBezTo>
                  <a:pt x="616" y="1277"/>
                  <a:pt x="707" y="1263"/>
                  <a:pt x="776" y="1237"/>
                </a:cubicBezTo>
                <a:cubicBezTo>
                  <a:pt x="896" y="1193"/>
                  <a:pt x="919" y="1125"/>
                  <a:pt x="921" y="1085"/>
                </a:cubicBezTo>
                <a:cubicBezTo>
                  <a:pt x="989" y="418"/>
                  <a:pt x="989" y="418"/>
                  <a:pt x="989" y="418"/>
                </a:cubicBezTo>
                <a:cubicBezTo>
                  <a:pt x="1031" y="379"/>
                  <a:pt x="1042" y="339"/>
                  <a:pt x="1042" y="309"/>
                </a:cubicBezTo>
                <a:cubicBezTo>
                  <a:pt x="1042" y="308"/>
                  <a:pt x="1042" y="307"/>
                  <a:pt x="1042" y="306"/>
                </a:cubicBezTo>
                <a:lnTo>
                  <a:pt x="1042" y="253"/>
                </a:lnTo>
                <a:close/>
                <a:moveTo>
                  <a:pt x="287" y="1112"/>
                </a:moveTo>
                <a:cubicBezTo>
                  <a:pt x="267" y="1110"/>
                  <a:pt x="241" y="1094"/>
                  <a:pt x="237" y="1054"/>
                </a:cubicBezTo>
                <a:cubicBezTo>
                  <a:pt x="234" y="1023"/>
                  <a:pt x="183" y="539"/>
                  <a:pt x="183" y="539"/>
                </a:cubicBezTo>
                <a:cubicBezTo>
                  <a:pt x="183" y="539"/>
                  <a:pt x="176" y="504"/>
                  <a:pt x="206" y="501"/>
                </a:cubicBezTo>
                <a:cubicBezTo>
                  <a:pt x="243" y="497"/>
                  <a:pt x="269" y="531"/>
                  <a:pt x="272" y="557"/>
                </a:cubicBezTo>
                <a:cubicBezTo>
                  <a:pt x="285" y="686"/>
                  <a:pt x="325" y="1076"/>
                  <a:pt x="325" y="1076"/>
                </a:cubicBezTo>
                <a:cubicBezTo>
                  <a:pt x="327" y="1096"/>
                  <a:pt x="315" y="1114"/>
                  <a:pt x="287" y="1112"/>
                </a:cubicBezTo>
                <a:close/>
                <a:moveTo>
                  <a:pt x="564" y="1112"/>
                </a:moveTo>
                <a:cubicBezTo>
                  <a:pt x="564" y="1135"/>
                  <a:pt x="545" y="1151"/>
                  <a:pt x="521" y="1151"/>
                </a:cubicBezTo>
                <a:cubicBezTo>
                  <a:pt x="497" y="1151"/>
                  <a:pt x="479" y="1135"/>
                  <a:pt x="479" y="1112"/>
                </a:cubicBezTo>
                <a:cubicBezTo>
                  <a:pt x="479" y="580"/>
                  <a:pt x="479" y="580"/>
                  <a:pt x="479" y="580"/>
                </a:cubicBezTo>
                <a:cubicBezTo>
                  <a:pt x="479" y="568"/>
                  <a:pt x="483" y="560"/>
                  <a:pt x="491" y="554"/>
                </a:cubicBezTo>
                <a:cubicBezTo>
                  <a:pt x="498" y="549"/>
                  <a:pt x="509" y="545"/>
                  <a:pt x="521" y="545"/>
                </a:cubicBezTo>
                <a:cubicBezTo>
                  <a:pt x="521" y="545"/>
                  <a:pt x="521" y="545"/>
                  <a:pt x="521" y="545"/>
                </a:cubicBezTo>
                <a:cubicBezTo>
                  <a:pt x="534" y="545"/>
                  <a:pt x="544" y="549"/>
                  <a:pt x="552" y="554"/>
                </a:cubicBezTo>
                <a:cubicBezTo>
                  <a:pt x="559" y="560"/>
                  <a:pt x="564" y="568"/>
                  <a:pt x="564" y="580"/>
                </a:cubicBezTo>
                <a:lnTo>
                  <a:pt x="564" y="1112"/>
                </a:lnTo>
                <a:close/>
                <a:moveTo>
                  <a:pt x="861" y="539"/>
                </a:moveTo>
                <a:cubicBezTo>
                  <a:pt x="861" y="539"/>
                  <a:pt x="810" y="1023"/>
                  <a:pt x="807" y="1054"/>
                </a:cubicBezTo>
                <a:cubicBezTo>
                  <a:pt x="803" y="1094"/>
                  <a:pt x="777" y="1110"/>
                  <a:pt x="757" y="1112"/>
                </a:cubicBezTo>
                <a:cubicBezTo>
                  <a:pt x="729" y="1114"/>
                  <a:pt x="717" y="1096"/>
                  <a:pt x="719" y="1076"/>
                </a:cubicBezTo>
                <a:cubicBezTo>
                  <a:pt x="719" y="1076"/>
                  <a:pt x="759" y="686"/>
                  <a:pt x="773" y="557"/>
                </a:cubicBezTo>
                <a:cubicBezTo>
                  <a:pt x="775" y="531"/>
                  <a:pt x="802" y="497"/>
                  <a:pt x="839" y="501"/>
                </a:cubicBezTo>
                <a:cubicBezTo>
                  <a:pt x="868" y="504"/>
                  <a:pt x="861" y="539"/>
                  <a:pt x="861" y="539"/>
                </a:cubicBezTo>
                <a:close/>
                <a:moveTo>
                  <a:pt x="376" y="235"/>
                </a:moveTo>
                <a:cubicBezTo>
                  <a:pt x="402" y="235"/>
                  <a:pt x="423" y="222"/>
                  <a:pt x="423" y="206"/>
                </a:cubicBezTo>
                <a:cubicBezTo>
                  <a:pt x="423" y="205"/>
                  <a:pt x="423" y="204"/>
                  <a:pt x="423" y="202"/>
                </a:cubicBezTo>
                <a:cubicBezTo>
                  <a:pt x="423" y="122"/>
                  <a:pt x="423" y="122"/>
                  <a:pt x="423" y="122"/>
                </a:cubicBezTo>
                <a:cubicBezTo>
                  <a:pt x="423" y="114"/>
                  <a:pt x="426" y="106"/>
                  <a:pt x="432" y="101"/>
                </a:cubicBezTo>
                <a:cubicBezTo>
                  <a:pt x="433" y="100"/>
                  <a:pt x="435" y="99"/>
                  <a:pt x="436" y="98"/>
                </a:cubicBezTo>
                <a:cubicBezTo>
                  <a:pt x="436" y="98"/>
                  <a:pt x="436" y="98"/>
                  <a:pt x="436" y="98"/>
                </a:cubicBezTo>
                <a:cubicBezTo>
                  <a:pt x="438" y="97"/>
                  <a:pt x="439" y="96"/>
                  <a:pt x="441" y="96"/>
                </a:cubicBezTo>
                <a:cubicBezTo>
                  <a:pt x="441" y="96"/>
                  <a:pt x="441" y="96"/>
                  <a:pt x="442" y="95"/>
                </a:cubicBezTo>
                <a:cubicBezTo>
                  <a:pt x="443" y="95"/>
                  <a:pt x="444" y="95"/>
                  <a:pt x="445" y="94"/>
                </a:cubicBezTo>
                <a:cubicBezTo>
                  <a:pt x="447" y="94"/>
                  <a:pt x="449" y="94"/>
                  <a:pt x="451" y="94"/>
                </a:cubicBezTo>
                <a:cubicBezTo>
                  <a:pt x="591" y="94"/>
                  <a:pt x="591" y="94"/>
                  <a:pt x="591" y="94"/>
                </a:cubicBezTo>
                <a:cubicBezTo>
                  <a:pt x="593" y="94"/>
                  <a:pt x="595" y="94"/>
                  <a:pt x="597" y="94"/>
                </a:cubicBezTo>
                <a:cubicBezTo>
                  <a:pt x="598" y="95"/>
                  <a:pt x="599" y="95"/>
                  <a:pt x="600" y="95"/>
                </a:cubicBezTo>
                <a:cubicBezTo>
                  <a:pt x="601" y="96"/>
                  <a:pt x="601" y="96"/>
                  <a:pt x="602" y="96"/>
                </a:cubicBezTo>
                <a:cubicBezTo>
                  <a:pt x="603" y="96"/>
                  <a:pt x="604" y="97"/>
                  <a:pt x="606" y="98"/>
                </a:cubicBezTo>
                <a:cubicBezTo>
                  <a:pt x="606" y="98"/>
                  <a:pt x="606" y="98"/>
                  <a:pt x="606" y="98"/>
                </a:cubicBezTo>
                <a:cubicBezTo>
                  <a:pt x="607" y="99"/>
                  <a:pt x="609" y="100"/>
                  <a:pt x="610" y="101"/>
                </a:cubicBezTo>
                <a:cubicBezTo>
                  <a:pt x="616" y="106"/>
                  <a:pt x="620" y="114"/>
                  <a:pt x="620" y="122"/>
                </a:cubicBezTo>
                <a:cubicBezTo>
                  <a:pt x="620" y="206"/>
                  <a:pt x="620" y="206"/>
                  <a:pt x="620" y="206"/>
                </a:cubicBezTo>
                <a:cubicBezTo>
                  <a:pt x="620" y="206"/>
                  <a:pt x="620" y="206"/>
                  <a:pt x="620" y="206"/>
                </a:cubicBezTo>
                <a:cubicBezTo>
                  <a:pt x="620" y="222"/>
                  <a:pt x="641" y="235"/>
                  <a:pt x="667" y="235"/>
                </a:cubicBezTo>
                <a:cubicBezTo>
                  <a:pt x="693" y="235"/>
                  <a:pt x="714" y="222"/>
                  <a:pt x="714" y="206"/>
                </a:cubicBezTo>
                <a:cubicBezTo>
                  <a:pt x="714" y="205"/>
                  <a:pt x="714" y="204"/>
                  <a:pt x="714" y="202"/>
                </a:cubicBezTo>
                <a:cubicBezTo>
                  <a:pt x="714" y="122"/>
                  <a:pt x="714" y="122"/>
                  <a:pt x="714" y="122"/>
                </a:cubicBezTo>
                <a:cubicBezTo>
                  <a:pt x="714" y="115"/>
                  <a:pt x="713" y="108"/>
                  <a:pt x="712" y="101"/>
                </a:cubicBezTo>
                <a:cubicBezTo>
                  <a:pt x="712" y="100"/>
                  <a:pt x="712" y="100"/>
                  <a:pt x="712" y="100"/>
                </a:cubicBezTo>
                <a:cubicBezTo>
                  <a:pt x="711" y="97"/>
                  <a:pt x="710" y="93"/>
                  <a:pt x="709" y="89"/>
                </a:cubicBezTo>
                <a:cubicBezTo>
                  <a:pt x="709" y="89"/>
                  <a:pt x="709" y="89"/>
                  <a:pt x="709" y="89"/>
                </a:cubicBezTo>
                <a:cubicBezTo>
                  <a:pt x="708" y="85"/>
                  <a:pt x="707" y="82"/>
                  <a:pt x="705" y="78"/>
                </a:cubicBezTo>
                <a:cubicBezTo>
                  <a:pt x="705" y="78"/>
                  <a:pt x="705" y="78"/>
                  <a:pt x="705" y="78"/>
                </a:cubicBezTo>
                <a:cubicBezTo>
                  <a:pt x="704" y="74"/>
                  <a:pt x="702" y="71"/>
                  <a:pt x="701" y="68"/>
                </a:cubicBezTo>
                <a:cubicBezTo>
                  <a:pt x="701" y="67"/>
                  <a:pt x="700" y="67"/>
                  <a:pt x="700" y="67"/>
                </a:cubicBezTo>
                <a:cubicBezTo>
                  <a:pt x="699" y="64"/>
                  <a:pt x="697" y="61"/>
                  <a:pt x="695" y="58"/>
                </a:cubicBezTo>
                <a:cubicBezTo>
                  <a:pt x="695" y="57"/>
                  <a:pt x="695" y="57"/>
                  <a:pt x="695" y="57"/>
                </a:cubicBezTo>
                <a:cubicBezTo>
                  <a:pt x="693" y="54"/>
                  <a:pt x="691" y="51"/>
                  <a:pt x="688" y="48"/>
                </a:cubicBezTo>
                <a:cubicBezTo>
                  <a:pt x="688" y="48"/>
                  <a:pt x="688" y="48"/>
                  <a:pt x="688" y="48"/>
                </a:cubicBezTo>
                <a:cubicBezTo>
                  <a:pt x="686" y="45"/>
                  <a:pt x="683" y="42"/>
                  <a:pt x="681" y="39"/>
                </a:cubicBezTo>
                <a:cubicBezTo>
                  <a:pt x="681" y="39"/>
                  <a:pt x="681" y="39"/>
                  <a:pt x="681" y="39"/>
                </a:cubicBezTo>
                <a:cubicBezTo>
                  <a:pt x="678" y="36"/>
                  <a:pt x="675" y="34"/>
                  <a:pt x="673" y="31"/>
                </a:cubicBezTo>
                <a:cubicBezTo>
                  <a:pt x="673" y="31"/>
                  <a:pt x="673" y="31"/>
                  <a:pt x="673" y="31"/>
                </a:cubicBezTo>
                <a:cubicBezTo>
                  <a:pt x="651" y="12"/>
                  <a:pt x="623" y="0"/>
                  <a:pt x="591" y="0"/>
                </a:cubicBezTo>
                <a:cubicBezTo>
                  <a:pt x="451" y="0"/>
                  <a:pt x="451" y="0"/>
                  <a:pt x="451" y="0"/>
                </a:cubicBezTo>
                <a:cubicBezTo>
                  <a:pt x="420" y="0"/>
                  <a:pt x="391" y="12"/>
                  <a:pt x="370" y="31"/>
                </a:cubicBezTo>
                <a:cubicBezTo>
                  <a:pt x="369" y="31"/>
                  <a:pt x="369" y="31"/>
                  <a:pt x="369" y="31"/>
                </a:cubicBezTo>
                <a:cubicBezTo>
                  <a:pt x="367" y="33"/>
                  <a:pt x="366" y="35"/>
                  <a:pt x="364" y="36"/>
                </a:cubicBezTo>
                <a:cubicBezTo>
                  <a:pt x="364" y="37"/>
                  <a:pt x="363" y="37"/>
                  <a:pt x="363" y="37"/>
                </a:cubicBezTo>
                <a:cubicBezTo>
                  <a:pt x="361" y="39"/>
                  <a:pt x="360" y="41"/>
                  <a:pt x="358" y="42"/>
                </a:cubicBezTo>
                <a:cubicBezTo>
                  <a:pt x="358" y="43"/>
                  <a:pt x="358" y="43"/>
                  <a:pt x="357" y="44"/>
                </a:cubicBezTo>
                <a:cubicBezTo>
                  <a:pt x="356" y="45"/>
                  <a:pt x="354" y="47"/>
                  <a:pt x="353" y="49"/>
                </a:cubicBezTo>
                <a:cubicBezTo>
                  <a:pt x="353" y="49"/>
                  <a:pt x="352" y="50"/>
                  <a:pt x="352" y="50"/>
                </a:cubicBezTo>
                <a:cubicBezTo>
                  <a:pt x="350" y="53"/>
                  <a:pt x="349" y="55"/>
                  <a:pt x="347" y="57"/>
                </a:cubicBezTo>
                <a:cubicBezTo>
                  <a:pt x="347" y="57"/>
                  <a:pt x="347" y="57"/>
                  <a:pt x="347" y="57"/>
                </a:cubicBezTo>
                <a:cubicBezTo>
                  <a:pt x="345" y="60"/>
                  <a:pt x="343" y="64"/>
                  <a:pt x="342" y="67"/>
                </a:cubicBezTo>
                <a:cubicBezTo>
                  <a:pt x="342" y="67"/>
                  <a:pt x="342" y="67"/>
                  <a:pt x="342" y="67"/>
                </a:cubicBezTo>
                <a:cubicBezTo>
                  <a:pt x="340" y="71"/>
                  <a:pt x="338" y="74"/>
                  <a:pt x="337" y="78"/>
                </a:cubicBezTo>
                <a:cubicBezTo>
                  <a:pt x="337" y="78"/>
                  <a:pt x="337" y="78"/>
                  <a:pt x="337" y="78"/>
                </a:cubicBezTo>
                <a:cubicBezTo>
                  <a:pt x="336" y="81"/>
                  <a:pt x="334" y="85"/>
                  <a:pt x="333" y="89"/>
                </a:cubicBezTo>
                <a:cubicBezTo>
                  <a:pt x="333" y="89"/>
                  <a:pt x="333" y="89"/>
                  <a:pt x="333" y="89"/>
                </a:cubicBezTo>
                <a:cubicBezTo>
                  <a:pt x="332" y="93"/>
                  <a:pt x="331" y="96"/>
                  <a:pt x="331" y="100"/>
                </a:cubicBezTo>
                <a:cubicBezTo>
                  <a:pt x="331" y="100"/>
                  <a:pt x="331" y="100"/>
                  <a:pt x="331" y="100"/>
                </a:cubicBezTo>
                <a:cubicBezTo>
                  <a:pt x="329" y="107"/>
                  <a:pt x="329" y="115"/>
                  <a:pt x="329" y="122"/>
                </a:cubicBezTo>
                <a:cubicBezTo>
                  <a:pt x="329" y="206"/>
                  <a:pt x="329" y="206"/>
                  <a:pt x="329" y="206"/>
                </a:cubicBezTo>
                <a:cubicBezTo>
                  <a:pt x="329" y="206"/>
                  <a:pt x="329" y="206"/>
                  <a:pt x="329" y="206"/>
                </a:cubicBezTo>
                <a:cubicBezTo>
                  <a:pt x="329" y="222"/>
                  <a:pt x="350" y="235"/>
                  <a:pt x="376" y="23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060408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Key Points</a:t>
            </a:r>
          </a:p>
        </p:txBody>
      </p:sp>
      <p:sp>
        <p:nvSpPr>
          <p:cNvPr id="6" name="Content Placeholder 2"/>
          <p:cNvSpPr>
            <a:spLocks noGrp="1"/>
          </p:cNvSpPr>
          <p:nvPr>
            <p:ph sz="quarter" idx="11"/>
          </p:nvPr>
        </p:nvSpPr>
        <p:spPr>
          <a:xfrm>
            <a:off x="455614" y="1816083"/>
            <a:ext cx="4087812" cy="4308101"/>
          </a:xfrm>
          <a:prstGeom prst="rect">
            <a:avLst/>
          </a:prstGeom>
        </p:spPr>
        <p:txBody>
          <a:bodyPr numCol="1" spcCol="360000"/>
          <a:lstStyle/>
          <a:p>
            <a:pPr marL="357188" indent="-357188">
              <a:spcAft>
                <a:spcPts val="300"/>
              </a:spcAft>
              <a:buClr>
                <a:schemeClr val="accent1"/>
              </a:buClr>
              <a:buSzPct val="80000"/>
              <a:buFont typeface="Webdings" panose="05030102010509060703" pitchFamily="18" charset="2"/>
              <a:buChar char="n"/>
            </a:pPr>
            <a:r>
              <a:rPr lang="en-US" sz="1800" dirty="0"/>
              <a:t>Key Operations in the cloud</a:t>
            </a:r>
          </a:p>
          <a:p>
            <a:pPr marL="358775" lvl="1" indent="-173038">
              <a:spcAft>
                <a:spcPts val="300"/>
              </a:spcAft>
              <a:buClr>
                <a:schemeClr val="accent1"/>
              </a:buClr>
              <a:buSzPct val="80000"/>
              <a:buFont typeface="Arial" panose="020B0604020202020204" pitchFamily="34" charset="0"/>
              <a:buChar char="•"/>
            </a:pPr>
            <a:r>
              <a:rPr lang="en-US" sz="1800" dirty="0"/>
              <a:t>Security</a:t>
            </a:r>
          </a:p>
          <a:p>
            <a:pPr marL="358775" lvl="1" indent="-173038">
              <a:spcAft>
                <a:spcPts val="300"/>
              </a:spcAft>
              <a:buClr>
                <a:schemeClr val="accent1"/>
              </a:buClr>
              <a:buSzPct val="80000"/>
              <a:buFont typeface="Arial" panose="020B0604020202020204" pitchFamily="34" charset="0"/>
              <a:buChar char="•"/>
            </a:pPr>
            <a:r>
              <a:rPr lang="en-US" sz="1800" dirty="0"/>
              <a:t>Patching</a:t>
            </a:r>
          </a:p>
          <a:p>
            <a:pPr marL="357188" indent="-357188">
              <a:spcAft>
                <a:spcPts val="300"/>
              </a:spcAft>
              <a:buClr>
                <a:schemeClr val="accent1"/>
              </a:buClr>
              <a:buSzPct val="80000"/>
              <a:buFont typeface="Webdings" panose="05030102010509060703" pitchFamily="18" charset="2"/>
              <a:buChar char="n"/>
            </a:pPr>
            <a:r>
              <a:rPr lang="en-US" sz="1800" dirty="0"/>
              <a:t>High Availability</a:t>
            </a:r>
          </a:p>
          <a:p>
            <a:pPr marL="358775" lvl="1" indent="-173038">
              <a:spcAft>
                <a:spcPts val="300"/>
              </a:spcAft>
              <a:buClr>
                <a:schemeClr val="accent1"/>
              </a:buClr>
              <a:buSzPct val="80000"/>
              <a:buFont typeface="Arial" panose="020B0604020202020204" pitchFamily="34" charset="0"/>
              <a:buChar char="•"/>
            </a:pPr>
            <a:r>
              <a:rPr lang="en-US" sz="1800" dirty="0"/>
              <a:t>Anti-fragile</a:t>
            </a:r>
          </a:p>
          <a:p>
            <a:pPr marL="358775" lvl="1" indent="-173038">
              <a:spcAft>
                <a:spcPts val="300"/>
              </a:spcAft>
              <a:buClr>
                <a:schemeClr val="accent1"/>
              </a:buClr>
              <a:buSzPct val="80000"/>
              <a:buFont typeface="Arial" panose="020B0604020202020204" pitchFamily="34" charset="0"/>
              <a:buChar char="•"/>
            </a:pPr>
            <a:r>
              <a:rPr lang="en-US" sz="1800" dirty="0"/>
              <a:t>Plan to fail </a:t>
            </a:r>
          </a:p>
          <a:p>
            <a:pPr marL="358775" lvl="1" indent="-173038">
              <a:spcAft>
                <a:spcPts val="300"/>
              </a:spcAft>
              <a:buClr>
                <a:schemeClr val="accent1"/>
              </a:buClr>
              <a:buSzPct val="80000"/>
              <a:buFont typeface="Arial" panose="020B0604020202020204" pitchFamily="34" charset="0"/>
              <a:buChar char="•"/>
            </a:pPr>
            <a:r>
              <a:rPr lang="en-US" sz="1800" dirty="0" smtClean="0"/>
              <a:t>Chaos </a:t>
            </a:r>
            <a:r>
              <a:rPr lang="en-US" sz="1800" dirty="0"/>
              <a:t>monkey</a:t>
            </a:r>
          </a:p>
          <a:p>
            <a:pPr marL="357188" indent="-357188">
              <a:spcAft>
                <a:spcPts val="300"/>
              </a:spcAft>
              <a:buClr>
                <a:schemeClr val="accent1"/>
              </a:buClr>
              <a:buSzPct val="80000"/>
              <a:buFont typeface="Webdings" panose="05030102010509060703" pitchFamily="18" charset="2"/>
              <a:buChar char="n"/>
            </a:pPr>
            <a:r>
              <a:rPr lang="en-US" sz="1800" dirty="0"/>
              <a:t>What we need to monitor </a:t>
            </a:r>
          </a:p>
        </p:txBody>
      </p:sp>
      <p:sp>
        <p:nvSpPr>
          <p:cNvPr id="3" name="Title 2"/>
          <p:cNvSpPr>
            <a:spLocks noGrp="1"/>
          </p:cNvSpPr>
          <p:nvPr>
            <p:ph type="title"/>
          </p:nvPr>
        </p:nvSpPr>
        <p:spPr/>
        <p:txBody>
          <a:bodyPr/>
          <a:lstStyle/>
          <a:p>
            <a:r>
              <a:rPr lang="en-US" dirty="0" smtClean="0"/>
              <a:t>Summary </a:t>
            </a:r>
            <a:endParaRPr lang="en-US" dirty="0"/>
          </a:p>
        </p:txBody>
      </p:sp>
      <p:sp>
        <p:nvSpPr>
          <p:cNvPr id="5" name="Footer Placeholder 4"/>
          <p:cNvSpPr>
            <a:spLocks noGrp="1"/>
          </p:cNvSpPr>
          <p:nvPr>
            <p:ph type="ftr" sz="quarter" idx="12"/>
          </p:nvPr>
        </p:nvSpPr>
        <p:spPr/>
        <p:txBody>
          <a:bodyPr/>
          <a:lstStyle/>
          <a:p>
            <a:r>
              <a:rPr lang="en-US" smtClean="0"/>
              <a:t>Copyright © 2016 Accenture  All rights reserved.</a:t>
            </a:r>
            <a:endParaRPr lang="en-US" dirty="0"/>
          </a:p>
        </p:txBody>
      </p:sp>
      <p:sp>
        <p:nvSpPr>
          <p:cNvPr id="2" name="Slide Number Placeholder 1"/>
          <p:cNvSpPr>
            <a:spLocks noGrp="1"/>
          </p:cNvSpPr>
          <p:nvPr>
            <p:ph type="sldNum" sz="quarter" idx="13"/>
          </p:nvPr>
        </p:nvSpPr>
        <p:spPr/>
        <p:txBody>
          <a:bodyPr/>
          <a:lstStyle/>
          <a:p>
            <a:pPr>
              <a:defRPr/>
            </a:pPr>
            <a:r>
              <a:rPr lang="en-US" smtClean="0"/>
              <a:t>Page </a:t>
            </a:r>
            <a:fld id="{90CBDC3A-D49F-4631-A8C7-55D59B33E5FA}" type="slidenum">
              <a:rPr lang="en-US" smtClean="0"/>
              <a:pPr>
                <a:defRPr/>
              </a:pPr>
              <a:t>34</a:t>
            </a:fld>
            <a:endParaRPr lang="en-US" dirty="0"/>
          </a:p>
        </p:txBody>
      </p:sp>
      <p:sp>
        <p:nvSpPr>
          <p:cNvPr id="7" name="Content Placeholder 2"/>
          <p:cNvSpPr txBox="1">
            <a:spLocks/>
          </p:cNvSpPr>
          <p:nvPr/>
        </p:nvSpPr>
        <p:spPr>
          <a:xfrm>
            <a:off x="4679951" y="1816083"/>
            <a:ext cx="4008438" cy="3249199"/>
          </a:xfrm>
          <a:prstGeom prst="rect">
            <a:avLst/>
          </a:prstGeom>
        </p:spPr>
        <p:txBody>
          <a:bodyPr vert="horz" lIns="0" tIns="45720" rIns="0" bIns="0" numCol="1" spcCol="360000" rtlCol="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57188" indent="-357188">
              <a:spcAft>
                <a:spcPts val="300"/>
              </a:spcAft>
              <a:buClr>
                <a:schemeClr val="accent1"/>
              </a:buClr>
              <a:buSzPct val="80000"/>
              <a:buFont typeface="Webdings" panose="05030102010509060703" pitchFamily="18" charset="2"/>
              <a:buChar char="n"/>
            </a:pPr>
            <a:r>
              <a:rPr lang="en-US" sz="1800" dirty="0"/>
              <a:t>Different tools out </a:t>
            </a:r>
            <a:r>
              <a:rPr lang="en-US" sz="1800" dirty="0" smtClean="0"/>
              <a:t>there</a:t>
            </a:r>
            <a:br>
              <a:rPr lang="en-US" sz="1800" dirty="0" smtClean="0"/>
            </a:br>
            <a:r>
              <a:rPr lang="en-US" sz="1800" dirty="0" smtClean="0"/>
              <a:t>for </a:t>
            </a:r>
            <a:r>
              <a:rPr lang="en-US" sz="1800" dirty="0"/>
              <a:t>Monitoring</a:t>
            </a:r>
          </a:p>
          <a:p>
            <a:pPr marL="357188" indent="-357188">
              <a:spcAft>
                <a:spcPts val="300"/>
              </a:spcAft>
              <a:buClr>
                <a:schemeClr val="accent1"/>
              </a:buClr>
              <a:buSzPct val="80000"/>
              <a:buFont typeface="Webdings" panose="05030102010509060703" pitchFamily="18" charset="2"/>
              <a:buChar char="n"/>
            </a:pPr>
            <a:r>
              <a:rPr lang="en-US" sz="1800" dirty="0"/>
              <a:t>Applying Monitoring </a:t>
            </a:r>
            <a:r>
              <a:rPr lang="en-US" sz="1800" dirty="0" smtClean="0"/>
              <a:t>tools</a:t>
            </a:r>
            <a:br>
              <a:rPr lang="en-US" sz="1800" dirty="0" smtClean="0"/>
            </a:br>
            <a:r>
              <a:rPr lang="en-US" sz="1800" dirty="0" smtClean="0"/>
              <a:t>to </a:t>
            </a:r>
            <a:r>
              <a:rPr lang="en-US" sz="1800" dirty="0"/>
              <a:t>DevOps</a:t>
            </a:r>
          </a:p>
          <a:p>
            <a:pPr marL="357188" indent="-357188">
              <a:spcAft>
                <a:spcPts val="300"/>
              </a:spcAft>
              <a:buClr>
                <a:schemeClr val="accent1"/>
              </a:buClr>
              <a:buSzPct val="80000"/>
              <a:buFont typeface="Webdings" panose="05030102010509060703" pitchFamily="18" charset="2"/>
              <a:buChar char="n"/>
            </a:pPr>
            <a:r>
              <a:rPr lang="en-US" sz="1800" dirty="0"/>
              <a:t>Backup strategies within DevOps</a:t>
            </a:r>
          </a:p>
          <a:p>
            <a:pPr marL="357188" indent="-357188">
              <a:spcAft>
                <a:spcPts val="300"/>
              </a:spcAft>
              <a:buClr>
                <a:schemeClr val="accent1"/>
              </a:buClr>
              <a:buSzPct val="80000"/>
              <a:buFont typeface="Webdings" panose="05030102010509060703" pitchFamily="18" charset="2"/>
              <a:buChar char="n"/>
            </a:pPr>
            <a:r>
              <a:rPr lang="en-US" sz="1800" dirty="0"/>
              <a:t>Backup strategies in the Cloud</a:t>
            </a:r>
          </a:p>
          <a:p>
            <a:pPr marL="357188" indent="-357188">
              <a:spcAft>
                <a:spcPts val="300"/>
              </a:spcAft>
              <a:buClr>
                <a:schemeClr val="accent1"/>
              </a:buClr>
              <a:buSzPct val="80000"/>
              <a:buFont typeface="Webdings" panose="05030102010509060703" pitchFamily="18" charset="2"/>
              <a:buChar char="n"/>
            </a:pPr>
            <a:r>
              <a:rPr lang="en-US" sz="1800" dirty="0"/>
              <a:t>Implementing Backup and Monitoring solutions</a:t>
            </a:r>
          </a:p>
        </p:txBody>
      </p:sp>
      <p:cxnSp>
        <p:nvCxnSpPr>
          <p:cNvPr id="8" name="Straight Connector 7"/>
          <p:cNvCxnSpPr/>
          <p:nvPr/>
        </p:nvCxnSpPr>
        <p:spPr>
          <a:xfrm>
            <a:off x="4543425" y="1798638"/>
            <a:ext cx="0" cy="3551029"/>
          </a:xfrm>
          <a:prstGeom prst="line">
            <a:avLst/>
          </a:prstGeom>
          <a:ln w="12700">
            <a:solidFill>
              <a:schemeClr val="accent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42491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r>
              <a:rPr lang="en-US" altLang="en-US" dirty="0" smtClean="0"/>
              <a:t>OBSERVATION </a:t>
            </a:r>
            <a:br>
              <a:rPr lang="en-US" altLang="en-US" dirty="0" smtClean="0"/>
            </a:br>
            <a:r>
              <a:rPr lang="en-US" altLang="en-US" dirty="0" smtClean="0"/>
              <a:t>AND DISCUSSION</a:t>
            </a:r>
            <a:endParaRPr lang="en-US" dirty="0"/>
          </a:p>
        </p:txBody>
      </p:sp>
      <p:sp>
        <p:nvSpPr>
          <p:cNvPr id="2" name="Slide Number Placeholder 1"/>
          <p:cNvSpPr>
            <a:spLocks noGrp="1"/>
          </p:cNvSpPr>
          <p:nvPr>
            <p:ph type="sldNum" sz="quarter" idx="11"/>
          </p:nvPr>
        </p:nvSpPr>
        <p:spPr/>
        <p:txBody>
          <a:bodyPr/>
          <a:lstStyle/>
          <a:p>
            <a:r>
              <a:rPr lang="en-US" smtClean="0"/>
              <a:t>Page </a:t>
            </a:r>
            <a:fld id="{90CBDC3A-D49F-4631-A8C7-55D59B33E5FA}" type="slidenum">
              <a:rPr lang="en-US" smtClean="0"/>
              <a:pPr/>
              <a:t>35</a:t>
            </a:fld>
            <a:endParaRPr lang="en-US" dirty="0"/>
          </a:p>
        </p:txBody>
      </p:sp>
      <p:sp>
        <p:nvSpPr>
          <p:cNvPr id="5" name="Footer Placeholder 4"/>
          <p:cNvSpPr>
            <a:spLocks noGrp="1"/>
          </p:cNvSpPr>
          <p:nvPr>
            <p:ph type="ftr" sz="quarter" idx="12"/>
          </p:nvPr>
        </p:nvSpPr>
        <p:spPr/>
        <p:txBody>
          <a:bodyPr/>
          <a:lstStyle/>
          <a:p>
            <a:r>
              <a:rPr lang="en-US" smtClean="0"/>
              <a:t>Copyright © 2016 Accenture  All rights reserved.</a:t>
            </a:r>
            <a:endParaRPr lang="en-AU" dirty="0"/>
          </a:p>
        </p:txBody>
      </p:sp>
      <p:sp>
        <p:nvSpPr>
          <p:cNvPr id="14" name="Oval 13"/>
          <p:cNvSpPr/>
          <p:nvPr/>
        </p:nvSpPr>
        <p:spPr>
          <a:xfrm>
            <a:off x="616236" y="2206059"/>
            <a:ext cx="662400" cy="662400"/>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Oval 14"/>
          <p:cNvSpPr/>
          <p:nvPr/>
        </p:nvSpPr>
        <p:spPr>
          <a:xfrm>
            <a:off x="482802" y="2072373"/>
            <a:ext cx="929682" cy="929680"/>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7" name="Group 35"/>
          <p:cNvGrpSpPr>
            <a:grpSpLocks noChangeAspect="1"/>
          </p:cNvGrpSpPr>
          <p:nvPr/>
        </p:nvGrpSpPr>
        <p:grpSpPr bwMode="auto">
          <a:xfrm>
            <a:off x="726641" y="2284209"/>
            <a:ext cx="441591" cy="468000"/>
            <a:chOff x="1353" y="2052"/>
            <a:chExt cx="1739" cy="1843"/>
          </a:xfrm>
          <a:solidFill>
            <a:schemeClr val="bg1"/>
          </a:solidFill>
        </p:grpSpPr>
        <p:sp>
          <p:nvSpPr>
            <p:cNvPr id="18" name="Freeform 36"/>
            <p:cNvSpPr>
              <a:spLocks/>
            </p:cNvSpPr>
            <p:nvPr/>
          </p:nvSpPr>
          <p:spPr bwMode="auto">
            <a:xfrm>
              <a:off x="1353" y="3715"/>
              <a:ext cx="494" cy="180"/>
            </a:xfrm>
            <a:custGeom>
              <a:avLst/>
              <a:gdLst>
                <a:gd name="T0" fmla="*/ 209 w 209"/>
                <a:gd name="T1" fmla="*/ 76 h 76"/>
                <a:gd name="T2" fmla="*/ 209 w 209"/>
                <a:gd name="T3" fmla="*/ 30 h 76"/>
                <a:gd name="T4" fmla="*/ 189 w 209"/>
                <a:gd name="T5" fmla="*/ 11 h 76"/>
                <a:gd name="T6" fmla="*/ 103 w 209"/>
                <a:gd name="T7" fmla="*/ 0 h 76"/>
                <a:gd name="T8" fmla="*/ 21 w 209"/>
                <a:gd name="T9" fmla="*/ 11 h 76"/>
                <a:gd name="T10" fmla="*/ 0 w 209"/>
                <a:gd name="T11" fmla="*/ 30 h 76"/>
                <a:gd name="T12" fmla="*/ 0 w 209"/>
                <a:gd name="T13" fmla="*/ 76 h 76"/>
                <a:gd name="T14" fmla="*/ 209 w 209"/>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76">
                  <a:moveTo>
                    <a:pt x="209" y="76"/>
                  </a:moveTo>
                  <a:cubicBezTo>
                    <a:pt x="209" y="30"/>
                    <a:pt x="209" y="30"/>
                    <a:pt x="209" y="30"/>
                  </a:cubicBezTo>
                  <a:cubicBezTo>
                    <a:pt x="209" y="20"/>
                    <a:pt x="200" y="11"/>
                    <a:pt x="189" y="11"/>
                  </a:cubicBezTo>
                  <a:cubicBezTo>
                    <a:pt x="103" y="0"/>
                    <a:pt x="103" y="0"/>
                    <a:pt x="103" y="0"/>
                  </a:cubicBezTo>
                  <a:cubicBezTo>
                    <a:pt x="21" y="11"/>
                    <a:pt x="21" y="11"/>
                    <a:pt x="21" y="11"/>
                  </a:cubicBezTo>
                  <a:cubicBezTo>
                    <a:pt x="10" y="11"/>
                    <a:pt x="0" y="20"/>
                    <a:pt x="0" y="30"/>
                  </a:cubicBezTo>
                  <a:cubicBezTo>
                    <a:pt x="0" y="76"/>
                    <a:pt x="0" y="76"/>
                    <a:pt x="0" y="76"/>
                  </a:cubicBezTo>
                  <a:lnTo>
                    <a:pt x="209" y="76"/>
                  </a:lnTo>
                  <a:close/>
                </a:path>
              </a:pathLst>
            </a:custGeom>
            <a:solidFill>
              <a:schemeClr val="accent4">
                <a:lumMod val="10000"/>
              </a:schemeClr>
            </a:solidFill>
            <a:ln>
              <a:noFill/>
            </a:ln>
            <a:extLst/>
          </p:spPr>
          <p:txBody>
            <a:bodyPr vert="horz" wrap="square" lIns="91440" tIns="45720" rIns="91440" bIns="45720" numCol="1" anchor="t" anchorCtr="0" compatLnSpc="1">
              <a:prstTxWarp prst="textNoShape">
                <a:avLst/>
              </a:prstTxWarp>
            </a:bodyPr>
            <a:lstStyle/>
            <a:p>
              <a:endParaRPr lang="en-AU"/>
            </a:p>
          </p:txBody>
        </p:sp>
        <p:sp>
          <p:nvSpPr>
            <p:cNvPr id="19" name="Freeform 37"/>
            <p:cNvSpPr>
              <a:spLocks/>
            </p:cNvSpPr>
            <p:nvPr/>
          </p:nvSpPr>
          <p:spPr bwMode="auto">
            <a:xfrm>
              <a:off x="1438" y="3321"/>
              <a:ext cx="322" cy="418"/>
            </a:xfrm>
            <a:custGeom>
              <a:avLst/>
              <a:gdLst>
                <a:gd name="T0" fmla="*/ 128 w 136"/>
                <a:gd name="T1" fmla="*/ 68 h 177"/>
                <a:gd name="T2" fmla="*/ 68 w 136"/>
                <a:gd name="T3" fmla="*/ 0 h 177"/>
                <a:gd name="T4" fmla="*/ 8 w 136"/>
                <a:gd name="T5" fmla="*/ 68 h 177"/>
                <a:gd name="T6" fmla="*/ 0 w 136"/>
                <a:gd name="T7" fmla="*/ 77 h 177"/>
                <a:gd name="T8" fmla="*/ 0 w 136"/>
                <a:gd name="T9" fmla="*/ 94 h 177"/>
                <a:gd name="T10" fmla="*/ 9 w 136"/>
                <a:gd name="T11" fmla="*/ 103 h 177"/>
                <a:gd name="T12" fmla="*/ 11 w 136"/>
                <a:gd name="T13" fmla="*/ 103 h 177"/>
                <a:gd name="T14" fmla="*/ 34 w 136"/>
                <a:gd name="T15" fmla="*/ 145 h 177"/>
                <a:gd name="T16" fmla="*/ 34 w 136"/>
                <a:gd name="T17" fmla="*/ 171 h 177"/>
                <a:gd name="T18" fmla="*/ 68 w 136"/>
                <a:gd name="T19" fmla="*/ 177 h 177"/>
                <a:gd name="T20" fmla="*/ 102 w 136"/>
                <a:gd name="T21" fmla="*/ 171 h 177"/>
                <a:gd name="T22" fmla="*/ 102 w 136"/>
                <a:gd name="T23" fmla="*/ 145 h 177"/>
                <a:gd name="T24" fmla="*/ 126 w 136"/>
                <a:gd name="T25" fmla="*/ 103 h 177"/>
                <a:gd name="T26" fmla="*/ 127 w 136"/>
                <a:gd name="T27" fmla="*/ 103 h 177"/>
                <a:gd name="T28" fmla="*/ 136 w 136"/>
                <a:gd name="T29" fmla="*/ 94 h 177"/>
                <a:gd name="T30" fmla="*/ 136 w 136"/>
                <a:gd name="T31" fmla="*/ 77 h 177"/>
                <a:gd name="T32" fmla="*/ 128 w 136"/>
                <a:gd name="T33" fmla="*/ 6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77">
                  <a:moveTo>
                    <a:pt x="128" y="68"/>
                  </a:moveTo>
                  <a:cubicBezTo>
                    <a:pt x="126" y="29"/>
                    <a:pt x="111" y="0"/>
                    <a:pt x="68" y="0"/>
                  </a:cubicBezTo>
                  <a:cubicBezTo>
                    <a:pt x="26" y="0"/>
                    <a:pt x="11" y="29"/>
                    <a:pt x="8" y="68"/>
                  </a:cubicBezTo>
                  <a:cubicBezTo>
                    <a:pt x="4" y="68"/>
                    <a:pt x="0" y="72"/>
                    <a:pt x="0" y="77"/>
                  </a:cubicBezTo>
                  <a:cubicBezTo>
                    <a:pt x="0" y="94"/>
                    <a:pt x="0" y="94"/>
                    <a:pt x="0" y="94"/>
                  </a:cubicBezTo>
                  <a:cubicBezTo>
                    <a:pt x="0" y="99"/>
                    <a:pt x="4" y="103"/>
                    <a:pt x="9" y="103"/>
                  </a:cubicBezTo>
                  <a:cubicBezTo>
                    <a:pt x="10" y="103"/>
                    <a:pt x="10" y="103"/>
                    <a:pt x="11" y="103"/>
                  </a:cubicBezTo>
                  <a:cubicBezTo>
                    <a:pt x="15" y="120"/>
                    <a:pt x="23" y="135"/>
                    <a:pt x="34" y="145"/>
                  </a:cubicBezTo>
                  <a:cubicBezTo>
                    <a:pt x="34" y="171"/>
                    <a:pt x="34" y="171"/>
                    <a:pt x="34" y="171"/>
                  </a:cubicBezTo>
                  <a:cubicBezTo>
                    <a:pt x="44" y="175"/>
                    <a:pt x="56" y="177"/>
                    <a:pt x="68" y="177"/>
                  </a:cubicBezTo>
                  <a:cubicBezTo>
                    <a:pt x="80" y="177"/>
                    <a:pt x="92" y="175"/>
                    <a:pt x="102" y="171"/>
                  </a:cubicBezTo>
                  <a:cubicBezTo>
                    <a:pt x="102" y="145"/>
                    <a:pt x="102" y="145"/>
                    <a:pt x="102" y="145"/>
                  </a:cubicBezTo>
                  <a:cubicBezTo>
                    <a:pt x="113" y="135"/>
                    <a:pt x="122" y="121"/>
                    <a:pt x="126" y="103"/>
                  </a:cubicBezTo>
                  <a:cubicBezTo>
                    <a:pt x="126" y="103"/>
                    <a:pt x="127" y="103"/>
                    <a:pt x="127" y="103"/>
                  </a:cubicBezTo>
                  <a:cubicBezTo>
                    <a:pt x="132" y="103"/>
                    <a:pt x="136" y="99"/>
                    <a:pt x="136" y="94"/>
                  </a:cubicBezTo>
                  <a:cubicBezTo>
                    <a:pt x="136" y="77"/>
                    <a:pt x="136" y="77"/>
                    <a:pt x="136" y="77"/>
                  </a:cubicBezTo>
                  <a:cubicBezTo>
                    <a:pt x="136" y="72"/>
                    <a:pt x="133" y="68"/>
                    <a:pt x="128" y="68"/>
                  </a:cubicBezTo>
                  <a:close/>
                </a:path>
              </a:pathLst>
            </a:custGeom>
            <a:solidFill>
              <a:schemeClr val="accent4">
                <a:lumMod val="10000"/>
              </a:schemeClr>
            </a:solidFill>
            <a:ln>
              <a:noFill/>
            </a:ln>
            <a:extLst/>
          </p:spPr>
          <p:txBody>
            <a:bodyPr vert="horz" wrap="square" lIns="91440" tIns="45720" rIns="91440" bIns="45720" numCol="1" anchor="t" anchorCtr="0" compatLnSpc="1">
              <a:prstTxWarp prst="textNoShape">
                <a:avLst/>
              </a:prstTxWarp>
            </a:bodyPr>
            <a:lstStyle/>
            <a:p>
              <a:endParaRPr lang="en-AU"/>
            </a:p>
          </p:txBody>
        </p:sp>
        <p:sp>
          <p:nvSpPr>
            <p:cNvPr id="20" name="Freeform 38"/>
            <p:cNvSpPr>
              <a:spLocks/>
            </p:cNvSpPr>
            <p:nvPr/>
          </p:nvSpPr>
          <p:spPr bwMode="auto">
            <a:xfrm>
              <a:off x="1977" y="3715"/>
              <a:ext cx="493" cy="180"/>
            </a:xfrm>
            <a:custGeom>
              <a:avLst/>
              <a:gdLst>
                <a:gd name="T0" fmla="*/ 209 w 209"/>
                <a:gd name="T1" fmla="*/ 76 h 76"/>
                <a:gd name="T2" fmla="*/ 209 w 209"/>
                <a:gd name="T3" fmla="*/ 30 h 76"/>
                <a:gd name="T4" fmla="*/ 188 w 209"/>
                <a:gd name="T5" fmla="*/ 11 h 76"/>
                <a:gd name="T6" fmla="*/ 103 w 209"/>
                <a:gd name="T7" fmla="*/ 0 h 76"/>
                <a:gd name="T8" fmla="*/ 20 w 209"/>
                <a:gd name="T9" fmla="*/ 11 h 76"/>
                <a:gd name="T10" fmla="*/ 0 w 209"/>
                <a:gd name="T11" fmla="*/ 30 h 76"/>
                <a:gd name="T12" fmla="*/ 0 w 209"/>
                <a:gd name="T13" fmla="*/ 76 h 76"/>
                <a:gd name="T14" fmla="*/ 209 w 209"/>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76">
                  <a:moveTo>
                    <a:pt x="209" y="76"/>
                  </a:moveTo>
                  <a:cubicBezTo>
                    <a:pt x="209" y="30"/>
                    <a:pt x="209" y="30"/>
                    <a:pt x="209" y="30"/>
                  </a:cubicBezTo>
                  <a:cubicBezTo>
                    <a:pt x="209" y="20"/>
                    <a:pt x="200" y="11"/>
                    <a:pt x="188" y="11"/>
                  </a:cubicBezTo>
                  <a:cubicBezTo>
                    <a:pt x="103" y="0"/>
                    <a:pt x="103" y="0"/>
                    <a:pt x="103" y="0"/>
                  </a:cubicBezTo>
                  <a:cubicBezTo>
                    <a:pt x="20" y="11"/>
                    <a:pt x="20" y="11"/>
                    <a:pt x="20" y="11"/>
                  </a:cubicBezTo>
                  <a:cubicBezTo>
                    <a:pt x="9" y="11"/>
                    <a:pt x="0" y="20"/>
                    <a:pt x="0" y="30"/>
                  </a:cubicBezTo>
                  <a:cubicBezTo>
                    <a:pt x="0" y="76"/>
                    <a:pt x="0" y="76"/>
                    <a:pt x="0" y="76"/>
                  </a:cubicBezTo>
                  <a:lnTo>
                    <a:pt x="209" y="76"/>
                  </a:lnTo>
                  <a:close/>
                </a:path>
              </a:pathLst>
            </a:custGeom>
            <a:solidFill>
              <a:schemeClr val="accent4">
                <a:lumMod val="10000"/>
              </a:schemeClr>
            </a:solidFill>
            <a:ln>
              <a:noFill/>
            </a:ln>
            <a:extLst/>
          </p:spPr>
          <p:txBody>
            <a:bodyPr vert="horz" wrap="square" lIns="91440" tIns="45720" rIns="91440" bIns="45720" numCol="1" anchor="t" anchorCtr="0" compatLnSpc="1">
              <a:prstTxWarp prst="textNoShape">
                <a:avLst/>
              </a:prstTxWarp>
            </a:bodyPr>
            <a:lstStyle/>
            <a:p>
              <a:endParaRPr lang="en-AU"/>
            </a:p>
          </p:txBody>
        </p:sp>
        <p:sp>
          <p:nvSpPr>
            <p:cNvPr id="21" name="Freeform 39"/>
            <p:cNvSpPr>
              <a:spLocks/>
            </p:cNvSpPr>
            <p:nvPr/>
          </p:nvSpPr>
          <p:spPr bwMode="auto">
            <a:xfrm>
              <a:off x="2059" y="3321"/>
              <a:ext cx="324" cy="418"/>
            </a:xfrm>
            <a:custGeom>
              <a:avLst/>
              <a:gdLst>
                <a:gd name="T0" fmla="*/ 129 w 137"/>
                <a:gd name="T1" fmla="*/ 68 h 177"/>
                <a:gd name="T2" fmla="*/ 69 w 137"/>
                <a:gd name="T3" fmla="*/ 0 h 177"/>
                <a:gd name="T4" fmla="*/ 9 w 137"/>
                <a:gd name="T5" fmla="*/ 68 h 177"/>
                <a:gd name="T6" fmla="*/ 0 w 137"/>
                <a:gd name="T7" fmla="*/ 77 h 177"/>
                <a:gd name="T8" fmla="*/ 0 w 137"/>
                <a:gd name="T9" fmla="*/ 94 h 177"/>
                <a:gd name="T10" fmla="*/ 10 w 137"/>
                <a:gd name="T11" fmla="*/ 103 h 177"/>
                <a:gd name="T12" fmla="*/ 11 w 137"/>
                <a:gd name="T13" fmla="*/ 103 h 177"/>
                <a:gd name="T14" fmla="*/ 34 w 137"/>
                <a:gd name="T15" fmla="*/ 145 h 177"/>
                <a:gd name="T16" fmla="*/ 34 w 137"/>
                <a:gd name="T17" fmla="*/ 171 h 177"/>
                <a:gd name="T18" fmla="*/ 69 w 137"/>
                <a:gd name="T19" fmla="*/ 177 h 177"/>
                <a:gd name="T20" fmla="*/ 103 w 137"/>
                <a:gd name="T21" fmla="*/ 171 h 177"/>
                <a:gd name="T22" fmla="*/ 103 w 137"/>
                <a:gd name="T23" fmla="*/ 145 h 177"/>
                <a:gd name="T24" fmla="*/ 126 w 137"/>
                <a:gd name="T25" fmla="*/ 103 h 177"/>
                <a:gd name="T26" fmla="*/ 128 w 137"/>
                <a:gd name="T27" fmla="*/ 103 h 177"/>
                <a:gd name="T28" fmla="*/ 137 w 137"/>
                <a:gd name="T29" fmla="*/ 94 h 177"/>
                <a:gd name="T30" fmla="*/ 137 w 137"/>
                <a:gd name="T31" fmla="*/ 77 h 177"/>
                <a:gd name="T32" fmla="*/ 129 w 137"/>
                <a:gd name="T33" fmla="*/ 6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7" h="177">
                  <a:moveTo>
                    <a:pt x="129" y="68"/>
                  </a:moveTo>
                  <a:cubicBezTo>
                    <a:pt x="126" y="29"/>
                    <a:pt x="111" y="0"/>
                    <a:pt x="69" y="0"/>
                  </a:cubicBezTo>
                  <a:cubicBezTo>
                    <a:pt x="26" y="0"/>
                    <a:pt x="11" y="29"/>
                    <a:pt x="9" y="68"/>
                  </a:cubicBezTo>
                  <a:cubicBezTo>
                    <a:pt x="4" y="68"/>
                    <a:pt x="0" y="72"/>
                    <a:pt x="0" y="77"/>
                  </a:cubicBezTo>
                  <a:cubicBezTo>
                    <a:pt x="0" y="94"/>
                    <a:pt x="0" y="94"/>
                    <a:pt x="0" y="94"/>
                  </a:cubicBezTo>
                  <a:cubicBezTo>
                    <a:pt x="0" y="99"/>
                    <a:pt x="5" y="103"/>
                    <a:pt x="10" y="103"/>
                  </a:cubicBezTo>
                  <a:cubicBezTo>
                    <a:pt x="10" y="103"/>
                    <a:pt x="11" y="103"/>
                    <a:pt x="11" y="103"/>
                  </a:cubicBezTo>
                  <a:cubicBezTo>
                    <a:pt x="15" y="120"/>
                    <a:pt x="23" y="135"/>
                    <a:pt x="34" y="145"/>
                  </a:cubicBezTo>
                  <a:cubicBezTo>
                    <a:pt x="34" y="171"/>
                    <a:pt x="34" y="171"/>
                    <a:pt x="34" y="171"/>
                  </a:cubicBezTo>
                  <a:cubicBezTo>
                    <a:pt x="45" y="175"/>
                    <a:pt x="57" y="177"/>
                    <a:pt x="69" y="177"/>
                  </a:cubicBezTo>
                  <a:cubicBezTo>
                    <a:pt x="81" y="177"/>
                    <a:pt x="92" y="175"/>
                    <a:pt x="103" y="171"/>
                  </a:cubicBezTo>
                  <a:cubicBezTo>
                    <a:pt x="103" y="145"/>
                    <a:pt x="103" y="145"/>
                    <a:pt x="103" y="145"/>
                  </a:cubicBezTo>
                  <a:cubicBezTo>
                    <a:pt x="114" y="135"/>
                    <a:pt x="122" y="121"/>
                    <a:pt x="126" y="103"/>
                  </a:cubicBezTo>
                  <a:cubicBezTo>
                    <a:pt x="127" y="103"/>
                    <a:pt x="127" y="103"/>
                    <a:pt x="128" y="103"/>
                  </a:cubicBezTo>
                  <a:cubicBezTo>
                    <a:pt x="133" y="103"/>
                    <a:pt x="137" y="99"/>
                    <a:pt x="137" y="94"/>
                  </a:cubicBezTo>
                  <a:cubicBezTo>
                    <a:pt x="137" y="77"/>
                    <a:pt x="137" y="77"/>
                    <a:pt x="137" y="77"/>
                  </a:cubicBezTo>
                  <a:cubicBezTo>
                    <a:pt x="137" y="72"/>
                    <a:pt x="133" y="68"/>
                    <a:pt x="129" y="68"/>
                  </a:cubicBezTo>
                  <a:close/>
                </a:path>
              </a:pathLst>
            </a:custGeom>
            <a:solidFill>
              <a:schemeClr val="accent4">
                <a:lumMod val="10000"/>
              </a:schemeClr>
            </a:solidFill>
            <a:ln>
              <a:noFill/>
            </a:ln>
            <a:extLst/>
          </p:spPr>
          <p:txBody>
            <a:bodyPr vert="horz" wrap="square" lIns="91440" tIns="45720" rIns="91440" bIns="45720" numCol="1" anchor="t" anchorCtr="0" compatLnSpc="1">
              <a:prstTxWarp prst="textNoShape">
                <a:avLst/>
              </a:prstTxWarp>
            </a:bodyPr>
            <a:lstStyle/>
            <a:p>
              <a:endParaRPr lang="en-AU"/>
            </a:p>
          </p:txBody>
        </p:sp>
        <p:sp>
          <p:nvSpPr>
            <p:cNvPr id="22" name="Freeform 40"/>
            <p:cNvSpPr>
              <a:spLocks/>
            </p:cNvSpPr>
            <p:nvPr/>
          </p:nvSpPr>
          <p:spPr bwMode="auto">
            <a:xfrm>
              <a:off x="2598" y="3715"/>
              <a:ext cx="494" cy="180"/>
            </a:xfrm>
            <a:custGeom>
              <a:avLst/>
              <a:gdLst>
                <a:gd name="T0" fmla="*/ 209 w 209"/>
                <a:gd name="T1" fmla="*/ 76 h 76"/>
                <a:gd name="T2" fmla="*/ 209 w 209"/>
                <a:gd name="T3" fmla="*/ 30 h 76"/>
                <a:gd name="T4" fmla="*/ 189 w 209"/>
                <a:gd name="T5" fmla="*/ 11 h 76"/>
                <a:gd name="T6" fmla="*/ 104 w 209"/>
                <a:gd name="T7" fmla="*/ 0 h 76"/>
                <a:gd name="T8" fmla="*/ 21 w 209"/>
                <a:gd name="T9" fmla="*/ 11 h 76"/>
                <a:gd name="T10" fmla="*/ 0 w 209"/>
                <a:gd name="T11" fmla="*/ 30 h 76"/>
                <a:gd name="T12" fmla="*/ 0 w 209"/>
                <a:gd name="T13" fmla="*/ 76 h 76"/>
                <a:gd name="T14" fmla="*/ 209 w 209"/>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76">
                  <a:moveTo>
                    <a:pt x="209" y="76"/>
                  </a:moveTo>
                  <a:cubicBezTo>
                    <a:pt x="209" y="30"/>
                    <a:pt x="209" y="30"/>
                    <a:pt x="209" y="30"/>
                  </a:cubicBezTo>
                  <a:cubicBezTo>
                    <a:pt x="209" y="20"/>
                    <a:pt x="200" y="11"/>
                    <a:pt x="189" y="11"/>
                  </a:cubicBezTo>
                  <a:cubicBezTo>
                    <a:pt x="104" y="0"/>
                    <a:pt x="104" y="0"/>
                    <a:pt x="104" y="0"/>
                  </a:cubicBezTo>
                  <a:cubicBezTo>
                    <a:pt x="21" y="11"/>
                    <a:pt x="21" y="11"/>
                    <a:pt x="21" y="11"/>
                  </a:cubicBezTo>
                  <a:cubicBezTo>
                    <a:pt x="10" y="11"/>
                    <a:pt x="0" y="20"/>
                    <a:pt x="0" y="30"/>
                  </a:cubicBezTo>
                  <a:cubicBezTo>
                    <a:pt x="0" y="76"/>
                    <a:pt x="0" y="76"/>
                    <a:pt x="0" y="76"/>
                  </a:cubicBezTo>
                  <a:lnTo>
                    <a:pt x="209" y="76"/>
                  </a:lnTo>
                  <a:close/>
                </a:path>
              </a:pathLst>
            </a:custGeom>
            <a:solidFill>
              <a:schemeClr val="accent4">
                <a:lumMod val="10000"/>
              </a:schemeClr>
            </a:solidFill>
            <a:ln>
              <a:noFill/>
            </a:ln>
            <a:extLst/>
          </p:spPr>
          <p:txBody>
            <a:bodyPr vert="horz" wrap="square" lIns="91440" tIns="45720" rIns="91440" bIns="45720" numCol="1" anchor="t" anchorCtr="0" compatLnSpc="1">
              <a:prstTxWarp prst="textNoShape">
                <a:avLst/>
              </a:prstTxWarp>
            </a:bodyPr>
            <a:lstStyle/>
            <a:p>
              <a:endParaRPr lang="en-AU"/>
            </a:p>
          </p:txBody>
        </p:sp>
        <p:sp>
          <p:nvSpPr>
            <p:cNvPr id="23" name="Freeform 41"/>
            <p:cNvSpPr>
              <a:spLocks/>
            </p:cNvSpPr>
            <p:nvPr/>
          </p:nvSpPr>
          <p:spPr bwMode="auto">
            <a:xfrm>
              <a:off x="2683" y="3321"/>
              <a:ext cx="324" cy="418"/>
            </a:xfrm>
            <a:custGeom>
              <a:avLst/>
              <a:gdLst>
                <a:gd name="T0" fmla="*/ 128 w 137"/>
                <a:gd name="T1" fmla="*/ 68 h 177"/>
                <a:gd name="T2" fmla="*/ 68 w 137"/>
                <a:gd name="T3" fmla="*/ 0 h 177"/>
                <a:gd name="T4" fmla="*/ 9 w 137"/>
                <a:gd name="T5" fmla="*/ 68 h 177"/>
                <a:gd name="T6" fmla="*/ 0 w 137"/>
                <a:gd name="T7" fmla="*/ 77 h 177"/>
                <a:gd name="T8" fmla="*/ 0 w 137"/>
                <a:gd name="T9" fmla="*/ 94 h 177"/>
                <a:gd name="T10" fmla="*/ 9 w 137"/>
                <a:gd name="T11" fmla="*/ 103 h 177"/>
                <a:gd name="T12" fmla="*/ 11 w 137"/>
                <a:gd name="T13" fmla="*/ 103 h 177"/>
                <a:gd name="T14" fmla="*/ 34 w 137"/>
                <a:gd name="T15" fmla="*/ 145 h 177"/>
                <a:gd name="T16" fmla="*/ 34 w 137"/>
                <a:gd name="T17" fmla="*/ 171 h 177"/>
                <a:gd name="T18" fmla="*/ 68 w 137"/>
                <a:gd name="T19" fmla="*/ 177 h 177"/>
                <a:gd name="T20" fmla="*/ 102 w 137"/>
                <a:gd name="T21" fmla="*/ 171 h 177"/>
                <a:gd name="T22" fmla="*/ 103 w 137"/>
                <a:gd name="T23" fmla="*/ 145 h 177"/>
                <a:gd name="T24" fmla="*/ 126 w 137"/>
                <a:gd name="T25" fmla="*/ 103 h 177"/>
                <a:gd name="T26" fmla="*/ 127 w 137"/>
                <a:gd name="T27" fmla="*/ 103 h 177"/>
                <a:gd name="T28" fmla="*/ 137 w 137"/>
                <a:gd name="T29" fmla="*/ 94 h 177"/>
                <a:gd name="T30" fmla="*/ 137 w 137"/>
                <a:gd name="T31" fmla="*/ 77 h 177"/>
                <a:gd name="T32" fmla="*/ 128 w 137"/>
                <a:gd name="T33" fmla="*/ 6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7" h="177">
                  <a:moveTo>
                    <a:pt x="128" y="68"/>
                  </a:moveTo>
                  <a:cubicBezTo>
                    <a:pt x="126" y="29"/>
                    <a:pt x="111" y="0"/>
                    <a:pt x="68" y="0"/>
                  </a:cubicBezTo>
                  <a:cubicBezTo>
                    <a:pt x="26" y="0"/>
                    <a:pt x="11" y="29"/>
                    <a:pt x="9" y="68"/>
                  </a:cubicBezTo>
                  <a:cubicBezTo>
                    <a:pt x="4" y="68"/>
                    <a:pt x="0" y="72"/>
                    <a:pt x="0" y="77"/>
                  </a:cubicBezTo>
                  <a:cubicBezTo>
                    <a:pt x="0" y="94"/>
                    <a:pt x="0" y="94"/>
                    <a:pt x="0" y="94"/>
                  </a:cubicBezTo>
                  <a:cubicBezTo>
                    <a:pt x="0" y="99"/>
                    <a:pt x="4" y="103"/>
                    <a:pt x="9" y="103"/>
                  </a:cubicBezTo>
                  <a:cubicBezTo>
                    <a:pt x="10" y="103"/>
                    <a:pt x="10" y="103"/>
                    <a:pt x="11" y="103"/>
                  </a:cubicBezTo>
                  <a:cubicBezTo>
                    <a:pt x="15" y="120"/>
                    <a:pt x="23" y="135"/>
                    <a:pt x="34" y="145"/>
                  </a:cubicBezTo>
                  <a:cubicBezTo>
                    <a:pt x="34" y="171"/>
                    <a:pt x="34" y="171"/>
                    <a:pt x="34" y="171"/>
                  </a:cubicBezTo>
                  <a:cubicBezTo>
                    <a:pt x="45" y="175"/>
                    <a:pt x="56" y="177"/>
                    <a:pt x="68" y="177"/>
                  </a:cubicBezTo>
                  <a:cubicBezTo>
                    <a:pt x="80" y="177"/>
                    <a:pt x="92" y="175"/>
                    <a:pt x="102" y="171"/>
                  </a:cubicBezTo>
                  <a:cubicBezTo>
                    <a:pt x="103" y="145"/>
                    <a:pt x="103" y="145"/>
                    <a:pt x="103" y="145"/>
                  </a:cubicBezTo>
                  <a:cubicBezTo>
                    <a:pt x="113" y="135"/>
                    <a:pt x="122" y="121"/>
                    <a:pt x="126" y="103"/>
                  </a:cubicBezTo>
                  <a:cubicBezTo>
                    <a:pt x="126" y="103"/>
                    <a:pt x="127" y="103"/>
                    <a:pt x="127" y="103"/>
                  </a:cubicBezTo>
                  <a:cubicBezTo>
                    <a:pt x="132" y="103"/>
                    <a:pt x="137" y="99"/>
                    <a:pt x="137" y="94"/>
                  </a:cubicBezTo>
                  <a:cubicBezTo>
                    <a:pt x="137" y="77"/>
                    <a:pt x="137" y="77"/>
                    <a:pt x="137" y="77"/>
                  </a:cubicBezTo>
                  <a:cubicBezTo>
                    <a:pt x="137" y="72"/>
                    <a:pt x="133" y="68"/>
                    <a:pt x="128" y="68"/>
                  </a:cubicBezTo>
                  <a:close/>
                </a:path>
              </a:pathLst>
            </a:custGeom>
            <a:solidFill>
              <a:schemeClr val="accent4">
                <a:lumMod val="10000"/>
              </a:schemeClr>
            </a:solidFill>
            <a:ln>
              <a:noFill/>
            </a:ln>
            <a:extLst/>
          </p:spPr>
          <p:txBody>
            <a:bodyPr vert="horz" wrap="square" lIns="91440" tIns="45720" rIns="91440" bIns="45720" numCol="1" anchor="t" anchorCtr="0" compatLnSpc="1">
              <a:prstTxWarp prst="textNoShape">
                <a:avLst/>
              </a:prstTxWarp>
            </a:bodyPr>
            <a:lstStyle/>
            <a:p>
              <a:endParaRPr lang="en-AU"/>
            </a:p>
          </p:txBody>
        </p:sp>
        <p:sp>
          <p:nvSpPr>
            <p:cNvPr id="24" name="Freeform 42"/>
            <p:cNvSpPr>
              <a:spLocks noEditPoints="1"/>
            </p:cNvSpPr>
            <p:nvPr/>
          </p:nvSpPr>
          <p:spPr bwMode="auto">
            <a:xfrm>
              <a:off x="1637" y="2052"/>
              <a:ext cx="1190" cy="1221"/>
            </a:xfrm>
            <a:custGeom>
              <a:avLst/>
              <a:gdLst>
                <a:gd name="T0" fmla="*/ 259 w 504"/>
                <a:gd name="T1" fmla="*/ 487 h 517"/>
                <a:gd name="T2" fmla="*/ 504 w 504"/>
                <a:gd name="T3" fmla="*/ 504 h 517"/>
                <a:gd name="T4" fmla="*/ 496 w 504"/>
                <a:gd name="T5" fmla="*/ 244 h 517"/>
                <a:gd name="T6" fmla="*/ 9 w 504"/>
                <a:gd name="T7" fmla="*/ 244 h 517"/>
                <a:gd name="T8" fmla="*/ 0 w 504"/>
                <a:gd name="T9" fmla="*/ 504 h 517"/>
                <a:gd name="T10" fmla="*/ 243 w 504"/>
                <a:gd name="T11" fmla="*/ 487 h 517"/>
                <a:gd name="T12" fmla="*/ 361 w 504"/>
                <a:gd name="T13" fmla="*/ 243 h 517"/>
                <a:gd name="T14" fmla="*/ 374 w 504"/>
                <a:gd name="T15" fmla="*/ 266 h 517"/>
                <a:gd name="T16" fmla="*/ 408 w 504"/>
                <a:gd name="T17" fmla="*/ 281 h 517"/>
                <a:gd name="T18" fmla="*/ 401 w 504"/>
                <a:gd name="T19" fmla="*/ 306 h 517"/>
                <a:gd name="T20" fmla="*/ 414 w 504"/>
                <a:gd name="T21" fmla="*/ 342 h 517"/>
                <a:gd name="T22" fmla="*/ 391 w 504"/>
                <a:gd name="T23" fmla="*/ 354 h 517"/>
                <a:gd name="T24" fmla="*/ 375 w 504"/>
                <a:gd name="T25" fmla="*/ 388 h 517"/>
                <a:gd name="T26" fmla="*/ 351 w 504"/>
                <a:gd name="T27" fmla="*/ 381 h 517"/>
                <a:gd name="T28" fmla="*/ 315 w 504"/>
                <a:gd name="T29" fmla="*/ 394 h 517"/>
                <a:gd name="T30" fmla="*/ 303 w 504"/>
                <a:gd name="T31" fmla="*/ 372 h 517"/>
                <a:gd name="T32" fmla="*/ 268 w 504"/>
                <a:gd name="T33" fmla="*/ 356 h 517"/>
                <a:gd name="T34" fmla="*/ 275 w 504"/>
                <a:gd name="T35" fmla="*/ 331 h 517"/>
                <a:gd name="T36" fmla="*/ 262 w 504"/>
                <a:gd name="T37" fmla="*/ 296 h 517"/>
                <a:gd name="T38" fmla="*/ 285 w 504"/>
                <a:gd name="T39" fmla="*/ 283 h 517"/>
                <a:gd name="T40" fmla="*/ 301 w 504"/>
                <a:gd name="T41" fmla="*/ 249 h 517"/>
                <a:gd name="T42" fmla="*/ 326 w 504"/>
                <a:gd name="T43" fmla="*/ 256 h 517"/>
                <a:gd name="T44" fmla="*/ 361 w 504"/>
                <a:gd name="T45" fmla="*/ 243 h 517"/>
                <a:gd name="T46" fmla="*/ 149 w 504"/>
                <a:gd name="T47" fmla="*/ 111 h 517"/>
                <a:gd name="T48" fmla="*/ 181 w 504"/>
                <a:gd name="T49" fmla="*/ 99 h 517"/>
                <a:gd name="T50" fmla="*/ 208 w 504"/>
                <a:gd name="T51" fmla="*/ 56 h 517"/>
                <a:gd name="T52" fmla="*/ 239 w 504"/>
                <a:gd name="T53" fmla="*/ 70 h 517"/>
                <a:gd name="T54" fmla="*/ 289 w 504"/>
                <a:gd name="T55" fmla="*/ 58 h 517"/>
                <a:gd name="T56" fmla="*/ 301 w 504"/>
                <a:gd name="T57" fmla="*/ 90 h 517"/>
                <a:gd name="T58" fmla="*/ 344 w 504"/>
                <a:gd name="T59" fmla="*/ 117 h 517"/>
                <a:gd name="T60" fmla="*/ 330 w 504"/>
                <a:gd name="T61" fmla="*/ 149 h 517"/>
                <a:gd name="T62" fmla="*/ 342 w 504"/>
                <a:gd name="T63" fmla="*/ 198 h 517"/>
                <a:gd name="T64" fmla="*/ 310 w 504"/>
                <a:gd name="T65" fmla="*/ 211 h 517"/>
                <a:gd name="T66" fmla="*/ 283 w 504"/>
                <a:gd name="T67" fmla="*/ 253 h 517"/>
                <a:gd name="T68" fmla="*/ 251 w 504"/>
                <a:gd name="T69" fmla="*/ 240 h 517"/>
                <a:gd name="T70" fmla="*/ 202 w 504"/>
                <a:gd name="T71" fmla="*/ 251 h 517"/>
                <a:gd name="T72" fmla="*/ 189 w 504"/>
                <a:gd name="T73" fmla="*/ 219 h 517"/>
                <a:gd name="T74" fmla="*/ 146 w 504"/>
                <a:gd name="T75" fmla="*/ 192 h 517"/>
                <a:gd name="T76" fmla="*/ 160 w 504"/>
                <a:gd name="T77" fmla="*/ 161 h 517"/>
                <a:gd name="T78" fmla="*/ 218 w 504"/>
                <a:gd name="T79" fmla="*/ 370 h 517"/>
                <a:gd name="T80" fmla="*/ 192 w 504"/>
                <a:gd name="T81" fmla="*/ 373 h 517"/>
                <a:gd name="T82" fmla="*/ 165 w 504"/>
                <a:gd name="T83" fmla="*/ 400 h 517"/>
                <a:gd name="T84" fmla="*/ 144 w 504"/>
                <a:gd name="T85" fmla="*/ 385 h 517"/>
                <a:gd name="T86" fmla="*/ 113 w 504"/>
                <a:gd name="T87" fmla="*/ 378 h 517"/>
                <a:gd name="T88" fmla="*/ 103 w 504"/>
                <a:gd name="T89" fmla="*/ 359 h 517"/>
                <a:gd name="T90" fmla="*/ 76 w 504"/>
                <a:gd name="T91" fmla="*/ 332 h 517"/>
                <a:gd name="T92" fmla="*/ 92 w 504"/>
                <a:gd name="T93" fmla="*/ 312 h 517"/>
                <a:gd name="T94" fmla="*/ 92 w 504"/>
                <a:gd name="T95" fmla="*/ 274 h 517"/>
                <a:gd name="T96" fmla="*/ 117 w 504"/>
                <a:gd name="T97" fmla="*/ 270 h 517"/>
                <a:gd name="T98" fmla="*/ 144 w 504"/>
                <a:gd name="T99" fmla="*/ 243 h 517"/>
                <a:gd name="T100" fmla="*/ 165 w 504"/>
                <a:gd name="T101" fmla="*/ 259 h 517"/>
                <a:gd name="T102" fmla="*/ 203 w 504"/>
                <a:gd name="T103" fmla="*/ 259 h 517"/>
                <a:gd name="T104" fmla="*/ 206 w 504"/>
                <a:gd name="T105" fmla="*/ 284 h 517"/>
                <a:gd name="T106" fmla="*/ 233 w 504"/>
                <a:gd name="T107" fmla="*/ 311 h 517"/>
                <a:gd name="T108" fmla="*/ 218 w 504"/>
                <a:gd name="T109" fmla="*/ 332 h 517"/>
                <a:gd name="T110" fmla="*/ 218 w 504"/>
                <a:gd name="T111" fmla="*/ 37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4" h="517">
                  <a:moveTo>
                    <a:pt x="251" y="517"/>
                  </a:moveTo>
                  <a:cubicBezTo>
                    <a:pt x="259" y="487"/>
                    <a:pt x="259" y="487"/>
                    <a:pt x="259" y="487"/>
                  </a:cubicBezTo>
                  <a:cubicBezTo>
                    <a:pt x="321" y="485"/>
                    <a:pt x="377" y="461"/>
                    <a:pt x="419" y="422"/>
                  </a:cubicBezTo>
                  <a:cubicBezTo>
                    <a:pt x="504" y="504"/>
                    <a:pt x="504" y="504"/>
                    <a:pt x="504" y="504"/>
                  </a:cubicBezTo>
                  <a:cubicBezTo>
                    <a:pt x="453" y="382"/>
                    <a:pt x="453" y="382"/>
                    <a:pt x="453" y="382"/>
                  </a:cubicBezTo>
                  <a:cubicBezTo>
                    <a:pt x="480" y="343"/>
                    <a:pt x="496" y="295"/>
                    <a:pt x="496" y="244"/>
                  </a:cubicBezTo>
                  <a:cubicBezTo>
                    <a:pt x="496" y="109"/>
                    <a:pt x="387" y="0"/>
                    <a:pt x="253" y="0"/>
                  </a:cubicBezTo>
                  <a:cubicBezTo>
                    <a:pt x="118" y="0"/>
                    <a:pt x="9" y="109"/>
                    <a:pt x="9" y="244"/>
                  </a:cubicBezTo>
                  <a:cubicBezTo>
                    <a:pt x="9" y="295"/>
                    <a:pt x="25" y="342"/>
                    <a:pt x="52" y="381"/>
                  </a:cubicBezTo>
                  <a:cubicBezTo>
                    <a:pt x="0" y="504"/>
                    <a:pt x="0" y="504"/>
                    <a:pt x="0" y="504"/>
                  </a:cubicBezTo>
                  <a:cubicBezTo>
                    <a:pt x="86" y="421"/>
                    <a:pt x="86" y="421"/>
                    <a:pt x="86" y="421"/>
                  </a:cubicBezTo>
                  <a:cubicBezTo>
                    <a:pt x="127" y="460"/>
                    <a:pt x="182" y="485"/>
                    <a:pt x="243" y="487"/>
                  </a:cubicBezTo>
                  <a:lnTo>
                    <a:pt x="251" y="517"/>
                  </a:lnTo>
                  <a:close/>
                  <a:moveTo>
                    <a:pt x="361" y="243"/>
                  </a:moveTo>
                  <a:cubicBezTo>
                    <a:pt x="380" y="251"/>
                    <a:pt x="380" y="251"/>
                    <a:pt x="380" y="251"/>
                  </a:cubicBezTo>
                  <a:cubicBezTo>
                    <a:pt x="374" y="266"/>
                    <a:pt x="374" y="266"/>
                    <a:pt x="374" y="266"/>
                  </a:cubicBezTo>
                  <a:cubicBezTo>
                    <a:pt x="382" y="271"/>
                    <a:pt x="389" y="278"/>
                    <a:pt x="394" y="287"/>
                  </a:cubicBezTo>
                  <a:cubicBezTo>
                    <a:pt x="408" y="281"/>
                    <a:pt x="408" y="281"/>
                    <a:pt x="408" y="281"/>
                  </a:cubicBezTo>
                  <a:cubicBezTo>
                    <a:pt x="415" y="301"/>
                    <a:pt x="415" y="301"/>
                    <a:pt x="415" y="301"/>
                  </a:cubicBezTo>
                  <a:cubicBezTo>
                    <a:pt x="401" y="306"/>
                    <a:pt x="401" y="306"/>
                    <a:pt x="401" y="306"/>
                  </a:cubicBezTo>
                  <a:cubicBezTo>
                    <a:pt x="403" y="316"/>
                    <a:pt x="402" y="326"/>
                    <a:pt x="400" y="335"/>
                  </a:cubicBezTo>
                  <a:cubicBezTo>
                    <a:pt x="414" y="342"/>
                    <a:pt x="414" y="342"/>
                    <a:pt x="414" y="342"/>
                  </a:cubicBezTo>
                  <a:cubicBezTo>
                    <a:pt x="405" y="360"/>
                    <a:pt x="405" y="360"/>
                    <a:pt x="405" y="360"/>
                  </a:cubicBezTo>
                  <a:cubicBezTo>
                    <a:pt x="391" y="354"/>
                    <a:pt x="391" y="354"/>
                    <a:pt x="391" y="354"/>
                  </a:cubicBezTo>
                  <a:cubicBezTo>
                    <a:pt x="386" y="362"/>
                    <a:pt x="379" y="369"/>
                    <a:pt x="370" y="374"/>
                  </a:cubicBezTo>
                  <a:cubicBezTo>
                    <a:pt x="375" y="388"/>
                    <a:pt x="375" y="388"/>
                    <a:pt x="375" y="388"/>
                  </a:cubicBezTo>
                  <a:cubicBezTo>
                    <a:pt x="356" y="396"/>
                    <a:pt x="356" y="396"/>
                    <a:pt x="356" y="396"/>
                  </a:cubicBezTo>
                  <a:cubicBezTo>
                    <a:pt x="351" y="381"/>
                    <a:pt x="351" y="381"/>
                    <a:pt x="351" y="381"/>
                  </a:cubicBezTo>
                  <a:cubicBezTo>
                    <a:pt x="341" y="383"/>
                    <a:pt x="331" y="383"/>
                    <a:pt x="321" y="380"/>
                  </a:cubicBezTo>
                  <a:cubicBezTo>
                    <a:pt x="315" y="394"/>
                    <a:pt x="315" y="394"/>
                    <a:pt x="315" y="394"/>
                  </a:cubicBezTo>
                  <a:cubicBezTo>
                    <a:pt x="296" y="386"/>
                    <a:pt x="296" y="386"/>
                    <a:pt x="296" y="386"/>
                  </a:cubicBezTo>
                  <a:cubicBezTo>
                    <a:pt x="303" y="372"/>
                    <a:pt x="303" y="372"/>
                    <a:pt x="303" y="372"/>
                  </a:cubicBezTo>
                  <a:cubicBezTo>
                    <a:pt x="295" y="366"/>
                    <a:pt x="288" y="359"/>
                    <a:pt x="283" y="350"/>
                  </a:cubicBezTo>
                  <a:cubicBezTo>
                    <a:pt x="268" y="356"/>
                    <a:pt x="268" y="356"/>
                    <a:pt x="268" y="356"/>
                  </a:cubicBezTo>
                  <a:cubicBezTo>
                    <a:pt x="261" y="337"/>
                    <a:pt x="261" y="337"/>
                    <a:pt x="261" y="337"/>
                  </a:cubicBezTo>
                  <a:cubicBezTo>
                    <a:pt x="275" y="331"/>
                    <a:pt x="275" y="331"/>
                    <a:pt x="275" y="331"/>
                  </a:cubicBezTo>
                  <a:cubicBezTo>
                    <a:pt x="273" y="321"/>
                    <a:pt x="274" y="311"/>
                    <a:pt x="276" y="302"/>
                  </a:cubicBezTo>
                  <a:cubicBezTo>
                    <a:pt x="262" y="296"/>
                    <a:pt x="262" y="296"/>
                    <a:pt x="262" y="296"/>
                  </a:cubicBezTo>
                  <a:cubicBezTo>
                    <a:pt x="271" y="277"/>
                    <a:pt x="271" y="277"/>
                    <a:pt x="271" y="277"/>
                  </a:cubicBezTo>
                  <a:cubicBezTo>
                    <a:pt x="285" y="283"/>
                    <a:pt x="285" y="283"/>
                    <a:pt x="285" y="283"/>
                  </a:cubicBezTo>
                  <a:cubicBezTo>
                    <a:pt x="290" y="275"/>
                    <a:pt x="298" y="268"/>
                    <a:pt x="306" y="263"/>
                  </a:cubicBezTo>
                  <a:cubicBezTo>
                    <a:pt x="301" y="249"/>
                    <a:pt x="301" y="249"/>
                    <a:pt x="301" y="249"/>
                  </a:cubicBezTo>
                  <a:cubicBezTo>
                    <a:pt x="320" y="241"/>
                    <a:pt x="320" y="241"/>
                    <a:pt x="320" y="241"/>
                  </a:cubicBezTo>
                  <a:cubicBezTo>
                    <a:pt x="326" y="256"/>
                    <a:pt x="326" y="256"/>
                    <a:pt x="326" y="256"/>
                  </a:cubicBezTo>
                  <a:cubicBezTo>
                    <a:pt x="336" y="254"/>
                    <a:pt x="345" y="255"/>
                    <a:pt x="355" y="257"/>
                  </a:cubicBezTo>
                  <a:lnTo>
                    <a:pt x="361" y="243"/>
                  </a:lnTo>
                  <a:close/>
                  <a:moveTo>
                    <a:pt x="166" y="122"/>
                  </a:moveTo>
                  <a:cubicBezTo>
                    <a:pt x="149" y="111"/>
                    <a:pt x="149" y="111"/>
                    <a:pt x="149" y="111"/>
                  </a:cubicBezTo>
                  <a:cubicBezTo>
                    <a:pt x="163" y="88"/>
                    <a:pt x="163" y="88"/>
                    <a:pt x="163" y="88"/>
                  </a:cubicBezTo>
                  <a:cubicBezTo>
                    <a:pt x="181" y="99"/>
                    <a:pt x="181" y="99"/>
                    <a:pt x="181" y="99"/>
                  </a:cubicBezTo>
                  <a:cubicBezTo>
                    <a:pt x="189" y="89"/>
                    <a:pt x="200" y="81"/>
                    <a:pt x="212" y="76"/>
                  </a:cubicBezTo>
                  <a:cubicBezTo>
                    <a:pt x="208" y="56"/>
                    <a:pt x="208" y="56"/>
                    <a:pt x="208" y="56"/>
                  </a:cubicBezTo>
                  <a:cubicBezTo>
                    <a:pt x="235" y="50"/>
                    <a:pt x="235" y="50"/>
                    <a:pt x="235" y="50"/>
                  </a:cubicBezTo>
                  <a:cubicBezTo>
                    <a:pt x="239" y="70"/>
                    <a:pt x="239" y="70"/>
                    <a:pt x="239" y="70"/>
                  </a:cubicBezTo>
                  <a:cubicBezTo>
                    <a:pt x="253" y="69"/>
                    <a:pt x="266" y="71"/>
                    <a:pt x="278" y="76"/>
                  </a:cubicBezTo>
                  <a:cubicBezTo>
                    <a:pt x="289" y="58"/>
                    <a:pt x="289" y="58"/>
                    <a:pt x="289" y="58"/>
                  </a:cubicBezTo>
                  <a:cubicBezTo>
                    <a:pt x="312" y="73"/>
                    <a:pt x="312" y="73"/>
                    <a:pt x="312" y="73"/>
                  </a:cubicBezTo>
                  <a:cubicBezTo>
                    <a:pt x="301" y="90"/>
                    <a:pt x="301" y="90"/>
                    <a:pt x="301" y="90"/>
                  </a:cubicBezTo>
                  <a:cubicBezTo>
                    <a:pt x="311" y="99"/>
                    <a:pt x="319" y="110"/>
                    <a:pt x="324" y="122"/>
                  </a:cubicBezTo>
                  <a:cubicBezTo>
                    <a:pt x="344" y="117"/>
                    <a:pt x="344" y="117"/>
                    <a:pt x="344" y="117"/>
                  </a:cubicBezTo>
                  <a:cubicBezTo>
                    <a:pt x="351" y="144"/>
                    <a:pt x="351" y="144"/>
                    <a:pt x="351" y="144"/>
                  </a:cubicBezTo>
                  <a:cubicBezTo>
                    <a:pt x="330" y="149"/>
                    <a:pt x="330" y="149"/>
                    <a:pt x="330" y="149"/>
                  </a:cubicBezTo>
                  <a:cubicBezTo>
                    <a:pt x="331" y="162"/>
                    <a:pt x="329" y="175"/>
                    <a:pt x="324" y="187"/>
                  </a:cubicBezTo>
                  <a:cubicBezTo>
                    <a:pt x="342" y="198"/>
                    <a:pt x="342" y="198"/>
                    <a:pt x="342" y="198"/>
                  </a:cubicBezTo>
                  <a:cubicBezTo>
                    <a:pt x="327" y="221"/>
                    <a:pt x="327" y="221"/>
                    <a:pt x="327" y="221"/>
                  </a:cubicBezTo>
                  <a:cubicBezTo>
                    <a:pt x="310" y="211"/>
                    <a:pt x="310" y="211"/>
                    <a:pt x="310" y="211"/>
                  </a:cubicBezTo>
                  <a:cubicBezTo>
                    <a:pt x="301" y="220"/>
                    <a:pt x="290" y="228"/>
                    <a:pt x="278" y="233"/>
                  </a:cubicBezTo>
                  <a:cubicBezTo>
                    <a:pt x="283" y="253"/>
                    <a:pt x="283" y="253"/>
                    <a:pt x="283" y="253"/>
                  </a:cubicBezTo>
                  <a:cubicBezTo>
                    <a:pt x="256" y="260"/>
                    <a:pt x="256" y="260"/>
                    <a:pt x="256" y="260"/>
                  </a:cubicBezTo>
                  <a:cubicBezTo>
                    <a:pt x="251" y="240"/>
                    <a:pt x="251" y="240"/>
                    <a:pt x="251" y="240"/>
                  </a:cubicBezTo>
                  <a:cubicBezTo>
                    <a:pt x="238" y="241"/>
                    <a:pt x="225" y="238"/>
                    <a:pt x="213" y="233"/>
                  </a:cubicBezTo>
                  <a:cubicBezTo>
                    <a:pt x="202" y="251"/>
                    <a:pt x="202" y="251"/>
                    <a:pt x="202" y="251"/>
                  </a:cubicBezTo>
                  <a:cubicBezTo>
                    <a:pt x="178" y="237"/>
                    <a:pt x="178" y="237"/>
                    <a:pt x="178" y="237"/>
                  </a:cubicBezTo>
                  <a:cubicBezTo>
                    <a:pt x="189" y="219"/>
                    <a:pt x="189" y="219"/>
                    <a:pt x="189" y="219"/>
                  </a:cubicBezTo>
                  <a:cubicBezTo>
                    <a:pt x="179" y="210"/>
                    <a:pt x="172" y="200"/>
                    <a:pt x="166" y="187"/>
                  </a:cubicBezTo>
                  <a:cubicBezTo>
                    <a:pt x="146" y="192"/>
                    <a:pt x="146" y="192"/>
                    <a:pt x="146" y="192"/>
                  </a:cubicBezTo>
                  <a:cubicBezTo>
                    <a:pt x="140" y="165"/>
                    <a:pt x="140" y="165"/>
                    <a:pt x="140" y="165"/>
                  </a:cubicBezTo>
                  <a:cubicBezTo>
                    <a:pt x="160" y="161"/>
                    <a:pt x="160" y="161"/>
                    <a:pt x="160" y="161"/>
                  </a:cubicBezTo>
                  <a:cubicBezTo>
                    <a:pt x="159" y="147"/>
                    <a:pt x="161" y="134"/>
                    <a:pt x="166" y="122"/>
                  </a:cubicBezTo>
                  <a:close/>
                  <a:moveTo>
                    <a:pt x="218" y="370"/>
                  </a:moveTo>
                  <a:cubicBezTo>
                    <a:pt x="203" y="384"/>
                    <a:pt x="203" y="384"/>
                    <a:pt x="203" y="384"/>
                  </a:cubicBezTo>
                  <a:cubicBezTo>
                    <a:pt x="192" y="373"/>
                    <a:pt x="192" y="373"/>
                    <a:pt x="192" y="373"/>
                  </a:cubicBezTo>
                  <a:cubicBezTo>
                    <a:pt x="184" y="379"/>
                    <a:pt x="175" y="383"/>
                    <a:pt x="165" y="385"/>
                  </a:cubicBezTo>
                  <a:cubicBezTo>
                    <a:pt x="165" y="400"/>
                    <a:pt x="165" y="400"/>
                    <a:pt x="165" y="400"/>
                  </a:cubicBezTo>
                  <a:cubicBezTo>
                    <a:pt x="144" y="400"/>
                    <a:pt x="144" y="400"/>
                    <a:pt x="144" y="400"/>
                  </a:cubicBezTo>
                  <a:cubicBezTo>
                    <a:pt x="144" y="385"/>
                    <a:pt x="144" y="385"/>
                    <a:pt x="144" y="385"/>
                  </a:cubicBezTo>
                  <a:cubicBezTo>
                    <a:pt x="135" y="383"/>
                    <a:pt x="126" y="380"/>
                    <a:pt x="118" y="374"/>
                  </a:cubicBezTo>
                  <a:cubicBezTo>
                    <a:pt x="113" y="378"/>
                    <a:pt x="113" y="378"/>
                    <a:pt x="113" y="378"/>
                  </a:cubicBezTo>
                  <a:cubicBezTo>
                    <a:pt x="92" y="370"/>
                    <a:pt x="92" y="370"/>
                    <a:pt x="92" y="370"/>
                  </a:cubicBezTo>
                  <a:cubicBezTo>
                    <a:pt x="103" y="359"/>
                    <a:pt x="103" y="359"/>
                    <a:pt x="103" y="359"/>
                  </a:cubicBezTo>
                  <a:cubicBezTo>
                    <a:pt x="97" y="351"/>
                    <a:pt x="93" y="342"/>
                    <a:pt x="92" y="332"/>
                  </a:cubicBezTo>
                  <a:cubicBezTo>
                    <a:pt x="76" y="332"/>
                    <a:pt x="76" y="332"/>
                    <a:pt x="76" y="332"/>
                  </a:cubicBezTo>
                  <a:cubicBezTo>
                    <a:pt x="76" y="312"/>
                    <a:pt x="76" y="312"/>
                    <a:pt x="76" y="312"/>
                  </a:cubicBezTo>
                  <a:cubicBezTo>
                    <a:pt x="92" y="312"/>
                    <a:pt x="92" y="312"/>
                    <a:pt x="92" y="312"/>
                  </a:cubicBezTo>
                  <a:cubicBezTo>
                    <a:pt x="93" y="302"/>
                    <a:pt x="97" y="293"/>
                    <a:pt x="103" y="285"/>
                  </a:cubicBezTo>
                  <a:cubicBezTo>
                    <a:pt x="92" y="274"/>
                    <a:pt x="92" y="274"/>
                    <a:pt x="92" y="274"/>
                  </a:cubicBezTo>
                  <a:cubicBezTo>
                    <a:pt x="106" y="259"/>
                    <a:pt x="106" y="259"/>
                    <a:pt x="106" y="259"/>
                  </a:cubicBezTo>
                  <a:cubicBezTo>
                    <a:pt x="117" y="270"/>
                    <a:pt x="117" y="270"/>
                    <a:pt x="117" y="270"/>
                  </a:cubicBezTo>
                  <a:cubicBezTo>
                    <a:pt x="125" y="264"/>
                    <a:pt x="135" y="260"/>
                    <a:pt x="144" y="259"/>
                  </a:cubicBezTo>
                  <a:cubicBezTo>
                    <a:pt x="144" y="243"/>
                    <a:pt x="144" y="243"/>
                    <a:pt x="144" y="243"/>
                  </a:cubicBezTo>
                  <a:cubicBezTo>
                    <a:pt x="165" y="243"/>
                    <a:pt x="165" y="243"/>
                    <a:pt x="165" y="243"/>
                  </a:cubicBezTo>
                  <a:cubicBezTo>
                    <a:pt x="165" y="259"/>
                    <a:pt x="165" y="259"/>
                    <a:pt x="165" y="259"/>
                  </a:cubicBezTo>
                  <a:cubicBezTo>
                    <a:pt x="174" y="260"/>
                    <a:pt x="184" y="264"/>
                    <a:pt x="192" y="270"/>
                  </a:cubicBezTo>
                  <a:cubicBezTo>
                    <a:pt x="203" y="259"/>
                    <a:pt x="203" y="259"/>
                    <a:pt x="203" y="259"/>
                  </a:cubicBezTo>
                  <a:cubicBezTo>
                    <a:pt x="217" y="273"/>
                    <a:pt x="217" y="273"/>
                    <a:pt x="217" y="273"/>
                  </a:cubicBezTo>
                  <a:cubicBezTo>
                    <a:pt x="206" y="284"/>
                    <a:pt x="206" y="284"/>
                    <a:pt x="206" y="284"/>
                  </a:cubicBezTo>
                  <a:cubicBezTo>
                    <a:pt x="212" y="292"/>
                    <a:pt x="216" y="302"/>
                    <a:pt x="218" y="311"/>
                  </a:cubicBezTo>
                  <a:cubicBezTo>
                    <a:pt x="233" y="311"/>
                    <a:pt x="233" y="311"/>
                    <a:pt x="233" y="311"/>
                  </a:cubicBezTo>
                  <a:cubicBezTo>
                    <a:pt x="233" y="332"/>
                    <a:pt x="233" y="332"/>
                    <a:pt x="233" y="332"/>
                  </a:cubicBezTo>
                  <a:cubicBezTo>
                    <a:pt x="218" y="332"/>
                    <a:pt x="218" y="332"/>
                    <a:pt x="218" y="332"/>
                  </a:cubicBezTo>
                  <a:cubicBezTo>
                    <a:pt x="216" y="341"/>
                    <a:pt x="212" y="350"/>
                    <a:pt x="207" y="359"/>
                  </a:cubicBezTo>
                  <a:lnTo>
                    <a:pt x="218" y="370"/>
                  </a:lnTo>
                  <a:close/>
                </a:path>
              </a:pathLst>
            </a:custGeom>
            <a:solidFill>
              <a:schemeClr val="accent4">
                <a:lumMod val="10000"/>
              </a:schemeClr>
            </a:solidFill>
            <a:ln>
              <a:noFill/>
            </a:ln>
            <a:extLst/>
          </p:spPr>
          <p:txBody>
            <a:bodyPr vert="horz" wrap="square" lIns="91440" tIns="45720" rIns="91440" bIns="45720" numCol="1" anchor="t" anchorCtr="0" compatLnSpc="1">
              <a:prstTxWarp prst="textNoShape">
                <a:avLst/>
              </a:prstTxWarp>
            </a:bodyPr>
            <a:lstStyle/>
            <a:p>
              <a:endParaRPr lang="en-AU"/>
            </a:p>
          </p:txBody>
        </p:sp>
        <p:sp>
          <p:nvSpPr>
            <p:cNvPr id="25" name="Freeform 43"/>
            <p:cNvSpPr>
              <a:spLocks/>
            </p:cNvSpPr>
            <p:nvPr/>
          </p:nvSpPr>
          <p:spPr bwMode="auto">
            <a:xfrm>
              <a:off x="1906" y="2716"/>
              <a:ext cx="191" cy="191"/>
            </a:xfrm>
            <a:custGeom>
              <a:avLst/>
              <a:gdLst>
                <a:gd name="T0" fmla="*/ 15 w 81"/>
                <a:gd name="T1" fmla="*/ 15 h 81"/>
                <a:gd name="T2" fmla="*/ 15 w 81"/>
                <a:gd name="T3" fmla="*/ 67 h 81"/>
                <a:gd name="T4" fmla="*/ 67 w 81"/>
                <a:gd name="T5" fmla="*/ 66 h 81"/>
                <a:gd name="T6" fmla="*/ 66 w 81"/>
                <a:gd name="T7" fmla="*/ 15 h 81"/>
                <a:gd name="T8" fmla="*/ 15 w 81"/>
                <a:gd name="T9" fmla="*/ 15 h 81"/>
              </a:gdLst>
              <a:ahLst/>
              <a:cxnLst>
                <a:cxn ang="0">
                  <a:pos x="T0" y="T1"/>
                </a:cxn>
                <a:cxn ang="0">
                  <a:pos x="T2" y="T3"/>
                </a:cxn>
                <a:cxn ang="0">
                  <a:pos x="T4" y="T5"/>
                </a:cxn>
                <a:cxn ang="0">
                  <a:pos x="T6" y="T7"/>
                </a:cxn>
                <a:cxn ang="0">
                  <a:pos x="T8" y="T9"/>
                </a:cxn>
              </a:cxnLst>
              <a:rect l="0" t="0" r="r" b="b"/>
              <a:pathLst>
                <a:path w="81" h="81">
                  <a:moveTo>
                    <a:pt x="15" y="15"/>
                  </a:moveTo>
                  <a:cubicBezTo>
                    <a:pt x="0" y="29"/>
                    <a:pt x="0" y="53"/>
                    <a:pt x="15" y="67"/>
                  </a:cubicBezTo>
                  <a:cubicBezTo>
                    <a:pt x="29" y="81"/>
                    <a:pt x="52" y="81"/>
                    <a:pt x="67" y="66"/>
                  </a:cubicBezTo>
                  <a:cubicBezTo>
                    <a:pt x="81" y="52"/>
                    <a:pt x="81" y="29"/>
                    <a:pt x="66" y="15"/>
                  </a:cubicBezTo>
                  <a:cubicBezTo>
                    <a:pt x="52" y="0"/>
                    <a:pt x="29" y="1"/>
                    <a:pt x="15" y="15"/>
                  </a:cubicBezTo>
                  <a:close/>
                </a:path>
              </a:pathLst>
            </a:custGeom>
            <a:solidFill>
              <a:schemeClr val="accent4">
                <a:lumMod val="10000"/>
              </a:schemeClr>
            </a:solidFill>
            <a:ln>
              <a:noFill/>
            </a:ln>
            <a:extLst/>
          </p:spPr>
          <p:txBody>
            <a:bodyPr vert="horz" wrap="square" lIns="91440" tIns="45720" rIns="91440" bIns="45720" numCol="1" anchor="t" anchorCtr="0" compatLnSpc="1">
              <a:prstTxWarp prst="textNoShape">
                <a:avLst/>
              </a:prstTxWarp>
            </a:bodyPr>
            <a:lstStyle/>
            <a:p>
              <a:endParaRPr lang="en-AU"/>
            </a:p>
          </p:txBody>
        </p:sp>
        <p:sp>
          <p:nvSpPr>
            <p:cNvPr id="26" name="Freeform 44"/>
            <p:cNvSpPr>
              <a:spLocks/>
            </p:cNvSpPr>
            <p:nvPr/>
          </p:nvSpPr>
          <p:spPr bwMode="auto">
            <a:xfrm>
              <a:off x="2088" y="2290"/>
              <a:ext cx="255" cy="253"/>
            </a:xfrm>
            <a:custGeom>
              <a:avLst/>
              <a:gdLst>
                <a:gd name="T0" fmla="*/ 65 w 108"/>
                <a:gd name="T1" fmla="*/ 101 h 107"/>
                <a:gd name="T2" fmla="*/ 102 w 108"/>
                <a:gd name="T3" fmla="*/ 42 h 107"/>
                <a:gd name="T4" fmla="*/ 43 w 108"/>
                <a:gd name="T5" fmla="*/ 6 h 107"/>
                <a:gd name="T6" fmla="*/ 7 w 108"/>
                <a:gd name="T7" fmla="*/ 65 h 107"/>
                <a:gd name="T8" fmla="*/ 65 w 108"/>
                <a:gd name="T9" fmla="*/ 101 h 107"/>
              </a:gdLst>
              <a:ahLst/>
              <a:cxnLst>
                <a:cxn ang="0">
                  <a:pos x="T0" y="T1"/>
                </a:cxn>
                <a:cxn ang="0">
                  <a:pos x="T2" y="T3"/>
                </a:cxn>
                <a:cxn ang="0">
                  <a:pos x="T4" y="T5"/>
                </a:cxn>
                <a:cxn ang="0">
                  <a:pos x="T6" y="T7"/>
                </a:cxn>
                <a:cxn ang="0">
                  <a:pos x="T8" y="T9"/>
                </a:cxn>
              </a:cxnLst>
              <a:rect l="0" t="0" r="r" b="b"/>
              <a:pathLst>
                <a:path w="108" h="107">
                  <a:moveTo>
                    <a:pt x="65" y="101"/>
                  </a:moveTo>
                  <a:cubicBezTo>
                    <a:pt x="92" y="95"/>
                    <a:pt x="108" y="69"/>
                    <a:pt x="102" y="42"/>
                  </a:cubicBezTo>
                  <a:cubicBezTo>
                    <a:pt x="96" y="16"/>
                    <a:pt x="69" y="0"/>
                    <a:pt x="43" y="6"/>
                  </a:cubicBezTo>
                  <a:cubicBezTo>
                    <a:pt x="17" y="12"/>
                    <a:pt x="0" y="39"/>
                    <a:pt x="7" y="65"/>
                  </a:cubicBezTo>
                  <a:cubicBezTo>
                    <a:pt x="13" y="91"/>
                    <a:pt x="39" y="107"/>
                    <a:pt x="65" y="101"/>
                  </a:cubicBezTo>
                  <a:close/>
                </a:path>
              </a:pathLst>
            </a:custGeom>
            <a:solidFill>
              <a:schemeClr val="accent4">
                <a:lumMod val="10000"/>
              </a:schemeClr>
            </a:solidFill>
            <a:ln>
              <a:noFill/>
            </a:ln>
            <a:extLst/>
          </p:spPr>
          <p:txBody>
            <a:bodyPr vert="horz" wrap="square" lIns="91440" tIns="45720" rIns="91440" bIns="45720" numCol="1" anchor="t" anchorCtr="0" compatLnSpc="1">
              <a:prstTxWarp prst="textNoShape">
                <a:avLst/>
              </a:prstTxWarp>
            </a:bodyPr>
            <a:lstStyle/>
            <a:p>
              <a:endParaRPr lang="en-AU"/>
            </a:p>
          </p:txBody>
        </p:sp>
        <p:sp>
          <p:nvSpPr>
            <p:cNvPr id="27" name="Freeform 45"/>
            <p:cNvSpPr>
              <a:spLocks/>
            </p:cNvSpPr>
            <p:nvPr/>
          </p:nvSpPr>
          <p:spPr bwMode="auto">
            <a:xfrm>
              <a:off x="2338" y="2706"/>
              <a:ext cx="196" cy="196"/>
            </a:xfrm>
            <a:custGeom>
              <a:avLst/>
              <a:gdLst>
                <a:gd name="T0" fmla="*/ 28 w 83"/>
                <a:gd name="T1" fmla="*/ 7 h 83"/>
                <a:gd name="T2" fmla="*/ 7 w 83"/>
                <a:gd name="T3" fmla="*/ 55 h 83"/>
                <a:gd name="T4" fmla="*/ 54 w 83"/>
                <a:gd name="T5" fmla="*/ 76 h 83"/>
                <a:gd name="T6" fmla="*/ 75 w 83"/>
                <a:gd name="T7" fmla="*/ 29 h 83"/>
                <a:gd name="T8" fmla="*/ 28 w 83"/>
                <a:gd name="T9" fmla="*/ 7 h 83"/>
              </a:gdLst>
              <a:ahLst/>
              <a:cxnLst>
                <a:cxn ang="0">
                  <a:pos x="T0" y="T1"/>
                </a:cxn>
                <a:cxn ang="0">
                  <a:pos x="T2" y="T3"/>
                </a:cxn>
                <a:cxn ang="0">
                  <a:pos x="T4" y="T5"/>
                </a:cxn>
                <a:cxn ang="0">
                  <a:pos x="T6" y="T7"/>
                </a:cxn>
                <a:cxn ang="0">
                  <a:pos x="T8" y="T9"/>
                </a:cxn>
              </a:cxnLst>
              <a:rect l="0" t="0" r="r" b="b"/>
              <a:pathLst>
                <a:path w="83" h="83">
                  <a:moveTo>
                    <a:pt x="28" y="7"/>
                  </a:moveTo>
                  <a:cubicBezTo>
                    <a:pt x="9" y="14"/>
                    <a:pt x="0" y="36"/>
                    <a:pt x="7" y="55"/>
                  </a:cubicBezTo>
                  <a:cubicBezTo>
                    <a:pt x="14" y="73"/>
                    <a:pt x="35" y="83"/>
                    <a:pt x="54" y="76"/>
                  </a:cubicBezTo>
                  <a:cubicBezTo>
                    <a:pt x="73" y="69"/>
                    <a:pt x="83" y="48"/>
                    <a:pt x="75" y="29"/>
                  </a:cubicBezTo>
                  <a:cubicBezTo>
                    <a:pt x="68" y="10"/>
                    <a:pt x="47" y="0"/>
                    <a:pt x="28" y="7"/>
                  </a:cubicBezTo>
                  <a:close/>
                </a:path>
              </a:pathLst>
            </a:custGeom>
            <a:solidFill>
              <a:schemeClr val="accent4">
                <a:lumMod val="10000"/>
              </a:schemeClr>
            </a:solidFill>
            <a:ln>
              <a:noFill/>
            </a:ln>
            <a:extLst/>
          </p:spPr>
          <p:txBody>
            <a:bodyPr vert="horz" wrap="square" lIns="91440" tIns="45720" rIns="91440" bIns="45720" numCol="1" anchor="t" anchorCtr="0" compatLnSpc="1">
              <a:prstTxWarp prst="textNoShape">
                <a:avLst/>
              </a:prstTxWarp>
            </a:bodyPr>
            <a:lstStyle/>
            <a:p>
              <a:endParaRPr lang="en-AU"/>
            </a:p>
          </p:txBody>
        </p:sp>
      </p:grpSp>
    </p:spTree>
    <p:extLst>
      <p:ext uri="{BB962C8B-B14F-4D97-AF65-F5344CB8AC3E}">
        <p14:creationId xmlns:p14="http://schemas.microsoft.com/office/powerpoint/2010/main" val="10187176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4618" r="381"/>
          <a:stretch/>
        </p:blipFill>
        <p:spPr>
          <a:xfrm flipH="1">
            <a:off x="0" y="0"/>
            <a:ext cx="9144000" cy="6858000"/>
          </a:xfrm>
          <a:prstGeom prst="rect">
            <a:avLst/>
          </a:prstGeom>
        </p:spPr>
      </p:pic>
      <p:sp>
        <p:nvSpPr>
          <p:cNvPr id="3" name="Title 2"/>
          <p:cNvSpPr>
            <a:spLocks noGrp="1"/>
          </p:cNvSpPr>
          <p:nvPr>
            <p:ph type="ctrTitle"/>
          </p:nvPr>
        </p:nvSpPr>
        <p:spPr>
          <a:xfrm>
            <a:off x="450434" y="2812336"/>
            <a:ext cx="8232775" cy="1161492"/>
          </a:xfrm>
        </p:spPr>
        <p:txBody>
          <a:bodyPr/>
          <a:lstStyle/>
          <a:p>
            <a:r>
              <a:rPr lang="en-GB" dirty="0" smtClean="0"/>
              <a:t>QUESTIONS</a:t>
            </a:r>
            <a:endParaRPr lang="en-US" dirty="0"/>
          </a:p>
        </p:txBody>
      </p:sp>
      <p:sp>
        <p:nvSpPr>
          <p:cNvPr id="2" name="Slide Number Placeholder 1"/>
          <p:cNvSpPr>
            <a:spLocks noGrp="1"/>
          </p:cNvSpPr>
          <p:nvPr>
            <p:ph type="sldNum" sz="quarter" idx="11"/>
          </p:nvPr>
        </p:nvSpPr>
        <p:spPr/>
        <p:txBody>
          <a:bodyPr/>
          <a:lstStyle/>
          <a:p>
            <a:r>
              <a:rPr lang="en-US" smtClean="0"/>
              <a:t>Page </a:t>
            </a:r>
            <a:fld id="{90CBDC3A-D49F-4631-A8C7-55D59B33E5FA}" type="slidenum">
              <a:rPr lang="en-US" smtClean="0"/>
              <a:pPr/>
              <a:t>36</a:t>
            </a:fld>
            <a:endParaRPr lang="en-US" dirty="0"/>
          </a:p>
        </p:txBody>
      </p:sp>
      <p:sp>
        <p:nvSpPr>
          <p:cNvPr id="5" name="Footer Placeholder 4"/>
          <p:cNvSpPr>
            <a:spLocks noGrp="1"/>
          </p:cNvSpPr>
          <p:nvPr>
            <p:ph type="ftr" sz="quarter" idx="12"/>
          </p:nvPr>
        </p:nvSpPr>
        <p:spPr/>
        <p:txBody>
          <a:bodyPr/>
          <a:lstStyle/>
          <a:p>
            <a:r>
              <a:rPr lang="en-US" smtClean="0"/>
              <a:t>Copyright © 2016 Accenture  All rights reserved.</a:t>
            </a:r>
            <a:endParaRPr lang="en-AU" dirty="0"/>
          </a:p>
        </p:txBody>
      </p:sp>
      <p:sp>
        <p:nvSpPr>
          <p:cNvPr id="12" name="Oval 11"/>
          <p:cNvSpPr/>
          <p:nvPr/>
        </p:nvSpPr>
        <p:spPr>
          <a:xfrm>
            <a:off x="482802" y="2072373"/>
            <a:ext cx="929682" cy="929680"/>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Freeform 11"/>
          <p:cNvSpPr>
            <a:spLocks noEditPoints="1"/>
          </p:cNvSpPr>
          <p:nvPr/>
        </p:nvSpPr>
        <p:spPr bwMode="auto">
          <a:xfrm>
            <a:off x="639021" y="2199869"/>
            <a:ext cx="559496" cy="610006"/>
          </a:xfrm>
          <a:custGeom>
            <a:avLst/>
            <a:gdLst>
              <a:gd name="T0" fmla="*/ 241 w 244"/>
              <a:gd name="T1" fmla="*/ 156 h 266"/>
              <a:gd name="T2" fmla="*/ 216 w 244"/>
              <a:gd name="T3" fmla="*/ 127 h 266"/>
              <a:gd name="T4" fmla="*/ 216 w 244"/>
              <a:gd name="T5" fmla="*/ 109 h 266"/>
              <a:gd name="T6" fmla="*/ 194 w 244"/>
              <a:gd name="T7" fmla="*/ 45 h 266"/>
              <a:gd name="T8" fmla="*/ 62 w 244"/>
              <a:gd name="T9" fmla="*/ 42 h 266"/>
              <a:gd name="T10" fmla="*/ 42 w 244"/>
              <a:gd name="T11" fmla="*/ 159 h 266"/>
              <a:gd name="T12" fmla="*/ 61 w 244"/>
              <a:gd name="T13" fmla="*/ 207 h 266"/>
              <a:gd name="T14" fmla="*/ 56 w 244"/>
              <a:gd name="T15" fmla="*/ 266 h 266"/>
              <a:gd name="T16" fmla="*/ 64 w 244"/>
              <a:gd name="T17" fmla="*/ 266 h 266"/>
              <a:gd name="T18" fmla="*/ 151 w 244"/>
              <a:gd name="T19" fmla="*/ 265 h 266"/>
              <a:gd name="T20" fmla="*/ 159 w 244"/>
              <a:gd name="T21" fmla="*/ 230 h 266"/>
              <a:gd name="T22" fmla="*/ 211 w 244"/>
              <a:gd name="T23" fmla="*/ 232 h 266"/>
              <a:gd name="T24" fmla="*/ 216 w 244"/>
              <a:gd name="T25" fmla="*/ 211 h 266"/>
              <a:gd name="T26" fmla="*/ 217 w 244"/>
              <a:gd name="T27" fmla="*/ 201 h 266"/>
              <a:gd name="T28" fmla="*/ 220 w 244"/>
              <a:gd name="T29" fmla="*/ 193 h 266"/>
              <a:gd name="T30" fmla="*/ 221 w 244"/>
              <a:gd name="T31" fmla="*/ 188 h 266"/>
              <a:gd name="T32" fmla="*/ 220 w 244"/>
              <a:gd name="T33" fmla="*/ 179 h 266"/>
              <a:gd name="T34" fmla="*/ 221 w 244"/>
              <a:gd name="T35" fmla="*/ 169 h 266"/>
              <a:gd name="T36" fmla="*/ 234 w 244"/>
              <a:gd name="T37" fmla="*/ 166 h 266"/>
              <a:gd name="T38" fmla="*/ 241 w 244"/>
              <a:gd name="T39" fmla="*/ 156 h 266"/>
              <a:gd name="T40" fmla="*/ 132 w 244"/>
              <a:gd name="T41" fmla="*/ 177 h 266"/>
              <a:gd name="T42" fmla="*/ 123 w 244"/>
              <a:gd name="T43" fmla="*/ 180 h 266"/>
              <a:gd name="T44" fmla="*/ 114 w 244"/>
              <a:gd name="T45" fmla="*/ 177 h 266"/>
              <a:gd name="T46" fmla="*/ 111 w 244"/>
              <a:gd name="T47" fmla="*/ 168 h 266"/>
              <a:gd name="T48" fmla="*/ 114 w 244"/>
              <a:gd name="T49" fmla="*/ 159 h 266"/>
              <a:gd name="T50" fmla="*/ 123 w 244"/>
              <a:gd name="T51" fmla="*/ 155 h 266"/>
              <a:gd name="T52" fmla="*/ 132 w 244"/>
              <a:gd name="T53" fmla="*/ 159 h 266"/>
              <a:gd name="T54" fmla="*/ 136 w 244"/>
              <a:gd name="T55" fmla="*/ 168 h 266"/>
              <a:gd name="T56" fmla="*/ 132 w 244"/>
              <a:gd name="T57" fmla="*/ 177 h 266"/>
              <a:gd name="T58" fmla="*/ 157 w 244"/>
              <a:gd name="T59" fmla="*/ 102 h 266"/>
              <a:gd name="T60" fmla="*/ 153 w 244"/>
              <a:gd name="T61" fmla="*/ 111 h 266"/>
              <a:gd name="T62" fmla="*/ 145 w 244"/>
              <a:gd name="T63" fmla="*/ 119 h 266"/>
              <a:gd name="T64" fmla="*/ 137 w 244"/>
              <a:gd name="T65" fmla="*/ 127 h 266"/>
              <a:gd name="T66" fmla="*/ 134 w 244"/>
              <a:gd name="T67" fmla="*/ 134 h 266"/>
              <a:gd name="T68" fmla="*/ 133 w 244"/>
              <a:gd name="T69" fmla="*/ 145 h 266"/>
              <a:gd name="T70" fmla="*/ 113 w 244"/>
              <a:gd name="T71" fmla="*/ 145 h 266"/>
              <a:gd name="T72" fmla="*/ 113 w 244"/>
              <a:gd name="T73" fmla="*/ 141 h 266"/>
              <a:gd name="T74" fmla="*/ 116 w 244"/>
              <a:gd name="T75" fmla="*/ 124 h 266"/>
              <a:gd name="T76" fmla="*/ 128 w 244"/>
              <a:gd name="T77" fmla="*/ 109 h 266"/>
              <a:gd name="T78" fmla="*/ 137 w 244"/>
              <a:gd name="T79" fmla="*/ 99 h 266"/>
              <a:gd name="T80" fmla="*/ 139 w 244"/>
              <a:gd name="T81" fmla="*/ 93 h 266"/>
              <a:gd name="T82" fmla="*/ 135 w 244"/>
              <a:gd name="T83" fmla="*/ 85 h 266"/>
              <a:gd name="T84" fmla="*/ 125 w 244"/>
              <a:gd name="T85" fmla="*/ 82 h 266"/>
              <a:gd name="T86" fmla="*/ 113 w 244"/>
              <a:gd name="T87" fmla="*/ 86 h 266"/>
              <a:gd name="T88" fmla="*/ 109 w 244"/>
              <a:gd name="T89" fmla="*/ 96 h 266"/>
              <a:gd name="T90" fmla="*/ 90 w 244"/>
              <a:gd name="T91" fmla="*/ 96 h 266"/>
              <a:gd name="T92" fmla="*/ 100 w 244"/>
              <a:gd name="T93" fmla="*/ 73 h 266"/>
              <a:gd name="T94" fmla="*/ 125 w 244"/>
              <a:gd name="T95" fmla="*/ 64 h 266"/>
              <a:gd name="T96" fmla="*/ 143 w 244"/>
              <a:gd name="T97" fmla="*/ 68 h 266"/>
              <a:gd name="T98" fmla="*/ 154 w 244"/>
              <a:gd name="T99" fmla="*/ 79 h 266"/>
              <a:gd name="T100" fmla="*/ 159 w 244"/>
              <a:gd name="T101" fmla="*/ 94 h 266"/>
              <a:gd name="T102" fmla="*/ 157 w 244"/>
              <a:gd name="T103" fmla="*/ 102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4" h="266">
                <a:moveTo>
                  <a:pt x="241" y="156"/>
                </a:moveTo>
                <a:cubicBezTo>
                  <a:pt x="216" y="127"/>
                  <a:pt x="216" y="127"/>
                  <a:pt x="216" y="127"/>
                </a:cubicBezTo>
                <a:cubicBezTo>
                  <a:pt x="213" y="122"/>
                  <a:pt x="216" y="109"/>
                  <a:pt x="216" y="109"/>
                </a:cubicBezTo>
                <a:cubicBezTo>
                  <a:pt x="222" y="64"/>
                  <a:pt x="194" y="45"/>
                  <a:pt x="194" y="45"/>
                </a:cubicBezTo>
                <a:cubicBezTo>
                  <a:pt x="124" y="0"/>
                  <a:pt x="62" y="42"/>
                  <a:pt x="62" y="42"/>
                </a:cubicBezTo>
                <a:cubicBezTo>
                  <a:pt x="0" y="88"/>
                  <a:pt x="42" y="159"/>
                  <a:pt x="42" y="159"/>
                </a:cubicBezTo>
                <a:cubicBezTo>
                  <a:pt x="55" y="178"/>
                  <a:pt x="61" y="207"/>
                  <a:pt x="61" y="207"/>
                </a:cubicBezTo>
                <a:cubicBezTo>
                  <a:pt x="63" y="234"/>
                  <a:pt x="56" y="266"/>
                  <a:pt x="56" y="266"/>
                </a:cubicBezTo>
                <a:cubicBezTo>
                  <a:pt x="64" y="266"/>
                  <a:pt x="64" y="266"/>
                  <a:pt x="64" y="266"/>
                </a:cubicBezTo>
                <a:cubicBezTo>
                  <a:pt x="64" y="266"/>
                  <a:pt x="148" y="265"/>
                  <a:pt x="151" y="265"/>
                </a:cubicBezTo>
                <a:cubicBezTo>
                  <a:pt x="149" y="233"/>
                  <a:pt x="159" y="230"/>
                  <a:pt x="159" y="230"/>
                </a:cubicBezTo>
                <a:cubicBezTo>
                  <a:pt x="203" y="239"/>
                  <a:pt x="209" y="232"/>
                  <a:pt x="211" y="232"/>
                </a:cubicBezTo>
                <a:cubicBezTo>
                  <a:pt x="224" y="222"/>
                  <a:pt x="216" y="211"/>
                  <a:pt x="216" y="211"/>
                </a:cubicBezTo>
                <a:cubicBezTo>
                  <a:pt x="213" y="205"/>
                  <a:pt x="217" y="201"/>
                  <a:pt x="217" y="201"/>
                </a:cubicBezTo>
                <a:cubicBezTo>
                  <a:pt x="228" y="198"/>
                  <a:pt x="220" y="193"/>
                  <a:pt x="220" y="193"/>
                </a:cubicBezTo>
                <a:cubicBezTo>
                  <a:pt x="216" y="191"/>
                  <a:pt x="221" y="188"/>
                  <a:pt x="221" y="188"/>
                </a:cubicBezTo>
                <a:cubicBezTo>
                  <a:pt x="228" y="184"/>
                  <a:pt x="220" y="179"/>
                  <a:pt x="220" y="179"/>
                </a:cubicBezTo>
                <a:cubicBezTo>
                  <a:pt x="221" y="169"/>
                  <a:pt x="221" y="169"/>
                  <a:pt x="221" y="169"/>
                </a:cubicBezTo>
                <a:cubicBezTo>
                  <a:pt x="234" y="166"/>
                  <a:pt x="234" y="166"/>
                  <a:pt x="234" y="166"/>
                </a:cubicBezTo>
                <a:cubicBezTo>
                  <a:pt x="244" y="165"/>
                  <a:pt x="241" y="156"/>
                  <a:pt x="241" y="156"/>
                </a:cubicBezTo>
                <a:close/>
                <a:moveTo>
                  <a:pt x="132" y="177"/>
                </a:moveTo>
                <a:cubicBezTo>
                  <a:pt x="130" y="179"/>
                  <a:pt x="127" y="180"/>
                  <a:pt x="123" y="180"/>
                </a:cubicBezTo>
                <a:cubicBezTo>
                  <a:pt x="120" y="180"/>
                  <a:pt x="117" y="179"/>
                  <a:pt x="114" y="177"/>
                </a:cubicBezTo>
                <a:cubicBezTo>
                  <a:pt x="112" y="174"/>
                  <a:pt x="111" y="171"/>
                  <a:pt x="111" y="168"/>
                </a:cubicBezTo>
                <a:cubicBezTo>
                  <a:pt x="111" y="164"/>
                  <a:pt x="112" y="161"/>
                  <a:pt x="114" y="159"/>
                </a:cubicBezTo>
                <a:cubicBezTo>
                  <a:pt x="117" y="157"/>
                  <a:pt x="120" y="155"/>
                  <a:pt x="123" y="155"/>
                </a:cubicBezTo>
                <a:cubicBezTo>
                  <a:pt x="127" y="155"/>
                  <a:pt x="130" y="157"/>
                  <a:pt x="132" y="159"/>
                </a:cubicBezTo>
                <a:cubicBezTo>
                  <a:pt x="135" y="161"/>
                  <a:pt x="136" y="164"/>
                  <a:pt x="136" y="168"/>
                </a:cubicBezTo>
                <a:cubicBezTo>
                  <a:pt x="136" y="171"/>
                  <a:pt x="135" y="174"/>
                  <a:pt x="132" y="177"/>
                </a:cubicBezTo>
                <a:close/>
                <a:moveTo>
                  <a:pt x="157" y="102"/>
                </a:moveTo>
                <a:cubicBezTo>
                  <a:pt x="156" y="105"/>
                  <a:pt x="155" y="108"/>
                  <a:pt x="153" y="111"/>
                </a:cubicBezTo>
                <a:cubicBezTo>
                  <a:pt x="152" y="112"/>
                  <a:pt x="149" y="115"/>
                  <a:pt x="145" y="119"/>
                </a:cubicBezTo>
                <a:cubicBezTo>
                  <a:pt x="140" y="123"/>
                  <a:pt x="138" y="126"/>
                  <a:pt x="137" y="127"/>
                </a:cubicBezTo>
                <a:cubicBezTo>
                  <a:pt x="136" y="129"/>
                  <a:pt x="135" y="131"/>
                  <a:pt x="134" y="134"/>
                </a:cubicBezTo>
                <a:cubicBezTo>
                  <a:pt x="133" y="136"/>
                  <a:pt x="133" y="140"/>
                  <a:pt x="133" y="145"/>
                </a:cubicBezTo>
                <a:cubicBezTo>
                  <a:pt x="113" y="145"/>
                  <a:pt x="113" y="145"/>
                  <a:pt x="113" y="145"/>
                </a:cubicBezTo>
                <a:cubicBezTo>
                  <a:pt x="113" y="141"/>
                  <a:pt x="113" y="141"/>
                  <a:pt x="113" y="141"/>
                </a:cubicBezTo>
                <a:cubicBezTo>
                  <a:pt x="113" y="135"/>
                  <a:pt x="114" y="129"/>
                  <a:pt x="116" y="124"/>
                </a:cubicBezTo>
                <a:cubicBezTo>
                  <a:pt x="119" y="118"/>
                  <a:pt x="123" y="113"/>
                  <a:pt x="128" y="109"/>
                </a:cubicBezTo>
                <a:cubicBezTo>
                  <a:pt x="133" y="104"/>
                  <a:pt x="136" y="101"/>
                  <a:pt x="137" y="99"/>
                </a:cubicBezTo>
                <a:cubicBezTo>
                  <a:pt x="138" y="98"/>
                  <a:pt x="139" y="96"/>
                  <a:pt x="139" y="93"/>
                </a:cubicBezTo>
                <a:cubicBezTo>
                  <a:pt x="139" y="90"/>
                  <a:pt x="138" y="88"/>
                  <a:pt x="135" y="85"/>
                </a:cubicBezTo>
                <a:cubicBezTo>
                  <a:pt x="132" y="83"/>
                  <a:pt x="129" y="82"/>
                  <a:pt x="125" y="82"/>
                </a:cubicBezTo>
                <a:cubicBezTo>
                  <a:pt x="120" y="82"/>
                  <a:pt x="116" y="83"/>
                  <a:pt x="113" y="86"/>
                </a:cubicBezTo>
                <a:cubicBezTo>
                  <a:pt x="111" y="89"/>
                  <a:pt x="109" y="92"/>
                  <a:pt x="109" y="96"/>
                </a:cubicBezTo>
                <a:cubicBezTo>
                  <a:pt x="90" y="96"/>
                  <a:pt x="90" y="96"/>
                  <a:pt x="90" y="96"/>
                </a:cubicBezTo>
                <a:cubicBezTo>
                  <a:pt x="90" y="87"/>
                  <a:pt x="93" y="79"/>
                  <a:pt x="100" y="73"/>
                </a:cubicBezTo>
                <a:cubicBezTo>
                  <a:pt x="106" y="67"/>
                  <a:pt x="115" y="64"/>
                  <a:pt x="125" y="64"/>
                </a:cubicBezTo>
                <a:cubicBezTo>
                  <a:pt x="132" y="64"/>
                  <a:pt x="138" y="65"/>
                  <a:pt x="143" y="68"/>
                </a:cubicBezTo>
                <a:cubicBezTo>
                  <a:pt x="148" y="70"/>
                  <a:pt x="152" y="74"/>
                  <a:pt x="154" y="79"/>
                </a:cubicBezTo>
                <a:cubicBezTo>
                  <a:pt x="157" y="83"/>
                  <a:pt x="159" y="88"/>
                  <a:pt x="159" y="94"/>
                </a:cubicBezTo>
                <a:cubicBezTo>
                  <a:pt x="159" y="97"/>
                  <a:pt x="158" y="99"/>
                  <a:pt x="157" y="10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095942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r>
              <a:rPr lang="en-US" smtClean="0"/>
              <a:t>Page </a:t>
            </a:r>
            <a:fld id="{90CBDC3A-D49F-4631-A8C7-55D59B33E5FA}" type="slidenum">
              <a:rPr lang="en-US" smtClean="0"/>
              <a:pPr>
                <a:defRPr/>
              </a:pPr>
              <a:t>37</a:t>
            </a:fld>
            <a:endParaRPr lang="en-US" dirty="0"/>
          </a:p>
        </p:txBody>
      </p:sp>
      <p:sp>
        <p:nvSpPr>
          <p:cNvPr id="3" name="Title 2"/>
          <p:cNvSpPr>
            <a:spLocks noGrp="1"/>
          </p:cNvSpPr>
          <p:nvPr>
            <p:ph type="title"/>
          </p:nvPr>
        </p:nvSpPr>
        <p:spPr/>
        <p:txBody>
          <a:bodyPr/>
          <a:lstStyle/>
          <a:p>
            <a:r>
              <a:rPr lang="en-US" dirty="0">
                <a:solidFill>
                  <a:schemeClr val="bg1"/>
                </a:solidFill>
              </a:rPr>
              <a:t>References</a:t>
            </a:r>
          </a:p>
        </p:txBody>
      </p:sp>
      <p:sp>
        <p:nvSpPr>
          <p:cNvPr id="4" name="Text Placeholder 3"/>
          <p:cNvSpPr>
            <a:spLocks noGrp="1"/>
          </p:cNvSpPr>
          <p:nvPr>
            <p:ph type="body" sz="quarter" idx="10"/>
          </p:nvPr>
        </p:nvSpPr>
        <p:spPr/>
        <p:txBody>
          <a:bodyPr/>
          <a:lstStyle/>
          <a:p>
            <a:r>
              <a:rPr lang="en-GB" dirty="0">
                <a:solidFill>
                  <a:schemeClr val="accent4"/>
                </a:solidFill>
              </a:rPr>
              <a:t>Useful References</a:t>
            </a:r>
          </a:p>
        </p:txBody>
      </p:sp>
      <p:sp>
        <p:nvSpPr>
          <p:cNvPr id="5" name="Footer Placeholder 4"/>
          <p:cNvSpPr>
            <a:spLocks noGrp="1"/>
          </p:cNvSpPr>
          <p:nvPr>
            <p:ph type="ftr" sz="quarter" idx="13"/>
          </p:nvPr>
        </p:nvSpPr>
        <p:spPr/>
        <p:txBody>
          <a:bodyPr/>
          <a:lstStyle/>
          <a:p>
            <a:r>
              <a:rPr lang="en-US" smtClean="0"/>
              <a:t>Copyright © 2016 Accenture  All rights reserved.</a:t>
            </a:r>
            <a:endParaRPr lang="en-US" dirty="0"/>
          </a:p>
        </p:txBody>
      </p:sp>
      <p:sp>
        <p:nvSpPr>
          <p:cNvPr id="6" name="TextBox 5"/>
          <p:cNvSpPr txBox="1"/>
          <p:nvPr/>
        </p:nvSpPr>
        <p:spPr>
          <a:xfrm>
            <a:off x="455613" y="1855192"/>
            <a:ext cx="8281987" cy="3877985"/>
          </a:xfrm>
          <a:prstGeom prst="rect">
            <a:avLst/>
          </a:prstGeom>
          <a:noFill/>
        </p:spPr>
        <p:txBody>
          <a:bodyPr wrap="square" lIns="0" rtlCol="0">
            <a:spAutoFit/>
          </a:bodyPr>
          <a:lstStyle/>
          <a:p>
            <a:pPr marL="179388" indent="-179388">
              <a:spcAft>
                <a:spcPts val="1200"/>
              </a:spcAft>
              <a:buClr>
                <a:schemeClr val="accent2"/>
              </a:buClr>
              <a:buFont typeface="Arial" panose="020B0604020202020204" pitchFamily="34" charset="0"/>
              <a:buChar char="•"/>
            </a:pPr>
            <a:r>
              <a:rPr lang="en-GB" sz="1600" dirty="0">
                <a:solidFill>
                  <a:schemeClr val="bg1"/>
                </a:solidFill>
              </a:rPr>
              <a:t>Patch Management Automation for Enterprise Cloud, Hai Huang, Salman </a:t>
            </a:r>
            <a:r>
              <a:rPr lang="en-GB" sz="1600" dirty="0" err="1">
                <a:solidFill>
                  <a:schemeClr val="bg1"/>
                </a:solidFill>
              </a:rPr>
              <a:t>Baset</a:t>
            </a:r>
            <a:r>
              <a:rPr lang="en-GB" sz="1600" dirty="0">
                <a:solidFill>
                  <a:schemeClr val="bg1"/>
                </a:solidFill>
              </a:rPr>
              <a:t>, </a:t>
            </a:r>
            <a:r>
              <a:rPr lang="en-GB" sz="1600" dirty="0" err="1">
                <a:solidFill>
                  <a:schemeClr val="bg1"/>
                </a:solidFill>
              </a:rPr>
              <a:t>Chunqiang</a:t>
            </a:r>
            <a:r>
              <a:rPr lang="en-GB" sz="1600" dirty="0">
                <a:solidFill>
                  <a:schemeClr val="bg1"/>
                </a:solidFill>
              </a:rPr>
              <a:t> Tang (IBM TJ Watson Research </a:t>
            </a:r>
            <a:r>
              <a:rPr lang="en-GB" sz="1600" dirty="0" err="1">
                <a:solidFill>
                  <a:schemeClr val="bg1"/>
                </a:solidFill>
              </a:rPr>
              <a:t>Center</a:t>
            </a:r>
            <a:r>
              <a:rPr lang="en-GB" sz="1600" dirty="0">
                <a:solidFill>
                  <a:schemeClr val="bg1"/>
                </a:solidFill>
              </a:rPr>
              <a:t>)</a:t>
            </a:r>
            <a:r>
              <a:rPr lang="en-GB" sz="1600" dirty="0"/>
              <a:t/>
            </a:r>
            <a:br>
              <a:rPr lang="en-GB" sz="1600" dirty="0"/>
            </a:br>
            <a:r>
              <a:rPr lang="en-GB" sz="1600" dirty="0">
                <a:hlinkClick r:id="rId2"/>
              </a:rPr>
              <a:t>http://www1.cs.columbia.edu/~salman/publications/patch-noms-2012.pdf</a:t>
            </a:r>
            <a:endParaRPr lang="en-GB" sz="1600" dirty="0"/>
          </a:p>
          <a:p>
            <a:pPr marL="179388" indent="-179388">
              <a:spcAft>
                <a:spcPts val="1200"/>
              </a:spcAft>
              <a:buClr>
                <a:schemeClr val="accent2"/>
              </a:buClr>
              <a:buFont typeface="Arial" panose="020B0604020202020204" pitchFamily="34" charset="0"/>
              <a:buChar char="•"/>
            </a:pPr>
            <a:r>
              <a:rPr lang="en-GB" sz="1600" dirty="0">
                <a:hlinkClick r:id="rId3"/>
              </a:rPr>
              <a:t>http://aws.amazon.com/security/</a:t>
            </a:r>
            <a:endParaRPr lang="en-GB" sz="1600" dirty="0"/>
          </a:p>
          <a:p>
            <a:pPr marL="179388" indent="-179388">
              <a:spcAft>
                <a:spcPts val="1200"/>
              </a:spcAft>
              <a:buClr>
                <a:schemeClr val="accent2"/>
              </a:buClr>
              <a:buFont typeface="Arial" panose="020B0604020202020204" pitchFamily="34" charset="0"/>
              <a:buChar char="•"/>
            </a:pPr>
            <a:r>
              <a:rPr lang="en-GB" sz="1600" dirty="0">
                <a:hlinkClick r:id="rId4"/>
              </a:rPr>
              <a:t>http://media.amazonwebservices.com/AWS_Security_Best_Practices.pdf</a:t>
            </a:r>
            <a:endParaRPr lang="en-GB" sz="1600" dirty="0"/>
          </a:p>
          <a:p>
            <a:pPr marL="179388" indent="-179388">
              <a:spcAft>
                <a:spcPts val="1200"/>
              </a:spcAft>
              <a:buClr>
                <a:schemeClr val="accent2"/>
              </a:buClr>
              <a:buFont typeface="Arial" panose="020B0604020202020204" pitchFamily="34" charset="0"/>
              <a:buChar char="•"/>
            </a:pPr>
            <a:r>
              <a:rPr lang="en-GB" sz="1600" dirty="0">
                <a:hlinkClick r:id="rId5"/>
              </a:rPr>
              <a:t>http://media.amazonwebservices.com/pdf/AWS_Security_Whitepaper.pdf</a:t>
            </a:r>
            <a:endParaRPr lang="en-GB" sz="1600" dirty="0"/>
          </a:p>
          <a:p>
            <a:pPr marL="179388" indent="-179388">
              <a:spcAft>
                <a:spcPts val="1200"/>
              </a:spcAft>
              <a:buClr>
                <a:schemeClr val="accent2"/>
              </a:buClr>
              <a:buFont typeface="Arial" panose="020B0604020202020204" pitchFamily="34" charset="0"/>
              <a:buChar char="•"/>
            </a:pPr>
            <a:r>
              <a:rPr lang="en-GB" sz="1600" dirty="0">
                <a:hlinkClick r:id="rId6"/>
              </a:rPr>
              <a:t>http://techblog.netflix.com/2011/07/netflix-simian-army.html</a:t>
            </a:r>
            <a:endParaRPr lang="en-GB" sz="1600" dirty="0"/>
          </a:p>
          <a:p>
            <a:pPr marL="179388" indent="-179388">
              <a:spcAft>
                <a:spcPts val="1200"/>
              </a:spcAft>
              <a:buClr>
                <a:schemeClr val="accent2"/>
              </a:buClr>
              <a:buFont typeface="Arial" panose="020B0604020202020204" pitchFamily="34" charset="0"/>
              <a:buChar char="•"/>
            </a:pPr>
            <a:r>
              <a:rPr lang="en-GB" sz="1600" dirty="0">
                <a:hlinkClick r:id="rId7"/>
              </a:rPr>
              <a:t>http://www.slideshare.net/rightscale/rightscale-webinar-high-availability-in-the-cloud-architectural-best-practices</a:t>
            </a:r>
            <a:endParaRPr lang="en-GB" sz="1600" dirty="0"/>
          </a:p>
          <a:p>
            <a:pPr marL="179388" indent="-179388">
              <a:spcAft>
                <a:spcPts val="1200"/>
              </a:spcAft>
              <a:buClr>
                <a:schemeClr val="accent2"/>
              </a:buClr>
              <a:buFont typeface="Arial" panose="020B0604020202020204" pitchFamily="34" charset="0"/>
              <a:buChar char="•"/>
            </a:pPr>
            <a:r>
              <a:rPr lang="en-GB" sz="1600" dirty="0">
                <a:hlinkClick r:id="rId8"/>
              </a:rPr>
              <a:t>http://www.slideshare.net/superdupersheep/stop-using-nagios-so-it-can-die-peacefully</a:t>
            </a:r>
            <a:endParaRPr lang="en-GB" sz="1600" dirty="0"/>
          </a:p>
          <a:p>
            <a:pPr marL="179388" indent="-179388">
              <a:spcAft>
                <a:spcPts val="1200"/>
              </a:spcAft>
              <a:buClr>
                <a:schemeClr val="accent2"/>
              </a:buClr>
              <a:buFont typeface="Arial" panose="020B0604020202020204" pitchFamily="34" charset="0"/>
              <a:buChar char="•"/>
            </a:pPr>
            <a:r>
              <a:rPr lang="en-GB" sz="1600" dirty="0">
                <a:hlinkClick r:id="rId9"/>
              </a:rPr>
              <a:t>http://</a:t>
            </a:r>
            <a:r>
              <a:rPr lang="en-GB" sz="1600" dirty="0" smtClean="0">
                <a:hlinkClick r:id="rId9"/>
              </a:rPr>
              <a:t>media.amazonwebservices.com/AWS_Backup_Recovery.pdf</a:t>
            </a:r>
            <a:endParaRPr lang="en-US" sz="1600" dirty="0"/>
          </a:p>
        </p:txBody>
      </p:sp>
    </p:spTree>
    <p:extLst>
      <p:ext uri="{BB962C8B-B14F-4D97-AF65-F5344CB8AC3E}">
        <p14:creationId xmlns:p14="http://schemas.microsoft.com/office/powerpoint/2010/main" val="17150180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r>
              <a:rPr lang="en-US" smtClean="0"/>
              <a:t>Page </a:t>
            </a:r>
            <a:fld id="{90CBDC3A-D49F-4631-A8C7-55D59B33E5FA}" type="slidenum">
              <a:rPr lang="en-US" smtClean="0"/>
              <a:pPr>
                <a:defRPr/>
              </a:pPr>
              <a:t>4</a:t>
            </a:fld>
            <a:endParaRPr lang="en-US" dirty="0"/>
          </a:p>
        </p:txBody>
      </p:sp>
      <p:sp>
        <p:nvSpPr>
          <p:cNvPr id="3" name="Title 2"/>
          <p:cNvSpPr>
            <a:spLocks noGrp="1"/>
          </p:cNvSpPr>
          <p:nvPr>
            <p:ph type="title"/>
          </p:nvPr>
        </p:nvSpPr>
        <p:spPr/>
        <p:txBody>
          <a:bodyPr/>
          <a:lstStyle/>
          <a:p>
            <a:r>
              <a:rPr lang="en-US" dirty="0"/>
              <a:t>Security</a:t>
            </a:r>
          </a:p>
        </p:txBody>
      </p:sp>
      <p:sp>
        <p:nvSpPr>
          <p:cNvPr id="4" name="Text Placeholder 3"/>
          <p:cNvSpPr>
            <a:spLocks noGrp="1"/>
          </p:cNvSpPr>
          <p:nvPr>
            <p:ph type="body" sz="quarter" idx="10"/>
          </p:nvPr>
        </p:nvSpPr>
        <p:spPr/>
        <p:txBody>
          <a:bodyPr/>
          <a:lstStyle/>
          <a:p>
            <a:r>
              <a:rPr lang="en-US" dirty="0"/>
              <a:t>Keeping secure in the Cloud</a:t>
            </a:r>
          </a:p>
          <a:p>
            <a:endParaRPr lang="en-US" dirty="0"/>
          </a:p>
        </p:txBody>
      </p:sp>
      <p:sp>
        <p:nvSpPr>
          <p:cNvPr id="5" name="Footer Placeholder 4"/>
          <p:cNvSpPr>
            <a:spLocks noGrp="1"/>
          </p:cNvSpPr>
          <p:nvPr>
            <p:ph type="ftr" sz="quarter" idx="13"/>
          </p:nvPr>
        </p:nvSpPr>
        <p:spPr/>
        <p:txBody>
          <a:bodyPr/>
          <a:lstStyle/>
          <a:p>
            <a:r>
              <a:rPr lang="en-US" smtClean="0"/>
              <a:t>Copyright © 2016 Accenture  All rights reserved.</a:t>
            </a:r>
            <a:endParaRPr lang="en-US" dirty="0"/>
          </a:p>
        </p:txBody>
      </p:sp>
      <p:sp>
        <p:nvSpPr>
          <p:cNvPr id="7" name="Rectangle 6"/>
          <p:cNvSpPr/>
          <p:nvPr/>
        </p:nvSpPr>
        <p:spPr>
          <a:xfrm>
            <a:off x="1314824" y="2161966"/>
            <a:ext cx="3201614" cy="830997"/>
          </a:xfrm>
          <a:prstGeom prst="rect">
            <a:avLst/>
          </a:prstGeom>
        </p:spPr>
        <p:txBody>
          <a:bodyPr wrap="square">
            <a:spAutoFit/>
          </a:bodyPr>
          <a:lstStyle/>
          <a:p>
            <a:r>
              <a:rPr lang="en-GB" sz="1600" dirty="0">
                <a:solidFill>
                  <a:schemeClr val="tx2"/>
                </a:solidFill>
              </a:rPr>
              <a:t>Information security is of paramount importance </a:t>
            </a:r>
            <a:r>
              <a:rPr lang="en-GB" sz="1600" dirty="0" smtClean="0">
                <a:solidFill>
                  <a:schemeClr val="tx2"/>
                </a:solidFill>
              </a:rPr>
              <a:t>to</a:t>
            </a:r>
            <a:br>
              <a:rPr lang="en-GB" sz="1600" dirty="0" smtClean="0">
                <a:solidFill>
                  <a:schemeClr val="tx2"/>
                </a:solidFill>
              </a:rPr>
            </a:br>
            <a:r>
              <a:rPr lang="en-GB" sz="1600" dirty="0" smtClean="0">
                <a:solidFill>
                  <a:schemeClr val="tx2"/>
                </a:solidFill>
              </a:rPr>
              <a:t>Cloud </a:t>
            </a:r>
            <a:r>
              <a:rPr lang="en-GB" sz="1600" dirty="0">
                <a:solidFill>
                  <a:schemeClr val="tx2"/>
                </a:solidFill>
              </a:rPr>
              <a:t>customers</a:t>
            </a:r>
          </a:p>
        </p:txBody>
      </p:sp>
      <p:sp>
        <p:nvSpPr>
          <p:cNvPr id="8" name="Rectangle 7"/>
          <p:cNvSpPr/>
          <p:nvPr/>
        </p:nvSpPr>
        <p:spPr>
          <a:xfrm>
            <a:off x="1314824" y="3402886"/>
            <a:ext cx="3201614" cy="830997"/>
          </a:xfrm>
          <a:prstGeom prst="rect">
            <a:avLst/>
          </a:prstGeom>
        </p:spPr>
        <p:txBody>
          <a:bodyPr wrap="square">
            <a:spAutoFit/>
          </a:bodyPr>
          <a:lstStyle/>
          <a:p>
            <a:r>
              <a:rPr lang="en-US" sz="1600" dirty="0">
                <a:solidFill>
                  <a:schemeClr val="tx2"/>
                </a:solidFill>
              </a:rPr>
              <a:t>Your cloud provider </a:t>
            </a:r>
            <a:r>
              <a:rPr lang="en-US" sz="1600" dirty="0" smtClean="0">
                <a:solidFill>
                  <a:schemeClr val="tx2"/>
                </a:solidFill>
              </a:rPr>
              <a:t>may</a:t>
            </a:r>
            <a:br>
              <a:rPr lang="en-US" sz="1600" dirty="0" smtClean="0">
                <a:solidFill>
                  <a:schemeClr val="tx2"/>
                </a:solidFill>
              </a:rPr>
            </a:br>
            <a:r>
              <a:rPr lang="en-US" sz="1600" dirty="0" smtClean="0">
                <a:solidFill>
                  <a:schemeClr val="tx2"/>
                </a:solidFill>
              </a:rPr>
              <a:t>take </a:t>
            </a:r>
            <a:r>
              <a:rPr lang="en-US" sz="1600" dirty="0">
                <a:solidFill>
                  <a:schemeClr val="tx2"/>
                </a:solidFill>
              </a:rPr>
              <a:t>responsibility but </a:t>
            </a:r>
            <a:r>
              <a:rPr lang="en-US" sz="1600" b="1" dirty="0">
                <a:solidFill>
                  <a:schemeClr val="tx2"/>
                </a:solidFill>
              </a:rPr>
              <a:t>not necessarily accountability</a:t>
            </a:r>
          </a:p>
        </p:txBody>
      </p:sp>
      <p:sp>
        <p:nvSpPr>
          <p:cNvPr id="9" name="Rectangle 8"/>
          <p:cNvSpPr/>
          <p:nvPr/>
        </p:nvSpPr>
        <p:spPr>
          <a:xfrm>
            <a:off x="1314824" y="4643806"/>
            <a:ext cx="3201614" cy="1569660"/>
          </a:xfrm>
          <a:prstGeom prst="rect">
            <a:avLst/>
          </a:prstGeom>
        </p:spPr>
        <p:txBody>
          <a:bodyPr wrap="square">
            <a:spAutoFit/>
          </a:bodyPr>
          <a:lstStyle/>
          <a:p>
            <a:r>
              <a:rPr lang="en-US" sz="1600" dirty="0">
                <a:solidFill>
                  <a:schemeClr val="tx2"/>
                </a:solidFill>
              </a:rPr>
              <a:t>Security is a core functional requirement that protects mission-critical information from accidental or deliberate theft, leakage, integrity compromise, and </a:t>
            </a:r>
            <a:r>
              <a:rPr lang="en-US" sz="1600" dirty="0" smtClean="0">
                <a:solidFill>
                  <a:schemeClr val="tx2"/>
                </a:solidFill>
              </a:rPr>
              <a:t>deletion</a:t>
            </a:r>
            <a:endParaRPr lang="en-US" sz="1600" dirty="0">
              <a:solidFill>
                <a:schemeClr val="tx2"/>
              </a:solidFill>
            </a:endParaRPr>
          </a:p>
        </p:txBody>
      </p:sp>
      <p:sp>
        <p:nvSpPr>
          <p:cNvPr id="10" name="Rectangle 9"/>
          <p:cNvSpPr/>
          <p:nvPr/>
        </p:nvSpPr>
        <p:spPr>
          <a:xfrm>
            <a:off x="5292538" y="2161966"/>
            <a:ext cx="3445062" cy="3249608"/>
          </a:xfrm>
          <a:prstGeom prst="rect">
            <a:avLst/>
          </a:prstGeom>
        </p:spPr>
        <p:txBody>
          <a:bodyPr wrap="square">
            <a:spAutoFit/>
          </a:bodyPr>
          <a:lstStyle/>
          <a:p>
            <a:pPr>
              <a:spcAft>
                <a:spcPts val="500"/>
              </a:spcAft>
            </a:pPr>
            <a:r>
              <a:rPr lang="en-US" sz="1600" dirty="0">
                <a:solidFill>
                  <a:schemeClr val="tx2"/>
                </a:solidFill>
              </a:rPr>
              <a:t>Cloud Security advantages over traditional IT infrastructure:</a:t>
            </a:r>
          </a:p>
          <a:p>
            <a:pPr marL="179388" indent="-179388">
              <a:spcAft>
                <a:spcPts val="500"/>
              </a:spcAft>
              <a:buFont typeface="Arial" panose="020B0604020202020204" pitchFamily="34" charset="0"/>
              <a:buChar char="•"/>
            </a:pPr>
            <a:r>
              <a:rPr lang="en-US" sz="1600" dirty="0">
                <a:solidFill>
                  <a:schemeClr val="tx2"/>
                </a:solidFill>
              </a:rPr>
              <a:t>Expenditure reduced on:</a:t>
            </a:r>
          </a:p>
          <a:p>
            <a:pPr marL="361950" lvl="1" indent="-182563">
              <a:spcAft>
                <a:spcPts val="500"/>
              </a:spcAft>
              <a:buFont typeface="Arial" panose="020B0604020202020204" pitchFamily="34" charset="0"/>
              <a:buChar char="–"/>
            </a:pPr>
            <a:r>
              <a:rPr lang="en-US" sz="1600" dirty="0">
                <a:solidFill>
                  <a:schemeClr val="tx2"/>
                </a:solidFill>
              </a:rPr>
              <a:t>Network security devices</a:t>
            </a:r>
          </a:p>
          <a:p>
            <a:pPr marL="361950" lvl="1" indent="-182563">
              <a:spcAft>
                <a:spcPts val="500"/>
              </a:spcAft>
              <a:buFont typeface="Arial" panose="020B0604020202020204" pitchFamily="34" charset="0"/>
              <a:buChar char="–"/>
            </a:pPr>
            <a:r>
              <a:rPr lang="en-US" sz="1600" dirty="0">
                <a:solidFill>
                  <a:schemeClr val="tx2"/>
                </a:solidFill>
              </a:rPr>
              <a:t>security software </a:t>
            </a:r>
            <a:r>
              <a:rPr lang="en-US" sz="1600" dirty="0" err="1">
                <a:solidFill>
                  <a:schemeClr val="tx2"/>
                </a:solidFill>
              </a:rPr>
              <a:t>licences</a:t>
            </a:r>
            <a:endParaRPr lang="en-US" sz="1600" dirty="0">
              <a:solidFill>
                <a:schemeClr val="tx2"/>
              </a:solidFill>
            </a:endParaRPr>
          </a:p>
          <a:p>
            <a:pPr marL="361950" lvl="1" indent="-182563">
              <a:spcAft>
                <a:spcPts val="500"/>
              </a:spcAft>
              <a:buFont typeface="Arial" panose="020B0604020202020204" pitchFamily="34" charset="0"/>
              <a:buChar char="–"/>
            </a:pPr>
            <a:r>
              <a:rPr lang="en-US" sz="1600" dirty="0">
                <a:solidFill>
                  <a:schemeClr val="tx2"/>
                </a:solidFill>
              </a:rPr>
              <a:t>staffing of an information security organization</a:t>
            </a:r>
          </a:p>
          <a:p>
            <a:pPr marL="361950" lvl="1" indent="-182563">
              <a:spcAft>
                <a:spcPts val="500"/>
              </a:spcAft>
              <a:buFont typeface="Arial" panose="020B0604020202020204" pitchFamily="34" charset="0"/>
              <a:buChar char="–"/>
            </a:pPr>
            <a:r>
              <a:rPr lang="en-US" sz="1600" dirty="0">
                <a:solidFill>
                  <a:schemeClr val="tx2"/>
                </a:solidFill>
              </a:rPr>
              <a:t>information </a:t>
            </a:r>
            <a:r>
              <a:rPr lang="en-US" sz="1600" dirty="0" smtClean="0">
                <a:solidFill>
                  <a:schemeClr val="tx2"/>
                </a:solidFill>
              </a:rPr>
              <a:t>security</a:t>
            </a:r>
            <a:br>
              <a:rPr lang="en-US" sz="1600" dirty="0" smtClean="0">
                <a:solidFill>
                  <a:schemeClr val="tx2"/>
                </a:solidFill>
              </a:rPr>
            </a:br>
            <a:r>
              <a:rPr lang="en-US" sz="1600" dirty="0" smtClean="0">
                <a:solidFill>
                  <a:schemeClr val="tx2"/>
                </a:solidFill>
              </a:rPr>
              <a:t>regulatory </a:t>
            </a:r>
            <a:r>
              <a:rPr lang="en-US" sz="1600" dirty="0">
                <a:solidFill>
                  <a:schemeClr val="tx2"/>
                </a:solidFill>
              </a:rPr>
              <a:t>compliance</a:t>
            </a:r>
          </a:p>
          <a:p>
            <a:pPr marL="361950" lvl="1" indent="-182563">
              <a:spcAft>
                <a:spcPts val="500"/>
              </a:spcAft>
              <a:buFont typeface="Arial" panose="020B0604020202020204" pitchFamily="34" charset="0"/>
              <a:buChar char="–"/>
            </a:pPr>
            <a:r>
              <a:rPr lang="en-US" sz="1600" dirty="0">
                <a:solidFill>
                  <a:schemeClr val="tx2"/>
                </a:solidFill>
              </a:rPr>
              <a:t>physical security requirements</a:t>
            </a:r>
          </a:p>
          <a:p>
            <a:pPr marL="361950" lvl="1" indent="-182563">
              <a:spcAft>
                <a:spcPts val="500"/>
              </a:spcAft>
              <a:buFont typeface="Arial" panose="020B0604020202020204" pitchFamily="34" charset="0"/>
              <a:buChar char="–"/>
            </a:pPr>
            <a:r>
              <a:rPr lang="en-US" sz="1600" dirty="0">
                <a:solidFill>
                  <a:schemeClr val="tx2"/>
                </a:solidFill>
              </a:rPr>
              <a:t>smart cards for access control</a:t>
            </a:r>
          </a:p>
        </p:txBody>
      </p:sp>
      <p:sp>
        <p:nvSpPr>
          <p:cNvPr id="11" name="Oval 10"/>
          <p:cNvSpPr/>
          <p:nvPr/>
        </p:nvSpPr>
        <p:spPr>
          <a:xfrm>
            <a:off x="482803" y="2161966"/>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p:cNvSpPr/>
          <p:nvPr/>
        </p:nvSpPr>
        <p:spPr>
          <a:xfrm>
            <a:off x="482803" y="3402886"/>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Oval 12"/>
          <p:cNvSpPr/>
          <p:nvPr/>
        </p:nvSpPr>
        <p:spPr>
          <a:xfrm>
            <a:off x="482803" y="4643806"/>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Oval 13"/>
          <p:cNvSpPr/>
          <p:nvPr/>
        </p:nvSpPr>
        <p:spPr>
          <a:xfrm>
            <a:off x="4513677" y="2161966"/>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9" name="Group 18"/>
          <p:cNvGrpSpPr/>
          <p:nvPr/>
        </p:nvGrpSpPr>
        <p:grpSpPr>
          <a:xfrm>
            <a:off x="656753" y="2232174"/>
            <a:ext cx="316780" cy="491728"/>
            <a:chOff x="-1822450" y="2041525"/>
            <a:chExt cx="804863" cy="1249363"/>
          </a:xfrm>
          <a:solidFill>
            <a:schemeClr val="accent1"/>
          </a:solidFill>
        </p:grpSpPr>
        <p:sp>
          <p:nvSpPr>
            <p:cNvPr id="17" name="Freeform 6"/>
            <p:cNvSpPr>
              <a:spLocks noEditPoints="1"/>
            </p:cNvSpPr>
            <p:nvPr/>
          </p:nvSpPr>
          <p:spPr bwMode="auto">
            <a:xfrm>
              <a:off x="-1822450" y="2620963"/>
              <a:ext cx="804863" cy="669925"/>
            </a:xfrm>
            <a:custGeom>
              <a:avLst/>
              <a:gdLst>
                <a:gd name="T0" fmla="*/ 775 w 937"/>
                <a:gd name="T1" fmla="*/ 0 h 778"/>
                <a:gd name="T2" fmla="*/ 162 w 937"/>
                <a:gd name="T3" fmla="*/ 0 h 778"/>
                <a:gd name="T4" fmla="*/ 0 w 937"/>
                <a:gd name="T5" fmla="*/ 162 h 778"/>
                <a:gd name="T6" fmla="*/ 0 w 937"/>
                <a:gd name="T7" fmla="*/ 616 h 778"/>
                <a:gd name="T8" fmla="*/ 162 w 937"/>
                <a:gd name="T9" fmla="*/ 778 h 778"/>
                <a:gd name="T10" fmla="*/ 775 w 937"/>
                <a:gd name="T11" fmla="*/ 778 h 778"/>
                <a:gd name="T12" fmla="*/ 937 w 937"/>
                <a:gd name="T13" fmla="*/ 616 h 778"/>
                <a:gd name="T14" fmla="*/ 937 w 937"/>
                <a:gd name="T15" fmla="*/ 162 h 778"/>
                <a:gd name="T16" fmla="*/ 775 w 937"/>
                <a:gd name="T17" fmla="*/ 0 h 778"/>
                <a:gd name="T18" fmla="*/ 515 w 937"/>
                <a:gd name="T19" fmla="*/ 408 h 778"/>
                <a:gd name="T20" fmla="*/ 515 w 937"/>
                <a:gd name="T21" fmla="*/ 555 h 778"/>
                <a:gd name="T22" fmla="*/ 469 w 937"/>
                <a:gd name="T23" fmla="*/ 601 h 778"/>
                <a:gd name="T24" fmla="*/ 422 w 937"/>
                <a:gd name="T25" fmla="*/ 555 h 778"/>
                <a:gd name="T26" fmla="*/ 422 w 937"/>
                <a:gd name="T27" fmla="*/ 408 h 778"/>
                <a:gd name="T28" fmla="*/ 364 w 937"/>
                <a:gd name="T29" fmla="*/ 314 h 778"/>
                <a:gd name="T30" fmla="*/ 469 w 937"/>
                <a:gd name="T31" fmla="*/ 209 h 778"/>
                <a:gd name="T32" fmla="*/ 574 w 937"/>
                <a:gd name="T33" fmla="*/ 314 h 778"/>
                <a:gd name="T34" fmla="*/ 515 w 937"/>
                <a:gd name="T35" fmla="*/ 408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7" h="778">
                  <a:moveTo>
                    <a:pt x="775" y="0"/>
                  </a:moveTo>
                  <a:cubicBezTo>
                    <a:pt x="162" y="0"/>
                    <a:pt x="162" y="0"/>
                    <a:pt x="162" y="0"/>
                  </a:cubicBezTo>
                  <a:cubicBezTo>
                    <a:pt x="73" y="0"/>
                    <a:pt x="0" y="72"/>
                    <a:pt x="0" y="162"/>
                  </a:cubicBezTo>
                  <a:cubicBezTo>
                    <a:pt x="0" y="616"/>
                    <a:pt x="0" y="616"/>
                    <a:pt x="0" y="616"/>
                  </a:cubicBezTo>
                  <a:cubicBezTo>
                    <a:pt x="0" y="705"/>
                    <a:pt x="73" y="778"/>
                    <a:pt x="162" y="778"/>
                  </a:cubicBezTo>
                  <a:cubicBezTo>
                    <a:pt x="775" y="778"/>
                    <a:pt x="775" y="778"/>
                    <a:pt x="775" y="778"/>
                  </a:cubicBezTo>
                  <a:cubicBezTo>
                    <a:pt x="865" y="778"/>
                    <a:pt x="937" y="705"/>
                    <a:pt x="937" y="616"/>
                  </a:cubicBezTo>
                  <a:cubicBezTo>
                    <a:pt x="937" y="162"/>
                    <a:pt x="937" y="162"/>
                    <a:pt x="937" y="162"/>
                  </a:cubicBezTo>
                  <a:cubicBezTo>
                    <a:pt x="937" y="72"/>
                    <a:pt x="865" y="0"/>
                    <a:pt x="775" y="0"/>
                  </a:cubicBezTo>
                  <a:close/>
                  <a:moveTo>
                    <a:pt x="515" y="408"/>
                  </a:moveTo>
                  <a:cubicBezTo>
                    <a:pt x="515" y="555"/>
                    <a:pt x="515" y="555"/>
                    <a:pt x="515" y="555"/>
                  </a:cubicBezTo>
                  <a:cubicBezTo>
                    <a:pt x="515" y="581"/>
                    <a:pt x="494" y="601"/>
                    <a:pt x="469" y="601"/>
                  </a:cubicBezTo>
                  <a:cubicBezTo>
                    <a:pt x="443" y="601"/>
                    <a:pt x="422" y="581"/>
                    <a:pt x="422" y="555"/>
                  </a:cubicBezTo>
                  <a:cubicBezTo>
                    <a:pt x="422" y="408"/>
                    <a:pt x="422" y="408"/>
                    <a:pt x="422" y="408"/>
                  </a:cubicBezTo>
                  <a:cubicBezTo>
                    <a:pt x="387" y="391"/>
                    <a:pt x="364" y="356"/>
                    <a:pt x="364" y="314"/>
                  </a:cubicBezTo>
                  <a:cubicBezTo>
                    <a:pt x="364" y="256"/>
                    <a:pt x="411" y="209"/>
                    <a:pt x="469" y="209"/>
                  </a:cubicBezTo>
                  <a:cubicBezTo>
                    <a:pt x="527" y="209"/>
                    <a:pt x="574" y="256"/>
                    <a:pt x="574" y="314"/>
                  </a:cubicBezTo>
                  <a:cubicBezTo>
                    <a:pt x="574" y="356"/>
                    <a:pt x="550" y="391"/>
                    <a:pt x="515" y="4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p:cNvSpPr>
            <p:nvPr/>
          </p:nvSpPr>
          <p:spPr bwMode="auto">
            <a:xfrm>
              <a:off x="-1724025" y="2041525"/>
              <a:ext cx="608013" cy="531812"/>
            </a:xfrm>
            <a:custGeom>
              <a:avLst/>
              <a:gdLst>
                <a:gd name="T0" fmla="*/ 141 w 705"/>
                <a:gd name="T1" fmla="*/ 348 h 619"/>
                <a:gd name="T2" fmla="*/ 353 w 705"/>
                <a:gd name="T3" fmla="*/ 140 h 619"/>
                <a:gd name="T4" fmla="*/ 564 w 705"/>
                <a:gd name="T5" fmla="*/ 348 h 619"/>
                <a:gd name="T6" fmla="*/ 564 w 705"/>
                <a:gd name="T7" fmla="*/ 619 h 619"/>
                <a:gd name="T8" fmla="*/ 705 w 705"/>
                <a:gd name="T9" fmla="*/ 619 h 619"/>
                <a:gd name="T10" fmla="*/ 705 w 705"/>
                <a:gd name="T11" fmla="*/ 348 h 619"/>
                <a:gd name="T12" fmla="*/ 353 w 705"/>
                <a:gd name="T13" fmla="*/ 0 h 619"/>
                <a:gd name="T14" fmla="*/ 0 w 705"/>
                <a:gd name="T15" fmla="*/ 348 h 619"/>
                <a:gd name="T16" fmla="*/ 0 w 705"/>
                <a:gd name="T17" fmla="*/ 619 h 619"/>
                <a:gd name="T18" fmla="*/ 141 w 705"/>
                <a:gd name="T19" fmla="*/ 619 h 619"/>
                <a:gd name="T20" fmla="*/ 141 w 705"/>
                <a:gd name="T21" fmla="*/ 348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5" h="619">
                  <a:moveTo>
                    <a:pt x="141" y="348"/>
                  </a:moveTo>
                  <a:cubicBezTo>
                    <a:pt x="141" y="233"/>
                    <a:pt x="236" y="140"/>
                    <a:pt x="353" y="140"/>
                  </a:cubicBezTo>
                  <a:cubicBezTo>
                    <a:pt x="469" y="140"/>
                    <a:pt x="564" y="233"/>
                    <a:pt x="564" y="348"/>
                  </a:cubicBezTo>
                  <a:cubicBezTo>
                    <a:pt x="564" y="619"/>
                    <a:pt x="564" y="619"/>
                    <a:pt x="564" y="619"/>
                  </a:cubicBezTo>
                  <a:cubicBezTo>
                    <a:pt x="705" y="619"/>
                    <a:pt x="705" y="619"/>
                    <a:pt x="705" y="619"/>
                  </a:cubicBezTo>
                  <a:cubicBezTo>
                    <a:pt x="705" y="348"/>
                    <a:pt x="705" y="348"/>
                    <a:pt x="705" y="348"/>
                  </a:cubicBezTo>
                  <a:cubicBezTo>
                    <a:pt x="705" y="156"/>
                    <a:pt x="547" y="0"/>
                    <a:pt x="353" y="0"/>
                  </a:cubicBezTo>
                  <a:cubicBezTo>
                    <a:pt x="158" y="0"/>
                    <a:pt x="0" y="156"/>
                    <a:pt x="0" y="348"/>
                  </a:cubicBezTo>
                  <a:cubicBezTo>
                    <a:pt x="0" y="619"/>
                    <a:pt x="0" y="619"/>
                    <a:pt x="0" y="619"/>
                  </a:cubicBezTo>
                  <a:cubicBezTo>
                    <a:pt x="141" y="619"/>
                    <a:pt x="141" y="619"/>
                    <a:pt x="141" y="619"/>
                  </a:cubicBezTo>
                  <a:lnTo>
                    <a:pt x="141" y="3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p:cNvGrpSpPr/>
          <p:nvPr/>
        </p:nvGrpSpPr>
        <p:grpSpPr>
          <a:xfrm>
            <a:off x="580496" y="3521436"/>
            <a:ext cx="469372" cy="427998"/>
            <a:chOff x="554038" y="3375025"/>
            <a:chExt cx="522287" cy="476250"/>
          </a:xfrm>
        </p:grpSpPr>
        <p:sp>
          <p:nvSpPr>
            <p:cNvPr id="22" name="Freeform 12"/>
            <p:cNvSpPr>
              <a:spLocks/>
            </p:cNvSpPr>
            <p:nvPr/>
          </p:nvSpPr>
          <p:spPr bwMode="auto">
            <a:xfrm>
              <a:off x="673100" y="3457575"/>
              <a:ext cx="284162" cy="384175"/>
            </a:xfrm>
            <a:custGeom>
              <a:avLst/>
              <a:gdLst>
                <a:gd name="T0" fmla="*/ 946 w 1273"/>
                <a:gd name="T1" fmla="*/ 1408 h 1705"/>
                <a:gd name="T2" fmla="*/ 1108 w 1273"/>
                <a:gd name="T3" fmla="*/ 1483 h 1705"/>
                <a:gd name="T4" fmla="*/ 1272 w 1273"/>
                <a:gd name="T5" fmla="*/ 1208 h 1705"/>
                <a:gd name="T6" fmla="*/ 1272 w 1273"/>
                <a:gd name="T7" fmla="*/ 504 h 1705"/>
                <a:gd name="T8" fmla="*/ 1273 w 1273"/>
                <a:gd name="T9" fmla="*/ 497 h 1705"/>
                <a:gd name="T10" fmla="*/ 637 w 1273"/>
                <a:gd name="T11" fmla="*/ 0 h 1705"/>
                <a:gd name="T12" fmla="*/ 0 w 1273"/>
                <a:gd name="T13" fmla="*/ 503 h 1705"/>
                <a:gd name="T14" fmla="*/ 0 w 1273"/>
                <a:gd name="T15" fmla="*/ 504 h 1705"/>
                <a:gd name="T16" fmla="*/ 0 w 1273"/>
                <a:gd name="T17" fmla="*/ 1202 h 1705"/>
                <a:gd name="T18" fmla="*/ 637 w 1273"/>
                <a:gd name="T19" fmla="*/ 1705 h 1705"/>
                <a:gd name="T20" fmla="*/ 745 w 1273"/>
                <a:gd name="T21" fmla="*/ 1694 h 1705"/>
                <a:gd name="T22" fmla="*/ 733 w 1273"/>
                <a:gd name="T23" fmla="*/ 1622 h 1705"/>
                <a:gd name="T24" fmla="*/ 946 w 1273"/>
                <a:gd name="T25" fmla="*/ 1408 h 1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3" h="1705">
                  <a:moveTo>
                    <a:pt x="946" y="1408"/>
                  </a:moveTo>
                  <a:cubicBezTo>
                    <a:pt x="1009" y="1408"/>
                    <a:pt x="1068" y="1436"/>
                    <a:pt x="1108" y="1483"/>
                  </a:cubicBezTo>
                  <a:cubicBezTo>
                    <a:pt x="1176" y="1406"/>
                    <a:pt x="1233" y="1313"/>
                    <a:pt x="1272" y="1208"/>
                  </a:cubicBezTo>
                  <a:cubicBezTo>
                    <a:pt x="1272" y="504"/>
                    <a:pt x="1272" y="504"/>
                    <a:pt x="1272" y="504"/>
                  </a:cubicBezTo>
                  <a:cubicBezTo>
                    <a:pt x="1272" y="502"/>
                    <a:pt x="1272" y="499"/>
                    <a:pt x="1273" y="497"/>
                  </a:cubicBezTo>
                  <a:cubicBezTo>
                    <a:pt x="1162" y="203"/>
                    <a:pt x="919" y="0"/>
                    <a:pt x="637" y="0"/>
                  </a:cubicBezTo>
                  <a:cubicBezTo>
                    <a:pt x="353" y="0"/>
                    <a:pt x="109" y="206"/>
                    <a:pt x="0" y="503"/>
                  </a:cubicBezTo>
                  <a:cubicBezTo>
                    <a:pt x="0" y="503"/>
                    <a:pt x="0" y="504"/>
                    <a:pt x="0" y="504"/>
                  </a:cubicBezTo>
                  <a:cubicBezTo>
                    <a:pt x="0" y="1202"/>
                    <a:pt x="0" y="1202"/>
                    <a:pt x="0" y="1202"/>
                  </a:cubicBezTo>
                  <a:cubicBezTo>
                    <a:pt x="109" y="1498"/>
                    <a:pt x="353" y="1705"/>
                    <a:pt x="637" y="1705"/>
                  </a:cubicBezTo>
                  <a:cubicBezTo>
                    <a:pt x="674" y="1705"/>
                    <a:pt x="710" y="1701"/>
                    <a:pt x="745" y="1694"/>
                  </a:cubicBezTo>
                  <a:cubicBezTo>
                    <a:pt x="737" y="1672"/>
                    <a:pt x="733" y="1647"/>
                    <a:pt x="733" y="1622"/>
                  </a:cubicBezTo>
                  <a:cubicBezTo>
                    <a:pt x="733" y="1504"/>
                    <a:pt x="828" y="1408"/>
                    <a:pt x="946" y="140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p:nvSpPr>
          <p:spPr bwMode="auto">
            <a:xfrm>
              <a:off x="554038" y="3375025"/>
              <a:ext cx="522287" cy="476250"/>
            </a:xfrm>
            <a:custGeom>
              <a:avLst/>
              <a:gdLst>
                <a:gd name="T0" fmla="*/ 2245 w 2335"/>
                <a:gd name="T1" fmla="*/ 1027 h 2119"/>
                <a:gd name="T2" fmla="*/ 2128 w 2335"/>
                <a:gd name="T3" fmla="*/ 1027 h 2119"/>
                <a:gd name="T4" fmla="*/ 2056 w 2335"/>
                <a:gd name="T5" fmla="*/ 941 h 2119"/>
                <a:gd name="T6" fmla="*/ 2056 w 2335"/>
                <a:gd name="T7" fmla="*/ 892 h 2119"/>
                <a:gd name="T8" fmla="*/ 1200 w 2335"/>
                <a:gd name="T9" fmla="*/ 0 h 2119"/>
                <a:gd name="T10" fmla="*/ 1144 w 2335"/>
                <a:gd name="T11" fmla="*/ 0 h 2119"/>
                <a:gd name="T12" fmla="*/ 288 w 2335"/>
                <a:gd name="T13" fmla="*/ 892 h 2119"/>
                <a:gd name="T14" fmla="*/ 288 w 2335"/>
                <a:gd name="T15" fmla="*/ 933 h 2119"/>
                <a:gd name="T16" fmla="*/ 206 w 2335"/>
                <a:gd name="T17" fmla="*/ 1027 h 2119"/>
                <a:gd name="T18" fmla="*/ 90 w 2335"/>
                <a:gd name="T19" fmla="*/ 1027 h 2119"/>
                <a:gd name="T20" fmla="*/ 15 w 2335"/>
                <a:gd name="T21" fmla="*/ 1070 h 2119"/>
                <a:gd name="T22" fmla="*/ 0 w 2335"/>
                <a:gd name="T23" fmla="*/ 1121 h 2119"/>
                <a:gd name="T24" fmla="*/ 0 w 2335"/>
                <a:gd name="T25" fmla="*/ 1235 h 2119"/>
                <a:gd name="T26" fmla="*/ 90 w 2335"/>
                <a:gd name="T27" fmla="*/ 1329 h 2119"/>
                <a:gd name="T28" fmla="*/ 206 w 2335"/>
                <a:gd name="T29" fmla="*/ 1329 h 2119"/>
                <a:gd name="T30" fmla="*/ 447 w 2335"/>
                <a:gd name="T31" fmla="*/ 1484 h 2119"/>
                <a:gd name="T32" fmla="*/ 447 w 2335"/>
                <a:gd name="T33" fmla="*/ 1075 h 2119"/>
                <a:gd name="T34" fmla="*/ 447 w 2335"/>
                <a:gd name="T35" fmla="*/ 872 h 2119"/>
                <a:gd name="T36" fmla="*/ 389 w 2335"/>
                <a:gd name="T37" fmla="*/ 883 h 2119"/>
                <a:gd name="T38" fmla="*/ 1144 w 2335"/>
                <a:gd name="T39" fmla="*/ 221 h 2119"/>
                <a:gd name="T40" fmla="*/ 1200 w 2335"/>
                <a:gd name="T41" fmla="*/ 221 h 2119"/>
                <a:gd name="T42" fmla="*/ 1955 w 2335"/>
                <a:gd name="T43" fmla="*/ 886 h 2119"/>
                <a:gd name="T44" fmla="*/ 1887 w 2335"/>
                <a:gd name="T45" fmla="*/ 872 h 2119"/>
                <a:gd name="T46" fmla="*/ 1887 w 2335"/>
                <a:gd name="T47" fmla="*/ 1484 h 2119"/>
                <a:gd name="T48" fmla="*/ 2128 w 2335"/>
                <a:gd name="T49" fmla="*/ 1329 h 2119"/>
                <a:gd name="T50" fmla="*/ 2167 w 2335"/>
                <a:gd name="T51" fmla="*/ 1329 h 2119"/>
                <a:gd name="T52" fmla="*/ 2167 w 2335"/>
                <a:gd name="T53" fmla="*/ 1333 h 2119"/>
                <a:gd name="T54" fmla="*/ 1600 w 2335"/>
                <a:gd name="T55" fmla="*/ 1952 h 2119"/>
                <a:gd name="T56" fmla="*/ 1579 w 2335"/>
                <a:gd name="T57" fmla="*/ 1910 h 2119"/>
                <a:gd name="T58" fmla="*/ 1477 w 2335"/>
                <a:gd name="T59" fmla="*/ 1860 h 2119"/>
                <a:gd name="T60" fmla="*/ 1347 w 2335"/>
                <a:gd name="T61" fmla="*/ 1990 h 2119"/>
                <a:gd name="T62" fmla="*/ 1358 w 2335"/>
                <a:gd name="T63" fmla="*/ 2041 h 2119"/>
                <a:gd name="T64" fmla="*/ 1477 w 2335"/>
                <a:gd name="T65" fmla="*/ 2119 h 2119"/>
                <a:gd name="T66" fmla="*/ 1602 w 2335"/>
                <a:gd name="T67" fmla="*/ 2021 h 2119"/>
                <a:gd name="T68" fmla="*/ 2236 w 2335"/>
                <a:gd name="T69" fmla="*/ 1333 h 2119"/>
                <a:gd name="T70" fmla="*/ 2236 w 2335"/>
                <a:gd name="T71" fmla="*/ 1329 h 2119"/>
                <a:gd name="T72" fmla="*/ 2245 w 2335"/>
                <a:gd name="T73" fmla="*/ 1329 h 2119"/>
                <a:gd name="T74" fmla="*/ 2335 w 2335"/>
                <a:gd name="T75" fmla="*/ 1235 h 2119"/>
                <a:gd name="T76" fmla="*/ 2335 w 2335"/>
                <a:gd name="T77" fmla="*/ 1121 h 2119"/>
                <a:gd name="T78" fmla="*/ 2245 w 2335"/>
                <a:gd name="T79" fmla="*/ 1027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35" h="2119">
                  <a:moveTo>
                    <a:pt x="2245" y="1027"/>
                  </a:moveTo>
                  <a:cubicBezTo>
                    <a:pt x="2128" y="1027"/>
                    <a:pt x="2128" y="1027"/>
                    <a:pt x="2128" y="1027"/>
                  </a:cubicBezTo>
                  <a:cubicBezTo>
                    <a:pt x="2109" y="994"/>
                    <a:pt x="2085" y="965"/>
                    <a:pt x="2056" y="941"/>
                  </a:cubicBezTo>
                  <a:cubicBezTo>
                    <a:pt x="2056" y="892"/>
                    <a:pt x="2056" y="892"/>
                    <a:pt x="2056" y="892"/>
                  </a:cubicBezTo>
                  <a:cubicBezTo>
                    <a:pt x="2056" y="399"/>
                    <a:pt x="1673" y="0"/>
                    <a:pt x="1200" y="0"/>
                  </a:cubicBezTo>
                  <a:cubicBezTo>
                    <a:pt x="1144" y="0"/>
                    <a:pt x="1144" y="0"/>
                    <a:pt x="1144" y="0"/>
                  </a:cubicBezTo>
                  <a:cubicBezTo>
                    <a:pt x="671" y="0"/>
                    <a:pt x="288" y="399"/>
                    <a:pt x="288" y="892"/>
                  </a:cubicBezTo>
                  <a:cubicBezTo>
                    <a:pt x="288" y="933"/>
                    <a:pt x="288" y="933"/>
                    <a:pt x="288" y="933"/>
                  </a:cubicBezTo>
                  <a:cubicBezTo>
                    <a:pt x="255" y="959"/>
                    <a:pt x="227" y="991"/>
                    <a:pt x="206" y="1027"/>
                  </a:cubicBezTo>
                  <a:cubicBezTo>
                    <a:pt x="90" y="1027"/>
                    <a:pt x="90" y="1027"/>
                    <a:pt x="90" y="1027"/>
                  </a:cubicBezTo>
                  <a:cubicBezTo>
                    <a:pt x="58" y="1027"/>
                    <a:pt x="31" y="1044"/>
                    <a:pt x="15" y="1070"/>
                  </a:cubicBezTo>
                  <a:cubicBezTo>
                    <a:pt x="6" y="1085"/>
                    <a:pt x="0" y="1102"/>
                    <a:pt x="0" y="1121"/>
                  </a:cubicBezTo>
                  <a:cubicBezTo>
                    <a:pt x="0" y="1235"/>
                    <a:pt x="0" y="1235"/>
                    <a:pt x="0" y="1235"/>
                  </a:cubicBezTo>
                  <a:cubicBezTo>
                    <a:pt x="0" y="1287"/>
                    <a:pt x="41" y="1329"/>
                    <a:pt x="90" y="1329"/>
                  </a:cubicBezTo>
                  <a:cubicBezTo>
                    <a:pt x="206" y="1329"/>
                    <a:pt x="206" y="1329"/>
                    <a:pt x="206" y="1329"/>
                  </a:cubicBezTo>
                  <a:cubicBezTo>
                    <a:pt x="255" y="1415"/>
                    <a:pt x="343" y="1475"/>
                    <a:pt x="447" y="1484"/>
                  </a:cubicBezTo>
                  <a:cubicBezTo>
                    <a:pt x="447" y="1075"/>
                    <a:pt x="447" y="1075"/>
                    <a:pt x="447" y="1075"/>
                  </a:cubicBezTo>
                  <a:cubicBezTo>
                    <a:pt x="447" y="872"/>
                    <a:pt x="447" y="872"/>
                    <a:pt x="447" y="872"/>
                  </a:cubicBezTo>
                  <a:cubicBezTo>
                    <a:pt x="427" y="874"/>
                    <a:pt x="408" y="877"/>
                    <a:pt x="389" y="883"/>
                  </a:cubicBezTo>
                  <a:cubicBezTo>
                    <a:pt x="394" y="454"/>
                    <a:pt x="730" y="222"/>
                    <a:pt x="1144" y="221"/>
                  </a:cubicBezTo>
                  <a:cubicBezTo>
                    <a:pt x="1200" y="221"/>
                    <a:pt x="1200" y="221"/>
                    <a:pt x="1200" y="221"/>
                  </a:cubicBezTo>
                  <a:cubicBezTo>
                    <a:pt x="1615" y="222"/>
                    <a:pt x="1951" y="455"/>
                    <a:pt x="1955" y="886"/>
                  </a:cubicBezTo>
                  <a:cubicBezTo>
                    <a:pt x="1934" y="879"/>
                    <a:pt x="1911" y="874"/>
                    <a:pt x="1887" y="872"/>
                  </a:cubicBezTo>
                  <a:cubicBezTo>
                    <a:pt x="1887" y="1484"/>
                    <a:pt x="1887" y="1484"/>
                    <a:pt x="1887" y="1484"/>
                  </a:cubicBezTo>
                  <a:cubicBezTo>
                    <a:pt x="1991" y="1475"/>
                    <a:pt x="2079" y="1415"/>
                    <a:pt x="2128" y="1329"/>
                  </a:cubicBezTo>
                  <a:cubicBezTo>
                    <a:pt x="2167" y="1329"/>
                    <a:pt x="2167" y="1329"/>
                    <a:pt x="2167" y="1329"/>
                  </a:cubicBezTo>
                  <a:cubicBezTo>
                    <a:pt x="2167" y="1333"/>
                    <a:pt x="2167" y="1333"/>
                    <a:pt x="2167" y="1333"/>
                  </a:cubicBezTo>
                  <a:cubicBezTo>
                    <a:pt x="2166" y="1658"/>
                    <a:pt x="1918" y="1924"/>
                    <a:pt x="1600" y="1952"/>
                  </a:cubicBezTo>
                  <a:cubicBezTo>
                    <a:pt x="1596" y="1937"/>
                    <a:pt x="1588" y="1923"/>
                    <a:pt x="1579" y="1910"/>
                  </a:cubicBezTo>
                  <a:cubicBezTo>
                    <a:pt x="1555" y="1880"/>
                    <a:pt x="1518" y="1860"/>
                    <a:pt x="1477" y="1860"/>
                  </a:cubicBezTo>
                  <a:cubicBezTo>
                    <a:pt x="1405" y="1860"/>
                    <a:pt x="1347" y="1918"/>
                    <a:pt x="1347" y="1990"/>
                  </a:cubicBezTo>
                  <a:cubicBezTo>
                    <a:pt x="1347" y="2008"/>
                    <a:pt x="1351" y="2025"/>
                    <a:pt x="1358" y="2041"/>
                  </a:cubicBezTo>
                  <a:cubicBezTo>
                    <a:pt x="1378" y="2087"/>
                    <a:pt x="1424" y="2119"/>
                    <a:pt x="1477" y="2119"/>
                  </a:cubicBezTo>
                  <a:cubicBezTo>
                    <a:pt x="1538" y="2119"/>
                    <a:pt x="1588" y="2077"/>
                    <a:pt x="1602" y="2021"/>
                  </a:cubicBezTo>
                  <a:cubicBezTo>
                    <a:pt x="1957" y="1992"/>
                    <a:pt x="2236" y="1695"/>
                    <a:pt x="2236" y="1333"/>
                  </a:cubicBezTo>
                  <a:cubicBezTo>
                    <a:pt x="2236" y="1329"/>
                    <a:pt x="2236" y="1329"/>
                    <a:pt x="2236" y="1329"/>
                  </a:cubicBezTo>
                  <a:cubicBezTo>
                    <a:pt x="2245" y="1329"/>
                    <a:pt x="2245" y="1329"/>
                    <a:pt x="2245" y="1329"/>
                  </a:cubicBezTo>
                  <a:cubicBezTo>
                    <a:pt x="2295" y="1329"/>
                    <a:pt x="2335" y="1287"/>
                    <a:pt x="2335" y="1235"/>
                  </a:cubicBezTo>
                  <a:cubicBezTo>
                    <a:pt x="2335" y="1121"/>
                    <a:pt x="2335" y="1121"/>
                    <a:pt x="2335" y="1121"/>
                  </a:cubicBezTo>
                  <a:cubicBezTo>
                    <a:pt x="2335" y="1069"/>
                    <a:pt x="2295" y="1027"/>
                    <a:pt x="2245" y="102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1" name="Freeform 30"/>
          <p:cNvSpPr>
            <a:spLocks/>
          </p:cNvSpPr>
          <p:nvPr/>
        </p:nvSpPr>
        <p:spPr bwMode="auto">
          <a:xfrm>
            <a:off x="4598578" y="2288522"/>
            <a:ext cx="494878" cy="322247"/>
          </a:xfrm>
          <a:custGeom>
            <a:avLst/>
            <a:gdLst>
              <a:gd name="T0" fmla="*/ 610 w 610"/>
              <a:gd name="T1" fmla="*/ 207 h 314"/>
              <a:gd name="T2" fmla="*/ 511 w 610"/>
              <a:gd name="T3" fmla="*/ 102 h 314"/>
              <a:gd name="T4" fmla="*/ 374 w 610"/>
              <a:gd name="T5" fmla="*/ 0 h 314"/>
              <a:gd name="T6" fmla="*/ 243 w 610"/>
              <a:gd name="T7" fmla="*/ 80 h 314"/>
              <a:gd name="T8" fmla="*/ 183 w 610"/>
              <a:gd name="T9" fmla="*/ 64 h 314"/>
              <a:gd name="T10" fmla="*/ 77 w 610"/>
              <a:gd name="T11" fmla="*/ 156 h 314"/>
              <a:gd name="T12" fmla="*/ 83 w 610"/>
              <a:gd name="T13" fmla="*/ 187 h 314"/>
              <a:gd name="T14" fmla="*/ 73 w 610"/>
              <a:gd name="T15" fmla="*/ 187 h 314"/>
              <a:gd name="T16" fmla="*/ 0 w 610"/>
              <a:gd name="T17" fmla="*/ 250 h 314"/>
              <a:gd name="T18" fmla="*/ 69 w 610"/>
              <a:gd name="T19" fmla="*/ 314 h 314"/>
              <a:gd name="T20" fmla="*/ 69 w 610"/>
              <a:gd name="T21" fmla="*/ 314 h 314"/>
              <a:gd name="T22" fmla="*/ 498 w 610"/>
              <a:gd name="T23" fmla="*/ 314 h 314"/>
              <a:gd name="T24" fmla="*/ 498 w 610"/>
              <a:gd name="T25" fmla="*/ 313 h 314"/>
              <a:gd name="T26" fmla="*/ 610 w 610"/>
              <a:gd name="T27" fmla="*/ 207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0" h="314">
                <a:moveTo>
                  <a:pt x="610" y="207"/>
                </a:moveTo>
                <a:cubicBezTo>
                  <a:pt x="610" y="155"/>
                  <a:pt x="567" y="112"/>
                  <a:pt x="511" y="102"/>
                </a:cubicBezTo>
                <a:cubicBezTo>
                  <a:pt x="501" y="44"/>
                  <a:pt x="443" y="0"/>
                  <a:pt x="374" y="0"/>
                </a:cubicBezTo>
                <a:cubicBezTo>
                  <a:pt x="314" y="0"/>
                  <a:pt x="262" y="34"/>
                  <a:pt x="243" y="80"/>
                </a:cubicBezTo>
                <a:cubicBezTo>
                  <a:pt x="226" y="70"/>
                  <a:pt x="205" y="64"/>
                  <a:pt x="183" y="64"/>
                </a:cubicBezTo>
                <a:cubicBezTo>
                  <a:pt x="124" y="64"/>
                  <a:pt x="77" y="105"/>
                  <a:pt x="77" y="156"/>
                </a:cubicBezTo>
                <a:cubicBezTo>
                  <a:pt x="77" y="167"/>
                  <a:pt x="79" y="178"/>
                  <a:pt x="83" y="187"/>
                </a:cubicBezTo>
                <a:cubicBezTo>
                  <a:pt x="80" y="187"/>
                  <a:pt x="76" y="187"/>
                  <a:pt x="73" y="187"/>
                </a:cubicBezTo>
                <a:cubicBezTo>
                  <a:pt x="33" y="187"/>
                  <a:pt x="0" y="215"/>
                  <a:pt x="0" y="250"/>
                </a:cubicBezTo>
                <a:cubicBezTo>
                  <a:pt x="0" y="284"/>
                  <a:pt x="30" y="312"/>
                  <a:pt x="69" y="314"/>
                </a:cubicBezTo>
                <a:cubicBezTo>
                  <a:pt x="69" y="314"/>
                  <a:pt x="69" y="314"/>
                  <a:pt x="69" y="314"/>
                </a:cubicBezTo>
                <a:cubicBezTo>
                  <a:pt x="498" y="314"/>
                  <a:pt x="498" y="314"/>
                  <a:pt x="498" y="314"/>
                </a:cubicBezTo>
                <a:cubicBezTo>
                  <a:pt x="498" y="313"/>
                  <a:pt x="498" y="313"/>
                  <a:pt x="498" y="313"/>
                </a:cubicBezTo>
                <a:cubicBezTo>
                  <a:pt x="560" y="308"/>
                  <a:pt x="610" y="263"/>
                  <a:pt x="610" y="20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051" name="Group 2050"/>
          <p:cNvGrpSpPr/>
          <p:nvPr/>
        </p:nvGrpSpPr>
        <p:grpSpPr>
          <a:xfrm>
            <a:off x="566273" y="4756198"/>
            <a:ext cx="484124" cy="395444"/>
            <a:chOff x="-1954213" y="3667126"/>
            <a:chExt cx="1169988" cy="955674"/>
          </a:xfrm>
          <a:solidFill>
            <a:schemeClr val="accent1"/>
          </a:solidFill>
        </p:grpSpPr>
        <p:sp>
          <p:nvSpPr>
            <p:cNvPr id="30" name="Freeform 23"/>
            <p:cNvSpPr>
              <a:spLocks/>
            </p:cNvSpPr>
            <p:nvPr/>
          </p:nvSpPr>
          <p:spPr bwMode="auto">
            <a:xfrm>
              <a:off x="-1951038" y="3667126"/>
              <a:ext cx="1095375" cy="704850"/>
            </a:xfrm>
            <a:custGeom>
              <a:avLst/>
              <a:gdLst>
                <a:gd name="T0" fmla="*/ 292 w 292"/>
                <a:gd name="T1" fmla="*/ 68 h 188"/>
                <a:gd name="T2" fmla="*/ 260 w 292"/>
                <a:gd name="T3" fmla="*/ 13 h 188"/>
                <a:gd name="T4" fmla="*/ 233 w 292"/>
                <a:gd name="T5" fmla="*/ 6 h 188"/>
                <a:gd name="T6" fmla="*/ 0 w 292"/>
                <a:gd name="T7" fmla="*/ 140 h 188"/>
                <a:gd name="T8" fmla="*/ 84 w 292"/>
                <a:gd name="T9" fmla="*/ 188 h 188"/>
                <a:gd name="T10" fmla="*/ 292 w 292"/>
                <a:gd name="T11" fmla="*/ 68 h 188"/>
              </a:gdLst>
              <a:ahLst/>
              <a:cxnLst>
                <a:cxn ang="0">
                  <a:pos x="T0" y="T1"/>
                </a:cxn>
                <a:cxn ang="0">
                  <a:pos x="T2" y="T3"/>
                </a:cxn>
                <a:cxn ang="0">
                  <a:pos x="T4" y="T5"/>
                </a:cxn>
                <a:cxn ang="0">
                  <a:pos x="T6" y="T7"/>
                </a:cxn>
                <a:cxn ang="0">
                  <a:pos x="T8" y="T9"/>
                </a:cxn>
                <a:cxn ang="0">
                  <a:pos x="T10" y="T11"/>
                </a:cxn>
              </a:cxnLst>
              <a:rect l="0" t="0" r="r" b="b"/>
              <a:pathLst>
                <a:path w="292" h="188">
                  <a:moveTo>
                    <a:pt x="292" y="68"/>
                  </a:moveTo>
                  <a:cubicBezTo>
                    <a:pt x="260" y="13"/>
                    <a:pt x="260" y="13"/>
                    <a:pt x="260" y="13"/>
                  </a:cubicBezTo>
                  <a:cubicBezTo>
                    <a:pt x="254" y="3"/>
                    <a:pt x="242" y="0"/>
                    <a:pt x="233" y="6"/>
                  </a:cubicBezTo>
                  <a:cubicBezTo>
                    <a:pt x="0" y="140"/>
                    <a:pt x="0" y="140"/>
                    <a:pt x="0" y="140"/>
                  </a:cubicBezTo>
                  <a:cubicBezTo>
                    <a:pt x="84" y="188"/>
                    <a:pt x="84" y="188"/>
                    <a:pt x="84" y="188"/>
                  </a:cubicBezTo>
                  <a:lnTo>
                    <a:pt x="292"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8" name="Freeform 24"/>
            <p:cNvSpPr>
              <a:spLocks/>
            </p:cNvSpPr>
            <p:nvPr/>
          </p:nvSpPr>
          <p:spPr bwMode="auto">
            <a:xfrm>
              <a:off x="-1954213" y="4286250"/>
              <a:ext cx="214313" cy="280987"/>
            </a:xfrm>
            <a:custGeom>
              <a:avLst/>
              <a:gdLst>
                <a:gd name="T0" fmla="*/ 0 w 135"/>
                <a:gd name="T1" fmla="*/ 28 h 177"/>
                <a:gd name="T2" fmla="*/ 85 w 135"/>
                <a:gd name="T3" fmla="*/ 177 h 177"/>
                <a:gd name="T4" fmla="*/ 135 w 135"/>
                <a:gd name="T5" fmla="*/ 149 h 177"/>
                <a:gd name="T6" fmla="*/ 50 w 135"/>
                <a:gd name="T7" fmla="*/ 0 h 177"/>
                <a:gd name="T8" fmla="*/ 0 w 135"/>
                <a:gd name="T9" fmla="*/ 28 h 177"/>
              </a:gdLst>
              <a:ahLst/>
              <a:cxnLst>
                <a:cxn ang="0">
                  <a:pos x="T0" y="T1"/>
                </a:cxn>
                <a:cxn ang="0">
                  <a:pos x="T2" y="T3"/>
                </a:cxn>
                <a:cxn ang="0">
                  <a:pos x="T4" y="T5"/>
                </a:cxn>
                <a:cxn ang="0">
                  <a:pos x="T6" y="T7"/>
                </a:cxn>
                <a:cxn ang="0">
                  <a:pos x="T8" y="T9"/>
                </a:cxn>
              </a:cxnLst>
              <a:rect l="0" t="0" r="r" b="b"/>
              <a:pathLst>
                <a:path w="135" h="177">
                  <a:moveTo>
                    <a:pt x="0" y="28"/>
                  </a:moveTo>
                  <a:lnTo>
                    <a:pt x="85" y="177"/>
                  </a:lnTo>
                  <a:lnTo>
                    <a:pt x="135" y="149"/>
                  </a:lnTo>
                  <a:lnTo>
                    <a:pt x="50" y="0"/>
                  </a:lnTo>
                  <a:lnTo>
                    <a:pt x="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9" name="Freeform 25"/>
            <p:cNvSpPr>
              <a:spLocks/>
            </p:cNvSpPr>
            <p:nvPr/>
          </p:nvSpPr>
          <p:spPr bwMode="auto">
            <a:xfrm>
              <a:off x="-1747838" y="4008438"/>
              <a:ext cx="963613" cy="614362"/>
            </a:xfrm>
            <a:custGeom>
              <a:avLst/>
              <a:gdLst>
                <a:gd name="T0" fmla="*/ 239 w 257"/>
                <a:gd name="T1" fmla="*/ 44 h 164"/>
                <a:gd name="T2" fmla="*/ 221 w 257"/>
                <a:gd name="T3" fmla="*/ 64 h 164"/>
                <a:gd name="T4" fmla="*/ 221 w 257"/>
                <a:gd name="T5" fmla="*/ 86 h 164"/>
                <a:gd name="T6" fmla="*/ 187 w 257"/>
                <a:gd name="T7" fmla="*/ 86 h 164"/>
                <a:gd name="T8" fmla="*/ 171 w 257"/>
                <a:gd name="T9" fmla="*/ 58 h 164"/>
                <a:gd name="T10" fmla="*/ 235 w 257"/>
                <a:gd name="T11" fmla="*/ 20 h 164"/>
                <a:gd name="T12" fmla="*/ 223 w 257"/>
                <a:gd name="T13" fmla="*/ 0 h 164"/>
                <a:gd name="T14" fmla="*/ 30 w 257"/>
                <a:gd name="T15" fmla="*/ 111 h 164"/>
                <a:gd name="T16" fmla="*/ 0 w 257"/>
                <a:gd name="T17" fmla="*/ 94 h 164"/>
                <a:gd name="T18" fmla="*/ 27 w 257"/>
                <a:gd name="T19" fmla="*/ 140 h 164"/>
                <a:gd name="T20" fmla="*/ 140 w 257"/>
                <a:gd name="T21" fmla="*/ 76 h 164"/>
                <a:gd name="T22" fmla="*/ 166 w 257"/>
                <a:gd name="T23" fmla="*/ 122 h 164"/>
                <a:gd name="T24" fmla="*/ 221 w 257"/>
                <a:gd name="T25" fmla="*/ 122 h 164"/>
                <a:gd name="T26" fmla="*/ 221 w 257"/>
                <a:gd name="T27" fmla="*/ 144 h 164"/>
                <a:gd name="T28" fmla="*/ 239 w 257"/>
                <a:gd name="T29" fmla="*/ 164 h 164"/>
                <a:gd name="T30" fmla="*/ 257 w 257"/>
                <a:gd name="T31" fmla="*/ 164 h 164"/>
                <a:gd name="T32" fmla="*/ 257 w 257"/>
                <a:gd name="T33" fmla="*/ 122 h 164"/>
                <a:gd name="T34" fmla="*/ 257 w 257"/>
                <a:gd name="T35" fmla="*/ 86 h 164"/>
                <a:gd name="T36" fmla="*/ 257 w 257"/>
                <a:gd name="T37" fmla="*/ 44 h 164"/>
                <a:gd name="T38" fmla="*/ 239 w 257"/>
                <a:gd name="T39" fmla="*/ 4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164">
                  <a:moveTo>
                    <a:pt x="239" y="44"/>
                  </a:moveTo>
                  <a:cubicBezTo>
                    <a:pt x="229" y="44"/>
                    <a:pt x="221" y="53"/>
                    <a:pt x="221" y="64"/>
                  </a:cubicBezTo>
                  <a:cubicBezTo>
                    <a:pt x="221" y="86"/>
                    <a:pt x="221" y="86"/>
                    <a:pt x="221" y="86"/>
                  </a:cubicBezTo>
                  <a:cubicBezTo>
                    <a:pt x="187" y="86"/>
                    <a:pt x="187" y="86"/>
                    <a:pt x="187" y="86"/>
                  </a:cubicBezTo>
                  <a:cubicBezTo>
                    <a:pt x="171" y="58"/>
                    <a:pt x="171" y="58"/>
                    <a:pt x="171" y="58"/>
                  </a:cubicBezTo>
                  <a:cubicBezTo>
                    <a:pt x="235" y="20"/>
                    <a:pt x="235" y="20"/>
                    <a:pt x="235" y="20"/>
                  </a:cubicBezTo>
                  <a:cubicBezTo>
                    <a:pt x="223" y="0"/>
                    <a:pt x="223" y="0"/>
                    <a:pt x="223" y="0"/>
                  </a:cubicBezTo>
                  <a:cubicBezTo>
                    <a:pt x="30" y="111"/>
                    <a:pt x="30" y="111"/>
                    <a:pt x="30" y="111"/>
                  </a:cubicBezTo>
                  <a:cubicBezTo>
                    <a:pt x="0" y="94"/>
                    <a:pt x="0" y="94"/>
                    <a:pt x="0" y="94"/>
                  </a:cubicBezTo>
                  <a:cubicBezTo>
                    <a:pt x="27" y="140"/>
                    <a:pt x="27" y="140"/>
                    <a:pt x="27" y="140"/>
                  </a:cubicBezTo>
                  <a:cubicBezTo>
                    <a:pt x="140" y="76"/>
                    <a:pt x="140" y="76"/>
                    <a:pt x="140" y="76"/>
                  </a:cubicBezTo>
                  <a:cubicBezTo>
                    <a:pt x="166" y="122"/>
                    <a:pt x="166" y="122"/>
                    <a:pt x="166" y="122"/>
                  </a:cubicBezTo>
                  <a:cubicBezTo>
                    <a:pt x="221" y="122"/>
                    <a:pt x="221" y="122"/>
                    <a:pt x="221" y="122"/>
                  </a:cubicBezTo>
                  <a:cubicBezTo>
                    <a:pt x="221" y="144"/>
                    <a:pt x="221" y="144"/>
                    <a:pt x="221" y="144"/>
                  </a:cubicBezTo>
                  <a:cubicBezTo>
                    <a:pt x="221" y="155"/>
                    <a:pt x="229" y="164"/>
                    <a:pt x="239" y="164"/>
                  </a:cubicBezTo>
                  <a:cubicBezTo>
                    <a:pt x="257" y="164"/>
                    <a:pt x="257" y="164"/>
                    <a:pt x="257" y="164"/>
                  </a:cubicBezTo>
                  <a:cubicBezTo>
                    <a:pt x="257" y="122"/>
                    <a:pt x="257" y="122"/>
                    <a:pt x="257" y="122"/>
                  </a:cubicBezTo>
                  <a:cubicBezTo>
                    <a:pt x="257" y="86"/>
                    <a:pt x="257" y="86"/>
                    <a:pt x="257" y="86"/>
                  </a:cubicBezTo>
                  <a:cubicBezTo>
                    <a:pt x="257" y="44"/>
                    <a:pt x="257" y="44"/>
                    <a:pt x="257" y="44"/>
                  </a:cubicBezTo>
                  <a:cubicBezTo>
                    <a:pt x="257" y="44"/>
                    <a:pt x="249" y="44"/>
                    <a:pt x="239"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974687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r>
              <a:rPr lang="en-US" smtClean="0"/>
              <a:t>Page </a:t>
            </a:r>
            <a:fld id="{90CBDC3A-D49F-4631-A8C7-55D59B33E5FA}" type="slidenum">
              <a:rPr lang="en-US" smtClean="0"/>
              <a:pPr>
                <a:defRPr/>
              </a:pPr>
              <a:t>5</a:t>
            </a:fld>
            <a:endParaRPr lang="en-US" dirty="0"/>
          </a:p>
        </p:txBody>
      </p:sp>
      <p:sp>
        <p:nvSpPr>
          <p:cNvPr id="3" name="Title 2"/>
          <p:cNvSpPr>
            <a:spLocks noGrp="1"/>
          </p:cNvSpPr>
          <p:nvPr>
            <p:ph type="title"/>
          </p:nvPr>
        </p:nvSpPr>
        <p:spPr/>
        <p:txBody>
          <a:bodyPr/>
          <a:lstStyle/>
          <a:p>
            <a:r>
              <a:rPr lang="en-US" dirty="0"/>
              <a:t>Security</a:t>
            </a:r>
          </a:p>
        </p:txBody>
      </p:sp>
      <p:sp>
        <p:nvSpPr>
          <p:cNvPr id="4" name="Text Placeholder 3"/>
          <p:cNvSpPr>
            <a:spLocks noGrp="1"/>
          </p:cNvSpPr>
          <p:nvPr>
            <p:ph type="body" sz="quarter" idx="10"/>
          </p:nvPr>
        </p:nvSpPr>
        <p:spPr/>
        <p:txBody>
          <a:bodyPr/>
          <a:lstStyle/>
          <a:p>
            <a:r>
              <a:rPr lang="en-US" dirty="0"/>
              <a:t>Cloud Shared Responsibility</a:t>
            </a:r>
          </a:p>
        </p:txBody>
      </p:sp>
      <p:sp>
        <p:nvSpPr>
          <p:cNvPr id="5" name="Footer Placeholder 4"/>
          <p:cNvSpPr>
            <a:spLocks noGrp="1"/>
          </p:cNvSpPr>
          <p:nvPr>
            <p:ph type="ftr" sz="quarter" idx="13"/>
          </p:nvPr>
        </p:nvSpPr>
        <p:spPr/>
        <p:txBody>
          <a:bodyPr/>
          <a:lstStyle/>
          <a:p>
            <a:r>
              <a:rPr lang="en-US" smtClean="0"/>
              <a:t>Copyright © 2016 Accenture  All rights reserved.</a:t>
            </a:r>
            <a:endParaRPr lang="en-US" dirty="0"/>
          </a:p>
        </p:txBody>
      </p:sp>
      <p:sp>
        <p:nvSpPr>
          <p:cNvPr id="25" name="Rectangle 24"/>
          <p:cNvSpPr/>
          <p:nvPr/>
        </p:nvSpPr>
        <p:spPr>
          <a:xfrm>
            <a:off x="457403" y="1580090"/>
            <a:ext cx="5892426" cy="369332"/>
          </a:xfrm>
          <a:prstGeom prst="rect">
            <a:avLst/>
          </a:prstGeom>
        </p:spPr>
        <p:txBody>
          <a:bodyPr wrap="square" lIns="0">
            <a:spAutoFit/>
          </a:bodyPr>
          <a:lstStyle/>
          <a:p>
            <a:r>
              <a:rPr lang="en-US" dirty="0">
                <a:solidFill>
                  <a:schemeClr val="accent2"/>
                </a:solidFill>
              </a:rPr>
              <a:t>Shared Responsibility based on the AWS Model</a:t>
            </a:r>
          </a:p>
        </p:txBody>
      </p:sp>
      <p:sp>
        <p:nvSpPr>
          <p:cNvPr id="16" name="Freeform 6"/>
          <p:cNvSpPr>
            <a:spLocks/>
          </p:cNvSpPr>
          <p:nvPr/>
        </p:nvSpPr>
        <p:spPr bwMode="auto">
          <a:xfrm>
            <a:off x="606746" y="2305845"/>
            <a:ext cx="349010" cy="405606"/>
          </a:xfrm>
          <a:custGeom>
            <a:avLst/>
            <a:gdLst>
              <a:gd name="T0" fmla="*/ 87 w 110"/>
              <a:gd name="T1" fmla="*/ 81 h 127"/>
              <a:gd name="T2" fmla="*/ 78 w 110"/>
              <a:gd name="T3" fmla="*/ 84 h 127"/>
              <a:gd name="T4" fmla="*/ 49 w 110"/>
              <a:gd name="T5" fmla="*/ 67 h 127"/>
              <a:gd name="T6" fmla="*/ 50 w 110"/>
              <a:gd name="T7" fmla="*/ 63 h 127"/>
              <a:gd name="T8" fmla="*/ 49 w 110"/>
              <a:gd name="T9" fmla="*/ 57 h 127"/>
              <a:gd name="T10" fmla="*/ 75 w 110"/>
              <a:gd name="T11" fmla="*/ 43 h 127"/>
              <a:gd name="T12" fmla="*/ 87 w 110"/>
              <a:gd name="T13" fmla="*/ 46 h 127"/>
              <a:gd name="T14" fmla="*/ 110 w 110"/>
              <a:gd name="T15" fmla="*/ 23 h 127"/>
              <a:gd name="T16" fmla="*/ 87 w 110"/>
              <a:gd name="T17" fmla="*/ 0 h 127"/>
              <a:gd name="T18" fmla="*/ 64 w 110"/>
              <a:gd name="T19" fmla="*/ 23 h 127"/>
              <a:gd name="T20" fmla="*/ 64 w 110"/>
              <a:gd name="T21" fmla="*/ 26 h 127"/>
              <a:gd name="T22" fmla="*/ 38 w 110"/>
              <a:gd name="T23" fmla="*/ 42 h 127"/>
              <a:gd name="T24" fmla="*/ 25 w 110"/>
              <a:gd name="T25" fmla="*/ 38 h 127"/>
              <a:gd name="T26" fmla="*/ 0 w 110"/>
              <a:gd name="T27" fmla="*/ 63 h 127"/>
              <a:gd name="T28" fmla="*/ 25 w 110"/>
              <a:gd name="T29" fmla="*/ 88 h 127"/>
              <a:gd name="T30" fmla="*/ 39 w 110"/>
              <a:gd name="T31" fmla="*/ 83 h 127"/>
              <a:gd name="T32" fmla="*/ 65 w 110"/>
              <a:gd name="T33" fmla="*/ 98 h 127"/>
              <a:gd name="T34" fmla="*/ 64 w 110"/>
              <a:gd name="T35" fmla="*/ 104 h 127"/>
              <a:gd name="T36" fmla="*/ 87 w 110"/>
              <a:gd name="T37" fmla="*/ 127 h 127"/>
              <a:gd name="T38" fmla="*/ 110 w 110"/>
              <a:gd name="T39" fmla="*/ 104 h 127"/>
              <a:gd name="T40" fmla="*/ 87 w 110"/>
              <a:gd name="T41" fmla="*/ 81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27">
                <a:moveTo>
                  <a:pt x="87" y="81"/>
                </a:moveTo>
                <a:cubicBezTo>
                  <a:pt x="84" y="81"/>
                  <a:pt x="80" y="82"/>
                  <a:pt x="78" y="84"/>
                </a:cubicBezTo>
                <a:cubicBezTo>
                  <a:pt x="49" y="67"/>
                  <a:pt x="49" y="67"/>
                  <a:pt x="49" y="67"/>
                </a:cubicBezTo>
                <a:cubicBezTo>
                  <a:pt x="49" y="66"/>
                  <a:pt x="50" y="64"/>
                  <a:pt x="50" y="63"/>
                </a:cubicBezTo>
                <a:cubicBezTo>
                  <a:pt x="50" y="61"/>
                  <a:pt x="49" y="59"/>
                  <a:pt x="49" y="57"/>
                </a:cubicBezTo>
                <a:cubicBezTo>
                  <a:pt x="75" y="43"/>
                  <a:pt x="75" y="43"/>
                  <a:pt x="75" y="43"/>
                </a:cubicBezTo>
                <a:cubicBezTo>
                  <a:pt x="78" y="45"/>
                  <a:pt x="83" y="46"/>
                  <a:pt x="87" y="46"/>
                </a:cubicBezTo>
                <a:cubicBezTo>
                  <a:pt x="100" y="46"/>
                  <a:pt x="110" y="36"/>
                  <a:pt x="110" y="23"/>
                </a:cubicBezTo>
                <a:cubicBezTo>
                  <a:pt x="110" y="11"/>
                  <a:pt x="100" y="0"/>
                  <a:pt x="87" y="0"/>
                </a:cubicBezTo>
                <a:cubicBezTo>
                  <a:pt x="74" y="0"/>
                  <a:pt x="64" y="11"/>
                  <a:pt x="64" y="23"/>
                </a:cubicBezTo>
                <a:cubicBezTo>
                  <a:pt x="64" y="24"/>
                  <a:pt x="64" y="25"/>
                  <a:pt x="64" y="26"/>
                </a:cubicBezTo>
                <a:cubicBezTo>
                  <a:pt x="38" y="42"/>
                  <a:pt x="38" y="42"/>
                  <a:pt x="38" y="42"/>
                </a:cubicBezTo>
                <a:cubicBezTo>
                  <a:pt x="34" y="39"/>
                  <a:pt x="30" y="38"/>
                  <a:pt x="25" y="38"/>
                </a:cubicBezTo>
                <a:cubicBezTo>
                  <a:pt x="11" y="38"/>
                  <a:pt x="0" y="49"/>
                  <a:pt x="0" y="63"/>
                </a:cubicBezTo>
                <a:cubicBezTo>
                  <a:pt x="0" y="76"/>
                  <a:pt x="11" y="88"/>
                  <a:pt x="25" y="88"/>
                </a:cubicBezTo>
                <a:cubicBezTo>
                  <a:pt x="30" y="88"/>
                  <a:pt x="35" y="86"/>
                  <a:pt x="39" y="83"/>
                </a:cubicBezTo>
                <a:cubicBezTo>
                  <a:pt x="65" y="98"/>
                  <a:pt x="65" y="98"/>
                  <a:pt x="65" y="98"/>
                </a:cubicBezTo>
                <a:cubicBezTo>
                  <a:pt x="64" y="100"/>
                  <a:pt x="64" y="102"/>
                  <a:pt x="64" y="104"/>
                </a:cubicBezTo>
                <a:cubicBezTo>
                  <a:pt x="64" y="117"/>
                  <a:pt x="74" y="127"/>
                  <a:pt x="87" y="127"/>
                </a:cubicBezTo>
                <a:cubicBezTo>
                  <a:pt x="100" y="127"/>
                  <a:pt x="110" y="117"/>
                  <a:pt x="110" y="104"/>
                </a:cubicBezTo>
                <a:cubicBezTo>
                  <a:pt x="110" y="92"/>
                  <a:pt x="100" y="81"/>
                  <a:pt x="87" y="8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p:cNvSpPr/>
          <p:nvPr/>
        </p:nvSpPr>
        <p:spPr>
          <a:xfrm>
            <a:off x="1314824" y="2162791"/>
            <a:ext cx="3201614" cy="584775"/>
          </a:xfrm>
          <a:prstGeom prst="rect">
            <a:avLst/>
          </a:prstGeom>
        </p:spPr>
        <p:txBody>
          <a:bodyPr wrap="square">
            <a:spAutoFit/>
          </a:bodyPr>
          <a:lstStyle/>
          <a:p>
            <a:r>
              <a:rPr lang="en-US" sz="1600" dirty="0">
                <a:solidFill>
                  <a:schemeClr val="tx2"/>
                </a:solidFill>
              </a:rPr>
              <a:t>AWS and Customer to share responsibility for Security</a:t>
            </a:r>
          </a:p>
        </p:txBody>
      </p:sp>
      <p:sp>
        <p:nvSpPr>
          <p:cNvPr id="33" name="Rectangle 32"/>
          <p:cNvSpPr/>
          <p:nvPr/>
        </p:nvSpPr>
        <p:spPr>
          <a:xfrm>
            <a:off x="1314824" y="3403711"/>
            <a:ext cx="3201614" cy="830997"/>
          </a:xfrm>
          <a:prstGeom prst="rect">
            <a:avLst/>
          </a:prstGeom>
        </p:spPr>
        <p:txBody>
          <a:bodyPr wrap="square">
            <a:spAutoFit/>
          </a:bodyPr>
          <a:lstStyle/>
          <a:p>
            <a:r>
              <a:rPr lang="en-US" sz="1600" dirty="0">
                <a:solidFill>
                  <a:schemeClr val="tx2"/>
                </a:solidFill>
              </a:rPr>
              <a:t>Security should be implemented in every layer of the cloud application architecture</a:t>
            </a:r>
          </a:p>
        </p:txBody>
      </p:sp>
      <p:sp>
        <p:nvSpPr>
          <p:cNvPr id="34" name="Rectangle 33"/>
          <p:cNvSpPr/>
          <p:nvPr/>
        </p:nvSpPr>
        <p:spPr>
          <a:xfrm>
            <a:off x="1314824" y="4644631"/>
            <a:ext cx="3201614" cy="1077218"/>
          </a:xfrm>
          <a:prstGeom prst="rect">
            <a:avLst/>
          </a:prstGeom>
        </p:spPr>
        <p:txBody>
          <a:bodyPr wrap="square">
            <a:spAutoFit/>
          </a:bodyPr>
          <a:lstStyle/>
          <a:p>
            <a:r>
              <a:rPr lang="en-US" sz="1600" dirty="0">
                <a:solidFill>
                  <a:schemeClr val="tx2"/>
                </a:solidFill>
              </a:rPr>
              <a:t>Physical security is typically handled by service provider which is </a:t>
            </a:r>
            <a:r>
              <a:rPr lang="en-US" sz="1600" dirty="0" smtClean="0">
                <a:solidFill>
                  <a:schemeClr val="tx2"/>
                </a:solidFill>
              </a:rPr>
              <a:t>an additional benefit</a:t>
            </a:r>
            <a:br>
              <a:rPr lang="en-US" sz="1600" dirty="0" smtClean="0">
                <a:solidFill>
                  <a:schemeClr val="tx2"/>
                </a:solidFill>
              </a:rPr>
            </a:br>
            <a:r>
              <a:rPr lang="en-US" sz="1600" dirty="0" smtClean="0">
                <a:solidFill>
                  <a:schemeClr val="tx2"/>
                </a:solidFill>
              </a:rPr>
              <a:t>of </a:t>
            </a:r>
            <a:r>
              <a:rPr lang="en-US" sz="1600" dirty="0">
                <a:solidFill>
                  <a:schemeClr val="tx2"/>
                </a:solidFill>
              </a:rPr>
              <a:t>using the cloud</a:t>
            </a:r>
          </a:p>
        </p:txBody>
      </p:sp>
      <p:sp>
        <p:nvSpPr>
          <p:cNvPr id="35" name="Rectangle 34"/>
          <p:cNvSpPr/>
          <p:nvPr/>
        </p:nvSpPr>
        <p:spPr>
          <a:xfrm>
            <a:off x="5292538" y="2162791"/>
            <a:ext cx="3445062" cy="830997"/>
          </a:xfrm>
          <a:prstGeom prst="rect">
            <a:avLst/>
          </a:prstGeom>
        </p:spPr>
        <p:txBody>
          <a:bodyPr wrap="square">
            <a:spAutoFit/>
          </a:bodyPr>
          <a:lstStyle/>
          <a:p>
            <a:pPr>
              <a:spcAft>
                <a:spcPts val="500"/>
              </a:spcAft>
            </a:pPr>
            <a:r>
              <a:rPr lang="en-US" sz="1600" dirty="0">
                <a:solidFill>
                  <a:schemeClr val="tx2"/>
                </a:solidFill>
              </a:rPr>
              <a:t>Customers responsible for secure operating systems, platforms</a:t>
            </a:r>
            <a:r>
              <a:rPr lang="en-US" sz="1600" dirty="0" smtClean="0">
                <a:solidFill>
                  <a:schemeClr val="tx2"/>
                </a:solidFill>
              </a:rPr>
              <a:t>,</a:t>
            </a:r>
            <a:br>
              <a:rPr lang="en-US" sz="1600" dirty="0" smtClean="0">
                <a:solidFill>
                  <a:schemeClr val="tx2"/>
                </a:solidFill>
              </a:rPr>
            </a:br>
            <a:r>
              <a:rPr lang="en-US" sz="1600" dirty="0" smtClean="0">
                <a:solidFill>
                  <a:schemeClr val="tx2"/>
                </a:solidFill>
              </a:rPr>
              <a:t>and </a:t>
            </a:r>
            <a:r>
              <a:rPr lang="en-US" sz="1600" dirty="0">
                <a:solidFill>
                  <a:schemeClr val="tx2"/>
                </a:solidFill>
              </a:rPr>
              <a:t>data</a:t>
            </a:r>
          </a:p>
        </p:txBody>
      </p:sp>
      <p:sp>
        <p:nvSpPr>
          <p:cNvPr id="36" name="Oval 35"/>
          <p:cNvSpPr/>
          <p:nvPr/>
        </p:nvSpPr>
        <p:spPr>
          <a:xfrm>
            <a:off x="482803" y="2162791"/>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Oval 36"/>
          <p:cNvSpPr/>
          <p:nvPr/>
        </p:nvSpPr>
        <p:spPr>
          <a:xfrm>
            <a:off x="482803" y="3403711"/>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Oval 37"/>
          <p:cNvSpPr/>
          <p:nvPr/>
        </p:nvSpPr>
        <p:spPr>
          <a:xfrm>
            <a:off x="482803" y="4644631"/>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Oval 38"/>
          <p:cNvSpPr/>
          <p:nvPr/>
        </p:nvSpPr>
        <p:spPr>
          <a:xfrm>
            <a:off x="4513677" y="2162791"/>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 name="Rectangle 50"/>
          <p:cNvSpPr/>
          <p:nvPr/>
        </p:nvSpPr>
        <p:spPr>
          <a:xfrm>
            <a:off x="5292538" y="3403711"/>
            <a:ext cx="3201614" cy="1515800"/>
          </a:xfrm>
          <a:prstGeom prst="rect">
            <a:avLst/>
          </a:prstGeom>
        </p:spPr>
        <p:txBody>
          <a:bodyPr wrap="square">
            <a:spAutoFit/>
          </a:bodyPr>
          <a:lstStyle/>
          <a:p>
            <a:pPr>
              <a:spcAft>
                <a:spcPts val="500"/>
              </a:spcAft>
            </a:pPr>
            <a:r>
              <a:rPr lang="en-US" sz="1600" dirty="0">
                <a:solidFill>
                  <a:schemeClr val="tx2"/>
                </a:solidFill>
              </a:rPr>
              <a:t>AWS provides different types of shared responsibility services:</a:t>
            </a:r>
          </a:p>
          <a:p>
            <a:pPr marL="182563" indent="-182563">
              <a:spcAft>
                <a:spcPts val="500"/>
              </a:spcAft>
              <a:buFont typeface="Arial" panose="020B0604020202020204" pitchFamily="34" charset="0"/>
              <a:buChar char="•"/>
            </a:pPr>
            <a:r>
              <a:rPr lang="en-US" sz="1600" dirty="0">
                <a:solidFill>
                  <a:schemeClr val="tx2"/>
                </a:solidFill>
              </a:rPr>
              <a:t>Infrastructure Services</a:t>
            </a:r>
          </a:p>
          <a:p>
            <a:pPr marL="182563" indent="-182563">
              <a:spcAft>
                <a:spcPts val="500"/>
              </a:spcAft>
              <a:buFont typeface="Arial" panose="020B0604020202020204" pitchFamily="34" charset="0"/>
              <a:buChar char="•"/>
            </a:pPr>
            <a:r>
              <a:rPr lang="en-US" sz="1600" dirty="0">
                <a:solidFill>
                  <a:schemeClr val="tx2"/>
                </a:solidFill>
              </a:rPr>
              <a:t>Container Services</a:t>
            </a:r>
          </a:p>
          <a:p>
            <a:pPr marL="182563" indent="-182563">
              <a:spcAft>
                <a:spcPts val="500"/>
              </a:spcAft>
              <a:buFont typeface="Arial" panose="020B0604020202020204" pitchFamily="34" charset="0"/>
              <a:buChar char="•"/>
            </a:pPr>
            <a:r>
              <a:rPr lang="en-US" sz="1600" dirty="0">
                <a:solidFill>
                  <a:schemeClr val="tx2"/>
                </a:solidFill>
              </a:rPr>
              <a:t>Abstracted Services </a:t>
            </a:r>
          </a:p>
        </p:txBody>
      </p:sp>
      <p:sp>
        <p:nvSpPr>
          <p:cNvPr id="53" name="Oval 52"/>
          <p:cNvSpPr/>
          <p:nvPr/>
        </p:nvSpPr>
        <p:spPr>
          <a:xfrm>
            <a:off x="4516438" y="3403711"/>
            <a:ext cx="664680" cy="66467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29" name="Group 28"/>
          <p:cNvGrpSpPr/>
          <p:nvPr/>
        </p:nvGrpSpPr>
        <p:grpSpPr>
          <a:xfrm>
            <a:off x="604761" y="3517581"/>
            <a:ext cx="420764" cy="444962"/>
            <a:chOff x="3108325" y="1879600"/>
            <a:chExt cx="2925763" cy="3094038"/>
          </a:xfrm>
          <a:solidFill>
            <a:schemeClr val="accent1"/>
          </a:solidFill>
        </p:grpSpPr>
        <p:sp>
          <p:nvSpPr>
            <p:cNvPr id="26" name="Freeform 11"/>
            <p:cNvSpPr>
              <a:spLocks/>
            </p:cNvSpPr>
            <p:nvPr/>
          </p:nvSpPr>
          <p:spPr bwMode="auto">
            <a:xfrm>
              <a:off x="3108325" y="1879600"/>
              <a:ext cx="2925763" cy="1773238"/>
            </a:xfrm>
            <a:custGeom>
              <a:avLst/>
              <a:gdLst>
                <a:gd name="T0" fmla="*/ 390 w 780"/>
                <a:gd name="T1" fmla="*/ 0 h 473"/>
                <a:gd name="T2" fmla="*/ 401 w 780"/>
                <a:gd name="T3" fmla="*/ 4 h 473"/>
                <a:gd name="T4" fmla="*/ 768 w 780"/>
                <a:gd name="T5" fmla="*/ 216 h 473"/>
                <a:gd name="T6" fmla="*/ 778 w 780"/>
                <a:gd name="T7" fmla="*/ 228 h 473"/>
                <a:gd name="T8" fmla="*/ 778 w 780"/>
                <a:gd name="T9" fmla="*/ 243 h 473"/>
                <a:gd name="T10" fmla="*/ 768 w 780"/>
                <a:gd name="T11" fmla="*/ 255 h 473"/>
                <a:gd name="T12" fmla="*/ 401 w 780"/>
                <a:gd name="T13" fmla="*/ 468 h 473"/>
                <a:gd name="T14" fmla="*/ 396 w 780"/>
                <a:gd name="T15" fmla="*/ 470 h 473"/>
                <a:gd name="T16" fmla="*/ 390 w 780"/>
                <a:gd name="T17" fmla="*/ 473 h 473"/>
                <a:gd name="T18" fmla="*/ 384 w 780"/>
                <a:gd name="T19" fmla="*/ 470 h 473"/>
                <a:gd name="T20" fmla="*/ 379 w 780"/>
                <a:gd name="T21" fmla="*/ 468 h 473"/>
                <a:gd name="T22" fmla="*/ 12 w 780"/>
                <a:gd name="T23" fmla="*/ 255 h 473"/>
                <a:gd name="T24" fmla="*/ 2 w 780"/>
                <a:gd name="T25" fmla="*/ 243 h 473"/>
                <a:gd name="T26" fmla="*/ 2 w 780"/>
                <a:gd name="T27" fmla="*/ 228 h 473"/>
                <a:gd name="T28" fmla="*/ 12 w 780"/>
                <a:gd name="T29" fmla="*/ 216 h 473"/>
                <a:gd name="T30" fmla="*/ 379 w 780"/>
                <a:gd name="T31" fmla="*/ 4 h 473"/>
                <a:gd name="T32" fmla="*/ 390 w 780"/>
                <a:gd name="T33" fmla="*/ 0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0" h="473">
                  <a:moveTo>
                    <a:pt x="390" y="0"/>
                  </a:moveTo>
                  <a:cubicBezTo>
                    <a:pt x="394" y="0"/>
                    <a:pt x="398" y="1"/>
                    <a:pt x="401" y="4"/>
                  </a:cubicBezTo>
                  <a:cubicBezTo>
                    <a:pt x="768" y="216"/>
                    <a:pt x="768" y="216"/>
                    <a:pt x="768" y="216"/>
                  </a:cubicBezTo>
                  <a:cubicBezTo>
                    <a:pt x="773" y="219"/>
                    <a:pt x="776" y="223"/>
                    <a:pt x="778" y="228"/>
                  </a:cubicBezTo>
                  <a:cubicBezTo>
                    <a:pt x="780" y="233"/>
                    <a:pt x="780" y="238"/>
                    <a:pt x="778" y="243"/>
                  </a:cubicBezTo>
                  <a:cubicBezTo>
                    <a:pt x="776" y="248"/>
                    <a:pt x="773" y="252"/>
                    <a:pt x="768" y="255"/>
                  </a:cubicBezTo>
                  <a:cubicBezTo>
                    <a:pt x="401" y="468"/>
                    <a:pt x="401" y="468"/>
                    <a:pt x="401" y="468"/>
                  </a:cubicBezTo>
                  <a:cubicBezTo>
                    <a:pt x="400" y="468"/>
                    <a:pt x="398" y="469"/>
                    <a:pt x="396" y="470"/>
                  </a:cubicBezTo>
                  <a:cubicBezTo>
                    <a:pt x="390" y="473"/>
                    <a:pt x="390" y="473"/>
                    <a:pt x="390" y="473"/>
                  </a:cubicBezTo>
                  <a:cubicBezTo>
                    <a:pt x="384" y="470"/>
                    <a:pt x="384" y="470"/>
                    <a:pt x="384" y="470"/>
                  </a:cubicBezTo>
                  <a:cubicBezTo>
                    <a:pt x="382" y="469"/>
                    <a:pt x="380" y="468"/>
                    <a:pt x="379" y="468"/>
                  </a:cubicBezTo>
                  <a:cubicBezTo>
                    <a:pt x="12" y="255"/>
                    <a:pt x="12" y="255"/>
                    <a:pt x="12" y="255"/>
                  </a:cubicBezTo>
                  <a:cubicBezTo>
                    <a:pt x="7" y="252"/>
                    <a:pt x="4" y="248"/>
                    <a:pt x="2" y="243"/>
                  </a:cubicBezTo>
                  <a:cubicBezTo>
                    <a:pt x="0" y="238"/>
                    <a:pt x="0" y="233"/>
                    <a:pt x="2" y="228"/>
                  </a:cubicBezTo>
                  <a:cubicBezTo>
                    <a:pt x="4" y="223"/>
                    <a:pt x="7" y="219"/>
                    <a:pt x="12" y="216"/>
                  </a:cubicBezTo>
                  <a:cubicBezTo>
                    <a:pt x="379" y="4"/>
                    <a:pt x="379" y="4"/>
                    <a:pt x="379" y="4"/>
                  </a:cubicBezTo>
                  <a:cubicBezTo>
                    <a:pt x="382" y="1"/>
                    <a:pt x="386" y="0"/>
                    <a:pt x="39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2"/>
            <p:cNvSpPr>
              <a:spLocks/>
            </p:cNvSpPr>
            <p:nvPr/>
          </p:nvSpPr>
          <p:spPr bwMode="auto">
            <a:xfrm>
              <a:off x="3108325" y="3859213"/>
              <a:ext cx="2925763" cy="1114425"/>
            </a:xfrm>
            <a:custGeom>
              <a:avLst/>
              <a:gdLst>
                <a:gd name="T0" fmla="*/ 367 w 780"/>
                <a:gd name="T1" fmla="*/ 163 h 297"/>
                <a:gd name="T2" fmla="*/ 368 w 780"/>
                <a:gd name="T3" fmla="*/ 163 h 297"/>
                <a:gd name="T4" fmla="*/ 390 w 780"/>
                <a:gd name="T5" fmla="*/ 169 h 297"/>
                <a:gd name="T6" fmla="*/ 413 w 780"/>
                <a:gd name="T7" fmla="*/ 163 h 297"/>
                <a:gd name="T8" fmla="*/ 695 w 780"/>
                <a:gd name="T9" fmla="*/ 0 h 297"/>
                <a:gd name="T10" fmla="*/ 768 w 780"/>
                <a:gd name="T11" fmla="*/ 42 h 297"/>
                <a:gd name="T12" fmla="*/ 778 w 780"/>
                <a:gd name="T13" fmla="*/ 54 h 297"/>
                <a:gd name="T14" fmla="*/ 778 w 780"/>
                <a:gd name="T15" fmla="*/ 70 h 297"/>
                <a:gd name="T16" fmla="*/ 768 w 780"/>
                <a:gd name="T17" fmla="*/ 82 h 297"/>
                <a:gd name="T18" fmla="*/ 401 w 780"/>
                <a:gd name="T19" fmla="*/ 294 h 297"/>
                <a:gd name="T20" fmla="*/ 390 w 780"/>
                <a:gd name="T21" fmla="*/ 297 h 297"/>
                <a:gd name="T22" fmla="*/ 379 w 780"/>
                <a:gd name="T23" fmla="*/ 294 h 297"/>
                <a:gd name="T24" fmla="*/ 12 w 780"/>
                <a:gd name="T25" fmla="*/ 82 h 297"/>
                <a:gd name="T26" fmla="*/ 2 w 780"/>
                <a:gd name="T27" fmla="*/ 70 h 297"/>
                <a:gd name="T28" fmla="*/ 2 w 780"/>
                <a:gd name="T29" fmla="*/ 54 h 297"/>
                <a:gd name="T30" fmla="*/ 12 w 780"/>
                <a:gd name="T31" fmla="*/ 42 h 297"/>
                <a:gd name="T32" fmla="*/ 86 w 780"/>
                <a:gd name="T33" fmla="*/ 0 h 297"/>
                <a:gd name="T34" fmla="*/ 367 w 780"/>
                <a:gd name="T35" fmla="*/ 16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0" h="297">
                  <a:moveTo>
                    <a:pt x="367" y="163"/>
                  </a:moveTo>
                  <a:cubicBezTo>
                    <a:pt x="368" y="163"/>
                    <a:pt x="368" y="163"/>
                    <a:pt x="368" y="163"/>
                  </a:cubicBezTo>
                  <a:cubicBezTo>
                    <a:pt x="374" y="167"/>
                    <a:pt x="382" y="169"/>
                    <a:pt x="390" y="169"/>
                  </a:cubicBezTo>
                  <a:cubicBezTo>
                    <a:pt x="398" y="169"/>
                    <a:pt x="406" y="167"/>
                    <a:pt x="413" y="163"/>
                  </a:cubicBezTo>
                  <a:cubicBezTo>
                    <a:pt x="695" y="0"/>
                    <a:pt x="695" y="0"/>
                    <a:pt x="695" y="0"/>
                  </a:cubicBezTo>
                  <a:cubicBezTo>
                    <a:pt x="768" y="42"/>
                    <a:pt x="768" y="42"/>
                    <a:pt x="768" y="42"/>
                  </a:cubicBezTo>
                  <a:cubicBezTo>
                    <a:pt x="773" y="45"/>
                    <a:pt x="776" y="49"/>
                    <a:pt x="778" y="54"/>
                  </a:cubicBezTo>
                  <a:cubicBezTo>
                    <a:pt x="780" y="59"/>
                    <a:pt x="780" y="65"/>
                    <a:pt x="778" y="70"/>
                  </a:cubicBezTo>
                  <a:cubicBezTo>
                    <a:pt x="776" y="75"/>
                    <a:pt x="773" y="79"/>
                    <a:pt x="768" y="82"/>
                  </a:cubicBezTo>
                  <a:cubicBezTo>
                    <a:pt x="401" y="294"/>
                    <a:pt x="401" y="294"/>
                    <a:pt x="401" y="294"/>
                  </a:cubicBezTo>
                  <a:cubicBezTo>
                    <a:pt x="398" y="296"/>
                    <a:pt x="394" y="297"/>
                    <a:pt x="390" y="297"/>
                  </a:cubicBezTo>
                  <a:cubicBezTo>
                    <a:pt x="386" y="297"/>
                    <a:pt x="382" y="296"/>
                    <a:pt x="379" y="294"/>
                  </a:cubicBezTo>
                  <a:cubicBezTo>
                    <a:pt x="12" y="82"/>
                    <a:pt x="12" y="82"/>
                    <a:pt x="12" y="82"/>
                  </a:cubicBezTo>
                  <a:cubicBezTo>
                    <a:pt x="7" y="79"/>
                    <a:pt x="4" y="75"/>
                    <a:pt x="2" y="70"/>
                  </a:cubicBezTo>
                  <a:cubicBezTo>
                    <a:pt x="0" y="65"/>
                    <a:pt x="0" y="59"/>
                    <a:pt x="2" y="54"/>
                  </a:cubicBezTo>
                  <a:cubicBezTo>
                    <a:pt x="4" y="49"/>
                    <a:pt x="7" y="45"/>
                    <a:pt x="12" y="42"/>
                  </a:cubicBezTo>
                  <a:cubicBezTo>
                    <a:pt x="86" y="0"/>
                    <a:pt x="86" y="0"/>
                    <a:pt x="86" y="0"/>
                  </a:cubicBezTo>
                  <a:lnTo>
                    <a:pt x="367" y="1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3"/>
            <p:cNvSpPr>
              <a:spLocks/>
            </p:cNvSpPr>
            <p:nvPr/>
          </p:nvSpPr>
          <p:spPr bwMode="auto">
            <a:xfrm>
              <a:off x="3108325" y="3192463"/>
              <a:ext cx="2925763" cy="1109663"/>
            </a:xfrm>
            <a:custGeom>
              <a:avLst/>
              <a:gdLst>
                <a:gd name="T0" fmla="*/ 778 w 780"/>
                <a:gd name="T1" fmla="*/ 70 h 296"/>
                <a:gd name="T2" fmla="*/ 768 w 780"/>
                <a:gd name="T3" fmla="*/ 82 h 296"/>
                <a:gd name="T4" fmla="*/ 401 w 780"/>
                <a:gd name="T5" fmla="*/ 294 h 296"/>
                <a:gd name="T6" fmla="*/ 390 w 780"/>
                <a:gd name="T7" fmla="*/ 296 h 296"/>
                <a:gd name="T8" fmla="*/ 379 w 780"/>
                <a:gd name="T9" fmla="*/ 294 h 296"/>
                <a:gd name="T10" fmla="*/ 12 w 780"/>
                <a:gd name="T11" fmla="*/ 82 h 296"/>
                <a:gd name="T12" fmla="*/ 2 w 780"/>
                <a:gd name="T13" fmla="*/ 70 h 296"/>
                <a:gd name="T14" fmla="*/ 2 w 780"/>
                <a:gd name="T15" fmla="*/ 54 h 296"/>
                <a:gd name="T16" fmla="*/ 12 w 780"/>
                <a:gd name="T17" fmla="*/ 42 h 296"/>
                <a:gd name="T18" fmla="*/ 86 w 780"/>
                <a:gd name="T19" fmla="*/ 0 h 296"/>
                <a:gd name="T20" fmla="*/ 367 w 780"/>
                <a:gd name="T21" fmla="*/ 163 h 296"/>
                <a:gd name="T22" fmla="*/ 368 w 780"/>
                <a:gd name="T23" fmla="*/ 163 h 296"/>
                <a:gd name="T24" fmla="*/ 390 w 780"/>
                <a:gd name="T25" fmla="*/ 168 h 296"/>
                <a:gd name="T26" fmla="*/ 413 w 780"/>
                <a:gd name="T27" fmla="*/ 163 h 296"/>
                <a:gd name="T28" fmla="*/ 695 w 780"/>
                <a:gd name="T29" fmla="*/ 0 h 296"/>
                <a:gd name="T30" fmla="*/ 768 w 780"/>
                <a:gd name="T31" fmla="*/ 42 h 296"/>
                <a:gd name="T32" fmla="*/ 778 w 780"/>
                <a:gd name="T33" fmla="*/ 54 h 296"/>
                <a:gd name="T34" fmla="*/ 778 w 780"/>
                <a:gd name="T35" fmla="*/ 7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0" h="296">
                  <a:moveTo>
                    <a:pt x="778" y="70"/>
                  </a:moveTo>
                  <a:cubicBezTo>
                    <a:pt x="776" y="74"/>
                    <a:pt x="773" y="78"/>
                    <a:pt x="768" y="82"/>
                  </a:cubicBezTo>
                  <a:cubicBezTo>
                    <a:pt x="401" y="294"/>
                    <a:pt x="401" y="294"/>
                    <a:pt x="401" y="294"/>
                  </a:cubicBezTo>
                  <a:cubicBezTo>
                    <a:pt x="398" y="295"/>
                    <a:pt x="394" y="296"/>
                    <a:pt x="390" y="296"/>
                  </a:cubicBezTo>
                  <a:cubicBezTo>
                    <a:pt x="386" y="296"/>
                    <a:pt x="382" y="295"/>
                    <a:pt x="379" y="294"/>
                  </a:cubicBezTo>
                  <a:cubicBezTo>
                    <a:pt x="12" y="82"/>
                    <a:pt x="12" y="82"/>
                    <a:pt x="12" y="82"/>
                  </a:cubicBezTo>
                  <a:cubicBezTo>
                    <a:pt x="7" y="78"/>
                    <a:pt x="4" y="74"/>
                    <a:pt x="2" y="70"/>
                  </a:cubicBezTo>
                  <a:cubicBezTo>
                    <a:pt x="0" y="64"/>
                    <a:pt x="0" y="59"/>
                    <a:pt x="2" y="54"/>
                  </a:cubicBezTo>
                  <a:cubicBezTo>
                    <a:pt x="4" y="49"/>
                    <a:pt x="7" y="45"/>
                    <a:pt x="12" y="42"/>
                  </a:cubicBezTo>
                  <a:cubicBezTo>
                    <a:pt x="86" y="0"/>
                    <a:pt x="86" y="0"/>
                    <a:pt x="86" y="0"/>
                  </a:cubicBezTo>
                  <a:cubicBezTo>
                    <a:pt x="367" y="163"/>
                    <a:pt x="367" y="163"/>
                    <a:pt x="367" y="163"/>
                  </a:cubicBezTo>
                  <a:cubicBezTo>
                    <a:pt x="368" y="163"/>
                    <a:pt x="368" y="163"/>
                    <a:pt x="368" y="163"/>
                  </a:cubicBezTo>
                  <a:cubicBezTo>
                    <a:pt x="374" y="167"/>
                    <a:pt x="382" y="168"/>
                    <a:pt x="390" y="168"/>
                  </a:cubicBezTo>
                  <a:cubicBezTo>
                    <a:pt x="398" y="168"/>
                    <a:pt x="406" y="167"/>
                    <a:pt x="413" y="163"/>
                  </a:cubicBezTo>
                  <a:cubicBezTo>
                    <a:pt x="695" y="0"/>
                    <a:pt x="695" y="0"/>
                    <a:pt x="695" y="0"/>
                  </a:cubicBezTo>
                  <a:cubicBezTo>
                    <a:pt x="768" y="42"/>
                    <a:pt x="768" y="42"/>
                    <a:pt x="768" y="42"/>
                  </a:cubicBezTo>
                  <a:cubicBezTo>
                    <a:pt x="773" y="45"/>
                    <a:pt x="776" y="49"/>
                    <a:pt x="778" y="54"/>
                  </a:cubicBezTo>
                  <a:cubicBezTo>
                    <a:pt x="780" y="59"/>
                    <a:pt x="780" y="64"/>
                    <a:pt x="778"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053" name="Freeform 18"/>
          <p:cNvSpPr>
            <a:spLocks noEditPoints="1"/>
          </p:cNvSpPr>
          <p:nvPr/>
        </p:nvSpPr>
        <p:spPr bwMode="auto">
          <a:xfrm>
            <a:off x="647535" y="4782631"/>
            <a:ext cx="336880" cy="420428"/>
          </a:xfrm>
          <a:custGeom>
            <a:avLst/>
            <a:gdLst>
              <a:gd name="T0" fmla="*/ 271 w 549"/>
              <a:gd name="T1" fmla="*/ 680 h 682"/>
              <a:gd name="T2" fmla="*/ 133 w 549"/>
              <a:gd name="T3" fmla="*/ 569 h 682"/>
              <a:gd name="T4" fmla="*/ 39 w 549"/>
              <a:gd name="T5" fmla="*/ 393 h 682"/>
              <a:gd name="T6" fmla="*/ 3 w 549"/>
              <a:gd name="T7" fmla="*/ 113 h 682"/>
              <a:gd name="T8" fmla="*/ 3 w 549"/>
              <a:gd name="T9" fmla="*/ 104 h 682"/>
              <a:gd name="T10" fmla="*/ 11 w 549"/>
              <a:gd name="T11" fmla="*/ 104 h 682"/>
              <a:gd name="T12" fmla="*/ 270 w 549"/>
              <a:gd name="T13" fmla="*/ 3 h 682"/>
              <a:gd name="T14" fmla="*/ 275 w 549"/>
              <a:gd name="T15" fmla="*/ 0 h 682"/>
              <a:gd name="T16" fmla="*/ 280 w 549"/>
              <a:gd name="T17" fmla="*/ 3 h 682"/>
              <a:gd name="T18" fmla="*/ 538 w 549"/>
              <a:gd name="T19" fmla="*/ 104 h 682"/>
              <a:gd name="T20" fmla="*/ 547 w 549"/>
              <a:gd name="T21" fmla="*/ 104 h 682"/>
              <a:gd name="T22" fmla="*/ 547 w 549"/>
              <a:gd name="T23" fmla="*/ 113 h 682"/>
              <a:gd name="T24" fmla="*/ 510 w 549"/>
              <a:gd name="T25" fmla="*/ 396 h 682"/>
              <a:gd name="T26" fmla="*/ 416 w 549"/>
              <a:gd name="T27" fmla="*/ 572 h 682"/>
              <a:gd name="T28" fmla="*/ 278 w 549"/>
              <a:gd name="T29" fmla="*/ 680 h 682"/>
              <a:gd name="T30" fmla="*/ 275 w 549"/>
              <a:gd name="T31" fmla="*/ 682 h 682"/>
              <a:gd name="T32" fmla="*/ 271 w 549"/>
              <a:gd name="T33" fmla="*/ 680 h 682"/>
              <a:gd name="T34" fmla="*/ 274 w 549"/>
              <a:gd name="T35" fmla="*/ 44 h 682"/>
              <a:gd name="T36" fmla="*/ 51 w 549"/>
              <a:gd name="T37" fmla="*/ 136 h 682"/>
              <a:gd name="T38" fmla="*/ 42 w 549"/>
              <a:gd name="T39" fmla="*/ 137 h 682"/>
              <a:gd name="T40" fmla="*/ 42 w 549"/>
              <a:gd name="T41" fmla="*/ 146 h 682"/>
              <a:gd name="T42" fmla="*/ 78 w 549"/>
              <a:gd name="T43" fmla="*/ 382 h 682"/>
              <a:gd name="T44" fmla="*/ 166 w 549"/>
              <a:gd name="T45" fmla="*/ 548 h 682"/>
              <a:gd name="T46" fmla="*/ 274 w 549"/>
              <a:gd name="T47" fmla="*/ 640 h 682"/>
              <a:gd name="T48" fmla="*/ 279 w 549"/>
              <a:gd name="T49" fmla="*/ 643 h 682"/>
              <a:gd name="T50" fmla="*/ 284 w 549"/>
              <a:gd name="T51" fmla="*/ 640 h 682"/>
              <a:gd name="T52" fmla="*/ 391 w 549"/>
              <a:gd name="T53" fmla="*/ 550 h 682"/>
              <a:gd name="T54" fmla="*/ 479 w 549"/>
              <a:gd name="T55" fmla="*/ 384 h 682"/>
              <a:gd name="T56" fmla="*/ 516 w 549"/>
              <a:gd name="T57" fmla="*/ 146 h 682"/>
              <a:gd name="T58" fmla="*/ 516 w 549"/>
              <a:gd name="T59" fmla="*/ 137 h 682"/>
              <a:gd name="T60" fmla="*/ 507 w 549"/>
              <a:gd name="T61" fmla="*/ 136 h 682"/>
              <a:gd name="T62" fmla="*/ 284 w 549"/>
              <a:gd name="T63" fmla="*/ 44 h 682"/>
              <a:gd name="T64" fmla="*/ 279 w 549"/>
              <a:gd name="T65" fmla="*/ 41 h 682"/>
              <a:gd name="T66" fmla="*/ 274 w 549"/>
              <a:gd name="T67" fmla="*/ 44 h 682"/>
              <a:gd name="T68" fmla="*/ 279 w 549"/>
              <a:gd name="T69" fmla="*/ 619 h 682"/>
              <a:gd name="T70" fmla="*/ 182 w 549"/>
              <a:gd name="T71" fmla="*/ 534 h 682"/>
              <a:gd name="T72" fmla="*/ 98 w 549"/>
              <a:gd name="T73" fmla="*/ 375 h 682"/>
              <a:gd name="T74" fmla="*/ 64 w 549"/>
              <a:gd name="T75" fmla="*/ 155 h 682"/>
              <a:gd name="T76" fmla="*/ 279 w 549"/>
              <a:gd name="T77" fmla="*/ 66 h 682"/>
              <a:gd name="T78" fmla="*/ 494 w 549"/>
              <a:gd name="T79" fmla="*/ 155 h 682"/>
              <a:gd name="T80" fmla="*/ 459 w 549"/>
              <a:gd name="T81" fmla="*/ 378 h 682"/>
              <a:gd name="T82" fmla="*/ 375 w 549"/>
              <a:gd name="T83" fmla="*/ 537 h 682"/>
              <a:gd name="T84" fmla="*/ 279 w 549"/>
              <a:gd name="T85" fmla="*/ 619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9" h="682">
                <a:moveTo>
                  <a:pt x="271" y="680"/>
                </a:moveTo>
                <a:cubicBezTo>
                  <a:pt x="259" y="675"/>
                  <a:pt x="194" y="644"/>
                  <a:pt x="133" y="569"/>
                </a:cubicBezTo>
                <a:cubicBezTo>
                  <a:pt x="93" y="520"/>
                  <a:pt x="61" y="460"/>
                  <a:pt x="39" y="393"/>
                </a:cubicBezTo>
                <a:cubicBezTo>
                  <a:pt x="12" y="311"/>
                  <a:pt x="0" y="217"/>
                  <a:pt x="3" y="113"/>
                </a:cubicBezTo>
                <a:cubicBezTo>
                  <a:pt x="3" y="104"/>
                  <a:pt x="3" y="104"/>
                  <a:pt x="3" y="104"/>
                </a:cubicBezTo>
                <a:cubicBezTo>
                  <a:pt x="11" y="104"/>
                  <a:pt x="11" y="104"/>
                  <a:pt x="11" y="104"/>
                </a:cubicBezTo>
                <a:cubicBezTo>
                  <a:pt x="112" y="100"/>
                  <a:pt x="244" y="19"/>
                  <a:pt x="270" y="3"/>
                </a:cubicBezTo>
                <a:cubicBezTo>
                  <a:pt x="275" y="0"/>
                  <a:pt x="275" y="0"/>
                  <a:pt x="275" y="0"/>
                </a:cubicBezTo>
                <a:cubicBezTo>
                  <a:pt x="280" y="3"/>
                  <a:pt x="280" y="3"/>
                  <a:pt x="280" y="3"/>
                </a:cubicBezTo>
                <a:cubicBezTo>
                  <a:pt x="306" y="19"/>
                  <a:pt x="439" y="100"/>
                  <a:pt x="538" y="104"/>
                </a:cubicBezTo>
                <a:cubicBezTo>
                  <a:pt x="547" y="104"/>
                  <a:pt x="547" y="104"/>
                  <a:pt x="547" y="104"/>
                </a:cubicBezTo>
                <a:cubicBezTo>
                  <a:pt x="547" y="113"/>
                  <a:pt x="547" y="113"/>
                  <a:pt x="547" y="113"/>
                </a:cubicBezTo>
                <a:cubicBezTo>
                  <a:pt x="549" y="218"/>
                  <a:pt x="536" y="314"/>
                  <a:pt x="510" y="396"/>
                </a:cubicBezTo>
                <a:cubicBezTo>
                  <a:pt x="488" y="464"/>
                  <a:pt x="456" y="523"/>
                  <a:pt x="416" y="572"/>
                </a:cubicBezTo>
                <a:cubicBezTo>
                  <a:pt x="355" y="646"/>
                  <a:pt x="291" y="675"/>
                  <a:pt x="278" y="680"/>
                </a:cubicBezTo>
                <a:cubicBezTo>
                  <a:pt x="275" y="682"/>
                  <a:pt x="275" y="682"/>
                  <a:pt x="275" y="682"/>
                </a:cubicBezTo>
                <a:lnTo>
                  <a:pt x="271" y="680"/>
                </a:lnTo>
                <a:close/>
                <a:moveTo>
                  <a:pt x="274" y="44"/>
                </a:moveTo>
                <a:cubicBezTo>
                  <a:pt x="236" y="67"/>
                  <a:pt x="138" y="120"/>
                  <a:pt x="51" y="136"/>
                </a:cubicBezTo>
                <a:cubicBezTo>
                  <a:pt x="42" y="137"/>
                  <a:pt x="42" y="137"/>
                  <a:pt x="42" y="137"/>
                </a:cubicBezTo>
                <a:cubicBezTo>
                  <a:pt x="42" y="146"/>
                  <a:pt x="42" y="146"/>
                  <a:pt x="42" y="146"/>
                </a:cubicBezTo>
                <a:cubicBezTo>
                  <a:pt x="43" y="233"/>
                  <a:pt x="55" y="312"/>
                  <a:pt x="78" y="382"/>
                </a:cubicBezTo>
                <a:cubicBezTo>
                  <a:pt x="98" y="445"/>
                  <a:pt x="128" y="501"/>
                  <a:pt x="166" y="548"/>
                </a:cubicBezTo>
                <a:cubicBezTo>
                  <a:pt x="208" y="600"/>
                  <a:pt x="252" y="628"/>
                  <a:pt x="274" y="640"/>
                </a:cubicBezTo>
                <a:cubicBezTo>
                  <a:pt x="279" y="643"/>
                  <a:pt x="279" y="643"/>
                  <a:pt x="279" y="643"/>
                </a:cubicBezTo>
                <a:cubicBezTo>
                  <a:pt x="284" y="640"/>
                  <a:pt x="284" y="640"/>
                  <a:pt x="284" y="640"/>
                </a:cubicBezTo>
                <a:cubicBezTo>
                  <a:pt x="306" y="629"/>
                  <a:pt x="349" y="601"/>
                  <a:pt x="391" y="550"/>
                </a:cubicBezTo>
                <a:cubicBezTo>
                  <a:pt x="429" y="504"/>
                  <a:pt x="459" y="448"/>
                  <a:pt x="479" y="384"/>
                </a:cubicBezTo>
                <a:cubicBezTo>
                  <a:pt x="502" y="315"/>
                  <a:pt x="514" y="234"/>
                  <a:pt x="516" y="146"/>
                </a:cubicBezTo>
                <a:cubicBezTo>
                  <a:pt x="516" y="137"/>
                  <a:pt x="516" y="137"/>
                  <a:pt x="516" y="137"/>
                </a:cubicBezTo>
                <a:cubicBezTo>
                  <a:pt x="507" y="136"/>
                  <a:pt x="507" y="136"/>
                  <a:pt x="507" y="136"/>
                </a:cubicBezTo>
                <a:cubicBezTo>
                  <a:pt x="420" y="120"/>
                  <a:pt x="322" y="67"/>
                  <a:pt x="284" y="44"/>
                </a:cubicBezTo>
                <a:cubicBezTo>
                  <a:pt x="279" y="41"/>
                  <a:pt x="279" y="41"/>
                  <a:pt x="279" y="41"/>
                </a:cubicBezTo>
                <a:lnTo>
                  <a:pt x="274" y="44"/>
                </a:lnTo>
                <a:close/>
                <a:moveTo>
                  <a:pt x="279" y="619"/>
                </a:moveTo>
                <a:cubicBezTo>
                  <a:pt x="258" y="607"/>
                  <a:pt x="220" y="580"/>
                  <a:pt x="182" y="534"/>
                </a:cubicBezTo>
                <a:cubicBezTo>
                  <a:pt x="146" y="490"/>
                  <a:pt x="118" y="436"/>
                  <a:pt x="98" y="375"/>
                </a:cubicBezTo>
                <a:cubicBezTo>
                  <a:pt x="77" y="310"/>
                  <a:pt x="65" y="236"/>
                  <a:pt x="64" y="155"/>
                </a:cubicBezTo>
                <a:cubicBezTo>
                  <a:pt x="146" y="138"/>
                  <a:pt x="233" y="93"/>
                  <a:pt x="279" y="66"/>
                </a:cubicBezTo>
                <a:cubicBezTo>
                  <a:pt x="325" y="93"/>
                  <a:pt x="412" y="138"/>
                  <a:pt x="494" y="155"/>
                </a:cubicBezTo>
                <a:cubicBezTo>
                  <a:pt x="492" y="237"/>
                  <a:pt x="480" y="312"/>
                  <a:pt x="459" y="378"/>
                </a:cubicBezTo>
                <a:cubicBezTo>
                  <a:pt x="439" y="439"/>
                  <a:pt x="411" y="493"/>
                  <a:pt x="375" y="537"/>
                </a:cubicBezTo>
                <a:cubicBezTo>
                  <a:pt x="338" y="582"/>
                  <a:pt x="300" y="607"/>
                  <a:pt x="279" y="61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056" name="Freeform 23"/>
          <p:cNvSpPr>
            <a:spLocks noEditPoints="1"/>
          </p:cNvSpPr>
          <p:nvPr/>
        </p:nvSpPr>
        <p:spPr bwMode="auto">
          <a:xfrm>
            <a:off x="4668838" y="2314575"/>
            <a:ext cx="360362" cy="360363"/>
          </a:xfrm>
          <a:custGeom>
            <a:avLst/>
            <a:gdLst>
              <a:gd name="T0" fmla="*/ 102 w 624"/>
              <a:gd name="T1" fmla="*/ 0 h 624"/>
              <a:gd name="T2" fmla="*/ 0 w 624"/>
              <a:gd name="T3" fmla="*/ 522 h 624"/>
              <a:gd name="T4" fmla="*/ 523 w 624"/>
              <a:gd name="T5" fmla="*/ 624 h 624"/>
              <a:gd name="T6" fmla="*/ 624 w 624"/>
              <a:gd name="T7" fmla="*/ 101 h 624"/>
              <a:gd name="T8" fmla="*/ 489 w 624"/>
              <a:gd name="T9" fmla="*/ 71 h 624"/>
              <a:gd name="T10" fmla="*/ 529 w 624"/>
              <a:gd name="T11" fmla="*/ 59 h 624"/>
              <a:gd name="T12" fmla="*/ 541 w 624"/>
              <a:gd name="T13" fmla="*/ 99 h 624"/>
              <a:gd name="T14" fmla="*/ 501 w 624"/>
              <a:gd name="T15" fmla="*/ 110 h 624"/>
              <a:gd name="T16" fmla="*/ 489 w 624"/>
              <a:gd name="T17" fmla="*/ 71 h 624"/>
              <a:gd name="T18" fmla="*/ 384 w 624"/>
              <a:gd name="T19" fmla="*/ 59 h 624"/>
              <a:gd name="T20" fmla="*/ 424 w 624"/>
              <a:gd name="T21" fmla="*/ 71 h 624"/>
              <a:gd name="T22" fmla="*/ 412 w 624"/>
              <a:gd name="T23" fmla="*/ 110 h 624"/>
              <a:gd name="T24" fmla="*/ 372 w 624"/>
              <a:gd name="T25" fmla="*/ 99 h 624"/>
              <a:gd name="T26" fmla="*/ 73 w 624"/>
              <a:gd name="T27" fmla="*/ 71 h 624"/>
              <a:gd name="T28" fmla="*/ 291 w 624"/>
              <a:gd name="T29" fmla="*/ 59 h 624"/>
              <a:gd name="T30" fmla="*/ 303 w 624"/>
              <a:gd name="T31" fmla="*/ 99 h 624"/>
              <a:gd name="T32" fmla="*/ 84 w 624"/>
              <a:gd name="T33" fmla="*/ 110 h 624"/>
              <a:gd name="T34" fmla="*/ 73 w 624"/>
              <a:gd name="T35" fmla="*/ 71 h 624"/>
              <a:gd name="T36" fmla="*/ 523 w 624"/>
              <a:gd name="T37" fmla="*/ 569 h 624"/>
              <a:gd name="T38" fmla="*/ 55 w 624"/>
              <a:gd name="T39" fmla="*/ 522 h 624"/>
              <a:gd name="T40" fmla="*/ 569 w 624"/>
              <a:gd name="T41" fmla="*/ 173 h 624"/>
              <a:gd name="T42" fmla="*/ 406 w 624"/>
              <a:gd name="T43" fmla="*/ 345 h 624"/>
              <a:gd name="T44" fmla="*/ 200 w 624"/>
              <a:gd name="T45" fmla="*/ 363 h 624"/>
              <a:gd name="T46" fmla="*/ 219 w 624"/>
              <a:gd name="T47" fmla="*/ 524 h 624"/>
              <a:gd name="T48" fmla="*/ 425 w 624"/>
              <a:gd name="T49" fmla="*/ 505 h 624"/>
              <a:gd name="T50" fmla="*/ 406 w 624"/>
              <a:gd name="T51" fmla="*/ 345 h 624"/>
              <a:gd name="T52" fmla="*/ 333 w 624"/>
              <a:gd name="T53" fmla="*/ 487 h 624"/>
              <a:gd name="T54" fmla="*/ 301 w 624"/>
              <a:gd name="T55" fmla="*/ 438 h 624"/>
              <a:gd name="T56" fmla="*/ 312 w 624"/>
              <a:gd name="T57" fmla="*/ 395 h 624"/>
              <a:gd name="T58" fmla="*/ 324 w 624"/>
              <a:gd name="T59" fmla="*/ 438 h 624"/>
              <a:gd name="T60" fmla="*/ 361 w 624"/>
              <a:gd name="T61" fmla="*/ 307 h 624"/>
              <a:gd name="T62" fmla="*/ 263 w 624"/>
              <a:gd name="T63" fmla="*/ 307 h 624"/>
              <a:gd name="T64" fmla="*/ 227 w 624"/>
              <a:gd name="T65" fmla="*/ 327 h 624"/>
              <a:gd name="T66" fmla="*/ 312 w 624"/>
              <a:gd name="T67" fmla="*/ 221 h 624"/>
              <a:gd name="T68" fmla="*/ 397 w 624"/>
              <a:gd name="T69" fmla="*/ 327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4" h="624">
                <a:moveTo>
                  <a:pt x="523" y="0"/>
                </a:moveTo>
                <a:cubicBezTo>
                  <a:pt x="102" y="0"/>
                  <a:pt x="102" y="0"/>
                  <a:pt x="102" y="0"/>
                </a:cubicBezTo>
                <a:cubicBezTo>
                  <a:pt x="46" y="0"/>
                  <a:pt x="0" y="45"/>
                  <a:pt x="0" y="101"/>
                </a:cubicBezTo>
                <a:cubicBezTo>
                  <a:pt x="0" y="522"/>
                  <a:pt x="0" y="522"/>
                  <a:pt x="0" y="522"/>
                </a:cubicBezTo>
                <a:cubicBezTo>
                  <a:pt x="0" y="578"/>
                  <a:pt x="46" y="624"/>
                  <a:pt x="102" y="624"/>
                </a:cubicBezTo>
                <a:cubicBezTo>
                  <a:pt x="523" y="624"/>
                  <a:pt x="523" y="624"/>
                  <a:pt x="523" y="624"/>
                </a:cubicBezTo>
                <a:cubicBezTo>
                  <a:pt x="578" y="624"/>
                  <a:pt x="624" y="578"/>
                  <a:pt x="624" y="522"/>
                </a:cubicBezTo>
                <a:cubicBezTo>
                  <a:pt x="624" y="101"/>
                  <a:pt x="624" y="101"/>
                  <a:pt x="624" y="101"/>
                </a:cubicBezTo>
                <a:cubicBezTo>
                  <a:pt x="624" y="45"/>
                  <a:pt x="578" y="0"/>
                  <a:pt x="523" y="0"/>
                </a:cubicBezTo>
                <a:close/>
                <a:moveTo>
                  <a:pt x="489" y="71"/>
                </a:moveTo>
                <a:cubicBezTo>
                  <a:pt x="489" y="64"/>
                  <a:pt x="495" y="59"/>
                  <a:pt x="501" y="59"/>
                </a:cubicBezTo>
                <a:cubicBezTo>
                  <a:pt x="529" y="59"/>
                  <a:pt x="529" y="59"/>
                  <a:pt x="529" y="59"/>
                </a:cubicBezTo>
                <a:cubicBezTo>
                  <a:pt x="535" y="59"/>
                  <a:pt x="541" y="64"/>
                  <a:pt x="541" y="71"/>
                </a:cubicBezTo>
                <a:cubicBezTo>
                  <a:pt x="541" y="99"/>
                  <a:pt x="541" y="99"/>
                  <a:pt x="541" y="99"/>
                </a:cubicBezTo>
                <a:cubicBezTo>
                  <a:pt x="541" y="105"/>
                  <a:pt x="535" y="110"/>
                  <a:pt x="529" y="110"/>
                </a:cubicBezTo>
                <a:cubicBezTo>
                  <a:pt x="501" y="110"/>
                  <a:pt x="501" y="110"/>
                  <a:pt x="501" y="110"/>
                </a:cubicBezTo>
                <a:cubicBezTo>
                  <a:pt x="495" y="110"/>
                  <a:pt x="489" y="105"/>
                  <a:pt x="489" y="99"/>
                </a:cubicBezTo>
                <a:lnTo>
                  <a:pt x="489" y="71"/>
                </a:lnTo>
                <a:close/>
                <a:moveTo>
                  <a:pt x="372" y="71"/>
                </a:moveTo>
                <a:cubicBezTo>
                  <a:pt x="372" y="64"/>
                  <a:pt x="378" y="59"/>
                  <a:pt x="384" y="59"/>
                </a:cubicBezTo>
                <a:cubicBezTo>
                  <a:pt x="412" y="59"/>
                  <a:pt x="412" y="59"/>
                  <a:pt x="412" y="59"/>
                </a:cubicBezTo>
                <a:cubicBezTo>
                  <a:pt x="418" y="59"/>
                  <a:pt x="424" y="64"/>
                  <a:pt x="424" y="71"/>
                </a:cubicBezTo>
                <a:cubicBezTo>
                  <a:pt x="424" y="99"/>
                  <a:pt x="424" y="99"/>
                  <a:pt x="424" y="99"/>
                </a:cubicBezTo>
                <a:cubicBezTo>
                  <a:pt x="424" y="105"/>
                  <a:pt x="418" y="110"/>
                  <a:pt x="412" y="110"/>
                </a:cubicBezTo>
                <a:cubicBezTo>
                  <a:pt x="384" y="110"/>
                  <a:pt x="384" y="110"/>
                  <a:pt x="384" y="110"/>
                </a:cubicBezTo>
                <a:cubicBezTo>
                  <a:pt x="378" y="110"/>
                  <a:pt x="372" y="105"/>
                  <a:pt x="372" y="99"/>
                </a:cubicBezTo>
                <a:lnTo>
                  <a:pt x="372" y="71"/>
                </a:lnTo>
                <a:close/>
                <a:moveTo>
                  <a:pt x="73" y="71"/>
                </a:moveTo>
                <a:cubicBezTo>
                  <a:pt x="73" y="64"/>
                  <a:pt x="78" y="59"/>
                  <a:pt x="84" y="59"/>
                </a:cubicBezTo>
                <a:cubicBezTo>
                  <a:pt x="291" y="59"/>
                  <a:pt x="291" y="59"/>
                  <a:pt x="291" y="59"/>
                </a:cubicBezTo>
                <a:cubicBezTo>
                  <a:pt x="297" y="59"/>
                  <a:pt x="303" y="64"/>
                  <a:pt x="303" y="71"/>
                </a:cubicBezTo>
                <a:cubicBezTo>
                  <a:pt x="303" y="99"/>
                  <a:pt x="303" y="99"/>
                  <a:pt x="303" y="99"/>
                </a:cubicBezTo>
                <a:cubicBezTo>
                  <a:pt x="303" y="105"/>
                  <a:pt x="297" y="110"/>
                  <a:pt x="291" y="110"/>
                </a:cubicBezTo>
                <a:cubicBezTo>
                  <a:pt x="84" y="110"/>
                  <a:pt x="84" y="110"/>
                  <a:pt x="84" y="110"/>
                </a:cubicBezTo>
                <a:cubicBezTo>
                  <a:pt x="78" y="110"/>
                  <a:pt x="73" y="105"/>
                  <a:pt x="73" y="99"/>
                </a:cubicBezTo>
                <a:lnTo>
                  <a:pt x="73" y="71"/>
                </a:lnTo>
                <a:close/>
                <a:moveTo>
                  <a:pt x="569" y="522"/>
                </a:moveTo>
                <a:cubicBezTo>
                  <a:pt x="569" y="548"/>
                  <a:pt x="548" y="569"/>
                  <a:pt x="523" y="569"/>
                </a:cubicBezTo>
                <a:cubicBezTo>
                  <a:pt x="102" y="569"/>
                  <a:pt x="102" y="569"/>
                  <a:pt x="102" y="569"/>
                </a:cubicBezTo>
                <a:cubicBezTo>
                  <a:pt x="76" y="569"/>
                  <a:pt x="55" y="548"/>
                  <a:pt x="55" y="522"/>
                </a:cubicBezTo>
                <a:cubicBezTo>
                  <a:pt x="55" y="173"/>
                  <a:pt x="55" y="173"/>
                  <a:pt x="55" y="173"/>
                </a:cubicBezTo>
                <a:cubicBezTo>
                  <a:pt x="569" y="173"/>
                  <a:pt x="569" y="173"/>
                  <a:pt x="569" y="173"/>
                </a:cubicBezTo>
                <a:lnTo>
                  <a:pt x="569" y="522"/>
                </a:lnTo>
                <a:close/>
                <a:moveTo>
                  <a:pt x="406" y="345"/>
                </a:moveTo>
                <a:cubicBezTo>
                  <a:pt x="219" y="345"/>
                  <a:pt x="219" y="345"/>
                  <a:pt x="219" y="345"/>
                </a:cubicBezTo>
                <a:cubicBezTo>
                  <a:pt x="208" y="345"/>
                  <a:pt x="200" y="353"/>
                  <a:pt x="200" y="363"/>
                </a:cubicBezTo>
                <a:cubicBezTo>
                  <a:pt x="200" y="505"/>
                  <a:pt x="200" y="505"/>
                  <a:pt x="200" y="505"/>
                </a:cubicBezTo>
                <a:cubicBezTo>
                  <a:pt x="200" y="516"/>
                  <a:pt x="208" y="524"/>
                  <a:pt x="219" y="524"/>
                </a:cubicBezTo>
                <a:cubicBezTo>
                  <a:pt x="406" y="524"/>
                  <a:pt x="406" y="524"/>
                  <a:pt x="406" y="524"/>
                </a:cubicBezTo>
                <a:cubicBezTo>
                  <a:pt x="416" y="524"/>
                  <a:pt x="425" y="516"/>
                  <a:pt x="425" y="505"/>
                </a:cubicBezTo>
                <a:cubicBezTo>
                  <a:pt x="425" y="363"/>
                  <a:pt x="425" y="363"/>
                  <a:pt x="425" y="363"/>
                </a:cubicBezTo>
                <a:cubicBezTo>
                  <a:pt x="425" y="353"/>
                  <a:pt x="416" y="345"/>
                  <a:pt x="406" y="345"/>
                </a:cubicBezTo>
                <a:close/>
                <a:moveTo>
                  <a:pt x="324" y="438"/>
                </a:moveTo>
                <a:cubicBezTo>
                  <a:pt x="333" y="487"/>
                  <a:pt x="333" y="487"/>
                  <a:pt x="333" y="487"/>
                </a:cubicBezTo>
                <a:cubicBezTo>
                  <a:pt x="291" y="487"/>
                  <a:pt x="291" y="487"/>
                  <a:pt x="291" y="487"/>
                </a:cubicBezTo>
                <a:cubicBezTo>
                  <a:pt x="301" y="438"/>
                  <a:pt x="301" y="438"/>
                  <a:pt x="301" y="438"/>
                </a:cubicBezTo>
                <a:cubicBezTo>
                  <a:pt x="294" y="434"/>
                  <a:pt x="289" y="427"/>
                  <a:pt x="289" y="418"/>
                </a:cubicBezTo>
                <a:cubicBezTo>
                  <a:pt x="289" y="405"/>
                  <a:pt x="299" y="395"/>
                  <a:pt x="312" y="395"/>
                </a:cubicBezTo>
                <a:cubicBezTo>
                  <a:pt x="325" y="395"/>
                  <a:pt x="335" y="405"/>
                  <a:pt x="335" y="418"/>
                </a:cubicBezTo>
                <a:cubicBezTo>
                  <a:pt x="335" y="427"/>
                  <a:pt x="331" y="434"/>
                  <a:pt x="324" y="438"/>
                </a:cubicBezTo>
                <a:close/>
                <a:moveTo>
                  <a:pt x="361" y="327"/>
                </a:moveTo>
                <a:cubicBezTo>
                  <a:pt x="361" y="307"/>
                  <a:pt x="361" y="307"/>
                  <a:pt x="361" y="307"/>
                </a:cubicBezTo>
                <a:cubicBezTo>
                  <a:pt x="361" y="280"/>
                  <a:pt x="339" y="258"/>
                  <a:pt x="312" y="258"/>
                </a:cubicBezTo>
                <a:cubicBezTo>
                  <a:pt x="285" y="258"/>
                  <a:pt x="263" y="280"/>
                  <a:pt x="263" y="307"/>
                </a:cubicBezTo>
                <a:cubicBezTo>
                  <a:pt x="263" y="327"/>
                  <a:pt x="263" y="327"/>
                  <a:pt x="263" y="327"/>
                </a:cubicBezTo>
                <a:cubicBezTo>
                  <a:pt x="227" y="327"/>
                  <a:pt x="227" y="327"/>
                  <a:pt x="227" y="327"/>
                </a:cubicBezTo>
                <a:cubicBezTo>
                  <a:pt x="227" y="307"/>
                  <a:pt x="227" y="307"/>
                  <a:pt x="227" y="307"/>
                </a:cubicBezTo>
                <a:cubicBezTo>
                  <a:pt x="227" y="260"/>
                  <a:pt x="265" y="221"/>
                  <a:pt x="312" y="221"/>
                </a:cubicBezTo>
                <a:cubicBezTo>
                  <a:pt x="359" y="221"/>
                  <a:pt x="397" y="260"/>
                  <a:pt x="397" y="307"/>
                </a:cubicBezTo>
                <a:cubicBezTo>
                  <a:pt x="397" y="327"/>
                  <a:pt x="397" y="327"/>
                  <a:pt x="397" y="327"/>
                </a:cubicBezTo>
                <a:lnTo>
                  <a:pt x="361" y="32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059" name="Freeform 28"/>
          <p:cNvSpPr>
            <a:spLocks noEditPoints="1"/>
          </p:cNvSpPr>
          <p:nvPr/>
        </p:nvSpPr>
        <p:spPr bwMode="auto">
          <a:xfrm>
            <a:off x="4624388" y="3500438"/>
            <a:ext cx="450850" cy="411163"/>
          </a:xfrm>
          <a:custGeom>
            <a:avLst/>
            <a:gdLst>
              <a:gd name="T0" fmla="*/ 235 w 284"/>
              <a:gd name="T1" fmla="*/ 161 h 259"/>
              <a:gd name="T2" fmla="*/ 221 w 284"/>
              <a:gd name="T3" fmla="*/ 163 h 259"/>
              <a:gd name="T4" fmla="*/ 175 w 284"/>
              <a:gd name="T5" fmla="*/ 84 h 259"/>
              <a:gd name="T6" fmla="*/ 190 w 284"/>
              <a:gd name="T7" fmla="*/ 49 h 259"/>
              <a:gd name="T8" fmla="*/ 141 w 284"/>
              <a:gd name="T9" fmla="*/ 0 h 259"/>
              <a:gd name="T10" fmla="*/ 92 w 284"/>
              <a:gd name="T11" fmla="*/ 49 h 259"/>
              <a:gd name="T12" fmla="*/ 107 w 284"/>
              <a:gd name="T13" fmla="*/ 84 h 259"/>
              <a:gd name="T14" fmla="*/ 61 w 284"/>
              <a:gd name="T15" fmla="*/ 163 h 259"/>
              <a:gd name="T16" fmla="*/ 49 w 284"/>
              <a:gd name="T17" fmla="*/ 161 h 259"/>
              <a:gd name="T18" fmla="*/ 0 w 284"/>
              <a:gd name="T19" fmla="*/ 210 h 259"/>
              <a:gd name="T20" fmla="*/ 49 w 284"/>
              <a:gd name="T21" fmla="*/ 259 h 259"/>
              <a:gd name="T22" fmla="*/ 95 w 284"/>
              <a:gd name="T23" fmla="*/ 223 h 259"/>
              <a:gd name="T24" fmla="*/ 188 w 284"/>
              <a:gd name="T25" fmla="*/ 223 h 259"/>
              <a:gd name="T26" fmla="*/ 235 w 284"/>
              <a:gd name="T27" fmla="*/ 259 h 259"/>
              <a:gd name="T28" fmla="*/ 284 w 284"/>
              <a:gd name="T29" fmla="*/ 210 h 259"/>
              <a:gd name="T30" fmla="*/ 235 w 284"/>
              <a:gd name="T31" fmla="*/ 161 h 259"/>
              <a:gd name="T32" fmla="*/ 127 w 284"/>
              <a:gd name="T33" fmla="*/ 96 h 259"/>
              <a:gd name="T34" fmla="*/ 141 w 284"/>
              <a:gd name="T35" fmla="*/ 98 h 259"/>
              <a:gd name="T36" fmla="*/ 154 w 284"/>
              <a:gd name="T37" fmla="*/ 96 h 259"/>
              <a:gd name="T38" fmla="*/ 201 w 284"/>
              <a:gd name="T39" fmla="*/ 176 h 259"/>
              <a:gd name="T40" fmla="*/ 188 w 284"/>
              <a:gd name="T41" fmla="*/ 199 h 259"/>
              <a:gd name="T42" fmla="*/ 96 w 284"/>
              <a:gd name="T43" fmla="*/ 199 h 259"/>
              <a:gd name="T44" fmla="*/ 82 w 284"/>
              <a:gd name="T45" fmla="*/ 175 h 259"/>
              <a:gd name="T46" fmla="*/ 127 w 284"/>
              <a:gd name="T47" fmla="*/ 96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4" h="259">
                <a:moveTo>
                  <a:pt x="235" y="161"/>
                </a:moveTo>
                <a:cubicBezTo>
                  <a:pt x="230" y="161"/>
                  <a:pt x="226" y="162"/>
                  <a:pt x="221" y="163"/>
                </a:cubicBezTo>
                <a:cubicBezTo>
                  <a:pt x="175" y="84"/>
                  <a:pt x="175" y="84"/>
                  <a:pt x="175" y="84"/>
                </a:cubicBezTo>
                <a:cubicBezTo>
                  <a:pt x="184" y="75"/>
                  <a:pt x="190" y="62"/>
                  <a:pt x="190" y="49"/>
                </a:cubicBezTo>
                <a:cubicBezTo>
                  <a:pt x="190" y="22"/>
                  <a:pt x="168" y="0"/>
                  <a:pt x="141" y="0"/>
                </a:cubicBezTo>
                <a:cubicBezTo>
                  <a:pt x="114" y="0"/>
                  <a:pt x="92" y="22"/>
                  <a:pt x="92" y="49"/>
                </a:cubicBezTo>
                <a:cubicBezTo>
                  <a:pt x="92" y="62"/>
                  <a:pt x="98" y="75"/>
                  <a:pt x="107" y="84"/>
                </a:cubicBezTo>
                <a:cubicBezTo>
                  <a:pt x="61" y="163"/>
                  <a:pt x="61" y="163"/>
                  <a:pt x="61" y="163"/>
                </a:cubicBezTo>
                <a:cubicBezTo>
                  <a:pt x="57" y="162"/>
                  <a:pt x="53" y="161"/>
                  <a:pt x="49" y="161"/>
                </a:cubicBezTo>
                <a:cubicBezTo>
                  <a:pt x="22" y="161"/>
                  <a:pt x="0" y="183"/>
                  <a:pt x="0" y="210"/>
                </a:cubicBezTo>
                <a:cubicBezTo>
                  <a:pt x="0" y="237"/>
                  <a:pt x="22" y="259"/>
                  <a:pt x="49" y="259"/>
                </a:cubicBezTo>
                <a:cubicBezTo>
                  <a:pt x="71" y="259"/>
                  <a:pt x="90" y="243"/>
                  <a:pt x="95" y="223"/>
                </a:cubicBezTo>
                <a:cubicBezTo>
                  <a:pt x="188" y="223"/>
                  <a:pt x="188" y="223"/>
                  <a:pt x="188" y="223"/>
                </a:cubicBezTo>
                <a:cubicBezTo>
                  <a:pt x="194" y="243"/>
                  <a:pt x="213" y="259"/>
                  <a:pt x="235" y="259"/>
                </a:cubicBezTo>
                <a:cubicBezTo>
                  <a:pt x="262" y="259"/>
                  <a:pt x="284" y="237"/>
                  <a:pt x="284" y="210"/>
                </a:cubicBezTo>
                <a:cubicBezTo>
                  <a:pt x="284" y="183"/>
                  <a:pt x="262" y="161"/>
                  <a:pt x="235" y="161"/>
                </a:cubicBezTo>
                <a:close/>
                <a:moveTo>
                  <a:pt x="127" y="96"/>
                </a:moveTo>
                <a:cubicBezTo>
                  <a:pt x="132" y="97"/>
                  <a:pt x="136" y="98"/>
                  <a:pt x="141" y="98"/>
                </a:cubicBezTo>
                <a:cubicBezTo>
                  <a:pt x="146" y="98"/>
                  <a:pt x="150" y="97"/>
                  <a:pt x="154" y="96"/>
                </a:cubicBezTo>
                <a:cubicBezTo>
                  <a:pt x="201" y="176"/>
                  <a:pt x="201" y="176"/>
                  <a:pt x="201" y="176"/>
                </a:cubicBezTo>
                <a:cubicBezTo>
                  <a:pt x="194" y="182"/>
                  <a:pt x="190" y="190"/>
                  <a:pt x="188" y="199"/>
                </a:cubicBezTo>
                <a:cubicBezTo>
                  <a:pt x="96" y="199"/>
                  <a:pt x="96" y="199"/>
                  <a:pt x="96" y="199"/>
                </a:cubicBezTo>
                <a:cubicBezTo>
                  <a:pt x="94" y="189"/>
                  <a:pt x="89" y="181"/>
                  <a:pt x="82" y="175"/>
                </a:cubicBezTo>
                <a:lnTo>
                  <a:pt x="127" y="9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23480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r>
              <a:rPr lang="en-US" smtClean="0"/>
              <a:t>Page </a:t>
            </a:r>
            <a:fld id="{90CBDC3A-D49F-4631-A8C7-55D59B33E5FA}" type="slidenum">
              <a:rPr lang="en-US" smtClean="0"/>
              <a:pPr>
                <a:defRPr/>
              </a:pPr>
              <a:t>6</a:t>
            </a:fld>
            <a:endParaRPr lang="en-US" dirty="0"/>
          </a:p>
        </p:txBody>
      </p:sp>
      <p:sp>
        <p:nvSpPr>
          <p:cNvPr id="3" name="Title 2"/>
          <p:cNvSpPr>
            <a:spLocks noGrp="1"/>
          </p:cNvSpPr>
          <p:nvPr>
            <p:ph type="title"/>
          </p:nvPr>
        </p:nvSpPr>
        <p:spPr/>
        <p:txBody>
          <a:bodyPr/>
          <a:lstStyle/>
          <a:p>
            <a:r>
              <a:rPr lang="en-US" dirty="0"/>
              <a:t>Security</a:t>
            </a:r>
          </a:p>
        </p:txBody>
      </p:sp>
      <p:sp>
        <p:nvSpPr>
          <p:cNvPr id="4" name="Text Placeholder 3"/>
          <p:cNvSpPr>
            <a:spLocks noGrp="1"/>
          </p:cNvSpPr>
          <p:nvPr>
            <p:ph type="body" sz="quarter" idx="10"/>
          </p:nvPr>
        </p:nvSpPr>
        <p:spPr/>
        <p:txBody>
          <a:bodyPr/>
          <a:lstStyle/>
          <a:p>
            <a:r>
              <a:rPr lang="en-US" dirty="0"/>
              <a:t>Infrastructure Services</a:t>
            </a:r>
          </a:p>
        </p:txBody>
      </p:sp>
      <p:sp>
        <p:nvSpPr>
          <p:cNvPr id="5" name="Footer Placeholder 4"/>
          <p:cNvSpPr>
            <a:spLocks noGrp="1"/>
          </p:cNvSpPr>
          <p:nvPr>
            <p:ph type="ftr" sz="quarter" idx="13"/>
          </p:nvPr>
        </p:nvSpPr>
        <p:spPr/>
        <p:txBody>
          <a:bodyPr/>
          <a:lstStyle/>
          <a:p>
            <a:r>
              <a:rPr lang="en-US" smtClean="0"/>
              <a:t>Copyright © 2016 Accenture  All rights reserved.</a:t>
            </a:r>
            <a:endParaRPr lang="en-US" dirty="0"/>
          </a:p>
        </p:txBody>
      </p:sp>
      <p:sp>
        <p:nvSpPr>
          <p:cNvPr id="35" name="Rectangle 34"/>
          <p:cNvSpPr/>
          <p:nvPr/>
        </p:nvSpPr>
        <p:spPr>
          <a:xfrm>
            <a:off x="5440681" y="2087880"/>
            <a:ext cx="3362960" cy="3488134"/>
          </a:xfrm>
          <a:prstGeom prst="rect">
            <a:avLst/>
          </a:prstGeom>
        </p:spPr>
        <p:txBody>
          <a:bodyPr wrap="square">
            <a:spAutoFit/>
          </a:bodyPr>
          <a:lstStyle/>
          <a:p>
            <a:pPr marL="177800" indent="-177800">
              <a:spcAft>
                <a:spcPts val="500"/>
              </a:spcAft>
              <a:buFont typeface="Arial" panose="020B0604020202020204" pitchFamily="34" charset="0"/>
              <a:buChar char="•"/>
            </a:pPr>
            <a:r>
              <a:rPr lang="en-US" sz="1200" dirty="0">
                <a:solidFill>
                  <a:schemeClr val="tx2"/>
                </a:solidFill>
              </a:rPr>
              <a:t>AWS looks after Facilities, Physical security of hardware, Network infrastructure, Virtualization infrastructure</a:t>
            </a:r>
          </a:p>
          <a:p>
            <a:pPr marL="177800" indent="-177800">
              <a:spcAft>
                <a:spcPts val="500"/>
              </a:spcAft>
              <a:buFont typeface="Arial" panose="020B0604020202020204" pitchFamily="34" charset="0"/>
              <a:buChar char="•"/>
            </a:pPr>
            <a:r>
              <a:rPr lang="en-US" sz="1200" dirty="0">
                <a:solidFill>
                  <a:schemeClr val="tx2"/>
                </a:solidFill>
              </a:rPr>
              <a:t>This category includes compute services, such as Amazon EC2, and related services, such as Amazon Elastic Block Store (Amazon EBS), Auto Scaling, and Amazon Virtual Private Cloud (Amazon VPC). </a:t>
            </a:r>
          </a:p>
          <a:p>
            <a:pPr marL="177800" indent="-177800">
              <a:spcAft>
                <a:spcPts val="500"/>
              </a:spcAft>
              <a:buFont typeface="Arial" panose="020B0604020202020204" pitchFamily="34" charset="0"/>
              <a:buChar char="•"/>
            </a:pPr>
            <a:r>
              <a:rPr lang="en-US" sz="1200" dirty="0">
                <a:solidFill>
                  <a:schemeClr val="tx2"/>
                </a:solidFill>
              </a:rPr>
              <a:t>With these services, you can architect and build a cloud infrastructure using technologies similar to and largely compatible with on-premises solutions.</a:t>
            </a:r>
          </a:p>
          <a:p>
            <a:pPr marL="177800" indent="-177800">
              <a:spcAft>
                <a:spcPts val="500"/>
              </a:spcAft>
              <a:buFont typeface="Arial" panose="020B0604020202020204" pitchFamily="34" charset="0"/>
              <a:buChar char="•"/>
            </a:pPr>
            <a:r>
              <a:rPr lang="en-US" sz="1200" dirty="0">
                <a:solidFill>
                  <a:schemeClr val="tx2"/>
                </a:solidFill>
              </a:rPr>
              <a:t>You control the operating system, and you configure and operate any identity management system that provides access to the user layer of the virtualization stack.</a:t>
            </a:r>
          </a:p>
          <a:p>
            <a:pPr marL="177800" indent="-177800">
              <a:spcAft>
                <a:spcPts val="500"/>
              </a:spcAft>
              <a:buFont typeface="Arial" panose="020B0604020202020204" pitchFamily="34" charset="0"/>
              <a:buChar char="•"/>
            </a:pPr>
            <a:endParaRPr lang="en-US" sz="1200" dirty="0">
              <a:solidFill>
                <a:schemeClr val="tx2"/>
              </a:solidFill>
            </a:endParaRPr>
          </a:p>
        </p:txBody>
      </p:sp>
      <p:grpSp>
        <p:nvGrpSpPr>
          <p:cNvPr id="13" name="Group 12"/>
          <p:cNvGrpSpPr/>
          <p:nvPr/>
        </p:nvGrpSpPr>
        <p:grpSpPr>
          <a:xfrm>
            <a:off x="455612" y="2168414"/>
            <a:ext cx="4756468" cy="3598878"/>
            <a:chOff x="455612" y="2168414"/>
            <a:chExt cx="4803681" cy="3598878"/>
          </a:xfrm>
        </p:grpSpPr>
        <p:sp>
          <p:nvSpPr>
            <p:cNvPr id="6" name="Rectangle 5"/>
            <p:cNvSpPr/>
            <p:nvPr/>
          </p:nvSpPr>
          <p:spPr>
            <a:xfrm>
              <a:off x="455612" y="2168414"/>
              <a:ext cx="4354655" cy="447561"/>
            </a:xfrm>
            <a:prstGeom prst="rect">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Customer Data</a:t>
              </a:r>
              <a:endParaRPr lang="en-US" sz="1200" dirty="0">
                <a:solidFill>
                  <a:schemeClr val="bg1"/>
                </a:solidFill>
              </a:endParaRPr>
            </a:p>
          </p:txBody>
        </p:sp>
        <p:sp>
          <p:nvSpPr>
            <p:cNvPr id="42" name="Rectangle 41"/>
            <p:cNvSpPr/>
            <p:nvPr/>
          </p:nvSpPr>
          <p:spPr>
            <a:xfrm>
              <a:off x="455612" y="2693633"/>
              <a:ext cx="4354655" cy="447561"/>
            </a:xfrm>
            <a:prstGeom prst="rect">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Platform &amp; Application Management</a:t>
              </a:r>
              <a:endParaRPr lang="en-US" sz="1200" dirty="0">
                <a:solidFill>
                  <a:schemeClr val="bg1"/>
                </a:solidFill>
              </a:endParaRPr>
            </a:p>
          </p:txBody>
        </p:sp>
        <p:sp>
          <p:nvSpPr>
            <p:cNvPr id="43" name="Rectangle 42"/>
            <p:cNvSpPr/>
            <p:nvPr/>
          </p:nvSpPr>
          <p:spPr>
            <a:xfrm>
              <a:off x="455612" y="3218852"/>
              <a:ext cx="4354655" cy="447561"/>
            </a:xfrm>
            <a:prstGeom prst="rect">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Operating system, Network, &amp; Firewall Configuration</a:t>
              </a:r>
              <a:endParaRPr lang="en-US" sz="1200" dirty="0">
                <a:solidFill>
                  <a:schemeClr val="bg1"/>
                </a:solidFill>
              </a:endParaRPr>
            </a:p>
          </p:txBody>
        </p:sp>
        <p:sp>
          <p:nvSpPr>
            <p:cNvPr id="44" name="Rectangle 43"/>
            <p:cNvSpPr/>
            <p:nvPr/>
          </p:nvSpPr>
          <p:spPr>
            <a:xfrm>
              <a:off x="455612" y="3744070"/>
              <a:ext cx="1387304" cy="447561"/>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900" spc="-20" dirty="0" smtClean="0">
                  <a:solidFill>
                    <a:schemeClr val="tx1"/>
                  </a:solidFill>
                </a:rPr>
                <a:t>Client-side data encryption</a:t>
              </a:r>
              <a:br>
                <a:rPr lang="en-US" sz="900" spc="-20" dirty="0" smtClean="0">
                  <a:solidFill>
                    <a:schemeClr val="tx1"/>
                  </a:solidFill>
                </a:rPr>
              </a:br>
              <a:r>
                <a:rPr lang="en-US" sz="900" spc="-20" dirty="0" smtClean="0">
                  <a:solidFill>
                    <a:schemeClr val="tx1"/>
                  </a:solidFill>
                </a:rPr>
                <a:t>&amp; data integrity authentication</a:t>
              </a:r>
              <a:endParaRPr lang="en-US" sz="900" spc="-20" dirty="0">
                <a:solidFill>
                  <a:schemeClr val="tx1"/>
                </a:solidFill>
              </a:endParaRPr>
            </a:p>
          </p:txBody>
        </p:sp>
        <p:sp>
          <p:nvSpPr>
            <p:cNvPr id="46" name="Rectangle 45"/>
            <p:cNvSpPr/>
            <p:nvPr/>
          </p:nvSpPr>
          <p:spPr>
            <a:xfrm>
              <a:off x="1939286" y="3744070"/>
              <a:ext cx="1387304" cy="447561"/>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900" dirty="0" smtClean="0">
                  <a:solidFill>
                    <a:schemeClr val="tx1"/>
                  </a:solidFill>
                </a:rPr>
                <a:t>Server-side encryption</a:t>
              </a:r>
              <a:br>
                <a:rPr lang="en-US" sz="900" dirty="0" smtClean="0">
                  <a:solidFill>
                    <a:schemeClr val="tx1"/>
                  </a:solidFill>
                </a:rPr>
              </a:br>
              <a:r>
                <a:rPr lang="en-US" sz="900" dirty="0" smtClean="0">
                  <a:solidFill>
                    <a:schemeClr val="tx1"/>
                  </a:solidFill>
                </a:rPr>
                <a:t>file system and/or data</a:t>
              </a:r>
              <a:endParaRPr lang="en-US" sz="900" dirty="0">
                <a:solidFill>
                  <a:schemeClr val="tx1"/>
                </a:solidFill>
              </a:endParaRPr>
            </a:p>
          </p:txBody>
        </p:sp>
        <p:sp>
          <p:nvSpPr>
            <p:cNvPr id="47" name="Rectangle 46"/>
            <p:cNvSpPr/>
            <p:nvPr/>
          </p:nvSpPr>
          <p:spPr>
            <a:xfrm>
              <a:off x="3422960" y="3744070"/>
              <a:ext cx="1387304" cy="447561"/>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900" spc="-20" dirty="0" smtClean="0">
                  <a:solidFill>
                    <a:schemeClr val="tx1"/>
                  </a:solidFill>
                </a:rPr>
                <a:t>Network traffic protection encryption/integrity/identity </a:t>
              </a:r>
              <a:endParaRPr lang="en-US" sz="900" spc="-20" dirty="0">
                <a:solidFill>
                  <a:schemeClr val="tx1"/>
                </a:solidFill>
              </a:endParaRPr>
            </a:p>
          </p:txBody>
        </p:sp>
        <p:sp>
          <p:nvSpPr>
            <p:cNvPr id="48" name="Rectangle 47"/>
            <p:cNvSpPr/>
            <p:nvPr/>
          </p:nvSpPr>
          <p:spPr>
            <a:xfrm>
              <a:off x="455612" y="4269289"/>
              <a:ext cx="4354655" cy="447561"/>
            </a:xfrm>
            <a:prstGeom prst="rect">
              <a:avLst/>
            </a:prstGeom>
            <a:solidFill>
              <a:schemeClr val="bg2">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Optional-Opaque </a:t>
              </a:r>
              <a:r>
                <a:rPr lang="en-US" sz="1200" dirty="0">
                  <a:solidFill>
                    <a:schemeClr val="tx1"/>
                  </a:solidFill>
                </a:rPr>
                <a:t>D</a:t>
              </a:r>
              <a:r>
                <a:rPr lang="en-US" sz="1200" dirty="0" smtClean="0">
                  <a:solidFill>
                    <a:schemeClr val="tx1"/>
                  </a:solidFill>
                </a:rPr>
                <a:t>ata: 0S and 1S (In transit/at rest)</a:t>
              </a:r>
              <a:endParaRPr lang="en-US" sz="1200" dirty="0">
                <a:solidFill>
                  <a:schemeClr val="tx1"/>
                </a:solidFill>
              </a:endParaRPr>
            </a:p>
          </p:txBody>
        </p:sp>
        <p:sp>
          <p:nvSpPr>
            <p:cNvPr id="49" name="Rectangle 48"/>
            <p:cNvSpPr/>
            <p:nvPr/>
          </p:nvSpPr>
          <p:spPr>
            <a:xfrm rot="16200000">
              <a:off x="162265" y="5087857"/>
              <a:ext cx="972780" cy="386086"/>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AWS Endpoints</a:t>
              </a:r>
              <a:endParaRPr lang="en-US" sz="1200" dirty="0">
                <a:solidFill>
                  <a:schemeClr val="bg1"/>
                </a:solidFill>
              </a:endParaRPr>
            </a:p>
          </p:txBody>
        </p:sp>
        <p:sp>
          <p:nvSpPr>
            <p:cNvPr id="50" name="Rectangle 49"/>
            <p:cNvSpPr/>
            <p:nvPr/>
          </p:nvSpPr>
          <p:spPr>
            <a:xfrm>
              <a:off x="907196" y="4794508"/>
              <a:ext cx="3903071" cy="447561"/>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smtClean="0">
                  <a:solidFill>
                    <a:schemeClr val="bg1"/>
                  </a:solidFill>
                </a:rPr>
                <a:t>Foundation</a:t>
              </a:r>
              <a:br>
                <a:rPr lang="en-US" sz="1050" dirty="0" smtClean="0">
                  <a:solidFill>
                    <a:schemeClr val="bg1"/>
                  </a:solidFill>
                </a:rPr>
              </a:br>
              <a:r>
                <a:rPr lang="en-US" sz="1050" dirty="0" smtClean="0">
                  <a:solidFill>
                    <a:schemeClr val="bg1"/>
                  </a:solidFill>
                </a:rPr>
                <a:t>Services</a:t>
              </a:r>
              <a:endParaRPr lang="en-US" sz="1050" dirty="0">
                <a:solidFill>
                  <a:schemeClr val="bg1"/>
                </a:solidFill>
              </a:endParaRPr>
            </a:p>
          </p:txBody>
        </p:sp>
        <p:sp>
          <p:nvSpPr>
            <p:cNvPr id="52" name="Rectangle 51"/>
            <p:cNvSpPr/>
            <p:nvPr/>
          </p:nvSpPr>
          <p:spPr>
            <a:xfrm>
              <a:off x="907196" y="5319729"/>
              <a:ext cx="3903071" cy="447561"/>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smtClean="0">
                  <a:solidFill>
                    <a:schemeClr val="bg1"/>
                  </a:solidFill>
                </a:rPr>
                <a:t>AWS Global</a:t>
              </a:r>
              <a:br>
                <a:rPr lang="en-US" sz="1050" dirty="0" smtClean="0">
                  <a:solidFill>
                    <a:schemeClr val="bg1"/>
                  </a:solidFill>
                </a:rPr>
              </a:br>
              <a:r>
                <a:rPr lang="en-US" sz="1050" dirty="0" smtClean="0">
                  <a:solidFill>
                    <a:schemeClr val="bg1"/>
                  </a:solidFill>
                </a:rPr>
                <a:t>Infrastructure</a:t>
              </a:r>
              <a:endParaRPr lang="en-US" sz="1050" dirty="0">
                <a:solidFill>
                  <a:schemeClr val="bg1"/>
                </a:solidFill>
              </a:endParaRPr>
            </a:p>
          </p:txBody>
        </p:sp>
        <p:sp>
          <p:nvSpPr>
            <p:cNvPr id="54" name="Rectangle 53"/>
            <p:cNvSpPr/>
            <p:nvPr/>
          </p:nvSpPr>
          <p:spPr>
            <a:xfrm rot="5400000">
              <a:off x="4579860" y="5087860"/>
              <a:ext cx="972779" cy="386086"/>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AWS IAM</a:t>
              </a:r>
              <a:endParaRPr lang="en-US" sz="1200" dirty="0">
                <a:solidFill>
                  <a:schemeClr val="bg1"/>
                </a:solidFill>
              </a:endParaRPr>
            </a:p>
          </p:txBody>
        </p:sp>
        <p:sp>
          <p:nvSpPr>
            <p:cNvPr id="55" name="Rectangle 54"/>
            <p:cNvSpPr/>
            <p:nvPr/>
          </p:nvSpPr>
          <p:spPr>
            <a:xfrm rot="5400000">
              <a:off x="3792032" y="3249589"/>
              <a:ext cx="2548436" cy="386086"/>
            </a:xfrm>
            <a:prstGeom prst="rect">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Customer IAM</a:t>
              </a:r>
              <a:endParaRPr lang="en-US" sz="1200" dirty="0">
                <a:solidFill>
                  <a:schemeClr val="bg1"/>
                </a:solidFill>
              </a:endParaRPr>
            </a:p>
          </p:txBody>
        </p:sp>
        <p:sp>
          <p:nvSpPr>
            <p:cNvPr id="9" name="Rectangle 8"/>
            <p:cNvSpPr/>
            <p:nvPr/>
          </p:nvSpPr>
          <p:spPr>
            <a:xfrm>
              <a:off x="1858559" y="4855887"/>
              <a:ext cx="690122" cy="333292"/>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900" dirty="0" smtClean="0"/>
                <a:t>Compute</a:t>
              </a:r>
              <a:endParaRPr lang="en-US" sz="900" dirty="0"/>
            </a:p>
          </p:txBody>
        </p:sp>
        <p:sp>
          <p:nvSpPr>
            <p:cNvPr id="56" name="Rectangle 55"/>
            <p:cNvSpPr/>
            <p:nvPr/>
          </p:nvSpPr>
          <p:spPr>
            <a:xfrm>
              <a:off x="2594912" y="4855887"/>
              <a:ext cx="690122" cy="333292"/>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900" dirty="0" smtClean="0"/>
                <a:t>Storage</a:t>
              </a:r>
              <a:endParaRPr lang="en-US" sz="900" dirty="0"/>
            </a:p>
          </p:txBody>
        </p:sp>
        <p:sp>
          <p:nvSpPr>
            <p:cNvPr id="57" name="Rectangle 56"/>
            <p:cNvSpPr/>
            <p:nvPr/>
          </p:nvSpPr>
          <p:spPr>
            <a:xfrm>
              <a:off x="3331266" y="4855887"/>
              <a:ext cx="690122" cy="333292"/>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900" dirty="0" smtClean="0"/>
                <a:t>Databases</a:t>
              </a:r>
              <a:endParaRPr lang="en-US" sz="900" dirty="0"/>
            </a:p>
          </p:txBody>
        </p:sp>
        <p:sp>
          <p:nvSpPr>
            <p:cNvPr id="58" name="Rectangle 57"/>
            <p:cNvSpPr/>
            <p:nvPr/>
          </p:nvSpPr>
          <p:spPr>
            <a:xfrm>
              <a:off x="4067618" y="4855887"/>
              <a:ext cx="690122" cy="333292"/>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900" dirty="0" smtClean="0"/>
                <a:t>Networking</a:t>
              </a:r>
              <a:endParaRPr lang="en-US" sz="900" dirty="0"/>
            </a:p>
          </p:txBody>
        </p:sp>
        <p:sp>
          <p:nvSpPr>
            <p:cNvPr id="59" name="Rectangle 58"/>
            <p:cNvSpPr/>
            <p:nvPr/>
          </p:nvSpPr>
          <p:spPr>
            <a:xfrm>
              <a:off x="1858559" y="5379508"/>
              <a:ext cx="690122" cy="333292"/>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3600" rIns="36000" bIns="0" rtlCol="0" anchor="ctr"/>
            <a:lstStyle/>
            <a:p>
              <a:pPr algn="ctr"/>
              <a:r>
                <a:rPr lang="en-US" sz="900" dirty="0" smtClean="0"/>
                <a:t>Regions</a:t>
              </a:r>
              <a:endParaRPr lang="en-US" sz="900" dirty="0"/>
            </a:p>
          </p:txBody>
        </p:sp>
        <p:sp>
          <p:nvSpPr>
            <p:cNvPr id="60" name="Rectangle 59"/>
            <p:cNvSpPr/>
            <p:nvPr/>
          </p:nvSpPr>
          <p:spPr>
            <a:xfrm>
              <a:off x="2594912" y="5379508"/>
              <a:ext cx="690122" cy="333292"/>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3600" rIns="36000" bIns="0" rtlCol="0" anchor="ctr"/>
            <a:lstStyle/>
            <a:p>
              <a:pPr algn="ctr">
                <a:lnSpc>
                  <a:spcPct val="90000"/>
                </a:lnSpc>
              </a:pPr>
              <a:r>
                <a:rPr lang="en-US" sz="900" dirty="0" smtClean="0"/>
                <a:t>Availability Zone</a:t>
              </a:r>
              <a:endParaRPr lang="en-US" sz="900" dirty="0"/>
            </a:p>
          </p:txBody>
        </p:sp>
        <p:sp>
          <p:nvSpPr>
            <p:cNvPr id="61" name="Rectangle 60"/>
            <p:cNvSpPr/>
            <p:nvPr/>
          </p:nvSpPr>
          <p:spPr>
            <a:xfrm>
              <a:off x="3331266" y="5379508"/>
              <a:ext cx="690122" cy="333292"/>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3600" rIns="36000" bIns="0" rtlCol="0" anchor="ctr"/>
            <a:lstStyle/>
            <a:p>
              <a:pPr algn="ctr">
                <a:lnSpc>
                  <a:spcPct val="90000"/>
                </a:lnSpc>
              </a:pPr>
              <a:r>
                <a:rPr lang="en-US" sz="900" dirty="0" smtClean="0"/>
                <a:t>Edge Locations</a:t>
              </a:r>
              <a:endParaRPr lang="en-US" sz="900" dirty="0"/>
            </a:p>
          </p:txBody>
        </p:sp>
      </p:grpSp>
      <p:sp>
        <p:nvSpPr>
          <p:cNvPr id="14" name="Freeform 13"/>
          <p:cNvSpPr/>
          <p:nvPr/>
        </p:nvSpPr>
        <p:spPr>
          <a:xfrm>
            <a:off x="462280" y="2087880"/>
            <a:ext cx="4851400" cy="2616200"/>
          </a:xfrm>
          <a:custGeom>
            <a:avLst/>
            <a:gdLst>
              <a:gd name="connsiteX0" fmla="*/ 0 w 4851400"/>
              <a:gd name="connsiteY0" fmla="*/ 0 h 2616200"/>
              <a:gd name="connsiteX1" fmla="*/ 4851400 w 4851400"/>
              <a:gd name="connsiteY1" fmla="*/ 0 h 2616200"/>
              <a:gd name="connsiteX2" fmla="*/ 4851400 w 4851400"/>
              <a:gd name="connsiteY2" fmla="*/ 2616200 h 2616200"/>
            </a:gdLst>
            <a:ahLst/>
            <a:cxnLst>
              <a:cxn ang="0">
                <a:pos x="connsiteX0" y="connsiteY0"/>
              </a:cxn>
              <a:cxn ang="0">
                <a:pos x="connsiteX1" y="connsiteY1"/>
              </a:cxn>
              <a:cxn ang="0">
                <a:pos x="connsiteX2" y="connsiteY2"/>
              </a:cxn>
            </a:cxnLst>
            <a:rect l="l" t="t" r="r" b="b"/>
            <a:pathLst>
              <a:path w="4851400" h="2616200">
                <a:moveTo>
                  <a:pt x="0" y="0"/>
                </a:moveTo>
                <a:lnTo>
                  <a:pt x="4851400" y="0"/>
                </a:lnTo>
                <a:lnTo>
                  <a:pt x="4851400" y="2616200"/>
                </a:lnTo>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p:nvSpPr>
        <p:spPr>
          <a:xfrm flipV="1">
            <a:off x="462280" y="4794512"/>
            <a:ext cx="4851400" cy="1057647"/>
          </a:xfrm>
          <a:custGeom>
            <a:avLst/>
            <a:gdLst>
              <a:gd name="connsiteX0" fmla="*/ 0 w 4851400"/>
              <a:gd name="connsiteY0" fmla="*/ 0 h 2616200"/>
              <a:gd name="connsiteX1" fmla="*/ 4851400 w 4851400"/>
              <a:gd name="connsiteY1" fmla="*/ 0 h 2616200"/>
              <a:gd name="connsiteX2" fmla="*/ 4851400 w 4851400"/>
              <a:gd name="connsiteY2" fmla="*/ 2616200 h 2616200"/>
            </a:gdLst>
            <a:ahLst/>
            <a:cxnLst>
              <a:cxn ang="0">
                <a:pos x="connsiteX0" y="connsiteY0"/>
              </a:cxn>
              <a:cxn ang="0">
                <a:pos x="connsiteX1" y="connsiteY1"/>
              </a:cxn>
              <a:cxn ang="0">
                <a:pos x="connsiteX2" y="connsiteY2"/>
              </a:cxn>
            </a:cxnLst>
            <a:rect l="l" t="t" r="r" b="b"/>
            <a:pathLst>
              <a:path w="4851400" h="2616200">
                <a:moveTo>
                  <a:pt x="0" y="0"/>
                </a:moveTo>
                <a:lnTo>
                  <a:pt x="4851400" y="0"/>
                </a:lnTo>
                <a:lnTo>
                  <a:pt x="4851400" y="2616200"/>
                </a:lnTo>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870200" y="1767840"/>
            <a:ext cx="2534920" cy="307777"/>
          </a:xfrm>
          <a:prstGeom prst="rect">
            <a:avLst/>
          </a:prstGeom>
          <a:noFill/>
        </p:spPr>
        <p:txBody>
          <a:bodyPr wrap="square" rtlCol="0">
            <a:spAutoFit/>
          </a:bodyPr>
          <a:lstStyle/>
          <a:p>
            <a:pPr algn="r"/>
            <a:r>
              <a:rPr lang="en-US" sz="1400" dirty="0" smtClean="0">
                <a:solidFill>
                  <a:schemeClr val="accent3"/>
                </a:solidFill>
              </a:rPr>
              <a:t>Managed by AWS customers</a:t>
            </a:r>
            <a:endParaRPr lang="en-US" sz="1400" dirty="0">
              <a:solidFill>
                <a:schemeClr val="accent3"/>
              </a:solidFill>
            </a:endParaRPr>
          </a:p>
        </p:txBody>
      </p:sp>
      <p:sp>
        <p:nvSpPr>
          <p:cNvPr id="63" name="TextBox 62"/>
          <p:cNvSpPr txBox="1"/>
          <p:nvPr/>
        </p:nvSpPr>
        <p:spPr>
          <a:xfrm>
            <a:off x="1986280" y="5831840"/>
            <a:ext cx="3423920" cy="307777"/>
          </a:xfrm>
          <a:prstGeom prst="rect">
            <a:avLst/>
          </a:prstGeom>
          <a:noFill/>
        </p:spPr>
        <p:txBody>
          <a:bodyPr wrap="square" rtlCol="0">
            <a:spAutoFit/>
          </a:bodyPr>
          <a:lstStyle/>
          <a:p>
            <a:pPr algn="r"/>
            <a:r>
              <a:rPr lang="en-US" sz="1400" dirty="0" smtClean="0">
                <a:solidFill>
                  <a:schemeClr val="accent2"/>
                </a:solidFill>
              </a:rPr>
              <a:t>Managed by Amazon Web Services</a:t>
            </a:r>
            <a:endParaRPr lang="en-US" sz="1400" dirty="0">
              <a:solidFill>
                <a:schemeClr val="accent2"/>
              </a:solidFill>
            </a:endParaRPr>
          </a:p>
        </p:txBody>
      </p:sp>
      <p:sp>
        <p:nvSpPr>
          <p:cNvPr id="64" name="Freeform 6"/>
          <p:cNvSpPr>
            <a:spLocks noEditPoints="1"/>
          </p:cNvSpPr>
          <p:nvPr/>
        </p:nvSpPr>
        <p:spPr bwMode="auto">
          <a:xfrm>
            <a:off x="2742782" y="1808957"/>
            <a:ext cx="244675" cy="244794"/>
          </a:xfrm>
          <a:custGeom>
            <a:avLst/>
            <a:gdLst>
              <a:gd name="T0" fmla="*/ 437 w 874"/>
              <a:gd name="T1" fmla="*/ 874 h 874"/>
              <a:gd name="T2" fmla="*/ 874 w 874"/>
              <a:gd name="T3" fmla="*/ 437 h 874"/>
              <a:gd name="T4" fmla="*/ 437 w 874"/>
              <a:gd name="T5" fmla="*/ 0 h 874"/>
              <a:gd name="T6" fmla="*/ 0 w 874"/>
              <a:gd name="T7" fmla="*/ 437 h 874"/>
              <a:gd name="T8" fmla="*/ 437 w 874"/>
              <a:gd name="T9" fmla="*/ 874 h 874"/>
              <a:gd name="T10" fmla="*/ 437 w 874"/>
              <a:gd name="T11" fmla="*/ 133 h 874"/>
              <a:gd name="T12" fmla="*/ 575 w 874"/>
              <a:gd name="T13" fmla="*/ 272 h 874"/>
              <a:gd name="T14" fmla="*/ 437 w 874"/>
              <a:gd name="T15" fmla="*/ 410 h 874"/>
              <a:gd name="T16" fmla="*/ 299 w 874"/>
              <a:gd name="T17" fmla="*/ 272 h 874"/>
              <a:gd name="T18" fmla="*/ 437 w 874"/>
              <a:gd name="T19" fmla="*/ 133 h 874"/>
              <a:gd name="T20" fmla="*/ 198 w 874"/>
              <a:gd name="T21" fmla="*/ 559 h 874"/>
              <a:gd name="T22" fmla="*/ 306 w 874"/>
              <a:gd name="T23" fmla="*/ 451 h 874"/>
              <a:gd name="T24" fmla="*/ 568 w 874"/>
              <a:gd name="T25" fmla="*/ 451 h 874"/>
              <a:gd name="T26" fmla="*/ 675 w 874"/>
              <a:gd name="T27" fmla="*/ 559 h 874"/>
              <a:gd name="T28" fmla="*/ 675 w 874"/>
              <a:gd name="T29" fmla="*/ 659 h 874"/>
              <a:gd name="T30" fmla="*/ 651 w 874"/>
              <a:gd name="T31" fmla="*/ 712 h 874"/>
              <a:gd name="T32" fmla="*/ 437 w 874"/>
              <a:gd name="T33" fmla="*/ 785 h 874"/>
              <a:gd name="T34" fmla="*/ 216 w 874"/>
              <a:gd name="T35" fmla="*/ 707 h 874"/>
              <a:gd name="T36" fmla="*/ 198 w 874"/>
              <a:gd name="T37" fmla="*/ 657 h 874"/>
              <a:gd name="T38" fmla="*/ 198 w 874"/>
              <a:gd name="T39" fmla="*/ 559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4" h="874">
                <a:moveTo>
                  <a:pt x="437" y="874"/>
                </a:moveTo>
                <a:cubicBezTo>
                  <a:pt x="678" y="874"/>
                  <a:pt x="874" y="678"/>
                  <a:pt x="874" y="437"/>
                </a:cubicBezTo>
                <a:cubicBezTo>
                  <a:pt x="874" y="196"/>
                  <a:pt x="678" y="0"/>
                  <a:pt x="437" y="0"/>
                </a:cubicBezTo>
                <a:cubicBezTo>
                  <a:pt x="195" y="0"/>
                  <a:pt x="0" y="196"/>
                  <a:pt x="0" y="437"/>
                </a:cubicBezTo>
                <a:cubicBezTo>
                  <a:pt x="0" y="678"/>
                  <a:pt x="195" y="874"/>
                  <a:pt x="437" y="874"/>
                </a:cubicBezTo>
                <a:close/>
                <a:moveTo>
                  <a:pt x="437" y="133"/>
                </a:moveTo>
                <a:cubicBezTo>
                  <a:pt x="513" y="133"/>
                  <a:pt x="575" y="195"/>
                  <a:pt x="575" y="272"/>
                </a:cubicBezTo>
                <a:cubicBezTo>
                  <a:pt x="575" y="348"/>
                  <a:pt x="513" y="410"/>
                  <a:pt x="437" y="410"/>
                </a:cubicBezTo>
                <a:cubicBezTo>
                  <a:pt x="360" y="410"/>
                  <a:pt x="299" y="348"/>
                  <a:pt x="299" y="272"/>
                </a:cubicBezTo>
                <a:cubicBezTo>
                  <a:pt x="299" y="195"/>
                  <a:pt x="360" y="133"/>
                  <a:pt x="437" y="133"/>
                </a:cubicBezTo>
                <a:close/>
                <a:moveTo>
                  <a:pt x="198" y="559"/>
                </a:moveTo>
                <a:cubicBezTo>
                  <a:pt x="198" y="499"/>
                  <a:pt x="246" y="451"/>
                  <a:pt x="306" y="451"/>
                </a:cubicBezTo>
                <a:cubicBezTo>
                  <a:pt x="568" y="451"/>
                  <a:pt x="568" y="451"/>
                  <a:pt x="568" y="451"/>
                </a:cubicBezTo>
                <a:cubicBezTo>
                  <a:pt x="627" y="451"/>
                  <a:pt x="675" y="499"/>
                  <a:pt x="675" y="559"/>
                </a:cubicBezTo>
                <a:cubicBezTo>
                  <a:pt x="675" y="659"/>
                  <a:pt x="675" y="659"/>
                  <a:pt x="675" y="659"/>
                </a:cubicBezTo>
                <a:cubicBezTo>
                  <a:pt x="675" y="678"/>
                  <a:pt x="666" y="700"/>
                  <a:pt x="651" y="712"/>
                </a:cubicBezTo>
                <a:cubicBezTo>
                  <a:pt x="592" y="758"/>
                  <a:pt x="517" y="785"/>
                  <a:pt x="437" y="785"/>
                </a:cubicBezTo>
                <a:cubicBezTo>
                  <a:pt x="353" y="785"/>
                  <a:pt x="276" y="756"/>
                  <a:pt x="216" y="707"/>
                </a:cubicBezTo>
                <a:cubicBezTo>
                  <a:pt x="201" y="694"/>
                  <a:pt x="198" y="676"/>
                  <a:pt x="198" y="657"/>
                </a:cubicBezTo>
                <a:lnTo>
                  <a:pt x="198" y="55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4"/>
          <p:cNvSpPr>
            <a:spLocks/>
          </p:cNvSpPr>
          <p:nvPr/>
        </p:nvSpPr>
        <p:spPr bwMode="auto">
          <a:xfrm>
            <a:off x="2201680" y="5918200"/>
            <a:ext cx="247438" cy="161123"/>
          </a:xfrm>
          <a:custGeom>
            <a:avLst/>
            <a:gdLst>
              <a:gd name="T0" fmla="*/ 610 w 610"/>
              <a:gd name="T1" fmla="*/ 207 h 314"/>
              <a:gd name="T2" fmla="*/ 511 w 610"/>
              <a:gd name="T3" fmla="*/ 102 h 314"/>
              <a:gd name="T4" fmla="*/ 374 w 610"/>
              <a:gd name="T5" fmla="*/ 0 h 314"/>
              <a:gd name="T6" fmla="*/ 243 w 610"/>
              <a:gd name="T7" fmla="*/ 80 h 314"/>
              <a:gd name="T8" fmla="*/ 183 w 610"/>
              <a:gd name="T9" fmla="*/ 64 h 314"/>
              <a:gd name="T10" fmla="*/ 77 w 610"/>
              <a:gd name="T11" fmla="*/ 156 h 314"/>
              <a:gd name="T12" fmla="*/ 83 w 610"/>
              <a:gd name="T13" fmla="*/ 187 h 314"/>
              <a:gd name="T14" fmla="*/ 73 w 610"/>
              <a:gd name="T15" fmla="*/ 187 h 314"/>
              <a:gd name="T16" fmla="*/ 0 w 610"/>
              <a:gd name="T17" fmla="*/ 250 h 314"/>
              <a:gd name="T18" fmla="*/ 69 w 610"/>
              <a:gd name="T19" fmla="*/ 314 h 314"/>
              <a:gd name="T20" fmla="*/ 69 w 610"/>
              <a:gd name="T21" fmla="*/ 314 h 314"/>
              <a:gd name="T22" fmla="*/ 498 w 610"/>
              <a:gd name="T23" fmla="*/ 314 h 314"/>
              <a:gd name="T24" fmla="*/ 498 w 610"/>
              <a:gd name="T25" fmla="*/ 313 h 314"/>
              <a:gd name="T26" fmla="*/ 610 w 610"/>
              <a:gd name="T27" fmla="*/ 207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0" h="314">
                <a:moveTo>
                  <a:pt x="610" y="207"/>
                </a:moveTo>
                <a:cubicBezTo>
                  <a:pt x="610" y="155"/>
                  <a:pt x="567" y="112"/>
                  <a:pt x="511" y="102"/>
                </a:cubicBezTo>
                <a:cubicBezTo>
                  <a:pt x="501" y="44"/>
                  <a:pt x="443" y="0"/>
                  <a:pt x="374" y="0"/>
                </a:cubicBezTo>
                <a:cubicBezTo>
                  <a:pt x="314" y="0"/>
                  <a:pt x="262" y="34"/>
                  <a:pt x="243" y="80"/>
                </a:cubicBezTo>
                <a:cubicBezTo>
                  <a:pt x="226" y="70"/>
                  <a:pt x="205" y="64"/>
                  <a:pt x="183" y="64"/>
                </a:cubicBezTo>
                <a:cubicBezTo>
                  <a:pt x="124" y="64"/>
                  <a:pt x="77" y="105"/>
                  <a:pt x="77" y="156"/>
                </a:cubicBezTo>
                <a:cubicBezTo>
                  <a:pt x="77" y="167"/>
                  <a:pt x="79" y="178"/>
                  <a:pt x="83" y="187"/>
                </a:cubicBezTo>
                <a:cubicBezTo>
                  <a:pt x="80" y="187"/>
                  <a:pt x="76" y="187"/>
                  <a:pt x="73" y="187"/>
                </a:cubicBezTo>
                <a:cubicBezTo>
                  <a:pt x="33" y="187"/>
                  <a:pt x="0" y="215"/>
                  <a:pt x="0" y="250"/>
                </a:cubicBezTo>
                <a:cubicBezTo>
                  <a:pt x="0" y="284"/>
                  <a:pt x="30" y="312"/>
                  <a:pt x="69" y="314"/>
                </a:cubicBezTo>
                <a:cubicBezTo>
                  <a:pt x="69" y="314"/>
                  <a:pt x="69" y="314"/>
                  <a:pt x="69" y="314"/>
                </a:cubicBezTo>
                <a:cubicBezTo>
                  <a:pt x="498" y="314"/>
                  <a:pt x="498" y="314"/>
                  <a:pt x="498" y="314"/>
                </a:cubicBezTo>
                <a:cubicBezTo>
                  <a:pt x="498" y="313"/>
                  <a:pt x="498" y="313"/>
                  <a:pt x="498" y="313"/>
                </a:cubicBezTo>
                <a:cubicBezTo>
                  <a:pt x="560" y="308"/>
                  <a:pt x="610" y="263"/>
                  <a:pt x="610" y="20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26932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r>
              <a:rPr lang="en-US" smtClean="0"/>
              <a:t>Page </a:t>
            </a:r>
            <a:fld id="{90CBDC3A-D49F-4631-A8C7-55D59B33E5FA}" type="slidenum">
              <a:rPr lang="en-US" smtClean="0"/>
              <a:pPr>
                <a:defRPr/>
              </a:pPr>
              <a:t>7</a:t>
            </a:fld>
            <a:endParaRPr lang="en-US" dirty="0"/>
          </a:p>
        </p:txBody>
      </p:sp>
      <p:sp>
        <p:nvSpPr>
          <p:cNvPr id="3" name="Title 2"/>
          <p:cNvSpPr>
            <a:spLocks noGrp="1"/>
          </p:cNvSpPr>
          <p:nvPr>
            <p:ph type="title"/>
          </p:nvPr>
        </p:nvSpPr>
        <p:spPr/>
        <p:txBody>
          <a:bodyPr/>
          <a:lstStyle/>
          <a:p>
            <a:r>
              <a:rPr lang="en-US" dirty="0"/>
              <a:t>Security</a:t>
            </a:r>
          </a:p>
        </p:txBody>
      </p:sp>
      <p:sp>
        <p:nvSpPr>
          <p:cNvPr id="4" name="Text Placeholder 3"/>
          <p:cNvSpPr>
            <a:spLocks noGrp="1"/>
          </p:cNvSpPr>
          <p:nvPr>
            <p:ph type="body" sz="quarter" idx="10"/>
          </p:nvPr>
        </p:nvSpPr>
        <p:spPr/>
        <p:txBody>
          <a:bodyPr/>
          <a:lstStyle/>
          <a:p>
            <a:r>
              <a:rPr lang="en-US" dirty="0"/>
              <a:t>Container Services</a:t>
            </a:r>
          </a:p>
        </p:txBody>
      </p:sp>
      <p:sp>
        <p:nvSpPr>
          <p:cNvPr id="5" name="Footer Placeholder 4"/>
          <p:cNvSpPr>
            <a:spLocks noGrp="1"/>
          </p:cNvSpPr>
          <p:nvPr>
            <p:ph type="ftr" sz="quarter" idx="13"/>
          </p:nvPr>
        </p:nvSpPr>
        <p:spPr/>
        <p:txBody>
          <a:bodyPr/>
          <a:lstStyle/>
          <a:p>
            <a:r>
              <a:rPr lang="en-US" smtClean="0"/>
              <a:t>Copyright © 2016 Accenture  All rights reserved.</a:t>
            </a:r>
            <a:endParaRPr lang="en-US" dirty="0"/>
          </a:p>
        </p:txBody>
      </p:sp>
      <p:sp>
        <p:nvSpPr>
          <p:cNvPr id="35" name="Rectangle 34"/>
          <p:cNvSpPr/>
          <p:nvPr/>
        </p:nvSpPr>
        <p:spPr>
          <a:xfrm>
            <a:off x="5440681" y="2087880"/>
            <a:ext cx="3296919" cy="3672800"/>
          </a:xfrm>
          <a:prstGeom prst="rect">
            <a:avLst/>
          </a:prstGeom>
        </p:spPr>
        <p:txBody>
          <a:bodyPr wrap="square">
            <a:spAutoFit/>
          </a:bodyPr>
          <a:lstStyle/>
          <a:p>
            <a:pPr marL="177800" indent="-177800">
              <a:spcAft>
                <a:spcPts val="500"/>
              </a:spcAft>
              <a:buFont typeface="Arial" panose="020B0604020202020204" pitchFamily="34" charset="0"/>
              <a:buChar char="•"/>
            </a:pPr>
            <a:r>
              <a:rPr lang="en-US" sz="1200" dirty="0">
                <a:solidFill>
                  <a:schemeClr val="tx2"/>
                </a:solidFill>
              </a:rPr>
              <a:t>Services in this category typically run on separate Amazon EC2 or other infrastructure instances, but sometimes you don’t manage the operating system or the platform layer.</a:t>
            </a:r>
          </a:p>
          <a:p>
            <a:pPr marL="177800" indent="-177800">
              <a:spcAft>
                <a:spcPts val="500"/>
              </a:spcAft>
              <a:buFont typeface="Arial" panose="020B0604020202020204" pitchFamily="34" charset="0"/>
              <a:buChar char="•"/>
            </a:pPr>
            <a:r>
              <a:rPr lang="en-US" sz="1200" dirty="0">
                <a:solidFill>
                  <a:schemeClr val="tx2"/>
                </a:solidFill>
              </a:rPr>
              <a:t>AWS provides a managed service for these application “containers”.</a:t>
            </a:r>
          </a:p>
          <a:p>
            <a:pPr marL="177800" indent="-177800">
              <a:spcAft>
                <a:spcPts val="500"/>
              </a:spcAft>
              <a:buFont typeface="Arial" panose="020B0604020202020204" pitchFamily="34" charset="0"/>
              <a:buChar char="•"/>
            </a:pPr>
            <a:r>
              <a:rPr lang="en-US" sz="1200" dirty="0">
                <a:solidFill>
                  <a:schemeClr val="tx2"/>
                </a:solidFill>
              </a:rPr>
              <a:t>You are responsible for setting up and managing network controls, such as firewall rules, and for managing platform-level identity and access management separately from IAM.</a:t>
            </a:r>
          </a:p>
          <a:p>
            <a:pPr marL="177800" indent="-177800">
              <a:spcAft>
                <a:spcPts val="500"/>
              </a:spcAft>
              <a:buFont typeface="Arial" panose="020B0604020202020204" pitchFamily="34" charset="0"/>
              <a:buChar char="•"/>
            </a:pPr>
            <a:r>
              <a:rPr lang="en-US" sz="1200" dirty="0">
                <a:solidFill>
                  <a:schemeClr val="tx2"/>
                </a:solidFill>
              </a:rPr>
              <a:t>Examples of container services include Amazon Relational Database Services (Amazon RDS), Amazon Elastic Map Reduce (Amazon EMR) and </a:t>
            </a:r>
            <a:r>
              <a:rPr lang="en-US" sz="1200" dirty="0" smtClean="0">
                <a:solidFill>
                  <a:schemeClr val="tx2"/>
                </a:solidFill>
              </a:rPr>
              <a:t>AWS</a:t>
            </a:r>
            <a:br>
              <a:rPr lang="en-US" sz="1200" dirty="0" smtClean="0">
                <a:solidFill>
                  <a:schemeClr val="tx2"/>
                </a:solidFill>
              </a:rPr>
            </a:br>
            <a:r>
              <a:rPr lang="en-US" sz="1200" dirty="0" smtClean="0">
                <a:solidFill>
                  <a:schemeClr val="tx2"/>
                </a:solidFill>
              </a:rPr>
              <a:t>Elastic </a:t>
            </a:r>
            <a:r>
              <a:rPr lang="en-US" sz="1200" dirty="0">
                <a:solidFill>
                  <a:schemeClr val="tx2"/>
                </a:solidFill>
              </a:rPr>
              <a:t>Beanstalk</a:t>
            </a:r>
          </a:p>
          <a:p>
            <a:pPr marL="177800" indent="-177800">
              <a:spcAft>
                <a:spcPts val="500"/>
              </a:spcAft>
              <a:buFont typeface="Arial" panose="020B0604020202020204" pitchFamily="34" charset="0"/>
              <a:buChar char="•"/>
            </a:pPr>
            <a:endParaRPr lang="en-US" sz="1200" dirty="0">
              <a:solidFill>
                <a:schemeClr val="tx2"/>
              </a:solidFill>
            </a:endParaRPr>
          </a:p>
        </p:txBody>
      </p:sp>
      <p:sp>
        <p:nvSpPr>
          <p:cNvPr id="6" name="Rectangle 5"/>
          <p:cNvSpPr/>
          <p:nvPr/>
        </p:nvSpPr>
        <p:spPr>
          <a:xfrm>
            <a:off x="455612" y="2168414"/>
            <a:ext cx="4311855" cy="447561"/>
          </a:xfrm>
          <a:prstGeom prst="rect">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Customer Data</a:t>
            </a:r>
            <a:endParaRPr lang="en-US" sz="1200" dirty="0">
              <a:solidFill>
                <a:schemeClr val="bg1"/>
              </a:solidFill>
            </a:endParaRPr>
          </a:p>
        </p:txBody>
      </p:sp>
      <p:sp>
        <p:nvSpPr>
          <p:cNvPr id="49" name="Rectangle 48"/>
          <p:cNvSpPr/>
          <p:nvPr/>
        </p:nvSpPr>
        <p:spPr>
          <a:xfrm rot="16200000">
            <a:off x="160368" y="5089754"/>
            <a:ext cx="972780" cy="382291"/>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AWS Endpoints</a:t>
            </a:r>
            <a:endParaRPr lang="en-US" sz="1200" dirty="0">
              <a:solidFill>
                <a:schemeClr val="bg1"/>
              </a:solidFill>
            </a:endParaRPr>
          </a:p>
        </p:txBody>
      </p:sp>
      <p:sp>
        <p:nvSpPr>
          <p:cNvPr id="50" name="Rectangle 49"/>
          <p:cNvSpPr/>
          <p:nvPr/>
        </p:nvSpPr>
        <p:spPr>
          <a:xfrm>
            <a:off x="902758" y="4794509"/>
            <a:ext cx="3864710" cy="447561"/>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smtClean="0">
                <a:solidFill>
                  <a:schemeClr val="bg1"/>
                </a:solidFill>
              </a:rPr>
              <a:t>Foundation</a:t>
            </a:r>
            <a:br>
              <a:rPr lang="en-US" sz="1050" dirty="0" smtClean="0">
                <a:solidFill>
                  <a:schemeClr val="bg1"/>
                </a:solidFill>
              </a:rPr>
            </a:br>
            <a:r>
              <a:rPr lang="en-US" sz="1050" dirty="0" smtClean="0">
                <a:solidFill>
                  <a:schemeClr val="bg1"/>
                </a:solidFill>
              </a:rPr>
              <a:t>Services</a:t>
            </a:r>
            <a:endParaRPr lang="en-US" sz="1050" dirty="0">
              <a:solidFill>
                <a:schemeClr val="bg1"/>
              </a:solidFill>
            </a:endParaRPr>
          </a:p>
        </p:txBody>
      </p:sp>
      <p:sp>
        <p:nvSpPr>
          <p:cNvPr id="52" name="Rectangle 51"/>
          <p:cNvSpPr/>
          <p:nvPr/>
        </p:nvSpPr>
        <p:spPr>
          <a:xfrm>
            <a:off x="902758" y="5319729"/>
            <a:ext cx="3864710" cy="447561"/>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smtClean="0">
                <a:solidFill>
                  <a:schemeClr val="bg1"/>
                </a:solidFill>
              </a:rPr>
              <a:t>AWS Global</a:t>
            </a:r>
            <a:br>
              <a:rPr lang="en-US" sz="1050" dirty="0" smtClean="0">
                <a:solidFill>
                  <a:schemeClr val="bg1"/>
                </a:solidFill>
              </a:rPr>
            </a:br>
            <a:r>
              <a:rPr lang="en-US" sz="1050" dirty="0" smtClean="0">
                <a:solidFill>
                  <a:schemeClr val="bg1"/>
                </a:solidFill>
              </a:rPr>
              <a:t>Infrastructure</a:t>
            </a:r>
            <a:endParaRPr lang="en-US" sz="1050" dirty="0">
              <a:solidFill>
                <a:schemeClr val="bg1"/>
              </a:solidFill>
            </a:endParaRPr>
          </a:p>
        </p:txBody>
      </p:sp>
      <p:sp>
        <p:nvSpPr>
          <p:cNvPr id="54" name="Rectangle 53"/>
          <p:cNvSpPr/>
          <p:nvPr/>
        </p:nvSpPr>
        <p:spPr>
          <a:xfrm rot="5400000">
            <a:off x="4009322" y="4564536"/>
            <a:ext cx="2023221" cy="382291"/>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AWS IAM</a:t>
            </a:r>
            <a:endParaRPr lang="en-US" sz="1200" dirty="0">
              <a:solidFill>
                <a:schemeClr val="bg1"/>
              </a:solidFill>
            </a:endParaRPr>
          </a:p>
        </p:txBody>
      </p:sp>
      <p:sp>
        <p:nvSpPr>
          <p:cNvPr id="55" name="Rectangle 54"/>
          <p:cNvSpPr/>
          <p:nvPr/>
        </p:nvSpPr>
        <p:spPr>
          <a:xfrm rot="5400000">
            <a:off x="4271933" y="2726268"/>
            <a:ext cx="1497999" cy="382291"/>
          </a:xfrm>
          <a:prstGeom prst="rect">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Customer IAM</a:t>
            </a:r>
            <a:endParaRPr lang="en-US" sz="1200" dirty="0">
              <a:solidFill>
                <a:schemeClr val="bg1"/>
              </a:solidFill>
            </a:endParaRPr>
          </a:p>
        </p:txBody>
      </p:sp>
      <p:sp>
        <p:nvSpPr>
          <p:cNvPr id="9" name="Rectangle 8"/>
          <p:cNvSpPr/>
          <p:nvPr/>
        </p:nvSpPr>
        <p:spPr>
          <a:xfrm>
            <a:off x="1844770" y="4855887"/>
            <a:ext cx="683339" cy="333292"/>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900" dirty="0" smtClean="0"/>
              <a:t>Compute</a:t>
            </a:r>
            <a:endParaRPr lang="en-US" sz="900" dirty="0"/>
          </a:p>
        </p:txBody>
      </p:sp>
      <p:sp>
        <p:nvSpPr>
          <p:cNvPr id="56" name="Rectangle 55"/>
          <p:cNvSpPr/>
          <p:nvPr/>
        </p:nvSpPr>
        <p:spPr>
          <a:xfrm>
            <a:off x="2573886" y="4855887"/>
            <a:ext cx="683339" cy="333292"/>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900" dirty="0" smtClean="0"/>
              <a:t>Storage</a:t>
            </a:r>
            <a:endParaRPr lang="en-US" sz="900" dirty="0"/>
          </a:p>
        </p:txBody>
      </p:sp>
      <p:sp>
        <p:nvSpPr>
          <p:cNvPr id="57" name="Rectangle 56"/>
          <p:cNvSpPr/>
          <p:nvPr/>
        </p:nvSpPr>
        <p:spPr>
          <a:xfrm>
            <a:off x="3303003" y="4855887"/>
            <a:ext cx="683339" cy="333292"/>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900" dirty="0" smtClean="0"/>
              <a:t>Databases</a:t>
            </a:r>
            <a:endParaRPr lang="en-US" sz="900" dirty="0"/>
          </a:p>
        </p:txBody>
      </p:sp>
      <p:sp>
        <p:nvSpPr>
          <p:cNvPr id="58" name="Rectangle 57"/>
          <p:cNvSpPr/>
          <p:nvPr/>
        </p:nvSpPr>
        <p:spPr>
          <a:xfrm>
            <a:off x="4032117" y="4855887"/>
            <a:ext cx="683339" cy="333292"/>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900" dirty="0" smtClean="0"/>
              <a:t>Networking</a:t>
            </a:r>
            <a:endParaRPr lang="en-US" sz="900" dirty="0"/>
          </a:p>
        </p:txBody>
      </p:sp>
      <p:sp>
        <p:nvSpPr>
          <p:cNvPr id="59" name="Rectangle 58"/>
          <p:cNvSpPr/>
          <p:nvPr/>
        </p:nvSpPr>
        <p:spPr>
          <a:xfrm>
            <a:off x="1844770" y="5379508"/>
            <a:ext cx="683339" cy="333292"/>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3600" rIns="36000" bIns="0" rtlCol="0" anchor="ctr"/>
          <a:lstStyle/>
          <a:p>
            <a:pPr algn="ctr"/>
            <a:r>
              <a:rPr lang="en-US" sz="900" dirty="0" smtClean="0"/>
              <a:t>Regions</a:t>
            </a:r>
            <a:endParaRPr lang="en-US" sz="900" dirty="0"/>
          </a:p>
        </p:txBody>
      </p:sp>
      <p:sp>
        <p:nvSpPr>
          <p:cNvPr id="60" name="Rectangle 59"/>
          <p:cNvSpPr/>
          <p:nvPr/>
        </p:nvSpPr>
        <p:spPr>
          <a:xfrm>
            <a:off x="2573886" y="5379508"/>
            <a:ext cx="683339" cy="333292"/>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3600" rIns="36000" bIns="0" rtlCol="0" anchor="ctr"/>
          <a:lstStyle/>
          <a:p>
            <a:pPr algn="ctr">
              <a:lnSpc>
                <a:spcPct val="90000"/>
              </a:lnSpc>
            </a:pPr>
            <a:r>
              <a:rPr lang="en-US" sz="900" dirty="0" smtClean="0"/>
              <a:t>Availability Zone</a:t>
            </a:r>
            <a:endParaRPr lang="en-US" sz="900" dirty="0"/>
          </a:p>
        </p:txBody>
      </p:sp>
      <p:sp>
        <p:nvSpPr>
          <p:cNvPr id="61" name="Rectangle 60"/>
          <p:cNvSpPr/>
          <p:nvPr/>
        </p:nvSpPr>
        <p:spPr>
          <a:xfrm>
            <a:off x="3303003" y="5379508"/>
            <a:ext cx="683339" cy="333292"/>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3600" rIns="36000" bIns="0" rtlCol="0" anchor="ctr"/>
          <a:lstStyle/>
          <a:p>
            <a:pPr algn="ctr">
              <a:lnSpc>
                <a:spcPct val="90000"/>
              </a:lnSpc>
            </a:pPr>
            <a:r>
              <a:rPr lang="en-US" sz="900" dirty="0" smtClean="0"/>
              <a:t>Edge Locations</a:t>
            </a:r>
            <a:endParaRPr lang="en-US" sz="900" dirty="0"/>
          </a:p>
        </p:txBody>
      </p:sp>
      <p:sp>
        <p:nvSpPr>
          <p:cNvPr id="14" name="Freeform 13"/>
          <p:cNvSpPr/>
          <p:nvPr/>
        </p:nvSpPr>
        <p:spPr>
          <a:xfrm>
            <a:off x="462280" y="2087880"/>
            <a:ext cx="4851400" cy="1578533"/>
          </a:xfrm>
          <a:custGeom>
            <a:avLst/>
            <a:gdLst>
              <a:gd name="connsiteX0" fmla="*/ 0 w 4851400"/>
              <a:gd name="connsiteY0" fmla="*/ 0 h 2616200"/>
              <a:gd name="connsiteX1" fmla="*/ 4851400 w 4851400"/>
              <a:gd name="connsiteY1" fmla="*/ 0 h 2616200"/>
              <a:gd name="connsiteX2" fmla="*/ 4851400 w 4851400"/>
              <a:gd name="connsiteY2" fmla="*/ 2616200 h 2616200"/>
            </a:gdLst>
            <a:ahLst/>
            <a:cxnLst>
              <a:cxn ang="0">
                <a:pos x="connsiteX0" y="connsiteY0"/>
              </a:cxn>
              <a:cxn ang="0">
                <a:pos x="connsiteX1" y="connsiteY1"/>
              </a:cxn>
              <a:cxn ang="0">
                <a:pos x="connsiteX2" y="connsiteY2"/>
              </a:cxn>
            </a:cxnLst>
            <a:rect l="l" t="t" r="r" b="b"/>
            <a:pathLst>
              <a:path w="4851400" h="2616200">
                <a:moveTo>
                  <a:pt x="0" y="0"/>
                </a:moveTo>
                <a:lnTo>
                  <a:pt x="4851400" y="0"/>
                </a:lnTo>
                <a:lnTo>
                  <a:pt x="4851400" y="2616200"/>
                </a:lnTo>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p:nvSpPr>
        <p:spPr>
          <a:xfrm flipV="1">
            <a:off x="462280" y="3744071"/>
            <a:ext cx="4851400" cy="2108088"/>
          </a:xfrm>
          <a:custGeom>
            <a:avLst/>
            <a:gdLst>
              <a:gd name="connsiteX0" fmla="*/ 0 w 4851400"/>
              <a:gd name="connsiteY0" fmla="*/ 0 h 2616200"/>
              <a:gd name="connsiteX1" fmla="*/ 4851400 w 4851400"/>
              <a:gd name="connsiteY1" fmla="*/ 0 h 2616200"/>
              <a:gd name="connsiteX2" fmla="*/ 4851400 w 4851400"/>
              <a:gd name="connsiteY2" fmla="*/ 2616200 h 2616200"/>
            </a:gdLst>
            <a:ahLst/>
            <a:cxnLst>
              <a:cxn ang="0">
                <a:pos x="connsiteX0" y="connsiteY0"/>
              </a:cxn>
              <a:cxn ang="0">
                <a:pos x="connsiteX1" y="connsiteY1"/>
              </a:cxn>
              <a:cxn ang="0">
                <a:pos x="connsiteX2" y="connsiteY2"/>
              </a:cxn>
            </a:cxnLst>
            <a:rect l="l" t="t" r="r" b="b"/>
            <a:pathLst>
              <a:path w="4851400" h="2616200">
                <a:moveTo>
                  <a:pt x="0" y="0"/>
                </a:moveTo>
                <a:lnTo>
                  <a:pt x="4851400" y="0"/>
                </a:lnTo>
                <a:lnTo>
                  <a:pt x="4851400" y="2616200"/>
                </a:lnTo>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870200" y="1767840"/>
            <a:ext cx="2534920" cy="307777"/>
          </a:xfrm>
          <a:prstGeom prst="rect">
            <a:avLst/>
          </a:prstGeom>
          <a:noFill/>
        </p:spPr>
        <p:txBody>
          <a:bodyPr wrap="square" rtlCol="0">
            <a:spAutoFit/>
          </a:bodyPr>
          <a:lstStyle/>
          <a:p>
            <a:pPr algn="r"/>
            <a:r>
              <a:rPr lang="en-US" sz="1400" dirty="0" smtClean="0">
                <a:solidFill>
                  <a:schemeClr val="accent3"/>
                </a:solidFill>
              </a:rPr>
              <a:t>Managed by AWS customers</a:t>
            </a:r>
            <a:endParaRPr lang="en-US" sz="1400" dirty="0">
              <a:solidFill>
                <a:schemeClr val="accent3"/>
              </a:solidFill>
            </a:endParaRPr>
          </a:p>
        </p:txBody>
      </p:sp>
      <p:sp>
        <p:nvSpPr>
          <p:cNvPr id="63" name="TextBox 62"/>
          <p:cNvSpPr txBox="1"/>
          <p:nvPr/>
        </p:nvSpPr>
        <p:spPr>
          <a:xfrm>
            <a:off x="1986280" y="5831840"/>
            <a:ext cx="3423920" cy="307777"/>
          </a:xfrm>
          <a:prstGeom prst="rect">
            <a:avLst/>
          </a:prstGeom>
          <a:noFill/>
        </p:spPr>
        <p:txBody>
          <a:bodyPr wrap="square" rtlCol="0">
            <a:spAutoFit/>
          </a:bodyPr>
          <a:lstStyle/>
          <a:p>
            <a:pPr algn="r"/>
            <a:r>
              <a:rPr lang="en-US" sz="1400" dirty="0" smtClean="0">
                <a:solidFill>
                  <a:schemeClr val="accent2"/>
                </a:solidFill>
              </a:rPr>
              <a:t>Managed by Amazon Web Services</a:t>
            </a:r>
            <a:endParaRPr lang="en-US" sz="1400" dirty="0">
              <a:solidFill>
                <a:schemeClr val="accent2"/>
              </a:solidFill>
            </a:endParaRPr>
          </a:p>
        </p:txBody>
      </p:sp>
      <p:sp>
        <p:nvSpPr>
          <p:cNvPr id="64" name="Freeform 6"/>
          <p:cNvSpPr>
            <a:spLocks noEditPoints="1"/>
          </p:cNvSpPr>
          <p:nvPr/>
        </p:nvSpPr>
        <p:spPr bwMode="auto">
          <a:xfrm>
            <a:off x="2742782" y="1808957"/>
            <a:ext cx="244675" cy="244794"/>
          </a:xfrm>
          <a:custGeom>
            <a:avLst/>
            <a:gdLst>
              <a:gd name="T0" fmla="*/ 437 w 874"/>
              <a:gd name="T1" fmla="*/ 874 h 874"/>
              <a:gd name="T2" fmla="*/ 874 w 874"/>
              <a:gd name="T3" fmla="*/ 437 h 874"/>
              <a:gd name="T4" fmla="*/ 437 w 874"/>
              <a:gd name="T5" fmla="*/ 0 h 874"/>
              <a:gd name="T6" fmla="*/ 0 w 874"/>
              <a:gd name="T7" fmla="*/ 437 h 874"/>
              <a:gd name="T8" fmla="*/ 437 w 874"/>
              <a:gd name="T9" fmla="*/ 874 h 874"/>
              <a:gd name="T10" fmla="*/ 437 w 874"/>
              <a:gd name="T11" fmla="*/ 133 h 874"/>
              <a:gd name="T12" fmla="*/ 575 w 874"/>
              <a:gd name="T13" fmla="*/ 272 h 874"/>
              <a:gd name="T14" fmla="*/ 437 w 874"/>
              <a:gd name="T15" fmla="*/ 410 h 874"/>
              <a:gd name="T16" fmla="*/ 299 w 874"/>
              <a:gd name="T17" fmla="*/ 272 h 874"/>
              <a:gd name="T18" fmla="*/ 437 w 874"/>
              <a:gd name="T19" fmla="*/ 133 h 874"/>
              <a:gd name="T20" fmla="*/ 198 w 874"/>
              <a:gd name="T21" fmla="*/ 559 h 874"/>
              <a:gd name="T22" fmla="*/ 306 w 874"/>
              <a:gd name="T23" fmla="*/ 451 h 874"/>
              <a:gd name="T24" fmla="*/ 568 w 874"/>
              <a:gd name="T25" fmla="*/ 451 h 874"/>
              <a:gd name="T26" fmla="*/ 675 w 874"/>
              <a:gd name="T27" fmla="*/ 559 h 874"/>
              <a:gd name="T28" fmla="*/ 675 w 874"/>
              <a:gd name="T29" fmla="*/ 659 h 874"/>
              <a:gd name="T30" fmla="*/ 651 w 874"/>
              <a:gd name="T31" fmla="*/ 712 h 874"/>
              <a:gd name="T32" fmla="*/ 437 w 874"/>
              <a:gd name="T33" fmla="*/ 785 h 874"/>
              <a:gd name="T34" fmla="*/ 216 w 874"/>
              <a:gd name="T35" fmla="*/ 707 h 874"/>
              <a:gd name="T36" fmla="*/ 198 w 874"/>
              <a:gd name="T37" fmla="*/ 657 h 874"/>
              <a:gd name="T38" fmla="*/ 198 w 874"/>
              <a:gd name="T39" fmla="*/ 559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4" h="874">
                <a:moveTo>
                  <a:pt x="437" y="874"/>
                </a:moveTo>
                <a:cubicBezTo>
                  <a:pt x="678" y="874"/>
                  <a:pt x="874" y="678"/>
                  <a:pt x="874" y="437"/>
                </a:cubicBezTo>
                <a:cubicBezTo>
                  <a:pt x="874" y="196"/>
                  <a:pt x="678" y="0"/>
                  <a:pt x="437" y="0"/>
                </a:cubicBezTo>
                <a:cubicBezTo>
                  <a:pt x="195" y="0"/>
                  <a:pt x="0" y="196"/>
                  <a:pt x="0" y="437"/>
                </a:cubicBezTo>
                <a:cubicBezTo>
                  <a:pt x="0" y="678"/>
                  <a:pt x="195" y="874"/>
                  <a:pt x="437" y="874"/>
                </a:cubicBezTo>
                <a:close/>
                <a:moveTo>
                  <a:pt x="437" y="133"/>
                </a:moveTo>
                <a:cubicBezTo>
                  <a:pt x="513" y="133"/>
                  <a:pt x="575" y="195"/>
                  <a:pt x="575" y="272"/>
                </a:cubicBezTo>
                <a:cubicBezTo>
                  <a:pt x="575" y="348"/>
                  <a:pt x="513" y="410"/>
                  <a:pt x="437" y="410"/>
                </a:cubicBezTo>
                <a:cubicBezTo>
                  <a:pt x="360" y="410"/>
                  <a:pt x="299" y="348"/>
                  <a:pt x="299" y="272"/>
                </a:cubicBezTo>
                <a:cubicBezTo>
                  <a:pt x="299" y="195"/>
                  <a:pt x="360" y="133"/>
                  <a:pt x="437" y="133"/>
                </a:cubicBezTo>
                <a:close/>
                <a:moveTo>
                  <a:pt x="198" y="559"/>
                </a:moveTo>
                <a:cubicBezTo>
                  <a:pt x="198" y="499"/>
                  <a:pt x="246" y="451"/>
                  <a:pt x="306" y="451"/>
                </a:cubicBezTo>
                <a:cubicBezTo>
                  <a:pt x="568" y="451"/>
                  <a:pt x="568" y="451"/>
                  <a:pt x="568" y="451"/>
                </a:cubicBezTo>
                <a:cubicBezTo>
                  <a:pt x="627" y="451"/>
                  <a:pt x="675" y="499"/>
                  <a:pt x="675" y="559"/>
                </a:cubicBezTo>
                <a:cubicBezTo>
                  <a:pt x="675" y="659"/>
                  <a:pt x="675" y="659"/>
                  <a:pt x="675" y="659"/>
                </a:cubicBezTo>
                <a:cubicBezTo>
                  <a:pt x="675" y="678"/>
                  <a:pt x="666" y="700"/>
                  <a:pt x="651" y="712"/>
                </a:cubicBezTo>
                <a:cubicBezTo>
                  <a:pt x="592" y="758"/>
                  <a:pt x="517" y="785"/>
                  <a:pt x="437" y="785"/>
                </a:cubicBezTo>
                <a:cubicBezTo>
                  <a:pt x="353" y="785"/>
                  <a:pt x="276" y="756"/>
                  <a:pt x="216" y="707"/>
                </a:cubicBezTo>
                <a:cubicBezTo>
                  <a:pt x="201" y="694"/>
                  <a:pt x="198" y="676"/>
                  <a:pt x="198" y="657"/>
                </a:cubicBezTo>
                <a:lnTo>
                  <a:pt x="198" y="55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4"/>
          <p:cNvSpPr>
            <a:spLocks/>
          </p:cNvSpPr>
          <p:nvPr/>
        </p:nvSpPr>
        <p:spPr bwMode="auto">
          <a:xfrm>
            <a:off x="2201680" y="5918200"/>
            <a:ext cx="247438" cy="161123"/>
          </a:xfrm>
          <a:custGeom>
            <a:avLst/>
            <a:gdLst>
              <a:gd name="T0" fmla="*/ 610 w 610"/>
              <a:gd name="T1" fmla="*/ 207 h 314"/>
              <a:gd name="T2" fmla="*/ 511 w 610"/>
              <a:gd name="T3" fmla="*/ 102 h 314"/>
              <a:gd name="T4" fmla="*/ 374 w 610"/>
              <a:gd name="T5" fmla="*/ 0 h 314"/>
              <a:gd name="T6" fmla="*/ 243 w 610"/>
              <a:gd name="T7" fmla="*/ 80 h 314"/>
              <a:gd name="T8" fmla="*/ 183 w 610"/>
              <a:gd name="T9" fmla="*/ 64 h 314"/>
              <a:gd name="T10" fmla="*/ 77 w 610"/>
              <a:gd name="T11" fmla="*/ 156 h 314"/>
              <a:gd name="T12" fmla="*/ 83 w 610"/>
              <a:gd name="T13" fmla="*/ 187 h 314"/>
              <a:gd name="T14" fmla="*/ 73 w 610"/>
              <a:gd name="T15" fmla="*/ 187 h 314"/>
              <a:gd name="T16" fmla="*/ 0 w 610"/>
              <a:gd name="T17" fmla="*/ 250 h 314"/>
              <a:gd name="T18" fmla="*/ 69 w 610"/>
              <a:gd name="T19" fmla="*/ 314 h 314"/>
              <a:gd name="T20" fmla="*/ 69 w 610"/>
              <a:gd name="T21" fmla="*/ 314 h 314"/>
              <a:gd name="T22" fmla="*/ 498 w 610"/>
              <a:gd name="T23" fmla="*/ 314 h 314"/>
              <a:gd name="T24" fmla="*/ 498 w 610"/>
              <a:gd name="T25" fmla="*/ 313 h 314"/>
              <a:gd name="T26" fmla="*/ 610 w 610"/>
              <a:gd name="T27" fmla="*/ 207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0" h="314">
                <a:moveTo>
                  <a:pt x="610" y="207"/>
                </a:moveTo>
                <a:cubicBezTo>
                  <a:pt x="610" y="155"/>
                  <a:pt x="567" y="112"/>
                  <a:pt x="511" y="102"/>
                </a:cubicBezTo>
                <a:cubicBezTo>
                  <a:pt x="501" y="44"/>
                  <a:pt x="443" y="0"/>
                  <a:pt x="374" y="0"/>
                </a:cubicBezTo>
                <a:cubicBezTo>
                  <a:pt x="314" y="0"/>
                  <a:pt x="262" y="34"/>
                  <a:pt x="243" y="80"/>
                </a:cubicBezTo>
                <a:cubicBezTo>
                  <a:pt x="226" y="70"/>
                  <a:pt x="205" y="64"/>
                  <a:pt x="183" y="64"/>
                </a:cubicBezTo>
                <a:cubicBezTo>
                  <a:pt x="124" y="64"/>
                  <a:pt x="77" y="105"/>
                  <a:pt x="77" y="156"/>
                </a:cubicBezTo>
                <a:cubicBezTo>
                  <a:pt x="77" y="167"/>
                  <a:pt x="79" y="178"/>
                  <a:pt x="83" y="187"/>
                </a:cubicBezTo>
                <a:cubicBezTo>
                  <a:pt x="80" y="187"/>
                  <a:pt x="76" y="187"/>
                  <a:pt x="73" y="187"/>
                </a:cubicBezTo>
                <a:cubicBezTo>
                  <a:pt x="33" y="187"/>
                  <a:pt x="0" y="215"/>
                  <a:pt x="0" y="250"/>
                </a:cubicBezTo>
                <a:cubicBezTo>
                  <a:pt x="0" y="284"/>
                  <a:pt x="30" y="312"/>
                  <a:pt x="69" y="314"/>
                </a:cubicBezTo>
                <a:cubicBezTo>
                  <a:pt x="69" y="314"/>
                  <a:pt x="69" y="314"/>
                  <a:pt x="69" y="314"/>
                </a:cubicBezTo>
                <a:cubicBezTo>
                  <a:pt x="498" y="314"/>
                  <a:pt x="498" y="314"/>
                  <a:pt x="498" y="314"/>
                </a:cubicBezTo>
                <a:cubicBezTo>
                  <a:pt x="498" y="313"/>
                  <a:pt x="498" y="313"/>
                  <a:pt x="498" y="313"/>
                </a:cubicBezTo>
                <a:cubicBezTo>
                  <a:pt x="560" y="308"/>
                  <a:pt x="610" y="263"/>
                  <a:pt x="610" y="20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0" name="Group 9"/>
          <p:cNvGrpSpPr/>
          <p:nvPr/>
        </p:nvGrpSpPr>
        <p:grpSpPr>
          <a:xfrm>
            <a:off x="455612" y="2693633"/>
            <a:ext cx="3862388" cy="1497999"/>
            <a:chOff x="455612" y="2693633"/>
            <a:chExt cx="4311856" cy="1497999"/>
          </a:xfrm>
        </p:grpSpPr>
        <p:grpSp>
          <p:nvGrpSpPr>
            <p:cNvPr id="8" name="Group 7"/>
            <p:cNvGrpSpPr/>
            <p:nvPr/>
          </p:nvGrpSpPr>
          <p:grpSpPr>
            <a:xfrm>
              <a:off x="455612" y="2693633"/>
              <a:ext cx="4311856" cy="447561"/>
              <a:chOff x="455612" y="3744070"/>
              <a:chExt cx="4280105" cy="447561"/>
            </a:xfrm>
          </p:grpSpPr>
          <p:sp>
            <p:nvSpPr>
              <p:cNvPr id="44" name="Rectangle 43"/>
              <p:cNvSpPr/>
              <p:nvPr/>
            </p:nvSpPr>
            <p:spPr>
              <a:xfrm>
                <a:off x="455612" y="3744070"/>
                <a:ext cx="2102344" cy="447561"/>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900" dirty="0" smtClean="0">
                    <a:solidFill>
                      <a:schemeClr val="tx1"/>
                    </a:solidFill>
                  </a:rPr>
                  <a:t>Client-side data encryption</a:t>
                </a:r>
                <a:br>
                  <a:rPr lang="en-US" sz="900" dirty="0" smtClean="0">
                    <a:solidFill>
                      <a:schemeClr val="tx1"/>
                    </a:solidFill>
                  </a:rPr>
                </a:br>
                <a:r>
                  <a:rPr lang="en-US" sz="900" dirty="0" smtClean="0">
                    <a:solidFill>
                      <a:schemeClr val="tx1"/>
                    </a:solidFill>
                  </a:rPr>
                  <a:t>&amp; data integrity authentication</a:t>
                </a:r>
                <a:endParaRPr lang="en-US" sz="900" dirty="0">
                  <a:solidFill>
                    <a:schemeClr val="tx1"/>
                  </a:solidFill>
                </a:endParaRPr>
              </a:p>
            </p:txBody>
          </p:sp>
          <p:sp>
            <p:nvSpPr>
              <p:cNvPr id="47" name="Rectangle 46"/>
              <p:cNvSpPr/>
              <p:nvPr/>
            </p:nvSpPr>
            <p:spPr>
              <a:xfrm>
                <a:off x="2633373" y="3744070"/>
                <a:ext cx="2102344" cy="447561"/>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900" dirty="0" smtClean="0">
                    <a:solidFill>
                      <a:schemeClr val="tx1"/>
                    </a:solidFill>
                  </a:rPr>
                  <a:t>Network traffic protection encryption/integrity/identity </a:t>
                </a:r>
                <a:endParaRPr lang="en-US" sz="900" dirty="0">
                  <a:solidFill>
                    <a:schemeClr val="tx1"/>
                  </a:solidFill>
                </a:endParaRPr>
              </a:p>
            </p:txBody>
          </p:sp>
        </p:grpSp>
        <p:sp>
          <p:nvSpPr>
            <p:cNvPr id="48" name="Rectangle 47"/>
            <p:cNvSpPr/>
            <p:nvPr/>
          </p:nvSpPr>
          <p:spPr>
            <a:xfrm>
              <a:off x="455612" y="3218852"/>
              <a:ext cx="4311855" cy="447561"/>
            </a:xfrm>
            <a:prstGeom prst="rect">
              <a:avLst/>
            </a:prstGeom>
            <a:solidFill>
              <a:schemeClr val="bg2">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Optional-Opaque </a:t>
              </a:r>
              <a:r>
                <a:rPr lang="en-US" sz="1200" dirty="0">
                  <a:solidFill>
                    <a:schemeClr val="tx1"/>
                  </a:solidFill>
                </a:rPr>
                <a:t>D</a:t>
              </a:r>
              <a:r>
                <a:rPr lang="en-US" sz="1200" dirty="0" smtClean="0">
                  <a:solidFill>
                    <a:schemeClr val="tx1"/>
                  </a:solidFill>
                </a:rPr>
                <a:t>ata: 0S and 1S (In transit/at rest)</a:t>
              </a:r>
              <a:endParaRPr lang="en-US" sz="1200" dirty="0">
                <a:solidFill>
                  <a:schemeClr val="tx1"/>
                </a:solidFill>
              </a:endParaRPr>
            </a:p>
          </p:txBody>
        </p:sp>
        <p:sp>
          <p:nvSpPr>
            <p:cNvPr id="36" name="Rectangle 35"/>
            <p:cNvSpPr/>
            <p:nvPr/>
          </p:nvSpPr>
          <p:spPr>
            <a:xfrm>
              <a:off x="455612" y="3744071"/>
              <a:ext cx="4311855" cy="447561"/>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Platform &amp; Application Management</a:t>
              </a:r>
              <a:endParaRPr lang="en-US" sz="1200" dirty="0">
                <a:solidFill>
                  <a:schemeClr val="bg1"/>
                </a:solidFill>
              </a:endParaRPr>
            </a:p>
          </p:txBody>
        </p:sp>
      </p:grpSp>
      <p:sp>
        <p:nvSpPr>
          <p:cNvPr id="37" name="Rectangle 36"/>
          <p:cNvSpPr/>
          <p:nvPr/>
        </p:nvSpPr>
        <p:spPr>
          <a:xfrm>
            <a:off x="455612" y="4269290"/>
            <a:ext cx="4311855" cy="447561"/>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Operating System &amp; Network Configuration</a:t>
            </a:r>
            <a:endParaRPr lang="en-US" sz="1200" dirty="0">
              <a:solidFill>
                <a:schemeClr val="bg1"/>
              </a:solidFill>
            </a:endParaRPr>
          </a:p>
        </p:txBody>
      </p:sp>
      <p:sp>
        <p:nvSpPr>
          <p:cNvPr id="38" name="Rectangle 37"/>
          <p:cNvSpPr/>
          <p:nvPr/>
        </p:nvSpPr>
        <p:spPr>
          <a:xfrm rot="5400000">
            <a:off x="3827321" y="3251489"/>
            <a:ext cx="1497999" cy="382291"/>
          </a:xfrm>
          <a:prstGeom prst="rect">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00" dirty="0" smtClean="0">
                <a:solidFill>
                  <a:schemeClr val="bg1"/>
                </a:solidFill>
              </a:rPr>
              <a:t>Firewall Configuration</a:t>
            </a:r>
            <a:endParaRPr lang="en-US" sz="1200" dirty="0">
              <a:solidFill>
                <a:schemeClr val="bg1"/>
              </a:solidFill>
            </a:endParaRPr>
          </a:p>
        </p:txBody>
      </p:sp>
    </p:spTree>
    <p:extLst>
      <p:ext uri="{BB962C8B-B14F-4D97-AF65-F5344CB8AC3E}">
        <p14:creationId xmlns:p14="http://schemas.microsoft.com/office/powerpoint/2010/main" val="9587082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r>
              <a:rPr lang="en-US" smtClean="0"/>
              <a:t>Page </a:t>
            </a:r>
            <a:fld id="{90CBDC3A-D49F-4631-A8C7-55D59B33E5FA}" type="slidenum">
              <a:rPr lang="en-US" smtClean="0"/>
              <a:pPr>
                <a:defRPr/>
              </a:pPr>
              <a:t>8</a:t>
            </a:fld>
            <a:endParaRPr lang="en-US" dirty="0"/>
          </a:p>
        </p:txBody>
      </p:sp>
      <p:sp>
        <p:nvSpPr>
          <p:cNvPr id="3" name="Title 2"/>
          <p:cNvSpPr>
            <a:spLocks noGrp="1"/>
          </p:cNvSpPr>
          <p:nvPr>
            <p:ph type="title"/>
          </p:nvPr>
        </p:nvSpPr>
        <p:spPr/>
        <p:txBody>
          <a:bodyPr/>
          <a:lstStyle/>
          <a:p>
            <a:r>
              <a:rPr lang="en-US" dirty="0"/>
              <a:t>Security</a:t>
            </a:r>
          </a:p>
        </p:txBody>
      </p:sp>
      <p:sp>
        <p:nvSpPr>
          <p:cNvPr id="4" name="Text Placeholder 3"/>
          <p:cNvSpPr>
            <a:spLocks noGrp="1"/>
          </p:cNvSpPr>
          <p:nvPr>
            <p:ph type="body" sz="quarter" idx="10"/>
          </p:nvPr>
        </p:nvSpPr>
        <p:spPr/>
        <p:txBody>
          <a:bodyPr/>
          <a:lstStyle/>
          <a:p>
            <a:r>
              <a:rPr lang="en-GB" dirty="0"/>
              <a:t>Abstracted Services</a:t>
            </a:r>
          </a:p>
        </p:txBody>
      </p:sp>
      <p:sp>
        <p:nvSpPr>
          <p:cNvPr id="5" name="Footer Placeholder 4"/>
          <p:cNvSpPr>
            <a:spLocks noGrp="1"/>
          </p:cNvSpPr>
          <p:nvPr>
            <p:ph type="ftr" sz="quarter" idx="13"/>
          </p:nvPr>
        </p:nvSpPr>
        <p:spPr/>
        <p:txBody>
          <a:bodyPr/>
          <a:lstStyle/>
          <a:p>
            <a:r>
              <a:rPr lang="en-US" smtClean="0"/>
              <a:t>Copyright © 2016 Accenture  All rights reserved.</a:t>
            </a:r>
            <a:endParaRPr lang="en-US" dirty="0"/>
          </a:p>
        </p:txBody>
      </p:sp>
      <p:sp>
        <p:nvSpPr>
          <p:cNvPr id="35" name="Rectangle 34"/>
          <p:cNvSpPr/>
          <p:nvPr/>
        </p:nvSpPr>
        <p:spPr>
          <a:xfrm>
            <a:off x="5440681" y="2087880"/>
            <a:ext cx="3296919" cy="3367589"/>
          </a:xfrm>
          <a:prstGeom prst="rect">
            <a:avLst/>
          </a:prstGeom>
        </p:spPr>
        <p:txBody>
          <a:bodyPr wrap="square">
            <a:spAutoFit/>
          </a:bodyPr>
          <a:lstStyle/>
          <a:p>
            <a:pPr marL="177800" indent="-177800">
              <a:spcAft>
                <a:spcPts val="500"/>
              </a:spcAft>
              <a:buFont typeface="Arial" panose="020B0604020202020204" pitchFamily="34" charset="0"/>
              <a:buChar char="•"/>
            </a:pPr>
            <a:r>
              <a:rPr lang="en-US" sz="1200" dirty="0">
                <a:solidFill>
                  <a:schemeClr val="tx2"/>
                </a:solidFill>
              </a:rPr>
              <a:t>This category includes high-level storage, database, and messaging services.</a:t>
            </a:r>
          </a:p>
          <a:p>
            <a:pPr marL="177800" indent="-177800">
              <a:spcAft>
                <a:spcPts val="500"/>
              </a:spcAft>
              <a:buFont typeface="Arial" panose="020B0604020202020204" pitchFamily="34" charset="0"/>
              <a:buChar char="•"/>
            </a:pPr>
            <a:r>
              <a:rPr lang="en-US" sz="1200" dirty="0">
                <a:solidFill>
                  <a:schemeClr val="tx2"/>
                </a:solidFill>
              </a:rPr>
              <a:t>These services abstract the platform or management layer on which you can build and operate cloud applications.</a:t>
            </a:r>
          </a:p>
          <a:p>
            <a:pPr marL="177800" indent="-177800">
              <a:spcAft>
                <a:spcPts val="500"/>
              </a:spcAft>
              <a:buFont typeface="Arial" panose="020B0604020202020204" pitchFamily="34" charset="0"/>
              <a:buChar char="•"/>
            </a:pPr>
            <a:r>
              <a:rPr lang="en-US" sz="1200" dirty="0">
                <a:solidFill>
                  <a:schemeClr val="tx2"/>
                </a:solidFill>
              </a:rPr>
              <a:t>You access the endpoints of these Abstracted services using AWS APIs.</a:t>
            </a:r>
          </a:p>
          <a:p>
            <a:pPr marL="177800" indent="-177800">
              <a:spcAft>
                <a:spcPts val="500"/>
              </a:spcAft>
              <a:buFont typeface="Arial" panose="020B0604020202020204" pitchFamily="34" charset="0"/>
              <a:buChar char="•"/>
            </a:pPr>
            <a:r>
              <a:rPr lang="en-US" sz="1200" dirty="0">
                <a:solidFill>
                  <a:schemeClr val="tx2"/>
                </a:solidFill>
              </a:rPr>
              <a:t>AWS manages the underlying service components or the operating system on which they reside.</a:t>
            </a:r>
          </a:p>
          <a:p>
            <a:pPr marL="177800" indent="-177800">
              <a:spcAft>
                <a:spcPts val="500"/>
              </a:spcAft>
              <a:buFont typeface="Arial" panose="020B0604020202020204" pitchFamily="34" charset="0"/>
              <a:buChar char="•"/>
            </a:pPr>
            <a:r>
              <a:rPr lang="en-US" sz="1200" dirty="0">
                <a:solidFill>
                  <a:schemeClr val="tx2"/>
                </a:solidFill>
              </a:rPr>
              <a:t>You share the underlying infrastructure, and abstracted services provide a multi-tenant platform which isolates your data in a secure fashion and provides for powerful integration with IAM.</a:t>
            </a:r>
          </a:p>
          <a:p>
            <a:pPr marL="177800" indent="-177800">
              <a:spcAft>
                <a:spcPts val="500"/>
              </a:spcAft>
              <a:buFont typeface="Arial" panose="020B0604020202020204" pitchFamily="34" charset="0"/>
              <a:buChar char="•"/>
            </a:pPr>
            <a:endParaRPr lang="en-US" sz="1200" dirty="0">
              <a:solidFill>
                <a:schemeClr val="tx2"/>
              </a:solidFill>
            </a:endParaRPr>
          </a:p>
        </p:txBody>
      </p:sp>
      <p:sp>
        <p:nvSpPr>
          <p:cNvPr id="49" name="Rectangle 48"/>
          <p:cNvSpPr/>
          <p:nvPr/>
        </p:nvSpPr>
        <p:spPr>
          <a:xfrm rot="16200000">
            <a:off x="175313" y="5104698"/>
            <a:ext cx="942892" cy="382291"/>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AWS Endpoints</a:t>
            </a:r>
            <a:endParaRPr lang="en-US" sz="1200" dirty="0">
              <a:solidFill>
                <a:schemeClr val="bg1"/>
              </a:solidFill>
            </a:endParaRPr>
          </a:p>
        </p:txBody>
      </p:sp>
      <p:sp>
        <p:nvSpPr>
          <p:cNvPr id="54" name="Rectangle 53"/>
          <p:cNvSpPr/>
          <p:nvPr/>
        </p:nvSpPr>
        <p:spPr>
          <a:xfrm rot="5400000">
            <a:off x="3221493" y="3776708"/>
            <a:ext cx="3598878" cy="382291"/>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AWS IAM</a:t>
            </a:r>
            <a:endParaRPr lang="en-US" sz="1200" dirty="0">
              <a:solidFill>
                <a:schemeClr val="bg1"/>
              </a:solidFill>
            </a:endParaRPr>
          </a:p>
        </p:txBody>
      </p:sp>
      <p:grpSp>
        <p:nvGrpSpPr>
          <p:cNvPr id="12" name="Group 11"/>
          <p:cNvGrpSpPr/>
          <p:nvPr/>
        </p:nvGrpSpPr>
        <p:grpSpPr>
          <a:xfrm>
            <a:off x="902758" y="4824398"/>
            <a:ext cx="3864710" cy="447561"/>
            <a:chOff x="902758" y="4794509"/>
            <a:chExt cx="3864710" cy="447561"/>
          </a:xfrm>
        </p:grpSpPr>
        <p:sp>
          <p:nvSpPr>
            <p:cNvPr id="50" name="Rectangle 49"/>
            <p:cNvSpPr/>
            <p:nvPr/>
          </p:nvSpPr>
          <p:spPr>
            <a:xfrm>
              <a:off x="902758" y="4794509"/>
              <a:ext cx="3864710" cy="447561"/>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smtClean="0">
                  <a:solidFill>
                    <a:schemeClr val="bg1"/>
                  </a:solidFill>
                </a:rPr>
                <a:t>Foundation</a:t>
              </a:r>
              <a:br>
                <a:rPr lang="en-US" sz="1050" dirty="0" smtClean="0">
                  <a:solidFill>
                    <a:schemeClr val="bg1"/>
                  </a:solidFill>
                </a:rPr>
              </a:br>
              <a:r>
                <a:rPr lang="en-US" sz="1050" dirty="0" smtClean="0">
                  <a:solidFill>
                    <a:schemeClr val="bg1"/>
                  </a:solidFill>
                </a:rPr>
                <a:t>Services</a:t>
              </a:r>
              <a:endParaRPr lang="en-US" sz="1050" dirty="0">
                <a:solidFill>
                  <a:schemeClr val="bg1"/>
                </a:solidFill>
              </a:endParaRPr>
            </a:p>
          </p:txBody>
        </p:sp>
        <p:sp>
          <p:nvSpPr>
            <p:cNvPr id="9" name="Rectangle 8"/>
            <p:cNvSpPr/>
            <p:nvPr/>
          </p:nvSpPr>
          <p:spPr>
            <a:xfrm>
              <a:off x="1844770" y="4855887"/>
              <a:ext cx="683339" cy="333292"/>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900" dirty="0" smtClean="0"/>
                <a:t>Compute</a:t>
              </a:r>
              <a:endParaRPr lang="en-US" sz="900" dirty="0"/>
            </a:p>
          </p:txBody>
        </p:sp>
        <p:sp>
          <p:nvSpPr>
            <p:cNvPr id="56" name="Rectangle 55"/>
            <p:cNvSpPr/>
            <p:nvPr/>
          </p:nvSpPr>
          <p:spPr>
            <a:xfrm>
              <a:off x="2573886" y="4855887"/>
              <a:ext cx="683339" cy="333292"/>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900" dirty="0" smtClean="0"/>
                <a:t>Storage</a:t>
              </a:r>
              <a:endParaRPr lang="en-US" sz="900" dirty="0"/>
            </a:p>
          </p:txBody>
        </p:sp>
        <p:sp>
          <p:nvSpPr>
            <p:cNvPr id="57" name="Rectangle 56"/>
            <p:cNvSpPr/>
            <p:nvPr/>
          </p:nvSpPr>
          <p:spPr>
            <a:xfrm>
              <a:off x="3303003" y="4855887"/>
              <a:ext cx="683339" cy="333292"/>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900" dirty="0" smtClean="0"/>
                <a:t>Databases</a:t>
              </a:r>
              <a:endParaRPr lang="en-US" sz="900" dirty="0"/>
            </a:p>
          </p:txBody>
        </p:sp>
        <p:sp>
          <p:nvSpPr>
            <p:cNvPr id="58" name="Rectangle 57"/>
            <p:cNvSpPr/>
            <p:nvPr/>
          </p:nvSpPr>
          <p:spPr>
            <a:xfrm>
              <a:off x="4032117" y="4855887"/>
              <a:ext cx="683339" cy="333292"/>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900" dirty="0" smtClean="0"/>
                <a:t>Networking</a:t>
              </a:r>
              <a:endParaRPr lang="en-US" sz="900" dirty="0"/>
            </a:p>
          </p:txBody>
        </p:sp>
      </p:grpSp>
      <p:grpSp>
        <p:nvGrpSpPr>
          <p:cNvPr id="11" name="Group 10"/>
          <p:cNvGrpSpPr/>
          <p:nvPr/>
        </p:nvGrpSpPr>
        <p:grpSpPr>
          <a:xfrm>
            <a:off x="902758" y="5319729"/>
            <a:ext cx="3864710" cy="447561"/>
            <a:chOff x="902758" y="5319729"/>
            <a:chExt cx="3864710" cy="447561"/>
          </a:xfrm>
        </p:grpSpPr>
        <p:sp>
          <p:nvSpPr>
            <p:cNvPr id="52" name="Rectangle 51"/>
            <p:cNvSpPr/>
            <p:nvPr/>
          </p:nvSpPr>
          <p:spPr>
            <a:xfrm>
              <a:off x="902758" y="5319729"/>
              <a:ext cx="3864710" cy="447561"/>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smtClean="0">
                  <a:solidFill>
                    <a:schemeClr val="bg1"/>
                  </a:solidFill>
                </a:rPr>
                <a:t>AWS Global</a:t>
              </a:r>
              <a:br>
                <a:rPr lang="en-US" sz="1050" dirty="0" smtClean="0">
                  <a:solidFill>
                    <a:schemeClr val="bg1"/>
                  </a:solidFill>
                </a:rPr>
              </a:br>
              <a:r>
                <a:rPr lang="en-US" sz="1050" dirty="0" smtClean="0">
                  <a:solidFill>
                    <a:schemeClr val="bg1"/>
                  </a:solidFill>
                </a:rPr>
                <a:t>Infrastructure</a:t>
              </a:r>
              <a:endParaRPr lang="en-US" sz="1050" dirty="0">
                <a:solidFill>
                  <a:schemeClr val="bg1"/>
                </a:solidFill>
              </a:endParaRPr>
            </a:p>
          </p:txBody>
        </p:sp>
        <p:sp>
          <p:nvSpPr>
            <p:cNvPr id="59" name="Rectangle 58"/>
            <p:cNvSpPr/>
            <p:nvPr/>
          </p:nvSpPr>
          <p:spPr>
            <a:xfrm>
              <a:off x="1844770" y="5379508"/>
              <a:ext cx="683339" cy="333292"/>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3600" rIns="36000" bIns="0" rtlCol="0" anchor="ctr"/>
            <a:lstStyle/>
            <a:p>
              <a:pPr algn="ctr"/>
              <a:r>
                <a:rPr lang="en-US" sz="900" dirty="0" smtClean="0"/>
                <a:t>Regions</a:t>
              </a:r>
              <a:endParaRPr lang="en-US" sz="900" dirty="0"/>
            </a:p>
          </p:txBody>
        </p:sp>
        <p:sp>
          <p:nvSpPr>
            <p:cNvPr id="60" name="Rectangle 59"/>
            <p:cNvSpPr/>
            <p:nvPr/>
          </p:nvSpPr>
          <p:spPr>
            <a:xfrm>
              <a:off x="2573886" y="5379508"/>
              <a:ext cx="683339" cy="333292"/>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3600" rIns="36000" bIns="0" rtlCol="0" anchor="ctr"/>
            <a:lstStyle/>
            <a:p>
              <a:pPr algn="ctr">
                <a:lnSpc>
                  <a:spcPct val="90000"/>
                </a:lnSpc>
              </a:pPr>
              <a:r>
                <a:rPr lang="en-US" sz="900" dirty="0" smtClean="0"/>
                <a:t>Availability Zone</a:t>
              </a:r>
              <a:endParaRPr lang="en-US" sz="900" dirty="0"/>
            </a:p>
          </p:txBody>
        </p:sp>
        <p:sp>
          <p:nvSpPr>
            <p:cNvPr id="61" name="Rectangle 60"/>
            <p:cNvSpPr/>
            <p:nvPr/>
          </p:nvSpPr>
          <p:spPr>
            <a:xfrm>
              <a:off x="3303003" y="5379508"/>
              <a:ext cx="683339" cy="333292"/>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3600" rIns="36000" bIns="0" rtlCol="0" anchor="ctr"/>
            <a:lstStyle/>
            <a:p>
              <a:pPr algn="ctr">
                <a:lnSpc>
                  <a:spcPct val="90000"/>
                </a:lnSpc>
              </a:pPr>
              <a:r>
                <a:rPr lang="en-US" sz="900" dirty="0" smtClean="0"/>
                <a:t>Edge Locations</a:t>
              </a:r>
              <a:endParaRPr lang="en-US" sz="900" dirty="0"/>
            </a:p>
          </p:txBody>
        </p:sp>
      </p:grpSp>
      <p:sp>
        <p:nvSpPr>
          <p:cNvPr id="14" name="Freeform 13"/>
          <p:cNvSpPr/>
          <p:nvPr/>
        </p:nvSpPr>
        <p:spPr>
          <a:xfrm>
            <a:off x="462280" y="2087880"/>
            <a:ext cx="4851400" cy="918095"/>
          </a:xfrm>
          <a:custGeom>
            <a:avLst/>
            <a:gdLst>
              <a:gd name="connsiteX0" fmla="*/ 0 w 4851400"/>
              <a:gd name="connsiteY0" fmla="*/ 0 h 2616200"/>
              <a:gd name="connsiteX1" fmla="*/ 4851400 w 4851400"/>
              <a:gd name="connsiteY1" fmla="*/ 0 h 2616200"/>
              <a:gd name="connsiteX2" fmla="*/ 4851400 w 4851400"/>
              <a:gd name="connsiteY2" fmla="*/ 2616200 h 2616200"/>
            </a:gdLst>
            <a:ahLst/>
            <a:cxnLst>
              <a:cxn ang="0">
                <a:pos x="connsiteX0" y="connsiteY0"/>
              </a:cxn>
              <a:cxn ang="0">
                <a:pos x="connsiteX1" y="connsiteY1"/>
              </a:cxn>
              <a:cxn ang="0">
                <a:pos x="connsiteX2" y="connsiteY2"/>
              </a:cxn>
            </a:cxnLst>
            <a:rect l="l" t="t" r="r" b="b"/>
            <a:pathLst>
              <a:path w="4851400" h="2616200">
                <a:moveTo>
                  <a:pt x="0" y="0"/>
                </a:moveTo>
                <a:lnTo>
                  <a:pt x="4851400" y="0"/>
                </a:lnTo>
                <a:lnTo>
                  <a:pt x="4851400" y="2616200"/>
                </a:lnTo>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p:nvSpPr>
        <p:spPr>
          <a:xfrm flipV="1">
            <a:off x="462280" y="3053741"/>
            <a:ext cx="4851400" cy="2798417"/>
          </a:xfrm>
          <a:custGeom>
            <a:avLst/>
            <a:gdLst>
              <a:gd name="connsiteX0" fmla="*/ 0 w 4851400"/>
              <a:gd name="connsiteY0" fmla="*/ 0 h 2616200"/>
              <a:gd name="connsiteX1" fmla="*/ 4851400 w 4851400"/>
              <a:gd name="connsiteY1" fmla="*/ 0 h 2616200"/>
              <a:gd name="connsiteX2" fmla="*/ 4851400 w 4851400"/>
              <a:gd name="connsiteY2" fmla="*/ 2616200 h 2616200"/>
            </a:gdLst>
            <a:ahLst/>
            <a:cxnLst>
              <a:cxn ang="0">
                <a:pos x="connsiteX0" y="connsiteY0"/>
              </a:cxn>
              <a:cxn ang="0">
                <a:pos x="connsiteX1" y="connsiteY1"/>
              </a:cxn>
              <a:cxn ang="0">
                <a:pos x="connsiteX2" y="connsiteY2"/>
              </a:cxn>
            </a:cxnLst>
            <a:rect l="l" t="t" r="r" b="b"/>
            <a:pathLst>
              <a:path w="4851400" h="2616200">
                <a:moveTo>
                  <a:pt x="0" y="0"/>
                </a:moveTo>
                <a:lnTo>
                  <a:pt x="4851400" y="0"/>
                </a:lnTo>
                <a:lnTo>
                  <a:pt x="4851400" y="2616200"/>
                </a:lnTo>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870200" y="1767840"/>
            <a:ext cx="2534920" cy="307777"/>
          </a:xfrm>
          <a:prstGeom prst="rect">
            <a:avLst/>
          </a:prstGeom>
          <a:noFill/>
        </p:spPr>
        <p:txBody>
          <a:bodyPr wrap="square" rtlCol="0">
            <a:spAutoFit/>
          </a:bodyPr>
          <a:lstStyle/>
          <a:p>
            <a:pPr algn="r"/>
            <a:r>
              <a:rPr lang="en-US" sz="1400" dirty="0" smtClean="0">
                <a:solidFill>
                  <a:schemeClr val="accent3"/>
                </a:solidFill>
              </a:rPr>
              <a:t>Managed by AWS customers</a:t>
            </a:r>
            <a:endParaRPr lang="en-US" sz="1400" dirty="0">
              <a:solidFill>
                <a:schemeClr val="accent3"/>
              </a:solidFill>
            </a:endParaRPr>
          </a:p>
        </p:txBody>
      </p:sp>
      <p:sp>
        <p:nvSpPr>
          <p:cNvPr id="63" name="TextBox 62"/>
          <p:cNvSpPr txBox="1"/>
          <p:nvPr/>
        </p:nvSpPr>
        <p:spPr>
          <a:xfrm>
            <a:off x="1986280" y="5831840"/>
            <a:ext cx="3423920" cy="307777"/>
          </a:xfrm>
          <a:prstGeom prst="rect">
            <a:avLst/>
          </a:prstGeom>
          <a:noFill/>
        </p:spPr>
        <p:txBody>
          <a:bodyPr wrap="square" rtlCol="0">
            <a:spAutoFit/>
          </a:bodyPr>
          <a:lstStyle/>
          <a:p>
            <a:pPr algn="r"/>
            <a:r>
              <a:rPr lang="en-US" sz="1400" dirty="0" smtClean="0">
                <a:solidFill>
                  <a:schemeClr val="accent2"/>
                </a:solidFill>
              </a:rPr>
              <a:t>Managed by Amazon Web Services</a:t>
            </a:r>
            <a:endParaRPr lang="en-US" sz="1400" dirty="0">
              <a:solidFill>
                <a:schemeClr val="accent2"/>
              </a:solidFill>
            </a:endParaRPr>
          </a:p>
        </p:txBody>
      </p:sp>
      <p:sp>
        <p:nvSpPr>
          <p:cNvPr id="64" name="Freeform 6"/>
          <p:cNvSpPr>
            <a:spLocks noEditPoints="1"/>
          </p:cNvSpPr>
          <p:nvPr/>
        </p:nvSpPr>
        <p:spPr bwMode="auto">
          <a:xfrm>
            <a:off x="2742782" y="1808957"/>
            <a:ext cx="244675" cy="244794"/>
          </a:xfrm>
          <a:custGeom>
            <a:avLst/>
            <a:gdLst>
              <a:gd name="T0" fmla="*/ 437 w 874"/>
              <a:gd name="T1" fmla="*/ 874 h 874"/>
              <a:gd name="T2" fmla="*/ 874 w 874"/>
              <a:gd name="T3" fmla="*/ 437 h 874"/>
              <a:gd name="T4" fmla="*/ 437 w 874"/>
              <a:gd name="T5" fmla="*/ 0 h 874"/>
              <a:gd name="T6" fmla="*/ 0 w 874"/>
              <a:gd name="T7" fmla="*/ 437 h 874"/>
              <a:gd name="T8" fmla="*/ 437 w 874"/>
              <a:gd name="T9" fmla="*/ 874 h 874"/>
              <a:gd name="T10" fmla="*/ 437 w 874"/>
              <a:gd name="T11" fmla="*/ 133 h 874"/>
              <a:gd name="T12" fmla="*/ 575 w 874"/>
              <a:gd name="T13" fmla="*/ 272 h 874"/>
              <a:gd name="T14" fmla="*/ 437 w 874"/>
              <a:gd name="T15" fmla="*/ 410 h 874"/>
              <a:gd name="T16" fmla="*/ 299 w 874"/>
              <a:gd name="T17" fmla="*/ 272 h 874"/>
              <a:gd name="T18" fmla="*/ 437 w 874"/>
              <a:gd name="T19" fmla="*/ 133 h 874"/>
              <a:gd name="T20" fmla="*/ 198 w 874"/>
              <a:gd name="T21" fmla="*/ 559 h 874"/>
              <a:gd name="T22" fmla="*/ 306 w 874"/>
              <a:gd name="T23" fmla="*/ 451 h 874"/>
              <a:gd name="T24" fmla="*/ 568 w 874"/>
              <a:gd name="T25" fmla="*/ 451 h 874"/>
              <a:gd name="T26" fmla="*/ 675 w 874"/>
              <a:gd name="T27" fmla="*/ 559 h 874"/>
              <a:gd name="T28" fmla="*/ 675 w 874"/>
              <a:gd name="T29" fmla="*/ 659 h 874"/>
              <a:gd name="T30" fmla="*/ 651 w 874"/>
              <a:gd name="T31" fmla="*/ 712 h 874"/>
              <a:gd name="T32" fmla="*/ 437 w 874"/>
              <a:gd name="T33" fmla="*/ 785 h 874"/>
              <a:gd name="T34" fmla="*/ 216 w 874"/>
              <a:gd name="T35" fmla="*/ 707 h 874"/>
              <a:gd name="T36" fmla="*/ 198 w 874"/>
              <a:gd name="T37" fmla="*/ 657 h 874"/>
              <a:gd name="T38" fmla="*/ 198 w 874"/>
              <a:gd name="T39" fmla="*/ 559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4" h="874">
                <a:moveTo>
                  <a:pt x="437" y="874"/>
                </a:moveTo>
                <a:cubicBezTo>
                  <a:pt x="678" y="874"/>
                  <a:pt x="874" y="678"/>
                  <a:pt x="874" y="437"/>
                </a:cubicBezTo>
                <a:cubicBezTo>
                  <a:pt x="874" y="196"/>
                  <a:pt x="678" y="0"/>
                  <a:pt x="437" y="0"/>
                </a:cubicBezTo>
                <a:cubicBezTo>
                  <a:pt x="195" y="0"/>
                  <a:pt x="0" y="196"/>
                  <a:pt x="0" y="437"/>
                </a:cubicBezTo>
                <a:cubicBezTo>
                  <a:pt x="0" y="678"/>
                  <a:pt x="195" y="874"/>
                  <a:pt x="437" y="874"/>
                </a:cubicBezTo>
                <a:close/>
                <a:moveTo>
                  <a:pt x="437" y="133"/>
                </a:moveTo>
                <a:cubicBezTo>
                  <a:pt x="513" y="133"/>
                  <a:pt x="575" y="195"/>
                  <a:pt x="575" y="272"/>
                </a:cubicBezTo>
                <a:cubicBezTo>
                  <a:pt x="575" y="348"/>
                  <a:pt x="513" y="410"/>
                  <a:pt x="437" y="410"/>
                </a:cubicBezTo>
                <a:cubicBezTo>
                  <a:pt x="360" y="410"/>
                  <a:pt x="299" y="348"/>
                  <a:pt x="299" y="272"/>
                </a:cubicBezTo>
                <a:cubicBezTo>
                  <a:pt x="299" y="195"/>
                  <a:pt x="360" y="133"/>
                  <a:pt x="437" y="133"/>
                </a:cubicBezTo>
                <a:close/>
                <a:moveTo>
                  <a:pt x="198" y="559"/>
                </a:moveTo>
                <a:cubicBezTo>
                  <a:pt x="198" y="499"/>
                  <a:pt x="246" y="451"/>
                  <a:pt x="306" y="451"/>
                </a:cubicBezTo>
                <a:cubicBezTo>
                  <a:pt x="568" y="451"/>
                  <a:pt x="568" y="451"/>
                  <a:pt x="568" y="451"/>
                </a:cubicBezTo>
                <a:cubicBezTo>
                  <a:pt x="627" y="451"/>
                  <a:pt x="675" y="499"/>
                  <a:pt x="675" y="559"/>
                </a:cubicBezTo>
                <a:cubicBezTo>
                  <a:pt x="675" y="659"/>
                  <a:pt x="675" y="659"/>
                  <a:pt x="675" y="659"/>
                </a:cubicBezTo>
                <a:cubicBezTo>
                  <a:pt x="675" y="678"/>
                  <a:pt x="666" y="700"/>
                  <a:pt x="651" y="712"/>
                </a:cubicBezTo>
                <a:cubicBezTo>
                  <a:pt x="592" y="758"/>
                  <a:pt x="517" y="785"/>
                  <a:pt x="437" y="785"/>
                </a:cubicBezTo>
                <a:cubicBezTo>
                  <a:pt x="353" y="785"/>
                  <a:pt x="276" y="756"/>
                  <a:pt x="216" y="707"/>
                </a:cubicBezTo>
                <a:cubicBezTo>
                  <a:pt x="201" y="694"/>
                  <a:pt x="198" y="676"/>
                  <a:pt x="198" y="657"/>
                </a:cubicBezTo>
                <a:lnTo>
                  <a:pt x="198" y="55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4"/>
          <p:cNvSpPr>
            <a:spLocks/>
          </p:cNvSpPr>
          <p:nvPr/>
        </p:nvSpPr>
        <p:spPr bwMode="auto">
          <a:xfrm>
            <a:off x="2201680" y="5918200"/>
            <a:ext cx="247438" cy="161123"/>
          </a:xfrm>
          <a:custGeom>
            <a:avLst/>
            <a:gdLst>
              <a:gd name="T0" fmla="*/ 610 w 610"/>
              <a:gd name="T1" fmla="*/ 207 h 314"/>
              <a:gd name="T2" fmla="*/ 511 w 610"/>
              <a:gd name="T3" fmla="*/ 102 h 314"/>
              <a:gd name="T4" fmla="*/ 374 w 610"/>
              <a:gd name="T5" fmla="*/ 0 h 314"/>
              <a:gd name="T6" fmla="*/ 243 w 610"/>
              <a:gd name="T7" fmla="*/ 80 h 314"/>
              <a:gd name="T8" fmla="*/ 183 w 610"/>
              <a:gd name="T9" fmla="*/ 64 h 314"/>
              <a:gd name="T10" fmla="*/ 77 w 610"/>
              <a:gd name="T11" fmla="*/ 156 h 314"/>
              <a:gd name="T12" fmla="*/ 83 w 610"/>
              <a:gd name="T13" fmla="*/ 187 h 314"/>
              <a:gd name="T14" fmla="*/ 73 w 610"/>
              <a:gd name="T15" fmla="*/ 187 h 314"/>
              <a:gd name="T16" fmla="*/ 0 w 610"/>
              <a:gd name="T17" fmla="*/ 250 h 314"/>
              <a:gd name="T18" fmla="*/ 69 w 610"/>
              <a:gd name="T19" fmla="*/ 314 h 314"/>
              <a:gd name="T20" fmla="*/ 69 w 610"/>
              <a:gd name="T21" fmla="*/ 314 h 314"/>
              <a:gd name="T22" fmla="*/ 498 w 610"/>
              <a:gd name="T23" fmla="*/ 314 h 314"/>
              <a:gd name="T24" fmla="*/ 498 w 610"/>
              <a:gd name="T25" fmla="*/ 313 h 314"/>
              <a:gd name="T26" fmla="*/ 610 w 610"/>
              <a:gd name="T27" fmla="*/ 207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0" h="314">
                <a:moveTo>
                  <a:pt x="610" y="207"/>
                </a:moveTo>
                <a:cubicBezTo>
                  <a:pt x="610" y="155"/>
                  <a:pt x="567" y="112"/>
                  <a:pt x="511" y="102"/>
                </a:cubicBezTo>
                <a:cubicBezTo>
                  <a:pt x="501" y="44"/>
                  <a:pt x="443" y="0"/>
                  <a:pt x="374" y="0"/>
                </a:cubicBezTo>
                <a:cubicBezTo>
                  <a:pt x="314" y="0"/>
                  <a:pt x="262" y="34"/>
                  <a:pt x="243" y="80"/>
                </a:cubicBezTo>
                <a:cubicBezTo>
                  <a:pt x="226" y="70"/>
                  <a:pt x="205" y="64"/>
                  <a:pt x="183" y="64"/>
                </a:cubicBezTo>
                <a:cubicBezTo>
                  <a:pt x="124" y="64"/>
                  <a:pt x="77" y="105"/>
                  <a:pt x="77" y="156"/>
                </a:cubicBezTo>
                <a:cubicBezTo>
                  <a:pt x="77" y="167"/>
                  <a:pt x="79" y="178"/>
                  <a:pt x="83" y="187"/>
                </a:cubicBezTo>
                <a:cubicBezTo>
                  <a:pt x="80" y="187"/>
                  <a:pt x="76" y="187"/>
                  <a:pt x="73" y="187"/>
                </a:cubicBezTo>
                <a:cubicBezTo>
                  <a:pt x="33" y="187"/>
                  <a:pt x="0" y="215"/>
                  <a:pt x="0" y="250"/>
                </a:cubicBezTo>
                <a:cubicBezTo>
                  <a:pt x="0" y="284"/>
                  <a:pt x="30" y="312"/>
                  <a:pt x="69" y="314"/>
                </a:cubicBezTo>
                <a:cubicBezTo>
                  <a:pt x="69" y="314"/>
                  <a:pt x="69" y="314"/>
                  <a:pt x="69" y="314"/>
                </a:cubicBezTo>
                <a:cubicBezTo>
                  <a:pt x="498" y="314"/>
                  <a:pt x="498" y="314"/>
                  <a:pt x="498" y="314"/>
                </a:cubicBezTo>
                <a:cubicBezTo>
                  <a:pt x="498" y="313"/>
                  <a:pt x="498" y="313"/>
                  <a:pt x="498" y="313"/>
                </a:cubicBezTo>
                <a:cubicBezTo>
                  <a:pt x="560" y="308"/>
                  <a:pt x="610" y="263"/>
                  <a:pt x="610" y="20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Rectangle 47"/>
          <p:cNvSpPr/>
          <p:nvPr/>
        </p:nvSpPr>
        <p:spPr>
          <a:xfrm>
            <a:off x="455612" y="2611077"/>
            <a:ext cx="1885951" cy="1280225"/>
          </a:xfrm>
          <a:prstGeom prst="rect">
            <a:avLst/>
          </a:prstGeom>
          <a:solidFill>
            <a:schemeClr val="bg2">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rPr>
              <a:t>Optional-Opaque </a:t>
            </a:r>
            <a:r>
              <a:rPr lang="en-US" sz="1200" dirty="0">
                <a:solidFill>
                  <a:schemeClr val="tx1"/>
                </a:solidFill>
              </a:rPr>
              <a:t>D</a:t>
            </a:r>
            <a:r>
              <a:rPr lang="en-US" sz="1200" dirty="0" smtClean="0">
                <a:solidFill>
                  <a:schemeClr val="tx1"/>
                </a:solidFill>
              </a:rPr>
              <a:t>ata:</a:t>
            </a:r>
            <a:br>
              <a:rPr lang="en-US" sz="1200" dirty="0" smtClean="0">
                <a:solidFill>
                  <a:schemeClr val="tx1"/>
                </a:solidFill>
              </a:rPr>
            </a:br>
            <a:r>
              <a:rPr lang="en-US" sz="1200" dirty="0" smtClean="0">
                <a:solidFill>
                  <a:schemeClr val="tx1"/>
                </a:solidFill>
              </a:rPr>
              <a:t>0S and 1S</a:t>
            </a:r>
            <a:br>
              <a:rPr lang="en-US" sz="1200" dirty="0" smtClean="0">
                <a:solidFill>
                  <a:schemeClr val="tx1"/>
                </a:solidFill>
              </a:rPr>
            </a:br>
            <a:r>
              <a:rPr lang="en-US" sz="1200" dirty="0" smtClean="0">
                <a:solidFill>
                  <a:schemeClr val="tx1"/>
                </a:solidFill>
              </a:rPr>
              <a:t>(In transit/at rest)</a:t>
            </a:r>
            <a:endParaRPr lang="en-US" sz="1200" dirty="0">
              <a:solidFill>
                <a:schemeClr val="tx1"/>
              </a:solidFill>
            </a:endParaRPr>
          </a:p>
        </p:txBody>
      </p:sp>
      <p:sp>
        <p:nvSpPr>
          <p:cNvPr id="6" name="Rectangle 5"/>
          <p:cNvSpPr/>
          <p:nvPr/>
        </p:nvSpPr>
        <p:spPr>
          <a:xfrm>
            <a:off x="455612" y="2168414"/>
            <a:ext cx="4311855" cy="394897"/>
          </a:xfrm>
          <a:prstGeom prst="rect">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Customer Data</a:t>
            </a:r>
            <a:endParaRPr lang="en-US" sz="1200" dirty="0">
              <a:solidFill>
                <a:schemeClr val="bg1"/>
              </a:solidFill>
            </a:endParaRPr>
          </a:p>
        </p:txBody>
      </p:sp>
      <p:sp>
        <p:nvSpPr>
          <p:cNvPr id="47" name="Rectangle 46"/>
          <p:cNvSpPr/>
          <p:nvPr/>
        </p:nvSpPr>
        <p:spPr>
          <a:xfrm>
            <a:off x="2399669" y="2611078"/>
            <a:ext cx="2367798" cy="394897"/>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900" dirty="0">
                <a:solidFill>
                  <a:schemeClr val="tx1"/>
                </a:solidFill>
              </a:rPr>
              <a:t>Client-side data encryption</a:t>
            </a:r>
            <a:br>
              <a:rPr lang="en-US" sz="900" dirty="0">
                <a:solidFill>
                  <a:schemeClr val="tx1"/>
                </a:solidFill>
              </a:rPr>
            </a:br>
            <a:r>
              <a:rPr lang="en-US" sz="900" dirty="0">
                <a:solidFill>
                  <a:schemeClr val="tx1"/>
                </a:solidFill>
              </a:rPr>
              <a:t>&amp; data integrity authentication</a:t>
            </a:r>
          </a:p>
        </p:txBody>
      </p:sp>
      <p:sp>
        <p:nvSpPr>
          <p:cNvPr id="36" name="Rectangle 35"/>
          <p:cNvSpPr/>
          <p:nvPr/>
        </p:nvSpPr>
        <p:spPr>
          <a:xfrm>
            <a:off x="455612" y="3939070"/>
            <a:ext cx="4311856" cy="394897"/>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Platform &amp; Application Management</a:t>
            </a:r>
            <a:endParaRPr lang="en-US" sz="1200" dirty="0">
              <a:solidFill>
                <a:schemeClr val="bg1"/>
              </a:solidFill>
            </a:endParaRPr>
          </a:p>
        </p:txBody>
      </p:sp>
      <p:sp>
        <p:nvSpPr>
          <p:cNvPr id="37" name="Rectangle 36"/>
          <p:cNvSpPr/>
          <p:nvPr/>
        </p:nvSpPr>
        <p:spPr>
          <a:xfrm>
            <a:off x="455612" y="4381734"/>
            <a:ext cx="4311855" cy="394897"/>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Operating System &amp; Network Configuration</a:t>
            </a:r>
            <a:endParaRPr lang="en-US" sz="1200" dirty="0">
              <a:solidFill>
                <a:schemeClr val="bg1"/>
              </a:solidFill>
            </a:endParaRPr>
          </a:p>
        </p:txBody>
      </p:sp>
      <p:sp>
        <p:nvSpPr>
          <p:cNvPr id="34" name="Rectangle 33"/>
          <p:cNvSpPr/>
          <p:nvPr/>
        </p:nvSpPr>
        <p:spPr>
          <a:xfrm>
            <a:off x="2399669" y="3053742"/>
            <a:ext cx="2367798" cy="394897"/>
          </a:xfrm>
          <a:prstGeom prst="rect">
            <a:avLst/>
          </a:prstGeom>
          <a:solidFill>
            <a:schemeClr val="accent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900" dirty="0">
                <a:solidFill>
                  <a:schemeClr val="tx1"/>
                </a:solidFill>
              </a:rPr>
              <a:t>Server-side </a:t>
            </a:r>
            <a:r>
              <a:rPr lang="en-US" sz="900" dirty="0" smtClean="0">
                <a:solidFill>
                  <a:schemeClr val="tx1"/>
                </a:solidFill>
              </a:rPr>
              <a:t>encryption provided by the platform protection of data at rest</a:t>
            </a:r>
            <a:endParaRPr lang="en-US" sz="900" dirty="0">
              <a:solidFill>
                <a:schemeClr val="tx1"/>
              </a:solidFill>
            </a:endParaRPr>
          </a:p>
        </p:txBody>
      </p:sp>
      <p:sp>
        <p:nvSpPr>
          <p:cNvPr id="39" name="Rectangle 38"/>
          <p:cNvSpPr/>
          <p:nvPr/>
        </p:nvSpPr>
        <p:spPr>
          <a:xfrm>
            <a:off x="2399669" y="3496406"/>
            <a:ext cx="2367798" cy="394897"/>
          </a:xfrm>
          <a:prstGeom prst="rect">
            <a:avLst/>
          </a:prstGeom>
          <a:solidFill>
            <a:schemeClr val="accent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900" dirty="0" smtClean="0">
                <a:solidFill>
                  <a:schemeClr val="tx1"/>
                </a:solidFill>
              </a:rPr>
              <a:t>Network traffic protection provided by the platform protection of data in transit</a:t>
            </a:r>
            <a:endParaRPr lang="en-US" sz="900" dirty="0">
              <a:solidFill>
                <a:schemeClr val="tx1"/>
              </a:solidFill>
            </a:endParaRPr>
          </a:p>
        </p:txBody>
      </p:sp>
    </p:spTree>
    <p:extLst>
      <p:ext uri="{BB962C8B-B14F-4D97-AF65-F5344CB8AC3E}">
        <p14:creationId xmlns:p14="http://schemas.microsoft.com/office/powerpoint/2010/main" val="27257696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r>
              <a:rPr lang="en-US" smtClean="0"/>
              <a:t>Page </a:t>
            </a:r>
            <a:fld id="{90CBDC3A-D49F-4631-A8C7-55D59B33E5FA}" type="slidenum">
              <a:rPr lang="en-US" smtClean="0"/>
              <a:pPr>
                <a:defRPr/>
              </a:pPr>
              <a:t>9</a:t>
            </a:fld>
            <a:endParaRPr lang="en-US" dirty="0"/>
          </a:p>
        </p:txBody>
      </p:sp>
      <p:sp>
        <p:nvSpPr>
          <p:cNvPr id="3" name="Title 2"/>
          <p:cNvSpPr>
            <a:spLocks noGrp="1"/>
          </p:cNvSpPr>
          <p:nvPr>
            <p:ph type="title"/>
          </p:nvPr>
        </p:nvSpPr>
        <p:spPr/>
        <p:txBody>
          <a:bodyPr/>
          <a:lstStyle/>
          <a:p>
            <a:r>
              <a:rPr lang="en-US" dirty="0"/>
              <a:t>Security</a:t>
            </a:r>
          </a:p>
        </p:txBody>
      </p:sp>
      <p:sp>
        <p:nvSpPr>
          <p:cNvPr id="4" name="Text Placeholder 3"/>
          <p:cNvSpPr>
            <a:spLocks noGrp="1"/>
          </p:cNvSpPr>
          <p:nvPr>
            <p:ph type="body" sz="quarter" idx="10"/>
          </p:nvPr>
        </p:nvSpPr>
        <p:spPr/>
        <p:txBody>
          <a:bodyPr/>
          <a:lstStyle/>
          <a:p>
            <a:r>
              <a:rPr lang="en-GB" dirty="0"/>
              <a:t>Cloud Security Best Practices</a:t>
            </a:r>
          </a:p>
        </p:txBody>
      </p:sp>
      <p:sp>
        <p:nvSpPr>
          <p:cNvPr id="5" name="Footer Placeholder 4"/>
          <p:cNvSpPr>
            <a:spLocks noGrp="1"/>
          </p:cNvSpPr>
          <p:nvPr>
            <p:ph type="ftr" sz="quarter" idx="13"/>
          </p:nvPr>
        </p:nvSpPr>
        <p:spPr/>
        <p:txBody>
          <a:bodyPr/>
          <a:lstStyle/>
          <a:p>
            <a:r>
              <a:rPr lang="en-US" smtClean="0"/>
              <a:t>Copyright © 2016 Accenture  All rights reserved.</a:t>
            </a:r>
            <a:endParaRPr lang="en-US" dirty="0"/>
          </a:p>
        </p:txBody>
      </p:sp>
      <p:sp>
        <p:nvSpPr>
          <p:cNvPr id="35" name="Rectangle 34"/>
          <p:cNvSpPr/>
          <p:nvPr/>
        </p:nvSpPr>
        <p:spPr>
          <a:xfrm>
            <a:off x="5440681" y="2087880"/>
            <a:ext cx="3296919" cy="2998257"/>
          </a:xfrm>
          <a:prstGeom prst="rect">
            <a:avLst/>
          </a:prstGeom>
        </p:spPr>
        <p:txBody>
          <a:bodyPr wrap="square">
            <a:spAutoFit/>
          </a:bodyPr>
          <a:lstStyle/>
          <a:p>
            <a:pPr marL="177800" indent="-177800">
              <a:spcAft>
                <a:spcPts val="500"/>
              </a:spcAft>
              <a:buFont typeface="Arial" panose="020B0604020202020204" pitchFamily="34" charset="0"/>
              <a:buChar char="•"/>
            </a:pPr>
            <a:r>
              <a:rPr lang="en-US" sz="1200" dirty="0">
                <a:solidFill>
                  <a:schemeClr val="tx2"/>
                </a:solidFill>
              </a:rPr>
              <a:t>Tools, features and guidelines on how to secure your cloud application in the Cloud</a:t>
            </a:r>
          </a:p>
          <a:p>
            <a:pPr marL="361950" lvl="1" indent="-184150">
              <a:spcAft>
                <a:spcPts val="300"/>
              </a:spcAft>
              <a:buFont typeface="Arial" panose="020B0604020202020204" pitchFamily="34" charset="0"/>
              <a:buChar char="–"/>
            </a:pPr>
            <a:r>
              <a:rPr lang="en-US" sz="1200" dirty="0">
                <a:solidFill>
                  <a:schemeClr val="tx2"/>
                </a:solidFill>
              </a:rPr>
              <a:t>Protect your data in Transit</a:t>
            </a:r>
          </a:p>
          <a:p>
            <a:pPr marL="361950" lvl="1" indent="-184150">
              <a:spcAft>
                <a:spcPts val="300"/>
              </a:spcAft>
              <a:buFont typeface="Arial" panose="020B0604020202020204" pitchFamily="34" charset="0"/>
              <a:buChar char="–"/>
            </a:pPr>
            <a:r>
              <a:rPr lang="en-US" sz="1200" dirty="0">
                <a:solidFill>
                  <a:schemeClr val="tx2"/>
                </a:solidFill>
              </a:rPr>
              <a:t>Protect your data at rest</a:t>
            </a:r>
          </a:p>
          <a:p>
            <a:pPr marL="361950" lvl="1" indent="-184150">
              <a:spcAft>
                <a:spcPts val="300"/>
              </a:spcAft>
              <a:buFont typeface="Arial" panose="020B0604020202020204" pitchFamily="34" charset="0"/>
              <a:buChar char="–"/>
            </a:pPr>
            <a:r>
              <a:rPr lang="en-US" sz="1200" dirty="0">
                <a:solidFill>
                  <a:schemeClr val="tx2"/>
                </a:solidFill>
              </a:rPr>
              <a:t>Protect your Cloud credentials</a:t>
            </a:r>
          </a:p>
          <a:p>
            <a:pPr marL="361950" lvl="1" indent="-184150">
              <a:spcAft>
                <a:spcPts val="300"/>
              </a:spcAft>
              <a:buFont typeface="Arial" panose="020B0604020202020204" pitchFamily="34" charset="0"/>
              <a:buChar char="–"/>
            </a:pPr>
            <a:r>
              <a:rPr lang="en-US" sz="1200" dirty="0">
                <a:solidFill>
                  <a:schemeClr val="tx2"/>
                </a:solidFill>
              </a:rPr>
              <a:t>Manage multiple Users and their permissions with Identity and Access Management</a:t>
            </a:r>
          </a:p>
          <a:p>
            <a:pPr marL="361950" lvl="1" indent="-184150">
              <a:spcAft>
                <a:spcPts val="300"/>
              </a:spcAft>
              <a:buFont typeface="Arial" panose="020B0604020202020204" pitchFamily="34" charset="0"/>
              <a:buChar char="–"/>
            </a:pPr>
            <a:r>
              <a:rPr lang="en-US" sz="1200" dirty="0">
                <a:solidFill>
                  <a:schemeClr val="tx2"/>
                </a:solidFill>
              </a:rPr>
              <a:t>Secure your Application</a:t>
            </a:r>
          </a:p>
          <a:p>
            <a:pPr marL="539750" lvl="2" indent="-177800">
              <a:spcAft>
                <a:spcPts val="300"/>
              </a:spcAft>
              <a:buFont typeface="Arial" panose="020B0604020202020204" pitchFamily="34" charset="0"/>
              <a:buChar char="•"/>
            </a:pPr>
            <a:r>
              <a:rPr lang="en-US" sz="1200" dirty="0">
                <a:solidFill>
                  <a:schemeClr val="tx2"/>
                </a:solidFill>
              </a:rPr>
              <a:t>Use Security groups to protect your instances</a:t>
            </a:r>
          </a:p>
          <a:p>
            <a:pPr marL="539750" lvl="2" indent="-177800">
              <a:spcAft>
                <a:spcPts val="500"/>
              </a:spcAft>
              <a:buFont typeface="Arial" panose="020B0604020202020204" pitchFamily="34" charset="0"/>
              <a:buChar char="•"/>
            </a:pPr>
            <a:r>
              <a:rPr lang="en-US" sz="1200" dirty="0">
                <a:solidFill>
                  <a:schemeClr val="tx2"/>
                </a:solidFill>
              </a:rPr>
              <a:t>Security groups give you basic firewall-like protection for running instances</a:t>
            </a:r>
          </a:p>
        </p:txBody>
      </p:sp>
      <p:grpSp>
        <p:nvGrpSpPr>
          <p:cNvPr id="18" name="Group 17"/>
          <p:cNvGrpSpPr/>
          <p:nvPr/>
        </p:nvGrpSpPr>
        <p:grpSpPr>
          <a:xfrm>
            <a:off x="1758950" y="2170124"/>
            <a:ext cx="495300" cy="692872"/>
            <a:chOff x="1503363" y="2209800"/>
            <a:chExt cx="573087" cy="801688"/>
          </a:xfrm>
          <a:solidFill>
            <a:schemeClr val="accent1"/>
          </a:solidFill>
        </p:grpSpPr>
        <p:sp>
          <p:nvSpPr>
            <p:cNvPr id="10" name="Freeform 6"/>
            <p:cNvSpPr>
              <a:spLocks noEditPoints="1"/>
            </p:cNvSpPr>
            <p:nvPr/>
          </p:nvSpPr>
          <p:spPr bwMode="auto">
            <a:xfrm>
              <a:off x="1503363" y="2644775"/>
              <a:ext cx="573087" cy="179388"/>
            </a:xfrm>
            <a:custGeom>
              <a:avLst/>
              <a:gdLst>
                <a:gd name="T0" fmla="*/ 858 w 912"/>
                <a:gd name="T1" fmla="*/ 0 h 285"/>
                <a:gd name="T2" fmla="*/ 54 w 912"/>
                <a:gd name="T3" fmla="*/ 0 h 285"/>
                <a:gd name="T4" fmla="*/ 0 w 912"/>
                <a:gd name="T5" fmla="*/ 54 h 285"/>
                <a:gd name="T6" fmla="*/ 0 w 912"/>
                <a:gd name="T7" fmla="*/ 231 h 285"/>
                <a:gd name="T8" fmla="*/ 54 w 912"/>
                <a:gd name="T9" fmla="*/ 285 h 285"/>
                <a:gd name="T10" fmla="*/ 858 w 912"/>
                <a:gd name="T11" fmla="*/ 285 h 285"/>
                <a:gd name="T12" fmla="*/ 912 w 912"/>
                <a:gd name="T13" fmla="*/ 231 h 285"/>
                <a:gd name="T14" fmla="*/ 912 w 912"/>
                <a:gd name="T15" fmla="*/ 54 h 285"/>
                <a:gd name="T16" fmla="*/ 858 w 912"/>
                <a:gd name="T17" fmla="*/ 0 h 285"/>
                <a:gd name="T18" fmla="*/ 780 w 912"/>
                <a:gd name="T19" fmla="*/ 187 h 285"/>
                <a:gd name="T20" fmla="*/ 721 w 912"/>
                <a:gd name="T21" fmla="*/ 128 h 285"/>
                <a:gd name="T22" fmla="*/ 780 w 912"/>
                <a:gd name="T23" fmla="*/ 69 h 285"/>
                <a:gd name="T24" fmla="*/ 839 w 912"/>
                <a:gd name="T25" fmla="*/ 128 h 285"/>
                <a:gd name="T26" fmla="*/ 780 w 912"/>
                <a:gd name="T27" fmla="*/ 187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2" h="285">
                  <a:moveTo>
                    <a:pt x="858" y="0"/>
                  </a:moveTo>
                  <a:cubicBezTo>
                    <a:pt x="54" y="0"/>
                    <a:pt x="54" y="0"/>
                    <a:pt x="54" y="0"/>
                  </a:cubicBezTo>
                  <a:cubicBezTo>
                    <a:pt x="24" y="0"/>
                    <a:pt x="0" y="24"/>
                    <a:pt x="0" y="54"/>
                  </a:cubicBezTo>
                  <a:cubicBezTo>
                    <a:pt x="0" y="231"/>
                    <a:pt x="0" y="231"/>
                    <a:pt x="0" y="231"/>
                  </a:cubicBezTo>
                  <a:cubicBezTo>
                    <a:pt x="0" y="261"/>
                    <a:pt x="24" y="285"/>
                    <a:pt x="54" y="285"/>
                  </a:cubicBezTo>
                  <a:cubicBezTo>
                    <a:pt x="858" y="285"/>
                    <a:pt x="858" y="285"/>
                    <a:pt x="858" y="285"/>
                  </a:cubicBezTo>
                  <a:cubicBezTo>
                    <a:pt x="888" y="285"/>
                    <a:pt x="912" y="261"/>
                    <a:pt x="912" y="231"/>
                  </a:cubicBezTo>
                  <a:cubicBezTo>
                    <a:pt x="912" y="54"/>
                    <a:pt x="912" y="54"/>
                    <a:pt x="912" y="54"/>
                  </a:cubicBezTo>
                  <a:cubicBezTo>
                    <a:pt x="912" y="24"/>
                    <a:pt x="888" y="0"/>
                    <a:pt x="858" y="0"/>
                  </a:cubicBezTo>
                  <a:close/>
                  <a:moveTo>
                    <a:pt x="780" y="187"/>
                  </a:moveTo>
                  <a:cubicBezTo>
                    <a:pt x="748" y="187"/>
                    <a:pt x="721" y="160"/>
                    <a:pt x="721" y="128"/>
                  </a:cubicBezTo>
                  <a:cubicBezTo>
                    <a:pt x="721" y="95"/>
                    <a:pt x="748" y="69"/>
                    <a:pt x="780" y="69"/>
                  </a:cubicBezTo>
                  <a:cubicBezTo>
                    <a:pt x="813" y="69"/>
                    <a:pt x="839" y="95"/>
                    <a:pt x="839" y="128"/>
                  </a:cubicBezTo>
                  <a:cubicBezTo>
                    <a:pt x="839" y="160"/>
                    <a:pt x="813" y="187"/>
                    <a:pt x="780" y="1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p:cNvSpPr>
            <p:nvPr/>
          </p:nvSpPr>
          <p:spPr bwMode="auto">
            <a:xfrm>
              <a:off x="1581150" y="2854325"/>
              <a:ext cx="415925" cy="157163"/>
            </a:xfrm>
            <a:custGeom>
              <a:avLst/>
              <a:gdLst>
                <a:gd name="T0" fmla="*/ 383 w 660"/>
                <a:gd name="T1" fmla="*/ 0 h 250"/>
                <a:gd name="T2" fmla="*/ 383 w 660"/>
                <a:gd name="T3" fmla="*/ 0 h 250"/>
                <a:gd name="T4" fmla="*/ 277 w 660"/>
                <a:gd name="T5" fmla="*/ 0 h 250"/>
                <a:gd name="T6" fmla="*/ 277 w 660"/>
                <a:gd name="T7" fmla="*/ 0 h 250"/>
                <a:gd name="T8" fmla="*/ 277 w 660"/>
                <a:gd name="T9" fmla="*/ 127 h 250"/>
                <a:gd name="T10" fmla="*/ 0 w 660"/>
                <a:gd name="T11" fmla="*/ 127 h 250"/>
                <a:gd name="T12" fmla="*/ 0 w 660"/>
                <a:gd name="T13" fmla="*/ 219 h 250"/>
                <a:gd name="T14" fmla="*/ 282 w 660"/>
                <a:gd name="T15" fmla="*/ 219 h 250"/>
                <a:gd name="T16" fmla="*/ 330 w 660"/>
                <a:gd name="T17" fmla="*/ 250 h 250"/>
                <a:gd name="T18" fmla="*/ 378 w 660"/>
                <a:gd name="T19" fmla="*/ 219 h 250"/>
                <a:gd name="T20" fmla="*/ 660 w 660"/>
                <a:gd name="T21" fmla="*/ 219 h 250"/>
                <a:gd name="T22" fmla="*/ 660 w 660"/>
                <a:gd name="T23" fmla="*/ 127 h 250"/>
                <a:gd name="T24" fmla="*/ 383 w 660"/>
                <a:gd name="T25" fmla="*/ 127 h 250"/>
                <a:gd name="T26" fmla="*/ 383 w 660"/>
                <a:gd name="T27"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0" h="250">
                  <a:moveTo>
                    <a:pt x="383" y="0"/>
                  </a:moveTo>
                  <a:cubicBezTo>
                    <a:pt x="383" y="0"/>
                    <a:pt x="383" y="0"/>
                    <a:pt x="383" y="0"/>
                  </a:cubicBezTo>
                  <a:cubicBezTo>
                    <a:pt x="277" y="0"/>
                    <a:pt x="277" y="0"/>
                    <a:pt x="277" y="0"/>
                  </a:cubicBezTo>
                  <a:cubicBezTo>
                    <a:pt x="277" y="0"/>
                    <a:pt x="277" y="0"/>
                    <a:pt x="277" y="0"/>
                  </a:cubicBezTo>
                  <a:cubicBezTo>
                    <a:pt x="277" y="127"/>
                    <a:pt x="277" y="127"/>
                    <a:pt x="277" y="127"/>
                  </a:cubicBezTo>
                  <a:cubicBezTo>
                    <a:pt x="0" y="127"/>
                    <a:pt x="0" y="127"/>
                    <a:pt x="0" y="127"/>
                  </a:cubicBezTo>
                  <a:cubicBezTo>
                    <a:pt x="0" y="219"/>
                    <a:pt x="0" y="219"/>
                    <a:pt x="0" y="219"/>
                  </a:cubicBezTo>
                  <a:cubicBezTo>
                    <a:pt x="282" y="219"/>
                    <a:pt x="282" y="219"/>
                    <a:pt x="282" y="219"/>
                  </a:cubicBezTo>
                  <a:cubicBezTo>
                    <a:pt x="290" y="237"/>
                    <a:pt x="309" y="250"/>
                    <a:pt x="330" y="250"/>
                  </a:cubicBezTo>
                  <a:cubicBezTo>
                    <a:pt x="352" y="250"/>
                    <a:pt x="370" y="237"/>
                    <a:pt x="378" y="219"/>
                  </a:cubicBezTo>
                  <a:cubicBezTo>
                    <a:pt x="660" y="219"/>
                    <a:pt x="660" y="219"/>
                    <a:pt x="660" y="219"/>
                  </a:cubicBezTo>
                  <a:cubicBezTo>
                    <a:pt x="660" y="127"/>
                    <a:pt x="660" y="127"/>
                    <a:pt x="660" y="127"/>
                  </a:cubicBezTo>
                  <a:cubicBezTo>
                    <a:pt x="383" y="127"/>
                    <a:pt x="383" y="127"/>
                    <a:pt x="383" y="127"/>
                  </a:cubicBezTo>
                  <a:lnTo>
                    <a:pt x="38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8"/>
            <p:cNvSpPr>
              <a:spLocks noEditPoints="1"/>
            </p:cNvSpPr>
            <p:nvPr/>
          </p:nvSpPr>
          <p:spPr bwMode="auto">
            <a:xfrm>
              <a:off x="1503363" y="2427288"/>
              <a:ext cx="573087" cy="179388"/>
            </a:xfrm>
            <a:custGeom>
              <a:avLst/>
              <a:gdLst>
                <a:gd name="T0" fmla="*/ 858 w 912"/>
                <a:gd name="T1" fmla="*/ 0 h 286"/>
                <a:gd name="T2" fmla="*/ 54 w 912"/>
                <a:gd name="T3" fmla="*/ 0 h 286"/>
                <a:gd name="T4" fmla="*/ 0 w 912"/>
                <a:gd name="T5" fmla="*/ 54 h 286"/>
                <a:gd name="T6" fmla="*/ 0 w 912"/>
                <a:gd name="T7" fmla="*/ 232 h 286"/>
                <a:gd name="T8" fmla="*/ 54 w 912"/>
                <a:gd name="T9" fmla="*/ 286 h 286"/>
                <a:gd name="T10" fmla="*/ 858 w 912"/>
                <a:gd name="T11" fmla="*/ 286 h 286"/>
                <a:gd name="T12" fmla="*/ 912 w 912"/>
                <a:gd name="T13" fmla="*/ 232 h 286"/>
                <a:gd name="T14" fmla="*/ 912 w 912"/>
                <a:gd name="T15" fmla="*/ 54 h 286"/>
                <a:gd name="T16" fmla="*/ 858 w 912"/>
                <a:gd name="T17" fmla="*/ 0 h 286"/>
                <a:gd name="T18" fmla="*/ 780 w 912"/>
                <a:gd name="T19" fmla="*/ 187 h 286"/>
                <a:gd name="T20" fmla="*/ 721 w 912"/>
                <a:gd name="T21" fmla="*/ 129 h 286"/>
                <a:gd name="T22" fmla="*/ 780 w 912"/>
                <a:gd name="T23" fmla="*/ 70 h 286"/>
                <a:gd name="T24" fmla="*/ 839 w 912"/>
                <a:gd name="T25" fmla="*/ 129 h 286"/>
                <a:gd name="T26" fmla="*/ 780 w 912"/>
                <a:gd name="T27" fmla="*/ 187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2" h="286">
                  <a:moveTo>
                    <a:pt x="858" y="0"/>
                  </a:moveTo>
                  <a:cubicBezTo>
                    <a:pt x="54" y="0"/>
                    <a:pt x="54" y="0"/>
                    <a:pt x="54" y="0"/>
                  </a:cubicBezTo>
                  <a:cubicBezTo>
                    <a:pt x="24" y="0"/>
                    <a:pt x="0" y="25"/>
                    <a:pt x="0" y="54"/>
                  </a:cubicBezTo>
                  <a:cubicBezTo>
                    <a:pt x="0" y="232"/>
                    <a:pt x="0" y="232"/>
                    <a:pt x="0" y="232"/>
                  </a:cubicBezTo>
                  <a:cubicBezTo>
                    <a:pt x="0" y="261"/>
                    <a:pt x="24" y="286"/>
                    <a:pt x="54" y="286"/>
                  </a:cubicBezTo>
                  <a:cubicBezTo>
                    <a:pt x="858" y="286"/>
                    <a:pt x="858" y="286"/>
                    <a:pt x="858" y="286"/>
                  </a:cubicBezTo>
                  <a:cubicBezTo>
                    <a:pt x="888" y="286"/>
                    <a:pt x="912" y="261"/>
                    <a:pt x="912" y="232"/>
                  </a:cubicBezTo>
                  <a:cubicBezTo>
                    <a:pt x="912" y="54"/>
                    <a:pt x="912" y="54"/>
                    <a:pt x="912" y="54"/>
                  </a:cubicBezTo>
                  <a:cubicBezTo>
                    <a:pt x="912" y="25"/>
                    <a:pt x="888" y="0"/>
                    <a:pt x="858" y="0"/>
                  </a:cubicBezTo>
                  <a:close/>
                  <a:moveTo>
                    <a:pt x="780" y="187"/>
                  </a:moveTo>
                  <a:cubicBezTo>
                    <a:pt x="748" y="187"/>
                    <a:pt x="721" y="161"/>
                    <a:pt x="721" y="129"/>
                  </a:cubicBezTo>
                  <a:cubicBezTo>
                    <a:pt x="721" y="96"/>
                    <a:pt x="748" y="70"/>
                    <a:pt x="780" y="70"/>
                  </a:cubicBezTo>
                  <a:cubicBezTo>
                    <a:pt x="813" y="70"/>
                    <a:pt x="839" y="96"/>
                    <a:pt x="839" y="129"/>
                  </a:cubicBezTo>
                  <a:cubicBezTo>
                    <a:pt x="839" y="161"/>
                    <a:pt x="813" y="187"/>
                    <a:pt x="780" y="1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9"/>
            <p:cNvSpPr>
              <a:spLocks noEditPoints="1"/>
            </p:cNvSpPr>
            <p:nvPr/>
          </p:nvSpPr>
          <p:spPr bwMode="auto">
            <a:xfrm>
              <a:off x="1503363" y="2209800"/>
              <a:ext cx="573087" cy="179388"/>
            </a:xfrm>
            <a:custGeom>
              <a:avLst/>
              <a:gdLst>
                <a:gd name="T0" fmla="*/ 858 w 912"/>
                <a:gd name="T1" fmla="*/ 0 h 285"/>
                <a:gd name="T2" fmla="*/ 54 w 912"/>
                <a:gd name="T3" fmla="*/ 0 h 285"/>
                <a:gd name="T4" fmla="*/ 0 w 912"/>
                <a:gd name="T5" fmla="*/ 54 h 285"/>
                <a:gd name="T6" fmla="*/ 0 w 912"/>
                <a:gd name="T7" fmla="*/ 231 h 285"/>
                <a:gd name="T8" fmla="*/ 54 w 912"/>
                <a:gd name="T9" fmla="*/ 285 h 285"/>
                <a:gd name="T10" fmla="*/ 858 w 912"/>
                <a:gd name="T11" fmla="*/ 285 h 285"/>
                <a:gd name="T12" fmla="*/ 912 w 912"/>
                <a:gd name="T13" fmla="*/ 231 h 285"/>
                <a:gd name="T14" fmla="*/ 912 w 912"/>
                <a:gd name="T15" fmla="*/ 54 h 285"/>
                <a:gd name="T16" fmla="*/ 858 w 912"/>
                <a:gd name="T17" fmla="*/ 0 h 285"/>
                <a:gd name="T18" fmla="*/ 780 w 912"/>
                <a:gd name="T19" fmla="*/ 187 h 285"/>
                <a:gd name="T20" fmla="*/ 721 w 912"/>
                <a:gd name="T21" fmla="*/ 128 h 285"/>
                <a:gd name="T22" fmla="*/ 780 w 912"/>
                <a:gd name="T23" fmla="*/ 69 h 285"/>
                <a:gd name="T24" fmla="*/ 839 w 912"/>
                <a:gd name="T25" fmla="*/ 128 h 285"/>
                <a:gd name="T26" fmla="*/ 780 w 912"/>
                <a:gd name="T27" fmla="*/ 187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2" h="285">
                  <a:moveTo>
                    <a:pt x="858" y="0"/>
                  </a:moveTo>
                  <a:cubicBezTo>
                    <a:pt x="54" y="0"/>
                    <a:pt x="54" y="0"/>
                    <a:pt x="54" y="0"/>
                  </a:cubicBezTo>
                  <a:cubicBezTo>
                    <a:pt x="24" y="0"/>
                    <a:pt x="0" y="24"/>
                    <a:pt x="0" y="54"/>
                  </a:cubicBezTo>
                  <a:cubicBezTo>
                    <a:pt x="0" y="231"/>
                    <a:pt x="0" y="231"/>
                    <a:pt x="0" y="231"/>
                  </a:cubicBezTo>
                  <a:cubicBezTo>
                    <a:pt x="0" y="261"/>
                    <a:pt x="24" y="285"/>
                    <a:pt x="54" y="285"/>
                  </a:cubicBezTo>
                  <a:cubicBezTo>
                    <a:pt x="858" y="285"/>
                    <a:pt x="858" y="285"/>
                    <a:pt x="858" y="285"/>
                  </a:cubicBezTo>
                  <a:cubicBezTo>
                    <a:pt x="888" y="285"/>
                    <a:pt x="912" y="261"/>
                    <a:pt x="912" y="231"/>
                  </a:cubicBezTo>
                  <a:cubicBezTo>
                    <a:pt x="912" y="54"/>
                    <a:pt x="912" y="54"/>
                    <a:pt x="912" y="54"/>
                  </a:cubicBezTo>
                  <a:cubicBezTo>
                    <a:pt x="912" y="24"/>
                    <a:pt x="888" y="0"/>
                    <a:pt x="858" y="0"/>
                  </a:cubicBezTo>
                  <a:close/>
                  <a:moveTo>
                    <a:pt x="780" y="187"/>
                  </a:moveTo>
                  <a:cubicBezTo>
                    <a:pt x="748" y="187"/>
                    <a:pt x="721" y="161"/>
                    <a:pt x="721" y="128"/>
                  </a:cubicBezTo>
                  <a:cubicBezTo>
                    <a:pt x="721" y="96"/>
                    <a:pt x="748" y="69"/>
                    <a:pt x="780" y="69"/>
                  </a:cubicBezTo>
                  <a:cubicBezTo>
                    <a:pt x="813" y="69"/>
                    <a:pt x="839" y="96"/>
                    <a:pt x="839" y="128"/>
                  </a:cubicBezTo>
                  <a:cubicBezTo>
                    <a:pt x="839" y="161"/>
                    <a:pt x="813" y="187"/>
                    <a:pt x="780" y="1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2" name="Group 41"/>
          <p:cNvGrpSpPr/>
          <p:nvPr/>
        </p:nvGrpSpPr>
        <p:grpSpPr>
          <a:xfrm>
            <a:off x="1758950" y="3216171"/>
            <a:ext cx="495300" cy="692872"/>
            <a:chOff x="1503363" y="2209800"/>
            <a:chExt cx="573087" cy="801688"/>
          </a:xfrm>
          <a:solidFill>
            <a:schemeClr val="accent1"/>
          </a:solidFill>
        </p:grpSpPr>
        <p:sp>
          <p:nvSpPr>
            <p:cNvPr id="43" name="Freeform 6"/>
            <p:cNvSpPr>
              <a:spLocks noEditPoints="1"/>
            </p:cNvSpPr>
            <p:nvPr/>
          </p:nvSpPr>
          <p:spPr bwMode="auto">
            <a:xfrm>
              <a:off x="1503363" y="2644775"/>
              <a:ext cx="573087" cy="179388"/>
            </a:xfrm>
            <a:custGeom>
              <a:avLst/>
              <a:gdLst>
                <a:gd name="T0" fmla="*/ 858 w 912"/>
                <a:gd name="T1" fmla="*/ 0 h 285"/>
                <a:gd name="T2" fmla="*/ 54 w 912"/>
                <a:gd name="T3" fmla="*/ 0 h 285"/>
                <a:gd name="T4" fmla="*/ 0 w 912"/>
                <a:gd name="T5" fmla="*/ 54 h 285"/>
                <a:gd name="T6" fmla="*/ 0 w 912"/>
                <a:gd name="T7" fmla="*/ 231 h 285"/>
                <a:gd name="T8" fmla="*/ 54 w 912"/>
                <a:gd name="T9" fmla="*/ 285 h 285"/>
                <a:gd name="T10" fmla="*/ 858 w 912"/>
                <a:gd name="T11" fmla="*/ 285 h 285"/>
                <a:gd name="T12" fmla="*/ 912 w 912"/>
                <a:gd name="T13" fmla="*/ 231 h 285"/>
                <a:gd name="T14" fmla="*/ 912 w 912"/>
                <a:gd name="T15" fmla="*/ 54 h 285"/>
                <a:gd name="T16" fmla="*/ 858 w 912"/>
                <a:gd name="T17" fmla="*/ 0 h 285"/>
                <a:gd name="T18" fmla="*/ 780 w 912"/>
                <a:gd name="T19" fmla="*/ 187 h 285"/>
                <a:gd name="T20" fmla="*/ 721 w 912"/>
                <a:gd name="T21" fmla="*/ 128 h 285"/>
                <a:gd name="T22" fmla="*/ 780 w 912"/>
                <a:gd name="T23" fmla="*/ 69 h 285"/>
                <a:gd name="T24" fmla="*/ 839 w 912"/>
                <a:gd name="T25" fmla="*/ 128 h 285"/>
                <a:gd name="T26" fmla="*/ 780 w 912"/>
                <a:gd name="T27" fmla="*/ 187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2" h="285">
                  <a:moveTo>
                    <a:pt x="858" y="0"/>
                  </a:moveTo>
                  <a:cubicBezTo>
                    <a:pt x="54" y="0"/>
                    <a:pt x="54" y="0"/>
                    <a:pt x="54" y="0"/>
                  </a:cubicBezTo>
                  <a:cubicBezTo>
                    <a:pt x="24" y="0"/>
                    <a:pt x="0" y="24"/>
                    <a:pt x="0" y="54"/>
                  </a:cubicBezTo>
                  <a:cubicBezTo>
                    <a:pt x="0" y="231"/>
                    <a:pt x="0" y="231"/>
                    <a:pt x="0" y="231"/>
                  </a:cubicBezTo>
                  <a:cubicBezTo>
                    <a:pt x="0" y="261"/>
                    <a:pt x="24" y="285"/>
                    <a:pt x="54" y="285"/>
                  </a:cubicBezTo>
                  <a:cubicBezTo>
                    <a:pt x="858" y="285"/>
                    <a:pt x="858" y="285"/>
                    <a:pt x="858" y="285"/>
                  </a:cubicBezTo>
                  <a:cubicBezTo>
                    <a:pt x="888" y="285"/>
                    <a:pt x="912" y="261"/>
                    <a:pt x="912" y="231"/>
                  </a:cubicBezTo>
                  <a:cubicBezTo>
                    <a:pt x="912" y="54"/>
                    <a:pt x="912" y="54"/>
                    <a:pt x="912" y="54"/>
                  </a:cubicBezTo>
                  <a:cubicBezTo>
                    <a:pt x="912" y="24"/>
                    <a:pt x="888" y="0"/>
                    <a:pt x="858" y="0"/>
                  </a:cubicBezTo>
                  <a:close/>
                  <a:moveTo>
                    <a:pt x="780" y="187"/>
                  </a:moveTo>
                  <a:cubicBezTo>
                    <a:pt x="748" y="187"/>
                    <a:pt x="721" y="160"/>
                    <a:pt x="721" y="128"/>
                  </a:cubicBezTo>
                  <a:cubicBezTo>
                    <a:pt x="721" y="95"/>
                    <a:pt x="748" y="69"/>
                    <a:pt x="780" y="69"/>
                  </a:cubicBezTo>
                  <a:cubicBezTo>
                    <a:pt x="813" y="69"/>
                    <a:pt x="839" y="95"/>
                    <a:pt x="839" y="128"/>
                  </a:cubicBezTo>
                  <a:cubicBezTo>
                    <a:pt x="839" y="160"/>
                    <a:pt x="813" y="187"/>
                    <a:pt x="780" y="1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7"/>
            <p:cNvSpPr>
              <a:spLocks/>
            </p:cNvSpPr>
            <p:nvPr/>
          </p:nvSpPr>
          <p:spPr bwMode="auto">
            <a:xfrm>
              <a:off x="1581150" y="2854325"/>
              <a:ext cx="415925" cy="157163"/>
            </a:xfrm>
            <a:custGeom>
              <a:avLst/>
              <a:gdLst>
                <a:gd name="T0" fmla="*/ 383 w 660"/>
                <a:gd name="T1" fmla="*/ 0 h 250"/>
                <a:gd name="T2" fmla="*/ 383 w 660"/>
                <a:gd name="T3" fmla="*/ 0 h 250"/>
                <a:gd name="T4" fmla="*/ 277 w 660"/>
                <a:gd name="T5" fmla="*/ 0 h 250"/>
                <a:gd name="T6" fmla="*/ 277 w 660"/>
                <a:gd name="T7" fmla="*/ 0 h 250"/>
                <a:gd name="T8" fmla="*/ 277 w 660"/>
                <a:gd name="T9" fmla="*/ 127 h 250"/>
                <a:gd name="T10" fmla="*/ 0 w 660"/>
                <a:gd name="T11" fmla="*/ 127 h 250"/>
                <a:gd name="T12" fmla="*/ 0 w 660"/>
                <a:gd name="T13" fmla="*/ 219 h 250"/>
                <a:gd name="T14" fmla="*/ 282 w 660"/>
                <a:gd name="T15" fmla="*/ 219 h 250"/>
                <a:gd name="T16" fmla="*/ 330 w 660"/>
                <a:gd name="T17" fmla="*/ 250 h 250"/>
                <a:gd name="T18" fmla="*/ 378 w 660"/>
                <a:gd name="T19" fmla="*/ 219 h 250"/>
                <a:gd name="T20" fmla="*/ 660 w 660"/>
                <a:gd name="T21" fmla="*/ 219 h 250"/>
                <a:gd name="T22" fmla="*/ 660 w 660"/>
                <a:gd name="T23" fmla="*/ 127 h 250"/>
                <a:gd name="T24" fmla="*/ 383 w 660"/>
                <a:gd name="T25" fmla="*/ 127 h 250"/>
                <a:gd name="T26" fmla="*/ 383 w 660"/>
                <a:gd name="T27"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0" h="250">
                  <a:moveTo>
                    <a:pt x="383" y="0"/>
                  </a:moveTo>
                  <a:cubicBezTo>
                    <a:pt x="383" y="0"/>
                    <a:pt x="383" y="0"/>
                    <a:pt x="383" y="0"/>
                  </a:cubicBezTo>
                  <a:cubicBezTo>
                    <a:pt x="277" y="0"/>
                    <a:pt x="277" y="0"/>
                    <a:pt x="277" y="0"/>
                  </a:cubicBezTo>
                  <a:cubicBezTo>
                    <a:pt x="277" y="0"/>
                    <a:pt x="277" y="0"/>
                    <a:pt x="277" y="0"/>
                  </a:cubicBezTo>
                  <a:cubicBezTo>
                    <a:pt x="277" y="127"/>
                    <a:pt x="277" y="127"/>
                    <a:pt x="277" y="127"/>
                  </a:cubicBezTo>
                  <a:cubicBezTo>
                    <a:pt x="0" y="127"/>
                    <a:pt x="0" y="127"/>
                    <a:pt x="0" y="127"/>
                  </a:cubicBezTo>
                  <a:cubicBezTo>
                    <a:pt x="0" y="219"/>
                    <a:pt x="0" y="219"/>
                    <a:pt x="0" y="219"/>
                  </a:cubicBezTo>
                  <a:cubicBezTo>
                    <a:pt x="282" y="219"/>
                    <a:pt x="282" y="219"/>
                    <a:pt x="282" y="219"/>
                  </a:cubicBezTo>
                  <a:cubicBezTo>
                    <a:pt x="290" y="237"/>
                    <a:pt x="309" y="250"/>
                    <a:pt x="330" y="250"/>
                  </a:cubicBezTo>
                  <a:cubicBezTo>
                    <a:pt x="352" y="250"/>
                    <a:pt x="370" y="237"/>
                    <a:pt x="378" y="219"/>
                  </a:cubicBezTo>
                  <a:cubicBezTo>
                    <a:pt x="660" y="219"/>
                    <a:pt x="660" y="219"/>
                    <a:pt x="660" y="219"/>
                  </a:cubicBezTo>
                  <a:cubicBezTo>
                    <a:pt x="660" y="127"/>
                    <a:pt x="660" y="127"/>
                    <a:pt x="660" y="127"/>
                  </a:cubicBezTo>
                  <a:cubicBezTo>
                    <a:pt x="383" y="127"/>
                    <a:pt x="383" y="127"/>
                    <a:pt x="383" y="127"/>
                  </a:cubicBezTo>
                  <a:lnTo>
                    <a:pt x="38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8"/>
            <p:cNvSpPr>
              <a:spLocks noEditPoints="1"/>
            </p:cNvSpPr>
            <p:nvPr/>
          </p:nvSpPr>
          <p:spPr bwMode="auto">
            <a:xfrm>
              <a:off x="1503363" y="2427288"/>
              <a:ext cx="573087" cy="179388"/>
            </a:xfrm>
            <a:custGeom>
              <a:avLst/>
              <a:gdLst>
                <a:gd name="T0" fmla="*/ 858 w 912"/>
                <a:gd name="T1" fmla="*/ 0 h 286"/>
                <a:gd name="T2" fmla="*/ 54 w 912"/>
                <a:gd name="T3" fmla="*/ 0 h 286"/>
                <a:gd name="T4" fmla="*/ 0 w 912"/>
                <a:gd name="T5" fmla="*/ 54 h 286"/>
                <a:gd name="T6" fmla="*/ 0 w 912"/>
                <a:gd name="T7" fmla="*/ 232 h 286"/>
                <a:gd name="T8" fmla="*/ 54 w 912"/>
                <a:gd name="T9" fmla="*/ 286 h 286"/>
                <a:gd name="T10" fmla="*/ 858 w 912"/>
                <a:gd name="T11" fmla="*/ 286 h 286"/>
                <a:gd name="T12" fmla="*/ 912 w 912"/>
                <a:gd name="T13" fmla="*/ 232 h 286"/>
                <a:gd name="T14" fmla="*/ 912 w 912"/>
                <a:gd name="T15" fmla="*/ 54 h 286"/>
                <a:gd name="T16" fmla="*/ 858 w 912"/>
                <a:gd name="T17" fmla="*/ 0 h 286"/>
                <a:gd name="T18" fmla="*/ 780 w 912"/>
                <a:gd name="T19" fmla="*/ 187 h 286"/>
                <a:gd name="T20" fmla="*/ 721 w 912"/>
                <a:gd name="T21" fmla="*/ 129 h 286"/>
                <a:gd name="T22" fmla="*/ 780 w 912"/>
                <a:gd name="T23" fmla="*/ 70 h 286"/>
                <a:gd name="T24" fmla="*/ 839 w 912"/>
                <a:gd name="T25" fmla="*/ 129 h 286"/>
                <a:gd name="T26" fmla="*/ 780 w 912"/>
                <a:gd name="T27" fmla="*/ 187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2" h="286">
                  <a:moveTo>
                    <a:pt x="858" y="0"/>
                  </a:moveTo>
                  <a:cubicBezTo>
                    <a:pt x="54" y="0"/>
                    <a:pt x="54" y="0"/>
                    <a:pt x="54" y="0"/>
                  </a:cubicBezTo>
                  <a:cubicBezTo>
                    <a:pt x="24" y="0"/>
                    <a:pt x="0" y="25"/>
                    <a:pt x="0" y="54"/>
                  </a:cubicBezTo>
                  <a:cubicBezTo>
                    <a:pt x="0" y="232"/>
                    <a:pt x="0" y="232"/>
                    <a:pt x="0" y="232"/>
                  </a:cubicBezTo>
                  <a:cubicBezTo>
                    <a:pt x="0" y="261"/>
                    <a:pt x="24" y="286"/>
                    <a:pt x="54" y="286"/>
                  </a:cubicBezTo>
                  <a:cubicBezTo>
                    <a:pt x="858" y="286"/>
                    <a:pt x="858" y="286"/>
                    <a:pt x="858" y="286"/>
                  </a:cubicBezTo>
                  <a:cubicBezTo>
                    <a:pt x="888" y="286"/>
                    <a:pt x="912" y="261"/>
                    <a:pt x="912" y="232"/>
                  </a:cubicBezTo>
                  <a:cubicBezTo>
                    <a:pt x="912" y="54"/>
                    <a:pt x="912" y="54"/>
                    <a:pt x="912" y="54"/>
                  </a:cubicBezTo>
                  <a:cubicBezTo>
                    <a:pt x="912" y="25"/>
                    <a:pt x="888" y="0"/>
                    <a:pt x="858" y="0"/>
                  </a:cubicBezTo>
                  <a:close/>
                  <a:moveTo>
                    <a:pt x="780" y="187"/>
                  </a:moveTo>
                  <a:cubicBezTo>
                    <a:pt x="748" y="187"/>
                    <a:pt x="721" y="161"/>
                    <a:pt x="721" y="129"/>
                  </a:cubicBezTo>
                  <a:cubicBezTo>
                    <a:pt x="721" y="96"/>
                    <a:pt x="748" y="70"/>
                    <a:pt x="780" y="70"/>
                  </a:cubicBezTo>
                  <a:cubicBezTo>
                    <a:pt x="813" y="70"/>
                    <a:pt x="839" y="96"/>
                    <a:pt x="839" y="129"/>
                  </a:cubicBezTo>
                  <a:cubicBezTo>
                    <a:pt x="839" y="161"/>
                    <a:pt x="813" y="187"/>
                    <a:pt x="780" y="1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9"/>
            <p:cNvSpPr>
              <a:spLocks noEditPoints="1"/>
            </p:cNvSpPr>
            <p:nvPr/>
          </p:nvSpPr>
          <p:spPr bwMode="auto">
            <a:xfrm>
              <a:off x="1503363" y="2209800"/>
              <a:ext cx="573087" cy="179388"/>
            </a:xfrm>
            <a:custGeom>
              <a:avLst/>
              <a:gdLst>
                <a:gd name="T0" fmla="*/ 858 w 912"/>
                <a:gd name="T1" fmla="*/ 0 h 285"/>
                <a:gd name="T2" fmla="*/ 54 w 912"/>
                <a:gd name="T3" fmla="*/ 0 h 285"/>
                <a:gd name="T4" fmla="*/ 0 w 912"/>
                <a:gd name="T5" fmla="*/ 54 h 285"/>
                <a:gd name="T6" fmla="*/ 0 w 912"/>
                <a:gd name="T7" fmla="*/ 231 h 285"/>
                <a:gd name="T8" fmla="*/ 54 w 912"/>
                <a:gd name="T9" fmla="*/ 285 h 285"/>
                <a:gd name="T10" fmla="*/ 858 w 912"/>
                <a:gd name="T11" fmla="*/ 285 h 285"/>
                <a:gd name="T12" fmla="*/ 912 w 912"/>
                <a:gd name="T13" fmla="*/ 231 h 285"/>
                <a:gd name="T14" fmla="*/ 912 w 912"/>
                <a:gd name="T15" fmla="*/ 54 h 285"/>
                <a:gd name="T16" fmla="*/ 858 w 912"/>
                <a:gd name="T17" fmla="*/ 0 h 285"/>
                <a:gd name="T18" fmla="*/ 780 w 912"/>
                <a:gd name="T19" fmla="*/ 187 h 285"/>
                <a:gd name="T20" fmla="*/ 721 w 912"/>
                <a:gd name="T21" fmla="*/ 128 h 285"/>
                <a:gd name="T22" fmla="*/ 780 w 912"/>
                <a:gd name="T23" fmla="*/ 69 h 285"/>
                <a:gd name="T24" fmla="*/ 839 w 912"/>
                <a:gd name="T25" fmla="*/ 128 h 285"/>
                <a:gd name="T26" fmla="*/ 780 w 912"/>
                <a:gd name="T27" fmla="*/ 187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2" h="285">
                  <a:moveTo>
                    <a:pt x="858" y="0"/>
                  </a:moveTo>
                  <a:cubicBezTo>
                    <a:pt x="54" y="0"/>
                    <a:pt x="54" y="0"/>
                    <a:pt x="54" y="0"/>
                  </a:cubicBezTo>
                  <a:cubicBezTo>
                    <a:pt x="24" y="0"/>
                    <a:pt x="0" y="24"/>
                    <a:pt x="0" y="54"/>
                  </a:cubicBezTo>
                  <a:cubicBezTo>
                    <a:pt x="0" y="231"/>
                    <a:pt x="0" y="231"/>
                    <a:pt x="0" y="231"/>
                  </a:cubicBezTo>
                  <a:cubicBezTo>
                    <a:pt x="0" y="261"/>
                    <a:pt x="24" y="285"/>
                    <a:pt x="54" y="285"/>
                  </a:cubicBezTo>
                  <a:cubicBezTo>
                    <a:pt x="858" y="285"/>
                    <a:pt x="858" y="285"/>
                    <a:pt x="858" y="285"/>
                  </a:cubicBezTo>
                  <a:cubicBezTo>
                    <a:pt x="888" y="285"/>
                    <a:pt x="912" y="261"/>
                    <a:pt x="912" y="231"/>
                  </a:cubicBezTo>
                  <a:cubicBezTo>
                    <a:pt x="912" y="54"/>
                    <a:pt x="912" y="54"/>
                    <a:pt x="912" y="54"/>
                  </a:cubicBezTo>
                  <a:cubicBezTo>
                    <a:pt x="912" y="24"/>
                    <a:pt x="888" y="0"/>
                    <a:pt x="858" y="0"/>
                  </a:cubicBezTo>
                  <a:close/>
                  <a:moveTo>
                    <a:pt x="780" y="187"/>
                  </a:moveTo>
                  <a:cubicBezTo>
                    <a:pt x="748" y="187"/>
                    <a:pt x="721" y="161"/>
                    <a:pt x="721" y="128"/>
                  </a:cubicBezTo>
                  <a:cubicBezTo>
                    <a:pt x="721" y="96"/>
                    <a:pt x="748" y="69"/>
                    <a:pt x="780" y="69"/>
                  </a:cubicBezTo>
                  <a:cubicBezTo>
                    <a:pt x="813" y="69"/>
                    <a:pt x="839" y="96"/>
                    <a:pt x="839" y="128"/>
                  </a:cubicBezTo>
                  <a:cubicBezTo>
                    <a:pt x="839" y="161"/>
                    <a:pt x="813" y="187"/>
                    <a:pt x="780" y="1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1" name="Group 50"/>
          <p:cNvGrpSpPr/>
          <p:nvPr/>
        </p:nvGrpSpPr>
        <p:grpSpPr>
          <a:xfrm>
            <a:off x="1758950" y="4274917"/>
            <a:ext cx="495300" cy="692872"/>
            <a:chOff x="1503363" y="2209800"/>
            <a:chExt cx="573087" cy="801688"/>
          </a:xfrm>
          <a:solidFill>
            <a:schemeClr val="accent1"/>
          </a:solidFill>
        </p:grpSpPr>
        <p:sp>
          <p:nvSpPr>
            <p:cNvPr id="53" name="Freeform 6"/>
            <p:cNvSpPr>
              <a:spLocks noEditPoints="1"/>
            </p:cNvSpPr>
            <p:nvPr/>
          </p:nvSpPr>
          <p:spPr bwMode="auto">
            <a:xfrm>
              <a:off x="1503363" y="2644775"/>
              <a:ext cx="573087" cy="179388"/>
            </a:xfrm>
            <a:custGeom>
              <a:avLst/>
              <a:gdLst>
                <a:gd name="T0" fmla="*/ 858 w 912"/>
                <a:gd name="T1" fmla="*/ 0 h 285"/>
                <a:gd name="T2" fmla="*/ 54 w 912"/>
                <a:gd name="T3" fmla="*/ 0 h 285"/>
                <a:gd name="T4" fmla="*/ 0 w 912"/>
                <a:gd name="T5" fmla="*/ 54 h 285"/>
                <a:gd name="T6" fmla="*/ 0 w 912"/>
                <a:gd name="T7" fmla="*/ 231 h 285"/>
                <a:gd name="T8" fmla="*/ 54 w 912"/>
                <a:gd name="T9" fmla="*/ 285 h 285"/>
                <a:gd name="T10" fmla="*/ 858 w 912"/>
                <a:gd name="T11" fmla="*/ 285 h 285"/>
                <a:gd name="T12" fmla="*/ 912 w 912"/>
                <a:gd name="T13" fmla="*/ 231 h 285"/>
                <a:gd name="T14" fmla="*/ 912 w 912"/>
                <a:gd name="T15" fmla="*/ 54 h 285"/>
                <a:gd name="T16" fmla="*/ 858 w 912"/>
                <a:gd name="T17" fmla="*/ 0 h 285"/>
                <a:gd name="T18" fmla="*/ 780 w 912"/>
                <a:gd name="T19" fmla="*/ 187 h 285"/>
                <a:gd name="T20" fmla="*/ 721 w 912"/>
                <a:gd name="T21" fmla="*/ 128 h 285"/>
                <a:gd name="T22" fmla="*/ 780 w 912"/>
                <a:gd name="T23" fmla="*/ 69 h 285"/>
                <a:gd name="T24" fmla="*/ 839 w 912"/>
                <a:gd name="T25" fmla="*/ 128 h 285"/>
                <a:gd name="T26" fmla="*/ 780 w 912"/>
                <a:gd name="T27" fmla="*/ 187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2" h="285">
                  <a:moveTo>
                    <a:pt x="858" y="0"/>
                  </a:moveTo>
                  <a:cubicBezTo>
                    <a:pt x="54" y="0"/>
                    <a:pt x="54" y="0"/>
                    <a:pt x="54" y="0"/>
                  </a:cubicBezTo>
                  <a:cubicBezTo>
                    <a:pt x="24" y="0"/>
                    <a:pt x="0" y="24"/>
                    <a:pt x="0" y="54"/>
                  </a:cubicBezTo>
                  <a:cubicBezTo>
                    <a:pt x="0" y="231"/>
                    <a:pt x="0" y="231"/>
                    <a:pt x="0" y="231"/>
                  </a:cubicBezTo>
                  <a:cubicBezTo>
                    <a:pt x="0" y="261"/>
                    <a:pt x="24" y="285"/>
                    <a:pt x="54" y="285"/>
                  </a:cubicBezTo>
                  <a:cubicBezTo>
                    <a:pt x="858" y="285"/>
                    <a:pt x="858" y="285"/>
                    <a:pt x="858" y="285"/>
                  </a:cubicBezTo>
                  <a:cubicBezTo>
                    <a:pt x="888" y="285"/>
                    <a:pt x="912" y="261"/>
                    <a:pt x="912" y="231"/>
                  </a:cubicBezTo>
                  <a:cubicBezTo>
                    <a:pt x="912" y="54"/>
                    <a:pt x="912" y="54"/>
                    <a:pt x="912" y="54"/>
                  </a:cubicBezTo>
                  <a:cubicBezTo>
                    <a:pt x="912" y="24"/>
                    <a:pt x="888" y="0"/>
                    <a:pt x="858" y="0"/>
                  </a:cubicBezTo>
                  <a:close/>
                  <a:moveTo>
                    <a:pt x="780" y="187"/>
                  </a:moveTo>
                  <a:cubicBezTo>
                    <a:pt x="748" y="187"/>
                    <a:pt x="721" y="160"/>
                    <a:pt x="721" y="128"/>
                  </a:cubicBezTo>
                  <a:cubicBezTo>
                    <a:pt x="721" y="95"/>
                    <a:pt x="748" y="69"/>
                    <a:pt x="780" y="69"/>
                  </a:cubicBezTo>
                  <a:cubicBezTo>
                    <a:pt x="813" y="69"/>
                    <a:pt x="839" y="95"/>
                    <a:pt x="839" y="128"/>
                  </a:cubicBezTo>
                  <a:cubicBezTo>
                    <a:pt x="839" y="160"/>
                    <a:pt x="813" y="187"/>
                    <a:pt x="780" y="1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p:nvSpPr>
          <p:spPr bwMode="auto">
            <a:xfrm>
              <a:off x="1581150" y="2854325"/>
              <a:ext cx="415925" cy="157163"/>
            </a:xfrm>
            <a:custGeom>
              <a:avLst/>
              <a:gdLst>
                <a:gd name="T0" fmla="*/ 383 w 660"/>
                <a:gd name="T1" fmla="*/ 0 h 250"/>
                <a:gd name="T2" fmla="*/ 383 w 660"/>
                <a:gd name="T3" fmla="*/ 0 h 250"/>
                <a:gd name="T4" fmla="*/ 277 w 660"/>
                <a:gd name="T5" fmla="*/ 0 h 250"/>
                <a:gd name="T6" fmla="*/ 277 w 660"/>
                <a:gd name="T7" fmla="*/ 0 h 250"/>
                <a:gd name="T8" fmla="*/ 277 w 660"/>
                <a:gd name="T9" fmla="*/ 127 h 250"/>
                <a:gd name="T10" fmla="*/ 0 w 660"/>
                <a:gd name="T11" fmla="*/ 127 h 250"/>
                <a:gd name="T12" fmla="*/ 0 w 660"/>
                <a:gd name="T13" fmla="*/ 219 h 250"/>
                <a:gd name="T14" fmla="*/ 282 w 660"/>
                <a:gd name="T15" fmla="*/ 219 h 250"/>
                <a:gd name="T16" fmla="*/ 330 w 660"/>
                <a:gd name="T17" fmla="*/ 250 h 250"/>
                <a:gd name="T18" fmla="*/ 378 w 660"/>
                <a:gd name="T19" fmla="*/ 219 h 250"/>
                <a:gd name="T20" fmla="*/ 660 w 660"/>
                <a:gd name="T21" fmla="*/ 219 h 250"/>
                <a:gd name="T22" fmla="*/ 660 w 660"/>
                <a:gd name="T23" fmla="*/ 127 h 250"/>
                <a:gd name="T24" fmla="*/ 383 w 660"/>
                <a:gd name="T25" fmla="*/ 127 h 250"/>
                <a:gd name="T26" fmla="*/ 383 w 660"/>
                <a:gd name="T27"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0" h="250">
                  <a:moveTo>
                    <a:pt x="383" y="0"/>
                  </a:moveTo>
                  <a:cubicBezTo>
                    <a:pt x="383" y="0"/>
                    <a:pt x="383" y="0"/>
                    <a:pt x="383" y="0"/>
                  </a:cubicBezTo>
                  <a:cubicBezTo>
                    <a:pt x="277" y="0"/>
                    <a:pt x="277" y="0"/>
                    <a:pt x="277" y="0"/>
                  </a:cubicBezTo>
                  <a:cubicBezTo>
                    <a:pt x="277" y="0"/>
                    <a:pt x="277" y="0"/>
                    <a:pt x="277" y="0"/>
                  </a:cubicBezTo>
                  <a:cubicBezTo>
                    <a:pt x="277" y="127"/>
                    <a:pt x="277" y="127"/>
                    <a:pt x="277" y="127"/>
                  </a:cubicBezTo>
                  <a:cubicBezTo>
                    <a:pt x="0" y="127"/>
                    <a:pt x="0" y="127"/>
                    <a:pt x="0" y="127"/>
                  </a:cubicBezTo>
                  <a:cubicBezTo>
                    <a:pt x="0" y="219"/>
                    <a:pt x="0" y="219"/>
                    <a:pt x="0" y="219"/>
                  </a:cubicBezTo>
                  <a:cubicBezTo>
                    <a:pt x="282" y="219"/>
                    <a:pt x="282" y="219"/>
                    <a:pt x="282" y="219"/>
                  </a:cubicBezTo>
                  <a:cubicBezTo>
                    <a:pt x="290" y="237"/>
                    <a:pt x="309" y="250"/>
                    <a:pt x="330" y="250"/>
                  </a:cubicBezTo>
                  <a:cubicBezTo>
                    <a:pt x="352" y="250"/>
                    <a:pt x="370" y="237"/>
                    <a:pt x="378" y="219"/>
                  </a:cubicBezTo>
                  <a:cubicBezTo>
                    <a:pt x="660" y="219"/>
                    <a:pt x="660" y="219"/>
                    <a:pt x="660" y="219"/>
                  </a:cubicBezTo>
                  <a:cubicBezTo>
                    <a:pt x="660" y="127"/>
                    <a:pt x="660" y="127"/>
                    <a:pt x="660" y="127"/>
                  </a:cubicBezTo>
                  <a:cubicBezTo>
                    <a:pt x="383" y="127"/>
                    <a:pt x="383" y="127"/>
                    <a:pt x="383" y="127"/>
                  </a:cubicBezTo>
                  <a:lnTo>
                    <a:pt x="38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8"/>
            <p:cNvSpPr>
              <a:spLocks noEditPoints="1"/>
            </p:cNvSpPr>
            <p:nvPr/>
          </p:nvSpPr>
          <p:spPr bwMode="auto">
            <a:xfrm>
              <a:off x="1503363" y="2427288"/>
              <a:ext cx="573087" cy="179388"/>
            </a:xfrm>
            <a:custGeom>
              <a:avLst/>
              <a:gdLst>
                <a:gd name="T0" fmla="*/ 858 w 912"/>
                <a:gd name="T1" fmla="*/ 0 h 286"/>
                <a:gd name="T2" fmla="*/ 54 w 912"/>
                <a:gd name="T3" fmla="*/ 0 h 286"/>
                <a:gd name="T4" fmla="*/ 0 w 912"/>
                <a:gd name="T5" fmla="*/ 54 h 286"/>
                <a:gd name="T6" fmla="*/ 0 w 912"/>
                <a:gd name="T7" fmla="*/ 232 h 286"/>
                <a:gd name="T8" fmla="*/ 54 w 912"/>
                <a:gd name="T9" fmla="*/ 286 h 286"/>
                <a:gd name="T10" fmla="*/ 858 w 912"/>
                <a:gd name="T11" fmla="*/ 286 h 286"/>
                <a:gd name="T12" fmla="*/ 912 w 912"/>
                <a:gd name="T13" fmla="*/ 232 h 286"/>
                <a:gd name="T14" fmla="*/ 912 w 912"/>
                <a:gd name="T15" fmla="*/ 54 h 286"/>
                <a:gd name="T16" fmla="*/ 858 w 912"/>
                <a:gd name="T17" fmla="*/ 0 h 286"/>
                <a:gd name="T18" fmla="*/ 780 w 912"/>
                <a:gd name="T19" fmla="*/ 187 h 286"/>
                <a:gd name="T20" fmla="*/ 721 w 912"/>
                <a:gd name="T21" fmla="*/ 129 h 286"/>
                <a:gd name="T22" fmla="*/ 780 w 912"/>
                <a:gd name="T23" fmla="*/ 70 h 286"/>
                <a:gd name="T24" fmla="*/ 839 w 912"/>
                <a:gd name="T25" fmla="*/ 129 h 286"/>
                <a:gd name="T26" fmla="*/ 780 w 912"/>
                <a:gd name="T27" fmla="*/ 187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2" h="286">
                  <a:moveTo>
                    <a:pt x="858" y="0"/>
                  </a:moveTo>
                  <a:cubicBezTo>
                    <a:pt x="54" y="0"/>
                    <a:pt x="54" y="0"/>
                    <a:pt x="54" y="0"/>
                  </a:cubicBezTo>
                  <a:cubicBezTo>
                    <a:pt x="24" y="0"/>
                    <a:pt x="0" y="25"/>
                    <a:pt x="0" y="54"/>
                  </a:cubicBezTo>
                  <a:cubicBezTo>
                    <a:pt x="0" y="232"/>
                    <a:pt x="0" y="232"/>
                    <a:pt x="0" y="232"/>
                  </a:cubicBezTo>
                  <a:cubicBezTo>
                    <a:pt x="0" y="261"/>
                    <a:pt x="24" y="286"/>
                    <a:pt x="54" y="286"/>
                  </a:cubicBezTo>
                  <a:cubicBezTo>
                    <a:pt x="858" y="286"/>
                    <a:pt x="858" y="286"/>
                    <a:pt x="858" y="286"/>
                  </a:cubicBezTo>
                  <a:cubicBezTo>
                    <a:pt x="888" y="286"/>
                    <a:pt x="912" y="261"/>
                    <a:pt x="912" y="232"/>
                  </a:cubicBezTo>
                  <a:cubicBezTo>
                    <a:pt x="912" y="54"/>
                    <a:pt x="912" y="54"/>
                    <a:pt x="912" y="54"/>
                  </a:cubicBezTo>
                  <a:cubicBezTo>
                    <a:pt x="912" y="25"/>
                    <a:pt x="888" y="0"/>
                    <a:pt x="858" y="0"/>
                  </a:cubicBezTo>
                  <a:close/>
                  <a:moveTo>
                    <a:pt x="780" y="187"/>
                  </a:moveTo>
                  <a:cubicBezTo>
                    <a:pt x="748" y="187"/>
                    <a:pt x="721" y="161"/>
                    <a:pt x="721" y="129"/>
                  </a:cubicBezTo>
                  <a:cubicBezTo>
                    <a:pt x="721" y="96"/>
                    <a:pt x="748" y="70"/>
                    <a:pt x="780" y="70"/>
                  </a:cubicBezTo>
                  <a:cubicBezTo>
                    <a:pt x="813" y="70"/>
                    <a:pt x="839" y="96"/>
                    <a:pt x="839" y="129"/>
                  </a:cubicBezTo>
                  <a:cubicBezTo>
                    <a:pt x="839" y="161"/>
                    <a:pt x="813" y="187"/>
                    <a:pt x="780" y="1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9"/>
            <p:cNvSpPr>
              <a:spLocks noEditPoints="1"/>
            </p:cNvSpPr>
            <p:nvPr/>
          </p:nvSpPr>
          <p:spPr bwMode="auto">
            <a:xfrm>
              <a:off x="1503363" y="2209800"/>
              <a:ext cx="573087" cy="179388"/>
            </a:xfrm>
            <a:custGeom>
              <a:avLst/>
              <a:gdLst>
                <a:gd name="T0" fmla="*/ 858 w 912"/>
                <a:gd name="T1" fmla="*/ 0 h 285"/>
                <a:gd name="T2" fmla="*/ 54 w 912"/>
                <a:gd name="T3" fmla="*/ 0 h 285"/>
                <a:gd name="T4" fmla="*/ 0 w 912"/>
                <a:gd name="T5" fmla="*/ 54 h 285"/>
                <a:gd name="T6" fmla="*/ 0 w 912"/>
                <a:gd name="T7" fmla="*/ 231 h 285"/>
                <a:gd name="T8" fmla="*/ 54 w 912"/>
                <a:gd name="T9" fmla="*/ 285 h 285"/>
                <a:gd name="T10" fmla="*/ 858 w 912"/>
                <a:gd name="T11" fmla="*/ 285 h 285"/>
                <a:gd name="T12" fmla="*/ 912 w 912"/>
                <a:gd name="T13" fmla="*/ 231 h 285"/>
                <a:gd name="T14" fmla="*/ 912 w 912"/>
                <a:gd name="T15" fmla="*/ 54 h 285"/>
                <a:gd name="T16" fmla="*/ 858 w 912"/>
                <a:gd name="T17" fmla="*/ 0 h 285"/>
                <a:gd name="T18" fmla="*/ 780 w 912"/>
                <a:gd name="T19" fmla="*/ 187 h 285"/>
                <a:gd name="T20" fmla="*/ 721 w 912"/>
                <a:gd name="T21" fmla="*/ 128 h 285"/>
                <a:gd name="T22" fmla="*/ 780 w 912"/>
                <a:gd name="T23" fmla="*/ 69 h 285"/>
                <a:gd name="T24" fmla="*/ 839 w 912"/>
                <a:gd name="T25" fmla="*/ 128 h 285"/>
                <a:gd name="T26" fmla="*/ 780 w 912"/>
                <a:gd name="T27" fmla="*/ 187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2" h="285">
                  <a:moveTo>
                    <a:pt x="858" y="0"/>
                  </a:moveTo>
                  <a:cubicBezTo>
                    <a:pt x="54" y="0"/>
                    <a:pt x="54" y="0"/>
                    <a:pt x="54" y="0"/>
                  </a:cubicBezTo>
                  <a:cubicBezTo>
                    <a:pt x="24" y="0"/>
                    <a:pt x="0" y="24"/>
                    <a:pt x="0" y="54"/>
                  </a:cubicBezTo>
                  <a:cubicBezTo>
                    <a:pt x="0" y="231"/>
                    <a:pt x="0" y="231"/>
                    <a:pt x="0" y="231"/>
                  </a:cubicBezTo>
                  <a:cubicBezTo>
                    <a:pt x="0" y="261"/>
                    <a:pt x="24" y="285"/>
                    <a:pt x="54" y="285"/>
                  </a:cubicBezTo>
                  <a:cubicBezTo>
                    <a:pt x="858" y="285"/>
                    <a:pt x="858" y="285"/>
                    <a:pt x="858" y="285"/>
                  </a:cubicBezTo>
                  <a:cubicBezTo>
                    <a:pt x="888" y="285"/>
                    <a:pt x="912" y="261"/>
                    <a:pt x="912" y="231"/>
                  </a:cubicBezTo>
                  <a:cubicBezTo>
                    <a:pt x="912" y="54"/>
                    <a:pt x="912" y="54"/>
                    <a:pt x="912" y="54"/>
                  </a:cubicBezTo>
                  <a:cubicBezTo>
                    <a:pt x="912" y="24"/>
                    <a:pt x="888" y="0"/>
                    <a:pt x="858" y="0"/>
                  </a:cubicBezTo>
                  <a:close/>
                  <a:moveTo>
                    <a:pt x="780" y="187"/>
                  </a:moveTo>
                  <a:cubicBezTo>
                    <a:pt x="748" y="187"/>
                    <a:pt x="721" y="161"/>
                    <a:pt x="721" y="128"/>
                  </a:cubicBezTo>
                  <a:cubicBezTo>
                    <a:pt x="721" y="96"/>
                    <a:pt x="748" y="69"/>
                    <a:pt x="780" y="69"/>
                  </a:cubicBezTo>
                  <a:cubicBezTo>
                    <a:pt x="813" y="69"/>
                    <a:pt x="839" y="96"/>
                    <a:pt x="839" y="128"/>
                  </a:cubicBezTo>
                  <a:cubicBezTo>
                    <a:pt x="839" y="161"/>
                    <a:pt x="813" y="187"/>
                    <a:pt x="780" y="1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p:cNvGrpSpPr/>
          <p:nvPr/>
        </p:nvGrpSpPr>
        <p:grpSpPr>
          <a:xfrm>
            <a:off x="1725947" y="5478158"/>
            <a:ext cx="561306" cy="684426"/>
            <a:chOff x="2671763" y="4614863"/>
            <a:chExt cx="919163" cy="1120775"/>
          </a:xfrm>
          <a:solidFill>
            <a:schemeClr val="bg2"/>
          </a:solidFill>
        </p:grpSpPr>
        <p:sp>
          <p:nvSpPr>
            <p:cNvPr id="21" name="Freeform 14"/>
            <p:cNvSpPr>
              <a:spLocks noEditPoints="1"/>
            </p:cNvSpPr>
            <p:nvPr/>
          </p:nvSpPr>
          <p:spPr bwMode="auto">
            <a:xfrm>
              <a:off x="2671763" y="5354638"/>
              <a:ext cx="919163" cy="381000"/>
            </a:xfrm>
            <a:custGeom>
              <a:avLst/>
              <a:gdLst>
                <a:gd name="T0" fmla="*/ 969 w 1012"/>
                <a:gd name="T1" fmla="*/ 39 h 418"/>
                <a:gd name="T2" fmla="*/ 926 w 1012"/>
                <a:gd name="T3" fmla="*/ 70 h 418"/>
                <a:gd name="T4" fmla="*/ 913 w 1012"/>
                <a:gd name="T5" fmla="*/ 78 h 418"/>
                <a:gd name="T6" fmla="*/ 506 w 1012"/>
                <a:gd name="T7" fmla="*/ 178 h 418"/>
                <a:gd name="T8" fmla="*/ 186 w 1012"/>
                <a:gd name="T9" fmla="*/ 120 h 418"/>
                <a:gd name="T10" fmla="*/ 87 w 1012"/>
                <a:gd name="T11" fmla="*/ 70 h 418"/>
                <a:gd name="T12" fmla="*/ 43 w 1012"/>
                <a:gd name="T13" fmla="*/ 39 h 418"/>
                <a:gd name="T14" fmla="*/ 0 w 1012"/>
                <a:gd name="T15" fmla="*/ 0 h 418"/>
                <a:gd name="T16" fmla="*/ 0 w 1012"/>
                <a:gd name="T17" fmla="*/ 126 h 418"/>
                <a:gd name="T18" fmla="*/ 46 w 1012"/>
                <a:gd name="T19" fmla="*/ 250 h 418"/>
                <a:gd name="T20" fmla="*/ 233 w 1012"/>
                <a:gd name="T21" fmla="*/ 373 h 418"/>
                <a:gd name="T22" fmla="*/ 506 w 1012"/>
                <a:gd name="T23" fmla="*/ 418 h 418"/>
                <a:gd name="T24" fmla="*/ 854 w 1012"/>
                <a:gd name="T25" fmla="*/ 340 h 418"/>
                <a:gd name="T26" fmla="*/ 967 w 1012"/>
                <a:gd name="T27" fmla="*/ 250 h 418"/>
                <a:gd name="T28" fmla="*/ 1012 w 1012"/>
                <a:gd name="T29" fmla="*/ 126 h 418"/>
                <a:gd name="T30" fmla="*/ 1012 w 1012"/>
                <a:gd name="T31" fmla="*/ 0 h 418"/>
                <a:gd name="T32" fmla="*/ 969 w 1012"/>
                <a:gd name="T33" fmla="*/ 39 h 418"/>
                <a:gd name="T34" fmla="*/ 826 w 1012"/>
                <a:gd name="T35" fmla="*/ 264 h 418"/>
                <a:gd name="T36" fmla="*/ 774 w 1012"/>
                <a:gd name="T37" fmla="*/ 309 h 418"/>
                <a:gd name="T38" fmla="*/ 766 w 1012"/>
                <a:gd name="T39" fmla="*/ 310 h 418"/>
                <a:gd name="T40" fmla="*/ 738 w 1012"/>
                <a:gd name="T41" fmla="*/ 301 h 418"/>
                <a:gd name="T42" fmla="*/ 718 w 1012"/>
                <a:gd name="T43" fmla="*/ 262 h 418"/>
                <a:gd name="T44" fmla="*/ 772 w 1012"/>
                <a:gd name="T45" fmla="*/ 200 h 418"/>
                <a:gd name="T46" fmla="*/ 780 w 1012"/>
                <a:gd name="T47" fmla="*/ 199 h 418"/>
                <a:gd name="T48" fmla="*/ 814 w 1012"/>
                <a:gd name="T49" fmla="*/ 213 h 418"/>
                <a:gd name="T50" fmla="*/ 828 w 1012"/>
                <a:gd name="T51" fmla="*/ 248 h 418"/>
                <a:gd name="T52" fmla="*/ 826 w 1012"/>
                <a:gd name="T53" fmla="*/ 264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12" h="418">
                  <a:moveTo>
                    <a:pt x="969" y="39"/>
                  </a:moveTo>
                  <a:cubicBezTo>
                    <a:pt x="956" y="50"/>
                    <a:pt x="941" y="60"/>
                    <a:pt x="926" y="70"/>
                  </a:cubicBezTo>
                  <a:cubicBezTo>
                    <a:pt x="922" y="73"/>
                    <a:pt x="917" y="75"/>
                    <a:pt x="913" y="78"/>
                  </a:cubicBezTo>
                  <a:cubicBezTo>
                    <a:pt x="807" y="141"/>
                    <a:pt x="664" y="178"/>
                    <a:pt x="506" y="178"/>
                  </a:cubicBezTo>
                  <a:cubicBezTo>
                    <a:pt x="388" y="178"/>
                    <a:pt x="278" y="157"/>
                    <a:pt x="186" y="120"/>
                  </a:cubicBezTo>
                  <a:cubicBezTo>
                    <a:pt x="150" y="106"/>
                    <a:pt x="117" y="89"/>
                    <a:pt x="87" y="70"/>
                  </a:cubicBezTo>
                  <a:cubicBezTo>
                    <a:pt x="71" y="60"/>
                    <a:pt x="57" y="50"/>
                    <a:pt x="43" y="39"/>
                  </a:cubicBezTo>
                  <a:cubicBezTo>
                    <a:pt x="28" y="27"/>
                    <a:pt x="13" y="14"/>
                    <a:pt x="0" y="0"/>
                  </a:cubicBezTo>
                  <a:cubicBezTo>
                    <a:pt x="0" y="126"/>
                    <a:pt x="0" y="126"/>
                    <a:pt x="0" y="126"/>
                  </a:cubicBezTo>
                  <a:cubicBezTo>
                    <a:pt x="0" y="172"/>
                    <a:pt x="18" y="214"/>
                    <a:pt x="46" y="250"/>
                  </a:cubicBezTo>
                  <a:cubicBezTo>
                    <a:pt x="88" y="303"/>
                    <a:pt x="154" y="344"/>
                    <a:pt x="233" y="373"/>
                  </a:cubicBezTo>
                  <a:cubicBezTo>
                    <a:pt x="312" y="402"/>
                    <a:pt x="406" y="418"/>
                    <a:pt x="506" y="418"/>
                  </a:cubicBezTo>
                  <a:cubicBezTo>
                    <a:pt x="640" y="418"/>
                    <a:pt x="762" y="390"/>
                    <a:pt x="854" y="340"/>
                  </a:cubicBezTo>
                  <a:cubicBezTo>
                    <a:pt x="900" y="316"/>
                    <a:pt x="938" y="286"/>
                    <a:pt x="967" y="250"/>
                  </a:cubicBezTo>
                  <a:cubicBezTo>
                    <a:pt x="995" y="214"/>
                    <a:pt x="1012" y="172"/>
                    <a:pt x="1012" y="126"/>
                  </a:cubicBezTo>
                  <a:cubicBezTo>
                    <a:pt x="1012" y="0"/>
                    <a:pt x="1012" y="0"/>
                    <a:pt x="1012" y="0"/>
                  </a:cubicBezTo>
                  <a:cubicBezTo>
                    <a:pt x="999" y="14"/>
                    <a:pt x="985" y="27"/>
                    <a:pt x="969" y="39"/>
                  </a:cubicBezTo>
                  <a:close/>
                  <a:moveTo>
                    <a:pt x="826" y="264"/>
                  </a:moveTo>
                  <a:cubicBezTo>
                    <a:pt x="819" y="287"/>
                    <a:pt x="799" y="306"/>
                    <a:pt x="774" y="309"/>
                  </a:cubicBezTo>
                  <a:cubicBezTo>
                    <a:pt x="772" y="310"/>
                    <a:pt x="769" y="310"/>
                    <a:pt x="766" y="310"/>
                  </a:cubicBezTo>
                  <a:cubicBezTo>
                    <a:pt x="756" y="310"/>
                    <a:pt x="746" y="307"/>
                    <a:pt x="738" y="301"/>
                  </a:cubicBezTo>
                  <a:cubicBezTo>
                    <a:pt x="726" y="293"/>
                    <a:pt x="718" y="278"/>
                    <a:pt x="718" y="262"/>
                  </a:cubicBezTo>
                  <a:cubicBezTo>
                    <a:pt x="718" y="232"/>
                    <a:pt x="742" y="205"/>
                    <a:pt x="772" y="200"/>
                  </a:cubicBezTo>
                  <a:cubicBezTo>
                    <a:pt x="775" y="199"/>
                    <a:pt x="777" y="199"/>
                    <a:pt x="780" y="199"/>
                  </a:cubicBezTo>
                  <a:cubicBezTo>
                    <a:pt x="793" y="199"/>
                    <a:pt x="806" y="204"/>
                    <a:pt x="814" y="213"/>
                  </a:cubicBezTo>
                  <a:cubicBezTo>
                    <a:pt x="823" y="222"/>
                    <a:pt x="828" y="234"/>
                    <a:pt x="828" y="248"/>
                  </a:cubicBezTo>
                  <a:cubicBezTo>
                    <a:pt x="828" y="253"/>
                    <a:pt x="827" y="259"/>
                    <a:pt x="826"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noEditPoints="1"/>
            </p:cNvSpPr>
            <p:nvPr/>
          </p:nvSpPr>
          <p:spPr bwMode="auto">
            <a:xfrm>
              <a:off x="2671763" y="5067300"/>
              <a:ext cx="919163" cy="363537"/>
            </a:xfrm>
            <a:custGeom>
              <a:avLst/>
              <a:gdLst>
                <a:gd name="T0" fmla="*/ 969 w 1012"/>
                <a:gd name="T1" fmla="*/ 40 h 400"/>
                <a:gd name="T2" fmla="*/ 926 w 1012"/>
                <a:gd name="T3" fmla="*/ 70 h 400"/>
                <a:gd name="T4" fmla="*/ 912 w 1012"/>
                <a:gd name="T5" fmla="*/ 79 h 400"/>
                <a:gd name="T6" fmla="*/ 506 w 1012"/>
                <a:gd name="T7" fmla="*/ 174 h 400"/>
                <a:gd name="T8" fmla="*/ 187 w 1012"/>
                <a:gd name="T9" fmla="*/ 120 h 400"/>
                <a:gd name="T10" fmla="*/ 87 w 1012"/>
                <a:gd name="T11" fmla="*/ 71 h 400"/>
                <a:gd name="T12" fmla="*/ 43 w 1012"/>
                <a:gd name="T13" fmla="*/ 41 h 400"/>
                <a:gd name="T14" fmla="*/ 0 w 1012"/>
                <a:gd name="T15" fmla="*/ 1 h 400"/>
                <a:gd name="T16" fmla="*/ 0 w 1012"/>
                <a:gd name="T17" fmla="*/ 190 h 400"/>
                <a:gd name="T18" fmla="*/ 26 w 1012"/>
                <a:gd name="T19" fmla="*/ 237 h 400"/>
                <a:gd name="T20" fmla="*/ 43 w 1012"/>
                <a:gd name="T21" fmla="*/ 257 h 400"/>
                <a:gd name="T22" fmla="*/ 87 w 1012"/>
                <a:gd name="T23" fmla="*/ 293 h 400"/>
                <a:gd name="T24" fmla="*/ 133 w 1012"/>
                <a:gd name="T25" fmla="*/ 322 h 400"/>
                <a:gd name="T26" fmla="*/ 506 w 1012"/>
                <a:gd name="T27" fmla="*/ 400 h 400"/>
                <a:gd name="T28" fmla="*/ 803 w 1012"/>
                <a:gd name="T29" fmla="*/ 355 h 400"/>
                <a:gd name="T30" fmla="*/ 926 w 1012"/>
                <a:gd name="T31" fmla="*/ 293 h 400"/>
                <a:gd name="T32" fmla="*/ 969 w 1012"/>
                <a:gd name="T33" fmla="*/ 257 h 400"/>
                <a:gd name="T34" fmla="*/ 986 w 1012"/>
                <a:gd name="T35" fmla="*/ 237 h 400"/>
                <a:gd name="T36" fmla="*/ 1012 w 1012"/>
                <a:gd name="T37" fmla="*/ 190 h 400"/>
                <a:gd name="T38" fmla="*/ 1012 w 1012"/>
                <a:gd name="T39" fmla="*/ 0 h 400"/>
                <a:gd name="T40" fmla="*/ 969 w 1012"/>
                <a:gd name="T41" fmla="*/ 40 h 400"/>
                <a:gd name="T42" fmla="*/ 774 w 1012"/>
                <a:gd name="T43" fmla="*/ 302 h 400"/>
                <a:gd name="T44" fmla="*/ 766 w 1012"/>
                <a:gd name="T45" fmla="*/ 303 h 400"/>
                <a:gd name="T46" fmla="*/ 766 w 1012"/>
                <a:gd name="T47" fmla="*/ 303 h 400"/>
                <a:gd name="T48" fmla="*/ 732 w 1012"/>
                <a:gd name="T49" fmla="*/ 289 h 400"/>
                <a:gd name="T50" fmla="*/ 718 w 1012"/>
                <a:gd name="T51" fmla="*/ 254 h 400"/>
                <a:gd name="T52" fmla="*/ 772 w 1012"/>
                <a:gd name="T53" fmla="*/ 192 h 400"/>
                <a:gd name="T54" fmla="*/ 780 w 1012"/>
                <a:gd name="T55" fmla="*/ 192 h 400"/>
                <a:gd name="T56" fmla="*/ 814 w 1012"/>
                <a:gd name="T57" fmla="*/ 205 h 400"/>
                <a:gd name="T58" fmla="*/ 828 w 1012"/>
                <a:gd name="T59" fmla="*/ 240 h 400"/>
                <a:gd name="T60" fmla="*/ 774 w 1012"/>
                <a:gd name="T61" fmla="*/ 30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12" h="400">
                  <a:moveTo>
                    <a:pt x="969" y="40"/>
                  </a:moveTo>
                  <a:cubicBezTo>
                    <a:pt x="956" y="51"/>
                    <a:pt x="941" y="61"/>
                    <a:pt x="926" y="70"/>
                  </a:cubicBezTo>
                  <a:cubicBezTo>
                    <a:pt x="921" y="73"/>
                    <a:pt x="917" y="76"/>
                    <a:pt x="912" y="79"/>
                  </a:cubicBezTo>
                  <a:cubicBezTo>
                    <a:pt x="806" y="140"/>
                    <a:pt x="663" y="174"/>
                    <a:pt x="506" y="174"/>
                  </a:cubicBezTo>
                  <a:cubicBezTo>
                    <a:pt x="389" y="174"/>
                    <a:pt x="279" y="155"/>
                    <a:pt x="187" y="120"/>
                  </a:cubicBezTo>
                  <a:cubicBezTo>
                    <a:pt x="151" y="106"/>
                    <a:pt x="117" y="90"/>
                    <a:pt x="87" y="71"/>
                  </a:cubicBezTo>
                  <a:cubicBezTo>
                    <a:pt x="71" y="62"/>
                    <a:pt x="57" y="51"/>
                    <a:pt x="43" y="41"/>
                  </a:cubicBezTo>
                  <a:cubicBezTo>
                    <a:pt x="28" y="28"/>
                    <a:pt x="13" y="15"/>
                    <a:pt x="0" y="1"/>
                  </a:cubicBezTo>
                  <a:cubicBezTo>
                    <a:pt x="0" y="190"/>
                    <a:pt x="0" y="190"/>
                    <a:pt x="0" y="190"/>
                  </a:cubicBezTo>
                  <a:cubicBezTo>
                    <a:pt x="6" y="206"/>
                    <a:pt x="15" y="222"/>
                    <a:pt x="26" y="237"/>
                  </a:cubicBezTo>
                  <a:cubicBezTo>
                    <a:pt x="31" y="243"/>
                    <a:pt x="37" y="250"/>
                    <a:pt x="43" y="257"/>
                  </a:cubicBezTo>
                  <a:cubicBezTo>
                    <a:pt x="56" y="269"/>
                    <a:pt x="70" y="282"/>
                    <a:pt x="87" y="293"/>
                  </a:cubicBezTo>
                  <a:cubicBezTo>
                    <a:pt x="101" y="303"/>
                    <a:pt x="116" y="313"/>
                    <a:pt x="133" y="322"/>
                  </a:cubicBezTo>
                  <a:cubicBezTo>
                    <a:pt x="226" y="371"/>
                    <a:pt x="359" y="400"/>
                    <a:pt x="506" y="400"/>
                  </a:cubicBezTo>
                  <a:cubicBezTo>
                    <a:pt x="617" y="400"/>
                    <a:pt x="719" y="384"/>
                    <a:pt x="803" y="355"/>
                  </a:cubicBezTo>
                  <a:cubicBezTo>
                    <a:pt x="851" y="338"/>
                    <a:pt x="892" y="317"/>
                    <a:pt x="926" y="293"/>
                  </a:cubicBezTo>
                  <a:cubicBezTo>
                    <a:pt x="942" y="282"/>
                    <a:pt x="957" y="269"/>
                    <a:pt x="969" y="257"/>
                  </a:cubicBezTo>
                  <a:cubicBezTo>
                    <a:pt x="975" y="250"/>
                    <a:pt x="981" y="243"/>
                    <a:pt x="986" y="237"/>
                  </a:cubicBezTo>
                  <a:cubicBezTo>
                    <a:pt x="998" y="222"/>
                    <a:pt x="1006" y="206"/>
                    <a:pt x="1012" y="190"/>
                  </a:cubicBezTo>
                  <a:cubicBezTo>
                    <a:pt x="1012" y="0"/>
                    <a:pt x="1012" y="0"/>
                    <a:pt x="1012" y="0"/>
                  </a:cubicBezTo>
                  <a:cubicBezTo>
                    <a:pt x="999" y="14"/>
                    <a:pt x="985" y="27"/>
                    <a:pt x="969" y="40"/>
                  </a:cubicBezTo>
                  <a:close/>
                  <a:moveTo>
                    <a:pt x="774" y="302"/>
                  </a:moveTo>
                  <a:cubicBezTo>
                    <a:pt x="772" y="302"/>
                    <a:pt x="769" y="303"/>
                    <a:pt x="766" y="303"/>
                  </a:cubicBezTo>
                  <a:cubicBezTo>
                    <a:pt x="766" y="303"/>
                    <a:pt x="766" y="303"/>
                    <a:pt x="766" y="303"/>
                  </a:cubicBezTo>
                  <a:cubicBezTo>
                    <a:pt x="753" y="303"/>
                    <a:pt x="741" y="297"/>
                    <a:pt x="732" y="289"/>
                  </a:cubicBezTo>
                  <a:cubicBezTo>
                    <a:pt x="723" y="280"/>
                    <a:pt x="718" y="268"/>
                    <a:pt x="718" y="254"/>
                  </a:cubicBezTo>
                  <a:cubicBezTo>
                    <a:pt x="718" y="224"/>
                    <a:pt x="742" y="197"/>
                    <a:pt x="772" y="192"/>
                  </a:cubicBezTo>
                  <a:cubicBezTo>
                    <a:pt x="775" y="192"/>
                    <a:pt x="777" y="192"/>
                    <a:pt x="780" y="192"/>
                  </a:cubicBezTo>
                  <a:cubicBezTo>
                    <a:pt x="793" y="192"/>
                    <a:pt x="806" y="197"/>
                    <a:pt x="814" y="205"/>
                  </a:cubicBezTo>
                  <a:cubicBezTo>
                    <a:pt x="823" y="214"/>
                    <a:pt x="828" y="226"/>
                    <a:pt x="828" y="240"/>
                  </a:cubicBezTo>
                  <a:cubicBezTo>
                    <a:pt x="828" y="270"/>
                    <a:pt x="804" y="297"/>
                    <a:pt x="774" y="3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noEditPoints="1"/>
            </p:cNvSpPr>
            <p:nvPr/>
          </p:nvSpPr>
          <p:spPr bwMode="auto">
            <a:xfrm>
              <a:off x="2671763" y="4614863"/>
              <a:ext cx="919163" cy="525462"/>
            </a:xfrm>
            <a:custGeom>
              <a:avLst/>
              <a:gdLst>
                <a:gd name="T0" fmla="*/ 1012 w 1012"/>
                <a:gd name="T1" fmla="*/ 204 h 577"/>
                <a:gd name="T2" fmla="*/ 1012 w 1012"/>
                <a:gd name="T3" fmla="*/ 204 h 577"/>
                <a:gd name="T4" fmla="*/ 997 w 1012"/>
                <a:gd name="T5" fmla="*/ 150 h 577"/>
                <a:gd name="T6" fmla="*/ 924 w 1012"/>
                <a:gd name="T7" fmla="*/ 83 h 577"/>
                <a:gd name="T8" fmla="*/ 745 w 1012"/>
                <a:gd name="T9" fmla="*/ 22 h 577"/>
                <a:gd name="T10" fmla="*/ 506 w 1012"/>
                <a:gd name="T11" fmla="*/ 0 h 577"/>
                <a:gd name="T12" fmla="*/ 165 w 1012"/>
                <a:gd name="T13" fmla="*/ 50 h 577"/>
                <a:gd name="T14" fmla="*/ 52 w 1012"/>
                <a:gd name="T15" fmla="*/ 108 h 577"/>
                <a:gd name="T16" fmla="*/ 16 w 1012"/>
                <a:gd name="T17" fmla="*/ 150 h 577"/>
                <a:gd name="T18" fmla="*/ 0 w 1012"/>
                <a:gd name="T19" fmla="*/ 204 h 577"/>
                <a:gd name="T20" fmla="*/ 0 w 1012"/>
                <a:gd name="T21" fmla="*/ 205 h 577"/>
                <a:gd name="T22" fmla="*/ 0 w 1012"/>
                <a:gd name="T23" fmla="*/ 367 h 577"/>
                <a:gd name="T24" fmla="*/ 27 w 1012"/>
                <a:gd name="T25" fmla="*/ 418 h 577"/>
                <a:gd name="T26" fmla="*/ 43 w 1012"/>
                <a:gd name="T27" fmla="*/ 438 h 577"/>
                <a:gd name="T28" fmla="*/ 87 w 1012"/>
                <a:gd name="T29" fmla="*/ 476 h 577"/>
                <a:gd name="T30" fmla="*/ 133 w 1012"/>
                <a:gd name="T31" fmla="*/ 504 h 577"/>
                <a:gd name="T32" fmla="*/ 506 w 1012"/>
                <a:gd name="T33" fmla="*/ 577 h 577"/>
                <a:gd name="T34" fmla="*/ 803 w 1012"/>
                <a:gd name="T35" fmla="*/ 535 h 577"/>
                <a:gd name="T36" fmla="*/ 926 w 1012"/>
                <a:gd name="T37" fmla="*/ 475 h 577"/>
                <a:gd name="T38" fmla="*/ 969 w 1012"/>
                <a:gd name="T39" fmla="*/ 437 h 577"/>
                <a:gd name="T40" fmla="*/ 986 w 1012"/>
                <a:gd name="T41" fmla="*/ 417 h 577"/>
                <a:gd name="T42" fmla="*/ 1012 w 1012"/>
                <a:gd name="T43" fmla="*/ 366 h 577"/>
                <a:gd name="T44" fmla="*/ 1012 w 1012"/>
                <a:gd name="T45" fmla="*/ 204 h 577"/>
                <a:gd name="T46" fmla="*/ 774 w 1012"/>
                <a:gd name="T47" fmla="*/ 472 h 577"/>
                <a:gd name="T48" fmla="*/ 766 w 1012"/>
                <a:gd name="T49" fmla="*/ 473 h 577"/>
                <a:gd name="T50" fmla="*/ 766 w 1012"/>
                <a:gd name="T51" fmla="*/ 473 h 577"/>
                <a:gd name="T52" fmla="*/ 732 w 1012"/>
                <a:gd name="T53" fmla="*/ 459 h 577"/>
                <a:gd name="T54" fmla="*/ 718 w 1012"/>
                <a:gd name="T55" fmla="*/ 424 h 577"/>
                <a:gd name="T56" fmla="*/ 736 w 1012"/>
                <a:gd name="T57" fmla="*/ 382 h 577"/>
                <a:gd name="T58" fmla="*/ 772 w 1012"/>
                <a:gd name="T59" fmla="*/ 363 h 577"/>
                <a:gd name="T60" fmla="*/ 780 w 1012"/>
                <a:gd name="T61" fmla="*/ 362 h 577"/>
                <a:gd name="T62" fmla="*/ 802 w 1012"/>
                <a:gd name="T63" fmla="*/ 367 h 577"/>
                <a:gd name="T64" fmla="*/ 828 w 1012"/>
                <a:gd name="T65" fmla="*/ 410 h 577"/>
                <a:gd name="T66" fmla="*/ 774 w 1012"/>
                <a:gd name="T67" fmla="*/ 472 h 577"/>
                <a:gd name="T68" fmla="*/ 926 w 1012"/>
                <a:gd name="T69" fmla="*/ 204 h 577"/>
                <a:gd name="T70" fmla="*/ 926 w 1012"/>
                <a:gd name="T71" fmla="*/ 205 h 577"/>
                <a:gd name="T72" fmla="*/ 922 w 1012"/>
                <a:gd name="T73" fmla="*/ 215 h 577"/>
                <a:gd name="T74" fmla="*/ 881 w 1012"/>
                <a:gd name="T75" fmla="*/ 251 h 577"/>
                <a:gd name="T76" fmla="*/ 728 w 1012"/>
                <a:gd name="T77" fmla="*/ 302 h 577"/>
                <a:gd name="T78" fmla="*/ 506 w 1012"/>
                <a:gd name="T79" fmla="*/ 322 h 577"/>
                <a:gd name="T80" fmla="*/ 193 w 1012"/>
                <a:gd name="T81" fmla="*/ 278 h 577"/>
                <a:gd name="T82" fmla="*/ 107 w 1012"/>
                <a:gd name="T83" fmla="*/ 234 h 577"/>
                <a:gd name="T84" fmla="*/ 90 w 1012"/>
                <a:gd name="T85" fmla="*/ 215 h 577"/>
                <a:gd name="T86" fmla="*/ 87 w 1012"/>
                <a:gd name="T87" fmla="*/ 204 h 577"/>
                <a:gd name="T88" fmla="*/ 87 w 1012"/>
                <a:gd name="T89" fmla="*/ 204 h 577"/>
                <a:gd name="T90" fmla="*/ 87 w 1012"/>
                <a:gd name="T91" fmla="*/ 204 h 577"/>
                <a:gd name="T92" fmla="*/ 90 w 1012"/>
                <a:gd name="T93" fmla="*/ 194 h 577"/>
                <a:gd name="T94" fmla="*/ 132 w 1012"/>
                <a:gd name="T95" fmla="*/ 158 h 577"/>
                <a:gd name="T96" fmla="*/ 284 w 1012"/>
                <a:gd name="T97" fmla="*/ 107 h 577"/>
                <a:gd name="T98" fmla="*/ 506 w 1012"/>
                <a:gd name="T99" fmla="*/ 86 h 577"/>
                <a:gd name="T100" fmla="*/ 506 w 1012"/>
                <a:gd name="T101" fmla="*/ 86 h 577"/>
                <a:gd name="T102" fmla="*/ 819 w 1012"/>
                <a:gd name="T103" fmla="*/ 131 h 577"/>
                <a:gd name="T104" fmla="*/ 905 w 1012"/>
                <a:gd name="T105" fmla="*/ 175 h 577"/>
                <a:gd name="T106" fmla="*/ 922 w 1012"/>
                <a:gd name="T107" fmla="*/ 194 h 577"/>
                <a:gd name="T108" fmla="*/ 926 w 1012"/>
                <a:gd name="T109" fmla="*/ 204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2" h="577">
                  <a:moveTo>
                    <a:pt x="1012" y="204"/>
                  </a:moveTo>
                  <a:cubicBezTo>
                    <a:pt x="1012" y="204"/>
                    <a:pt x="1012" y="204"/>
                    <a:pt x="1012" y="204"/>
                  </a:cubicBezTo>
                  <a:cubicBezTo>
                    <a:pt x="1012" y="185"/>
                    <a:pt x="1006" y="166"/>
                    <a:pt x="997" y="150"/>
                  </a:cubicBezTo>
                  <a:cubicBezTo>
                    <a:pt x="980" y="122"/>
                    <a:pt x="955" y="101"/>
                    <a:pt x="924" y="83"/>
                  </a:cubicBezTo>
                  <a:cubicBezTo>
                    <a:pt x="877" y="57"/>
                    <a:pt x="816" y="36"/>
                    <a:pt x="745" y="22"/>
                  </a:cubicBezTo>
                  <a:cubicBezTo>
                    <a:pt x="674" y="8"/>
                    <a:pt x="593" y="0"/>
                    <a:pt x="506" y="0"/>
                  </a:cubicBezTo>
                  <a:cubicBezTo>
                    <a:pt x="374" y="0"/>
                    <a:pt x="255" y="18"/>
                    <a:pt x="165" y="50"/>
                  </a:cubicBezTo>
                  <a:cubicBezTo>
                    <a:pt x="120" y="65"/>
                    <a:pt x="82" y="84"/>
                    <a:pt x="52" y="108"/>
                  </a:cubicBezTo>
                  <a:cubicBezTo>
                    <a:pt x="38" y="120"/>
                    <a:pt x="25" y="134"/>
                    <a:pt x="16" y="150"/>
                  </a:cubicBezTo>
                  <a:cubicBezTo>
                    <a:pt x="6" y="166"/>
                    <a:pt x="0" y="185"/>
                    <a:pt x="0" y="204"/>
                  </a:cubicBezTo>
                  <a:cubicBezTo>
                    <a:pt x="0" y="204"/>
                    <a:pt x="0" y="204"/>
                    <a:pt x="0" y="205"/>
                  </a:cubicBezTo>
                  <a:cubicBezTo>
                    <a:pt x="0" y="367"/>
                    <a:pt x="0" y="367"/>
                    <a:pt x="0" y="367"/>
                  </a:cubicBezTo>
                  <a:cubicBezTo>
                    <a:pt x="6" y="385"/>
                    <a:pt x="15" y="402"/>
                    <a:pt x="27" y="418"/>
                  </a:cubicBezTo>
                  <a:cubicBezTo>
                    <a:pt x="32" y="425"/>
                    <a:pt x="37" y="432"/>
                    <a:pt x="43" y="438"/>
                  </a:cubicBezTo>
                  <a:cubicBezTo>
                    <a:pt x="56" y="452"/>
                    <a:pt x="70" y="464"/>
                    <a:pt x="87" y="476"/>
                  </a:cubicBezTo>
                  <a:cubicBezTo>
                    <a:pt x="101" y="486"/>
                    <a:pt x="116" y="495"/>
                    <a:pt x="133" y="504"/>
                  </a:cubicBezTo>
                  <a:cubicBezTo>
                    <a:pt x="225" y="551"/>
                    <a:pt x="358" y="577"/>
                    <a:pt x="506" y="577"/>
                  </a:cubicBezTo>
                  <a:cubicBezTo>
                    <a:pt x="617" y="577"/>
                    <a:pt x="720" y="562"/>
                    <a:pt x="803" y="535"/>
                  </a:cubicBezTo>
                  <a:cubicBezTo>
                    <a:pt x="851" y="519"/>
                    <a:pt x="893" y="499"/>
                    <a:pt x="926" y="475"/>
                  </a:cubicBezTo>
                  <a:cubicBezTo>
                    <a:pt x="942" y="463"/>
                    <a:pt x="957" y="451"/>
                    <a:pt x="969" y="437"/>
                  </a:cubicBezTo>
                  <a:cubicBezTo>
                    <a:pt x="975" y="431"/>
                    <a:pt x="981" y="424"/>
                    <a:pt x="986" y="417"/>
                  </a:cubicBezTo>
                  <a:cubicBezTo>
                    <a:pt x="997" y="401"/>
                    <a:pt x="1006" y="384"/>
                    <a:pt x="1012" y="366"/>
                  </a:cubicBezTo>
                  <a:cubicBezTo>
                    <a:pt x="1012" y="204"/>
                    <a:pt x="1012" y="204"/>
                    <a:pt x="1012" y="204"/>
                  </a:cubicBezTo>
                  <a:close/>
                  <a:moveTo>
                    <a:pt x="774" y="472"/>
                  </a:moveTo>
                  <a:cubicBezTo>
                    <a:pt x="772" y="473"/>
                    <a:pt x="769" y="473"/>
                    <a:pt x="766" y="473"/>
                  </a:cubicBezTo>
                  <a:cubicBezTo>
                    <a:pt x="766" y="473"/>
                    <a:pt x="766" y="473"/>
                    <a:pt x="766" y="473"/>
                  </a:cubicBezTo>
                  <a:cubicBezTo>
                    <a:pt x="753" y="473"/>
                    <a:pt x="741" y="468"/>
                    <a:pt x="732" y="459"/>
                  </a:cubicBezTo>
                  <a:cubicBezTo>
                    <a:pt x="723" y="450"/>
                    <a:pt x="718" y="438"/>
                    <a:pt x="718" y="424"/>
                  </a:cubicBezTo>
                  <a:cubicBezTo>
                    <a:pt x="718" y="408"/>
                    <a:pt x="725" y="393"/>
                    <a:pt x="736" y="382"/>
                  </a:cubicBezTo>
                  <a:cubicBezTo>
                    <a:pt x="745" y="372"/>
                    <a:pt x="758" y="365"/>
                    <a:pt x="772" y="363"/>
                  </a:cubicBezTo>
                  <a:cubicBezTo>
                    <a:pt x="775" y="362"/>
                    <a:pt x="777" y="362"/>
                    <a:pt x="780" y="362"/>
                  </a:cubicBezTo>
                  <a:cubicBezTo>
                    <a:pt x="788" y="362"/>
                    <a:pt x="796" y="364"/>
                    <a:pt x="802" y="367"/>
                  </a:cubicBezTo>
                  <a:cubicBezTo>
                    <a:pt x="818" y="375"/>
                    <a:pt x="828" y="391"/>
                    <a:pt x="828" y="410"/>
                  </a:cubicBezTo>
                  <a:cubicBezTo>
                    <a:pt x="828" y="441"/>
                    <a:pt x="804" y="467"/>
                    <a:pt x="774" y="472"/>
                  </a:cubicBezTo>
                  <a:close/>
                  <a:moveTo>
                    <a:pt x="926" y="204"/>
                  </a:moveTo>
                  <a:cubicBezTo>
                    <a:pt x="926" y="204"/>
                    <a:pt x="926" y="205"/>
                    <a:pt x="926" y="205"/>
                  </a:cubicBezTo>
                  <a:cubicBezTo>
                    <a:pt x="926" y="207"/>
                    <a:pt x="925" y="210"/>
                    <a:pt x="922" y="215"/>
                  </a:cubicBezTo>
                  <a:cubicBezTo>
                    <a:pt x="918" y="224"/>
                    <a:pt x="904" y="237"/>
                    <a:pt x="881" y="251"/>
                  </a:cubicBezTo>
                  <a:cubicBezTo>
                    <a:pt x="846" y="270"/>
                    <a:pt x="793" y="289"/>
                    <a:pt x="728" y="302"/>
                  </a:cubicBezTo>
                  <a:cubicBezTo>
                    <a:pt x="664" y="315"/>
                    <a:pt x="587" y="322"/>
                    <a:pt x="506" y="322"/>
                  </a:cubicBezTo>
                  <a:cubicBezTo>
                    <a:pt x="383" y="323"/>
                    <a:pt x="271" y="305"/>
                    <a:pt x="193" y="278"/>
                  </a:cubicBezTo>
                  <a:cubicBezTo>
                    <a:pt x="155" y="264"/>
                    <a:pt x="125" y="248"/>
                    <a:pt x="107" y="234"/>
                  </a:cubicBezTo>
                  <a:cubicBezTo>
                    <a:pt x="99" y="227"/>
                    <a:pt x="93" y="220"/>
                    <a:pt x="90" y="215"/>
                  </a:cubicBezTo>
                  <a:cubicBezTo>
                    <a:pt x="87" y="210"/>
                    <a:pt x="87" y="207"/>
                    <a:pt x="87" y="204"/>
                  </a:cubicBezTo>
                  <a:cubicBezTo>
                    <a:pt x="87" y="204"/>
                    <a:pt x="87" y="204"/>
                    <a:pt x="87" y="204"/>
                  </a:cubicBezTo>
                  <a:cubicBezTo>
                    <a:pt x="87" y="204"/>
                    <a:pt x="87" y="204"/>
                    <a:pt x="87" y="204"/>
                  </a:cubicBezTo>
                  <a:cubicBezTo>
                    <a:pt x="87" y="202"/>
                    <a:pt x="87" y="199"/>
                    <a:pt x="90" y="194"/>
                  </a:cubicBezTo>
                  <a:cubicBezTo>
                    <a:pt x="95" y="185"/>
                    <a:pt x="109" y="171"/>
                    <a:pt x="132" y="158"/>
                  </a:cubicBezTo>
                  <a:cubicBezTo>
                    <a:pt x="166" y="138"/>
                    <a:pt x="220" y="120"/>
                    <a:pt x="284" y="107"/>
                  </a:cubicBezTo>
                  <a:cubicBezTo>
                    <a:pt x="349" y="94"/>
                    <a:pt x="425" y="86"/>
                    <a:pt x="506" y="86"/>
                  </a:cubicBezTo>
                  <a:cubicBezTo>
                    <a:pt x="506" y="86"/>
                    <a:pt x="506" y="86"/>
                    <a:pt x="506" y="86"/>
                  </a:cubicBezTo>
                  <a:cubicBezTo>
                    <a:pt x="630" y="86"/>
                    <a:pt x="742" y="104"/>
                    <a:pt x="819" y="131"/>
                  </a:cubicBezTo>
                  <a:cubicBezTo>
                    <a:pt x="858" y="145"/>
                    <a:pt x="888" y="160"/>
                    <a:pt x="905" y="175"/>
                  </a:cubicBezTo>
                  <a:cubicBezTo>
                    <a:pt x="914" y="182"/>
                    <a:pt x="920" y="189"/>
                    <a:pt x="922" y="194"/>
                  </a:cubicBezTo>
                  <a:cubicBezTo>
                    <a:pt x="925" y="199"/>
                    <a:pt x="926" y="202"/>
                    <a:pt x="926" y="2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5" name="Rectangle 24"/>
          <p:cNvSpPr/>
          <p:nvPr/>
        </p:nvSpPr>
        <p:spPr>
          <a:xfrm>
            <a:off x="3143250" y="2129620"/>
            <a:ext cx="152400" cy="440125"/>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3143250" y="3750847"/>
            <a:ext cx="152400" cy="192876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3143250" y="2688562"/>
            <a:ext cx="152400" cy="947983"/>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p:cNvGrpSpPr/>
          <p:nvPr/>
        </p:nvGrpSpPr>
        <p:grpSpPr>
          <a:xfrm>
            <a:off x="2349500" y="2624779"/>
            <a:ext cx="1347449" cy="1066800"/>
            <a:chOff x="2564027" y="2624779"/>
            <a:chExt cx="1132922" cy="1066800"/>
          </a:xfrm>
        </p:grpSpPr>
        <p:cxnSp>
          <p:nvCxnSpPr>
            <p:cNvPr id="27" name="Straight Arrow Connector 26"/>
            <p:cNvCxnSpPr/>
            <p:nvPr/>
          </p:nvCxnSpPr>
          <p:spPr>
            <a:xfrm flipH="1">
              <a:off x="2564027" y="2624779"/>
              <a:ext cx="1132922" cy="0"/>
            </a:xfrm>
            <a:prstGeom prst="straightConnector1">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2564027" y="3691579"/>
              <a:ext cx="1132922" cy="0"/>
            </a:xfrm>
            <a:prstGeom prst="straightConnector1">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72" name="Rectangle 71"/>
          <p:cNvSpPr/>
          <p:nvPr/>
        </p:nvSpPr>
        <p:spPr>
          <a:xfrm>
            <a:off x="2493868" y="1697272"/>
            <a:ext cx="1207198" cy="577081"/>
          </a:xfrm>
          <a:prstGeom prst="rect">
            <a:avLst/>
          </a:prstGeom>
        </p:spPr>
        <p:txBody>
          <a:bodyPr wrap="square">
            <a:spAutoFit/>
          </a:bodyPr>
          <a:lstStyle/>
          <a:p>
            <a:pPr>
              <a:spcAft>
                <a:spcPts val="500"/>
              </a:spcAft>
            </a:pPr>
            <a:r>
              <a:rPr lang="en-US" sz="1050" dirty="0" smtClean="0">
                <a:solidFill>
                  <a:schemeClr val="accent2"/>
                </a:solidFill>
              </a:rPr>
              <a:t>Amazon EC2 Security Group Firewall</a:t>
            </a:r>
            <a:endParaRPr lang="en-US" sz="1050" dirty="0">
              <a:solidFill>
                <a:schemeClr val="accent2"/>
              </a:solidFill>
            </a:endParaRPr>
          </a:p>
        </p:txBody>
      </p:sp>
      <p:sp>
        <p:nvSpPr>
          <p:cNvPr id="73" name="Rectangle 72"/>
          <p:cNvSpPr/>
          <p:nvPr/>
        </p:nvSpPr>
        <p:spPr>
          <a:xfrm>
            <a:off x="3722713" y="2257682"/>
            <a:ext cx="1430055" cy="738664"/>
          </a:xfrm>
          <a:prstGeom prst="rect">
            <a:avLst/>
          </a:prstGeom>
        </p:spPr>
        <p:txBody>
          <a:bodyPr wrap="square">
            <a:spAutoFit/>
          </a:bodyPr>
          <a:lstStyle/>
          <a:p>
            <a:pPr>
              <a:spcAft>
                <a:spcPts val="500"/>
              </a:spcAft>
            </a:pPr>
            <a:r>
              <a:rPr lang="en-US" sz="1050" dirty="0" smtClean="0">
                <a:solidFill>
                  <a:schemeClr val="tx2"/>
                </a:solidFill>
              </a:rPr>
              <a:t>Port 80 (HTTP)</a:t>
            </a:r>
            <a:br>
              <a:rPr lang="en-US" sz="1050" dirty="0" smtClean="0">
                <a:solidFill>
                  <a:schemeClr val="tx2"/>
                </a:solidFill>
              </a:rPr>
            </a:br>
            <a:r>
              <a:rPr lang="en-US" sz="1050" dirty="0" smtClean="0">
                <a:solidFill>
                  <a:schemeClr val="tx2"/>
                </a:solidFill>
              </a:rPr>
              <a:t>And 443 (HTTPS)</a:t>
            </a:r>
            <a:br>
              <a:rPr lang="en-US" sz="1050" dirty="0" smtClean="0">
                <a:solidFill>
                  <a:schemeClr val="tx2"/>
                </a:solidFill>
              </a:rPr>
            </a:br>
            <a:r>
              <a:rPr lang="en-US" sz="1050" dirty="0" smtClean="0">
                <a:solidFill>
                  <a:schemeClr val="tx2"/>
                </a:solidFill>
              </a:rPr>
              <a:t>of Web Layer open to internet</a:t>
            </a:r>
            <a:endParaRPr lang="en-US" sz="1050" dirty="0">
              <a:solidFill>
                <a:schemeClr val="tx2"/>
              </a:solidFill>
            </a:endParaRPr>
          </a:p>
        </p:txBody>
      </p:sp>
      <p:sp>
        <p:nvSpPr>
          <p:cNvPr id="74" name="Rectangle 73"/>
          <p:cNvSpPr/>
          <p:nvPr/>
        </p:nvSpPr>
        <p:spPr>
          <a:xfrm>
            <a:off x="3722713" y="3322247"/>
            <a:ext cx="1362092" cy="900246"/>
          </a:xfrm>
          <a:prstGeom prst="rect">
            <a:avLst/>
          </a:prstGeom>
        </p:spPr>
        <p:txBody>
          <a:bodyPr wrap="square">
            <a:spAutoFit/>
          </a:bodyPr>
          <a:lstStyle/>
          <a:p>
            <a:pPr>
              <a:spcAft>
                <a:spcPts val="500"/>
              </a:spcAft>
            </a:pPr>
            <a:r>
              <a:rPr lang="en-US" sz="1050" dirty="0" smtClean="0">
                <a:solidFill>
                  <a:schemeClr val="tx2"/>
                </a:solidFill>
              </a:rPr>
              <a:t>Only Port 22 (SSH) of App Layer open to only developers in corporate office network</a:t>
            </a:r>
            <a:endParaRPr lang="en-US" sz="1050" dirty="0">
              <a:solidFill>
                <a:schemeClr val="tx2"/>
              </a:solidFill>
            </a:endParaRPr>
          </a:p>
        </p:txBody>
      </p:sp>
      <p:cxnSp>
        <p:nvCxnSpPr>
          <p:cNvPr id="76" name="Straight Arrow Connector 75"/>
          <p:cNvCxnSpPr/>
          <p:nvPr/>
        </p:nvCxnSpPr>
        <p:spPr>
          <a:xfrm flipH="1">
            <a:off x="3310467" y="4758379"/>
            <a:ext cx="386482" cy="0"/>
          </a:xfrm>
          <a:prstGeom prst="straightConnector1">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3722713" y="4577494"/>
            <a:ext cx="1362092" cy="415498"/>
          </a:xfrm>
          <a:prstGeom prst="rect">
            <a:avLst/>
          </a:prstGeom>
        </p:spPr>
        <p:txBody>
          <a:bodyPr wrap="square">
            <a:spAutoFit/>
          </a:bodyPr>
          <a:lstStyle/>
          <a:p>
            <a:pPr>
              <a:spcAft>
                <a:spcPts val="500"/>
              </a:spcAft>
            </a:pPr>
            <a:r>
              <a:rPr lang="en-US" sz="1050" dirty="0" smtClean="0">
                <a:solidFill>
                  <a:schemeClr val="tx2"/>
                </a:solidFill>
              </a:rPr>
              <a:t>All other traffic denied</a:t>
            </a:r>
            <a:endParaRPr lang="en-US" sz="1050" dirty="0">
              <a:solidFill>
                <a:schemeClr val="tx2"/>
              </a:solidFill>
            </a:endParaRPr>
          </a:p>
        </p:txBody>
      </p:sp>
      <p:sp>
        <p:nvSpPr>
          <p:cNvPr id="78" name="Rectangle 77"/>
          <p:cNvSpPr/>
          <p:nvPr/>
        </p:nvSpPr>
        <p:spPr>
          <a:xfrm>
            <a:off x="1441216" y="2845982"/>
            <a:ext cx="1116696" cy="253916"/>
          </a:xfrm>
          <a:prstGeom prst="rect">
            <a:avLst/>
          </a:prstGeom>
        </p:spPr>
        <p:txBody>
          <a:bodyPr wrap="square">
            <a:spAutoFit/>
          </a:bodyPr>
          <a:lstStyle/>
          <a:p>
            <a:pPr algn="ctr">
              <a:spcAft>
                <a:spcPts val="500"/>
              </a:spcAft>
            </a:pPr>
            <a:r>
              <a:rPr lang="en-US" sz="1050" dirty="0" smtClean="0">
                <a:solidFill>
                  <a:schemeClr val="accent1"/>
                </a:solidFill>
              </a:rPr>
              <a:t>Web Server</a:t>
            </a:r>
            <a:endParaRPr lang="en-US" sz="1050" dirty="0">
              <a:solidFill>
                <a:schemeClr val="accent1"/>
              </a:solidFill>
            </a:endParaRPr>
          </a:p>
        </p:txBody>
      </p:sp>
      <p:sp>
        <p:nvSpPr>
          <p:cNvPr id="79" name="Rectangle 78"/>
          <p:cNvSpPr/>
          <p:nvPr/>
        </p:nvSpPr>
        <p:spPr>
          <a:xfrm>
            <a:off x="1441216" y="3896343"/>
            <a:ext cx="1116696" cy="253916"/>
          </a:xfrm>
          <a:prstGeom prst="rect">
            <a:avLst/>
          </a:prstGeom>
        </p:spPr>
        <p:txBody>
          <a:bodyPr wrap="square">
            <a:spAutoFit/>
          </a:bodyPr>
          <a:lstStyle/>
          <a:p>
            <a:pPr algn="ctr">
              <a:spcAft>
                <a:spcPts val="500"/>
              </a:spcAft>
            </a:pPr>
            <a:r>
              <a:rPr lang="en-US" sz="1050" dirty="0" smtClean="0">
                <a:solidFill>
                  <a:schemeClr val="accent1"/>
                </a:solidFill>
              </a:rPr>
              <a:t>App Server</a:t>
            </a:r>
            <a:endParaRPr lang="en-US" sz="1050" dirty="0">
              <a:solidFill>
                <a:schemeClr val="accent1"/>
              </a:solidFill>
            </a:endParaRPr>
          </a:p>
        </p:txBody>
      </p:sp>
      <p:sp>
        <p:nvSpPr>
          <p:cNvPr id="80" name="Rectangle 79"/>
          <p:cNvSpPr/>
          <p:nvPr/>
        </p:nvSpPr>
        <p:spPr>
          <a:xfrm>
            <a:off x="1441216" y="4940354"/>
            <a:ext cx="1116696" cy="253916"/>
          </a:xfrm>
          <a:prstGeom prst="rect">
            <a:avLst/>
          </a:prstGeom>
        </p:spPr>
        <p:txBody>
          <a:bodyPr wrap="square">
            <a:spAutoFit/>
          </a:bodyPr>
          <a:lstStyle/>
          <a:p>
            <a:pPr algn="ctr">
              <a:spcAft>
                <a:spcPts val="500"/>
              </a:spcAft>
            </a:pPr>
            <a:r>
              <a:rPr lang="en-US" sz="1050" dirty="0" smtClean="0">
                <a:solidFill>
                  <a:schemeClr val="accent1"/>
                </a:solidFill>
              </a:rPr>
              <a:t>DB Server</a:t>
            </a:r>
            <a:endParaRPr lang="en-US" sz="1050" dirty="0">
              <a:solidFill>
                <a:schemeClr val="accent1"/>
              </a:solidFill>
            </a:endParaRPr>
          </a:p>
        </p:txBody>
      </p:sp>
      <p:sp>
        <p:nvSpPr>
          <p:cNvPr id="81" name="Rectangle 80"/>
          <p:cNvSpPr/>
          <p:nvPr/>
        </p:nvSpPr>
        <p:spPr>
          <a:xfrm>
            <a:off x="1448252" y="6162584"/>
            <a:ext cx="1116696" cy="253916"/>
          </a:xfrm>
          <a:prstGeom prst="rect">
            <a:avLst/>
          </a:prstGeom>
        </p:spPr>
        <p:txBody>
          <a:bodyPr wrap="square">
            <a:spAutoFit/>
          </a:bodyPr>
          <a:lstStyle/>
          <a:p>
            <a:pPr algn="ctr">
              <a:spcAft>
                <a:spcPts val="500"/>
              </a:spcAft>
            </a:pPr>
            <a:r>
              <a:rPr lang="en-US" sz="1050" dirty="0" smtClean="0">
                <a:solidFill>
                  <a:schemeClr val="bg2"/>
                </a:solidFill>
              </a:rPr>
              <a:t>EBS Volume</a:t>
            </a:r>
            <a:endParaRPr lang="en-US" sz="1050" dirty="0">
              <a:solidFill>
                <a:schemeClr val="bg2"/>
              </a:solidFill>
            </a:endParaRPr>
          </a:p>
        </p:txBody>
      </p:sp>
      <p:grpSp>
        <p:nvGrpSpPr>
          <p:cNvPr id="83" name="Group 82"/>
          <p:cNvGrpSpPr/>
          <p:nvPr/>
        </p:nvGrpSpPr>
        <p:grpSpPr>
          <a:xfrm>
            <a:off x="1362074" y="2624779"/>
            <a:ext cx="295275" cy="2211274"/>
            <a:chOff x="1206500" y="2684070"/>
            <a:chExt cx="590550" cy="2211274"/>
          </a:xfrm>
        </p:grpSpPr>
        <p:sp>
          <p:nvSpPr>
            <p:cNvPr id="32" name="Freeform 31"/>
            <p:cNvSpPr/>
            <p:nvPr/>
          </p:nvSpPr>
          <p:spPr>
            <a:xfrm>
              <a:off x="1206500" y="2684070"/>
              <a:ext cx="590550" cy="1028700"/>
            </a:xfrm>
            <a:custGeom>
              <a:avLst/>
              <a:gdLst>
                <a:gd name="connsiteX0" fmla="*/ 590550 w 590550"/>
                <a:gd name="connsiteY0" fmla="*/ 0 h 1028700"/>
                <a:gd name="connsiteX1" fmla="*/ 0 w 590550"/>
                <a:gd name="connsiteY1" fmla="*/ 0 h 1028700"/>
                <a:gd name="connsiteX2" fmla="*/ 0 w 590550"/>
                <a:gd name="connsiteY2" fmla="*/ 1028700 h 1028700"/>
                <a:gd name="connsiteX3" fmla="*/ 590550 w 590550"/>
                <a:gd name="connsiteY3" fmla="*/ 1028700 h 1028700"/>
              </a:gdLst>
              <a:ahLst/>
              <a:cxnLst>
                <a:cxn ang="0">
                  <a:pos x="connsiteX0" y="connsiteY0"/>
                </a:cxn>
                <a:cxn ang="0">
                  <a:pos x="connsiteX1" y="connsiteY1"/>
                </a:cxn>
                <a:cxn ang="0">
                  <a:pos x="connsiteX2" y="connsiteY2"/>
                </a:cxn>
                <a:cxn ang="0">
                  <a:pos x="connsiteX3" y="connsiteY3"/>
                </a:cxn>
              </a:cxnLst>
              <a:rect l="l" t="t" r="r" b="b"/>
              <a:pathLst>
                <a:path w="590550" h="1028700">
                  <a:moveTo>
                    <a:pt x="590550" y="0"/>
                  </a:moveTo>
                  <a:lnTo>
                    <a:pt x="0" y="0"/>
                  </a:lnTo>
                  <a:lnTo>
                    <a:pt x="0" y="1028700"/>
                  </a:lnTo>
                  <a:lnTo>
                    <a:pt x="590550" y="1028700"/>
                  </a:lnTo>
                </a:path>
              </a:pathLst>
            </a:cu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Freeform 81"/>
            <p:cNvSpPr/>
            <p:nvPr/>
          </p:nvSpPr>
          <p:spPr>
            <a:xfrm>
              <a:off x="1206500" y="3866644"/>
              <a:ext cx="590550" cy="1028700"/>
            </a:xfrm>
            <a:custGeom>
              <a:avLst/>
              <a:gdLst>
                <a:gd name="connsiteX0" fmla="*/ 590550 w 590550"/>
                <a:gd name="connsiteY0" fmla="*/ 0 h 1028700"/>
                <a:gd name="connsiteX1" fmla="*/ 0 w 590550"/>
                <a:gd name="connsiteY1" fmla="*/ 0 h 1028700"/>
                <a:gd name="connsiteX2" fmla="*/ 0 w 590550"/>
                <a:gd name="connsiteY2" fmla="*/ 1028700 h 1028700"/>
                <a:gd name="connsiteX3" fmla="*/ 590550 w 590550"/>
                <a:gd name="connsiteY3" fmla="*/ 1028700 h 1028700"/>
              </a:gdLst>
              <a:ahLst/>
              <a:cxnLst>
                <a:cxn ang="0">
                  <a:pos x="connsiteX0" y="connsiteY0"/>
                </a:cxn>
                <a:cxn ang="0">
                  <a:pos x="connsiteX1" y="connsiteY1"/>
                </a:cxn>
                <a:cxn ang="0">
                  <a:pos x="connsiteX2" y="connsiteY2"/>
                </a:cxn>
                <a:cxn ang="0">
                  <a:pos x="connsiteX3" y="connsiteY3"/>
                </a:cxn>
              </a:cxnLst>
              <a:rect l="l" t="t" r="r" b="b"/>
              <a:pathLst>
                <a:path w="590550" h="1028700">
                  <a:moveTo>
                    <a:pt x="590550" y="0"/>
                  </a:moveTo>
                  <a:lnTo>
                    <a:pt x="0" y="0"/>
                  </a:lnTo>
                  <a:lnTo>
                    <a:pt x="0" y="1028700"/>
                  </a:lnTo>
                  <a:lnTo>
                    <a:pt x="590550" y="1028700"/>
                  </a:lnTo>
                </a:path>
              </a:pathLst>
            </a:cu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8" name="Multiply 37"/>
          <p:cNvSpPr/>
          <p:nvPr/>
        </p:nvSpPr>
        <p:spPr>
          <a:xfrm>
            <a:off x="2800288" y="4595020"/>
            <a:ext cx="330200" cy="330200"/>
          </a:xfrm>
          <a:prstGeom prst="mathMultiply">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p:nvPr/>
        </p:nvCxnSpPr>
        <p:spPr>
          <a:xfrm>
            <a:off x="2006600" y="5128920"/>
            <a:ext cx="0" cy="323838"/>
          </a:xfrm>
          <a:prstGeom prst="line">
            <a:avLst/>
          </a:prstGeom>
          <a:ln w="19050">
            <a:solidFill>
              <a:schemeClr val="tx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366995" y="2623577"/>
            <a:ext cx="934755" cy="738664"/>
          </a:xfrm>
          <a:prstGeom prst="rect">
            <a:avLst/>
          </a:prstGeom>
        </p:spPr>
        <p:txBody>
          <a:bodyPr wrap="square">
            <a:spAutoFit/>
          </a:bodyPr>
          <a:lstStyle/>
          <a:p>
            <a:pPr>
              <a:spcAft>
                <a:spcPts val="500"/>
              </a:spcAft>
            </a:pPr>
            <a:r>
              <a:rPr lang="en-US" sz="1050" dirty="0" smtClean="0">
                <a:solidFill>
                  <a:schemeClr val="tx2"/>
                </a:solidFill>
              </a:rPr>
              <a:t>Only Permit Web layer access to App Layer</a:t>
            </a:r>
            <a:endParaRPr lang="en-US" sz="1050" dirty="0">
              <a:solidFill>
                <a:schemeClr val="tx2"/>
              </a:solidFill>
            </a:endParaRPr>
          </a:p>
        </p:txBody>
      </p:sp>
      <p:sp>
        <p:nvSpPr>
          <p:cNvPr id="88" name="Rectangle 87"/>
          <p:cNvSpPr/>
          <p:nvPr/>
        </p:nvSpPr>
        <p:spPr>
          <a:xfrm>
            <a:off x="366995" y="3807353"/>
            <a:ext cx="934755" cy="738664"/>
          </a:xfrm>
          <a:prstGeom prst="rect">
            <a:avLst/>
          </a:prstGeom>
        </p:spPr>
        <p:txBody>
          <a:bodyPr wrap="square">
            <a:spAutoFit/>
          </a:bodyPr>
          <a:lstStyle/>
          <a:p>
            <a:pPr>
              <a:spcAft>
                <a:spcPts val="500"/>
              </a:spcAft>
            </a:pPr>
            <a:r>
              <a:rPr lang="en-US" sz="1050" dirty="0" smtClean="0">
                <a:solidFill>
                  <a:schemeClr val="tx2"/>
                </a:solidFill>
              </a:rPr>
              <a:t>Only Permit App layer access to DB Layer</a:t>
            </a:r>
            <a:endParaRPr lang="en-US" sz="1050" dirty="0">
              <a:solidFill>
                <a:schemeClr val="tx2"/>
              </a:solidFill>
            </a:endParaRPr>
          </a:p>
        </p:txBody>
      </p:sp>
    </p:spTree>
    <p:extLst>
      <p:ext uri="{BB962C8B-B14F-4D97-AF65-F5344CB8AC3E}">
        <p14:creationId xmlns:p14="http://schemas.microsoft.com/office/powerpoint/2010/main" val="15756366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da7249ff9137735267271cf6681d731abd3c386"/>
  <p:tag name="ISPRING_RESOURCE_PATHS_HASH_PRESENTER" val="82532151e9c97188e16f22f45bdf5aa2725d346"/>
</p:tagLst>
</file>

<file path=ppt/theme/theme1.xml><?xml version="1.0" encoding="utf-8"?>
<a:theme xmlns:a="http://schemas.openxmlformats.org/drawingml/2006/main" name="Accenture template">
  <a:themeElements>
    <a:clrScheme name="Custom 37">
      <a:dk1>
        <a:srgbClr val="000000"/>
      </a:dk1>
      <a:lt1>
        <a:srgbClr val="FFFFFF"/>
      </a:lt1>
      <a:dk2>
        <a:srgbClr val="666666"/>
      </a:dk2>
      <a:lt2>
        <a:srgbClr val="778888"/>
      </a:lt2>
      <a:accent1>
        <a:srgbClr val="00A000"/>
      </a:accent1>
      <a:accent2>
        <a:srgbClr val="FF9900"/>
      </a:accent2>
      <a:accent3>
        <a:srgbClr val="6688BB"/>
      </a:accent3>
      <a:accent4>
        <a:srgbClr val="AADDEE"/>
      </a:accent4>
      <a:accent5>
        <a:srgbClr val="003344"/>
      </a:accent5>
      <a:accent6>
        <a:srgbClr val="00A000"/>
      </a:accent6>
      <a:hlink>
        <a:srgbClr val="FF9900"/>
      </a:hlink>
      <a:folHlink>
        <a:srgbClr val="00A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480F3B2C10C74BB61478E4247D6E77" ma:contentTypeVersion="3" ma:contentTypeDescription="Create a new document." ma:contentTypeScope="" ma:versionID="bcb8cf291c8653af57dd6a29bb52d0ee">
  <xsd:schema xmlns:xsd="http://www.w3.org/2001/XMLSchema" xmlns:p="http://schemas.microsoft.com/office/2006/metadata/properties" xmlns:ns2="bc841b31-d549-43ed-bc47-0086310aa7e9" targetNamespace="http://schemas.microsoft.com/office/2006/metadata/properties" ma:root="true" ma:fieldsID="036f0d1f483fee2c7aa86809005d6981" ns2:_="">
    <xsd:import namespace="bc841b31-d549-43ed-bc47-0086310aa7e9"/>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bc841b31-d549-43ed-bc47-0086310aa7e9"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Description0 xmlns="bc841b31-d549-43ed-bc47-0086310aa7e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4E5E8F-D18A-405B-AB6A-19CBBCF656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841b31-d549-43ed-bc47-0086310aa7e9"/>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F2F8FF39-A5D2-4C20-89CA-E0BB61C09927}">
  <ds:schemaRefs>
    <ds:schemaRef ds:uri="http://schemas.microsoft.com/office/2006/documentManagement/types"/>
    <ds:schemaRef ds:uri="bc841b31-d549-43ed-bc47-0086310aa7e9"/>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9FB9E9F0-A80E-4BC0-BC10-BBDB06BF5F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Top_WHT_2</Template>
  <TotalTime>7945</TotalTime>
  <Words>2431</Words>
  <Application>Microsoft Office PowerPoint</Application>
  <PresentationFormat>On-screen Show (4:3)</PresentationFormat>
  <Paragraphs>435</Paragraphs>
  <Slides>37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Webdings</vt:lpstr>
      <vt:lpstr>Accenture template</vt:lpstr>
      <vt:lpstr>Module 8: Operations</vt:lpstr>
      <vt:lpstr>Content</vt:lpstr>
      <vt:lpstr>CLOUD OPERATIONS</vt:lpstr>
      <vt:lpstr>Security</vt:lpstr>
      <vt:lpstr>Security</vt:lpstr>
      <vt:lpstr>Security</vt:lpstr>
      <vt:lpstr>Security</vt:lpstr>
      <vt:lpstr>Security</vt:lpstr>
      <vt:lpstr>Security</vt:lpstr>
      <vt:lpstr>WHAT DOES THIS  MEAN FOR PEOPLE?</vt:lpstr>
      <vt:lpstr>PATCHING</vt:lpstr>
      <vt:lpstr>Patching</vt:lpstr>
      <vt:lpstr>Patching</vt:lpstr>
      <vt:lpstr>Patching</vt:lpstr>
      <vt:lpstr>HIGH AVAILABILITY</vt:lpstr>
      <vt:lpstr>High Availability</vt:lpstr>
      <vt:lpstr>High Availability</vt:lpstr>
      <vt:lpstr>WHAT DOES THIS  MEAN FOR PEOPLE?</vt:lpstr>
      <vt:lpstr>MONITORING</vt:lpstr>
      <vt:lpstr>Monitoring</vt:lpstr>
      <vt:lpstr>Monitoring</vt:lpstr>
      <vt:lpstr>Monitoring</vt:lpstr>
      <vt:lpstr>Monitoring</vt:lpstr>
      <vt:lpstr>Monitoring</vt:lpstr>
      <vt:lpstr>WHAT DOES THIS  MEAN FOR PEOPLE?</vt:lpstr>
      <vt:lpstr>BACK UP</vt:lpstr>
      <vt:lpstr>Backup</vt:lpstr>
      <vt:lpstr>Backup</vt:lpstr>
      <vt:lpstr>Backup</vt:lpstr>
      <vt:lpstr>LET’S TALK  ABOUT THE LAB</vt:lpstr>
      <vt:lpstr>Introduction to Lab</vt:lpstr>
      <vt:lpstr>DO THE LAB!</vt:lpstr>
      <vt:lpstr>DELETE YOUR STUFF IN AMAZON!</vt:lpstr>
      <vt:lpstr>Summary </vt:lpstr>
      <vt:lpstr>OBSERVATION  AND DISCUSSION</vt:lpstr>
      <vt:lpstr>QUESTIONS</vt:lpstr>
      <vt:lpstr>References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15-1066 DevOps Academy</dc:title>
  <dc:creator>creative.services.presentations@accenture.com</dc:creator>
  <cp:lastModifiedBy>Dharmanshu Singh</cp:lastModifiedBy>
  <cp:revision>1195</cp:revision>
  <cp:lastPrinted>2009-05-13T12:37:25Z</cp:lastPrinted>
  <dcterms:created xsi:type="dcterms:W3CDTF">2012-01-18T22:44:04Z</dcterms:created>
  <dcterms:modified xsi:type="dcterms:W3CDTF">2016-07-06T12:51:36Z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0x0101007F480F3B2C10C74BB61478E4247D6E77</vt:lpwstr>
  </property>
  <property fmtid="{D5CDD505-2E9C-101B-9397-08002B2CF9AE}" pid="3" name="UserName">
    <vt:lpwstr>klee</vt:lpwstr>
  </property>
  <property fmtid="{D5CDD505-2E9C-101B-9397-08002B2CF9AE}" pid="4" name="ComputerName">
    <vt:lpwstr>DLO0615</vt:lpwstr>
  </property>
  <property fmtid="{D5CDD505-2E9C-101B-9397-08002B2CF9AE}" pid="5" name="palette_size">
    <vt:lpwstr>5</vt:lpwstr>
  </property>
  <property fmtid="{D5CDD505-2E9C-101B-9397-08002B2CF9AE}" pid="6" name="GUIDE_C1L">
    <vt:lpwstr>35.87504</vt:lpwstr>
  </property>
  <property fmtid="{D5CDD505-2E9C-101B-9397-08002B2CF9AE}" pid="7" name="GUIDE_C1R">
    <vt:lpwstr>246.3307</vt:lpwstr>
  </property>
  <property fmtid="{D5CDD505-2E9C-101B-9397-08002B2CF9AE}" pid="8" name="GUIDE_C2L">
    <vt:lpwstr>254.8346</vt:lpwstr>
  </property>
  <property fmtid="{D5CDD505-2E9C-101B-9397-08002B2CF9AE}" pid="9" name="GUIDE_ML">
    <vt:lpwstr>355.748</vt:lpwstr>
  </property>
  <property fmtid="{D5CDD505-2E9C-101B-9397-08002B2CF9AE}" pid="10" name="GUIDE_MR">
    <vt:lpwstr>364.252</vt:lpwstr>
  </property>
  <property fmtid="{D5CDD505-2E9C-101B-9397-08002B2CF9AE}" pid="11" name="GUIDE_C2R">
    <vt:lpwstr>465.125</vt:lpwstr>
  </property>
  <property fmtid="{D5CDD505-2E9C-101B-9397-08002B2CF9AE}" pid="12" name="GUIDE_C3L">
    <vt:lpwstr>473.75</vt:lpwstr>
  </property>
  <property fmtid="{D5CDD505-2E9C-101B-9397-08002B2CF9AE}" pid="13" name="GUIDE_C3R">
    <vt:lpwstr>684.1251</vt:lpwstr>
  </property>
  <property fmtid="{D5CDD505-2E9C-101B-9397-08002B2CF9AE}" pid="14" name="GUIDE_GTL_R">
    <vt:lpwstr>688</vt:lpwstr>
  </property>
  <property fmtid="{D5CDD505-2E9C-101B-9397-08002B2CF9AE}" pid="15" name="GUIDE_R1">
    <vt:lpwstr>30.62504</vt:lpwstr>
  </property>
  <property fmtid="{D5CDD505-2E9C-101B-9397-08002B2CF9AE}" pid="16" name="GUIDE_R2">
    <vt:lpwstr>83.12504</vt:lpwstr>
  </property>
  <property fmtid="{D5CDD505-2E9C-101B-9397-08002B2CF9AE}" pid="17" name="GUIDE_R3">
    <vt:lpwstr>100.6645</vt:lpwstr>
  </property>
  <property fmtid="{D5CDD505-2E9C-101B-9397-08002B2CF9AE}" pid="18" name="GUIDE_R4">
    <vt:lpwstr>511.25</vt:lpwstr>
  </property>
</Properties>
</file>