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2" r:id="rId2"/>
  </p:sldMasterIdLst>
  <p:notesMasterIdLst>
    <p:notesMasterId r:id="rId27"/>
  </p:notesMasterIdLst>
  <p:sldIdLst>
    <p:sldId id="256" r:id="rId3"/>
    <p:sldId id="258" r:id="rId4"/>
    <p:sldId id="271" r:id="rId5"/>
    <p:sldId id="288" r:id="rId6"/>
    <p:sldId id="289" r:id="rId7"/>
    <p:sldId id="290" r:id="rId8"/>
    <p:sldId id="305" r:id="rId9"/>
    <p:sldId id="306" r:id="rId10"/>
    <p:sldId id="301" r:id="rId11"/>
    <p:sldId id="302" r:id="rId12"/>
    <p:sldId id="303" r:id="rId13"/>
    <p:sldId id="293" r:id="rId14"/>
    <p:sldId id="280" r:id="rId15"/>
    <p:sldId id="295" r:id="rId16"/>
    <p:sldId id="294" r:id="rId17"/>
    <p:sldId id="296" r:id="rId18"/>
    <p:sldId id="272" r:id="rId19"/>
    <p:sldId id="284" r:id="rId20"/>
    <p:sldId id="297" r:id="rId21"/>
    <p:sldId id="298" r:id="rId22"/>
    <p:sldId id="286" r:id="rId23"/>
    <p:sldId id="299" r:id="rId24"/>
    <p:sldId id="263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26" autoAdjust="0"/>
  </p:normalViewPr>
  <p:slideViewPr>
    <p:cSldViewPr>
      <p:cViewPr varScale="1">
        <p:scale>
          <a:sx n="82" d="100"/>
          <a:sy n="82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41D37-D2ED-48C6-B5B9-F5248A5550FF}" type="datetimeFigureOut">
              <a:rPr lang="en-GB" smtClean="0"/>
              <a:t>30/03/2016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A45B-6EF4-48D1-BAD3-C67D3F7B37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56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were the benefits?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FEC3-79C8-4D44-BA28-2D949EA9A17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34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4863" y="211138"/>
            <a:ext cx="5200650" cy="3900487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384" y="4344663"/>
            <a:ext cx="5609263" cy="4508851"/>
          </a:xfrm>
        </p:spPr>
        <p:txBody>
          <a:bodyPr/>
          <a:lstStyle/>
          <a:p>
            <a:r>
              <a:rPr lang="en-US" altLang="en-US" dirty="0" smtClean="0"/>
              <a:t>Get the class to guess the relative</a:t>
            </a:r>
            <a:r>
              <a:rPr lang="en-US" altLang="en-US" baseline="0" dirty="0" smtClean="0"/>
              <a:t> cost at each phase</a:t>
            </a:r>
          </a:p>
          <a:p>
            <a:r>
              <a:rPr lang="en-US" altLang="en-US" baseline="0" dirty="0" smtClean="0"/>
              <a:t>1x = coding</a:t>
            </a:r>
          </a:p>
          <a:p>
            <a:r>
              <a:rPr lang="en-US" altLang="en-US" baseline="0" dirty="0" smtClean="0"/>
              <a:t>?x = code complete </a:t>
            </a:r>
          </a:p>
          <a:p>
            <a:r>
              <a:rPr lang="en-US" altLang="en-US" baseline="0" dirty="0" smtClean="0"/>
              <a:t>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5990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4863" y="211138"/>
            <a:ext cx="5200650" cy="3900487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384" y="4344663"/>
            <a:ext cx="5609263" cy="4508851"/>
          </a:xfrm>
        </p:spPr>
        <p:txBody>
          <a:bodyPr/>
          <a:lstStyle/>
          <a:p>
            <a:r>
              <a:rPr lang="en-US" altLang="en-US" dirty="0" smtClean="0"/>
              <a:t>What was</a:t>
            </a:r>
            <a:r>
              <a:rPr lang="en-US" altLang="en-US" baseline="0" dirty="0" smtClean="0"/>
              <a:t> the key point here?</a:t>
            </a:r>
          </a:p>
          <a:p>
            <a:r>
              <a:rPr lang="en-US" altLang="en-US" baseline="0" dirty="0" smtClean="0"/>
              <a:t>That we need to continuously tune our steps and eliminate waste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143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Name</a:t>
            </a:r>
            <a:r>
              <a:rPr lang="en-GB" baseline="0" dirty="0" smtClean="0"/>
              <a:t> the stage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A72A-D4BA-4A5E-B748-B1B9B78BBAF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431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For day 2 we will stand up 4VMs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2 VMs which run two Docker containers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Chef-Server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Chef-node aka test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For module 7 we’ll create a separate VPC and use auto scaling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11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What were the 4 key concepts?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1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6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someone to explain</a:t>
            </a:r>
            <a:r>
              <a:rPr lang="en-GB" baseline="0" dirty="0" smtClean="0"/>
              <a:t> how we stood up the tools step by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5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Name them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2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Have someone recall the point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6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</a:t>
            </a:r>
            <a:r>
              <a:rPr lang="en-GB" baseline="0" dirty="0" smtClean="0"/>
              <a:t>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0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3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Name</a:t>
            </a:r>
            <a:r>
              <a:rPr lang="en-GB" baseline="0" dirty="0" smtClean="0"/>
              <a:t> some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15C72-DCEA-4663-8502-3C126E011EC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91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7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9973433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33931" y="1692955"/>
              <a:ext cx="3074395" cy="2060440"/>
              <a:chOff x="5701703" y="682760"/>
              <a:chExt cx="3074395" cy="206044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1599032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Module #</a:t>
            </a:r>
            <a:br>
              <a:rPr lang="en-US" dirty="0" smtClean="0"/>
            </a:br>
            <a:r>
              <a:rPr lang="en-US" dirty="0" smtClean="0"/>
              <a:t>Module name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96892" y="2669757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DevOps</a:t>
            </a:r>
            <a:r>
              <a:rPr lang="en-US" dirty="0" smtClean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41616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2" descr="\\JBWServer\Shared\Clients\Presentations\Accenture\Lynette Oelschig - 12-4142 - Cloud ppt templates and style guide\Working Files\Final Images\159002441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24" name="Freeform 23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33931" y="1771785"/>
              <a:ext cx="3074395" cy="2060440"/>
              <a:chOff x="5701703" y="682760"/>
              <a:chExt cx="3074395" cy="206044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1599032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92" y="2669757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6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2" descr="\\JBWServer\Shared\Clients\Presentations\Accenture\Lynette Oelschig - 12-4142 - Cloud ppt templates and style guide\Working Files\Final Images\155542779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1894"/>
              <a:ext cx="2528887" cy="175897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633931" y="2137580"/>
              <a:ext cx="3074395" cy="2060440"/>
              <a:chOff x="5701703" y="682760"/>
              <a:chExt cx="3074395" cy="2060440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95299" y="5753967"/>
              <a:ext cx="2183716" cy="635721"/>
              <a:chOff x="459321" y="5788818"/>
              <a:chExt cx="2183716" cy="63572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5" y="912030"/>
            <a:ext cx="447374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4" y="1982756"/>
            <a:ext cx="447374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58789" y="6535748"/>
            <a:ext cx="8345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 b="0" dirty="0">
                <a:solidFill>
                  <a:schemeClr val="tx1"/>
                </a:solidFill>
                <a:latin typeface="Arial" pitchFamily="34" charset="0"/>
              </a:rPr>
              <a:t>Copyright © </a:t>
            </a:r>
            <a:r>
              <a:rPr lang="en-US" sz="1000" b="0" dirty="0" smtClean="0">
                <a:solidFill>
                  <a:schemeClr val="tx1"/>
                </a:solidFill>
                <a:latin typeface="Arial" pitchFamily="34" charset="0"/>
              </a:rPr>
              <a:t>2014 </a:t>
            </a:r>
            <a:r>
              <a:rPr lang="en-US" sz="1000" b="0" dirty="0">
                <a:solidFill>
                  <a:schemeClr val="tx1"/>
                </a:solidFill>
                <a:latin typeface="Arial" pitchFamily="34" charset="0"/>
              </a:rPr>
              <a:t>Accenture All Rights Reserved. Accenture, its logo, and High Performance Delivered are trademarks of Accenture.</a:t>
            </a:r>
          </a:p>
        </p:txBody>
      </p:sp>
    </p:spTree>
    <p:extLst>
      <p:ext uri="{BB962C8B-B14F-4D97-AF65-F5344CB8AC3E}">
        <p14:creationId xmlns:p14="http://schemas.microsoft.com/office/powerpoint/2010/main" val="661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89" y="1166781"/>
            <a:ext cx="401955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96803" y="1562789"/>
            <a:ext cx="4019550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27568" y="1166781"/>
            <a:ext cx="4021137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27568" y="1562789"/>
            <a:ext cx="4021137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96801" y="1562789"/>
            <a:ext cx="4019638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27568" y="1562789"/>
            <a:ext cx="4021137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96800" y="1169377"/>
            <a:ext cx="8151900" cy="52203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96801" y="1168094"/>
            <a:ext cx="4019638" cy="52215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27563" y="1168094"/>
            <a:ext cx="4021138" cy="52215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256061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889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54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6800" y="1563329"/>
            <a:ext cx="8151900" cy="4826359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1256061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55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Credentials_8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1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tage 0_1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71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\\JBWServer\Shared\Clients\Presentations\Accenture\Lynette Oelschig - 12-4142 - Cloud ppt templates and style guide\Working Files\Final Images\Stage 0_1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80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shutterstock_5955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3915124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462616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55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9976075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58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854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12703392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75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5900244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784892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1332384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5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5554277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241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3369402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57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JBWServer\Shared\Clients\Presentations\Accenture\Lynette Oelschig - 12-4142 - Cloud ppt templates and style guide\Working Files\Final Images\COLOURBOX1463173[1]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430886"/>
            <a:ext cx="5399086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88" y="2501613"/>
            <a:ext cx="539908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3935" y="4057690"/>
            <a:ext cx="3074395" cy="2060440"/>
            <a:chOff x="5701703" y="682760"/>
            <a:chExt cx="3074395" cy="2060440"/>
          </a:xfrm>
        </p:grpSpPr>
        <p:sp>
          <p:nvSpPr>
            <p:cNvPr id="37" name="Freeform 3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494508" y="311737"/>
            <a:ext cx="2183719" cy="635721"/>
            <a:chOff x="448031" y="5788818"/>
            <a:chExt cx="2183719" cy="63572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41" name="Freeform 4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496888" y="1102300"/>
            <a:ext cx="8647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89" y="799865"/>
            <a:ext cx="2528887" cy="1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9348428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098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\\JBWServer\Shared\Clients\Presentations\Accenture\Lynette Oelschig - 12-4142 - Cloud ppt templates and style guide\Working Files\Final Images\106586887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7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61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tage 0_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05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iStock_000004081765Medium[1]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4284733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832225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808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hutterstock_99079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4284733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832225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092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iStock_000020161944Large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717746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1265238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42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9724247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1370729"/>
            <a:ext cx="5399088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918221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76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JBWServer\Shared\Clients\Presentations\Accenture\Lynette Oelschig - 12-4142 - Cloud ppt templates and style guide\Working Files\Final Images\158956189PS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5453718"/>
            <a:ext cx="8151811" cy="75680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17462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537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JBWServer\Shared\Clients\Presentations\Accenture\Lynette Oelschig - 12-4142 - Cloud ppt templates and style guide\Working Files\Final Images\CO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35673"/>
            <a:ext cx="4019550" cy="1495805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488934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167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\\JBWServer\Shared\Clients\Presentations\Accenture\Lynette Oelschig - 12-4142 - Cloud ppt templates and style guide\Working Files\Final Images\shutterstock_5955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633935" y="3420466"/>
            <a:ext cx="3074395" cy="2060440"/>
            <a:chOff x="5701703" y="682760"/>
            <a:chExt cx="3074395" cy="2060440"/>
          </a:xfrm>
        </p:grpSpPr>
        <p:sp>
          <p:nvSpPr>
            <p:cNvPr id="32" name="Freeform 3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94508" y="311737"/>
            <a:ext cx="2183719" cy="635721"/>
            <a:chOff x="448031" y="5788818"/>
            <a:chExt cx="2183719" cy="63572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31" name="Freeform 3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496888" y="1102300"/>
            <a:ext cx="86471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89" y="799865"/>
            <a:ext cx="2528887" cy="171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3705735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92" y="4776462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11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279306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6" name="Picture 2" descr="\\JBWServer\Shared\Clients\Presentations\Accenture\Lynette Oelschig - 12-4142 - Cloud ppt templates and style guide\Working Files\Final Images\shutterstock_6970705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633930" y="3542935"/>
              <a:ext cx="3074395" cy="2060440"/>
              <a:chOff x="5701703" y="682760"/>
              <a:chExt cx="3074395" cy="2060440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22" name="Freeform 21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20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603250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>
              <a:defRPr lang="en-GB" sz="3600" b="0" dirty="0">
                <a:solidFill>
                  <a:schemeClr val="accent4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673976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4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54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61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lang="en-GB" dirty="0" smtClean="0">
                <a:solidFill>
                  <a:srgbClr val="666666"/>
                </a:solidFill>
              </a:rPr>
              <a:t>Copyright © 2015 Accenture  All rights reserved.</a:t>
            </a:r>
            <a:endParaRPr lang="en-GB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9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438179" y="434029"/>
            <a:ext cx="7934662" cy="513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/>
            </a:lvl1pPr>
          </a:lstStyle>
          <a:p>
            <a:pPr lvl="0"/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lang="en-GB" dirty="0" smtClean="0">
                <a:solidFill>
                  <a:srgbClr val="666666"/>
                </a:solidFill>
              </a:rPr>
              <a:t>Copyright © 2015 Accenture  All rights reserved.</a:t>
            </a:r>
            <a:endParaRPr lang="en-GB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5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rgbClr val="000000"/>
              </a:solidFill>
              <a:latin typeface="Agfa Rotis Sans Serif" pitchFamily="2" charset="0"/>
            </a:endParaRPr>
          </a:p>
        </p:txBody>
      </p:sp>
      <p:pic>
        <p:nvPicPr>
          <p:cNvPr id="1027" name="Picture 3" descr="S:\T-Mark\Accenture\2012-2079-Accenture Way\buildfiles\templates\TheAccentureWay_V3-2012-04-13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36" y="1001064"/>
            <a:ext cx="4718026" cy="35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cc_Sig_white_YellowOrange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2125" y="309090"/>
            <a:ext cx="2427544" cy="694944"/>
          </a:xfrm>
          <a:prstGeom prst="rect">
            <a:avLst/>
          </a:prstGeom>
        </p:spPr>
      </p:pic>
      <p:pic>
        <p:nvPicPr>
          <p:cNvPr id="7" name="Picture 6" descr="Acc_StrategyLine_English_wht_RGB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652887" y="812800"/>
            <a:ext cx="3200423" cy="225848"/>
          </a:xfrm>
          <a:prstGeom prst="rect">
            <a:avLst/>
          </a:prstGeom>
        </p:spPr>
      </p:pic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492125" y="1143000"/>
            <a:ext cx="86518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4" descr="Accenture_Way_Tex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25" y="4519180"/>
            <a:ext cx="5841999" cy="642105"/>
          </a:xfrm>
          <a:prstGeom prst="rect">
            <a:avLst/>
          </a:prstGeom>
        </p:spPr>
      </p:pic>
      <p:sp>
        <p:nvSpPr>
          <p:cNvPr id="13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402169" y="5501892"/>
            <a:ext cx="8247062" cy="540635"/>
          </a:xfrm>
          <a:ln w="9525"/>
        </p:spPr>
        <p:txBody>
          <a:bodyPr lIns="91440" tIns="45720" rIns="91440" bIns="45720" anchor="t"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4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69" y="6047316"/>
            <a:ext cx="6216650" cy="460375"/>
          </a:xfrm>
          <a:prstGeom prst="rect">
            <a:avLst/>
          </a:prstGeo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250824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prstClr val="white"/>
                </a:solidFill>
                <a:latin typeface="Agfa Rotis Sans Serif" pitchFamily="2" charset="0"/>
                <a:cs typeface="Arial" pitchFamily="34" charset="0"/>
              </a:rPr>
              <a:t>Copyright © 2015 Accenture. All rights reserved.</a:t>
            </a:r>
            <a:endParaRPr lang="de-DE" sz="1000" dirty="0">
              <a:solidFill>
                <a:prstClr val="white"/>
              </a:solidFill>
              <a:latin typeface="Agfa Rotis Sans Serif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6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Conte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89" y="1268900"/>
            <a:ext cx="8242897" cy="51794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4388" y="6511925"/>
            <a:ext cx="1693862" cy="269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7E39-A015-44ED-A035-8E8A25AABC1B}" type="slidenum">
              <a:rPr lang="en-US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66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86888" y="128588"/>
            <a:ext cx="8290400" cy="835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04813" y="6535738"/>
            <a:ext cx="30390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FFFFFF">
                    <a:lumMod val="10000"/>
                  </a:srgbClr>
                </a:solidFill>
              </a:rPr>
              <a:t>Copyright © 2015 Accenture All Rights Reserved.</a:t>
            </a:r>
            <a:endParaRPr lang="en-US" sz="1000" dirty="0">
              <a:solidFill>
                <a:srgbClr val="FFFFFF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01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3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80000"/>
              </a:lnSpc>
            </a:pPr>
            <a:endParaRPr lang="en-US" dirty="0">
              <a:solidFill>
                <a:srgbClr val="000000"/>
              </a:solidFill>
              <a:latin typeface="Agfa Rotis Sans Serif" pitchFamily="2" charset="0"/>
              <a:cs typeface="Arial" charset="0"/>
            </a:endParaRPr>
          </a:p>
        </p:txBody>
      </p:sp>
      <p:pic>
        <p:nvPicPr>
          <p:cNvPr id="12" name="Picture 3" descr="S:\T-Mark\Accenture\2012-2079-Accenture Way\buildfiles\templates\TheAccentureWay_V3-2012-04-13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88" y="310108"/>
            <a:ext cx="5328851" cy="40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250825" y="3761297"/>
            <a:ext cx="8642350" cy="1323975"/>
          </a:xfrm>
        </p:spPr>
        <p:txBody>
          <a:bodyPr wrap="square" lIns="0" tIns="44450" rIns="0" bIns="4445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4000" b="1" i="0">
                <a:solidFill>
                  <a:schemeClr val="bg1"/>
                </a:solidFill>
                <a:latin typeface="Agfa Rotis Sans Serif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9" name="AMC_Footer"/>
          <p:cNvSpPr txBox="1">
            <a:spLocks/>
          </p:cNvSpPr>
          <p:nvPr userDrawn="1"/>
        </p:nvSpPr>
        <p:spPr>
          <a:xfrm>
            <a:off x="250824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prstClr val="white"/>
                </a:solidFill>
                <a:latin typeface="Agfa Rotis Sans Serif" pitchFamily="2" charset="0"/>
                <a:cs typeface="Arial" pitchFamily="34" charset="0"/>
              </a:rPr>
              <a:t>Copyright © 2015 Accenture. All rights reserved.</a:t>
            </a:r>
            <a:endParaRPr lang="de-DE" sz="1000" dirty="0">
              <a:solidFill>
                <a:prstClr val="white"/>
              </a:solidFill>
              <a:latin typeface="Agfa Rotis Sans Serif" pitchFamily="2" charset="0"/>
              <a:cs typeface="Arial" pitchFamily="34" charset="0"/>
            </a:endParaRPr>
          </a:p>
        </p:txBody>
      </p:sp>
      <p:sp>
        <p:nvSpPr>
          <p:cNvPr id="20" name="Inhaltsplatzhalter 13"/>
          <p:cNvSpPr txBox="1">
            <a:spLocks/>
          </p:cNvSpPr>
          <p:nvPr userDrawn="1"/>
        </p:nvSpPr>
        <p:spPr>
          <a:xfrm>
            <a:off x="8496436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white"/>
                </a:solidFill>
                <a:latin typeface="Agfa Rotis Sans Serif" pitchFamily="2" charset="0"/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prstClr val="white"/>
              </a:solidFill>
              <a:latin typeface="Agfa Rotis Sans Serif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3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54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6800" y="1563329"/>
            <a:ext cx="8151900" cy="4826359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E1AAC3-A965-44A3-AD06-EA035165D72C}" type="slidenum">
              <a:rPr lang="en-GB" smtClean="0">
                <a:solidFill>
                  <a:srgbClr val="666666"/>
                </a:solidFill>
              </a:rPr>
              <a:pPr/>
              <a:t>‹#›</a:t>
            </a:fld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1813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E1AAC3-A965-44A3-AD06-EA035165D72C}" type="slidenum">
              <a:rPr lang="en-GB" smtClean="0">
                <a:solidFill>
                  <a:srgbClr val="666666"/>
                </a:solidFill>
              </a:rPr>
              <a:pPr/>
              <a:t>‹#›</a:t>
            </a:fld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lang="en-GB" dirty="0" smtClean="0">
                <a:solidFill>
                  <a:srgbClr val="666666"/>
                </a:solidFill>
              </a:rPr>
              <a:t>Copyright © 2015 Accenture  All rights reserved.</a:t>
            </a:r>
            <a:endParaRPr lang="en-GB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8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Master 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2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6037511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5633930" y="3333265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9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475762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546488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4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43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6042153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5633930" y="2538851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9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317500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388226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7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9976075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633931" y="2236445"/>
              <a:ext cx="3074395" cy="2060440"/>
              <a:chOff x="5701703" y="682760"/>
              <a:chExt cx="3074395" cy="2060440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2" name="Freeform 11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5" y="1471441"/>
            <a:ext cx="4019547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89" y="2542167"/>
            <a:ext cx="483185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00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2703392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1894"/>
              <a:ext cx="2528887" cy="17589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5633931" y="1834849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495299" y="5753967"/>
              <a:ext cx="2183716" cy="635721"/>
              <a:chOff x="459321" y="5788818"/>
              <a:chExt cx="2183716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5" y="912030"/>
            <a:ext cx="447374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4" y="1982756"/>
            <a:ext cx="447374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5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172569"/>
            <a:ext cx="8151812" cy="521712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7164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496888" y="1102300"/>
            <a:ext cx="8645612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6800" y="6546849"/>
            <a:ext cx="2895600" cy="157164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8" name="Picture 2" descr="C:\Users\mark.rendell\AppData\Local\Microsoft\Windows\Temporary Internet Files\Content.Outlook\Q4DNG7M0\new-devops.png"/>
          <p:cNvPicPr>
            <a:picLocks noChangeAspect="1" noChangeArrowheads="1"/>
          </p:cNvPicPr>
          <p:nvPr userDrawn="1"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67" y="0"/>
            <a:ext cx="1740833" cy="54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10" r:id="rId49"/>
    <p:sldLayoutId id="2147483711" r:id="rId5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172569"/>
            <a:ext cx="8151812" cy="521712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7164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66666"/>
              </a:solidFill>
              <a:cs typeface="Arial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496888" y="1102300"/>
            <a:ext cx="8645612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6800" y="6546849"/>
            <a:ext cx="2895600" cy="157164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666666"/>
                </a:solidFill>
                <a:cs typeface="Arial" charset="0"/>
              </a:rPr>
              <a:t>Copyright © 2015 Accenture  All rights reserved.</a:t>
            </a:r>
            <a:endParaRPr lang="en-GB" dirty="0">
              <a:solidFill>
                <a:srgbClr val="6666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2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hyperlink" Target="http://johnkpaul.com/blog/2013/10/04/git-precommit-hook-awesomeness/" TargetMode="External"/><Relationship Id="rId10" Type="http://schemas.openxmlformats.org/officeDocument/2006/relationships/image" Target="../media/image64.png"/><Relationship Id="rId4" Type="http://schemas.openxmlformats.org/officeDocument/2006/relationships/hyperlink" Target="http://lmsgoncalves.files.wordpress.com/2015/09/muppetspairprogramming.jpg" TargetMode="External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theautomatedtester.co.uk/blog/2008.htm" TargetMode="External"/><Relationship Id="rId5" Type="http://schemas.openxmlformats.org/officeDocument/2006/relationships/hyperlink" Target="http://www.augmentum.com/software-qa-test/" TargetMode="External"/><Relationship Id="rId4" Type="http://schemas.openxmlformats.org/officeDocument/2006/relationships/image" Target="../media/image6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72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lm.accenture.com/wiki/display/DOT/Day+2+Setup+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en.wikipedia.org/wiki/File:Cloud_computing.svg" TargetMode="Externa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emf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hyperlink" Target="https://docker.accenture.com/" TargetMode="External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92" y="1818705"/>
            <a:ext cx="4651172" cy="996950"/>
          </a:xfrm>
        </p:spPr>
        <p:txBody>
          <a:bodyPr/>
          <a:lstStyle/>
          <a:p>
            <a:r>
              <a:rPr lang="en-GB" dirty="0" smtClean="0"/>
              <a:t>Day 1 Recap &amp;</a:t>
            </a:r>
            <a:br>
              <a:rPr lang="en-GB" dirty="0" smtClean="0"/>
            </a:br>
            <a:r>
              <a:rPr lang="en-GB" dirty="0" smtClean="0"/>
              <a:t>Day 2 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6892" y="2889430"/>
            <a:ext cx="4075113" cy="4675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8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dirty="0" smtClean="0">
                <a:solidFill>
                  <a:srgbClr val="666666"/>
                </a:solidFill>
              </a:rPr>
              <a:t>Copyright © </a:t>
            </a:r>
            <a:r>
              <a:rPr lang="en-GB" dirty="0" smtClean="0">
                <a:solidFill>
                  <a:srgbClr val="666666"/>
                </a:solidFill>
              </a:rPr>
              <a:t>2015</a:t>
            </a:r>
            <a:r>
              <a:rPr dirty="0" smtClean="0">
                <a:solidFill>
                  <a:srgbClr val="666666"/>
                </a:solidFill>
              </a:rPr>
              <a:t> Accenture  All rights reserved.</a:t>
            </a:r>
            <a:endParaRPr dirty="0">
              <a:solidFill>
                <a:srgbClr val="66666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31639" y="2846717"/>
            <a:ext cx="6307743" cy="552090"/>
            <a:chOff x="1932317" y="2846717"/>
            <a:chExt cx="4934309" cy="552090"/>
          </a:xfrm>
        </p:grpSpPr>
        <p:sp>
          <p:nvSpPr>
            <p:cNvPr id="4" name="Freeform 3"/>
            <p:cNvSpPr/>
            <p:nvPr/>
          </p:nvSpPr>
          <p:spPr>
            <a:xfrm>
              <a:off x="1932317" y="3015506"/>
              <a:ext cx="4882551" cy="130545"/>
            </a:xfrm>
            <a:custGeom>
              <a:avLst/>
              <a:gdLst>
                <a:gd name="connsiteX0" fmla="*/ 0 w 4882551"/>
                <a:gd name="connsiteY0" fmla="*/ 51758 h 261091"/>
                <a:gd name="connsiteX1" fmla="*/ 241540 w 4882551"/>
                <a:gd name="connsiteY1" fmla="*/ 34506 h 261091"/>
                <a:gd name="connsiteX2" fmla="*/ 448574 w 4882551"/>
                <a:gd name="connsiteY2" fmla="*/ 0 h 261091"/>
                <a:gd name="connsiteX3" fmla="*/ 1224951 w 4882551"/>
                <a:gd name="connsiteY3" fmla="*/ 17253 h 261091"/>
                <a:gd name="connsiteX4" fmla="*/ 1276709 w 4882551"/>
                <a:gd name="connsiteY4" fmla="*/ 34506 h 261091"/>
                <a:gd name="connsiteX5" fmla="*/ 2260121 w 4882551"/>
                <a:gd name="connsiteY5" fmla="*/ 51758 h 261091"/>
                <a:gd name="connsiteX6" fmla="*/ 2536166 w 4882551"/>
                <a:gd name="connsiteY6" fmla="*/ 86264 h 261091"/>
                <a:gd name="connsiteX7" fmla="*/ 2622430 w 4882551"/>
                <a:gd name="connsiteY7" fmla="*/ 103517 h 261091"/>
                <a:gd name="connsiteX8" fmla="*/ 3450566 w 4882551"/>
                <a:gd name="connsiteY8" fmla="*/ 120770 h 261091"/>
                <a:gd name="connsiteX9" fmla="*/ 4019909 w 4882551"/>
                <a:gd name="connsiteY9" fmla="*/ 155275 h 261091"/>
                <a:gd name="connsiteX10" fmla="*/ 4071668 w 4882551"/>
                <a:gd name="connsiteY10" fmla="*/ 189781 h 261091"/>
                <a:gd name="connsiteX11" fmla="*/ 4226943 w 4882551"/>
                <a:gd name="connsiteY11" fmla="*/ 207034 h 261091"/>
                <a:gd name="connsiteX12" fmla="*/ 4364966 w 4882551"/>
                <a:gd name="connsiteY12" fmla="*/ 241540 h 261091"/>
                <a:gd name="connsiteX13" fmla="*/ 4416725 w 4882551"/>
                <a:gd name="connsiteY13" fmla="*/ 258792 h 261091"/>
                <a:gd name="connsiteX14" fmla="*/ 4882551 w 4882551"/>
                <a:gd name="connsiteY14" fmla="*/ 258792 h 2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82551" h="261091">
                  <a:moveTo>
                    <a:pt x="0" y="51758"/>
                  </a:moveTo>
                  <a:lnTo>
                    <a:pt x="241540" y="34506"/>
                  </a:lnTo>
                  <a:cubicBezTo>
                    <a:pt x="397893" y="20910"/>
                    <a:pt x="353346" y="31743"/>
                    <a:pt x="448574" y="0"/>
                  </a:cubicBezTo>
                  <a:lnTo>
                    <a:pt x="1224951" y="17253"/>
                  </a:lnTo>
                  <a:cubicBezTo>
                    <a:pt x="1243121" y="18010"/>
                    <a:pt x="1258533" y="33900"/>
                    <a:pt x="1276709" y="34506"/>
                  </a:cubicBezTo>
                  <a:cubicBezTo>
                    <a:pt x="1604381" y="45428"/>
                    <a:pt x="1932317" y="46007"/>
                    <a:pt x="2260121" y="51758"/>
                  </a:cubicBezTo>
                  <a:cubicBezTo>
                    <a:pt x="2546141" y="99428"/>
                    <a:pt x="2121492" y="30973"/>
                    <a:pt x="2536166" y="86264"/>
                  </a:cubicBezTo>
                  <a:cubicBezTo>
                    <a:pt x="2565233" y="90140"/>
                    <a:pt x="2593127" y="102411"/>
                    <a:pt x="2622430" y="103517"/>
                  </a:cubicBezTo>
                  <a:cubicBezTo>
                    <a:pt x="2898339" y="113929"/>
                    <a:pt x="3174521" y="115019"/>
                    <a:pt x="3450566" y="120770"/>
                  </a:cubicBezTo>
                  <a:cubicBezTo>
                    <a:pt x="3709714" y="185558"/>
                    <a:pt x="3297113" y="87514"/>
                    <a:pt x="4019909" y="155275"/>
                  </a:cubicBezTo>
                  <a:cubicBezTo>
                    <a:pt x="4040554" y="157210"/>
                    <a:pt x="4051552" y="184752"/>
                    <a:pt x="4071668" y="189781"/>
                  </a:cubicBezTo>
                  <a:cubicBezTo>
                    <a:pt x="4122190" y="202412"/>
                    <a:pt x="4175185" y="201283"/>
                    <a:pt x="4226943" y="207034"/>
                  </a:cubicBezTo>
                  <a:cubicBezTo>
                    <a:pt x="4272951" y="218536"/>
                    <a:pt x="4319976" y="226544"/>
                    <a:pt x="4364966" y="241540"/>
                  </a:cubicBezTo>
                  <a:cubicBezTo>
                    <a:pt x="4382219" y="247291"/>
                    <a:pt x="4398549" y="258186"/>
                    <a:pt x="4416725" y="258792"/>
                  </a:cubicBezTo>
                  <a:cubicBezTo>
                    <a:pt x="4571914" y="263965"/>
                    <a:pt x="4727276" y="258792"/>
                    <a:pt x="4882551" y="258792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6435306" y="2846717"/>
              <a:ext cx="431320" cy="293298"/>
            </a:xfrm>
            <a:custGeom>
              <a:avLst/>
              <a:gdLst>
                <a:gd name="connsiteX0" fmla="*/ 431320 w 431320"/>
                <a:gd name="connsiteY0" fmla="*/ 293298 h 293298"/>
                <a:gd name="connsiteX1" fmla="*/ 345056 w 431320"/>
                <a:gd name="connsiteY1" fmla="*/ 276045 h 293298"/>
                <a:gd name="connsiteX2" fmla="*/ 293298 w 431320"/>
                <a:gd name="connsiteY2" fmla="*/ 241540 h 293298"/>
                <a:gd name="connsiteX3" fmla="*/ 241539 w 431320"/>
                <a:gd name="connsiteY3" fmla="*/ 224287 h 293298"/>
                <a:gd name="connsiteX4" fmla="*/ 172528 w 431320"/>
                <a:gd name="connsiteY4" fmla="*/ 172528 h 293298"/>
                <a:gd name="connsiteX5" fmla="*/ 103517 w 431320"/>
                <a:gd name="connsiteY5" fmla="*/ 103517 h 293298"/>
                <a:gd name="connsiteX6" fmla="*/ 69011 w 431320"/>
                <a:gd name="connsiteY6" fmla="*/ 51758 h 293298"/>
                <a:gd name="connsiteX7" fmla="*/ 17252 w 431320"/>
                <a:gd name="connsiteY7" fmla="*/ 17253 h 293298"/>
                <a:gd name="connsiteX8" fmla="*/ 0 w 431320"/>
                <a:gd name="connsiteY8" fmla="*/ 0 h 29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20" h="293298">
                  <a:moveTo>
                    <a:pt x="431320" y="293298"/>
                  </a:moveTo>
                  <a:cubicBezTo>
                    <a:pt x="402565" y="287547"/>
                    <a:pt x="372513" y="286341"/>
                    <a:pt x="345056" y="276045"/>
                  </a:cubicBezTo>
                  <a:cubicBezTo>
                    <a:pt x="325641" y="268764"/>
                    <a:pt x="311844" y="250813"/>
                    <a:pt x="293298" y="241540"/>
                  </a:cubicBezTo>
                  <a:cubicBezTo>
                    <a:pt x="277032" y="233407"/>
                    <a:pt x="258792" y="230038"/>
                    <a:pt x="241539" y="224287"/>
                  </a:cubicBezTo>
                  <a:cubicBezTo>
                    <a:pt x="218535" y="207034"/>
                    <a:pt x="190936" y="194618"/>
                    <a:pt x="172528" y="172528"/>
                  </a:cubicBezTo>
                  <a:cubicBezTo>
                    <a:pt x="101748" y="87592"/>
                    <a:pt x="220304" y="142447"/>
                    <a:pt x="103517" y="103517"/>
                  </a:cubicBezTo>
                  <a:cubicBezTo>
                    <a:pt x="92015" y="86264"/>
                    <a:pt x="83673" y="66420"/>
                    <a:pt x="69011" y="51758"/>
                  </a:cubicBezTo>
                  <a:cubicBezTo>
                    <a:pt x="54349" y="37096"/>
                    <a:pt x="33840" y="29694"/>
                    <a:pt x="17252" y="17253"/>
                  </a:cubicBezTo>
                  <a:cubicBezTo>
                    <a:pt x="10746" y="12373"/>
                    <a:pt x="5751" y="5751"/>
                    <a:pt x="0" y="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6504317" y="3157267"/>
              <a:ext cx="327804" cy="241540"/>
            </a:xfrm>
            <a:custGeom>
              <a:avLst/>
              <a:gdLst>
                <a:gd name="connsiteX0" fmla="*/ 327804 w 327804"/>
                <a:gd name="connsiteY0" fmla="*/ 0 h 241540"/>
                <a:gd name="connsiteX1" fmla="*/ 189781 w 327804"/>
                <a:gd name="connsiteY1" fmla="*/ 86264 h 241540"/>
                <a:gd name="connsiteX2" fmla="*/ 86264 w 327804"/>
                <a:gd name="connsiteY2" fmla="*/ 155276 h 241540"/>
                <a:gd name="connsiteX3" fmla="*/ 51758 w 327804"/>
                <a:gd name="connsiteY3" fmla="*/ 207034 h 241540"/>
                <a:gd name="connsiteX4" fmla="*/ 0 w 327804"/>
                <a:gd name="connsiteY4" fmla="*/ 241540 h 24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804" h="241540">
                  <a:moveTo>
                    <a:pt x="327804" y="0"/>
                  </a:moveTo>
                  <a:cubicBezTo>
                    <a:pt x="315793" y="7206"/>
                    <a:pt x="212533" y="67304"/>
                    <a:pt x="189781" y="86264"/>
                  </a:cubicBezTo>
                  <a:cubicBezTo>
                    <a:pt x="103622" y="158063"/>
                    <a:pt x="177227" y="124955"/>
                    <a:pt x="86264" y="155276"/>
                  </a:cubicBezTo>
                  <a:cubicBezTo>
                    <a:pt x="74762" y="172529"/>
                    <a:pt x="66420" y="192372"/>
                    <a:pt x="51758" y="207034"/>
                  </a:cubicBezTo>
                  <a:cubicBezTo>
                    <a:pt x="37096" y="221696"/>
                    <a:pt x="0" y="241540"/>
                    <a:pt x="0" y="24154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12" name="Title 3"/>
          <p:cNvSpPr txBox="1">
            <a:spLocks/>
          </p:cNvSpPr>
          <p:nvPr/>
        </p:nvSpPr>
        <p:spPr>
          <a:xfrm>
            <a:off x="3000340" y="2311032"/>
            <a:ext cx="3618797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ctr"/>
            <a:r>
              <a:rPr lang="en-GB" sz="40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Release</a:t>
            </a:r>
            <a:endParaRPr lang="en-GB" sz="2600" b="1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42519" y="2047691"/>
            <a:ext cx="1674159" cy="2753170"/>
            <a:chOff x="1534106" y="2047691"/>
            <a:chExt cx="1674159" cy="2753170"/>
          </a:xfrm>
        </p:grpSpPr>
        <p:pic>
          <p:nvPicPr>
            <p:cNvPr id="21506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898314" y="3597965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itle 3"/>
            <p:cNvSpPr txBox="1">
              <a:spLocks/>
            </p:cNvSpPr>
            <p:nvPr/>
          </p:nvSpPr>
          <p:spPr>
            <a:xfrm>
              <a:off x="1674191" y="4092649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r>
                <a:rPr lang="en-GB" sz="40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Idea</a:t>
              </a:r>
              <a:r>
                <a:rPr lang="en-GB" sz="4000" b="1">
                  <a:solidFill>
                    <a:srgbClr val="FFFF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</a:t>
              </a:r>
              <a:endParaRPr lang="en-GB" sz="2600" b="1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9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898314" y="3131847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898314" y="204769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898314" y="258161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262522" y="3597965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262522" y="3131847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262522" y="204769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262522" y="258161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629671" y="3597965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629671" y="3131847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629671" y="204769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629671" y="258161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534106" y="3597965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534106" y="3131847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534106" y="204769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534106" y="258161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7639383" y="2067021"/>
            <a:ext cx="1718604" cy="2785599"/>
            <a:chOff x="6446583" y="2067021"/>
            <a:chExt cx="1718604" cy="2785599"/>
          </a:xfrm>
        </p:grpSpPr>
        <p:pic>
          <p:nvPicPr>
            <p:cNvPr id="21510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583" y="3585156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itle 3"/>
            <p:cNvSpPr txBox="1">
              <a:spLocks/>
            </p:cNvSpPr>
            <p:nvPr/>
          </p:nvSpPr>
          <p:spPr>
            <a:xfrm>
              <a:off x="6485773" y="4144408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925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r>
                <a:rPr lang="en-GB" sz="40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Value</a:t>
              </a:r>
              <a:r>
                <a:rPr lang="en-GB" sz="4000" b="1">
                  <a:solidFill>
                    <a:srgbClr val="FFFF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</a:t>
              </a:r>
              <a:endParaRPr lang="en-GB" sz="2600" b="1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34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40" y="3585156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020" y="3585156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07" y="3585156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583" y="3082337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40" y="3082337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020" y="3082337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07" y="3082337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583" y="2561994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40" y="2561994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020" y="2561994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07" y="2561994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583" y="2067021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40" y="2067021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020" y="2067021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07" y="2067021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8069240" y="2497864"/>
            <a:ext cx="1543320" cy="1042760"/>
            <a:chOff x="6876440" y="2497864"/>
            <a:chExt cx="1543320" cy="1042760"/>
          </a:xfrm>
        </p:grpSpPr>
        <p:sp>
          <p:nvSpPr>
            <p:cNvPr id="11" name="Explosion 2 10"/>
            <p:cNvSpPr/>
            <p:nvPr/>
          </p:nvSpPr>
          <p:spPr>
            <a:xfrm>
              <a:off x="6876440" y="2497864"/>
              <a:ext cx="1543320" cy="1042760"/>
            </a:xfrm>
            <a:prstGeom prst="irregularSeal2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9" name="Explosion 2 48"/>
            <p:cNvSpPr/>
            <p:nvPr/>
          </p:nvSpPr>
          <p:spPr>
            <a:xfrm>
              <a:off x="7129670" y="2665138"/>
              <a:ext cx="1149626" cy="760071"/>
            </a:xfrm>
            <a:prstGeom prst="irregularSeal2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50" name="Explosion 2 49"/>
            <p:cNvSpPr/>
            <p:nvPr/>
          </p:nvSpPr>
          <p:spPr>
            <a:xfrm>
              <a:off x="7218955" y="2797050"/>
              <a:ext cx="858290" cy="567455"/>
            </a:xfrm>
            <a:prstGeom prst="irregularSeal2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52" name="Title 3"/>
          <p:cNvSpPr txBox="1">
            <a:spLocks/>
          </p:cNvSpPr>
          <p:nvPr/>
        </p:nvSpPr>
        <p:spPr>
          <a:xfrm>
            <a:off x="0" y="429594"/>
            <a:ext cx="9144000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3600" b="1" dirty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 </a:t>
            </a:r>
            <a:r>
              <a:rPr lang="en-GB" sz="3600" b="1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#2:</a:t>
            </a:r>
            <a:endParaRPr lang="en-GB" sz="2400" b="1" dirty="0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3000340" y="429594"/>
            <a:ext cx="6107148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3600" b="1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Release risk</a:t>
            </a:r>
            <a:endParaRPr lang="en-GB" sz="2400" b="1" dirty="0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dirty="0" smtClean="0">
                <a:solidFill>
                  <a:srgbClr val="666666"/>
                </a:solidFill>
              </a:rPr>
              <a:t>Copyright © </a:t>
            </a:r>
            <a:r>
              <a:rPr lang="en-GB" dirty="0" smtClean="0">
                <a:solidFill>
                  <a:srgbClr val="666666"/>
                </a:solidFill>
              </a:rPr>
              <a:t>2015</a:t>
            </a:r>
            <a:r>
              <a:rPr dirty="0" smtClean="0">
                <a:solidFill>
                  <a:srgbClr val="666666"/>
                </a:solidFill>
              </a:rPr>
              <a:t> Accenture  All rights reserved.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3000340" y="2311032"/>
            <a:ext cx="3618797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ctr"/>
            <a:r>
              <a:rPr lang="en-GB" sz="40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Release</a:t>
            </a:r>
            <a:endParaRPr lang="en-GB" sz="2600" b="1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42519" y="2047691"/>
            <a:ext cx="1674159" cy="2753170"/>
            <a:chOff x="1534106" y="2047691"/>
            <a:chExt cx="1674159" cy="2753170"/>
          </a:xfrm>
        </p:grpSpPr>
        <p:pic>
          <p:nvPicPr>
            <p:cNvPr id="21506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898314" y="3597965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itle 3"/>
            <p:cNvSpPr txBox="1">
              <a:spLocks/>
            </p:cNvSpPr>
            <p:nvPr/>
          </p:nvSpPr>
          <p:spPr>
            <a:xfrm>
              <a:off x="1674191" y="4092649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r>
                <a:rPr lang="en-GB" sz="40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Idea</a:t>
              </a:r>
              <a:r>
                <a:rPr lang="en-GB" sz="4000" b="1">
                  <a:solidFill>
                    <a:srgbClr val="FFFF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</a:t>
              </a:r>
              <a:endParaRPr lang="en-GB" sz="2600" b="1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19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898314" y="3131847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898314" y="204769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898314" y="258161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262522" y="3597965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262522" y="3131847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262522" y="204769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262522" y="258161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629671" y="3597965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629671" y="3131847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629671" y="204769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2629671" y="258161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534106" y="3597965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534106" y="3131847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534106" y="204769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534106" y="2581611"/>
              <a:ext cx="364208" cy="53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7639200" y="2067021"/>
            <a:ext cx="1718604" cy="2785599"/>
            <a:chOff x="6446583" y="2067021"/>
            <a:chExt cx="1718604" cy="2785599"/>
          </a:xfrm>
        </p:grpSpPr>
        <p:pic>
          <p:nvPicPr>
            <p:cNvPr id="21510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583" y="3585156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itle 3"/>
            <p:cNvSpPr txBox="1">
              <a:spLocks/>
            </p:cNvSpPr>
            <p:nvPr/>
          </p:nvSpPr>
          <p:spPr>
            <a:xfrm>
              <a:off x="6485773" y="4144408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925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r>
                <a:rPr lang="en-GB" sz="40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Value</a:t>
              </a:r>
              <a:r>
                <a:rPr lang="en-GB" sz="4000" b="1">
                  <a:solidFill>
                    <a:srgbClr val="FFFF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</a:t>
              </a:r>
              <a:endParaRPr lang="en-GB" sz="2600" b="1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34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40" y="3585156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020" y="3585156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07" y="3585156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583" y="3082337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40" y="3082337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020" y="3082337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07" y="3082337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583" y="2561994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40" y="2561994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020" y="2561994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07" y="2561994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583" y="2067021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440" y="2067021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020" y="2067021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07" y="2067021"/>
              <a:ext cx="441580" cy="52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230638" y="2523289"/>
            <a:ext cx="6653021" cy="1255967"/>
            <a:chOff x="1230638" y="2523289"/>
            <a:chExt cx="6653021" cy="1255967"/>
          </a:xfrm>
        </p:grpSpPr>
        <p:sp>
          <p:nvSpPr>
            <p:cNvPr id="59" name="Title 3"/>
            <p:cNvSpPr txBox="1">
              <a:spLocks/>
            </p:cNvSpPr>
            <p:nvPr/>
          </p:nvSpPr>
          <p:spPr>
            <a:xfrm rot="20636634">
              <a:off x="3231917" y="2523289"/>
              <a:ext cx="798764" cy="283697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 fontScale="92500"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12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"Release"</a:t>
              </a:r>
              <a:endParaRPr lang="en-GB" sz="10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230638" y="2574354"/>
              <a:ext cx="6653021" cy="1204902"/>
              <a:chOff x="1230638" y="2574354"/>
              <a:chExt cx="6653021" cy="1204902"/>
            </a:xfrm>
          </p:grpSpPr>
          <p:sp>
            <p:nvSpPr>
              <p:cNvPr id="57" name="Title 3"/>
              <p:cNvSpPr txBox="1">
                <a:spLocks/>
              </p:cNvSpPr>
              <p:nvPr/>
            </p:nvSpPr>
            <p:spPr>
              <a:xfrm rot="1273355">
                <a:off x="1727862" y="2639291"/>
                <a:ext cx="798764" cy="283697"/>
              </a:xfrm>
              <a:prstGeom prst="rect">
                <a:avLst/>
              </a:prstGeom>
              <a:noFill/>
              <a:effectLst>
                <a:softEdge rad="317500"/>
              </a:effectLst>
            </p:spPr>
            <p:txBody>
              <a:bodyPr anchor="t">
                <a:normAutofit fontScale="92500"/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lang="en-AU" sz="2300" kern="1200" spc="0" baseline="0" dirty="0" smtClean="0">
                    <a:solidFill>
                      <a:schemeClr val="tx1"/>
                    </a:solidFill>
                    <a:latin typeface="+mj-lt"/>
                    <a:ea typeface="Arial" pitchFamily="-105" charset="-52"/>
                    <a:cs typeface="Arial" pitchFamily="34" charset="0"/>
                  </a:defRPr>
                </a:lvl1pPr>
                <a:lvl2pPr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2pPr>
                <a:lvl3pPr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3pPr>
                <a:lvl4pPr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4pPr>
                <a:lvl5pPr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24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-105" charset="-52"/>
                  <a:defRPr sz="26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-105" charset="-52"/>
                  <a:defRPr sz="26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-105" charset="-52"/>
                  <a:defRPr sz="26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-105" charset="-52"/>
                  <a:defRPr sz="2600">
                    <a:solidFill>
                      <a:schemeClr val="tx1"/>
                    </a:solidFill>
                    <a:latin typeface="Arial" pitchFamily="-105" charset="-52"/>
                    <a:ea typeface="Arial" pitchFamily="-105" charset="-52"/>
                    <a:cs typeface="Arial" pitchFamily="-105" charset="-52"/>
                  </a:defRPr>
                </a:lvl9pPr>
              </a:lstStyle>
              <a:p>
                <a:pPr algn="ctr"/>
                <a:r>
                  <a:rPr lang="en-GB" sz="12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"Release"</a:t>
                </a:r>
                <a:endParaRPr lang="en-GB" sz="10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230638" y="2574354"/>
                <a:ext cx="6653021" cy="1204902"/>
                <a:chOff x="1230638" y="2574354"/>
                <a:chExt cx="6653021" cy="1204902"/>
              </a:xfrm>
            </p:grpSpPr>
            <p:sp>
              <p:nvSpPr>
                <p:cNvPr id="52" name="Title 3"/>
                <p:cNvSpPr txBox="1">
                  <a:spLocks/>
                </p:cNvSpPr>
                <p:nvPr/>
              </p:nvSpPr>
              <p:spPr>
                <a:xfrm rot="569159">
                  <a:off x="3395377" y="3411826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925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latin typeface="MV Boli" panose="02000500030200090000" pitchFamily="2" charset="0"/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53" name="Title 3"/>
                <p:cNvSpPr txBox="1">
                  <a:spLocks/>
                </p:cNvSpPr>
                <p:nvPr/>
              </p:nvSpPr>
              <p:spPr>
                <a:xfrm rot="19797824">
                  <a:off x="4593601" y="3256958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925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latin typeface="MV Boli" panose="02000500030200090000" pitchFamily="2" charset="0"/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54" name="Title 3"/>
                <p:cNvSpPr txBox="1">
                  <a:spLocks/>
                </p:cNvSpPr>
                <p:nvPr/>
              </p:nvSpPr>
              <p:spPr>
                <a:xfrm rot="799616">
                  <a:off x="5359082" y="3495559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925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latin typeface="MV Boli" panose="02000500030200090000" pitchFamily="2" charset="0"/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55" name="Title 3"/>
                <p:cNvSpPr txBox="1">
                  <a:spLocks/>
                </p:cNvSpPr>
                <p:nvPr/>
              </p:nvSpPr>
              <p:spPr>
                <a:xfrm rot="20825171">
                  <a:off x="5936861" y="3149990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925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latin typeface="MV Boli" panose="02000500030200090000" pitchFamily="2" charset="0"/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56" name="Title 3"/>
                <p:cNvSpPr txBox="1">
                  <a:spLocks/>
                </p:cNvSpPr>
                <p:nvPr/>
              </p:nvSpPr>
              <p:spPr>
                <a:xfrm rot="20825171">
                  <a:off x="2651272" y="3197582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925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latin typeface="MV Boli" panose="02000500030200090000" pitchFamily="2" charset="0"/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58" name="Title 3"/>
                <p:cNvSpPr txBox="1">
                  <a:spLocks/>
                </p:cNvSpPr>
                <p:nvPr/>
              </p:nvSpPr>
              <p:spPr>
                <a:xfrm rot="197640">
                  <a:off x="1230638" y="3197581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925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latin typeface="MV Boli" panose="02000500030200090000" pitchFamily="2" charset="0"/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60" name="Title 3"/>
                <p:cNvSpPr txBox="1">
                  <a:spLocks/>
                </p:cNvSpPr>
                <p:nvPr/>
              </p:nvSpPr>
              <p:spPr>
                <a:xfrm rot="2290596">
                  <a:off x="6937183" y="2574354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925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latin typeface="MV Boli" panose="02000500030200090000" pitchFamily="2" charset="0"/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62" name="Title 3"/>
                <p:cNvSpPr txBox="1">
                  <a:spLocks/>
                </p:cNvSpPr>
                <p:nvPr/>
              </p:nvSpPr>
              <p:spPr>
                <a:xfrm rot="20781003">
                  <a:off x="7084895" y="3341964"/>
                  <a:ext cx="798764" cy="283697"/>
                </a:xfrm>
                <a:prstGeom prst="rect">
                  <a:avLst/>
                </a:prstGeom>
                <a:noFill/>
                <a:effectLst>
                  <a:softEdge rad="317500"/>
                </a:effectLst>
              </p:spPr>
              <p:txBody>
                <a:bodyPr anchor="t">
                  <a:normAutofit fontScale="92500"/>
                </a:bodyPr>
                <a:lstStyle>
                  <a:lvl1pPr algn="l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lang="en-AU" sz="2300" kern="1200" spc="0" baseline="0" dirty="0" smtClean="0">
                      <a:solidFill>
                        <a:schemeClr val="tx1"/>
                      </a:solidFill>
                      <a:latin typeface="+mj-lt"/>
                      <a:ea typeface="Arial" pitchFamily="-105" charset="-52"/>
                      <a:cs typeface="Arial" pitchFamily="34" charset="0"/>
                    </a:defRPr>
                  </a:lvl1pPr>
                  <a:lvl2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2pPr>
                  <a:lvl3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3pPr>
                  <a:lvl4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4pPr>
                  <a:lvl5pPr algn="l" rtl="0" eaLnBrk="1" fontAlgn="base" hangingPunct="1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24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itchFamily="-105" charset="-52"/>
                    <a:defRPr sz="2600">
                      <a:solidFill>
                        <a:schemeClr val="tx1"/>
                      </a:solidFill>
                      <a:latin typeface="Arial" pitchFamily="-105" charset="-52"/>
                      <a:ea typeface="Arial" pitchFamily="-105" charset="-52"/>
                      <a:cs typeface="Arial" pitchFamily="-105" charset="-52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FFFFFF"/>
                      </a:solidFill>
                      <a:latin typeface="MV Boli" panose="02000500030200090000" pitchFamily="2" charset="0"/>
                      <a:cs typeface="MV Boli" panose="02000500030200090000" pitchFamily="2" charset="0"/>
                    </a:rPr>
                    <a:t>"Release"</a:t>
                  </a:r>
                  <a:endParaRPr lang="en-GB" sz="1000" b="1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p:grpSp>
        </p:grpSp>
      </p:grpSp>
      <p:grpSp>
        <p:nvGrpSpPr>
          <p:cNvPr id="61" name="Group 60"/>
          <p:cNvGrpSpPr/>
          <p:nvPr/>
        </p:nvGrpSpPr>
        <p:grpSpPr>
          <a:xfrm>
            <a:off x="1331639" y="2846717"/>
            <a:ext cx="6307743" cy="552090"/>
            <a:chOff x="1932317" y="2846717"/>
            <a:chExt cx="4934309" cy="552090"/>
          </a:xfrm>
        </p:grpSpPr>
        <p:sp>
          <p:nvSpPr>
            <p:cNvPr id="63" name="Freeform 62"/>
            <p:cNvSpPr/>
            <p:nvPr/>
          </p:nvSpPr>
          <p:spPr>
            <a:xfrm>
              <a:off x="1932317" y="3015506"/>
              <a:ext cx="4882551" cy="130545"/>
            </a:xfrm>
            <a:custGeom>
              <a:avLst/>
              <a:gdLst>
                <a:gd name="connsiteX0" fmla="*/ 0 w 4882551"/>
                <a:gd name="connsiteY0" fmla="*/ 51758 h 261091"/>
                <a:gd name="connsiteX1" fmla="*/ 241540 w 4882551"/>
                <a:gd name="connsiteY1" fmla="*/ 34506 h 261091"/>
                <a:gd name="connsiteX2" fmla="*/ 448574 w 4882551"/>
                <a:gd name="connsiteY2" fmla="*/ 0 h 261091"/>
                <a:gd name="connsiteX3" fmla="*/ 1224951 w 4882551"/>
                <a:gd name="connsiteY3" fmla="*/ 17253 h 261091"/>
                <a:gd name="connsiteX4" fmla="*/ 1276709 w 4882551"/>
                <a:gd name="connsiteY4" fmla="*/ 34506 h 261091"/>
                <a:gd name="connsiteX5" fmla="*/ 2260121 w 4882551"/>
                <a:gd name="connsiteY5" fmla="*/ 51758 h 261091"/>
                <a:gd name="connsiteX6" fmla="*/ 2536166 w 4882551"/>
                <a:gd name="connsiteY6" fmla="*/ 86264 h 261091"/>
                <a:gd name="connsiteX7" fmla="*/ 2622430 w 4882551"/>
                <a:gd name="connsiteY7" fmla="*/ 103517 h 261091"/>
                <a:gd name="connsiteX8" fmla="*/ 3450566 w 4882551"/>
                <a:gd name="connsiteY8" fmla="*/ 120770 h 261091"/>
                <a:gd name="connsiteX9" fmla="*/ 4019909 w 4882551"/>
                <a:gd name="connsiteY9" fmla="*/ 155275 h 261091"/>
                <a:gd name="connsiteX10" fmla="*/ 4071668 w 4882551"/>
                <a:gd name="connsiteY10" fmla="*/ 189781 h 261091"/>
                <a:gd name="connsiteX11" fmla="*/ 4226943 w 4882551"/>
                <a:gd name="connsiteY11" fmla="*/ 207034 h 261091"/>
                <a:gd name="connsiteX12" fmla="*/ 4364966 w 4882551"/>
                <a:gd name="connsiteY12" fmla="*/ 241540 h 261091"/>
                <a:gd name="connsiteX13" fmla="*/ 4416725 w 4882551"/>
                <a:gd name="connsiteY13" fmla="*/ 258792 h 261091"/>
                <a:gd name="connsiteX14" fmla="*/ 4882551 w 4882551"/>
                <a:gd name="connsiteY14" fmla="*/ 258792 h 2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82551" h="261091">
                  <a:moveTo>
                    <a:pt x="0" y="51758"/>
                  </a:moveTo>
                  <a:lnTo>
                    <a:pt x="241540" y="34506"/>
                  </a:lnTo>
                  <a:cubicBezTo>
                    <a:pt x="397893" y="20910"/>
                    <a:pt x="353346" y="31743"/>
                    <a:pt x="448574" y="0"/>
                  </a:cubicBezTo>
                  <a:lnTo>
                    <a:pt x="1224951" y="17253"/>
                  </a:lnTo>
                  <a:cubicBezTo>
                    <a:pt x="1243121" y="18010"/>
                    <a:pt x="1258533" y="33900"/>
                    <a:pt x="1276709" y="34506"/>
                  </a:cubicBezTo>
                  <a:cubicBezTo>
                    <a:pt x="1604381" y="45428"/>
                    <a:pt x="1932317" y="46007"/>
                    <a:pt x="2260121" y="51758"/>
                  </a:cubicBezTo>
                  <a:cubicBezTo>
                    <a:pt x="2546141" y="99428"/>
                    <a:pt x="2121492" y="30973"/>
                    <a:pt x="2536166" y="86264"/>
                  </a:cubicBezTo>
                  <a:cubicBezTo>
                    <a:pt x="2565233" y="90140"/>
                    <a:pt x="2593127" y="102411"/>
                    <a:pt x="2622430" y="103517"/>
                  </a:cubicBezTo>
                  <a:cubicBezTo>
                    <a:pt x="2898339" y="113929"/>
                    <a:pt x="3174521" y="115019"/>
                    <a:pt x="3450566" y="120770"/>
                  </a:cubicBezTo>
                  <a:cubicBezTo>
                    <a:pt x="3709714" y="185558"/>
                    <a:pt x="3297113" y="87514"/>
                    <a:pt x="4019909" y="155275"/>
                  </a:cubicBezTo>
                  <a:cubicBezTo>
                    <a:pt x="4040554" y="157210"/>
                    <a:pt x="4051552" y="184752"/>
                    <a:pt x="4071668" y="189781"/>
                  </a:cubicBezTo>
                  <a:cubicBezTo>
                    <a:pt x="4122190" y="202412"/>
                    <a:pt x="4175185" y="201283"/>
                    <a:pt x="4226943" y="207034"/>
                  </a:cubicBezTo>
                  <a:cubicBezTo>
                    <a:pt x="4272951" y="218536"/>
                    <a:pt x="4319976" y="226544"/>
                    <a:pt x="4364966" y="241540"/>
                  </a:cubicBezTo>
                  <a:cubicBezTo>
                    <a:pt x="4382219" y="247291"/>
                    <a:pt x="4398549" y="258186"/>
                    <a:pt x="4416725" y="258792"/>
                  </a:cubicBezTo>
                  <a:cubicBezTo>
                    <a:pt x="4571914" y="263965"/>
                    <a:pt x="4727276" y="258792"/>
                    <a:pt x="4882551" y="258792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6435306" y="2846717"/>
              <a:ext cx="431320" cy="293298"/>
            </a:xfrm>
            <a:custGeom>
              <a:avLst/>
              <a:gdLst>
                <a:gd name="connsiteX0" fmla="*/ 431320 w 431320"/>
                <a:gd name="connsiteY0" fmla="*/ 293298 h 293298"/>
                <a:gd name="connsiteX1" fmla="*/ 345056 w 431320"/>
                <a:gd name="connsiteY1" fmla="*/ 276045 h 293298"/>
                <a:gd name="connsiteX2" fmla="*/ 293298 w 431320"/>
                <a:gd name="connsiteY2" fmla="*/ 241540 h 293298"/>
                <a:gd name="connsiteX3" fmla="*/ 241539 w 431320"/>
                <a:gd name="connsiteY3" fmla="*/ 224287 h 293298"/>
                <a:gd name="connsiteX4" fmla="*/ 172528 w 431320"/>
                <a:gd name="connsiteY4" fmla="*/ 172528 h 293298"/>
                <a:gd name="connsiteX5" fmla="*/ 103517 w 431320"/>
                <a:gd name="connsiteY5" fmla="*/ 103517 h 293298"/>
                <a:gd name="connsiteX6" fmla="*/ 69011 w 431320"/>
                <a:gd name="connsiteY6" fmla="*/ 51758 h 293298"/>
                <a:gd name="connsiteX7" fmla="*/ 17252 w 431320"/>
                <a:gd name="connsiteY7" fmla="*/ 17253 h 293298"/>
                <a:gd name="connsiteX8" fmla="*/ 0 w 431320"/>
                <a:gd name="connsiteY8" fmla="*/ 0 h 29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20" h="293298">
                  <a:moveTo>
                    <a:pt x="431320" y="293298"/>
                  </a:moveTo>
                  <a:cubicBezTo>
                    <a:pt x="402565" y="287547"/>
                    <a:pt x="372513" y="286341"/>
                    <a:pt x="345056" y="276045"/>
                  </a:cubicBezTo>
                  <a:cubicBezTo>
                    <a:pt x="325641" y="268764"/>
                    <a:pt x="311844" y="250813"/>
                    <a:pt x="293298" y="241540"/>
                  </a:cubicBezTo>
                  <a:cubicBezTo>
                    <a:pt x="277032" y="233407"/>
                    <a:pt x="258792" y="230038"/>
                    <a:pt x="241539" y="224287"/>
                  </a:cubicBezTo>
                  <a:cubicBezTo>
                    <a:pt x="218535" y="207034"/>
                    <a:pt x="190936" y="194618"/>
                    <a:pt x="172528" y="172528"/>
                  </a:cubicBezTo>
                  <a:cubicBezTo>
                    <a:pt x="101748" y="87592"/>
                    <a:pt x="220304" y="142447"/>
                    <a:pt x="103517" y="103517"/>
                  </a:cubicBezTo>
                  <a:cubicBezTo>
                    <a:pt x="92015" y="86264"/>
                    <a:pt x="83673" y="66420"/>
                    <a:pt x="69011" y="51758"/>
                  </a:cubicBezTo>
                  <a:cubicBezTo>
                    <a:pt x="54349" y="37096"/>
                    <a:pt x="33840" y="29694"/>
                    <a:pt x="17252" y="17253"/>
                  </a:cubicBezTo>
                  <a:cubicBezTo>
                    <a:pt x="10746" y="12373"/>
                    <a:pt x="5751" y="5751"/>
                    <a:pt x="0" y="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6504317" y="3157267"/>
              <a:ext cx="327804" cy="241540"/>
            </a:xfrm>
            <a:custGeom>
              <a:avLst/>
              <a:gdLst>
                <a:gd name="connsiteX0" fmla="*/ 327804 w 327804"/>
                <a:gd name="connsiteY0" fmla="*/ 0 h 241540"/>
                <a:gd name="connsiteX1" fmla="*/ 189781 w 327804"/>
                <a:gd name="connsiteY1" fmla="*/ 86264 h 241540"/>
                <a:gd name="connsiteX2" fmla="*/ 86264 w 327804"/>
                <a:gd name="connsiteY2" fmla="*/ 155276 h 241540"/>
                <a:gd name="connsiteX3" fmla="*/ 51758 w 327804"/>
                <a:gd name="connsiteY3" fmla="*/ 207034 h 241540"/>
                <a:gd name="connsiteX4" fmla="*/ 0 w 327804"/>
                <a:gd name="connsiteY4" fmla="*/ 241540 h 24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804" h="241540">
                  <a:moveTo>
                    <a:pt x="327804" y="0"/>
                  </a:moveTo>
                  <a:cubicBezTo>
                    <a:pt x="315793" y="7206"/>
                    <a:pt x="212533" y="67304"/>
                    <a:pt x="189781" y="86264"/>
                  </a:cubicBezTo>
                  <a:cubicBezTo>
                    <a:pt x="103622" y="158063"/>
                    <a:pt x="177227" y="124955"/>
                    <a:pt x="86264" y="155276"/>
                  </a:cubicBezTo>
                  <a:cubicBezTo>
                    <a:pt x="74762" y="172529"/>
                    <a:pt x="66420" y="192372"/>
                    <a:pt x="51758" y="207034"/>
                  </a:cubicBezTo>
                  <a:cubicBezTo>
                    <a:pt x="37096" y="221696"/>
                    <a:pt x="0" y="241540"/>
                    <a:pt x="0" y="24154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66" name="Title 3"/>
          <p:cNvSpPr txBox="1">
            <a:spLocks/>
          </p:cNvSpPr>
          <p:nvPr/>
        </p:nvSpPr>
        <p:spPr>
          <a:xfrm>
            <a:off x="0" y="429594"/>
            <a:ext cx="9144000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3600" b="1" dirty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 </a:t>
            </a:r>
            <a:r>
              <a:rPr lang="en-GB" sz="3600" b="1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#3:</a:t>
            </a:r>
            <a:endParaRPr lang="en-GB" sz="2400" b="1" dirty="0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>
            <a:off x="-36512" y="429594"/>
            <a:ext cx="9144000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r"/>
            <a:r>
              <a:rPr lang="en-GB" sz="3600" b="1" dirty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hotfixes, merge, risk, waste</a:t>
            </a:r>
          </a:p>
          <a:p>
            <a:pPr algn="r"/>
            <a:endParaRPr lang="en-GB" sz="2400" b="1" dirty="0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Fastest Feedback...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Lean – Fast Feedback</a:t>
            </a:r>
            <a:endParaRPr lang="en-GB" dirty="0"/>
          </a:p>
        </p:txBody>
      </p:sp>
      <p:sp>
        <p:nvSpPr>
          <p:cNvPr id="5" name="AutoShape 4" descr="data:image/jpeg;base64,/9j/4AAQSkZJRgABAQAAAQABAAD/2wCEAAkGBxQTEhUUEhQWFRUXGBgYGBgXFRYgHBsdHB0ZFxwcHR4ZHCghIB8lIBcaIjEhJSkrLi4uHiAzODMtOCktLisBCgoKDg0OGxAQGzQkICQsLCwvLDcsNDQ0LCwsLCwsLCwsLCwsLCwsLCwsLCwsLCwsLCwsLCwsLCwsLCwsLCwsLP/AABEIAKMBNgMBIgACEQEDEQH/xAAbAAACAgMBAAAAAAAAAAAAAAAFBgMEAAIHAf/EAEsQAAICAAQFAgMGAgYHBgQHAAECAxEABBIhBRMiMUEGUTJhcQcUI0KBkVKhFTNicrHBFiRDgpLR0qLC0+Hw8TSTo7JEU1RzdJSz/8QAGgEAAwEBAQEAAAAAAAAAAAAAAAECAwQFBv/EAC8RAAICAgECBAUDBAMAAAAAAAABAhEDIRIEMRNBUWEFcYGh8DKRsVLB0eEUIkL/2gAMAwEAAhEDEQA/ACYxsMeAY2Ax0HObrjcDGoGN8BSPRjYDFbN51IgNZI1EhQFZiaFmlQEmh8vbFKT1Ao+HL5yT+7liB/8AUZcK0Uot9kFwMbgYE5bjisRrhzMNsqAywkKSxCqNSlgLJA3rvguBhrfYGmu57WPRjxu2BcmbnDiPTGWb4SNVeSdW1gAAk1fys4UpqLo6MfTTnBzWkgvWNhiHLTagdtLA0ynup7/qD3B8j9QPc3mljFt5NADuTV/5d8WjneicDGYEHjLH4Y/3J/yGIv6cf+Bf+1hkWg5WMwAfj0nhE/Zv+eDvJk8lf/lt/wBeAZuMeEYE5ribxswPKYL4/FDfPupUfucFkNgH3AP7i8AHmMxtjysAGuNcbkYr5XNpJeg3Rq/f5j5YLSdFxjJptLSJKx5jesCM7xKXmtDl4kkdERnLy6Quq6FadzQB7jYjA2kCVhM48IwHOfzg+LJq3vonS/nQNkn2HnBDh2dSeMPHddiCKZSO6sPBH/teI5Jsbg0rJTjXEhXGtYZBpjw42Ix4RhCIzjQ4lIxoRgAjONCMSEY0IwCNDiNsSkYjYYQiI40OJGGNCMAGhxmPSMZhAEBjdcRZuNyh5RAfxYBB+RvtfvhPm9R5lSVNAjYgxrYPsRWxxaAeBiRRhHk9Q5gKpEqmwbAhA0nagSyAG/7N9sMHpPiEk6yc02UZeyqNiDt0geVOApFvhv4kkkw3APJT+6m7Ef3nJ+oVMEwuOaTZSXLNIjGdUVyInHM5bXVLY6Q1bn9b7YzL5iVg2iWW1aqaWTegD2V+++MVka7o7/8AiKW1LQ9epYQ2Vm1dgoY9/wAjK/j+7gjlWJRSe9U3zYdLH9wcc34o7uhB5oGnqVppWBIHemP0+n88Pvpecy5WJz3Itv7x6z/94xcJXP6GWbD4cF83/Yt5vJrIuliw82rFSP1H+HbArhcyQ5po5tasRoheSqkW7NMKGo9Iqvy+53YQmK/EuFpPGY5FDAmxd7EdjtuO5G29E4ucLfJd0LFmcYvHL9L+3uiPPZY2JE2kUVRNB17lG9he4PdTv2LAjeJ5KTM8uSKVEjAOzBtRO4YEgjTRobE7r3o7187xhskFjlcSB1bkl2XmoRtplH5lB/2g70R8xQyMuXWNVkkjLVZBIYi9689th+mM5ZUnpG+DofFtuVLyfqbf6K5SycxOpP8A/II/fmSN+1DE44bkVoR5qNFA+HnKR536ZFrv/LHn9IZUdqP0jP8AyxqeNwjsJP0Q4zeZ+iO2PwrH/V/BbTL5CgDmAxoWfvLb/PZ63+WK8mT4Y1VmEH0zLb9vdvHyrucQSceio0JLo1aGr8ecWOA8ayseWhjmT8RI1Vz93JBKirvTvdXfzw45r02vuY5/h0cdcU5ft/g3y3BsgWHLnBkvuM1bEWSFosQQAaojt++GkjCT/SGV1yEUA0jMLQjY1XcbfTDHwsPHCj7vGwLAeQpJKsvuCpU188Xiy8nRj1fRxwxjJPv5BLTjxhQs7AbknEkTKy6lII972/8ALCnx3jAktIz+GDuR+cj/ALvt79/bGmTKoKzn6fppZ58V9WecX4tzDoTZP5t/5fL9T7C1wIENQF7G/kPH86wP4Nw5pW27eSew/wCf08/IWQ2xZUJpCjbdfmSaaz8+jHNhjKcubPU6rJi6bF4EFtr8b9zCMLSZxY+JzK5VFbLowZ2VQSDGBuxAv4/+HDVoxzr1ZGzZ9tukxrEhPlh1n9mZ1/3TjoyypJr1PK6fGpy4v0HgZqM9pIyPlIh/wOFv1JnBlpI8zCQxd9EqhhUgot47ONJpvmLvyrHICxdfMBV3/dbH1xs8KIGtFANWdI/Lvse4/T2xlObaqqOrH00e6lft+M6Tl5lkRXQ2rAFT8j/gfBHg2MSGI+x/bAL7Ox/qh9hPKB9LVv8AFicIealkSV0LtSOykamvpYqfffbG0XcUzhyR4TcfRnVzEfY/tiNlxyyfNEsdDOq9wDKWIFXRICi7vbSO9Hths9AzNIcxqZiByiNTsQoPN8sT7d/lhmdjIRjQ4S87xbOZuZo8oGWPSCNJCsFb4HkY0VLDqC2NmGxO+Jic9kEM2YcZiEFQ6F2Z1s1qViPF9iSO3buJvzGHeM8UTLqrOrHU2kaQpN0T5I9sCh6xy3nmj6xj/Jjiv9oEiyZfLtGdSyPqQi7IK7UO99Xb3xJkfRKFQ07trbcqhUBSd6sg2f2/XGUnPlUTphjxKClPzLMfqjKt/ta/vI4/7tYtQ8Ugc0k0bHwA63+xN4WPUXpbkLzI2Lp2YNWpb7HYURe3YVt3wE4dlQ0sS7DVIgBPvqAxm8soumjZdJjnHlB6/PY6Uy4jIxcdd8RmPHTR5pVxmJzFjMKgCpjbwt4AeqeGtLGTyTrUWrAb0Pyn3B/kf1u16ozBaeLLCaRNe5WBCZHrxrLAL9N+4JvYYzJ5LlymSbMtJpBEcKPKIgV8O9srOLo6iTdk3QAbluiqOeIprsa/lhr9EOymUtsGCHU10TbAAe5OrZRufGCOUSOM82WUNMXZ3e0KrRJURoJSQarqsnbbvgpPn4kaNkUFWLKZnFsCLUq3NkEwIKkGwNwRv3C5BRoFkNmgR1CvHUba/BraP/cbw2FLIelVmzeYStGkowHegy9h9Cp/QjDZn+J5UC3VJmLN1RKimvBbVIGJrbyNvGArtEY+aBn1QkKxSZYkL9iPjQNXv9fnhM0jKrDEXo/Jwi55q79Jer96W7Pf2OLfp3LaAI0/qzZjO++noPcWLRY23/t/w4BZTJwcpA80lkW95hB89O2YLH2PV7++DXGs/CmUXRpBlIVCyyEGwNRXQWOnSdIIYBS3fwS6dlOdqjVfWGV30mRqNWqCj9LYWPN4sL6hjkikaFTqTQBzAFXU50rZDHYHc/IHCVEygVUajzSzf5sf8Ma+rJOUi5NtGzCWUKDuzAFFbp30qQaPlvkLylmaV2adNgeWaiL3D2aWU5rN/iOxDKrfpRYdgB4Sq7dhQJTNcbaiboDwKH7YEtL/AGh/PFfMZZ5RSsgANnU6r27fERY7/wAscnKUnVn0ceODG/DVv8/KOn8Hgys2UgkRVkPNy6yF92DGWIOhBJoEMaA2KkHe7LCOG5cf/h4P/lR/9OOJcOhzMLpJFJEGVkb+viKnSwcBgH6hYuvf2746gnq6AqC1qaFgNCQDW4B5m9e+O7HKP/o8DLg6hyupO/ZmvrmCJMoWjiiRg6bpGimjqFWoBxT+ztoZcvKJIomZJnUlo0JohSNyL76sVfVXHIp8u8UZOolCNTRAbMCf9ofF4F+h8wcq2YeUjlScutLITqW9/iqqc2bH5e97K4+LrtRcsWWPTU00+X8pHQcxwbKuCDBELFWqKpH0KgEYB5XiEnDXWGcmXJsajko3F507Xt/Z8CyuwKiYer8t7v8A/R/8XAr1b6igzGTmhiLCRghQkwgaldH3IkPhSP1xUpY+6aszjh6iuMoNr5PXui5xHPFJm5DgI7KdtJGkhTdbg3qsd9jhYzOZ5YJfdrZtKgDUVALUBsASCfkD9BgDlM2Yad6DUAdB1DYgjYEA7r2/T2qvmuJGSbXqIHULKtYDAL/D7XsPN++OTJLmz0unXgR93r/f0Q6cN+0bkxqv3VGAA1FJmB1HveqMgtQur7UPkC+X+0rJuRrSaOjfwqw7Mv5Tfn2xzSDQEKtXiiHXbfewe/t4rHkcaGjuffSPb9f5nFRzTRlPpITd+b9zt2RzRzEYmgkiMTEgOVkBFGqKtW/jc18jha4tw6STMQvCokSJwGogGxJJzNpNNknWb7E2fOCvorPRQcMgemCl5NVhm6gzAnYUtlVIB7We9XiCBVCsMpFIF5jssrQao2ZiNRbVJqfa6UEEHxtjo3OKZ5yn4OR17ouxZNXu4twQCvTYNXvpJ8V584rZ/gsLpNGqDmLGxKDQXXUpKkqDq38bb+MD3lnj1scxljEdKswyatddOrTztW521G9ye2Cknped5YphPl9cNlayuYqmpqI+80R7ACgWba8aeIyHK/IFekspLBFJFKeW+sSBWK1Ui97J0/FE47+3uMLPHOBTzzytljDIOYQxE8YBYhSaOoWCSd/njqIgzO3N5ch1Eao0KBVo700rkmwBsRs3bbGVLzTqKFOhVAcllKltUgPLNkqV6O1r33JxKVJImb5ycvU4H92mI2oWAfjbzuNjg76P4oIUnjaQmTMBI4woLCyHUWe43kHYHDHm/TkOqxmWlLOxqKNdgWJF62Hggbex7YXf9FyzyIk0avGxASWURSXuQNDqKPaiGK/PxhXRI5cPlZSEV0R5XZ6IILsdRu6o9K0N9wm3bGvqfhucmy7RoFkJKmiALANkEtsR8sVsk/ETnNDLpXn63JjdQwGlXETtH2AdjVKDqc9Wo3fzXApYIZ5J8y7uZiyNz2j1qQqhSqgKrBVOw2sd6oB3rYgHw303mhDkxIh/1eZyyWL06wylbOkjY+R4w6JlKA6T47n+W1j+eFA8SlKIomK6BqFubJFkWxYm7vpJ0mx28HOJ8Lil/wBYGeeOFiFkCu5Go7lVOvovbpKkdq8DCTiv07+pbbaSZZ4nwvmRsnUupSL77nbcGu1g7X2P6rWU9LNF1u8IZSGVSxrUDa2zV5A8D54gfLsjNys+pXfT+JmVY+11Hp/nWLQVcyipPmIRMo/CZpN2B3ZJAR8rDizsbvzEqk+2/mawzThFxTpM0/pfNAkGIkgkEcmTb5WP8f1s4kynqQ6qlQafdLsfOixsf+t8ecYyWbUpzlQMuyyK0YY17tqDEj5ix++CHBsiJY3aaOG1N8z8ElvJ19LAX/GdzfncmI83Kk39TJ8aCeXdJBqjYMO1g+fY+QfkcZizw/Iqq2iKmrekcsn+7YAr5hRj3HYo62YsCep4c6M80uXjtUVQrGVQopVYkguNrBu+4vCLx31cJZtOTjVI1UAc5EmYsx1NRmDFQGZqANbE+cOX2y+pyq/cYSbYBpiDvpO6x/72zH5afBOFH07weQpJNlouYYELpaWzupS20b2RzAQpugFveweetm7laWg/kOBZuGCVsxCc07BOXFl6DIGJLa+UoZbDCq8DwAMQJm+IFGjmyWZ2NoI8otKdJALcyNiSLG9naxW+FOTjmZbaSXM6tgqiSUb/ADBJskmzVWScNHpyeTLJJmOIwStDIVCKzFZWe92QO4YKqarBNElPqAkI+neG5uTMGWfIhYkibSkuiNS50hTuF1fmPVt8wawwZ/iN8uHk8nUxSOOKY0WJJr8ACgadrYhSBY9zUzeVyefbLZmAxiDLk8xFA5zOTHy0IPVqLKqgm/jJB3JwS9PxGec5lxfJ1wxFdH4krlfvUy8ygRq/DXv0gV2wrHRU/oWcdTZXli92bOSihqvuhN7bdx7/ACxFxfJmR4hmJI1kVNCDnt26iWIcaie9mz8I9sGYsn94VpcwA4DPJIJB/VlQnLiCFSNZQDWQLDFgALrHJuKZtpjmc1JqUysUXbdVbZlUdxpjKxXvtJ9cPuLsFctxjIBuvMcwewTMC/ppiBqrPxA/Tvgdx/iMM87yqz9bE6hGCHHhgGkDCxWx3HbC1nJtEkb5dHjKIq6tJBLEEMaN79RX51dC8E/SfCmkKqytpD2w0vstXRsVvpr9cZThypI7ejy8JO/T+Ccxdv60WLBaJVse4uXt88ePEPEhJu+kKD//AKf54P8AqKLnBh2HvXwnwa812I9jjnryOhKslMpo7+RhZencHr8+50w+IQlGpr8/YPyTgncte3+zUfyD/wA/ONeevu3/AAj/AK8CYM1rIBYiu9gbD3wQOT/t/wAhjJw9Wb4+o52scdL5f5JfvC/2v2H/AFYIZCNXj1O+kAFYx5ZjZb6VqWvfb2wJ+6f2j+w/5YvZBFAQSSUqsdips3XldgLG5ONcCSkYdbLI8duNU7K8kgU0b/5j3xr94Hsf3xJxGEEiyR37AfqDt4P+OKgyw/ib9h/yxnPGoyqzbD1GTJBSo9zU4KEV7efmPlixwHN6VZSfIIs+4r/ujFPMZYBbBY/I1Xf6Y2ghKR8wFW1tpCA9QAF6j4q9vf8AznjrRos0oTUpLf7/AMDCuZU/lB/QV/PHqpG/+yjcjwEQn9gCcM3C+I5TKRoZIw0gjDnTyzovak5jC5Pciyd/AoAh6pnhl1Z3l5zLNsA8EIZTditI6Hqxdle/1Gi6dpXYsnxaKlx43+fJnnD+LrAwaL8NlP5QR8jYqj9CMMeX9atOHR3jWo3YGSNSGIFKuzLub2Hmq22IQ85nBM7zaHjRpGCgtqOkVtqPcgEb35wU9K8MGY+8rpJKwGVSBbAo8dhdx1MpYDcb1iYOSlxF1M8eXC5qK7adbHb07xKXMxtpyjgqgJMsSBZHBBUI0kumj8QCppujqFgmT+mWOUbNq+ccszLCgfL25oaiVWIhArKw3s9O3xVgJwDj8M0uW+95kQnKLpAZqiliYaDq3I1hQK8HY3tgtwPiC5Xm5LMLIWEheFkjdkeGUizqAIVV6XskVsD2OOs8E84X6lAy8csk+Zd3Wyor4wArhCX0rR/sjv8AO8S5TjGcXVrjkMZ0yiWM5Z6jY6uYVDiQqTq2G5o9qxQPplpRmZIlOlgssB3BLRkhwFJ2WUOWUbXpU9thP6P9ShEEEsujUy8kldQ6j1ow0mge4JI7t8hjNzcZUzsjgjkwc4d13Ra49x8RpHcSypKD+OAFLUenqXcfAWJNdLA/PGnDvTMM5aSZWZ2fUS4kfprYa4Z6lW0qzsBVgWMacT4MFlmyRJ5EyiXLuD8GpgoC1/BIUArxIvhAMLfBXKjS6TRGNmhkliltTvy5DJFI+koEFF1Q/COxG10clhbivH8rlZjGbJDi9KuhCncOrx6hIKIrcEisFeJ5INA0heXMRPpuNjYBBBBDRjoo0dQaqOxprND1Z6UDZQaFUz5RAy/hACSA2d1LOGZTqvfuLAAZbGfZL6oMbnLSE1VpZGwB3As91ssPcah3CDDEGV9NwOxILRpWxEqUdzRAcMaKgN8Zomt96m+5wZBneV2bLEGOTX1AtfQrwpAdj3V9W4+u+2c0ZibMtDm425THWoJ6Te9WOqiwFixeDCwrJGBy+dUYBVlDCRQqloyG2GoUyEgAMdj1MMDhBbiNSb0xef0ajAMrAFmsKuYGgI1EFWbLEnuAAR/vYX/tB9MJBGhikJNkkyGOq7V8Io3R7nbVdaRZz7nluf8AcZkilaROblJpY0PSTzOUGazvZO9gEtsbCYzP5vh2l4jyURhUkWXy7F2kFlZEaNSpqwQdRrcWcJRQm2K0mU40IzCWDrGqnTqyznTuUo7sRtQN+KvFz01m4M3cVvDmV1UjgESAXsvw6XG9rv5odwC3pfirZSRcpmSAGC/dZ2UgNGd1ie9wOrpv4Da7eV37QeCFZvvuXJDGQrJFYEkciHSHUA2VbSDYujv52bSJpM6P6dyhSMqWJGrYFSCuwsEHxe4I734NjHmIvRPHvvcFuNMyUsqkVuR0vVbagDt4IYdgMZjeNVoh6F77Q/TCLmWmMxJlKs0aqRp20AljOoAbQeyHsfGDnBcjGOEhIpWXmGRi3MqRSrjUNQKgqCFWyR0n51jf1n6Wyc2ZaXM5mVWcKAimEAAAKACyltyCao7k4Hf0xwzJxjKyHmaHMg58Qdwx8gMi6dqohB72bvHKuTl7HU1jUNfq/sKWY9K5tGZpRJKhLLFKkcMvNAJB6XnVlO3be96sbkvl+BxZMR5tcwiSRnSIZYAmuTSel15wYAB1YjcEMtHuMEZfXuTZRoj1VYAMC2BZOwNbEkn4h3PfFX/STKZ4LlDw88xqSORWy/MDMy/CREdA/MxrZQxN1i3ZjobMtNLPlVzHL5jsF1LDYXujK6fiMRS9Wxog9XgY5pnPWkzURDGVApCyxNsQBRWMoD5I6diTtjp3FuG5iHJzQ5aXMyusJRFk+7m00hDoMUQctVhdVGxvtuOH8WykkAQT5aaK70ho61VV9/Atf3wRS7scm/IbovXU8yAEZYqrMVWTLmgxJLE79ySTZrud+5wJ49xLMcVzeWjmkUOzuinQAqg6SdlJY3prc+BWAQ4in3chEkjlWTq6m/ERhtpAWlKaR3Ju/wBqrPrYHQQougw33sd9yRv5w6T7C2u53VMjno2HLy+RYjs6ZKYkHuOuTMhrxW9ecamjjgM2XdAxIZrUDXpulGsnsHNGth3NY4/EYxXMFKPAoV2BolSAd/b9u+Nc3m4w4ZL7bMxBJHbsB2u9v/ciXF9wu0NvM7ODat/6H/r3xZ4blssVfnZbnNq6W1hRp0jY7GyPeu1YBcGzYZarpJK+aDUCRfsQQfleD3DkYIO29nf59vHtWOmKU1sm6Ml4PlmO+VjVfNSSaq+qt/lgXm1ySpqXL2bog5rMGrogEhxWxBJrt4GDWaLBHa+yk7fTADiMiIa0kBT+WhZA02aG/b64nJCK8i4za8zWOTJkE/cgSK2XPzb977WBVDud72ujWk75YqRFk+W5Bp/vcj15+FqB7djf6Y8k4wTssb/Xln/Nv8sS5SeU7tExXvblEFDvdvvt4G+MeMSnNtU2UspOgP4nYdtiTfYVQPix+2Cy5+GupZCP7UUhH7EUcB+H5qIyMS1USAFujv3BW+n23waizkK77/s/+eNYPXcxLaZXIozLJw22jOliJGHUNjY0kDfxe2IuOcmVEWLLPDpJJ+JrBFV8Ar64o57M3IWijLM4BL9WqiNtwQQO5HzJPnFSHjbJYN999XNP8yxrGbjF6ZvDJKLUovZY4svPm1hDGKoKA2kCybJYCzZ+V0NhglwPKB50ikoxyMIz32DEAH9DX8/fAXNccDAAWhvupAP0tgRW/wDIYNcKWZpENDUCmlQbYtYIs9u43r54baIHg+hMvIsUKZhFWK6SNQTvRP5trq73J3wEyvquHIZ2XKLCqQqyR83S4YPXxSfEzrZAWq2384aczFBDmXrWDIpaQrGzllpwFVY11mlDUQDXnfHNPtXRFmRotXOkAZn0MFfQSv5xesGPsNq73tjNxV35lvLJx43pBH1tneHpl0MWXiExkTU/3VNLEhmk+Ms2mwCAerxZ3wZyfrnLNkFzBhV5L+7SxxagqAhgnSxLaGUbAK1UR4vHHeJcSZ0WNtIAN1TAg77dTHbv2wR9EhmlkiVFlDxMSjR8wEp1LsCCPPYj9dhhX6EfM63wX1CdAjaI8lQw5xCyXopWZtGY1Df3G3kYFeqOJ/dJIpYIow7mVH0wuJCR0AiRuk6iCLXceA1bq+VznERGsaqEgsLS5V0UdWo91sEk/ERXi8FOKenZ+cXWPLtGpJ5kojkLKpLczWArfBVKBdLQBrYork1pCpnsxJz0YiZU0kN94ZgQV1SEqZCBsKoCr7AWRZTgvqmSI3HJzI+7RShmjYbWdLDY7/EtH6499W8NyvMEOXiiiaSPmxyGSWnFyAqQ8Y0n8M7kgXWFvKzhVCN0sGAugd91NntQ3F3VYaIZ2/0NxJppWkcoiFQIdIQHsocaTqqtASgVB0A6exIH7Vsmcpl4TlCETWwZAZKW1MgoFyoA5bUAorasKEfq0ZfJSZONn1yTLMsgJUrQjAUCNmo3FudVUe3tv6n40Mxksok2ZfnPHKZGdG0sA40gt33MCjUAd7PnC0Mi+yWVjnJY+W0qTQtHIFZV0jUrByzEVWn696BOOr5XieSys3J5wEx0JpJct3KoOiAX7DuarxvhA9JeoYsnBqkjSaZ70yZcRRnTQIViYgbDA71Ve+BXr/Mqc0MzrW8xCkwpWDIrKFVXP5tJjoVuNPzwIGxwznH1Eqh4cuWy0sgjLGS1IZl2twa8ix200BQw4cM40k0UczSQoz6yLO3QaaiX8BVs71gB6b4nLmsn9+nE6yRCQqcu7/iooJLRxyMVLEhlIYG6oVYGIsl6oXNxyS5WUyGNluHMQIa1agGuJzWoagSAa8gXeKv2CvMP8U4dFm6SeF3G9FhHQB2saW1aT779r7Y5/mPQ8UTlHfMSKJAoWJAxCMAys6670DVo2H5SaAOHP0/xN8w3LkAhZFBUQqAu1LQ5i6lADCqG/VTCt1T1DMnKkOT56z80B8wyzEPGNY633Fg7UQDYPa7wCGz0n6ejysbLEVpna6UgnSzKLJNmgP8AH3xmKH2b57NSrOc1NHMAUVOXyOkgMXvlKKu12O4o9sZjSL0Q+488UZ2/DjLJfdxqG3srBGFn2BB2O4rC/nfS0UkpkkgaRgNIMg1XRvs0JHk9Qo7DFn1X6WfPSJrn5cMYtVVSTzLYF71D8pCj26vfCdx70sMtHKyZriI0bc3mwLBfkdc0ZNbj4huK3o4xVGrD7ejcnKzHlqXGzqMxMCljbpUUp7bEdv2wS4HwQ5UO8aJDtRIjbfSbPePWQ2xvUathXSuE7hnAMwU5sQlZZQH1w1HzLFgkpxBbO53ON8j6TzmZzM8mbV8pFpVlYSs26qFPSmZJGy2SSew7YT2CQ/8AGsvm3i/1SSKKVmtzIpNLRAUUGojbup89scw9RcAzmZkBfMLmSi6LWKQaaPUKWMDuTvsTQ2wz8P8As7yfKXmPNm2ckiRpZlsHYAKr1+p74avT/EFn1tE4Mcf4ICE6dSnqoWfhGhQf73cEYE2tobSZxif0NmFW3bRvpOoGhtq+K/i+E6SB73izwn0Nlz8WdeS/EMCsR/27J+ZF4N8W9TxZnMSQsIo4oJaQMqFnkjLRGQswOnSEFBdLVXVYrFfiIyzatbxMP7c8jMTvsEF+Vo9QruC212lJ7sj/AKoizP2cI1AffWBskNlkC/vr74jm+yigpiZ+pLqQBSrWbQ7MBW297k4u/Z7xCCfMz5AxRy5eRDJ1RRg/hshCtpA1LZJGqyKG/fHUc2fiZ3KhdRCrpBIXYkkj3PihuMS7T2Vpo5zmPQ/Lypy0PMbrMgkoatRoXQ2rSAte3zwqZ3J8RjB/1bMADa1gJ+m4B2+eOx6YZQNpCRZAkSxtv+YHbbuCPrihmIUYm0SrO2he37b41TflonicThE7MWYzOw/KgdiL7Uo/N7E0B9dxZjy2euxkZRGPdDf1JahjpnqYBMu3LpGYhVKhVNkhjR2olVYdxteEN+GWbIY/XSf8DjDLlcHXc9Lo/hz6iDnyrddv9msOWnYDVEyEtpCsGtjV7aA19jtd7HFgcDzQYFcvMxBB6UYV5B6wuwIw5fZdkdP3g2yhTCwHgmpwbBHaj/6OGv1iR91kuwQpZWDEaGXdT0nV39r8g7HFQyOSRy9Rg8HI4XdHMvUfojMZic5qPLCHVqJUOGLsSep7AEZIPYatq7G8D/TvoTNSSN945ZRDpZYnUkNsdL99OxG2x3x05jIOKGnvmZElFINKyy96ve9Qs99voAC9GvM6TTRx8idZp9MMjf18bMZyrAAsCGd9LKDRJ2IJGDl7GPGxd9WcDzK5klIJpY3qgoUqGIBYDUw32+EDsB7Yqpw7OdvuGb/4U/68OfrzJZrVHmlyz5h4Z4xDFEW6FH4jSk6N2cqiGrAA23vBPJ8XWRswFzkbhYVc8uaJirKFWQ6QGZB017Wx81T8R+Q6ObZnhGdYFTw/MkEUbEfY7fx4cfSXApIuuRSrnwdyt99/fE3EEg4jl8o8qyOVamCPOGWRdBY1F3Om2DEbEruLOI/tA9VTZXI5d4iiNOyqJBbaV5Qc1r/MW2s3sPc2Gp7E0MOfWUaSgcqQwbloSQdq+FSwB+Xt88Ln2oZCSbhjltWqIrMA3caOl/8AsFj+u+AEfGYJV1DMWbG00r66OkX12LFm9LAbbAjttxD1f92AbL5jXRBMbu0iMtWQxft4opoPfY+KaZPJHnoz05xOTJkJOuXSQwSRsTrOnS2rp3osCh07WR9cWeLF5RyQk65zJRSB5o40VZSQgYivBZUYXpOnVVNWLXoz0ZBzJpmj1K/InhBZhQYc4C1O5DNpJN9vmcVOCnKx5/LywTq0E8kiJqbS7NpdXRhygXAcoAztvrA3O5zKoX+HR8QzUhgzBzLqwbSWiDFS16SzyxWiXqbYk0Dp3N4bn9C5bK5iPMpFM51lyyljpJdK6Q+40yO23YIa3IwwQ8JSPPGZeqR0CsBR0EAVtq/DV0Q1dD6E76xZdHz5cTtG6RuhysUhAZGB0zPGNLKxuh0k3y9+xwMEKk/pmSSFHy8MUcsM9qM0s3SjKbW7e6cDsatCQaYEh+KfZUNZ5U6IpYnSWUhATdA2CQL2/wA8dVgySaRLqaQcpaZmUo4svdstBmqmageq++4FQ57MMdU+ZOXUDbSIW13192V7oMgDD4rXpB3YT0DQl8E4emRMmXzcUmWhklUxZppopHd0ZTGqKkR0ghdXb3F7jDXJkknzAy2bykUyxRlhPLRB3RdK1bWfiJ7UB5N4peo9eRZJefNJI7SW2Yk1Rqq2bEaCNLorV7Dx2vG/p/izZ15EGmOWIhi6xMNa9SaSRINherY7nSdqNtXWwdXo45xjOxtKDyocs0YKFIjKACCb2LMQbJFX+mHviHodf6M/H0R5wKZFJduldWopQ7gjV3BIZj5vDzmOEZa3ZIwsqFTqk0mjt122skedt9x2u8J/rZmgzhlVzUoAvSxCEKFoixagqGG/n5E4aol6LP2e8bhi4a6tPzJYAxZQzLpDsVjUFx2sgat9JPyFmeGcMzMc07cxUaRG2UgJFZ3ddWp209wCqrfmtsV/S3COHnKtyDRmXTK8ZkUkq+mwupgtMfBNA3dG8FJ0zChkSRXtGBBUoDQYN8MTDmd6vY2NjvZXqBPFIixrHFOtU7MWmt208syMpqtlZmJUKoYp2BIwCHFI+XHmvvDRRlVIflysNTNo0E99V/LdTZAsAWvTuc0ITFl8wI2csyDltp20LQLo41FA+6mrIGxFe5TKhZ5pgkgEyqJEdRyl0E01BO57die+/c4HGw5B7I9jUgkUm1+Xut2dr3AO4vzjMa5JWDfiEFwoBKClIJNd97FHYkgXt3OPMaJGbLPqLjf3aNm5cznQzDlx6u1CqvvvftQ3Iwo8A4LHIBNw+owZFle85HIzEizqPJmZbB3GpbwW47mZI8y0sjzQZdYQOesuVrWzD8MRyRliWNb33CjtitwjMCXmyZeUuBVyCXKIXkpjUojgBHZNzd6jttvgbjFnM88ZQT5nLwcxwkY0G2J/Kpkkon/d9sKPGOM8Sy880WXy82ZQ7h5oi2q1QEKEMYVRTjTRBoG+rak/AfvsUWdeCabM6VdVMkpi1A1QBRBpoA7MAT5I3LPBnOKGNdUMQkOrVazbb9Oy6hddxf8A5DTSsE7YueuPU2bhymTOtMtLIGEqI0QYEadNFiaUA9WncEjerGC32aZ6X7s/3iVSzSF0BlgZqIF3yz5Nnez88BcpxHMTq8WezKSy8wqseXjk2CspawkQb44hudqOxN0SEPBYswzR/h8wCyskUiSAHWNQVwrEdbG6q419zTomzn3rv0JnFzU00ELSxyu8gMZthrJYggb7EmqB2GF/K+jeIymhlZ/9+wP+0RjtHBVjyX3iCCJY5OYhaSNg6tvqK07dLKGK6T2DKbY3gbnvV3EUzh5GXkzOXCKAvLpS2kFiWSIsHDahp1UNsOvYAH6V4Q/B5UkzEOYnmkUqEy0WpY1JUHUWK2xOnb2+u/WBn4woR13qiGaHz3u5PPf545pm/XiW/NyksczWWVnVSNghK64TY0gUa/KLogHEo+0DMy5TMGBM1HNGEEa6cuwosQzUMuvSoXxfxDxhOxqh8ijy63yUhhNfFca35A6L7kCzvteBc80i/CsbfSc/T8sZOBHBftFDQBsz97SUKxdEhi7rWnTqiX4xZAvaqvDBm+KmMq2vMTRnqOkxgoCNrATffvutXW5wRk12G6F/jcc+YQRwiGSZH1vDDPqZVCsoLcxIqYmQACv1OFTL5bOOSFykzaSAxAjOm/fTIcOv9IZdWkny8Mxmb43dlXV/eMYJI2G2113xXyfGHW+VloRbaiFeXc+9Due2/wDzxE8XN2zrwfEMuCHCFV8iP0FxVY45nfMZdEFNLcqWgIVUD7ELZZ6AN3Q84v8Arv15lIssyc1JGmQaRGxbpexrBC6a6W89x+mKnDs8FMq/cYo1ksyFUenY7jXqTe7u96vthgXi8NIqo2lRRXlRqAK2C/h+/tp/yxUYcaObLmeWTk+7F71PEMy6zQlmSTJmNiGewS6TABV27IQRdGwDeBEHBJII5AscKFk0GWNWSRypfdizEANyWJr+Ne9bFsxx9UOkZYUNlDTzyE/Stz/M4zh/EOZJHy8oiU3UQsh6Ts27HbpLDt52xaizO0JOQ9R/0ZJIHick8xQFZdDgWhsxmiQT3APYH2BbvSnHJMwJJogqhhIQrFiiju16Tq1ajt/CLNteKec4Jk5OIF2g05eNWilDv0C1dxJqZv60sUpLJ001XYW76KyDZHITxSHSP/iTexj1woxja9m06NLHbztviX3GR8O4jFnUHCpsu6lFZpg02khlNqOgEsCzDuQOxs1eOd8azmeZKnXW70DqJZiTto0nz4Ar2847RlZk+6zZxZUdW5sivpCqFBYKpbTqAFAWbO2EzPeoOHjNrmecWKx06Rx78xhSyK70pZbYWSV7bXhSimFtCBm/QedSWSJIxK8ekuIpASoYWpIJB3o+PH0xd4N9mmemcCSLkpYtnYE150gXv9aGGrI+sJV4imZkWaLK5hljRWV+WyEImtCRRZWCsSLG5HzPQ+GZ6dspcZXMZiNmRtf4dlX+FtulghAJo9XuNy1Qgbmcs8ckEkMyQxBBl5HYxUEXqAGuxqC6iL8gXYJB0zIyySMjRxNNCTm8uGjGoRyMsjutjp0ScwkewB8baccgXMwy5GSORJGUTO4Q8kSARnok2vqJAXvSNdbEiMtw1plyGYjA5XI+6Zn4S0cYVo5LduwUhl2ojc73htPuA0SVFn43jgjC5uNgZwVDa6L0RVkkKvnwT+U4FcO9NzIBLm5IJJAVSeRlUFlWWJgOYAhukIo9wwXq74ERnJyZRYI54DNlp2eFEeK5KfUSiiVFbmd6utq8XhuyhMWaaQkpDmY1koogCSAb6nEhJY2bCggkk2e+FQyrwhMpNDrgVRFHMNFJ0joRXj6rDDcgEbWV04XPUfCszmIVT7sgjhMqaZJHCDXTJIugjUVWQKD2Py3GGdmAkaFY6jlkJLREgdVMGOiidQaOzqF9XgUdMrw8QyvO7SnWyBVuxCdKfh6QTZBTVqA7NtYO7pCObfadncypyWWnckCHmMxN6naR1bUy3YVVQULrc0dsL/pXisyTcpGqLMFIJUKqVKu2ijYvYSHcEH96x0/1Z6bEy6AHLKbRnJYA2dQBJsLtuTQ3BBNCqnoP05ySJXjVpNwrKwKr/FppiCf7R3HisPhsVhH0jwmXIsweZJdR0IAzFUK/EN607EUAKoE1sCBv2h5h5GhyghZ2kRZDpHXqD/CtOulaViSQaBG2GeR5Zg8LtEJFthp5nSO8bUwAbuAwBresIXqeRs+IoY3VM/A2h0dzGzjSW6SAFLDTfgDevADrQDTwnhcOWBhQSZiRaZ9KuRR5gXupjFg6WBI23obDBRTGZGjVOuKq+INpFaXUmPqoFB0k+QLoAjYvvKZCKSZQ2bTu3cGnobgFWIVUJB2LqLo4XYvWOaOZg0w6YSVSbXF31MqhgwU18VAWb898FeohskzsJckgqxB0MuoOCTbAl9KiyVIF0bqukXrmWljheaxNKFW49IINNag8sIW0hydwb71jmHrj11I2ZYZfVAYndDTRsrlSUDUYwRYHwkkfuSb/AAr7QkzCR5WXLsskpWN5IHWOydtYVVFG9JIutj4oYXJdh8WdayRBGrUWLUTZ+Xt2Wu1D9d98e41y7bUSTWxO/cbdz3/njMbJGbL+cyyyLpddQsEfIg2CPIIPYjfCvxv0CJy8rTLzOrltJGLTpAS3ViXKkEhnsizQ8Yl9UzPFJFmA50RXabaW/MwYEgE0oZSexU/qYyXF8tNRjzGXm2BC60DC9vhZhR+RF4zfuWhL4PwXikSLDHn00oNK08hUbE0Do8AfQWBe9YJrwvi10c6nf+Of6+ww1wyq8h0mMaVoAOpI3trF6t6XuPAxtroWfb5/88Kh0Lfp7JjJjSCNbyaGYZWUs7MS2outnQTZ1Gh71i/nc3zFbSXEiooDLlJ9YElPpVjpokAagGtfNVhez/2j5c/CuYDLswEU1g/MB1B899vngPn/ALQncERJme5AItO/n87HYXVDc1g0AT9S8PzGXbnwq0+tFDhYySWAoOygiye5a+93fir6V41nMuwfMCWQyrTwlIkCsBYfUqihQI372BZoYXc36qzzhVVMw7DcUHvvdiktu3646pwcf6tl2zIqSCNHdmdtpOWBI7b0TZayb98DdoSEv1XmVz3EMjCUI6dcinqoMxYqa2PRAb27SDBdePTqwMeVzSIq6UQ5OXSo27gVvsPIHcYF+hpDnOJZvNkNp+FL7hTSr9CFiBPzfDqmTGWiYRmRwA50s1k3pujWx6Nvq3vgoaF/+kGklVny+bkiAW424exDMEKli1/xEsLB9sWH4zCov7lnlVQfigkKgCru22FD3A/xwT/0ggLMQziVmJ0vl2Ki6ABCqaYX8dWdrvYCzlszzI3kLFEY7Epp7ELYU3sxGws2CPJxJQLj9UpqqSGeICrabLMoFmruSXf3232ONpPVM1XHCrCz3mA23H8BrtiKTRN0SLLOqmy8mWBFnXWmoAH03psVQO+4OEn03wji+XI+6Tu0euys0Z5RQnpZDKbax3C6a/i3BwkBLxH1nm1kIcRg2T0w5hhV7DUjaTQodh27YZvSfqDNSxuTElro0kI6sQxay2s2AlXV3R+WDmUzObDEZiGHSF2ZHYPq9tB1iv8Af/fHD44s82Y0yZaUSMzSkXKDuwDvo5lEaiLoAYqhHR/UPqWWcvCrGExSOr2wUSLbKDb0tbXWq9+2BnDJ545kjaQ6pKMccjK4cCya0lgB0kHtY7HbZ/lhMy9ZRh88uf8Ax8LcnoKMZuLNJStEQQojbSSCSO+ZPYm/0w69hFkZSWfMSaYkjEdostodQBI1LGASvgbsNtiCAMBM0skuVmijzxmMqjdYACFJUOvLHWNSybk0RV9jsxzZCZln5Mtu/MjYMtICRuP61tIGr8g3IBOojCVwPOTT8QCynSdU5flNMOxcfBziinpHbcAJfzlumikrQd9Hwynh2TUMWiAJdF0qzxsrHSNRo1I27WAQANrIIrjOS4hG0ecybc6EDUqxNK9A218ucsQSrbgdQ8VezD6F4xEeFxygaVBKaDpvXr0KoOy7llomgL+WPfVOZhysEEuZcqY3ULoG77awg1dhaD4iOm/Jot13Ec347xDMcVly0McEcbRcwKqllFkAsTq3WuWRW5+eOp8P4hJk8hzM+BzQW5rRKluzOwU9IVS2nTZ/sk3eOL8R43HJJmJo3WNn5lLbH+sXltTUN6dvA84aJPV0U/Cfu5Lc/LLG7AAVIqOYgQb7gMrH6Ei/BqxbOk8BmfMRRTiYmNwSUPfYlGU9VagVI+uA/COEzFc3lpAVikLVsCCXJdiB4XfdTY7e5sd9kvHRJlXiAH4crVqJumAfsAR8Rbz5wT9d51o8u0iUrB43LK5oiOmKsOm7Rvc6gACKABapIDnvG2EEhy0kGWLLS81FnDEdidJk0k17fuD26dkTHPHCy80gxqFmQtqK6dI1abo2L9738nCD6tKTxvmAxjcMkjIHOllYbsAy6gw6WNBfNqD2m9HcdZYGADu0UighZSvMjkISPqCMfw3FbVWsEnvaA6JAgErLbsqpaqVBFMdVJS2dJBAXv1UBQGFjhfDZWzpmSXXE7yFoW5oj5bnUAoZWUns22myAb2N68J9RFWXVRqlGokAJIWaMhTICRZC6uWp0qPAGNODcZlizssUjFhMdcYdjsDrcaRXSB1obv+qHYYOKY1JoPcaYSKcsp5YbRo5bFmIJFNpA/qyLBonya23S+P5J4ABqSORGEiyJLK2ujS/2VNkgCl1UQDdgPHEMmkwUuKoNWkLuGIsdQNAkCiNwexxyD7SBL94MsigMpUIwvZeoqeoncm2JNnUW9iTM4K+Q1LyGbhf2mzqgWWDXpNseYdWnzQKHquxTNfYfPFn7RuEvOqTxhyUVizKm8ikCmuKIW9BVG9BR8ycc1OZthIBQO+1i7qwCRRrcWB3x0z0P6gMmW5ZjjZYjyw8pWwHD6C1kkgEKhr8rdwFN3GuxLDHpfjsT5dHCKhcMWVUAJcEqx6AN2YbABmJJ2OL0ubjWJ2kkDhUa7cEEBdWlgfhsD4rHvtYtQ4hmgJrWFYR8LIoFKQKJCgL1De1ujZJsYs/6SGSNooo2a7ZleHpq7Y2HJF2N/BLEVti/IkF+qOEZaEc5oBmFZmVreQNqP4itag7uhDVW5fxXUvwcWykLq65AI6kMpMstgjcHqSsOeYzqzZc6UTQojSaI3S6D+GxDE/h10NYJWlbcptnDeA8OZVD5cq5oHUprVdaFbcMTRoLYII81jCWFSd392axytKqGz09xdM1Ak0bA2AGAa9D0CyH5gn9RR7HGY84XwuHLgiFFQNV0BvWwuh88ZjrV1swZJ6hz5XlocuJonapmdowkagr1NzDR7kj+77kVzfivDi2b15Z45oLfaPKhkj7Up0sQ5o9yR2vbBb7TIp5Wh5ULyhdXSD0hvD+2qrFke1VvcXpThWYXL5jTyoZpU0KQ1MDvWph5tSAQBW9bknGMlbopa2Uctw/OLNauUAutHD1B3BXb835ybsna9yAMNPp983oIlzksbvLK4Q5ON2pnZhWpj4N6Rst1hM4H6QfMusjNCg1A8xWlaRqPKI6gKbUp32337Vh99TZqGORczL1Nl6CDSnVJIQUTVuR2JOxqifFFKK7jbZNLkZpO+akJ7WeGZe69rK3/AD2wxyaVBKxrfhQgBPsNht9a2xz/ADGZnzKK8k7IHUuI4+YEVaBUFYyHlYgg7soG/fS2kJBwYySFRBVFgW1RPTKA+lgtPbfCCrEhj5o4qkhWxl9RtxBs2RlGlQArptV5WnQAbDHSxuzuLB+gwLzfpDi2YNT58V30n4T/ALiDRt8r8YpQcelyWYSNZWaIuiOhdioJYo2iydOnpbuf4SWoMemPHJ2Iv6lD/jhUMUPS3ofM5OUSHNKyAqSgSQXpIbam29jsbFj6b+oznIoM6Y2eRpgCFuZuXG7so5auSuvTzAVWqGg12toXIxbCSOLv5SPcszAA0N9h2838sQcUyWXrV0R7MSw0BKUUT2KiruxW43wmikZ6Qzs8uXhXNRaXVAWLUdRBMYvx2Gr9j9CSmyKutQNUdOm+1HYEf88BoOSpNRxvua0wZiQ0aPURE573W9URi42aRQWMaoB3P3PM7fX8EYQBLMBSxZmA6QANSj+O+486l/4R+vkWZRT0yIST5ljBO1jYDfc1X6/LFGLPatJQBlIO/wB2zC/SiwA98WIp3YGogteWJ/etPb9ffBQG3DFMaiMAaFU0eZrayxaiaG253IFbd/Af1J6igyYaR1eWVAR0RuEHMYMFeTSUQE6Lsk9jp3AwVinkMjKSQq7f1LgMaVrDsxBFMB43De2Is3wtZSwmEMkZvpMG9eBqMhBr307/ACxXyEc8zEfHM6WKTfdxdmIM8ToCTpBIQahQ2YE3XfuMOWWOdy2TRN81ONmZpE2FAXbgWBR7m9xZ843fiQy+YSCPLStHIqnmxoeWpJeySqlTtV2woDa73S/WuRzH38TLLmBCyDaOzpoaCtG1APxdiNz5wqrYWNHpyVjltEzLHO00kis7K+4ILsdLbkBJNr2o9qvBLIemcujvNGvXISXZezGzfbsbu68jftjm3DcgFSRZM1mjzCp1lnVlrmg18RIPOJI2vqHnBv056Oypg05meeSVtReppFUFvYA7keSSbN4I35INeptxDi7xhsvl8iJ4A8gOksH5qyyuKUEMK0ag4B+Ekdthec47k5T/AK9kZxORX42tztdEtIUcKL8WBffEuXJ4E0zcuTNxT8sLKXVDrVWOkg6rG7mx2oX3Bw0RxnimQDTKkUjhigU6tJDEI11q/KQQO4JH0FsGCvSgOZj0SRRGLlaSAi9LrIygC7ZkZBszbjTRJu8DfUfBo8oAI8qWjY1I1KECn4qJO7f2drwb9LcOKopWUSRiSVZTE1XppgGNHdWD1RHxDCdwniS56VpMywaR/wCqVtJVe/4ahwVXstdr38ksKvVCJvSS5XKq4bMhhMyMqjTaaQ604D9yJPfx+mHLiTRog3coxADRq7A7bUQ9Nesr+r7d8K2ayBWUqNBSzQaabVQC1qshQzBrA0aR2I3Fy5iskomyshifUpoaQsqtv1otI1D8wAvSTvqUh0qFbLmbygRFiij56x1AzqpIkR7BYaOno1MrG78mq2h4TweCGZsrGGmeSJuvQijQCyMgZzRYNuQAOoA71hi9M54NlkliFI6yPTuWOpWJkVQoC7MSFJOoirG2Ej0hBHm5pJYwwZGc6ZURxI7huWjuxHSNPwlfFauwMjoLcQl+7nlLDJLOzBWjVooloqGO8cjWWYg0xNBwOwANviWTgaaLVJmYTEQTaRm/gY8wx3YumJIoamJoE4qJlnlyrztAiT8saOTK40yKSH1FJNILBVIQjpND5gZ6W4u0k0a5nK89tW2YnSRmRRvRLA0QQaNd2F13wIGdAzecSGObUxYwjUwVQWNi+xY6jvdtffCdnCOIwNJyyhhJ1KkisdPewCN6Ksd687mzi36k49PHmyIIUB0adRVCz77E2NhYAAJAqtySAs/pPhALNmDJzGlUrKughS2vW210SCALoWN/OK7uhHPl9JF5EWIyMsjaNZ0UrAE6TpO5qux9h3w1cHlSFERJcsDpIZtbAMGNEshILfDsQf4gDuRgH6i9QTZfMvHGxBjYhC2wCgHpUHYjcgE+D2vfBfiXAUzE4ZCsOXkgWVXjohHOk00bNT2TfQFO4HzMKk9DdhjKcPXMo7q4dlZkBBIPQTpujR6ClE7kadXY4HcJ4MkEraswJHEdqjyaSOramYUGtaoi1O+3fE/DYZ8iohi5ckjsXJlLAybH+rjJRtgBem67b9wk+pY8zDMTmTCZXOpusuRqO11dD2X2AoVWKdIXcdeHZyMM8iQPY7qJ0IKk72BHpreivatAG2ykeDZCN0LxII7TTtKSyuDqCN+GCBGaVGDboe1EAA/RnDJ0cyTxwMGSowAAGJGq913tfIvpZvc4actOsbf1EcYYHU8ZSug0NWlRt1N76d7oWcVFCYVy6aFCgsaAFsxJ223J7n3Pk74zGobHmNCSXPzOsbmNdbhTpG25rYbkDv7nFFIXMaxzvMx760LBr2NExjSvY0SABsL3wRvFeGFg7Ozk38K+FHbb60vfzqqg1Ylqx2Vo5pY3AoiCNGZi0rNqYj4QGLHY/mJodgDZwo/aJGycPG55gnWZzZ+Jtd1ZOwLgAXQGHTNwszJ1UqklloHURWnc9qYBtsCvUHC+fGyEWCKrCcdMdnIMp6smQBTTAdgarvqGzAjZqbt8QB774ll9Z5gjoOk1Vg7107WtH8ine97Pckm9mvQUobpJr5jFnIfZ65P4jsR7KK/mbxhUy7iL/AoJczmYwSTTKT7KAQSfYeaHvjuPqT1fBlEUzGTU+4WNbNAi9zQA3A72cB+A+leSCI9Kd66LPYAaiTZINn9h27ssmQDUHEbqDYDxI1dV0C1109F9/ONYxaXuS3Yu8S4vI65fNQGobL3Ms+1hoxr5ZugS1EFgNROkjqFvL5zNzx2uWyE6EEHRmWKEHcgqYyN/IPfzg/lVYKA7BiFUbKFFgUSAOwJ3rx2wOzfpnKyNrMIST/8AMiLRv/xRkH98PiOyqJM9ZP3KCz3rPOPYdgnyH7YjzsWekRgYIU2O/wB8zDEfoIzZxYXgEq3y8/m1HgSNFKB9OahP88bnIZ0fDnUP9/Jxn/7XXCcR2VstNMiIJIDI5UWyPIVG5r+sAIOmrFD28YISO6AgZYToRy2Ckq/wDVq51LIpurUgb1vRqD7pn/8A9XB//TP/AI2PTw7Nt8eeI/8A2stCv83L4lQr1+wN2bQcQnXaPhjqNv8Ab5RewVeysfCqP0GM/wBIRIeTpCyNsyrLHKyrQu+USq9yAXI9wGI04g/0Tib/AOIlzGa+U87Ff+BdK18qwZyOUjhXRDGka/wooUfsMXxYrAfqzPZnLwBoaGrU0sipeg0lBV3AB36jsNPe23T+D8ZtZBFnMxPKQCVJBtRZcpTMdS99tJI7A1t1PWfGB/E8i0kZSOYwE92jRbPY11eL/wAvnbquwjmHBs1JzV0ZmSd2u4zAQAfrZ6e96wPoThmzzT/fQugfdiVtfu51bg9pRsB36tQrba98HMzwWVo0QZyRSndxFBbdqu12IrxXfe8FssjKiqzmRgN3IUFvmQoAv6DEuLemPsKfFOB/eopY5o2RY3PL6r1KoBD3uQaJ277fPBGFDloDNLKwSNCCFUbBTVDQBe4+n6b4LZfK6GkbUx1m6NdPc0PYdXbttfcsTjQMVrmMNiLAXc33OoG9jVdjiqEKvpv1Dl8wJFyzyAjUzRvHGt6ju1qpvdgPivtd44/xbISZWVoySKOx8MPBHj6j3x3z+hUXVyvwr7iNIl8MB2TcDVsDYBUfqK4v6aSZdMg17k21WL9j4q6HyoeMTKDaGnRxiPjuYFVI23bdtt1O1HbdVP1VT3AxDPxOaT4nJv3O5/U7nD5m/s0W+hmA9rH+Yxe4N6BSJgzAsw3GresZcZD5L0C/p/L8vKZaInlHR1uCdid9J30knWwBcMBpoC2GCuS4RFlbkUhtR1HUFDMTsdHL0rrIJHwEtdWAScSf0cWXTqZBRHSQDv8AOvGN8vwooNpWB/iCQhvPchN++Naa7IS9xQ4Rw2SLPycvbKU2kmypTum6khmWyLfwSe5vBr1DxsZYwBbksknl2FK/DR0ajYIJHz+mCOf4CkrpI0kodKAKsBtq1eVNHcixW23gUQlgVjZA/YV5+Xm6/wAK3tqLXYQocSnE8LZhYGVTHJlqlOglJCnLdNXTasoXcgGzv2wm8V4vml0RLI6qg+BeYreNpOYBrquknUQPJoY6/wDdkqtCVWk9Cbr/AAnbcfLAFfRmWAoBxsw2YDu4cHpAFitP90m7O+JcGwsVPTfEIsy6RzqDKpFWgZWB0LWlCHUgguWIYUZNqqntobjOgqNnU6BpC3sukSV8O1GwDpHYVUOU4BHGV0O4C3Q/D2vV2tLGzAX36V921TZbhkcerRal61kaQWO9saFWdRJoAX7b4ag1sLQn8V4JKIBNzXkky4BDHSr8nv8AErEkqQzKxOwvvQxHxOIZ/LrmIx/rMAOpVA6h8RG4sCgZFAO34qj4Rhw4bwsQRCFJJSoDAamBIBGkAErsF8Dx8xtjbIcKhh/q40UnTqYKoLFdwTpAF3vsBvh8BWJ3orj/ADC0DEWBqTV7DuGB76QTdG9Bb+BcOjSKK2C2aZekEEAEkVsSo7kd1o7gC6K+ncqr8xYY1cGwwRRRu7AAoH51ixPlFIG7LVboQLqgAaHbatq9rrbDSaBtEnDXIUoR8BKfoPh/7BX+eMxvFsABQAAAAFAAbAAeMZiyQmcejHmMwIDGxA+MxmGMpzjfEuWGPMZhAFI8SDGYzAxo9GNseYzCGe4wYzGYAPceHGYzAMzGDGYzAI8OMxmMwAZjzGYzABhx4cZjMAHjYgfHmMwxETYzGYzAUSLjfHmMwAeHGpxmMwCPMa48xmAR4ca49xmADQ4zGYzAJmhxE2MxmAR4MZjMZhC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338" name="Picture 2" descr="http://lmsgoncalves.files.wordpress.com/2015/09/muppetspairprogram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32976"/>
            <a:ext cx="268037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5536" y="6237312"/>
            <a:ext cx="86569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50" dirty="0">
                <a:hlinkClick r:id="rId4"/>
              </a:rPr>
              <a:t>http://en.wikipedia.org/wiki/Pair_programming </a:t>
            </a:r>
          </a:p>
          <a:p>
            <a:pPr algn="r"/>
            <a:r>
              <a:rPr lang="en-GB" sz="1050" dirty="0" smtClean="0">
                <a:hlinkClick r:id="rId4"/>
              </a:rPr>
              <a:t>http</a:t>
            </a:r>
            <a:r>
              <a:rPr lang="en-GB" sz="1050" dirty="0">
                <a:hlinkClick r:id="rId4"/>
              </a:rPr>
              <a:t>://</a:t>
            </a:r>
            <a:r>
              <a:rPr lang="en-GB" sz="1050" dirty="0" smtClean="0">
                <a:hlinkClick r:id="rId4"/>
              </a:rPr>
              <a:t>lmsgoncalves.files.wordpress.com/2015/09/muppetspairprogramming.jpg</a:t>
            </a:r>
            <a:r>
              <a:rPr lang="en-GB" sz="1050" dirty="0" smtClean="0"/>
              <a:t> </a:t>
            </a:r>
          </a:p>
          <a:p>
            <a:pPr algn="r"/>
            <a:r>
              <a:rPr lang="en-GB" sz="1050" dirty="0" smtClean="0">
                <a:hlinkClick r:id="rId5"/>
              </a:rPr>
              <a:t>http</a:t>
            </a:r>
            <a:r>
              <a:rPr lang="en-GB" sz="1050" dirty="0">
                <a:hlinkClick r:id="rId5"/>
              </a:rPr>
              <a:t>://johnkpaul.com/blog/2013/10/04/git-precommit-hook-awesomeness</a:t>
            </a:r>
            <a:r>
              <a:rPr lang="en-GB" sz="1050" dirty="0" smtClean="0">
                <a:hlinkClick r:id="rId5"/>
              </a:rPr>
              <a:t>/</a:t>
            </a:r>
            <a:r>
              <a:rPr lang="en-GB" sz="1050" dirty="0" smtClean="0"/>
              <a:t> </a:t>
            </a:r>
            <a:endParaRPr lang="en-GB" sz="1050" dirty="0"/>
          </a:p>
        </p:txBody>
      </p:sp>
      <p:sp>
        <p:nvSpPr>
          <p:cNvPr id="6" name="Rectangle 5"/>
          <p:cNvSpPr/>
          <p:nvPr/>
        </p:nvSpPr>
        <p:spPr>
          <a:xfrm>
            <a:off x="504056" y="1988840"/>
            <a:ext cx="52200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Pair programming</a:t>
            </a:r>
            <a:r>
              <a:rPr lang="en-GB" sz="1400" dirty="0"/>
              <a:t> is an agile software development technique in which two </a:t>
            </a:r>
            <a:r>
              <a:rPr lang="en-GB" sz="1400" b="1" dirty="0"/>
              <a:t>programmers</a:t>
            </a:r>
            <a:r>
              <a:rPr lang="en-GB" sz="1400" dirty="0"/>
              <a:t> work together at one workstation. One, the driver, writes code while the other, the observer, pointer or navigator, reviews each line of code as it is typed in. The two </a:t>
            </a:r>
            <a:r>
              <a:rPr lang="en-GB" sz="1400" b="1" dirty="0"/>
              <a:t>programmers</a:t>
            </a:r>
            <a:r>
              <a:rPr lang="en-GB" sz="1400" dirty="0"/>
              <a:t> switch roles frequently</a:t>
            </a:r>
            <a:r>
              <a:rPr lang="en-GB" sz="1400" dirty="0" smtClean="0"/>
              <a:t>.</a:t>
            </a:r>
          </a:p>
        </p:txBody>
      </p:sp>
      <p:pic>
        <p:nvPicPr>
          <p:cNvPr id="14340" name="Picture 4" descr="http://johnkpaul.github.io/presentations/nationjs/2013/js-tools/img/allthething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12" y="3542230"/>
            <a:ext cx="264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496800" y="1628800"/>
            <a:ext cx="3859176" cy="721903"/>
          </a:xfrm>
        </p:spPr>
        <p:txBody>
          <a:bodyPr/>
          <a:lstStyle/>
          <a:p>
            <a:r>
              <a:rPr lang="en-GB" dirty="0" smtClean="0"/>
              <a:t>During Development</a:t>
            </a:r>
          </a:p>
          <a:p>
            <a:endParaRPr lang="en-GB" dirty="0"/>
          </a:p>
        </p:txBody>
      </p:sp>
      <p:pic>
        <p:nvPicPr>
          <p:cNvPr id="14346" name="Picture 10" descr="http://upload.wikimedia.org/wikipedia/commons/e/e6/Sonarqube-48x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66" y="4401053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779912" y="3585909"/>
            <a:ext cx="2712975" cy="90346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1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05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98859" y="3212976"/>
            <a:ext cx="2464892" cy="72223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1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05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After Development </a:t>
            </a:r>
          </a:p>
        </p:txBody>
      </p:sp>
      <p:pic>
        <p:nvPicPr>
          <p:cNvPr id="14348" name="Picture 12" descr="https://encrypted-tbn2.gstatic.com/images?q=tbn:ANd9GcSwropYsJ6thxS6QBmlRmgmvvHktQap776TFqFd0ZCGdEoX5YUC7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01" y="4219877"/>
            <a:ext cx="866544" cy="8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52" y="4070592"/>
            <a:ext cx="1323119" cy="9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7" y="4913133"/>
            <a:ext cx="925176" cy="93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8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 build="p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CI Workflow </a:t>
            </a:r>
            <a:r>
              <a:rPr lang="en-GB" dirty="0" smtClean="0"/>
              <a:t>Pipeline</a:t>
            </a:r>
            <a:endParaRPr lang="en-GB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Building a </a:t>
            </a:r>
            <a:r>
              <a:rPr lang="en-US" b="1" kern="0" dirty="0"/>
              <a:t>Delivery Pipeline </a:t>
            </a:r>
            <a:r>
              <a:rPr lang="en-US" kern="0" dirty="0"/>
              <a:t>is a highly effective way of maximizing the visibility and effectiveness of automation.</a:t>
            </a:r>
          </a:p>
          <a:p>
            <a:pPr marL="0" indent="0">
              <a:buFontTx/>
              <a:buNone/>
            </a:pPr>
            <a:r>
              <a:rPr lang="en-US" kern="0" dirty="0"/>
              <a:t>This slide highlights the desirable characteristics and benefits of a pipeline.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CI Workflow using a Pipeline</a:t>
            </a:r>
          </a:p>
        </p:txBody>
      </p:sp>
      <p:sp>
        <p:nvSpPr>
          <p:cNvPr id="5" name="U-Turn Arrow 4"/>
          <p:cNvSpPr/>
          <p:nvPr/>
        </p:nvSpPr>
        <p:spPr bwMode="auto">
          <a:xfrm rot="5400000">
            <a:off x="4092283" y="4134350"/>
            <a:ext cx="1131648" cy="106352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gradFill>
            <a:gsLst>
              <a:gs pos="0">
                <a:srgbClr val="FF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wrap="square" lIns="10800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50" b="1" dirty="0" smtClean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9080" y="3331115"/>
            <a:ext cx="7926804" cy="2467787"/>
            <a:chOff x="1398561" y="148993"/>
            <a:chExt cx="10427599" cy="2467787"/>
          </a:xfrm>
        </p:grpSpPr>
        <p:grpSp>
          <p:nvGrpSpPr>
            <p:cNvPr id="7" name="Group 6"/>
            <p:cNvGrpSpPr/>
            <p:nvPr/>
          </p:nvGrpSpPr>
          <p:grpSpPr>
            <a:xfrm>
              <a:off x="1399632" y="148993"/>
              <a:ext cx="1035729" cy="509988"/>
              <a:chOff x="4299869" y="1700808"/>
              <a:chExt cx="1280242" cy="580256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33CC33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Compile &amp; Package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87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58396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58396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1399632" y="799425"/>
              <a:ext cx="1036800" cy="511200"/>
              <a:chOff x="4299869" y="1700808"/>
              <a:chExt cx="1280242" cy="580256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33CC33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Sonar Code Analysis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8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1398561" y="1451069"/>
              <a:ext cx="1036800" cy="511200"/>
              <a:chOff x="4299869" y="1700808"/>
              <a:chExt cx="1280242" cy="58025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33CC33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Run Unit Tests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77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2576432" y="802997"/>
              <a:ext cx="1036800" cy="511200"/>
              <a:chOff x="4299869" y="1700808"/>
              <a:chExt cx="1280242" cy="58025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33CC33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Create ST env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7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3753232" y="802997"/>
              <a:ext cx="1036800" cy="511200"/>
              <a:chOff x="4299869" y="1700808"/>
              <a:chExt cx="1280242" cy="58025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33CC33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Deploy Code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67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4930032" y="802997"/>
              <a:ext cx="1036800" cy="511200"/>
              <a:chOff x="4299869" y="1700808"/>
              <a:chExt cx="1280242" cy="580256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33CC33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Load Test Data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6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6106832" y="802997"/>
              <a:ext cx="1036800" cy="511200"/>
              <a:chOff x="4299869" y="1700808"/>
              <a:chExt cx="1280242" cy="58025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Run Test Harness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7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7283632" y="802997"/>
              <a:ext cx="1036800" cy="511200"/>
              <a:chOff x="4299869" y="1700808"/>
              <a:chExt cx="1280242" cy="58025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Create clustered env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7304288" y="1451093"/>
              <a:ext cx="1036800" cy="511200"/>
              <a:chOff x="4299869" y="1700808"/>
              <a:chExt cx="1280242" cy="58025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Tear down ST env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7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8460432" y="802997"/>
              <a:ext cx="1036800" cy="511200"/>
              <a:chOff x="4299869" y="1700808"/>
              <a:chExt cx="1280242" cy="58025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Deploy Code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637232" y="802997"/>
              <a:ext cx="1036800" cy="511200"/>
              <a:chOff x="4299869" y="1700808"/>
              <a:chExt cx="1280242" cy="580256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Run Perf Test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37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9637232" y="1454288"/>
              <a:ext cx="1036800" cy="511200"/>
              <a:chOff x="4299869" y="1700808"/>
              <a:chExt cx="1280242" cy="58025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Run Security Test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3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637232" y="2105580"/>
              <a:ext cx="1036800" cy="511200"/>
              <a:chOff x="4299869" y="1700808"/>
              <a:chExt cx="1280242" cy="58025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Run Ops Test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7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10789360" y="1457508"/>
              <a:ext cx="1036800" cy="511200"/>
              <a:chOff x="4299869" y="1700808"/>
              <a:chExt cx="1280242" cy="580256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299869" y="1700808"/>
                <a:ext cx="1280242" cy="580256"/>
                <a:chOff x="3923928" y="1700808"/>
                <a:chExt cx="1656184" cy="749967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3923928" y="1700808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3978020" y="1739661"/>
                  <a:ext cx="1548000" cy="254113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GB" sz="700" dirty="0" smtClean="0">
                      <a:solidFill>
                        <a:schemeClr val="tx1"/>
                      </a:solidFill>
                    </a:rPr>
                    <a:t>Tear down ST env</a:t>
                  </a:r>
                  <a:endParaRPr lang="en-GB" sz="7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2" name="Picture 2" descr="conso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trigg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889" y="2060848"/>
                <a:ext cx="15240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68" y="3959266"/>
            <a:ext cx="125324" cy="57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36350" y="4025101"/>
            <a:ext cx="771602" cy="388231"/>
            <a:chOff x="4479190" y="5553343"/>
            <a:chExt cx="1656184" cy="749967"/>
          </a:xfrm>
        </p:grpSpPr>
        <p:sp>
          <p:nvSpPr>
            <p:cNvPr id="101" name="Rounded Rectangle 100"/>
            <p:cNvSpPr/>
            <p:nvPr/>
          </p:nvSpPr>
          <p:spPr>
            <a:xfrm>
              <a:off x="4479190" y="5553343"/>
              <a:ext cx="1656184" cy="749967"/>
            </a:xfrm>
            <a:prstGeom prst="roundRect">
              <a:avLst>
                <a:gd name="adj" fmla="val 586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sz="600" dirty="0" smtClean="0">
                  <a:solidFill>
                    <a:schemeClr val="tx1"/>
                  </a:solidFill>
                </a:rPr>
                <a:t>Committer: jdoe</a:t>
              </a:r>
              <a:br>
                <a:rPr lang="en-GB" sz="600" dirty="0" smtClean="0">
                  <a:solidFill>
                    <a:schemeClr val="tx1"/>
                  </a:solidFill>
                </a:rPr>
              </a:br>
              <a:r>
                <a:rPr lang="en-GB" sz="600" dirty="0" smtClean="0">
                  <a:solidFill>
                    <a:schemeClr val="tx1"/>
                  </a:solidFill>
                </a:rPr>
                <a:t>Story:25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4533283" y="5592195"/>
              <a:ext cx="1548000" cy="254113"/>
            </a:xfrm>
            <a:prstGeom prst="roundRect">
              <a:avLst>
                <a:gd name="adj" fmla="val 5869"/>
              </a:avLst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</a:rPr>
                <a:t>Commit ID: 113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34192" y="2636912"/>
            <a:ext cx="8616100" cy="3075046"/>
            <a:chOff x="434192" y="2636912"/>
            <a:chExt cx="8616100" cy="3075046"/>
          </a:xfrm>
        </p:grpSpPr>
        <p:sp>
          <p:nvSpPr>
            <p:cNvPr id="105" name="Rounded Rectangular Callout 104"/>
            <p:cNvSpPr/>
            <p:nvPr/>
          </p:nvSpPr>
          <p:spPr bwMode="auto">
            <a:xfrm>
              <a:off x="5153362" y="3184990"/>
              <a:ext cx="1207778" cy="536069"/>
            </a:xfrm>
            <a:prstGeom prst="wedgeRoundRectCallout">
              <a:avLst>
                <a:gd name="adj1" fmla="val -46843"/>
                <a:gd name="adj2" fmla="val 7787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 smtClean="0">
                  <a:solidFill>
                    <a:schemeClr val="tx1"/>
                  </a:solidFill>
                  <a:latin typeface="Arial" charset="0"/>
                </a:rPr>
                <a:t>Easy to drill down to outputs of each stage e.g. details of failure</a:t>
              </a:r>
              <a:endParaRPr lang="en-GB" sz="900" b="1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34192" y="2636912"/>
              <a:ext cx="8616100" cy="3075046"/>
              <a:chOff x="434192" y="2636912"/>
              <a:chExt cx="8616100" cy="3075046"/>
            </a:xfrm>
          </p:grpSpPr>
          <p:sp>
            <p:nvSpPr>
              <p:cNvPr id="92" name="Rounded Rectangular Callout 91"/>
              <p:cNvSpPr/>
              <p:nvPr/>
            </p:nvSpPr>
            <p:spPr bwMode="auto">
              <a:xfrm>
                <a:off x="6275793" y="4810944"/>
                <a:ext cx="827292" cy="419577"/>
              </a:xfrm>
              <a:prstGeom prst="wedgeRoundRectCallout">
                <a:avLst>
                  <a:gd name="adj1" fmla="val -16207"/>
                  <a:gd name="adj2" fmla="val -97410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Tested build package</a:t>
                </a:r>
                <a:r>
                  <a:rPr kumimoji="0" lang="en-GB" sz="9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re-used</a:t>
                </a:r>
                <a:endParaRPr kumimoji="0" lang="en-GB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3" name="Rounded Rectangular Callout 92"/>
              <p:cNvSpPr/>
              <p:nvPr/>
            </p:nvSpPr>
            <p:spPr bwMode="auto">
              <a:xfrm>
                <a:off x="434192" y="5289392"/>
                <a:ext cx="888962" cy="352605"/>
              </a:xfrm>
              <a:prstGeom prst="wedgeRoundRectCallout">
                <a:avLst>
                  <a:gd name="adj1" fmla="val -2995"/>
                  <a:gd name="adj2" fmla="val -172065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Parallel execution</a:t>
                </a:r>
              </a:p>
            </p:txBody>
          </p:sp>
          <p:sp>
            <p:nvSpPr>
              <p:cNvPr id="94" name="Rounded Rectangular Callout 93"/>
              <p:cNvSpPr/>
              <p:nvPr/>
            </p:nvSpPr>
            <p:spPr bwMode="auto">
              <a:xfrm>
                <a:off x="1727444" y="4953602"/>
                <a:ext cx="1234441" cy="527634"/>
              </a:xfrm>
              <a:prstGeom prst="wedgeRoundRectCallout">
                <a:avLst>
                  <a:gd name="adj1" fmla="val -27573"/>
                  <a:gd name="adj2" fmla="val -125069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Servers and environments</a:t>
                </a:r>
                <a:r>
                  <a:rPr kumimoji="0" lang="en-GB" sz="9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built from version control</a:t>
                </a:r>
                <a:endParaRPr kumimoji="0" lang="en-GB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5" name="Rounded Rectangular Callout 94"/>
              <p:cNvSpPr/>
              <p:nvPr/>
            </p:nvSpPr>
            <p:spPr bwMode="auto">
              <a:xfrm>
                <a:off x="3042997" y="5160704"/>
                <a:ext cx="1226032" cy="551254"/>
              </a:xfrm>
              <a:prstGeom prst="wedgeRoundRectCallout">
                <a:avLst>
                  <a:gd name="adj1" fmla="val 34722"/>
                  <a:gd name="adj2" fmla="val -139606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900" b="1" dirty="0">
                    <a:solidFill>
                      <a:schemeClr val="tx1"/>
                    </a:solidFill>
                    <a:latin typeface="Arial" charset="0"/>
                  </a:rPr>
                  <a:t>Failed gate</a:t>
                </a:r>
                <a:br>
                  <a:rPr lang="en-GB" sz="900" b="1" dirty="0">
                    <a:solidFill>
                      <a:schemeClr val="tx1"/>
                    </a:solidFill>
                    <a:latin typeface="Arial" charset="0"/>
                  </a:rPr>
                </a:br>
                <a:r>
                  <a:rPr lang="en-GB" sz="900" b="1" dirty="0">
                    <a:solidFill>
                      <a:schemeClr val="tx1"/>
                    </a:solidFill>
                    <a:latin typeface="Arial" charset="0"/>
                  </a:rPr>
                  <a:t>(end of pipeline</a:t>
                </a:r>
                <a:r>
                  <a:rPr lang="en-GB" sz="900" b="1" dirty="0" smtClean="0">
                    <a:solidFill>
                      <a:schemeClr val="tx1"/>
                    </a:solidFill>
                    <a:latin typeface="Arial" charset="0"/>
                  </a:rPr>
                  <a:t>)</a:t>
                </a:r>
              </a:p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900" b="1" dirty="0" smtClean="0">
                    <a:solidFill>
                      <a:schemeClr val="tx1"/>
                    </a:solidFill>
                    <a:latin typeface="Arial" charset="0"/>
                  </a:rPr>
                  <a:t>Committer notified</a:t>
                </a:r>
                <a:endParaRPr lang="en-GB" sz="900" b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6" name="Rounded Rectangular Callout 95"/>
              <p:cNvSpPr/>
              <p:nvPr/>
            </p:nvSpPr>
            <p:spPr bwMode="auto">
              <a:xfrm>
                <a:off x="2084399" y="3181234"/>
                <a:ext cx="1156815" cy="543582"/>
              </a:xfrm>
              <a:prstGeom prst="wedgeRoundRectCallout">
                <a:avLst>
                  <a:gd name="adj1" fmla="val -71678"/>
                  <a:gd name="adj2" fmla="val 83492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All stages e.g. code analysis</a:t>
                </a:r>
                <a:r>
                  <a:rPr kumimoji="0" lang="en-GB" sz="8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used as enforceable</a:t>
                </a:r>
                <a:r>
                  <a:rPr lang="en-GB" sz="800" b="1" dirty="0" smtClean="0">
                    <a:solidFill>
                      <a:schemeClr val="tx1"/>
                    </a:solidFill>
                    <a:latin typeface="Arial" charset="0"/>
                  </a:rPr>
                  <a:t> gates</a:t>
                </a:r>
                <a:endParaRPr kumimoji="0" lang="en-GB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7" name="Rounded Rectangular Callout 96"/>
              <p:cNvSpPr/>
              <p:nvPr/>
            </p:nvSpPr>
            <p:spPr bwMode="auto">
              <a:xfrm>
                <a:off x="443461" y="2637651"/>
                <a:ext cx="1156815" cy="543582"/>
              </a:xfrm>
              <a:prstGeom prst="wedgeRoundRectCallout">
                <a:avLst>
                  <a:gd name="adj1" fmla="val -6056"/>
                  <a:gd name="adj2" fmla="val 72384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Immediate</a:t>
                </a:r>
                <a:r>
                  <a:rPr kumimoji="0" lang="en-GB" sz="8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start after check-in.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800" b="1" baseline="0" dirty="0" smtClean="0">
                    <a:solidFill>
                      <a:schemeClr val="tx1"/>
                    </a:solidFill>
                    <a:latin typeface="Arial" charset="0"/>
                  </a:rPr>
                  <a:t>One</a:t>
                </a:r>
                <a:r>
                  <a:rPr lang="en-GB" sz="800" b="1" dirty="0" smtClean="0">
                    <a:solidFill>
                      <a:schemeClr val="tx1"/>
                    </a:solidFill>
                    <a:latin typeface="Arial" charset="0"/>
                  </a:rPr>
                  <a:t> new change per new pipeline</a:t>
                </a:r>
                <a:endParaRPr kumimoji="0" lang="en-GB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8" name="Rounded Rectangular Callout 97"/>
              <p:cNvSpPr/>
              <p:nvPr/>
            </p:nvSpPr>
            <p:spPr bwMode="auto">
              <a:xfrm>
                <a:off x="4347386" y="5208977"/>
                <a:ext cx="1292146" cy="454708"/>
              </a:xfrm>
              <a:prstGeom prst="wedgeRoundRectCallout">
                <a:avLst>
                  <a:gd name="adj1" fmla="val -21268"/>
                  <a:gd name="adj2" fmla="val -224107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Consistently executed automated test harness</a:t>
                </a:r>
              </a:p>
            </p:txBody>
          </p:sp>
          <p:sp>
            <p:nvSpPr>
              <p:cNvPr id="99" name="Rounded Rectangular Callout 98"/>
              <p:cNvSpPr/>
              <p:nvPr/>
            </p:nvSpPr>
            <p:spPr bwMode="auto">
              <a:xfrm>
                <a:off x="3242966" y="2636912"/>
                <a:ext cx="1292146" cy="454708"/>
              </a:xfrm>
              <a:prstGeom prst="wedgeRoundRectCallout">
                <a:avLst>
                  <a:gd name="adj1" fmla="val 49899"/>
                  <a:gd name="adj2" fmla="val 197998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Visible project status</a:t>
                </a:r>
              </a:p>
            </p:txBody>
          </p:sp>
          <p:sp>
            <p:nvSpPr>
              <p:cNvPr id="104" name="Rounded Rectangular Callout 103"/>
              <p:cNvSpPr/>
              <p:nvPr/>
            </p:nvSpPr>
            <p:spPr bwMode="auto">
              <a:xfrm>
                <a:off x="7978090" y="3357537"/>
                <a:ext cx="1072202" cy="484472"/>
              </a:xfrm>
              <a:prstGeom prst="wedgeRoundRectCallout">
                <a:avLst>
                  <a:gd name="adj1" fmla="val -25695"/>
                  <a:gd name="adj2" fmla="val 172915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Infrastructure</a:t>
                </a:r>
                <a:r>
                  <a:rPr kumimoji="0" lang="en-GB" sz="9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resources recycled</a:t>
                </a:r>
                <a:endParaRPr kumimoji="0" lang="en-GB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6" name="Rounded Rectangular Callout 105"/>
              <p:cNvSpPr/>
              <p:nvPr/>
            </p:nvSpPr>
            <p:spPr bwMode="auto">
              <a:xfrm>
                <a:off x="6409428" y="2783550"/>
                <a:ext cx="1508279" cy="816223"/>
              </a:xfrm>
              <a:prstGeom prst="wedgeRoundRectCallout">
                <a:avLst>
                  <a:gd name="adj1" fmla="val 10054"/>
                  <a:gd name="adj2" fmla="val 82299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36000" tIns="45720" rIns="36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Since environments are created from</a:t>
                </a:r>
                <a:r>
                  <a:rPr kumimoji="0" lang="en-GB" sz="8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version control, users can be provided access to perform diagnostics without concerns about corrupting an environment.</a:t>
                </a:r>
                <a:endParaRPr kumimoji="0" lang="en-GB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7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heautomatedtester.co.uk/externals/cost_of_finding_a_bug_at_different_testing_st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3" y="2132856"/>
            <a:ext cx="4414805" cy="313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06CE-C4CF-4422-AA09-30EBACBA8DBA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 dirty="0" smtClean="0"/>
              <a:t>Cost of not Failing Fast</a:t>
            </a:r>
            <a:endParaRPr lang="en-GB" alt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 lot!</a:t>
            </a:r>
            <a:endParaRPr lang="en-GB" dirty="0"/>
          </a:p>
        </p:txBody>
      </p:sp>
      <p:sp>
        <p:nvSpPr>
          <p:cNvPr id="113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en-US" dirty="0"/>
              <a:t>Copyright © 2008 Accenture  All Rights Reserved.  </a:t>
            </a:r>
          </a:p>
        </p:txBody>
      </p:sp>
      <p:pic>
        <p:nvPicPr>
          <p:cNvPr id="1026" name="Picture 2" descr="http://www.augmentum.com/wp-content/uploads/2010/01/cost_of_bugs_in_release_cyc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441412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52536" y="5373216"/>
            <a:ext cx="3059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hlinkClick r:id="rId5"/>
              </a:rPr>
              <a:t>http://www.augmentum.com/software-qa-test/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4499992" y="530120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000" dirty="0">
                <a:hlinkClick r:id="rId6"/>
              </a:rPr>
              <a:t>http://</a:t>
            </a:r>
            <a:r>
              <a:rPr lang="en-GB" sz="1000" dirty="0" smtClean="0">
                <a:hlinkClick r:id="rId6"/>
              </a:rPr>
              <a:t>www.theautomatedtester.co.uk/blog/2008.htm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79512" y="2506920"/>
            <a:ext cx="8784975" cy="1570151"/>
            <a:chOff x="179512" y="2506920"/>
            <a:chExt cx="8784975" cy="1570151"/>
          </a:xfrm>
        </p:grpSpPr>
        <p:sp>
          <p:nvSpPr>
            <p:cNvPr id="7" name="Rectangle 6"/>
            <p:cNvSpPr/>
            <p:nvPr/>
          </p:nvSpPr>
          <p:spPr>
            <a:xfrm>
              <a:off x="179512" y="3212976"/>
              <a:ext cx="3600400" cy="216024"/>
            </a:xfrm>
            <a:prstGeom prst="rect">
              <a:avLst/>
            </a:prstGeom>
            <a:pattFill prst="dkDnDiag">
              <a:fgClr>
                <a:schemeClr val="bg2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25132" y="2506920"/>
              <a:ext cx="4039355" cy="1570151"/>
            </a:xfrm>
            <a:prstGeom prst="rect">
              <a:avLst/>
            </a:prstGeom>
            <a:pattFill prst="dkDnDiag">
              <a:fgClr>
                <a:schemeClr val="bg2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2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06CE-C4CF-4422-AA09-30EBACBA8DBA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 dirty="0" smtClean="0"/>
              <a:t>What about LEAN?	</a:t>
            </a:r>
            <a:endParaRPr lang="en-GB" alt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Does drawing it like this make us feel better?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1515" y="1556792"/>
            <a:ext cx="7201982" cy="360040"/>
            <a:chOff x="741515" y="1556792"/>
            <a:chExt cx="7201982" cy="360040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253232" y="1556792"/>
              <a:ext cx="6690265" cy="36004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41515" y="1700808"/>
              <a:ext cx="511717" cy="216024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1515" y="1988840"/>
            <a:ext cx="8115147" cy="2884834"/>
            <a:chOff x="741515" y="1988840"/>
            <a:chExt cx="8115147" cy="2884834"/>
          </a:xfrm>
        </p:grpSpPr>
        <p:grpSp>
          <p:nvGrpSpPr>
            <p:cNvPr id="3" name="Group 2"/>
            <p:cNvGrpSpPr/>
            <p:nvPr/>
          </p:nvGrpSpPr>
          <p:grpSpPr>
            <a:xfrm>
              <a:off x="741515" y="1988840"/>
              <a:ext cx="7252419" cy="799583"/>
              <a:chOff x="2732038" y="2186133"/>
              <a:chExt cx="5996037" cy="799583"/>
            </a:xfrm>
          </p:grpSpPr>
          <p:sp>
            <p:nvSpPr>
              <p:cNvPr id="518147" name="Rectangle 3"/>
              <p:cNvSpPr>
                <a:spLocks noChangeArrowheads="1"/>
              </p:cNvSpPr>
              <p:nvPr/>
            </p:nvSpPr>
            <p:spPr bwMode="auto">
              <a:xfrm>
                <a:off x="3741737" y="2186133"/>
                <a:ext cx="830263" cy="539750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518148" name="Rectangle 4"/>
              <p:cNvSpPr>
                <a:spLocks noChangeArrowheads="1"/>
              </p:cNvSpPr>
              <p:nvPr/>
            </p:nvSpPr>
            <p:spPr bwMode="auto">
              <a:xfrm>
                <a:off x="3741737" y="2186133"/>
                <a:ext cx="830263" cy="53975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518149" name="Rectangle 5"/>
              <p:cNvSpPr>
                <a:spLocks noChangeArrowheads="1"/>
              </p:cNvSpPr>
              <p:nvPr/>
            </p:nvSpPr>
            <p:spPr bwMode="auto">
              <a:xfrm>
                <a:off x="3901390" y="2286175"/>
                <a:ext cx="466507" cy="270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GB" altLang="en-US" sz="1100" dirty="0">
                    <a:solidFill>
                      <a:srgbClr val="000000"/>
                    </a:solidFill>
                  </a:rPr>
                  <a:t>Develop</a:t>
                </a:r>
                <a:br>
                  <a:rPr lang="en-GB" altLang="en-US" sz="1100" dirty="0">
                    <a:solidFill>
                      <a:srgbClr val="000000"/>
                    </a:solidFill>
                  </a:rPr>
                </a:br>
                <a:r>
                  <a:rPr lang="en-GB" altLang="en-US" sz="1100" dirty="0">
                    <a:solidFill>
                      <a:srgbClr val="000000"/>
                    </a:solidFill>
                  </a:rPr>
                  <a:t>Unit </a:t>
                </a:r>
                <a:r>
                  <a:rPr lang="en-GB" altLang="en-US" sz="1100" dirty="0" smtClean="0">
                    <a:solidFill>
                      <a:srgbClr val="000000"/>
                    </a:solidFill>
                  </a:rPr>
                  <a:t>Test</a:t>
                </a:r>
                <a:endParaRPr lang="en-GB" altLang="en-US" sz="1100" dirty="0"/>
              </a:p>
            </p:txBody>
          </p:sp>
          <p:grpSp>
            <p:nvGrpSpPr>
              <p:cNvPr id="518150" name="Group 6"/>
              <p:cNvGrpSpPr>
                <a:grpSpLocks/>
              </p:cNvGrpSpPr>
              <p:nvPr/>
            </p:nvGrpSpPr>
            <p:grpSpPr bwMode="auto">
              <a:xfrm>
                <a:off x="4753768" y="2186133"/>
                <a:ext cx="828675" cy="539750"/>
                <a:chOff x="3377" y="3152"/>
                <a:chExt cx="522" cy="340"/>
              </a:xfrm>
            </p:grpSpPr>
            <p:sp>
              <p:nvSpPr>
                <p:cNvPr id="518151" name="Rectangle 7"/>
                <p:cNvSpPr>
                  <a:spLocks noChangeArrowheads="1"/>
                </p:cNvSpPr>
                <p:nvPr/>
              </p:nvSpPr>
              <p:spPr bwMode="auto">
                <a:xfrm>
                  <a:off x="3377" y="3152"/>
                  <a:ext cx="522" cy="340"/>
                </a:xfrm>
                <a:prstGeom prst="rect">
                  <a:avLst/>
                </a:prstGeom>
                <a:solidFill>
                  <a:srgbClr val="E8EE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 sz="1400" dirty="0"/>
                </a:p>
              </p:txBody>
            </p:sp>
            <p:sp>
              <p:nvSpPr>
                <p:cNvPr id="518152" name="Rectangle 8"/>
                <p:cNvSpPr>
                  <a:spLocks noChangeArrowheads="1"/>
                </p:cNvSpPr>
                <p:nvPr/>
              </p:nvSpPr>
              <p:spPr bwMode="auto">
                <a:xfrm>
                  <a:off x="3377" y="3152"/>
                  <a:ext cx="522" cy="340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 sz="1400" dirty="0"/>
                </a:p>
              </p:txBody>
            </p:sp>
            <p:sp>
              <p:nvSpPr>
                <p:cNvPr id="518153" name="Rectangle 9"/>
                <p:cNvSpPr>
                  <a:spLocks noChangeArrowheads="1"/>
                </p:cNvSpPr>
                <p:nvPr/>
              </p:nvSpPr>
              <p:spPr bwMode="auto">
                <a:xfrm>
                  <a:off x="3575" y="3280"/>
                  <a:ext cx="184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  <a:buClrTx/>
                    <a:buFontTx/>
                    <a:buNone/>
                  </a:pPr>
                  <a:r>
                    <a:rPr lang="en-GB" altLang="en-US" sz="1100" b="0" i="0" dirty="0">
                      <a:solidFill>
                        <a:srgbClr val="000000"/>
                      </a:solidFill>
                    </a:rPr>
                    <a:t>CUT</a:t>
                  </a:r>
                  <a:endParaRPr lang="en-GB" altLang="en-US" sz="1100" i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8154" name="Rectangle 10"/>
                <p:cNvSpPr>
                  <a:spLocks noChangeArrowheads="1"/>
                </p:cNvSpPr>
                <p:nvPr/>
              </p:nvSpPr>
              <p:spPr bwMode="auto">
                <a:xfrm>
                  <a:off x="3377" y="3152"/>
                  <a:ext cx="522" cy="340"/>
                </a:xfrm>
                <a:prstGeom prst="rect">
                  <a:avLst/>
                </a:prstGeom>
                <a:solidFill>
                  <a:srgbClr val="E8EE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 sz="1400" dirty="0"/>
                </a:p>
              </p:txBody>
            </p:sp>
            <p:sp>
              <p:nvSpPr>
                <p:cNvPr id="518155" name="Rectangle 11"/>
                <p:cNvSpPr>
                  <a:spLocks noChangeArrowheads="1"/>
                </p:cNvSpPr>
                <p:nvPr/>
              </p:nvSpPr>
              <p:spPr bwMode="auto">
                <a:xfrm>
                  <a:off x="3377" y="3152"/>
                  <a:ext cx="522" cy="340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 sz="1400" dirty="0"/>
                </a:p>
              </p:txBody>
            </p:sp>
            <p:sp>
              <p:nvSpPr>
                <p:cNvPr id="518156" name="Rectangle 12"/>
                <p:cNvSpPr>
                  <a:spLocks noChangeArrowheads="1"/>
                </p:cNvSpPr>
                <p:nvPr/>
              </p:nvSpPr>
              <p:spPr bwMode="auto">
                <a:xfrm>
                  <a:off x="3436" y="3280"/>
                  <a:ext cx="360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  <a:buClrTx/>
                    <a:buFontTx/>
                    <a:buNone/>
                  </a:pPr>
                  <a:r>
                    <a:rPr lang="en-GB" altLang="en-US" sz="1100" b="0" i="0" dirty="0">
                      <a:solidFill>
                        <a:srgbClr val="000000"/>
                      </a:solidFill>
                    </a:rPr>
                    <a:t>Link Test</a:t>
                  </a:r>
                  <a:endParaRPr lang="en-GB" altLang="en-US" sz="1100" i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18157" name="Group 13"/>
              <p:cNvGrpSpPr>
                <a:grpSpLocks/>
              </p:cNvGrpSpPr>
              <p:nvPr/>
            </p:nvGrpSpPr>
            <p:grpSpPr bwMode="auto">
              <a:xfrm>
                <a:off x="5773738" y="2186133"/>
                <a:ext cx="831850" cy="539750"/>
                <a:chOff x="3936" y="2569"/>
                <a:chExt cx="524" cy="340"/>
              </a:xfrm>
            </p:grpSpPr>
            <p:sp>
              <p:nvSpPr>
                <p:cNvPr id="518158" name="Rectangle 14"/>
                <p:cNvSpPr>
                  <a:spLocks noChangeArrowheads="1"/>
                </p:cNvSpPr>
                <p:nvPr/>
              </p:nvSpPr>
              <p:spPr bwMode="auto">
                <a:xfrm>
                  <a:off x="3936" y="2569"/>
                  <a:ext cx="524" cy="340"/>
                </a:xfrm>
                <a:prstGeom prst="rect">
                  <a:avLst/>
                </a:prstGeom>
                <a:solidFill>
                  <a:srgbClr val="E8EE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 sz="1400" dirty="0"/>
                </a:p>
              </p:txBody>
            </p:sp>
            <p:sp>
              <p:nvSpPr>
                <p:cNvPr id="518159" name="Rectangle 15"/>
                <p:cNvSpPr>
                  <a:spLocks noChangeArrowheads="1"/>
                </p:cNvSpPr>
                <p:nvPr/>
              </p:nvSpPr>
              <p:spPr bwMode="auto">
                <a:xfrm>
                  <a:off x="3936" y="2569"/>
                  <a:ext cx="524" cy="340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 sz="1400" dirty="0"/>
                </a:p>
              </p:txBody>
            </p:sp>
            <p:sp>
              <p:nvSpPr>
                <p:cNvPr id="518160" name="Rectangle 16"/>
                <p:cNvSpPr>
                  <a:spLocks noChangeArrowheads="1"/>
                </p:cNvSpPr>
                <p:nvPr/>
              </p:nvSpPr>
              <p:spPr bwMode="auto">
                <a:xfrm>
                  <a:off x="4017" y="2655"/>
                  <a:ext cx="386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>
                    <a:lnSpc>
                      <a:spcPct val="80000"/>
                    </a:lnSpc>
                    <a:buClrTx/>
                    <a:buFontTx/>
                    <a:buNone/>
                  </a:pPr>
                  <a:r>
                    <a:rPr lang="en-GB" altLang="en-US" sz="1100" b="0" i="0" dirty="0">
                      <a:solidFill>
                        <a:srgbClr val="000000"/>
                      </a:solidFill>
                    </a:rPr>
                    <a:t>Assembly</a:t>
                  </a:r>
                  <a:br>
                    <a:rPr lang="en-GB" altLang="en-US" sz="1100" b="0" i="0" dirty="0">
                      <a:solidFill>
                        <a:srgbClr val="000000"/>
                      </a:solidFill>
                    </a:rPr>
                  </a:br>
                  <a:r>
                    <a:rPr lang="en-GB" altLang="en-US" sz="1100" b="0" i="0" dirty="0">
                      <a:solidFill>
                        <a:srgbClr val="000000"/>
                      </a:solidFill>
                    </a:rPr>
                    <a:t>Test</a:t>
                  </a:r>
                  <a:endParaRPr lang="en-GB" altLang="en-US" sz="1100" i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18161" name="Group 17"/>
              <p:cNvGrpSpPr>
                <a:grpSpLocks/>
              </p:cNvGrpSpPr>
              <p:nvPr/>
            </p:nvGrpSpPr>
            <p:grpSpPr bwMode="auto">
              <a:xfrm>
                <a:off x="6821487" y="2186133"/>
                <a:ext cx="831850" cy="539750"/>
                <a:chOff x="4423" y="2002"/>
                <a:chExt cx="524" cy="340"/>
              </a:xfrm>
            </p:grpSpPr>
            <p:sp>
              <p:nvSpPr>
                <p:cNvPr id="518162" name="Rectangle 18"/>
                <p:cNvSpPr>
                  <a:spLocks noChangeArrowheads="1"/>
                </p:cNvSpPr>
                <p:nvPr/>
              </p:nvSpPr>
              <p:spPr bwMode="auto">
                <a:xfrm>
                  <a:off x="4423" y="2002"/>
                  <a:ext cx="524" cy="340"/>
                </a:xfrm>
                <a:prstGeom prst="rect">
                  <a:avLst/>
                </a:prstGeom>
                <a:solidFill>
                  <a:srgbClr val="E8EE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 sz="1400" dirty="0"/>
                </a:p>
              </p:txBody>
            </p:sp>
            <p:sp>
              <p:nvSpPr>
                <p:cNvPr id="518163" name="Rectangle 19"/>
                <p:cNvSpPr>
                  <a:spLocks noChangeArrowheads="1"/>
                </p:cNvSpPr>
                <p:nvPr/>
              </p:nvSpPr>
              <p:spPr bwMode="auto">
                <a:xfrm>
                  <a:off x="4423" y="2002"/>
                  <a:ext cx="524" cy="340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 sz="1400" dirty="0"/>
                </a:p>
              </p:txBody>
            </p:sp>
            <p:sp>
              <p:nvSpPr>
                <p:cNvPr id="518164" name="Rectangle 20"/>
                <p:cNvSpPr>
                  <a:spLocks noChangeArrowheads="1"/>
                </p:cNvSpPr>
                <p:nvPr/>
              </p:nvSpPr>
              <p:spPr bwMode="auto">
                <a:xfrm>
                  <a:off x="4513" y="2040"/>
                  <a:ext cx="361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>
                    <a:lnSpc>
                      <a:spcPct val="80000"/>
                    </a:lnSpc>
                    <a:buClrTx/>
                    <a:buFontTx/>
                    <a:buNone/>
                  </a:pPr>
                  <a:r>
                    <a:rPr lang="en-GB" altLang="en-US" sz="1100" b="0" i="0" dirty="0">
                      <a:solidFill>
                        <a:srgbClr val="000000"/>
                      </a:solidFill>
                    </a:rPr>
                    <a:t>Business</a:t>
                  </a:r>
                  <a:br>
                    <a:rPr lang="en-GB" altLang="en-US" sz="1100" b="0" i="0" dirty="0">
                      <a:solidFill>
                        <a:srgbClr val="000000"/>
                      </a:solidFill>
                    </a:rPr>
                  </a:br>
                  <a:r>
                    <a:rPr lang="en-GB" altLang="en-US" sz="1100" b="0" i="0" dirty="0">
                      <a:solidFill>
                        <a:srgbClr val="000000"/>
                      </a:solidFill>
                    </a:rPr>
                    <a:t>Process </a:t>
                  </a:r>
                </a:p>
                <a:p>
                  <a:pPr algn="ctr" eaLnBrk="0" hangingPunct="0">
                    <a:lnSpc>
                      <a:spcPct val="80000"/>
                    </a:lnSpc>
                    <a:buClrTx/>
                    <a:buFontTx/>
                    <a:buNone/>
                  </a:pPr>
                  <a:r>
                    <a:rPr lang="en-GB" altLang="en-US" sz="1100" b="0" i="0" dirty="0">
                      <a:solidFill>
                        <a:srgbClr val="000000"/>
                      </a:solidFill>
                    </a:rPr>
                    <a:t>Test</a:t>
                  </a:r>
                  <a:endParaRPr lang="en-GB" altLang="en-US" sz="1100" i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18176" name="Freeform 32"/>
              <p:cNvSpPr>
                <a:spLocks/>
              </p:cNvSpPr>
              <p:nvPr/>
            </p:nvSpPr>
            <p:spPr bwMode="auto">
              <a:xfrm>
                <a:off x="7614348" y="2780928"/>
                <a:ext cx="314325" cy="204788"/>
              </a:xfrm>
              <a:custGeom>
                <a:avLst/>
                <a:gdLst>
                  <a:gd name="T0" fmla="*/ 0 w 215"/>
                  <a:gd name="T1" fmla="*/ 65 h 129"/>
                  <a:gd name="T2" fmla="*/ 107 w 215"/>
                  <a:gd name="T3" fmla="*/ 0 h 129"/>
                  <a:gd name="T4" fmla="*/ 215 w 215"/>
                  <a:gd name="T5" fmla="*/ 65 h 129"/>
                  <a:gd name="T6" fmla="*/ 107 w 215"/>
                  <a:gd name="T7" fmla="*/ 129 h 129"/>
                  <a:gd name="T8" fmla="*/ 0 w 215"/>
                  <a:gd name="T9" fmla="*/ 6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29">
                    <a:moveTo>
                      <a:pt x="0" y="65"/>
                    </a:moveTo>
                    <a:lnTo>
                      <a:pt x="107" y="0"/>
                    </a:lnTo>
                    <a:lnTo>
                      <a:pt x="215" y="65"/>
                    </a:lnTo>
                    <a:lnTo>
                      <a:pt x="107" y="12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CC99FF"/>
              </a:solidFill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518190" name="Rectangle 46"/>
              <p:cNvSpPr>
                <a:spLocks noChangeArrowheads="1"/>
              </p:cNvSpPr>
              <p:nvPr/>
            </p:nvSpPr>
            <p:spPr bwMode="auto">
              <a:xfrm>
                <a:off x="2732038" y="2186133"/>
                <a:ext cx="831850" cy="539750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518191" name="Rectangle 47"/>
              <p:cNvSpPr>
                <a:spLocks noChangeArrowheads="1"/>
              </p:cNvSpPr>
              <p:nvPr/>
            </p:nvSpPr>
            <p:spPr bwMode="auto">
              <a:xfrm>
                <a:off x="2732038" y="2186133"/>
                <a:ext cx="831850" cy="53975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2759026" y="2348880"/>
                <a:ext cx="792162" cy="270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buClrTx/>
                  <a:buFontTx/>
                  <a:buNone/>
                </a:pPr>
                <a:r>
                  <a:rPr lang="en-GB" altLang="en-US" sz="1100" dirty="0">
                    <a:solidFill>
                      <a:srgbClr val="000000"/>
                    </a:solidFill>
                  </a:rPr>
                  <a:t>(</a:t>
                </a:r>
                <a:r>
                  <a:rPr lang="en-GB" altLang="en-US" sz="1100" b="0" i="0" dirty="0" smtClean="0">
                    <a:solidFill>
                      <a:srgbClr val="000000"/>
                    </a:solidFill>
                  </a:rPr>
                  <a:t>All “Design” Steps)</a:t>
                </a:r>
                <a:endParaRPr lang="en-GB" altLang="en-US" sz="1100" i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226" name="Rectangle 82"/>
              <p:cNvSpPr>
                <a:spLocks noChangeArrowheads="1"/>
              </p:cNvSpPr>
              <p:nvPr/>
            </p:nvSpPr>
            <p:spPr bwMode="auto">
              <a:xfrm>
                <a:off x="7896225" y="2186133"/>
                <a:ext cx="831850" cy="539750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518227" name="Rectangle 83"/>
              <p:cNvSpPr>
                <a:spLocks noChangeArrowheads="1"/>
              </p:cNvSpPr>
              <p:nvPr/>
            </p:nvSpPr>
            <p:spPr bwMode="auto">
              <a:xfrm>
                <a:off x="7896225" y="2186133"/>
                <a:ext cx="831850" cy="53975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518228" name="Rectangle 84"/>
              <p:cNvSpPr>
                <a:spLocks noChangeArrowheads="1"/>
              </p:cNvSpPr>
              <p:nvPr/>
            </p:nvSpPr>
            <p:spPr bwMode="auto">
              <a:xfrm>
                <a:off x="7929172" y="2276872"/>
                <a:ext cx="737381" cy="406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buClrTx/>
                  <a:buFontTx/>
                  <a:buNone/>
                </a:pPr>
                <a:r>
                  <a:rPr lang="en-GB" altLang="en-US" sz="1100" b="0" i="0" dirty="0">
                    <a:solidFill>
                      <a:srgbClr val="000000"/>
                    </a:solidFill>
                  </a:rPr>
                  <a:t>User</a:t>
                </a:r>
                <a:br>
                  <a:rPr lang="en-GB" altLang="en-US" sz="1100" b="0" i="0" dirty="0">
                    <a:solidFill>
                      <a:srgbClr val="000000"/>
                    </a:solidFill>
                  </a:rPr>
                </a:br>
                <a:r>
                  <a:rPr lang="en-GB" altLang="en-US" sz="1100" b="0" i="0" dirty="0">
                    <a:solidFill>
                      <a:srgbClr val="000000"/>
                    </a:solidFill>
                  </a:rPr>
                  <a:t>Acceptance</a:t>
                </a:r>
                <a:br>
                  <a:rPr lang="en-GB" altLang="en-US" sz="1100" b="0" i="0" dirty="0">
                    <a:solidFill>
                      <a:srgbClr val="000000"/>
                    </a:solidFill>
                  </a:rPr>
                </a:br>
                <a:r>
                  <a:rPr lang="en-GB" altLang="en-US" sz="1100" b="0" i="0" dirty="0">
                    <a:solidFill>
                      <a:srgbClr val="000000"/>
                    </a:solidFill>
                  </a:rPr>
                  <a:t>Test</a:t>
                </a:r>
                <a:endParaRPr lang="en-GB" altLang="en-US" sz="1100" i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Freeform 32"/>
              <p:cNvSpPr>
                <a:spLocks/>
              </p:cNvSpPr>
              <p:nvPr/>
            </p:nvSpPr>
            <p:spPr bwMode="auto">
              <a:xfrm>
                <a:off x="6580981" y="2780928"/>
                <a:ext cx="314325" cy="204788"/>
              </a:xfrm>
              <a:custGeom>
                <a:avLst/>
                <a:gdLst>
                  <a:gd name="T0" fmla="*/ 0 w 215"/>
                  <a:gd name="T1" fmla="*/ 65 h 129"/>
                  <a:gd name="T2" fmla="*/ 107 w 215"/>
                  <a:gd name="T3" fmla="*/ 0 h 129"/>
                  <a:gd name="T4" fmla="*/ 215 w 215"/>
                  <a:gd name="T5" fmla="*/ 65 h 129"/>
                  <a:gd name="T6" fmla="*/ 107 w 215"/>
                  <a:gd name="T7" fmla="*/ 129 h 129"/>
                  <a:gd name="T8" fmla="*/ 0 w 215"/>
                  <a:gd name="T9" fmla="*/ 6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29">
                    <a:moveTo>
                      <a:pt x="0" y="65"/>
                    </a:moveTo>
                    <a:lnTo>
                      <a:pt x="107" y="0"/>
                    </a:lnTo>
                    <a:lnTo>
                      <a:pt x="215" y="65"/>
                    </a:lnTo>
                    <a:lnTo>
                      <a:pt x="107" y="12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CC99FF"/>
              </a:solidFill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5510213" y="2780928"/>
                <a:ext cx="314325" cy="204788"/>
              </a:xfrm>
              <a:custGeom>
                <a:avLst/>
                <a:gdLst>
                  <a:gd name="T0" fmla="*/ 0 w 215"/>
                  <a:gd name="T1" fmla="*/ 65 h 129"/>
                  <a:gd name="T2" fmla="*/ 107 w 215"/>
                  <a:gd name="T3" fmla="*/ 0 h 129"/>
                  <a:gd name="T4" fmla="*/ 215 w 215"/>
                  <a:gd name="T5" fmla="*/ 65 h 129"/>
                  <a:gd name="T6" fmla="*/ 107 w 215"/>
                  <a:gd name="T7" fmla="*/ 129 h 129"/>
                  <a:gd name="T8" fmla="*/ 0 w 215"/>
                  <a:gd name="T9" fmla="*/ 6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29">
                    <a:moveTo>
                      <a:pt x="0" y="65"/>
                    </a:moveTo>
                    <a:lnTo>
                      <a:pt x="107" y="0"/>
                    </a:lnTo>
                    <a:lnTo>
                      <a:pt x="215" y="65"/>
                    </a:lnTo>
                    <a:lnTo>
                      <a:pt x="107" y="12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CC99FF"/>
              </a:solidFill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4451442" y="2780928"/>
                <a:ext cx="314325" cy="204788"/>
              </a:xfrm>
              <a:custGeom>
                <a:avLst/>
                <a:gdLst>
                  <a:gd name="T0" fmla="*/ 0 w 215"/>
                  <a:gd name="T1" fmla="*/ 65 h 129"/>
                  <a:gd name="T2" fmla="*/ 107 w 215"/>
                  <a:gd name="T3" fmla="*/ 0 h 129"/>
                  <a:gd name="T4" fmla="*/ 215 w 215"/>
                  <a:gd name="T5" fmla="*/ 65 h 129"/>
                  <a:gd name="T6" fmla="*/ 107 w 215"/>
                  <a:gd name="T7" fmla="*/ 129 h 129"/>
                  <a:gd name="T8" fmla="*/ 0 w 215"/>
                  <a:gd name="T9" fmla="*/ 6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29">
                    <a:moveTo>
                      <a:pt x="0" y="65"/>
                    </a:moveTo>
                    <a:lnTo>
                      <a:pt x="107" y="0"/>
                    </a:lnTo>
                    <a:lnTo>
                      <a:pt x="215" y="65"/>
                    </a:lnTo>
                    <a:lnTo>
                      <a:pt x="107" y="12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CC99FF"/>
              </a:solidFill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98" name="Freeform 32"/>
              <p:cNvSpPr>
                <a:spLocks/>
              </p:cNvSpPr>
              <p:nvPr/>
            </p:nvSpPr>
            <p:spPr bwMode="auto">
              <a:xfrm>
                <a:off x="3506787" y="2780928"/>
                <a:ext cx="314325" cy="204788"/>
              </a:xfrm>
              <a:custGeom>
                <a:avLst/>
                <a:gdLst>
                  <a:gd name="T0" fmla="*/ 0 w 215"/>
                  <a:gd name="T1" fmla="*/ 65 h 129"/>
                  <a:gd name="T2" fmla="*/ 107 w 215"/>
                  <a:gd name="T3" fmla="*/ 0 h 129"/>
                  <a:gd name="T4" fmla="*/ 215 w 215"/>
                  <a:gd name="T5" fmla="*/ 65 h 129"/>
                  <a:gd name="T6" fmla="*/ 107 w 215"/>
                  <a:gd name="T7" fmla="*/ 129 h 129"/>
                  <a:gd name="T8" fmla="*/ 0 w 215"/>
                  <a:gd name="T9" fmla="*/ 6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29">
                    <a:moveTo>
                      <a:pt x="0" y="65"/>
                    </a:moveTo>
                    <a:lnTo>
                      <a:pt x="107" y="0"/>
                    </a:lnTo>
                    <a:lnTo>
                      <a:pt x="215" y="65"/>
                    </a:lnTo>
                    <a:lnTo>
                      <a:pt x="107" y="12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CC99FF"/>
              </a:solidFill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55887" y="3140968"/>
              <a:ext cx="6700775" cy="1732706"/>
              <a:chOff x="36513" y="3266281"/>
              <a:chExt cx="8820150" cy="2466975"/>
            </a:xfrm>
          </p:grpSpPr>
          <p:grpSp>
            <p:nvGrpSpPr>
              <p:cNvPr id="100" name="Group 99"/>
              <p:cNvGrpSpPr>
                <a:grpSpLocks/>
              </p:cNvGrpSpPr>
              <p:nvPr/>
            </p:nvGrpSpPr>
            <p:grpSpPr bwMode="auto">
              <a:xfrm>
                <a:off x="930275" y="3266281"/>
                <a:ext cx="787400" cy="509588"/>
                <a:chOff x="4299869" y="1700808"/>
                <a:chExt cx="1280242" cy="580256"/>
              </a:xfrm>
            </p:grpSpPr>
            <p:grpSp>
              <p:nvGrpSpPr>
                <p:cNvPr id="101" name="Group 89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04" name="Rounded Rectangle 10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33CC33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977353" y="1740527"/>
                    <a:ext cx="1549333" cy="252325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Compile &amp; Package</a:t>
                    </a:r>
                  </a:p>
                </p:txBody>
              </p:sp>
            </p:grpSp>
            <p:pic>
              <p:nvPicPr>
                <p:cNvPr id="10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58396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58396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6" name="Group 105"/>
              <p:cNvGrpSpPr>
                <a:grpSpLocks/>
              </p:cNvGrpSpPr>
              <p:nvPr/>
            </p:nvGrpSpPr>
            <p:grpSpPr bwMode="auto">
              <a:xfrm>
                <a:off x="930275" y="3917156"/>
                <a:ext cx="787400" cy="511175"/>
                <a:chOff x="4299869" y="1700808"/>
                <a:chExt cx="1280242" cy="580256"/>
              </a:xfrm>
            </p:grpSpPr>
            <p:grpSp>
              <p:nvGrpSpPr>
                <p:cNvPr id="107" name="Group 84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10" name="Rounded Rectangle 109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33CC33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3977353" y="1740403"/>
                    <a:ext cx="1549333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Sonar Code Analysis</a:t>
                    </a:r>
                  </a:p>
                </p:txBody>
              </p:sp>
            </p:grpSp>
            <p:pic>
              <p:nvPicPr>
                <p:cNvPr id="108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9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4" name="Group 113"/>
              <p:cNvGrpSpPr>
                <a:grpSpLocks/>
              </p:cNvGrpSpPr>
              <p:nvPr/>
            </p:nvGrpSpPr>
            <p:grpSpPr bwMode="auto">
              <a:xfrm>
                <a:off x="928688" y="4568031"/>
                <a:ext cx="788987" cy="511175"/>
                <a:chOff x="4299869" y="1700808"/>
                <a:chExt cx="1280242" cy="580256"/>
              </a:xfrm>
            </p:grpSpPr>
            <p:grpSp>
              <p:nvGrpSpPr>
                <p:cNvPr id="115" name="Group 79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33CC33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3977246" y="1740403"/>
                    <a:ext cx="1549548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Run Unit Tests</a:t>
                    </a:r>
                  </a:p>
                </p:txBody>
              </p:sp>
            </p:grpSp>
            <p:pic>
              <p:nvPicPr>
                <p:cNvPr id="116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7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0" name="Group 119"/>
              <p:cNvGrpSpPr>
                <a:grpSpLocks/>
              </p:cNvGrpSpPr>
              <p:nvPr/>
            </p:nvGrpSpPr>
            <p:grpSpPr bwMode="auto">
              <a:xfrm>
                <a:off x="1824038" y="3920331"/>
                <a:ext cx="788987" cy="511175"/>
                <a:chOff x="4299869" y="1700808"/>
                <a:chExt cx="1280242" cy="580256"/>
              </a:xfrm>
            </p:grpSpPr>
            <p:grpSp>
              <p:nvGrpSpPr>
                <p:cNvPr id="121" name="Group 74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33CC33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3977246" y="1740403"/>
                    <a:ext cx="1549548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Create ST env</a:t>
                    </a:r>
                  </a:p>
                </p:txBody>
              </p:sp>
            </p:grpSp>
            <p:pic>
              <p:nvPicPr>
                <p:cNvPr id="12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6" name="Group 125"/>
              <p:cNvGrpSpPr>
                <a:grpSpLocks/>
              </p:cNvGrpSpPr>
              <p:nvPr/>
            </p:nvGrpSpPr>
            <p:grpSpPr bwMode="auto">
              <a:xfrm>
                <a:off x="2719388" y="3920331"/>
                <a:ext cx="787400" cy="511175"/>
                <a:chOff x="4299869" y="1700808"/>
                <a:chExt cx="1280242" cy="580256"/>
              </a:xfrm>
            </p:grpSpPr>
            <p:grpSp>
              <p:nvGrpSpPr>
                <p:cNvPr id="127" name="Group 69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30" name="Rounded Rectangle 129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33CC33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31" name="Rounded Rectangle 130"/>
                  <p:cNvSpPr/>
                  <p:nvPr/>
                </p:nvSpPr>
                <p:spPr>
                  <a:xfrm>
                    <a:off x="3977353" y="1740403"/>
                    <a:ext cx="1549333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Deploy Code</a:t>
                    </a:r>
                  </a:p>
                </p:txBody>
              </p:sp>
            </p:grpSp>
            <p:pic>
              <p:nvPicPr>
                <p:cNvPr id="128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9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5402263" y="3920331"/>
                <a:ext cx="788987" cy="511175"/>
                <a:chOff x="4299869" y="1700808"/>
                <a:chExt cx="1280242" cy="580256"/>
              </a:xfrm>
            </p:grpSpPr>
            <p:grpSp>
              <p:nvGrpSpPr>
                <p:cNvPr id="133" name="Group 54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36" name="Rounded Rectangle 135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37" name="Rounded Rectangle 136"/>
                  <p:cNvSpPr/>
                  <p:nvPr/>
                </p:nvSpPr>
                <p:spPr>
                  <a:xfrm>
                    <a:off x="3977246" y="1740403"/>
                    <a:ext cx="1549548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Create clustered env</a:t>
                    </a:r>
                  </a:p>
                </p:txBody>
              </p:sp>
            </p:grpSp>
            <p:pic>
              <p:nvPicPr>
                <p:cNvPr id="134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5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38" name="Group 137"/>
              <p:cNvGrpSpPr>
                <a:grpSpLocks/>
              </p:cNvGrpSpPr>
              <p:nvPr/>
            </p:nvGrpSpPr>
            <p:grpSpPr bwMode="auto">
              <a:xfrm>
                <a:off x="5418138" y="4568031"/>
                <a:ext cx="788987" cy="511175"/>
                <a:chOff x="4299869" y="1700808"/>
                <a:chExt cx="1280242" cy="580256"/>
              </a:xfrm>
            </p:grpSpPr>
            <p:grpSp>
              <p:nvGrpSpPr>
                <p:cNvPr id="139" name="Group 49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42" name="Rounded Rectangle 141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43" name="Rounded Rectangle 142"/>
                  <p:cNvSpPr/>
                  <p:nvPr/>
                </p:nvSpPr>
                <p:spPr>
                  <a:xfrm>
                    <a:off x="3977246" y="1740403"/>
                    <a:ext cx="1549548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Tear down ST env</a:t>
                    </a:r>
                  </a:p>
                </p:txBody>
              </p:sp>
            </p:grpSp>
            <p:pic>
              <p:nvPicPr>
                <p:cNvPr id="140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1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6297613" y="3920331"/>
                <a:ext cx="787400" cy="511175"/>
                <a:chOff x="4299869" y="1700808"/>
                <a:chExt cx="1280242" cy="580256"/>
              </a:xfrm>
            </p:grpSpPr>
            <p:grpSp>
              <p:nvGrpSpPr>
                <p:cNvPr id="145" name="Group 44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48" name="Rounded Rectangle 147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49" name="Rounded Rectangle 148"/>
                  <p:cNvSpPr/>
                  <p:nvPr/>
                </p:nvSpPr>
                <p:spPr>
                  <a:xfrm>
                    <a:off x="3977353" y="1740403"/>
                    <a:ext cx="1549333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Deploy Code</a:t>
                    </a:r>
                  </a:p>
                </p:txBody>
              </p:sp>
            </p:grpSp>
            <p:pic>
              <p:nvPicPr>
                <p:cNvPr id="146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7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7191375" y="3920331"/>
                <a:ext cx="788988" cy="511175"/>
                <a:chOff x="4299869" y="1700808"/>
                <a:chExt cx="1280242" cy="580256"/>
              </a:xfrm>
            </p:grpSpPr>
            <p:grpSp>
              <p:nvGrpSpPr>
                <p:cNvPr id="151" name="Group 39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54" name="Rounded Rectangle 15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55" name="Rounded Rectangle 154"/>
                  <p:cNvSpPr/>
                  <p:nvPr/>
                </p:nvSpPr>
                <p:spPr>
                  <a:xfrm>
                    <a:off x="3977246" y="1740403"/>
                    <a:ext cx="1549548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Run Perf Test</a:t>
                    </a:r>
                  </a:p>
                </p:txBody>
              </p:sp>
            </p:grpSp>
            <p:pic>
              <p:nvPicPr>
                <p:cNvPr id="15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56" name="Group 155"/>
              <p:cNvGrpSpPr>
                <a:grpSpLocks/>
              </p:cNvGrpSpPr>
              <p:nvPr/>
            </p:nvGrpSpPr>
            <p:grpSpPr bwMode="auto">
              <a:xfrm>
                <a:off x="7191375" y="4571206"/>
                <a:ext cx="788988" cy="511175"/>
                <a:chOff x="4299869" y="1700808"/>
                <a:chExt cx="1280242" cy="580256"/>
              </a:xfrm>
            </p:grpSpPr>
            <p:grpSp>
              <p:nvGrpSpPr>
                <p:cNvPr id="157" name="Group 34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60" name="Rounded Rectangle 159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977246" y="1740403"/>
                    <a:ext cx="1549548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Run Security Test</a:t>
                    </a:r>
                  </a:p>
                </p:txBody>
              </p:sp>
            </p:grpSp>
            <p:pic>
              <p:nvPicPr>
                <p:cNvPr id="158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9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2" name="Group 161"/>
              <p:cNvGrpSpPr>
                <a:grpSpLocks/>
              </p:cNvGrpSpPr>
              <p:nvPr/>
            </p:nvGrpSpPr>
            <p:grpSpPr bwMode="auto">
              <a:xfrm>
                <a:off x="7191375" y="5222081"/>
                <a:ext cx="788988" cy="511175"/>
                <a:chOff x="4299869" y="1700808"/>
                <a:chExt cx="1280242" cy="580256"/>
              </a:xfrm>
            </p:grpSpPr>
            <p:grpSp>
              <p:nvGrpSpPr>
                <p:cNvPr id="163" name="Group 29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66" name="Rounded Rectangle 165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3977246" y="1740403"/>
                    <a:ext cx="1549548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Run Ops Test</a:t>
                    </a:r>
                  </a:p>
                </p:txBody>
              </p:sp>
            </p:grpSp>
            <p:pic>
              <p:nvPicPr>
                <p:cNvPr id="164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5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8" name="Group 167"/>
              <p:cNvGrpSpPr>
                <a:grpSpLocks/>
              </p:cNvGrpSpPr>
              <p:nvPr/>
            </p:nvGrpSpPr>
            <p:grpSpPr bwMode="auto">
              <a:xfrm>
                <a:off x="8067675" y="4574381"/>
                <a:ext cx="788988" cy="511175"/>
                <a:chOff x="4299869" y="1700808"/>
                <a:chExt cx="1280242" cy="580256"/>
              </a:xfrm>
            </p:grpSpPr>
            <p:grpSp>
              <p:nvGrpSpPr>
                <p:cNvPr id="169" name="Group 24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73" name="Rounded Rectangle 172"/>
                  <p:cNvSpPr/>
                  <p:nvPr/>
                </p:nvSpPr>
                <p:spPr>
                  <a:xfrm>
                    <a:off x="3977246" y="1740403"/>
                    <a:ext cx="1549548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Prod deploy</a:t>
                    </a:r>
                  </a:p>
                </p:txBody>
              </p:sp>
            </p:grpSp>
            <p:pic>
              <p:nvPicPr>
                <p:cNvPr id="170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1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4" name="Group 173"/>
              <p:cNvGrpSpPr>
                <a:grpSpLocks/>
              </p:cNvGrpSpPr>
              <p:nvPr/>
            </p:nvGrpSpPr>
            <p:grpSpPr bwMode="auto">
              <a:xfrm>
                <a:off x="36513" y="3960019"/>
                <a:ext cx="771525" cy="388937"/>
                <a:chOff x="4479190" y="5553343"/>
                <a:chExt cx="1656184" cy="749967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4479190" y="5553343"/>
                  <a:ext cx="1656184" cy="749967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50800" dist="63500" dir="2700000" algn="tl" rotWithShape="0">
                    <a:prstClr val="black">
                      <a:alpha val="47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4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GB" sz="400" dirty="0">
                      <a:solidFill>
                        <a:schemeClr val="tx1"/>
                      </a:solidFill>
                    </a:rPr>
                    <a:t>Committer: jdoe</a:t>
                  </a:r>
                  <a:br>
                    <a:rPr lang="en-GB" sz="400" dirty="0">
                      <a:solidFill>
                        <a:schemeClr val="tx1"/>
                      </a:solidFill>
                    </a:rPr>
                  </a:br>
                  <a:r>
                    <a:rPr lang="en-GB" sz="400" dirty="0">
                      <a:solidFill>
                        <a:schemeClr val="tx1"/>
                      </a:solidFill>
                    </a:rPr>
                    <a:t>Story:25</a:t>
                  </a: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4533715" y="5593136"/>
                  <a:ext cx="1547135" cy="254072"/>
                </a:xfrm>
                <a:prstGeom prst="roundRect">
                  <a:avLst>
                    <a:gd name="adj" fmla="val 5869"/>
                  </a:avLst>
                </a:prstGeom>
                <a:solidFill>
                  <a:schemeClr val="bg1"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anchor="ctr"/>
                <a:lstStyle/>
                <a:p>
                  <a:pPr algn="ctr">
                    <a:defRPr/>
                  </a:pPr>
                  <a:r>
                    <a:rPr lang="en-GB" sz="500" dirty="0">
                      <a:solidFill>
                        <a:schemeClr val="tx1"/>
                      </a:solidFill>
                    </a:rPr>
                    <a:t>Commit ID: 113</a:t>
                  </a:r>
                </a:p>
              </p:txBody>
            </p:sp>
          </p:grpSp>
          <p:grpSp>
            <p:nvGrpSpPr>
              <p:cNvPr id="177" name="Group 176"/>
              <p:cNvGrpSpPr>
                <a:grpSpLocks/>
              </p:cNvGrpSpPr>
              <p:nvPr/>
            </p:nvGrpSpPr>
            <p:grpSpPr bwMode="auto">
              <a:xfrm>
                <a:off x="4508500" y="3920331"/>
                <a:ext cx="787400" cy="511175"/>
                <a:chOff x="4299869" y="1700808"/>
                <a:chExt cx="1280242" cy="580256"/>
              </a:xfrm>
            </p:grpSpPr>
            <p:grpSp>
              <p:nvGrpSpPr>
                <p:cNvPr id="178" name="Group 59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81" name="Rounded Rectangle 180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82" name="Rounded Rectangle 181"/>
                  <p:cNvSpPr/>
                  <p:nvPr/>
                </p:nvSpPr>
                <p:spPr>
                  <a:xfrm>
                    <a:off x="3977353" y="1740403"/>
                    <a:ext cx="1549333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Run Test Harness</a:t>
                    </a:r>
                  </a:p>
                </p:txBody>
              </p:sp>
            </p:grpSp>
            <p:pic>
              <p:nvPicPr>
                <p:cNvPr id="179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0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83" name="Group 182"/>
              <p:cNvGrpSpPr>
                <a:grpSpLocks/>
              </p:cNvGrpSpPr>
              <p:nvPr/>
            </p:nvGrpSpPr>
            <p:grpSpPr bwMode="auto">
              <a:xfrm>
                <a:off x="3581400" y="3920331"/>
                <a:ext cx="787400" cy="511175"/>
                <a:chOff x="4299869" y="1700808"/>
                <a:chExt cx="1280242" cy="580256"/>
              </a:xfrm>
            </p:grpSpPr>
            <p:grpSp>
              <p:nvGrpSpPr>
                <p:cNvPr id="184" name="Group 64"/>
                <p:cNvGrpSpPr>
                  <a:grpSpLocks/>
                </p:cNvGrpSpPr>
                <p:nvPr/>
              </p:nvGrpSpPr>
              <p:grpSpPr bwMode="auto"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187" name="Rounded Rectangle 186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33CC33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100" dirty="0"/>
                  </a:p>
                </p:txBody>
              </p:sp>
              <p:sp>
                <p:nvSpPr>
                  <p:cNvPr id="188" name="Rounded Rectangle 187"/>
                  <p:cNvSpPr/>
                  <p:nvPr/>
                </p:nvSpPr>
                <p:spPr>
                  <a:xfrm>
                    <a:off x="3977353" y="1740403"/>
                    <a:ext cx="1549333" cy="253870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anchor="ctr"/>
                  <a:lstStyle/>
                  <a:p>
                    <a:pPr algn="ctr">
                      <a:defRPr/>
                    </a:pPr>
                    <a:r>
                      <a:rPr lang="en-GB" sz="500" dirty="0">
                        <a:solidFill>
                          <a:schemeClr val="tx1"/>
                        </a:solidFill>
                      </a:rPr>
                      <a:t>Load Test Data</a:t>
                    </a:r>
                  </a:p>
                </p:txBody>
              </p:sp>
            </p:grpSp>
            <p:pic>
              <p:nvPicPr>
                <p:cNvPr id="185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6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438016" y="2788423"/>
              <a:ext cx="0" cy="8176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720145" y="2788423"/>
              <a:ext cx="413239" cy="2827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3982365" y="2788423"/>
              <a:ext cx="1870043" cy="7680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004048" y="2788423"/>
              <a:ext cx="2771442" cy="8176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123556" y="2686029"/>
              <a:ext cx="1651934" cy="9200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7610819" y="2686029"/>
              <a:ext cx="164671" cy="9200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12776" y="2132856"/>
            <a:ext cx="8053777" cy="4303837"/>
            <a:chOff x="612776" y="2132856"/>
            <a:chExt cx="8053777" cy="430383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612776" y="2132856"/>
              <a:ext cx="3994529" cy="43038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4607304" y="2132856"/>
              <a:ext cx="4059249" cy="43038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27696"/>
              </p:ext>
            </p:extLst>
          </p:nvPr>
        </p:nvGraphicFramePr>
        <p:xfrm>
          <a:off x="719386" y="5301208"/>
          <a:ext cx="8173094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302"/>
                <a:gridCol w="216024"/>
                <a:gridCol w="1008112"/>
                <a:gridCol w="216024"/>
                <a:gridCol w="1008112"/>
                <a:gridCol w="216024"/>
                <a:gridCol w="1008112"/>
                <a:gridCol w="288032"/>
                <a:gridCol w="1008112"/>
                <a:gridCol w="288032"/>
                <a:gridCol w="997503"/>
                <a:gridCol w="228133"/>
                <a:gridCol w="646572"/>
              </a:tblGrid>
              <a:tr h="6480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869160"/>
            <a:ext cx="548105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Processing time</a:t>
            </a:r>
            <a:r>
              <a:rPr lang="en-GB" dirty="0" smtClean="0"/>
              <a:t>		</a:t>
            </a:r>
            <a:r>
              <a:rPr lang="en-GB" b="1" u="sng" dirty="0" smtClean="0"/>
              <a:t>Value Stream Mapping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1400" dirty="0" smtClean="0"/>
              <a:t>Waiting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4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35382 -0.624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1" y="-312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Features through out the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6800" y="1554969"/>
            <a:ext cx="8151900" cy="1771343"/>
          </a:xfrm>
        </p:spPr>
        <p:txBody>
          <a:bodyPr/>
          <a:lstStyle/>
          <a:p>
            <a:r>
              <a:rPr lang="en-GB" dirty="0" smtClean="0"/>
              <a:t>Immediately after code committed to SCM</a:t>
            </a:r>
          </a:p>
          <a:p>
            <a:r>
              <a:rPr lang="en-GB" dirty="0" smtClean="0"/>
              <a:t>If the quality is insufficient, we want to fail as fast as possible (in a helpful meaningful way)</a:t>
            </a:r>
          </a:p>
          <a:p>
            <a:r>
              <a:rPr lang="en-GB" dirty="0" smtClean="0"/>
              <a:t>Static: Before the deployment</a:t>
            </a:r>
          </a:p>
          <a:p>
            <a:r>
              <a:rPr lang="en-GB" dirty="0" smtClean="0"/>
              <a:t>Dynamic: After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Gates in the CI Pipeline</a:t>
            </a:r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62983" y="3397381"/>
            <a:ext cx="8819534" cy="3349947"/>
            <a:chOff x="144954" y="3391421"/>
            <a:chExt cx="8819534" cy="3349947"/>
          </a:xfrm>
        </p:grpSpPr>
        <p:grpSp>
          <p:nvGrpSpPr>
            <p:cNvPr id="6" name="Group 5"/>
            <p:cNvGrpSpPr/>
            <p:nvPr/>
          </p:nvGrpSpPr>
          <p:grpSpPr>
            <a:xfrm>
              <a:off x="1037684" y="4084885"/>
              <a:ext cx="7926804" cy="2467787"/>
              <a:chOff x="1398561" y="148993"/>
              <a:chExt cx="10427599" cy="24677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99632" y="148993"/>
                <a:ext cx="1035729" cy="509988"/>
                <a:chOff x="4299869" y="1700808"/>
                <a:chExt cx="1280242" cy="580256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33CC33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Compile &amp; Package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87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58396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58396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1399632" y="799425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C0000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85" name="Rounded Rectangle 84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Sonar Code Analysis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8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Group 8"/>
              <p:cNvGrpSpPr/>
              <p:nvPr/>
            </p:nvGrpSpPr>
            <p:grpSpPr>
              <a:xfrm>
                <a:off x="1398561" y="1451069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33CC33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Run Unit Tests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77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2576432" y="802997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Create ST env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7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 10"/>
              <p:cNvGrpSpPr/>
              <p:nvPr/>
            </p:nvGrpSpPr>
            <p:grpSpPr>
              <a:xfrm>
                <a:off x="3753232" y="802997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70" name="Rounded Rectangle 69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Deploy Code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67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4930032" y="802997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Load Test Data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6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6106832" y="802997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Run Test Harness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7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Group 13"/>
              <p:cNvGrpSpPr/>
              <p:nvPr/>
            </p:nvGrpSpPr>
            <p:grpSpPr>
              <a:xfrm>
                <a:off x="7283632" y="802997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Create clustered env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" name="Group 14"/>
              <p:cNvGrpSpPr/>
              <p:nvPr/>
            </p:nvGrpSpPr>
            <p:grpSpPr>
              <a:xfrm>
                <a:off x="7304288" y="1451093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Tear down ST env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47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8460432" y="802997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Deploy Code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4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9637232" y="802997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Run Perf Test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7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" name="Group 17"/>
              <p:cNvGrpSpPr/>
              <p:nvPr/>
            </p:nvGrpSpPr>
            <p:grpSpPr>
              <a:xfrm>
                <a:off x="9637232" y="1454288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Run Security Test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9637232" y="2105580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Run Ops Test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27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10789360" y="1457508"/>
                <a:ext cx="1036800" cy="511200"/>
                <a:chOff x="4299869" y="1700808"/>
                <a:chExt cx="1280242" cy="580256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4299869" y="1700808"/>
                  <a:ext cx="1280242" cy="580256"/>
                  <a:chOff x="3923928" y="1700808"/>
                  <a:chExt cx="1656184" cy="749967"/>
                </a:xfrm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3923928" y="1700808"/>
                    <a:ext cx="1656184" cy="749967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63500" dir="2700000" algn="tl" rotWithShape="0">
                      <a:prstClr val="black">
                        <a:alpha val="47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 dirty="0"/>
                  </a:p>
                </p:txBody>
              </p:sp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3978020" y="1739661"/>
                    <a:ext cx="1548000" cy="254113"/>
                  </a:xfrm>
                  <a:prstGeom prst="roundRect">
                    <a:avLst>
                      <a:gd name="adj" fmla="val 5869"/>
                    </a:avLst>
                  </a:prstGeom>
                  <a:solidFill>
                    <a:schemeClr val="bg1">
                      <a:alpha val="6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46800" rIns="0" rtlCol="0" anchor="ctr"/>
                  <a:lstStyle/>
                  <a:p>
                    <a:pPr algn="ctr"/>
                    <a:r>
                      <a:rPr lang="en-GB" sz="700" dirty="0" smtClean="0">
                        <a:solidFill>
                          <a:schemeClr val="tx1"/>
                        </a:solidFill>
                      </a:rPr>
                      <a:t>Tear down ST env</a:t>
                    </a:r>
                    <a:endParaRPr lang="en-GB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22" name="Picture 2" descr="consol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064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4" descr="trigge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7889" y="2060848"/>
                  <a:ext cx="152401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472" y="4713036"/>
              <a:ext cx="125324" cy="578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Rounded Rectangular Callout 92"/>
            <p:cNvSpPr/>
            <p:nvPr/>
          </p:nvSpPr>
          <p:spPr bwMode="auto">
            <a:xfrm>
              <a:off x="542796" y="6043162"/>
              <a:ext cx="888962" cy="352605"/>
            </a:xfrm>
            <a:prstGeom prst="wedgeRoundRectCallout">
              <a:avLst>
                <a:gd name="adj1" fmla="val -2995"/>
                <a:gd name="adj2" fmla="val -17206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Parallel execution</a:t>
              </a:r>
            </a:p>
          </p:txBody>
        </p:sp>
        <p:sp>
          <p:nvSpPr>
            <p:cNvPr id="96" name="Rounded Rectangular Callout 95"/>
            <p:cNvSpPr/>
            <p:nvPr/>
          </p:nvSpPr>
          <p:spPr bwMode="auto">
            <a:xfrm>
              <a:off x="1876836" y="3654124"/>
              <a:ext cx="1156815" cy="543582"/>
            </a:xfrm>
            <a:prstGeom prst="wedgeRoundRectCallout">
              <a:avLst>
                <a:gd name="adj1" fmla="val -54227"/>
                <a:gd name="adj2" fmla="val 14684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All stages e.g. code analysis</a:t>
              </a:r>
              <a:r>
                <a:rPr kumimoji="0" lang="en-GB" sz="8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used as enforceable</a:t>
              </a:r>
              <a:r>
                <a:rPr lang="en-GB" sz="800" b="1" dirty="0" smtClean="0">
                  <a:solidFill>
                    <a:schemeClr val="tx1"/>
                  </a:solidFill>
                  <a:latin typeface="Arial" charset="0"/>
                </a:rPr>
                <a:t> gates</a:t>
              </a:r>
              <a:endParaRPr kumimoji="0" lang="en-GB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ounded Rectangular Callout 96"/>
            <p:cNvSpPr/>
            <p:nvPr/>
          </p:nvSpPr>
          <p:spPr bwMode="auto">
            <a:xfrm>
              <a:off x="552065" y="3391421"/>
              <a:ext cx="1156815" cy="543582"/>
            </a:xfrm>
            <a:prstGeom prst="wedgeRoundRectCallout">
              <a:avLst>
                <a:gd name="adj1" fmla="val -6056"/>
                <a:gd name="adj2" fmla="val 72384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Immediate</a:t>
              </a:r>
              <a:r>
                <a:rPr kumimoji="0" lang="en-GB" sz="8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start after check-in.</a:t>
              </a:r>
            </a:p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800" b="1" baseline="0" dirty="0" smtClean="0">
                  <a:solidFill>
                    <a:schemeClr val="tx1"/>
                  </a:solidFill>
                  <a:latin typeface="Arial" charset="0"/>
                </a:rPr>
                <a:t>One</a:t>
              </a:r>
              <a:r>
                <a:rPr lang="en-GB" sz="800" b="1" dirty="0" smtClean="0">
                  <a:solidFill>
                    <a:schemeClr val="tx1"/>
                  </a:solidFill>
                  <a:latin typeface="Arial" charset="0"/>
                </a:rPr>
                <a:t> new change per new pipeline</a:t>
              </a:r>
              <a:endParaRPr kumimoji="0" lang="en-GB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44954" y="4778871"/>
              <a:ext cx="771602" cy="388231"/>
              <a:chOff x="4479190" y="5553343"/>
              <a:chExt cx="1656184" cy="749967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4479190" y="5553343"/>
                <a:ext cx="1656184" cy="749967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7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600" dirty="0" smtClean="0">
                    <a:solidFill>
                      <a:schemeClr val="tx1"/>
                    </a:solidFill>
                  </a:rPr>
                  <a:t>Committer: jdoe</a:t>
                </a:r>
                <a:br>
                  <a:rPr lang="en-GB" sz="600" dirty="0" smtClean="0">
                    <a:solidFill>
                      <a:schemeClr val="tx1"/>
                    </a:solidFill>
                  </a:rPr>
                </a:br>
                <a:r>
                  <a:rPr lang="en-GB" sz="600" dirty="0" smtClean="0">
                    <a:solidFill>
                      <a:schemeClr val="tx1"/>
                    </a:solidFill>
                  </a:rPr>
                  <a:t>Story:25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533283" y="5592195"/>
                <a:ext cx="1548000" cy="254113"/>
              </a:xfrm>
              <a:prstGeom prst="roundRect">
                <a:avLst>
                  <a:gd name="adj" fmla="val 5869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rtlCol="0" anchor="ctr"/>
              <a:lstStyle/>
              <a:p>
                <a:pPr algn="ctr"/>
                <a:r>
                  <a:rPr lang="en-GB" sz="700" dirty="0" smtClean="0">
                    <a:solidFill>
                      <a:schemeClr val="tx1"/>
                    </a:solidFill>
                  </a:rPr>
                  <a:t>Commit ID: 113</a:t>
                </a:r>
                <a:endParaRPr lang="en-GB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4453932" y="4594873"/>
              <a:ext cx="1126180" cy="82501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118228" y="4533115"/>
              <a:ext cx="1126180" cy="22082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853532" y="4594873"/>
              <a:ext cx="1126180" cy="147308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98085" y="3047885"/>
            <a:ext cx="2348151" cy="3837499"/>
            <a:chOff x="2298085" y="3047885"/>
            <a:chExt cx="2348151" cy="3837499"/>
          </a:xfrm>
        </p:grpSpPr>
        <p:sp>
          <p:nvSpPr>
            <p:cNvPr id="104" name="TextBox 103"/>
            <p:cNvSpPr txBox="1"/>
            <p:nvPr/>
          </p:nvSpPr>
          <p:spPr>
            <a:xfrm>
              <a:off x="2298085" y="30596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Static</a:t>
              </a:r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63888" y="306896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Dynamic</a:t>
              </a:r>
              <a:endParaRPr lang="en-GB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3221721" y="3047885"/>
              <a:ext cx="0" cy="3837499"/>
            </a:xfrm>
            <a:prstGeom prst="line">
              <a:avLst/>
            </a:prstGeom>
            <a:ln w="76200">
              <a:solidFill>
                <a:srgbClr val="FF0000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5400000">
              <a:off x="2752636" y="3832592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Deployment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592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</a:t>
            </a:r>
            <a:r>
              <a:rPr lang="en-GB" dirty="0" smtClean="0"/>
              <a:t>2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Implementing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Today, we’ll discuss environments in details</a:t>
            </a:r>
          </a:p>
          <a:p>
            <a:r>
              <a:rPr lang="en-GB" sz="1800" dirty="0" smtClean="0"/>
              <a:t>“Configuration management” and Convergent </a:t>
            </a:r>
            <a:r>
              <a:rPr lang="en-GB" sz="1800" dirty="0"/>
              <a:t>Infrastructure</a:t>
            </a:r>
            <a:r>
              <a:rPr lang="en-GB" sz="1800" dirty="0" smtClean="0"/>
              <a:t> using Chef automation tool</a:t>
            </a:r>
          </a:p>
          <a:p>
            <a:r>
              <a:rPr lang="en-GB" sz="1800" dirty="0" smtClean="0"/>
              <a:t>Immutable Infrastructure using Docker to create containers</a:t>
            </a:r>
          </a:p>
          <a:p>
            <a:r>
              <a:rPr lang="en-GB" sz="1800" dirty="0" smtClean="0"/>
              <a:t>Orchestration in the Cloud using AWS CloudFormation</a:t>
            </a:r>
          </a:p>
          <a:p>
            <a:r>
              <a:rPr lang="en-GB" sz="1800" dirty="0" smtClean="0"/>
              <a:t>Elasticity, Auto Scaling groups and Load Configurations</a:t>
            </a:r>
          </a:p>
          <a:p>
            <a:r>
              <a:rPr lang="en-GB" sz="1800" dirty="0" smtClean="0"/>
              <a:t>Operations and monitoring in the Cloud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884961"/>
            <a:ext cx="3248023" cy="776287"/>
          </a:xfrm>
          <a:prstGeom prst="rect">
            <a:avLst/>
          </a:prstGeom>
        </p:spPr>
      </p:pic>
      <p:pic>
        <p:nvPicPr>
          <p:cNvPr id="6" name="Picture 2" descr="http://s3.amazonaws.com/opscode-corpsite/assets/121/pic-chef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1368152" cy="134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1.bp.blogspot.com/9Bk4oH2bTUksBs-Q-E1VSw6Nu4GLq5NNus3hDdIGtXxXdT0Khr2VLfhv7axtQRxDcCs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09120"/>
            <a:ext cx="1563472" cy="156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1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Architecture that we will build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2548" y="1166781"/>
            <a:ext cx="8151900" cy="396548"/>
          </a:xfrm>
          <a:prstGeom prst="rect">
            <a:avLst/>
          </a:prstGeom>
        </p:spPr>
        <p:txBody>
          <a:bodyPr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accent2"/>
                </a:solidFill>
              </a:rPr>
              <a:t>Day 2 Architecture</a:t>
            </a:r>
            <a:endParaRPr lang="en-GB" sz="2000" dirty="0">
              <a:solidFill>
                <a:schemeClr val="accent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52856" y="2348880"/>
            <a:ext cx="5832648" cy="39604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5" y="1844824"/>
            <a:ext cx="803025" cy="803025"/>
          </a:xfrm>
          <a:prstGeom prst="rect">
            <a:avLst/>
          </a:prstGeom>
        </p:spPr>
      </p:pic>
      <p:pic>
        <p:nvPicPr>
          <p:cNvPr id="13" name="Picture 12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49" y="3212976"/>
            <a:ext cx="873855" cy="8738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67170" y="5887031"/>
            <a:ext cx="16129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OpenLDAP-Gerrit-Server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4015514" y="4056267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Sonar-Jenkins-Server</a:t>
            </a:r>
            <a:endParaRPr lang="en-GB" sz="1000" dirty="0"/>
          </a:p>
        </p:txBody>
      </p:sp>
      <p:sp>
        <p:nvSpPr>
          <p:cNvPr id="17" name="TextBox 34"/>
          <p:cNvSpPr txBox="1">
            <a:spLocks noChangeArrowheads="1"/>
          </p:cNvSpPr>
          <p:nvPr/>
        </p:nvSpPr>
        <p:spPr bwMode="auto">
          <a:xfrm>
            <a:off x="3012896" y="2492896"/>
            <a:ext cx="1032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Academy VPC</a:t>
            </a:r>
            <a:endParaRPr lang="en-US" sz="9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9" name="Picture 18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62" y="5013176"/>
            <a:ext cx="873855" cy="873855"/>
          </a:xfrm>
          <a:prstGeom prst="rect">
            <a:avLst/>
          </a:prstGeom>
        </p:spPr>
      </p:pic>
      <p:pic>
        <p:nvPicPr>
          <p:cNvPr id="20" name="Picture 19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27" y="3217207"/>
            <a:ext cx="873855" cy="873855"/>
          </a:xfrm>
          <a:prstGeom prst="rect">
            <a:avLst/>
          </a:prstGeom>
        </p:spPr>
      </p:pic>
      <p:pic>
        <p:nvPicPr>
          <p:cNvPr id="21" name="Picture 20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35226"/>
            <a:ext cx="873855" cy="8738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434347" y="4074956"/>
            <a:ext cx="8739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Chef-Server</a:t>
            </a:r>
            <a:endParaRPr lang="en-GB" sz="1000" dirty="0"/>
          </a:p>
        </p:txBody>
      </p:sp>
      <p:sp>
        <p:nvSpPr>
          <p:cNvPr id="24" name="Rectangle 23"/>
          <p:cNvSpPr/>
          <p:nvPr/>
        </p:nvSpPr>
        <p:spPr>
          <a:xfrm>
            <a:off x="6701958" y="5775067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Chef-node</a:t>
            </a:r>
            <a:endParaRPr lang="en-GB" sz="1000" dirty="0"/>
          </a:p>
        </p:txBody>
      </p:sp>
      <p:pic>
        <p:nvPicPr>
          <p:cNvPr id="26" name="Picture 25" descr="EC2-AMI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8" y="4091062"/>
            <a:ext cx="731520" cy="73152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1312" y="4822582"/>
            <a:ext cx="4089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AMI</a:t>
            </a:r>
            <a:endParaRPr lang="en-US" sz="1000" dirty="0"/>
          </a:p>
        </p:txBody>
      </p:sp>
      <p:pic>
        <p:nvPicPr>
          <p:cNvPr id="28" name="Picture 27" descr="S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72" y="5227880"/>
            <a:ext cx="731520" cy="7315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51144" y="5020732"/>
            <a:ext cx="7205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Amazon S3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30" name="Picture 29" descr="AWS-Clou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" y="1401336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6172" y="2235352"/>
            <a:ext cx="7941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AWS Cloud</a:t>
            </a:r>
            <a:endParaRPr lang="en-US" sz="1000" dirty="0"/>
          </a:p>
        </p:txBody>
      </p:sp>
      <p:pic>
        <p:nvPicPr>
          <p:cNvPr id="32" name="Picture 31" descr="CloudForm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0" y="2640522"/>
            <a:ext cx="659512" cy="6595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8760" y="3489850"/>
            <a:ext cx="9973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AWS CloudFormation</a:t>
            </a:r>
            <a:endParaRPr lang="en-US" sz="1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145976" y="2780928"/>
            <a:ext cx="2479615" cy="1547367"/>
            <a:chOff x="6743700" y="760413"/>
            <a:chExt cx="1752600" cy="1733550"/>
          </a:xfrm>
        </p:grpSpPr>
        <p:grpSp>
          <p:nvGrpSpPr>
            <p:cNvPr id="49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7009316" y="825027"/>
              <a:ext cx="1262423" cy="173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Academy Security </a:t>
              </a:r>
              <a:r>
                <a:rPr lang="en-US" sz="900" b="1" dirty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Group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36801" y="2780928"/>
            <a:ext cx="2479615" cy="1547367"/>
            <a:chOff x="6743700" y="760413"/>
            <a:chExt cx="1752600" cy="1733550"/>
          </a:xfrm>
        </p:grpSpPr>
        <p:grpSp>
          <p:nvGrpSpPr>
            <p:cNvPr id="5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5" name="TextBox 34"/>
            <p:cNvSpPr txBox="1">
              <a:spLocks noChangeArrowheads="1"/>
            </p:cNvSpPr>
            <p:nvPr/>
          </p:nvSpPr>
          <p:spPr bwMode="auto">
            <a:xfrm>
              <a:off x="7009316" y="825027"/>
              <a:ext cx="1280667" cy="173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Academy Security </a:t>
              </a:r>
              <a:r>
                <a:rPr lang="en-US" sz="900" b="1" dirty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Group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145976" y="4665899"/>
            <a:ext cx="2479615" cy="1547367"/>
            <a:chOff x="6743700" y="760413"/>
            <a:chExt cx="1752600" cy="1733550"/>
          </a:xfrm>
        </p:grpSpPr>
        <p:grpSp>
          <p:nvGrpSpPr>
            <p:cNvPr id="59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0" name="TextBox 34"/>
            <p:cNvSpPr txBox="1">
              <a:spLocks noChangeArrowheads="1"/>
            </p:cNvSpPr>
            <p:nvPr/>
          </p:nvSpPr>
          <p:spPr bwMode="auto">
            <a:xfrm>
              <a:off x="7009316" y="825027"/>
              <a:ext cx="1262423" cy="173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Academy Security </a:t>
              </a:r>
              <a:r>
                <a:rPr lang="en-US" sz="900" b="1" dirty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Group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36801" y="4665899"/>
            <a:ext cx="2479615" cy="1547367"/>
            <a:chOff x="6743700" y="760413"/>
            <a:chExt cx="1752600" cy="1733550"/>
          </a:xfrm>
        </p:grpSpPr>
        <p:grpSp>
          <p:nvGrpSpPr>
            <p:cNvPr id="6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5" name="TextBox 34"/>
            <p:cNvSpPr txBox="1">
              <a:spLocks noChangeArrowheads="1"/>
            </p:cNvSpPr>
            <p:nvPr/>
          </p:nvSpPr>
          <p:spPr bwMode="auto">
            <a:xfrm>
              <a:off x="7009316" y="825027"/>
              <a:ext cx="1280667" cy="173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Academy Security </a:t>
              </a:r>
              <a:r>
                <a:rPr lang="en-US" sz="900" b="1" dirty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Group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17" y="5223582"/>
            <a:ext cx="61796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10734"/>
            <a:ext cx="61796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1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Day 1 Recap</a:t>
            </a:r>
            <a:endParaRPr lang="en-GB" dirty="0"/>
          </a:p>
          <a:p>
            <a:pPr lvl="1"/>
            <a:r>
              <a:rPr lang="en-GB" dirty="0" smtClean="0"/>
              <a:t>Cloud and AWS in nutshell</a:t>
            </a:r>
          </a:p>
          <a:p>
            <a:pPr lvl="1"/>
            <a:r>
              <a:rPr lang="en-GB" dirty="0"/>
              <a:t>Top 3 tool types for </a:t>
            </a:r>
            <a:r>
              <a:rPr lang="en-GB" dirty="0" smtClean="0"/>
              <a:t>DevOps</a:t>
            </a:r>
          </a:p>
          <a:p>
            <a:pPr lvl="1"/>
            <a:r>
              <a:rPr lang="en-GB" dirty="0" smtClean="0"/>
              <a:t>SCM</a:t>
            </a:r>
          </a:p>
          <a:p>
            <a:pPr lvl="1"/>
            <a:r>
              <a:rPr lang="en-GB" dirty="0" smtClean="0"/>
              <a:t>Orchestration</a:t>
            </a:r>
          </a:p>
          <a:p>
            <a:pPr lvl="1"/>
            <a:r>
              <a:rPr lang="en-GB" dirty="0" smtClean="0"/>
              <a:t>Automated Quality Assurance</a:t>
            </a:r>
          </a:p>
          <a:p>
            <a:r>
              <a:rPr lang="en-GB" dirty="0" smtClean="0"/>
              <a:t>Day 2 Overview</a:t>
            </a:r>
            <a:endParaRPr lang="en-GB" dirty="0"/>
          </a:p>
          <a:p>
            <a:pPr lvl="1"/>
            <a:r>
              <a:rPr lang="en-GB" dirty="0" smtClean="0"/>
              <a:t>Introduction </a:t>
            </a:r>
            <a:r>
              <a:rPr lang="en-GB" dirty="0"/>
              <a:t>to </a:t>
            </a:r>
            <a:r>
              <a:rPr lang="en-GB" dirty="0" smtClean="0"/>
              <a:t>Environments</a:t>
            </a:r>
          </a:p>
          <a:p>
            <a:pPr lvl="1"/>
            <a:r>
              <a:rPr lang="en-GB" dirty="0" smtClean="0"/>
              <a:t>Convergent Infrastructure</a:t>
            </a:r>
          </a:p>
          <a:p>
            <a:pPr lvl="1"/>
            <a:r>
              <a:rPr lang="en-GB" dirty="0" smtClean="0"/>
              <a:t>Immutable Infrastructure</a:t>
            </a:r>
          </a:p>
          <a:p>
            <a:pPr lvl="1"/>
            <a:r>
              <a:rPr lang="en-GB" dirty="0" smtClean="0"/>
              <a:t>Architecture orchestration using AWS CloudFormation</a:t>
            </a:r>
          </a:p>
          <a:p>
            <a:pPr lvl="1"/>
            <a:r>
              <a:rPr lang="en-GB" dirty="0" smtClean="0"/>
              <a:t>Operations and monitoring in the Cloud</a:t>
            </a:r>
          </a:p>
          <a:p>
            <a:r>
              <a:rPr lang="en-GB" dirty="0" smtClean="0"/>
              <a:t>Lab – Standing up Day 2 environments</a:t>
            </a:r>
          </a:p>
          <a:p>
            <a:r>
              <a:rPr lang="en-GB" dirty="0" smtClean="0"/>
              <a:t>Discussion and Observation</a:t>
            </a:r>
          </a:p>
          <a:p>
            <a:r>
              <a:rPr lang="en-GB" dirty="0" smtClean="0"/>
              <a:t>Summary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3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Let’s talk about the 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Lab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Go here!</a:t>
            </a:r>
            <a:br>
              <a:rPr lang="en-GB" dirty="0" smtClean="0"/>
            </a:br>
            <a:r>
              <a:rPr lang="en-GB" dirty="0">
                <a:hlinkClick r:id="rId2"/>
              </a:rPr>
              <a:t>https://alm.accenture.com/wiki/display/DOT/Day+2+Setup+Lab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Duration: ~30 minutes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– Standing up Day 2 environments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5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 the lab!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8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 smtClean="0"/>
              <a:t>Discussion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Observation and 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5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r>
              <a:rPr lang="en-GB" sz="3600" dirty="0" smtClean="0"/>
              <a:t>?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Questions</a:t>
            </a:r>
            <a:endParaRPr lang="en-GB" dirty="0"/>
          </a:p>
        </p:txBody>
      </p:sp>
      <p:pic>
        <p:nvPicPr>
          <p:cNvPr id="5" name="Picture 2" descr="https://openclipart.org/image/300px/svg_to_png/194097/googley-eye-birdie-has-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28575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Day 1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1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Training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A total of 9 modules (0-8)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4 modules </a:t>
            </a:r>
            <a:r>
              <a:rPr lang="en-GB" sz="1800" dirty="0"/>
              <a:t>per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B050"/>
                </a:solidFill>
              </a:rPr>
              <a:t>Day </a:t>
            </a:r>
            <a:r>
              <a:rPr lang="en-GB" sz="1800" dirty="0" smtClean="0">
                <a:solidFill>
                  <a:srgbClr val="00B050"/>
                </a:solidFill>
              </a:rPr>
              <a:t>1 </a:t>
            </a:r>
            <a:r>
              <a:rPr lang="en-GB" sz="1800" dirty="0">
                <a:solidFill>
                  <a:srgbClr val="00B050"/>
                </a:solidFill>
              </a:rPr>
              <a:t>Tools and Continuous </a:t>
            </a:r>
            <a:r>
              <a:rPr lang="en-GB" sz="1800" dirty="0" smtClean="0">
                <a:solidFill>
                  <a:srgbClr val="00B050"/>
                </a:solidFill>
              </a:rPr>
              <a:t>Delivery</a:t>
            </a:r>
          </a:p>
          <a:p>
            <a:pPr lvl="2"/>
            <a:r>
              <a:rPr lang="en-GB" sz="1400" dirty="0" smtClean="0">
                <a:solidFill>
                  <a:srgbClr val="00B050"/>
                </a:solidFill>
              </a:rPr>
              <a:t>Delivering Services on the Cloud</a:t>
            </a:r>
          </a:p>
          <a:p>
            <a:pPr lvl="2"/>
            <a:r>
              <a:rPr lang="en-GB" sz="1400" dirty="0" smtClean="0">
                <a:solidFill>
                  <a:srgbClr val="00B050"/>
                </a:solidFill>
              </a:rPr>
              <a:t>Software Configuration Management</a:t>
            </a:r>
          </a:p>
          <a:p>
            <a:pPr lvl="2"/>
            <a:r>
              <a:rPr lang="en-GB" sz="1400" dirty="0" smtClean="0">
                <a:solidFill>
                  <a:srgbClr val="00B050"/>
                </a:solidFill>
              </a:rPr>
              <a:t>Continuous Integration</a:t>
            </a:r>
          </a:p>
          <a:p>
            <a:pPr lvl="2"/>
            <a:r>
              <a:rPr lang="en-GB" sz="1400" dirty="0" smtClean="0">
                <a:solidFill>
                  <a:srgbClr val="00B050"/>
                </a:solidFill>
              </a:rPr>
              <a:t>Code Quality</a:t>
            </a:r>
            <a:endParaRPr lang="en-GB" sz="1400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Day </a:t>
            </a:r>
            <a:r>
              <a:rPr lang="en-GB" sz="1800" dirty="0" smtClean="0"/>
              <a:t>2 Environments</a:t>
            </a:r>
          </a:p>
          <a:p>
            <a:pPr lvl="2"/>
            <a:r>
              <a:rPr lang="en-GB" sz="1400" dirty="0" smtClean="0"/>
              <a:t>Configuration Management</a:t>
            </a:r>
          </a:p>
          <a:p>
            <a:pPr lvl="2"/>
            <a:r>
              <a:rPr lang="en-GB" sz="1400" dirty="0" smtClean="0"/>
              <a:t>Containers</a:t>
            </a:r>
          </a:p>
          <a:p>
            <a:pPr lvl="2"/>
            <a:r>
              <a:rPr lang="en-GB" sz="1400" dirty="0" smtClean="0"/>
              <a:t>Platform Applications</a:t>
            </a:r>
          </a:p>
          <a:p>
            <a:pPr lvl="2"/>
            <a:r>
              <a:rPr lang="en-GB" sz="1400" dirty="0" smtClean="0"/>
              <a:t>Operations</a:t>
            </a:r>
            <a:endParaRPr lang="en-GB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Module </a:t>
            </a:r>
            <a:r>
              <a:rPr lang="en-GB" sz="1800" dirty="0" smtClean="0"/>
              <a:t>format </a:t>
            </a:r>
          </a:p>
          <a:p>
            <a:pPr lvl="2"/>
            <a:r>
              <a:rPr lang="en-GB" sz="1400" dirty="0" smtClean="0"/>
              <a:t>Slides &gt; Labs</a:t>
            </a:r>
          </a:p>
          <a:p>
            <a:pPr lvl="2"/>
            <a:r>
              <a:rPr lang="en-GB" sz="1400" dirty="0" smtClean="0"/>
              <a:t>Discussion &gt; Summary &gt; Questions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Format </a:t>
            </a:r>
            <a:r>
              <a:rPr lang="en-GB" sz="2400" dirty="0" smtClean="0"/>
              <a:t>Of Training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6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Collection </a:t>
            </a:r>
            <a:r>
              <a:rPr lang="en-GB" dirty="0"/>
              <a:t>of computing services (compute, storage, network, applications, etc</a:t>
            </a:r>
            <a:r>
              <a:rPr lang="en-GB" dirty="0" smtClean="0"/>
              <a:t>.)</a:t>
            </a:r>
          </a:p>
          <a:p>
            <a:r>
              <a:rPr lang="en-GB" dirty="0" smtClean="0"/>
              <a:t>Accessible </a:t>
            </a:r>
            <a:r>
              <a:rPr lang="en-GB" dirty="0"/>
              <a:t>on-demand over a network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Business </a:t>
            </a:r>
            <a:r>
              <a:rPr lang="en-US" dirty="0"/>
              <a:t>and technology model for delivering and acquiring IT services in a utility-like fashion.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2939861"/>
            <a:ext cx="7867017" cy="3696297"/>
            <a:chOff x="683568" y="2939861"/>
            <a:chExt cx="7867017" cy="3696297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2939861"/>
              <a:ext cx="370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Virtualization</a:t>
              </a:r>
            </a:p>
            <a:p>
              <a:r>
                <a:rPr lang="en-US" sz="1200" dirty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One computer acting like many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42585" y="2939861"/>
              <a:ext cx="3708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Cloud Computing</a:t>
              </a:r>
            </a:p>
            <a:p>
              <a:r>
                <a:rPr lang="en-US" sz="1200" dirty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A combination of both Virtualization and Grid, but the end user does not have to care about the underlying architecture. </a:t>
              </a:r>
            </a:p>
          </p:txBody>
        </p: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9546" y="3384004"/>
              <a:ext cx="2566544" cy="1203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683568" y="4934783"/>
              <a:ext cx="370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Grid Computing</a:t>
              </a:r>
            </a:p>
            <a:p>
              <a:r>
                <a:rPr lang="en-US" sz="1200" dirty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Many computers acting like one</a:t>
              </a:r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t="12000" b="8000"/>
            <a:stretch>
              <a:fillRect/>
            </a:stretch>
          </p:blipFill>
          <p:spPr bwMode="auto">
            <a:xfrm>
              <a:off x="971600" y="5593984"/>
              <a:ext cx="2735547" cy="1042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 descr="http://upload.wikimedia.org/wikipedia/commons/thumb/b/b5/Cloud_computing.svg/300px-Cloud_computing.svg.png">
              <a:hlinkClick r:id="rId5" tooltip="Cloud computing overview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80112" y="3789040"/>
              <a:ext cx="2073095" cy="1200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842585" y="4934783"/>
              <a:ext cx="37080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Utility Computing</a:t>
              </a:r>
              <a:br>
                <a:rPr lang="en-US" sz="1400" b="1" dirty="0" smtClean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</a:br>
              <a:r>
                <a:rPr lang="en-US" sz="1200" dirty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It is </a:t>
              </a:r>
              <a:r>
                <a:rPr lang="en-GB" sz="1200" dirty="0" smtClean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a </a:t>
              </a:r>
              <a:r>
                <a:rPr lang="en-GB" sz="1200" dirty="0">
                  <a:latin typeface="Calibri" pitchFamily="34" charset="0"/>
                  <a:ea typeface="ヒラギノ角ゴ Pro W3" pitchFamily="48" charset="-128"/>
                  <a:cs typeface="Arial" pitchFamily="34" charset="0"/>
                </a:rPr>
                <a:t>model in which a service provider makes resources and infrastructure management available as needed, and charges them for specific usage rather than a flat rate.</a:t>
              </a:r>
              <a:endParaRPr lang="en-US" sz="1200" dirty="0">
                <a:latin typeface="Calibri" pitchFamily="34" charset="0"/>
                <a:ea typeface="ヒラギノ角ゴ Pro W3" pitchFamily="48" charset="-128"/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8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96888" y="1700807"/>
            <a:ext cx="8151812" cy="468888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1. Design </a:t>
            </a:r>
            <a:r>
              <a:rPr lang="en-US" sz="1800" dirty="0"/>
              <a:t>for failure and nothing fails </a:t>
            </a:r>
          </a:p>
          <a:p>
            <a:pPr marL="0" indent="0">
              <a:buNone/>
            </a:pPr>
            <a:r>
              <a:rPr lang="en-US" sz="1800" dirty="0" smtClean="0"/>
              <a:t>2. Loose </a:t>
            </a:r>
            <a:r>
              <a:rPr lang="en-US" sz="1800" dirty="0"/>
              <a:t>coupling sets you free </a:t>
            </a:r>
          </a:p>
          <a:p>
            <a:pPr marL="0" indent="0">
              <a:buNone/>
            </a:pPr>
            <a:r>
              <a:rPr lang="en-US" sz="1800" dirty="0" smtClean="0"/>
              <a:t>3. Implement </a:t>
            </a:r>
            <a:r>
              <a:rPr lang="en-US" sz="1800" dirty="0"/>
              <a:t>elasticity </a:t>
            </a:r>
          </a:p>
          <a:p>
            <a:pPr marL="0" indent="0">
              <a:buNone/>
            </a:pPr>
            <a:r>
              <a:rPr lang="en-US" sz="1800" dirty="0" smtClean="0"/>
              <a:t>4. Build </a:t>
            </a:r>
            <a:r>
              <a:rPr lang="en-US" sz="1800" dirty="0"/>
              <a:t>security in every layer </a:t>
            </a:r>
          </a:p>
          <a:p>
            <a:pPr marL="0" indent="0">
              <a:buNone/>
            </a:pPr>
            <a:r>
              <a:rPr lang="en-US" sz="1800" dirty="0" smtClean="0"/>
              <a:t>5. Don’t </a:t>
            </a:r>
            <a:r>
              <a:rPr lang="en-US" sz="1800" dirty="0"/>
              <a:t>fear constraints </a:t>
            </a:r>
          </a:p>
          <a:p>
            <a:pPr marL="0" indent="0">
              <a:buNone/>
            </a:pPr>
            <a:r>
              <a:rPr lang="en-US" sz="1800" dirty="0" smtClean="0"/>
              <a:t>6. Think </a:t>
            </a:r>
            <a:r>
              <a:rPr lang="en-US" sz="1800" dirty="0"/>
              <a:t>parallel </a:t>
            </a:r>
          </a:p>
          <a:p>
            <a:pPr marL="0" indent="0">
              <a:buNone/>
            </a:pPr>
            <a:r>
              <a:rPr lang="en-US" sz="1800" dirty="0" smtClean="0"/>
              <a:t>7. Leverage </a:t>
            </a:r>
            <a:r>
              <a:rPr lang="en-US" sz="1800" dirty="0"/>
              <a:t>different storage options </a:t>
            </a:r>
          </a:p>
          <a:p>
            <a:endParaRPr lang="en-US" sz="24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2548" y="1166781"/>
            <a:ext cx="8151900" cy="396548"/>
          </a:xfrm>
          <a:prstGeom prst="rect">
            <a:avLst/>
          </a:prstGeom>
        </p:spPr>
        <p:txBody>
          <a:bodyPr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The 7 best practices </a:t>
            </a:r>
            <a:r>
              <a:rPr lang="en-US" sz="2000" dirty="0">
                <a:solidFill>
                  <a:schemeClr val="accent2"/>
                </a:solidFill>
              </a:rPr>
              <a:t>for building systems with AWS </a:t>
            </a:r>
            <a:endParaRPr lang="en-GB" sz="20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http://1.bp.blogspot.com/9Bk4oH2bTUksBs-Q-E1VSw6Nu4GLq5NNus3hDdIGtXxXdT0Khr2VLfhv7axtQRxDcCs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AWS 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75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 descr="EC2-Ins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18" y="5105396"/>
            <a:ext cx="979334" cy="987900"/>
          </a:xfrm>
          <a:prstGeom prst="rect">
            <a:avLst/>
          </a:prstGeom>
        </p:spPr>
      </p:pic>
      <p:pic>
        <p:nvPicPr>
          <p:cNvPr id="163" name="Picture 162" descr="EC2-Ins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105396"/>
            <a:ext cx="979334" cy="987900"/>
          </a:xfrm>
          <a:prstGeom prst="rect">
            <a:avLst/>
          </a:prstGeom>
        </p:spPr>
      </p:pic>
      <p:pic>
        <p:nvPicPr>
          <p:cNvPr id="155" name="Picture 154" descr="EC2-Ins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05396"/>
            <a:ext cx="979334" cy="987900"/>
          </a:xfrm>
          <a:prstGeom prst="rect">
            <a:avLst/>
          </a:prstGeom>
        </p:spPr>
      </p:pic>
      <p:pic>
        <p:nvPicPr>
          <p:cNvPr id="112" name="Picture 111" descr="EC2-Ins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69292"/>
            <a:ext cx="979334" cy="987900"/>
          </a:xfrm>
          <a:prstGeom prst="rect">
            <a:avLst/>
          </a:prstGeom>
        </p:spPr>
      </p:pic>
      <p:pic>
        <p:nvPicPr>
          <p:cNvPr id="131" name="Picture 130" descr="EC2-Ins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49080"/>
            <a:ext cx="979334" cy="987900"/>
          </a:xfrm>
          <a:prstGeom prst="rect">
            <a:avLst/>
          </a:prstGeom>
        </p:spPr>
      </p:pic>
      <p:pic>
        <p:nvPicPr>
          <p:cNvPr id="148" name="Picture 147" descr="EC2-Ins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18" y="4169292"/>
            <a:ext cx="979334" cy="987900"/>
          </a:xfrm>
          <a:prstGeom prst="rect">
            <a:avLst/>
          </a:prstGeom>
        </p:spPr>
      </p:pic>
      <p:pic>
        <p:nvPicPr>
          <p:cNvPr id="191" name="Picture 190" descr="EC2-Ins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013176"/>
            <a:ext cx="979334" cy="987900"/>
          </a:xfrm>
          <a:prstGeom prst="rect">
            <a:avLst/>
          </a:prstGeom>
        </p:spPr>
      </p:pic>
      <p:pic>
        <p:nvPicPr>
          <p:cNvPr id="177" name="Picture 176" descr="EC2-Inst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356992"/>
            <a:ext cx="979334" cy="98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DevOps</a:t>
            </a:r>
            <a:r>
              <a:rPr lang="en-GB" dirty="0"/>
              <a:t> Architecture that we will build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75656" y="2348880"/>
            <a:ext cx="6912768" cy="3960435"/>
            <a:chOff x="2652856" y="2430723"/>
            <a:chExt cx="5832648" cy="3878596"/>
          </a:xfrm>
        </p:grpSpPr>
        <p:grpSp>
          <p:nvGrpSpPr>
            <p:cNvPr id="2" name="Group 1"/>
            <p:cNvGrpSpPr/>
            <p:nvPr/>
          </p:nvGrpSpPr>
          <p:grpSpPr>
            <a:xfrm>
              <a:off x="2652856" y="2459815"/>
              <a:ext cx="5832648" cy="3849504"/>
              <a:chOff x="2652856" y="2459815"/>
              <a:chExt cx="5832648" cy="3849504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652856" y="2642282"/>
                <a:ext cx="5832648" cy="3667037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7" name="Picture 6" descr="VPC-Cloud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5126" y="2459815"/>
                <a:ext cx="394027" cy="394027"/>
              </a:xfrm>
              <a:prstGeom prst="rect">
                <a:avLst/>
              </a:prstGeom>
            </p:spPr>
          </p:pic>
        </p:grp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3321905" y="2430723"/>
              <a:ext cx="103214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9992" y="3754799"/>
            <a:ext cx="3672408" cy="2375796"/>
            <a:chOff x="4499992" y="3754799"/>
            <a:chExt cx="3672408" cy="2375796"/>
          </a:xfrm>
        </p:grpSpPr>
        <p:sp>
          <p:nvSpPr>
            <p:cNvPr id="91" name="Rounded Rectangle 90"/>
            <p:cNvSpPr/>
            <p:nvPr/>
          </p:nvSpPr>
          <p:spPr>
            <a:xfrm>
              <a:off x="4499992" y="3942736"/>
              <a:ext cx="3672408" cy="218785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2" name="TextBox 37"/>
            <p:cNvSpPr txBox="1">
              <a:spLocks noChangeArrowheads="1"/>
            </p:cNvSpPr>
            <p:nvPr/>
          </p:nvSpPr>
          <p:spPr bwMode="auto">
            <a:xfrm>
              <a:off x="4841611" y="3754799"/>
              <a:ext cx="3056182" cy="14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Private</a:t>
              </a:r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 </a:t>
              </a:r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6016" y="3844105"/>
              <a:ext cx="144016" cy="160959"/>
            </a:xfrm>
            <a:prstGeom prst="rect">
              <a:avLst/>
            </a:prstGeom>
          </p:spPr>
        </p:pic>
      </p:grpSp>
      <p:sp>
        <p:nvSpPr>
          <p:cNvPr id="181" name="TextBox 34"/>
          <p:cNvSpPr txBox="1">
            <a:spLocks noChangeArrowheads="1"/>
          </p:cNvSpPr>
          <p:nvPr/>
        </p:nvSpPr>
        <p:spPr bwMode="auto">
          <a:xfrm>
            <a:off x="6444208" y="3990900"/>
            <a:ext cx="155575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Tools security groups</a:t>
            </a:r>
            <a:endParaRPr lang="en-US" sz="9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1252910" y="1844824"/>
            <a:ext cx="7423546" cy="4608512"/>
            <a:chOff x="4614863" y="677863"/>
            <a:chExt cx="1780236" cy="1816100"/>
          </a:xfrm>
        </p:grpSpPr>
        <p:sp>
          <p:nvSpPr>
            <p:cNvPr id="116" name="Rounded Rectangle 115"/>
            <p:cNvSpPr/>
            <p:nvPr/>
          </p:nvSpPr>
          <p:spPr>
            <a:xfrm>
              <a:off x="4614863" y="76041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7" name="TextBox 33"/>
            <p:cNvSpPr txBox="1">
              <a:spLocks noChangeArrowheads="1"/>
            </p:cNvSpPr>
            <p:nvPr/>
          </p:nvSpPr>
          <p:spPr bwMode="auto">
            <a:xfrm>
              <a:off x="5340127" y="677863"/>
              <a:ext cx="1054972" cy="88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AWS region EU </a:t>
              </a:r>
              <a:r>
                <a:rPr lang="en-US" sz="900" b="1" dirty="0">
                  <a:latin typeface="Helvetica Neue"/>
                  <a:ea typeface="Verdana" pitchFamily="34" charset="0"/>
                  <a:cs typeface="Helvetica Neue"/>
                </a:rPr>
                <a:t>(Ireland)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31640" y="2132856"/>
            <a:ext cx="7128792" cy="4248473"/>
            <a:chOff x="1331640" y="2132856"/>
            <a:chExt cx="7128792" cy="4248473"/>
          </a:xfrm>
        </p:grpSpPr>
        <p:sp>
          <p:nvSpPr>
            <p:cNvPr id="120" name="Rounded Rectangle 119"/>
            <p:cNvSpPr/>
            <p:nvPr/>
          </p:nvSpPr>
          <p:spPr>
            <a:xfrm>
              <a:off x="1331640" y="2348880"/>
              <a:ext cx="7128792" cy="4032449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4499992" y="2132856"/>
              <a:ext cx="216024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07904" y="1196752"/>
            <a:ext cx="1223250" cy="576064"/>
            <a:chOff x="3707904" y="1196752"/>
            <a:chExt cx="1223250" cy="576064"/>
          </a:xfrm>
        </p:grpSpPr>
        <p:pic>
          <p:nvPicPr>
            <p:cNvPr id="269" name="Picture 268" descr="Internet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1196752"/>
              <a:ext cx="576064" cy="576064"/>
            </a:xfrm>
            <a:prstGeom prst="rect">
              <a:avLst/>
            </a:prstGeom>
          </p:spPr>
        </p:pic>
        <p:sp>
          <p:nvSpPr>
            <p:cNvPr id="270" name="TextBox 269"/>
            <p:cNvSpPr txBox="1"/>
            <p:nvPr/>
          </p:nvSpPr>
          <p:spPr>
            <a:xfrm>
              <a:off x="4283968" y="1484784"/>
              <a:ext cx="6471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Internet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sp>
        <p:nvSpPr>
          <p:cNvPr id="277" name="Up-Down Arrow 276"/>
          <p:cNvSpPr/>
          <p:nvPr/>
        </p:nvSpPr>
        <p:spPr>
          <a:xfrm rot="21443811">
            <a:off x="3940666" y="1684218"/>
            <a:ext cx="254556" cy="742834"/>
          </a:xfrm>
          <a:prstGeom prst="upDownArrow">
            <a:avLst/>
          </a:prstGeom>
          <a:solidFill>
            <a:srgbClr val="B8BAB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8" name="Up-Down Arrow 277"/>
          <p:cNvSpPr/>
          <p:nvPr/>
        </p:nvSpPr>
        <p:spPr>
          <a:xfrm rot="7259207">
            <a:off x="4102693" y="4016654"/>
            <a:ext cx="187519" cy="580411"/>
          </a:xfrm>
          <a:prstGeom prst="upDownArrow">
            <a:avLst/>
          </a:prstGeom>
          <a:solidFill>
            <a:srgbClr val="F0702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9" name="Up-Down Arrow 278"/>
          <p:cNvSpPr/>
          <p:nvPr/>
        </p:nvSpPr>
        <p:spPr>
          <a:xfrm rot="10800000">
            <a:off x="3563889" y="4437112"/>
            <a:ext cx="210242" cy="288032"/>
          </a:xfrm>
          <a:prstGeom prst="upDownArrow">
            <a:avLst/>
          </a:prstGeom>
          <a:solidFill>
            <a:srgbClr val="F0702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0" name="Up-Down Arrow 279"/>
          <p:cNvSpPr/>
          <p:nvPr/>
        </p:nvSpPr>
        <p:spPr>
          <a:xfrm rot="5400000">
            <a:off x="4103948" y="5121188"/>
            <a:ext cx="216024" cy="576064"/>
          </a:xfrm>
          <a:prstGeom prst="upDownArrow">
            <a:avLst/>
          </a:prstGeom>
          <a:solidFill>
            <a:srgbClr val="F0702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1" name="Picture 280" descr="VPC-Internet-Gatewa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96" y="2409448"/>
            <a:ext cx="299472" cy="299472"/>
          </a:xfrm>
          <a:prstGeom prst="rect">
            <a:avLst/>
          </a:prstGeom>
        </p:spPr>
      </p:pic>
      <p:grpSp>
        <p:nvGrpSpPr>
          <p:cNvPr id="105" name="Group 21"/>
          <p:cNvGrpSpPr>
            <a:grpSpLocks/>
          </p:cNvGrpSpPr>
          <p:nvPr/>
        </p:nvGrpSpPr>
        <p:grpSpPr bwMode="auto">
          <a:xfrm>
            <a:off x="6983704" y="4258864"/>
            <a:ext cx="756000" cy="792000"/>
            <a:chOff x="545458" y="4783771"/>
            <a:chExt cx="2293787" cy="1733798"/>
          </a:xfrm>
        </p:grpSpPr>
        <p:sp>
          <p:nvSpPr>
            <p:cNvPr id="106" name="Rounded Rectangle 10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092280" y="4457324"/>
            <a:ext cx="619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Jenkins</a:t>
            </a:r>
          </a:p>
          <a:p>
            <a:r>
              <a:rPr lang="en-GB" sz="1000" dirty="0" smtClean="0"/>
              <a:t>Sonar</a:t>
            </a:r>
            <a:endParaRPr lang="en-US" sz="1000" dirty="0"/>
          </a:p>
        </p:txBody>
      </p:sp>
      <p:grpSp>
        <p:nvGrpSpPr>
          <p:cNvPr id="129" name="Group 21"/>
          <p:cNvGrpSpPr>
            <a:grpSpLocks/>
          </p:cNvGrpSpPr>
          <p:nvPr/>
        </p:nvGrpSpPr>
        <p:grpSpPr bwMode="auto">
          <a:xfrm>
            <a:off x="6047600" y="4238652"/>
            <a:ext cx="756000" cy="792000"/>
            <a:chOff x="545458" y="4783771"/>
            <a:chExt cx="2293787" cy="1733798"/>
          </a:xfrm>
        </p:grpSpPr>
        <p:sp>
          <p:nvSpPr>
            <p:cNvPr id="143" name="Rounded Rectangle 14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6042812" y="4478923"/>
            <a:ext cx="833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Confluence</a:t>
            </a:r>
            <a:endParaRPr lang="en-US" sz="1000" dirty="0"/>
          </a:p>
        </p:txBody>
      </p:sp>
      <p:grpSp>
        <p:nvGrpSpPr>
          <p:cNvPr id="146" name="Group 21"/>
          <p:cNvGrpSpPr>
            <a:grpSpLocks/>
          </p:cNvGrpSpPr>
          <p:nvPr/>
        </p:nvGrpSpPr>
        <p:grpSpPr bwMode="auto">
          <a:xfrm>
            <a:off x="5068266" y="4258864"/>
            <a:ext cx="756000" cy="792000"/>
            <a:chOff x="545458" y="4783771"/>
            <a:chExt cx="2293787" cy="1733798"/>
          </a:xfrm>
        </p:grpSpPr>
        <p:sp>
          <p:nvSpPr>
            <p:cNvPr id="150" name="Rounded Rectangle 14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5148852" y="4293096"/>
            <a:ext cx="71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LDAP</a:t>
            </a:r>
          </a:p>
          <a:p>
            <a:r>
              <a:rPr lang="en-GB" sz="1000" dirty="0" err="1"/>
              <a:t>Gerrit</a:t>
            </a:r>
            <a:endParaRPr lang="en-GB" sz="1000" dirty="0"/>
          </a:p>
          <a:p>
            <a:r>
              <a:rPr lang="en-GB" sz="1000" dirty="0"/>
              <a:t>Shipyard</a:t>
            </a:r>
          </a:p>
          <a:p>
            <a:r>
              <a:rPr lang="en-GB" sz="1000" dirty="0"/>
              <a:t>Selenium</a:t>
            </a:r>
            <a:endParaRPr lang="en-US" sz="1000" dirty="0"/>
          </a:p>
        </p:txBody>
      </p:sp>
      <p:grpSp>
        <p:nvGrpSpPr>
          <p:cNvPr id="153" name="Group 21"/>
          <p:cNvGrpSpPr>
            <a:grpSpLocks/>
          </p:cNvGrpSpPr>
          <p:nvPr/>
        </p:nvGrpSpPr>
        <p:grpSpPr bwMode="auto">
          <a:xfrm>
            <a:off x="6983704" y="5194968"/>
            <a:ext cx="756000" cy="792000"/>
            <a:chOff x="545458" y="4783771"/>
            <a:chExt cx="2293787" cy="1733798"/>
          </a:xfrm>
        </p:grpSpPr>
        <p:sp>
          <p:nvSpPr>
            <p:cNvPr id="157" name="Rounded Rectangle 15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168014" y="544522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ELK</a:t>
            </a:r>
            <a:endParaRPr lang="en-US" sz="1000" dirty="0"/>
          </a:p>
        </p:txBody>
      </p:sp>
      <p:grpSp>
        <p:nvGrpSpPr>
          <p:cNvPr id="160" name="Group 21"/>
          <p:cNvGrpSpPr>
            <a:grpSpLocks/>
          </p:cNvGrpSpPr>
          <p:nvPr/>
        </p:nvGrpSpPr>
        <p:grpSpPr bwMode="auto">
          <a:xfrm>
            <a:off x="6047600" y="5194968"/>
            <a:ext cx="756000" cy="792000"/>
            <a:chOff x="545458" y="4783771"/>
            <a:chExt cx="2293787" cy="1733798"/>
          </a:xfrm>
        </p:grpSpPr>
        <p:sp>
          <p:nvSpPr>
            <p:cNvPr id="165" name="Rounded Rectangle 16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6228184" y="5445224"/>
            <a:ext cx="391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Jira</a:t>
            </a:r>
            <a:endParaRPr lang="en-GB" sz="1000" dirty="0" smtClean="0"/>
          </a:p>
        </p:txBody>
      </p:sp>
      <p:grpSp>
        <p:nvGrpSpPr>
          <p:cNvPr id="168" name="Group 21"/>
          <p:cNvGrpSpPr>
            <a:grpSpLocks/>
          </p:cNvGrpSpPr>
          <p:nvPr/>
        </p:nvGrpSpPr>
        <p:grpSpPr bwMode="auto">
          <a:xfrm>
            <a:off x="5068266" y="5194968"/>
            <a:ext cx="756000" cy="792000"/>
            <a:chOff x="545458" y="4783771"/>
            <a:chExt cx="2293787" cy="1733798"/>
          </a:xfrm>
        </p:grpSpPr>
        <p:sp>
          <p:nvSpPr>
            <p:cNvPr id="172" name="Rounded Rectangle 17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176842" y="5393428"/>
            <a:ext cx="56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Chef</a:t>
            </a:r>
          </a:p>
          <a:p>
            <a:r>
              <a:rPr lang="en-GB" sz="1000" dirty="0" smtClean="0"/>
              <a:t>Server</a:t>
            </a:r>
            <a:endParaRPr lang="en-US" sz="1000" dirty="0"/>
          </a:p>
        </p:txBody>
      </p:sp>
      <p:sp>
        <p:nvSpPr>
          <p:cNvPr id="282" name="Up-Down Arrow 281"/>
          <p:cNvSpPr/>
          <p:nvPr/>
        </p:nvSpPr>
        <p:spPr>
          <a:xfrm rot="13189680">
            <a:off x="3863925" y="2633810"/>
            <a:ext cx="192013" cy="556760"/>
          </a:xfrm>
          <a:prstGeom prst="upDownArrow">
            <a:avLst/>
          </a:prstGeom>
          <a:solidFill>
            <a:srgbClr val="F0702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51720" y="2949031"/>
            <a:ext cx="2016224" cy="1488081"/>
            <a:chOff x="2051720" y="2949031"/>
            <a:chExt cx="2016224" cy="1488081"/>
          </a:xfrm>
        </p:grpSpPr>
        <p:sp>
          <p:nvSpPr>
            <p:cNvPr id="88" name="TextBox 37"/>
            <p:cNvSpPr txBox="1">
              <a:spLocks noChangeArrowheads="1"/>
            </p:cNvSpPr>
            <p:nvPr/>
          </p:nvSpPr>
          <p:spPr bwMode="auto">
            <a:xfrm>
              <a:off x="2209343" y="2949031"/>
              <a:ext cx="1858601" cy="165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051720" y="3145183"/>
              <a:ext cx="1872208" cy="129192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3728" y="3056232"/>
              <a:ext cx="144016" cy="160959"/>
            </a:xfrm>
            <a:prstGeom prst="rect">
              <a:avLst/>
            </a:prstGeom>
          </p:spPr>
        </p:pic>
      </p:grpSp>
      <p:sp>
        <p:nvSpPr>
          <p:cNvPr id="185" name="TextBox 34"/>
          <p:cNvSpPr txBox="1">
            <a:spLocks noChangeArrowheads="1"/>
          </p:cNvSpPr>
          <p:nvPr/>
        </p:nvSpPr>
        <p:spPr bwMode="auto">
          <a:xfrm>
            <a:off x="2158676" y="3212976"/>
            <a:ext cx="17394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Public security group</a:t>
            </a:r>
            <a:endParaRPr lang="en-US" sz="9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grpSp>
        <p:nvGrpSpPr>
          <p:cNvPr id="175" name="Group 21"/>
          <p:cNvGrpSpPr>
            <a:grpSpLocks/>
          </p:cNvGrpSpPr>
          <p:nvPr/>
        </p:nvGrpSpPr>
        <p:grpSpPr bwMode="auto">
          <a:xfrm>
            <a:off x="2663872" y="3450779"/>
            <a:ext cx="756000" cy="792000"/>
            <a:chOff x="545458" y="4783771"/>
            <a:chExt cx="2293787" cy="1733798"/>
          </a:xfrm>
        </p:grpSpPr>
        <p:sp>
          <p:nvSpPr>
            <p:cNvPr id="179" name="Rounded Rectangle 17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2771800" y="369105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Nginx</a:t>
            </a:r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1720" y="4581128"/>
            <a:ext cx="1872208" cy="1515478"/>
            <a:chOff x="2051720" y="4581128"/>
            <a:chExt cx="1872208" cy="1515478"/>
          </a:xfrm>
        </p:grpSpPr>
        <p:sp>
          <p:nvSpPr>
            <p:cNvPr id="140" name="Rounded Rectangle 139"/>
            <p:cNvSpPr/>
            <p:nvPr/>
          </p:nvSpPr>
          <p:spPr>
            <a:xfrm>
              <a:off x="2051720" y="4762651"/>
              <a:ext cx="1872208" cy="133395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1" name="TextBox 37"/>
            <p:cNvSpPr txBox="1">
              <a:spLocks noChangeArrowheads="1"/>
            </p:cNvSpPr>
            <p:nvPr/>
          </p:nvSpPr>
          <p:spPr bwMode="auto">
            <a:xfrm>
              <a:off x="2219066" y="4581128"/>
              <a:ext cx="12728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3728" y="4653136"/>
              <a:ext cx="144016" cy="160959"/>
            </a:xfrm>
            <a:prstGeom prst="rect">
              <a:avLst/>
            </a:prstGeom>
          </p:spPr>
        </p:pic>
      </p:grpSp>
      <p:sp>
        <p:nvSpPr>
          <p:cNvPr id="137" name="TextBox 34"/>
          <p:cNvSpPr txBox="1">
            <a:spLocks noChangeArrowheads="1"/>
          </p:cNvSpPr>
          <p:nvPr/>
        </p:nvSpPr>
        <p:spPr bwMode="auto">
          <a:xfrm>
            <a:off x="2051720" y="4869160"/>
            <a:ext cx="201622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rPr>
              <a:t>Application security groups</a:t>
            </a:r>
            <a:endParaRPr lang="en-US" sz="9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grpSp>
        <p:nvGrpSpPr>
          <p:cNvPr id="189" name="Group 21"/>
          <p:cNvGrpSpPr>
            <a:grpSpLocks/>
          </p:cNvGrpSpPr>
          <p:nvPr/>
        </p:nvGrpSpPr>
        <p:grpSpPr bwMode="auto">
          <a:xfrm>
            <a:off x="2663224" y="5102748"/>
            <a:ext cx="756000" cy="792000"/>
            <a:chOff x="545458" y="4783771"/>
            <a:chExt cx="2293787" cy="1733798"/>
          </a:xfrm>
        </p:grpSpPr>
        <p:sp>
          <p:nvSpPr>
            <p:cNvPr id="193" name="Rounded Rectangle 19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2627784" y="5261138"/>
            <a:ext cx="79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Chef Node</a:t>
            </a:r>
          </a:p>
          <a:p>
            <a:pPr algn="ctr"/>
            <a:r>
              <a:rPr lang="en-GB" sz="1000" dirty="0"/>
              <a:t>Tomcat</a:t>
            </a:r>
            <a:endParaRPr lang="en-US" sz="1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1601360"/>
            <a:ext cx="7560840" cy="4923984"/>
            <a:chOff x="1115616" y="1601360"/>
            <a:chExt cx="7560840" cy="4923984"/>
          </a:xfrm>
        </p:grpSpPr>
        <p:sp>
          <p:nvSpPr>
            <p:cNvPr id="195" name="Rounded Rectangle 194"/>
            <p:cNvSpPr/>
            <p:nvPr/>
          </p:nvSpPr>
          <p:spPr>
            <a:xfrm>
              <a:off x="1115616" y="1844824"/>
              <a:ext cx="7560840" cy="468052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96" name="TextBox 195"/>
            <p:cNvSpPr txBox="1">
              <a:spLocks noChangeArrowheads="1"/>
            </p:cNvSpPr>
            <p:nvPr/>
          </p:nvSpPr>
          <p:spPr bwMode="auto">
            <a:xfrm>
              <a:off x="1502495" y="1628800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AWS cloud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197" name="Picture 196" descr="AWS-Cloud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601360"/>
              <a:ext cx="387480" cy="387480"/>
            </a:xfrm>
            <a:prstGeom prst="rect">
              <a:avLst/>
            </a:prstGeom>
          </p:spPr>
        </p:pic>
      </p:grpSp>
      <p:sp>
        <p:nvSpPr>
          <p:cNvPr id="110" name="Text Placeholder 1"/>
          <p:cNvSpPr txBox="1">
            <a:spLocks/>
          </p:cNvSpPr>
          <p:nvPr/>
        </p:nvSpPr>
        <p:spPr>
          <a:xfrm>
            <a:off x="452548" y="1166781"/>
            <a:ext cx="8151900" cy="396548"/>
          </a:xfrm>
          <a:prstGeom prst="rect">
            <a:avLst/>
          </a:prstGeom>
        </p:spPr>
        <p:txBody>
          <a:bodyPr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2"/>
                </a:solidFill>
              </a:rPr>
              <a:t>Detailed view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881504" y="1154428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9"/>
              </a:rPr>
              <a:t>https://docker.accenture.com</a:t>
            </a:r>
            <a:r>
              <a:rPr lang="en-GB" dirty="0" smtClean="0">
                <a:hlinkClick r:id="rId9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42" y="1124744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2699792" y="3671446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CloudInit</a:t>
            </a:r>
            <a:endParaRPr lang="en-GB" sz="1100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2699792" y="5373216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CloudInit</a:t>
            </a:r>
            <a:endParaRPr lang="en-GB" sz="11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5076056" y="450912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CloudInit</a:t>
            </a:r>
            <a:endParaRPr lang="en-GB" sz="1100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6084168" y="450912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CloudInit</a:t>
            </a:r>
            <a:endParaRPr lang="en-GB" sz="11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7020272" y="450912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CloudInit</a:t>
            </a:r>
            <a:endParaRPr lang="en-GB" sz="11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5076056" y="544522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CloudInit</a:t>
            </a:r>
            <a:endParaRPr lang="en-GB" sz="1100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6084168" y="544522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CloudInit</a:t>
            </a:r>
            <a:endParaRPr lang="en-GB" sz="11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7020272" y="544522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CloudInit</a:t>
            </a:r>
            <a:endParaRPr lang="en-GB" sz="1100" dirty="0" smtClean="0"/>
          </a:p>
        </p:txBody>
      </p:sp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229200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81415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81415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381415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301208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301208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301208"/>
            <a:ext cx="697702" cy="48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0" name="Group 209"/>
          <p:cNvGrpSpPr/>
          <p:nvPr/>
        </p:nvGrpSpPr>
        <p:grpSpPr>
          <a:xfrm>
            <a:off x="118280" y="4663256"/>
            <a:ext cx="731520" cy="885408"/>
            <a:chOff x="772708" y="4149080"/>
            <a:chExt cx="731520" cy="885408"/>
          </a:xfrm>
        </p:grpSpPr>
        <p:pic>
          <p:nvPicPr>
            <p:cNvPr id="211" name="Picture 210" descr="EC2-AMI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08" y="4149080"/>
              <a:ext cx="731520" cy="731520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951312" y="4880600"/>
              <a:ext cx="4089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AMI</a:t>
              </a:r>
              <a:endParaRPr lang="en-US" sz="10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18280" y="5659670"/>
            <a:ext cx="737154" cy="897106"/>
            <a:chOff x="1220072" y="5433784"/>
            <a:chExt cx="737154" cy="897106"/>
          </a:xfrm>
        </p:grpSpPr>
        <p:pic>
          <p:nvPicPr>
            <p:cNvPr id="214" name="Picture 213" descr="S3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072" y="5433784"/>
              <a:ext cx="731520" cy="731520"/>
            </a:xfrm>
            <a:prstGeom prst="rect">
              <a:avLst/>
            </a:prstGeom>
          </p:spPr>
        </p:pic>
        <p:sp>
          <p:nvSpPr>
            <p:cNvPr id="215" name="TextBox 214"/>
            <p:cNvSpPr txBox="1"/>
            <p:nvPr/>
          </p:nvSpPr>
          <p:spPr>
            <a:xfrm>
              <a:off x="1236630" y="6177002"/>
              <a:ext cx="72059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Arial"/>
                  <a:cs typeface="Arial"/>
                </a:rPr>
                <a:t>Amazon S3</a:t>
              </a:r>
              <a:endParaRPr lang="en-US" sz="1000" dirty="0">
                <a:latin typeface="Arial"/>
                <a:cs typeface="Arial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18280" y="1628800"/>
            <a:ext cx="803528" cy="823520"/>
            <a:chOff x="86788" y="1607240"/>
            <a:chExt cx="803528" cy="823520"/>
          </a:xfrm>
        </p:grpSpPr>
        <p:pic>
          <p:nvPicPr>
            <p:cNvPr id="217" name="Picture 216" descr="AWS-Cloud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88" y="1607240"/>
              <a:ext cx="731520" cy="731520"/>
            </a:xfrm>
            <a:prstGeom prst="rect">
              <a:avLst/>
            </a:prstGeom>
          </p:spPr>
        </p:pic>
        <p:sp>
          <p:nvSpPr>
            <p:cNvPr id="218" name="TextBox 217"/>
            <p:cNvSpPr txBox="1"/>
            <p:nvPr/>
          </p:nvSpPr>
          <p:spPr>
            <a:xfrm>
              <a:off x="96172" y="2276872"/>
              <a:ext cx="79414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AWS Cloud</a:t>
              </a:r>
              <a:endParaRPr lang="en-US" sz="1000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25736" y="3506185"/>
            <a:ext cx="997336" cy="1034367"/>
            <a:chOff x="395536" y="2846426"/>
            <a:chExt cx="997336" cy="1034367"/>
          </a:xfrm>
        </p:grpSpPr>
        <p:pic>
          <p:nvPicPr>
            <p:cNvPr id="220" name="Picture 219" descr="CloudFormation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60" y="2846426"/>
              <a:ext cx="659512" cy="659512"/>
            </a:xfrm>
            <a:prstGeom prst="rect">
              <a:avLst/>
            </a:prstGeom>
          </p:spPr>
        </p:pic>
        <p:sp>
          <p:nvSpPr>
            <p:cNvPr id="221" name="TextBox 220"/>
            <p:cNvSpPr txBox="1"/>
            <p:nvPr/>
          </p:nvSpPr>
          <p:spPr>
            <a:xfrm>
              <a:off x="395536" y="3573016"/>
              <a:ext cx="99733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AWS </a:t>
              </a:r>
              <a:r>
                <a:rPr lang="en-US" sz="1000" dirty="0" err="1" smtClean="0"/>
                <a:t>CloudFormation</a:t>
              </a:r>
              <a:endParaRPr lang="en-US" sz="10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-36512" y="2514456"/>
            <a:ext cx="1152128" cy="873968"/>
            <a:chOff x="-36512" y="2348880"/>
            <a:chExt cx="1152128" cy="873968"/>
          </a:xfrm>
        </p:grpSpPr>
        <p:pic>
          <p:nvPicPr>
            <p:cNvPr id="223" name="Picture 222" descr="CloudFormation-Tempate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0" y="2348880"/>
              <a:ext cx="731520" cy="731520"/>
            </a:xfrm>
            <a:prstGeom prst="rect">
              <a:avLst/>
            </a:prstGeom>
          </p:spPr>
        </p:pic>
        <p:sp>
          <p:nvSpPr>
            <p:cNvPr id="224" name="TextBox 223"/>
            <p:cNvSpPr txBox="1"/>
            <p:nvPr/>
          </p:nvSpPr>
          <p:spPr>
            <a:xfrm>
              <a:off x="-36512" y="3068960"/>
              <a:ext cx="115212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CF template </a:t>
              </a:r>
              <a:r>
                <a:rPr lang="en-US" sz="1000" dirty="0" err="1" smtClean="0">
                  <a:latin typeface="Helvetica Neue"/>
                  <a:cs typeface="Helvetica Neue"/>
                </a:rPr>
                <a:t>json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32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277" grpId="0" animBg="1"/>
      <p:bldP spid="278" grpId="0" animBg="1"/>
      <p:bldP spid="279" grpId="0" animBg="1"/>
      <p:bldP spid="280" grpId="0" animBg="1"/>
      <p:bldP spid="113" grpId="0"/>
      <p:bldP spid="132" grpId="0"/>
      <p:bldP spid="149" grpId="0"/>
      <p:bldP spid="156" grpId="0"/>
      <p:bldP spid="164" grpId="0"/>
      <p:bldP spid="171" grpId="0"/>
      <p:bldP spid="282" grpId="0" animBg="1"/>
      <p:bldP spid="185" grpId="0"/>
      <p:bldP spid="178" grpId="0"/>
      <p:bldP spid="137" grpId="0"/>
      <p:bldP spid="192" grpId="0"/>
      <p:bldP spid="118" grpId="0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35" grpId="0"/>
      <p:bldP spid="135" grpId="1"/>
      <p:bldP spid="136" grpId="0"/>
      <p:bldP spid="1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4</a:t>
            </a:r>
            <a:r>
              <a:rPr lang="en-GB" dirty="0" smtClean="0"/>
              <a:t> </a:t>
            </a:r>
            <a:r>
              <a:rPr lang="en-GB" dirty="0"/>
              <a:t>tool types for </a:t>
            </a:r>
            <a:r>
              <a:rPr lang="en-GB" dirty="0" smtClean="0"/>
              <a:t>DevOps</a:t>
            </a:r>
            <a:endParaRPr lang="en-GB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2548" y="1166781"/>
            <a:ext cx="8151900" cy="396548"/>
          </a:xfrm>
          <a:prstGeom prst="rect">
            <a:avLst/>
          </a:prstGeom>
        </p:spPr>
        <p:txBody>
          <a:bodyPr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Broadly we deal with:</a:t>
            </a:r>
            <a:endParaRPr lang="en-GB" sz="2000" dirty="0">
              <a:solidFill>
                <a:schemeClr val="accent2"/>
              </a:solidFill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sz="quarter" idx="12"/>
          </p:nvPr>
        </p:nvSpPr>
        <p:spPr>
          <a:xfrm>
            <a:off x="496888" y="1700807"/>
            <a:ext cx="8151812" cy="4688881"/>
          </a:xfrm>
        </p:spPr>
        <p:txBody>
          <a:bodyPr/>
          <a:lstStyle/>
          <a:p>
            <a:r>
              <a:rPr lang="en-GB" sz="1800" dirty="0" smtClean="0"/>
              <a:t>Application Lifecycle Management</a:t>
            </a:r>
          </a:p>
          <a:p>
            <a:pPr lvl="1"/>
            <a:r>
              <a:rPr lang="en-GB" sz="1800" dirty="0" smtClean="0"/>
              <a:t>What do we want to build and how is it going so far</a:t>
            </a:r>
          </a:p>
          <a:p>
            <a:endParaRPr lang="en-GB" sz="1800" dirty="0"/>
          </a:p>
          <a:p>
            <a:r>
              <a:rPr lang="en-GB" sz="1800" dirty="0" smtClean="0"/>
              <a:t>SCM </a:t>
            </a:r>
          </a:p>
          <a:p>
            <a:pPr lvl="1"/>
            <a:r>
              <a:rPr lang="en-GB" sz="1800" dirty="0" smtClean="0"/>
              <a:t>Where are we going to safely store software, data and media and track and control it?</a:t>
            </a:r>
          </a:p>
          <a:p>
            <a:endParaRPr lang="en-GB" sz="1800" dirty="0"/>
          </a:p>
          <a:p>
            <a:r>
              <a:rPr lang="en-GB" sz="1800" dirty="0" smtClean="0"/>
              <a:t>Orchestration </a:t>
            </a:r>
          </a:p>
          <a:p>
            <a:pPr lvl="1"/>
            <a:r>
              <a:rPr lang="en-GB" sz="1800" dirty="0" smtClean="0"/>
              <a:t>How are we going to move software, data and media around and configure it (remember infrastructure “is” software as well)</a:t>
            </a:r>
          </a:p>
          <a:p>
            <a:pPr lvl="1"/>
            <a:endParaRPr lang="en-GB" sz="1800" dirty="0"/>
          </a:p>
          <a:p>
            <a:r>
              <a:rPr lang="en-GB" sz="1800" dirty="0" smtClean="0"/>
              <a:t>Automated Quality Assurance</a:t>
            </a:r>
          </a:p>
          <a:p>
            <a:pPr lvl="1"/>
            <a:r>
              <a:rPr lang="en-GB" sz="1800" dirty="0" smtClean="0"/>
              <a:t>How do we know the software does / is doing what it is supposed to.  “The continuum of testing and monitoring”</a:t>
            </a:r>
          </a:p>
        </p:txBody>
      </p:sp>
    </p:spTree>
    <p:extLst>
      <p:ext uri="{BB962C8B-B14F-4D97-AF65-F5344CB8AC3E}">
        <p14:creationId xmlns:p14="http://schemas.microsoft.com/office/powerpoint/2010/main" val="15553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6000" y="6546850"/>
            <a:ext cx="5080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688123" y="1557495"/>
            <a:ext cx="67934" cy="3748035"/>
          </a:xfrm>
          <a:custGeom>
            <a:avLst/>
            <a:gdLst>
              <a:gd name="connsiteX0" fmla="*/ 0 w 67934"/>
              <a:gd name="connsiteY0" fmla="*/ 3748035 h 3748035"/>
              <a:gd name="connsiteX1" fmla="*/ 10048 w 67934"/>
              <a:gd name="connsiteY1" fmla="*/ 3114989 h 3748035"/>
              <a:gd name="connsiteX2" fmla="*/ 20097 w 67934"/>
              <a:gd name="connsiteY2" fmla="*/ 3024553 h 3748035"/>
              <a:gd name="connsiteX3" fmla="*/ 30145 w 67934"/>
              <a:gd name="connsiteY3" fmla="*/ 2823586 h 3748035"/>
              <a:gd name="connsiteX4" fmla="*/ 50242 w 67934"/>
              <a:gd name="connsiteY4" fmla="*/ 2743200 h 3748035"/>
              <a:gd name="connsiteX5" fmla="*/ 50242 w 67934"/>
              <a:gd name="connsiteY5" fmla="*/ 1617784 h 3748035"/>
              <a:gd name="connsiteX6" fmla="*/ 30145 w 67934"/>
              <a:gd name="connsiteY6" fmla="*/ 1024931 h 3748035"/>
              <a:gd name="connsiteX7" fmla="*/ 40193 w 67934"/>
              <a:gd name="connsiteY7" fmla="*/ 562707 h 3748035"/>
              <a:gd name="connsiteX8" fmla="*/ 30145 w 67934"/>
              <a:gd name="connsiteY8" fmla="*/ 140676 h 3748035"/>
              <a:gd name="connsiteX9" fmla="*/ 30145 w 67934"/>
              <a:gd name="connsiteY9" fmla="*/ 0 h 374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34" h="3748035">
                <a:moveTo>
                  <a:pt x="0" y="3748035"/>
                </a:moveTo>
                <a:cubicBezTo>
                  <a:pt x="3349" y="3537020"/>
                  <a:pt x="4188" y="3325950"/>
                  <a:pt x="10048" y="3114989"/>
                </a:cubicBezTo>
                <a:cubicBezTo>
                  <a:pt x="10890" y="3084670"/>
                  <a:pt x="18010" y="3054812"/>
                  <a:pt x="20097" y="3024553"/>
                </a:cubicBezTo>
                <a:cubicBezTo>
                  <a:pt x="24712" y="2957639"/>
                  <a:pt x="23000" y="2890277"/>
                  <a:pt x="30145" y="2823586"/>
                </a:cubicBezTo>
                <a:cubicBezTo>
                  <a:pt x="33087" y="2796123"/>
                  <a:pt x="50242" y="2743200"/>
                  <a:pt x="50242" y="2743200"/>
                </a:cubicBezTo>
                <a:cubicBezTo>
                  <a:pt x="79187" y="2280057"/>
                  <a:pt x="67799" y="2524914"/>
                  <a:pt x="50242" y="1617784"/>
                </a:cubicBezTo>
                <a:cubicBezTo>
                  <a:pt x="46416" y="1420090"/>
                  <a:pt x="30145" y="1024931"/>
                  <a:pt x="30145" y="1024931"/>
                </a:cubicBezTo>
                <a:cubicBezTo>
                  <a:pt x="33494" y="870856"/>
                  <a:pt x="40193" y="716818"/>
                  <a:pt x="40193" y="562707"/>
                </a:cubicBezTo>
                <a:cubicBezTo>
                  <a:pt x="40193" y="421990"/>
                  <a:pt x="32657" y="281370"/>
                  <a:pt x="30145" y="140676"/>
                </a:cubicBezTo>
                <a:cubicBezTo>
                  <a:pt x="29308" y="93791"/>
                  <a:pt x="30145" y="46892"/>
                  <a:pt x="30145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688123" y="5220746"/>
            <a:ext cx="5325627" cy="45719"/>
          </a:xfrm>
          <a:custGeom>
            <a:avLst/>
            <a:gdLst>
              <a:gd name="connsiteX0" fmla="*/ 0 w 1919236"/>
              <a:gd name="connsiteY0" fmla="*/ 30145 h 30145"/>
              <a:gd name="connsiteX1" fmla="*/ 452176 w 1919236"/>
              <a:gd name="connsiteY1" fmla="*/ 20097 h 30145"/>
              <a:gd name="connsiteX2" fmla="*/ 622998 w 1919236"/>
              <a:gd name="connsiteY2" fmla="*/ 30145 h 30145"/>
              <a:gd name="connsiteX3" fmla="*/ 733530 w 1919236"/>
              <a:gd name="connsiteY3" fmla="*/ 20097 h 30145"/>
              <a:gd name="connsiteX4" fmla="*/ 803869 w 1919236"/>
              <a:gd name="connsiteY4" fmla="*/ 10048 h 30145"/>
              <a:gd name="connsiteX5" fmla="*/ 884255 w 1919236"/>
              <a:gd name="connsiteY5" fmla="*/ 0 h 30145"/>
              <a:gd name="connsiteX6" fmla="*/ 1818752 w 1919236"/>
              <a:gd name="connsiteY6" fmla="*/ 10048 h 30145"/>
              <a:gd name="connsiteX7" fmla="*/ 1848897 w 1919236"/>
              <a:gd name="connsiteY7" fmla="*/ 20097 h 30145"/>
              <a:gd name="connsiteX8" fmla="*/ 1919236 w 1919236"/>
              <a:gd name="connsiteY8" fmla="*/ 20097 h 3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236" h="30145">
                <a:moveTo>
                  <a:pt x="0" y="30145"/>
                </a:moveTo>
                <a:cubicBezTo>
                  <a:pt x="150725" y="26796"/>
                  <a:pt x="301413" y="20097"/>
                  <a:pt x="452176" y="20097"/>
                </a:cubicBezTo>
                <a:cubicBezTo>
                  <a:pt x="509215" y="20097"/>
                  <a:pt x="565959" y="30145"/>
                  <a:pt x="622998" y="30145"/>
                </a:cubicBezTo>
                <a:cubicBezTo>
                  <a:pt x="659994" y="30145"/>
                  <a:pt x="696760" y="24183"/>
                  <a:pt x="733530" y="20097"/>
                </a:cubicBezTo>
                <a:cubicBezTo>
                  <a:pt x="757070" y="17481"/>
                  <a:pt x="780392" y="13178"/>
                  <a:pt x="803869" y="10048"/>
                </a:cubicBezTo>
                <a:lnTo>
                  <a:pt x="884255" y="0"/>
                </a:lnTo>
                <a:lnTo>
                  <a:pt x="1818752" y="10048"/>
                </a:lnTo>
                <a:cubicBezTo>
                  <a:pt x="1829342" y="10269"/>
                  <a:pt x="1838358" y="19043"/>
                  <a:pt x="1848897" y="20097"/>
                </a:cubicBezTo>
                <a:cubicBezTo>
                  <a:pt x="1872227" y="22430"/>
                  <a:pt x="1895790" y="20097"/>
                  <a:pt x="1919236" y="2009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728316" y="1557495"/>
            <a:ext cx="190946" cy="311498"/>
          </a:xfrm>
          <a:custGeom>
            <a:avLst/>
            <a:gdLst>
              <a:gd name="connsiteX0" fmla="*/ 0 w 190946"/>
              <a:gd name="connsiteY0" fmla="*/ 0 h 311498"/>
              <a:gd name="connsiteX1" fmla="*/ 90436 w 190946"/>
              <a:gd name="connsiteY1" fmla="*/ 80386 h 311498"/>
              <a:gd name="connsiteX2" fmla="*/ 110532 w 190946"/>
              <a:gd name="connsiteY2" fmla="*/ 110531 h 311498"/>
              <a:gd name="connsiteX3" fmla="*/ 130629 w 190946"/>
              <a:gd name="connsiteY3" fmla="*/ 140676 h 311498"/>
              <a:gd name="connsiteX4" fmla="*/ 140677 w 190946"/>
              <a:gd name="connsiteY4" fmla="*/ 180870 h 311498"/>
              <a:gd name="connsiteX5" fmla="*/ 160774 w 190946"/>
              <a:gd name="connsiteY5" fmla="*/ 211015 h 311498"/>
              <a:gd name="connsiteX6" fmla="*/ 180871 w 190946"/>
              <a:gd name="connsiteY6" fmla="*/ 271305 h 311498"/>
              <a:gd name="connsiteX7" fmla="*/ 190919 w 190946"/>
              <a:gd name="connsiteY7" fmla="*/ 311498 h 3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946" h="311498">
                <a:moveTo>
                  <a:pt x="0" y="0"/>
                </a:moveTo>
                <a:cubicBezTo>
                  <a:pt x="72667" y="29066"/>
                  <a:pt x="40238" y="5089"/>
                  <a:pt x="90436" y="80386"/>
                </a:cubicBezTo>
                <a:lnTo>
                  <a:pt x="110532" y="110531"/>
                </a:lnTo>
                <a:lnTo>
                  <a:pt x="130629" y="140676"/>
                </a:lnTo>
                <a:cubicBezTo>
                  <a:pt x="133978" y="154074"/>
                  <a:pt x="135237" y="168176"/>
                  <a:pt x="140677" y="180870"/>
                </a:cubicBezTo>
                <a:cubicBezTo>
                  <a:pt x="145434" y="191970"/>
                  <a:pt x="155869" y="199979"/>
                  <a:pt x="160774" y="211015"/>
                </a:cubicBezTo>
                <a:cubicBezTo>
                  <a:pt x="169378" y="230373"/>
                  <a:pt x="174172" y="251208"/>
                  <a:pt x="180871" y="271305"/>
                </a:cubicBezTo>
                <a:cubicBezTo>
                  <a:pt x="191978" y="304626"/>
                  <a:pt x="190919" y="290859"/>
                  <a:pt x="190919" y="311498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497204" y="1577591"/>
            <a:ext cx="190919" cy="281354"/>
          </a:xfrm>
          <a:custGeom>
            <a:avLst/>
            <a:gdLst>
              <a:gd name="connsiteX0" fmla="*/ 0 w 190919"/>
              <a:gd name="connsiteY0" fmla="*/ 281354 h 281354"/>
              <a:gd name="connsiteX1" fmla="*/ 10049 w 190919"/>
              <a:gd name="connsiteY1" fmla="*/ 231112 h 281354"/>
              <a:gd name="connsiteX2" fmla="*/ 40194 w 190919"/>
              <a:gd name="connsiteY2" fmla="*/ 211016 h 281354"/>
              <a:gd name="connsiteX3" fmla="*/ 50242 w 190919"/>
              <a:gd name="connsiteY3" fmla="*/ 180871 h 281354"/>
              <a:gd name="connsiteX4" fmla="*/ 80387 w 190919"/>
              <a:gd name="connsiteY4" fmla="*/ 150725 h 281354"/>
              <a:gd name="connsiteX5" fmla="*/ 120581 w 190919"/>
              <a:gd name="connsiteY5" fmla="*/ 90435 h 281354"/>
              <a:gd name="connsiteX6" fmla="*/ 180871 w 190919"/>
              <a:gd name="connsiteY6" fmla="*/ 30145 h 281354"/>
              <a:gd name="connsiteX7" fmla="*/ 190919 w 190919"/>
              <a:gd name="connsiteY7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919" h="281354">
                <a:moveTo>
                  <a:pt x="0" y="281354"/>
                </a:moveTo>
                <a:cubicBezTo>
                  <a:pt x="3350" y="264607"/>
                  <a:pt x="1575" y="245941"/>
                  <a:pt x="10049" y="231112"/>
                </a:cubicBezTo>
                <a:cubicBezTo>
                  <a:pt x="16041" y="220627"/>
                  <a:pt x="32650" y="220446"/>
                  <a:pt x="40194" y="211016"/>
                </a:cubicBezTo>
                <a:cubicBezTo>
                  <a:pt x="46811" y="202745"/>
                  <a:pt x="44367" y="189684"/>
                  <a:pt x="50242" y="180871"/>
                </a:cubicBezTo>
                <a:cubicBezTo>
                  <a:pt x="58125" y="169047"/>
                  <a:pt x="71662" y="161942"/>
                  <a:pt x="80387" y="150725"/>
                </a:cubicBezTo>
                <a:cubicBezTo>
                  <a:pt x="95216" y="131660"/>
                  <a:pt x="103502" y="107514"/>
                  <a:pt x="120581" y="90435"/>
                </a:cubicBezTo>
                <a:lnTo>
                  <a:pt x="180871" y="30145"/>
                </a:lnTo>
                <a:lnTo>
                  <a:pt x="190919" y="0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6692204" y="5004077"/>
            <a:ext cx="371789" cy="241161"/>
          </a:xfrm>
          <a:custGeom>
            <a:avLst/>
            <a:gdLst>
              <a:gd name="connsiteX0" fmla="*/ 0 w 371789"/>
              <a:gd name="connsiteY0" fmla="*/ 0 h 241161"/>
              <a:gd name="connsiteX1" fmla="*/ 100483 w 371789"/>
              <a:gd name="connsiteY1" fmla="*/ 50242 h 241161"/>
              <a:gd name="connsiteX2" fmla="*/ 180870 w 371789"/>
              <a:gd name="connsiteY2" fmla="*/ 100484 h 241161"/>
              <a:gd name="connsiteX3" fmla="*/ 281354 w 371789"/>
              <a:gd name="connsiteY3" fmla="*/ 160774 h 241161"/>
              <a:gd name="connsiteX4" fmla="*/ 341644 w 371789"/>
              <a:gd name="connsiteY4" fmla="*/ 200967 h 241161"/>
              <a:gd name="connsiteX5" fmla="*/ 371789 w 371789"/>
              <a:gd name="connsiteY5" fmla="*/ 221064 h 241161"/>
              <a:gd name="connsiteX6" fmla="*/ 371789 w 371789"/>
              <a:gd name="connsiteY6" fmla="*/ 241161 h 2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89" h="241161">
                <a:moveTo>
                  <a:pt x="0" y="0"/>
                </a:moveTo>
                <a:cubicBezTo>
                  <a:pt x="33494" y="16747"/>
                  <a:pt x="67441" y="32619"/>
                  <a:pt x="100483" y="50242"/>
                </a:cubicBezTo>
                <a:cubicBezTo>
                  <a:pt x="242632" y="126055"/>
                  <a:pt x="84047" y="45156"/>
                  <a:pt x="180870" y="100484"/>
                </a:cubicBezTo>
                <a:cubicBezTo>
                  <a:pt x="289017" y="162283"/>
                  <a:pt x="133865" y="62448"/>
                  <a:pt x="281354" y="160774"/>
                </a:cubicBezTo>
                <a:lnTo>
                  <a:pt x="341644" y="200967"/>
                </a:lnTo>
                <a:cubicBezTo>
                  <a:pt x="351692" y="207666"/>
                  <a:pt x="371789" y="208987"/>
                  <a:pt x="371789" y="221064"/>
                </a:cubicBezTo>
                <a:lnTo>
                  <a:pt x="371789" y="241161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702252" y="5235193"/>
            <a:ext cx="351693" cy="221063"/>
          </a:xfrm>
          <a:custGeom>
            <a:avLst/>
            <a:gdLst>
              <a:gd name="connsiteX0" fmla="*/ 0 w 351693"/>
              <a:gd name="connsiteY0" fmla="*/ 221063 h 221063"/>
              <a:gd name="connsiteX1" fmla="*/ 50242 w 351693"/>
              <a:gd name="connsiteY1" fmla="*/ 190918 h 221063"/>
              <a:gd name="connsiteX2" fmla="*/ 100484 w 351693"/>
              <a:gd name="connsiteY2" fmla="*/ 170822 h 221063"/>
              <a:gd name="connsiteX3" fmla="*/ 130629 w 351693"/>
              <a:gd name="connsiteY3" fmla="*/ 160773 h 221063"/>
              <a:gd name="connsiteX4" fmla="*/ 160774 w 351693"/>
              <a:gd name="connsiteY4" fmla="*/ 140677 h 221063"/>
              <a:gd name="connsiteX5" fmla="*/ 200967 w 351693"/>
              <a:gd name="connsiteY5" fmla="*/ 120580 h 221063"/>
              <a:gd name="connsiteX6" fmla="*/ 261257 w 351693"/>
              <a:gd name="connsiteY6" fmla="*/ 90435 h 221063"/>
              <a:gd name="connsiteX7" fmla="*/ 291403 w 351693"/>
              <a:gd name="connsiteY7" fmla="*/ 70338 h 221063"/>
              <a:gd name="connsiteX8" fmla="*/ 321548 w 351693"/>
              <a:gd name="connsiteY8" fmla="*/ 60290 h 221063"/>
              <a:gd name="connsiteX9" fmla="*/ 341644 w 351693"/>
              <a:gd name="connsiteY9" fmla="*/ 30145 h 221063"/>
              <a:gd name="connsiteX10" fmla="*/ 351693 w 351693"/>
              <a:gd name="connsiteY10" fmla="*/ 0 h 22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1693" h="221063">
                <a:moveTo>
                  <a:pt x="0" y="221063"/>
                </a:moveTo>
                <a:cubicBezTo>
                  <a:pt x="16747" y="211015"/>
                  <a:pt x="32773" y="199652"/>
                  <a:pt x="50242" y="190918"/>
                </a:cubicBezTo>
                <a:cubicBezTo>
                  <a:pt x="66375" y="182852"/>
                  <a:pt x="83595" y="177155"/>
                  <a:pt x="100484" y="170822"/>
                </a:cubicBezTo>
                <a:cubicBezTo>
                  <a:pt x="110402" y="167103"/>
                  <a:pt x="121155" y="165510"/>
                  <a:pt x="130629" y="160773"/>
                </a:cubicBezTo>
                <a:cubicBezTo>
                  <a:pt x="141431" y="155372"/>
                  <a:pt x="150289" y="146669"/>
                  <a:pt x="160774" y="140677"/>
                </a:cubicBezTo>
                <a:cubicBezTo>
                  <a:pt x="173780" y="133245"/>
                  <a:pt x="187962" y="128012"/>
                  <a:pt x="200967" y="120580"/>
                </a:cubicBezTo>
                <a:cubicBezTo>
                  <a:pt x="255506" y="89414"/>
                  <a:pt x="205989" y="108857"/>
                  <a:pt x="261257" y="90435"/>
                </a:cubicBezTo>
                <a:cubicBezTo>
                  <a:pt x="271306" y="83736"/>
                  <a:pt x="280601" y="75739"/>
                  <a:pt x="291403" y="70338"/>
                </a:cubicBezTo>
                <a:cubicBezTo>
                  <a:pt x="300877" y="65601"/>
                  <a:pt x="313277" y="66907"/>
                  <a:pt x="321548" y="60290"/>
                </a:cubicBezTo>
                <a:cubicBezTo>
                  <a:pt x="330978" y="52746"/>
                  <a:pt x="336243" y="40947"/>
                  <a:pt x="341644" y="30145"/>
                </a:cubicBezTo>
                <a:cubicBezTo>
                  <a:pt x="346381" y="20671"/>
                  <a:pt x="351693" y="0"/>
                  <a:pt x="351693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1488" y="1034405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Value Released</a:t>
            </a:r>
            <a:endParaRPr lang="en-GB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5513" y="5537202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Time</a:t>
            </a:r>
            <a:endParaRPr lang="en-GB" sz="240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21505" name="Group 21504"/>
          <p:cNvGrpSpPr/>
          <p:nvPr/>
        </p:nvGrpSpPr>
        <p:grpSpPr>
          <a:xfrm>
            <a:off x="1756881" y="2024009"/>
            <a:ext cx="4808306" cy="3154166"/>
            <a:chOff x="1756881" y="2024009"/>
            <a:chExt cx="4808306" cy="3154166"/>
          </a:xfrm>
        </p:grpSpPr>
        <p:sp>
          <p:nvSpPr>
            <p:cNvPr id="10" name="Freeform 9"/>
            <p:cNvSpPr/>
            <p:nvPr/>
          </p:nvSpPr>
          <p:spPr>
            <a:xfrm>
              <a:off x="1756881" y="5126804"/>
              <a:ext cx="4756935" cy="51371"/>
            </a:xfrm>
            <a:custGeom>
              <a:avLst/>
              <a:gdLst>
                <a:gd name="connsiteX0" fmla="*/ 0 w 4756935"/>
                <a:gd name="connsiteY0" fmla="*/ 82193 h 102742"/>
                <a:gd name="connsiteX1" fmla="*/ 893852 w 4756935"/>
                <a:gd name="connsiteY1" fmla="*/ 71919 h 102742"/>
                <a:gd name="connsiteX2" fmla="*/ 934948 w 4756935"/>
                <a:gd name="connsiteY2" fmla="*/ 61645 h 102742"/>
                <a:gd name="connsiteX3" fmla="*/ 1078787 w 4756935"/>
                <a:gd name="connsiteY3" fmla="*/ 51371 h 102742"/>
                <a:gd name="connsiteX4" fmla="*/ 1171254 w 4756935"/>
                <a:gd name="connsiteY4" fmla="*/ 61645 h 102742"/>
                <a:gd name="connsiteX5" fmla="*/ 1212351 w 4756935"/>
                <a:gd name="connsiteY5" fmla="*/ 71919 h 102742"/>
                <a:gd name="connsiteX6" fmla="*/ 1407560 w 4756935"/>
                <a:gd name="connsiteY6" fmla="*/ 61645 h 102742"/>
                <a:gd name="connsiteX7" fmla="*/ 1643865 w 4756935"/>
                <a:gd name="connsiteY7" fmla="*/ 71919 h 102742"/>
                <a:gd name="connsiteX8" fmla="*/ 1715784 w 4756935"/>
                <a:gd name="connsiteY8" fmla="*/ 92467 h 102742"/>
                <a:gd name="connsiteX9" fmla="*/ 1756881 w 4756935"/>
                <a:gd name="connsiteY9" fmla="*/ 102742 h 102742"/>
                <a:gd name="connsiteX10" fmla="*/ 1921267 w 4756935"/>
                <a:gd name="connsiteY10" fmla="*/ 92467 h 102742"/>
                <a:gd name="connsiteX11" fmla="*/ 2013735 w 4756935"/>
                <a:gd name="connsiteY11" fmla="*/ 82193 h 102742"/>
                <a:gd name="connsiteX12" fmla="*/ 2147299 w 4756935"/>
                <a:gd name="connsiteY12" fmla="*/ 71919 h 102742"/>
                <a:gd name="connsiteX13" fmla="*/ 2260315 w 4756935"/>
                <a:gd name="connsiteY13" fmla="*/ 61645 h 102742"/>
                <a:gd name="connsiteX14" fmla="*/ 2465798 w 4756935"/>
                <a:gd name="connsiteY14" fmla="*/ 41097 h 102742"/>
                <a:gd name="connsiteX15" fmla="*/ 2558265 w 4756935"/>
                <a:gd name="connsiteY15" fmla="*/ 30822 h 102742"/>
                <a:gd name="connsiteX16" fmla="*/ 2732926 w 4756935"/>
                <a:gd name="connsiteY16" fmla="*/ 10274 h 102742"/>
                <a:gd name="connsiteX17" fmla="*/ 2825393 w 4756935"/>
                <a:gd name="connsiteY17" fmla="*/ 0 h 102742"/>
                <a:gd name="connsiteX18" fmla="*/ 3041151 w 4756935"/>
                <a:gd name="connsiteY18" fmla="*/ 10274 h 102742"/>
                <a:gd name="connsiteX19" fmla="*/ 3626778 w 4756935"/>
                <a:gd name="connsiteY19" fmla="*/ 30822 h 102742"/>
                <a:gd name="connsiteX20" fmla="*/ 3678148 w 4756935"/>
                <a:gd name="connsiteY20" fmla="*/ 41097 h 102742"/>
                <a:gd name="connsiteX21" fmla="*/ 3791164 w 4756935"/>
                <a:gd name="connsiteY21" fmla="*/ 51371 h 102742"/>
                <a:gd name="connsiteX22" fmla="*/ 3873357 w 4756935"/>
                <a:gd name="connsiteY22" fmla="*/ 61645 h 102742"/>
                <a:gd name="connsiteX23" fmla="*/ 4017196 w 4756935"/>
                <a:gd name="connsiteY23" fmla="*/ 61645 h 102742"/>
                <a:gd name="connsiteX24" fmla="*/ 4068566 w 4756935"/>
                <a:gd name="connsiteY24" fmla="*/ 51371 h 102742"/>
                <a:gd name="connsiteX25" fmla="*/ 4479533 w 4756935"/>
                <a:gd name="connsiteY25" fmla="*/ 41097 h 102742"/>
                <a:gd name="connsiteX26" fmla="*/ 4654193 w 4756935"/>
                <a:gd name="connsiteY26" fmla="*/ 30822 h 102742"/>
                <a:gd name="connsiteX27" fmla="*/ 4756935 w 4756935"/>
                <a:gd name="connsiteY27" fmla="*/ 20548 h 10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6935" h="102742">
                  <a:moveTo>
                    <a:pt x="0" y="82193"/>
                  </a:moveTo>
                  <a:lnTo>
                    <a:pt x="893852" y="71919"/>
                  </a:lnTo>
                  <a:cubicBezTo>
                    <a:pt x="907969" y="71609"/>
                    <a:pt x="920914" y="63204"/>
                    <a:pt x="934948" y="61645"/>
                  </a:cubicBezTo>
                  <a:cubicBezTo>
                    <a:pt x="982722" y="56337"/>
                    <a:pt x="1030841" y="54796"/>
                    <a:pt x="1078787" y="51371"/>
                  </a:cubicBezTo>
                  <a:cubicBezTo>
                    <a:pt x="1109609" y="54796"/>
                    <a:pt x="1140603" y="56929"/>
                    <a:pt x="1171254" y="61645"/>
                  </a:cubicBezTo>
                  <a:cubicBezTo>
                    <a:pt x="1185210" y="63792"/>
                    <a:pt x="1198230" y="71919"/>
                    <a:pt x="1212351" y="71919"/>
                  </a:cubicBezTo>
                  <a:cubicBezTo>
                    <a:pt x="1277511" y="71919"/>
                    <a:pt x="1342490" y="65070"/>
                    <a:pt x="1407560" y="61645"/>
                  </a:cubicBezTo>
                  <a:cubicBezTo>
                    <a:pt x="1486328" y="65070"/>
                    <a:pt x="1565238" y="66095"/>
                    <a:pt x="1643865" y="71919"/>
                  </a:cubicBezTo>
                  <a:cubicBezTo>
                    <a:pt x="1665545" y="73525"/>
                    <a:pt x="1694515" y="86390"/>
                    <a:pt x="1715784" y="92467"/>
                  </a:cubicBezTo>
                  <a:cubicBezTo>
                    <a:pt x="1729361" y="96346"/>
                    <a:pt x="1743182" y="99317"/>
                    <a:pt x="1756881" y="102742"/>
                  </a:cubicBezTo>
                  <a:lnTo>
                    <a:pt x="1921267" y="92467"/>
                  </a:lnTo>
                  <a:cubicBezTo>
                    <a:pt x="1952181" y="89994"/>
                    <a:pt x="1982850" y="85001"/>
                    <a:pt x="2013735" y="82193"/>
                  </a:cubicBezTo>
                  <a:cubicBezTo>
                    <a:pt x="2058204" y="78150"/>
                    <a:pt x="2102800" y="75627"/>
                    <a:pt x="2147299" y="71919"/>
                  </a:cubicBezTo>
                  <a:lnTo>
                    <a:pt x="2260315" y="61645"/>
                  </a:lnTo>
                  <a:cubicBezTo>
                    <a:pt x="2370484" y="39611"/>
                    <a:pt x="2269750" y="57435"/>
                    <a:pt x="2465798" y="41097"/>
                  </a:cubicBezTo>
                  <a:cubicBezTo>
                    <a:pt x="2496703" y="38522"/>
                    <a:pt x="2527443" y="34247"/>
                    <a:pt x="2558265" y="30822"/>
                  </a:cubicBezTo>
                  <a:cubicBezTo>
                    <a:pt x="2646786" y="8692"/>
                    <a:pt x="2572303" y="24876"/>
                    <a:pt x="2732926" y="10274"/>
                  </a:cubicBezTo>
                  <a:cubicBezTo>
                    <a:pt x="2763811" y="7466"/>
                    <a:pt x="2794571" y="3425"/>
                    <a:pt x="2825393" y="0"/>
                  </a:cubicBezTo>
                  <a:lnTo>
                    <a:pt x="3041151" y="10274"/>
                  </a:lnTo>
                  <a:cubicBezTo>
                    <a:pt x="3619391" y="27535"/>
                    <a:pt x="3340556" y="4802"/>
                    <a:pt x="3626778" y="30822"/>
                  </a:cubicBezTo>
                  <a:cubicBezTo>
                    <a:pt x="3643901" y="34247"/>
                    <a:pt x="3660820" y="38931"/>
                    <a:pt x="3678148" y="41097"/>
                  </a:cubicBezTo>
                  <a:cubicBezTo>
                    <a:pt x="3715683" y="45789"/>
                    <a:pt x="3753544" y="47411"/>
                    <a:pt x="3791164" y="51371"/>
                  </a:cubicBezTo>
                  <a:cubicBezTo>
                    <a:pt x="3818623" y="54261"/>
                    <a:pt x="3845959" y="58220"/>
                    <a:pt x="3873357" y="61645"/>
                  </a:cubicBezTo>
                  <a:cubicBezTo>
                    <a:pt x="3937430" y="83002"/>
                    <a:pt x="3902603" y="75969"/>
                    <a:pt x="4017196" y="61645"/>
                  </a:cubicBezTo>
                  <a:cubicBezTo>
                    <a:pt x="4034524" y="59479"/>
                    <a:pt x="4051121" y="52146"/>
                    <a:pt x="4068566" y="51371"/>
                  </a:cubicBezTo>
                  <a:cubicBezTo>
                    <a:pt x="4205463" y="45287"/>
                    <a:pt x="4342544" y="44522"/>
                    <a:pt x="4479533" y="41097"/>
                  </a:cubicBezTo>
                  <a:cubicBezTo>
                    <a:pt x="4537753" y="37672"/>
                    <a:pt x="4596092" y="35874"/>
                    <a:pt x="4654193" y="30822"/>
                  </a:cubicBezTo>
                  <a:cubicBezTo>
                    <a:pt x="4798238" y="18296"/>
                    <a:pt x="4649706" y="20548"/>
                    <a:pt x="4756935" y="20548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1504" name="Freeform 21503"/>
            <p:cNvSpPr/>
            <p:nvPr/>
          </p:nvSpPr>
          <p:spPr>
            <a:xfrm>
              <a:off x="6441897" y="2024009"/>
              <a:ext cx="123290" cy="3133618"/>
            </a:xfrm>
            <a:custGeom>
              <a:avLst/>
              <a:gdLst>
                <a:gd name="connsiteX0" fmla="*/ 0 w 123290"/>
                <a:gd name="connsiteY0" fmla="*/ 0 h 3133618"/>
                <a:gd name="connsiteX1" fmla="*/ 10274 w 123290"/>
                <a:gd name="connsiteY1" fmla="*/ 246580 h 3133618"/>
                <a:gd name="connsiteX2" fmla="*/ 20548 w 123290"/>
                <a:gd name="connsiteY2" fmla="*/ 297951 h 3133618"/>
                <a:gd name="connsiteX3" fmla="*/ 41096 w 123290"/>
                <a:gd name="connsiteY3" fmla="*/ 575353 h 3133618"/>
                <a:gd name="connsiteX4" fmla="*/ 51370 w 123290"/>
                <a:gd name="connsiteY4" fmla="*/ 647272 h 3133618"/>
                <a:gd name="connsiteX5" fmla="*/ 61645 w 123290"/>
                <a:gd name="connsiteY5" fmla="*/ 678094 h 3133618"/>
                <a:gd name="connsiteX6" fmla="*/ 51370 w 123290"/>
                <a:gd name="connsiteY6" fmla="*/ 770562 h 3133618"/>
                <a:gd name="connsiteX7" fmla="*/ 61645 w 123290"/>
                <a:gd name="connsiteY7" fmla="*/ 1325366 h 3133618"/>
                <a:gd name="connsiteX8" fmla="*/ 71919 w 123290"/>
                <a:gd name="connsiteY8" fmla="*/ 1376737 h 3133618"/>
                <a:gd name="connsiteX9" fmla="*/ 82193 w 123290"/>
                <a:gd name="connsiteY9" fmla="*/ 1479479 h 3133618"/>
                <a:gd name="connsiteX10" fmla="*/ 102741 w 123290"/>
                <a:gd name="connsiteY10" fmla="*/ 1561672 h 3133618"/>
                <a:gd name="connsiteX11" fmla="*/ 123290 w 123290"/>
                <a:gd name="connsiteY11" fmla="*/ 1684962 h 3133618"/>
                <a:gd name="connsiteX12" fmla="*/ 113015 w 123290"/>
                <a:gd name="connsiteY12" fmla="*/ 2024009 h 3133618"/>
                <a:gd name="connsiteX13" fmla="*/ 102741 w 123290"/>
                <a:gd name="connsiteY13" fmla="*/ 2178121 h 3133618"/>
                <a:gd name="connsiteX14" fmla="*/ 92467 w 123290"/>
                <a:gd name="connsiteY14" fmla="*/ 2876764 h 3133618"/>
                <a:gd name="connsiteX15" fmla="*/ 82193 w 123290"/>
                <a:gd name="connsiteY15" fmla="*/ 2907587 h 3133618"/>
                <a:gd name="connsiteX16" fmla="*/ 71919 w 123290"/>
                <a:gd name="connsiteY16" fmla="*/ 2948683 h 3133618"/>
                <a:gd name="connsiteX17" fmla="*/ 61645 w 123290"/>
                <a:gd name="connsiteY17" fmla="*/ 3133618 h 313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290" h="3133618">
                  <a:moveTo>
                    <a:pt x="0" y="0"/>
                  </a:moveTo>
                  <a:cubicBezTo>
                    <a:pt x="3425" y="82193"/>
                    <a:pt x="4614" y="164510"/>
                    <a:pt x="10274" y="246580"/>
                  </a:cubicBezTo>
                  <a:cubicBezTo>
                    <a:pt x="11475" y="264001"/>
                    <a:pt x="19347" y="280530"/>
                    <a:pt x="20548" y="297951"/>
                  </a:cubicBezTo>
                  <a:cubicBezTo>
                    <a:pt x="40133" y="581931"/>
                    <a:pt x="3642" y="462988"/>
                    <a:pt x="41096" y="575353"/>
                  </a:cubicBezTo>
                  <a:cubicBezTo>
                    <a:pt x="44521" y="599326"/>
                    <a:pt x="46621" y="623526"/>
                    <a:pt x="51370" y="647272"/>
                  </a:cubicBezTo>
                  <a:cubicBezTo>
                    <a:pt x="53494" y="657892"/>
                    <a:pt x="61645" y="667264"/>
                    <a:pt x="61645" y="678094"/>
                  </a:cubicBezTo>
                  <a:cubicBezTo>
                    <a:pt x="61645" y="709106"/>
                    <a:pt x="54795" y="739739"/>
                    <a:pt x="51370" y="770562"/>
                  </a:cubicBezTo>
                  <a:cubicBezTo>
                    <a:pt x="54795" y="955497"/>
                    <a:pt x="55378" y="1140506"/>
                    <a:pt x="61645" y="1325366"/>
                  </a:cubicBezTo>
                  <a:cubicBezTo>
                    <a:pt x="62237" y="1342819"/>
                    <a:pt x="69611" y="1359427"/>
                    <a:pt x="71919" y="1376737"/>
                  </a:cubicBezTo>
                  <a:cubicBezTo>
                    <a:pt x="76468" y="1410853"/>
                    <a:pt x="77644" y="1445363"/>
                    <a:pt x="82193" y="1479479"/>
                  </a:cubicBezTo>
                  <a:cubicBezTo>
                    <a:pt x="102566" y="1632278"/>
                    <a:pt x="81999" y="1457964"/>
                    <a:pt x="102741" y="1561672"/>
                  </a:cubicBezTo>
                  <a:cubicBezTo>
                    <a:pt x="110912" y="1602526"/>
                    <a:pt x="123290" y="1684962"/>
                    <a:pt x="123290" y="1684962"/>
                  </a:cubicBezTo>
                  <a:cubicBezTo>
                    <a:pt x="119865" y="1797978"/>
                    <a:pt x="117722" y="1911039"/>
                    <a:pt x="113015" y="2024009"/>
                  </a:cubicBezTo>
                  <a:cubicBezTo>
                    <a:pt x="110872" y="2075449"/>
                    <a:pt x="103981" y="2126651"/>
                    <a:pt x="102741" y="2178121"/>
                  </a:cubicBezTo>
                  <a:cubicBezTo>
                    <a:pt x="97131" y="2410960"/>
                    <a:pt x="99025" y="2643950"/>
                    <a:pt x="92467" y="2876764"/>
                  </a:cubicBezTo>
                  <a:cubicBezTo>
                    <a:pt x="92162" y="2887590"/>
                    <a:pt x="85168" y="2897174"/>
                    <a:pt x="82193" y="2907587"/>
                  </a:cubicBezTo>
                  <a:cubicBezTo>
                    <a:pt x="78314" y="2921164"/>
                    <a:pt x="75344" y="2934984"/>
                    <a:pt x="71919" y="2948683"/>
                  </a:cubicBezTo>
                  <a:lnTo>
                    <a:pt x="61645" y="3133618"/>
                  </a:lnTo>
                </a:path>
              </a:pathLst>
            </a:cu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147031" y="1870563"/>
            <a:ext cx="3294866" cy="6814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43180" rIns="43180" bIns="43180" numCol="1" spcCol="1270" anchor="ctr" anchorCtr="0">
            <a:noAutofit/>
          </a:bodyPr>
          <a:lstStyle/>
          <a:p>
            <a:pPr algn="ctr" defTabSz="151130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400" dirty="0" smtClean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Guessed Well</a:t>
            </a:r>
            <a:endParaRPr lang="en-GB" sz="3400" dirty="0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509" name="Rectangle 21508"/>
          <p:cNvSpPr/>
          <p:nvPr/>
        </p:nvSpPr>
        <p:spPr>
          <a:xfrm>
            <a:off x="6200775" y="1870563"/>
            <a:ext cx="501477" cy="2301387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47031" y="3966063"/>
            <a:ext cx="3294866" cy="6814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43180" rIns="43180" bIns="43180" numCol="1" spcCol="1270" anchor="ctr" anchorCtr="0">
            <a:noAutofit/>
          </a:bodyPr>
          <a:lstStyle/>
          <a:p>
            <a:pPr algn="ctr" defTabSz="151130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400" b="1" dirty="0" smtClean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Guessed Badly</a:t>
            </a:r>
            <a:endParaRPr lang="en-GB" sz="3400" b="1" dirty="0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0" y="429594"/>
            <a:ext cx="9144000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3600" b="1" dirty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 #</a:t>
            </a:r>
            <a:r>
              <a:rPr lang="en-GB" sz="3600" b="1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1:</a:t>
            </a:r>
            <a:endParaRPr lang="en-GB" sz="2400" b="1" dirty="0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5056" y="1880463"/>
            <a:ext cx="3294866" cy="6814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180" tIns="43180" rIns="43180" bIns="43180" numCol="1" spcCol="1270" anchor="ctr" anchorCtr="0">
            <a:noAutofit/>
          </a:bodyPr>
          <a:lstStyle/>
          <a:p>
            <a:pPr algn="ctr" defTabSz="151130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400" dirty="0" smtClean="0">
                <a:solidFill>
                  <a:srgbClr val="504E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Guessed Well</a:t>
            </a:r>
            <a:endParaRPr lang="en-GB" sz="3400" dirty="0">
              <a:solidFill>
                <a:srgbClr val="504E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dirty="0" smtClean="0">
                <a:solidFill>
                  <a:srgbClr val="666666"/>
                </a:solidFill>
              </a:rPr>
              <a:t>Copyright © </a:t>
            </a:r>
            <a:r>
              <a:rPr lang="en-GB" dirty="0" smtClean="0">
                <a:solidFill>
                  <a:srgbClr val="666666"/>
                </a:solidFill>
              </a:rPr>
              <a:t>2015</a:t>
            </a:r>
            <a:r>
              <a:rPr dirty="0" smtClean="0">
                <a:solidFill>
                  <a:srgbClr val="666666"/>
                </a:solidFill>
              </a:rPr>
              <a:t> Accenture  All rights reserved.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-36512" y="429594"/>
            <a:ext cx="9144000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r"/>
            <a:r>
              <a:rPr lang="en-GB" sz="3600" b="1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Hard to guess what to build</a:t>
            </a:r>
            <a:endParaRPr lang="en-GB" sz="2400" b="1" dirty="0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rtin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BBEE"/>
      </a:accent1>
      <a:accent2>
        <a:srgbClr val="66AA44"/>
      </a:accent2>
      <a:accent3>
        <a:srgbClr val="FF9900"/>
      </a:accent3>
      <a:accent4>
        <a:srgbClr val="002266"/>
      </a:accent4>
      <a:accent5>
        <a:srgbClr val="00BBEE"/>
      </a:accent5>
      <a:accent6>
        <a:srgbClr val="66AA44"/>
      </a:accent6>
      <a:hlink>
        <a:srgbClr val="FF9900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2-4142 Cloud template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BBEE"/>
      </a:accent1>
      <a:accent2>
        <a:srgbClr val="66AA44"/>
      </a:accent2>
      <a:accent3>
        <a:srgbClr val="FF9900"/>
      </a:accent3>
      <a:accent4>
        <a:srgbClr val="002266"/>
      </a:accent4>
      <a:accent5>
        <a:srgbClr val="00BBEE"/>
      </a:accent5>
      <a:accent6>
        <a:srgbClr val="66AA44"/>
      </a:accent6>
      <a:hlink>
        <a:srgbClr val="FF9900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Martin</Template>
  <TotalTime>2643</TotalTime>
  <Words>1182</Words>
  <Application>Microsoft Office PowerPoint</Application>
  <PresentationFormat>On-screen Show (4:3)</PresentationFormat>
  <Paragraphs>332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Agfa Rotis Sans Serif</vt:lpstr>
      <vt:lpstr>Arial</vt:lpstr>
      <vt:lpstr>Calibri</vt:lpstr>
      <vt:lpstr>Helvetica Neue</vt:lpstr>
      <vt:lpstr>MV Boli</vt:lpstr>
      <vt:lpstr>Verdana</vt:lpstr>
      <vt:lpstr>ヒラギノ角ゴ Pro W3</vt:lpstr>
      <vt:lpstr>Martin</vt:lpstr>
      <vt:lpstr>12-4142 Cloud template</vt:lpstr>
      <vt:lpstr>think-cell Slide</vt:lpstr>
      <vt:lpstr>Day 1 Recap &amp; Day 2 Overview</vt:lpstr>
      <vt:lpstr>Content</vt:lpstr>
      <vt:lpstr>Day 1 Recap</vt:lpstr>
      <vt:lpstr>Format Of Training Course</vt:lpstr>
      <vt:lpstr>Cloud Basics</vt:lpstr>
      <vt:lpstr>AWS Basics</vt:lpstr>
      <vt:lpstr>DevOps Architecture that we will build</vt:lpstr>
      <vt:lpstr>Top 4 tool types for DevOps</vt:lpstr>
      <vt:lpstr>PowerPoint Presentation</vt:lpstr>
      <vt:lpstr>PowerPoint Presentation</vt:lpstr>
      <vt:lpstr>PowerPoint Presentation</vt:lpstr>
      <vt:lpstr>Lean – Fast Feedback</vt:lpstr>
      <vt:lpstr>Typical CI Workflow using a Pipeline</vt:lpstr>
      <vt:lpstr>Cost of not Failing Fast</vt:lpstr>
      <vt:lpstr>What about LEAN? </vt:lpstr>
      <vt:lpstr>Quality Gates in the CI Pipeline</vt:lpstr>
      <vt:lpstr>Day 2 Overview</vt:lpstr>
      <vt:lpstr>Environments</vt:lpstr>
      <vt:lpstr>DevOps Architecture that we will build</vt:lpstr>
      <vt:lpstr>Let’s talk about the lab</vt:lpstr>
      <vt:lpstr>Lab – Standing up Day 2 environments</vt:lpstr>
      <vt:lpstr>Do the lab!</vt:lpstr>
      <vt:lpstr>Observation and Discussion</vt:lpstr>
      <vt:lpstr>Questions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Gofur, Abul K.</dc:creator>
  <cp:lastModifiedBy>Sousa, Luis M.</cp:lastModifiedBy>
  <cp:revision>764</cp:revision>
  <dcterms:created xsi:type="dcterms:W3CDTF">2014-10-28T11:22:42Z</dcterms:created>
  <dcterms:modified xsi:type="dcterms:W3CDTF">2016-03-30T19:51:18Z</dcterms:modified>
</cp:coreProperties>
</file>