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8" r:id="rId3"/>
    <p:sldId id="271" r:id="rId4"/>
    <p:sldId id="280" r:id="rId5"/>
    <p:sldId id="293" r:id="rId6"/>
    <p:sldId id="266" r:id="rId7"/>
    <p:sldId id="322" r:id="rId8"/>
    <p:sldId id="285" r:id="rId9"/>
    <p:sldId id="312" r:id="rId10"/>
    <p:sldId id="313" r:id="rId11"/>
    <p:sldId id="314" r:id="rId12"/>
    <p:sldId id="315" r:id="rId13"/>
    <p:sldId id="290" r:id="rId14"/>
    <p:sldId id="311" r:id="rId15"/>
    <p:sldId id="318" r:id="rId16"/>
    <p:sldId id="267" r:id="rId17"/>
    <p:sldId id="319" r:id="rId18"/>
    <p:sldId id="272" r:id="rId19"/>
    <p:sldId id="292" r:id="rId20"/>
    <p:sldId id="268" r:id="rId21"/>
    <p:sldId id="291" r:id="rId22"/>
    <p:sldId id="294" r:id="rId23"/>
    <p:sldId id="320" r:id="rId24"/>
    <p:sldId id="299" r:id="rId25"/>
    <p:sldId id="297" r:id="rId26"/>
    <p:sldId id="295" r:id="rId27"/>
    <p:sldId id="296" r:id="rId28"/>
    <p:sldId id="304" r:id="rId29"/>
    <p:sldId id="310" r:id="rId30"/>
    <p:sldId id="282" r:id="rId31"/>
    <p:sldId id="307" r:id="rId32"/>
    <p:sldId id="306" r:id="rId33"/>
    <p:sldId id="305" r:id="rId34"/>
    <p:sldId id="269" r:id="rId35"/>
    <p:sldId id="275" r:id="rId36"/>
    <p:sldId id="276" r:id="rId37"/>
    <p:sldId id="278" r:id="rId38"/>
    <p:sldId id="308" r:id="rId39"/>
    <p:sldId id="309" r:id="rId40"/>
    <p:sldId id="277" r:id="rId41"/>
    <p:sldId id="279" r:id="rId42"/>
    <p:sldId id="321" r:id="rId43"/>
    <p:sldId id="283" r:id="rId44"/>
    <p:sldId id="262" r:id="rId45"/>
    <p:sldId id="284" r:id="rId46"/>
    <p:sldId id="264" r:id="rId47"/>
    <p:sldId id="263" r:id="rId48"/>
    <p:sldId id="274" r:id="rId49"/>
    <p:sldId id="27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7" autoAdjust="0"/>
  </p:normalViewPr>
  <p:slideViewPr>
    <p:cSldViewPr>
      <p:cViewPr varScale="1">
        <p:scale>
          <a:sx n="68" d="100"/>
          <a:sy n="68" d="100"/>
        </p:scale>
        <p:origin x="128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070B4-70E0-452C-96A9-88423653D189}" type="doc">
      <dgm:prSet loTypeId="urn:microsoft.com/office/officeart/2005/8/layout/pyramid1" loCatId="pyramid" qsTypeId="urn:microsoft.com/office/officeart/2005/8/quickstyle/simple1" qsCatId="simple" csTypeId="urn:microsoft.com/office/officeart/2005/8/colors/colorful3" csCatId="colorful" phldr="1"/>
      <dgm:spPr/>
    </dgm:pt>
    <dgm:pt modelId="{A2F39012-2F76-475E-9E16-EB33FB6CE080}">
      <dgm:prSet custT="1"/>
      <dgm:spPr>
        <a:xfrm>
          <a:off x="0" y="6006667"/>
          <a:ext cx="9145016" cy="546060"/>
        </a:xfrm>
        <a:solidFill>
          <a:srgbClr val="9BBB59">
            <a:hueOff val="11250264"/>
            <a:satOff val="-16880"/>
            <a:lumOff val="-2745"/>
            <a:alphaOff val="0"/>
          </a:srgbClr>
        </a:solidFill>
        <a:ln w="25400" cap="flat" cmpd="sng" algn="ctr">
          <a:solidFill>
            <a:sysClr val="window" lastClr="FFFFFF">
              <a:hueOff val="0"/>
              <a:satOff val="0"/>
              <a:lumOff val="0"/>
              <a:alphaOff val="0"/>
            </a:sysClr>
          </a:solidFill>
          <a:prstDash val="solid"/>
        </a:ln>
        <a:effectLst/>
      </dgm:spPr>
      <dgm:t>
        <a:bodyPr/>
        <a:lstStyle/>
        <a:p>
          <a:r>
            <a:rPr lang="en-GB" sz="1600" b="0" i="0" dirty="0" smtClean="0">
              <a:solidFill>
                <a:sysClr val="windowText" lastClr="000000">
                  <a:hueOff val="0"/>
                  <a:satOff val="0"/>
                  <a:lumOff val="0"/>
                  <a:alphaOff val="0"/>
                </a:sysClr>
              </a:solidFill>
              <a:latin typeface="Calibri"/>
              <a:ea typeface="+mn-ea"/>
              <a:cs typeface="+mn-cs"/>
            </a:rPr>
            <a:t>Hardware management</a:t>
          </a:r>
          <a:endParaRPr lang="en-GB" sz="1600" dirty="0">
            <a:solidFill>
              <a:sysClr val="windowText" lastClr="000000">
                <a:hueOff val="0"/>
                <a:satOff val="0"/>
                <a:lumOff val="0"/>
                <a:alphaOff val="0"/>
              </a:sysClr>
            </a:solidFill>
            <a:latin typeface="Calibri"/>
            <a:ea typeface="+mn-ea"/>
            <a:cs typeface="+mn-cs"/>
          </a:endParaRPr>
        </a:p>
      </dgm:t>
    </dgm:pt>
    <dgm:pt modelId="{6012F23F-4C1F-4F5B-90FE-C5DD3B811450}" type="parTrans" cxnId="{19F35CD3-5485-4CF7-85B5-EB5234B0A78B}">
      <dgm:prSet/>
      <dgm:spPr/>
      <dgm:t>
        <a:bodyPr/>
        <a:lstStyle/>
        <a:p>
          <a:endParaRPr lang="en-GB" sz="3600"/>
        </a:p>
      </dgm:t>
    </dgm:pt>
    <dgm:pt modelId="{38325993-F417-463F-90EC-3073C849C425}" type="sibTrans" cxnId="{19F35CD3-5485-4CF7-85B5-EB5234B0A78B}">
      <dgm:prSet/>
      <dgm:spPr/>
      <dgm:t>
        <a:bodyPr/>
        <a:lstStyle/>
        <a:p>
          <a:endParaRPr lang="en-GB" sz="3600"/>
        </a:p>
      </dgm:t>
    </dgm:pt>
    <dgm:pt modelId="{B232BAC0-9A19-4104-BB22-143670A03DB3}">
      <dgm:prSet custT="1"/>
      <dgm:spPr>
        <a:xfrm>
          <a:off x="381042" y="5460606"/>
          <a:ext cx="8382931" cy="546060"/>
        </a:xfrm>
        <a:solidFill>
          <a:srgbClr val="9BBB59">
            <a:hueOff val="10227513"/>
            <a:satOff val="-15345"/>
            <a:lumOff val="-2495"/>
            <a:alphaOff val="0"/>
          </a:srgbClr>
        </a:solidFill>
        <a:ln w="25400" cap="flat" cmpd="sng" algn="ctr">
          <a:solidFill>
            <a:sysClr val="window" lastClr="FFFFFF">
              <a:hueOff val="0"/>
              <a:satOff val="0"/>
              <a:lumOff val="0"/>
              <a:alphaOff val="0"/>
            </a:sysClr>
          </a:solidFill>
          <a:prstDash val="solid"/>
        </a:ln>
        <a:effectLst/>
      </dgm:spPr>
      <dgm:t>
        <a:bodyPr/>
        <a:lstStyle/>
        <a:p>
          <a:r>
            <a:rPr lang="en-GB" sz="1600" b="0" i="0" dirty="0" smtClean="0">
              <a:solidFill>
                <a:sysClr val="windowText" lastClr="000000">
                  <a:hueOff val="0"/>
                  <a:satOff val="0"/>
                  <a:lumOff val="0"/>
                  <a:alphaOff val="0"/>
                </a:sysClr>
              </a:solidFill>
              <a:latin typeface="Calibri"/>
              <a:ea typeface="+mn-ea"/>
              <a:cs typeface="+mn-cs"/>
            </a:rPr>
            <a:t>Basic Infrastructure orchestration</a:t>
          </a:r>
          <a:endParaRPr lang="en-GB" sz="1600" dirty="0">
            <a:solidFill>
              <a:sysClr val="windowText" lastClr="000000">
                <a:hueOff val="0"/>
                <a:satOff val="0"/>
                <a:lumOff val="0"/>
                <a:alphaOff val="0"/>
              </a:sysClr>
            </a:solidFill>
            <a:latin typeface="Calibri"/>
            <a:ea typeface="+mn-ea"/>
            <a:cs typeface="+mn-cs"/>
          </a:endParaRPr>
        </a:p>
      </dgm:t>
    </dgm:pt>
    <dgm:pt modelId="{41564336-B549-41FB-A8EE-A051BC2B1961}" type="parTrans" cxnId="{D4B060D5-3790-4981-96FA-2AD8750319E6}">
      <dgm:prSet/>
      <dgm:spPr/>
      <dgm:t>
        <a:bodyPr/>
        <a:lstStyle/>
        <a:p>
          <a:endParaRPr lang="en-GB" sz="3600"/>
        </a:p>
      </dgm:t>
    </dgm:pt>
    <dgm:pt modelId="{FB959378-BCD3-4E38-9279-7CE7DD058FF9}" type="sibTrans" cxnId="{D4B060D5-3790-4981-96FA-2AD8750319E6}">
      <dgm:prSet/>
      <dgm:spPr/>
      <dgm:t>
        <a:bodyPr/>
        <a:lstStyle/>
        <a:p>
          <a:endParaRPr lang="en-GB" sz="3600"/>
        </a:p>
      </dgm:t>
    </dgm:pt>
    <dgm:pt modelId="{1129C655-5363-4DDA-9CDD-8A9FFC9DC593}">
      <dgm:prSet custT="1"/>
      <dgm:spPr>
        <a:xfrm>
          <a:off x="762084" y="4914546"/>
          <a:ext cx="7620846" cy="546060"/>
        </a:xfrm>
        <a:solidFill>
          <a:srgbClr val="9BBB59">
            <a:hueOff val="9204761"/>
            <a:satOff val="-13811"/>
            <a:lumOff val="-2246"/>
            <a:alphaOff val="0"/>
          </a:srgbClr>
        </a:solidFill>
        <a:ln w="25400" cap="flat" cmpd="sng" algn="ctr">
          <a:solidFill>
            <a:sysClr val="window" lastClr="FFFFFF">
              <a:hueOff val="0"/>
              <a:satOff val="0"/>
              <a:lumOff val="0"/>
              <a:alphaOff val="0"/>
            </a:sysClr>
          </a:solidFill>
          <a:prstDash val="solid"/>
        </a:ln>
        <a:effectLst/>
      </dgm:spPr>
      <dgm:t>
        <a:bodyPr/>
        <a:lstStyle/>
        <a:p>
          <a:r>
            <a:rPr lang="en-GB" sz="1600" b="0" i="0" dirty="0" smtClean="0">
              <a:solidFill>
                <a:sysClr val="windowText" lastClr="000000">
                  <a:hueOff val="0"/>
                  <a:satOff val="0"/>
                  <a:lumOff val="0"/>
                  <a:alphaOff val="0"/>
                </a:sysClr>
              </a:solidFill>
              <a:latin typeface="Calibri"/>
              <a:ea typeface="+mn-ea"/>
              <a:cs typeface="+mn-cs"/>
            </a:rPr>
            <a:t>Platform Infrastructure orchestration</a:t>
          </a:r>
          <a:endParaRPr lang="en-GB" sz="1600" dirty="0">
            <a:solidFill>
              <a:sysClr val="windowText" lastClr="000000">
                <a:hueOff val="0"/>
                <a:satOff val="0"/>
                <a:lumOff val="0"/>
                <a:alphaOff val="0"/>
              </a:sysClr>
            </a:solidFill>
            <a:latin typeface="Calibri"/>
            <a:ea typeface="+mn-ea"/>
            <a:cs typeface="+mn-cs"/>
          </a:endParaRPr>
        </a:p>
      </dgm:t>
    </dgm:pt>
    <dgm:pt modelId="{8245D83A-F9DE-4A91-9B4A-D96407D500AF}" type="parTrans" cxnId="{77275FD3-5F44-49C1-847D-80367BEEBE52}">
      <dgm:prSet/>
      <dgm:spPr/>
      <dgm:t>
        <a:bodyPr/>
        <a:lstStyle/>
        <a:p>
          <a:endParaRPr lang="en-GB" sz="3600"/>
        </a:p>
      </dgm:t>
    </dgm:pt>
    <dgm:pt modelId="{C44BB4F6-A68A-4FC9-9D01-C3693467F476}" type="sibTrans" cxnId="{77275FD3-5F44-49C1-847D-80367BEEBE52}">
      <dgm:prSet/>
      <dgm:spPr/>
      <dgm:t>
        <a:bodyPr/>
        <a:lstStyle/>
        <a:p>
          <a:endParaRPr lang="en-GB" sz="3600"/>
        </a:p>
      </dgm:t>
    </dgm:pt>
    <dgm:pt modelId="{CAA833B2-B120-4125-8DFF-C7989AE8B390}">
      <dgm:prSet custT="1"/>
      <dgm:spPr>
        <a:xfrm>
          <a:off x="1143126" y="4368485"/>
          <a:ext cx="6858762" cy="546060"/>
        </a:xfrm>
        <a:solidFill>
          <a:srgbClr val="9BBB59">
            <a:hueOff val="8182010"/>
            <a:satOff val="-12276"/>
            <a:lumOff val="-1996"/>
            <a:alphaOff val="0"/>
          </a:srgbClr>
        </a:solidFill>
        <a:ln w="25400" cap="flat" cmpd="sng" algn="ctr">
          <a:solidFill>
            <a:sysClr val="window" lastClr="FFFFFF">
              <a:hueOff val="0"/>
              <a:satOff val="0"/>
              <a:lumOff val="0"/>
              <a:alphaOff val="0"/>
            </a:sysClr>
          </a:solidFill>
          <a:prstDash val="solid"/>
        </a:ln>
        <a:effectLst/>
      </dgm:spPr>
      <dgm:t>
        <a:bodyPr/>
        <a:lstStyle/>
        <a:p>
          <a:r>
            <a:rPr lang="en-GB" sz="1600" b="0" i="0" dirty="0" smtClean="0">
              <a:solidFill>
                <a:sysClr val="windowText" lastClr="000000">
                  <a:hueOff val="0"/>
                  <a:satOff val="0"/>
                  <a:lumOff val="0"/>
                  <a:alphaOff val="0"/>
                </a:sysClr>
              </a:solidFill>
              <a:latin typeface="Calibri"/>
              <a:ea typeface="+mn-ea"/>
              <a:cs typeface="+mn-cs"/>
            </a:rPr>
            <a:t>Execution architecture</a:t>
          </a:r>
          <a:endParaRPr lang="en-GB" sz="1600" dirty="0">
            <a:solidFill>
              <a:sysClr val="windowText" lastClr="000000">
                <a:hueOff val="0"/>
                <a:satOff val="0"/>
                <a:lumOff val="0"/>
                <a:alphaOff val="0"/>
              </a:sysClr>
            </a:solidFill>
            <a:latin typeface="Calibri"/>
            <a:ea typeface="+mn-ea"/>
            <a:cs typeface="+mn-cs"/>
          </a:endParaRPr>
        </a:p>
      </dgm:t>
    </dgm:pt>
    <dgm:pt modelId="{623ACBD7-D2B8-45AC-A4BB-96BEE666FF2F}" type="parTrans" cxnId="{6D7E4DF2-C75E-40C3-A473-F3E071494539}">
      <dgm:prSet/>
      <dgm:spPr/>
      <dgm:t>
        <a:bodyPr/>
        <a:lstStyle/>
        <a:p>
          <a:endParaRPr lang="en-GB" sz="3600"/>
        </a:p>
      </dgm:t>
    </dgm:pt>
    <dgm:pt modelId="{47B20CF5-3C27-4E5C-B261-AF84CE53BB37}" type="sibTrans" cxnId="{6D7E4DF2-C75E-40C3-A473-F3E071494539}">
      <dgm:prSet/>
      <dgm:spPr/>
      <dgm:t>
        <a:bodyPr/>
        <a:lstStyle/>
        <a:p>
          <a:endParaRPr lang="en-GB" sz="3600"/>
        </a:p>
      </dgm:t>
    </dgm:pt>
    <dgm:pt modelId="{81C98235-1067-437A-A24A-9B3161C0C02F}">
      <dgm:prSet custT="1"/>
      <dgm:spPr>
        <a:xfrm>
          <a:off x="1905211" y="3276364"/>
          <a:ext cx="5334592" cy="546060"/>
        </a:xfrm>
        <a:solidFill>
          <a:srgbClr val="9BBB59">
            <a:hueOff val="6136507"/>
            <a:satOff val="-9207"/>
            <a:lumOff val="-1497"/>
            <a:alphaOff val="0"/>
          </a:srgbClr>
        </a:solidFill>
        <a:ln w="25400" cap="flat" cmpd="sng" algn="ctr">
          <a:solidFill>
            <a:sysClr val="window" lastClr="FFFFFF">
              <a:hueOff val="0"/>
              <a:satOff val="0"/>
              <a:lumOff val="0"/>
              <a:alphaOff val="0"/>
            </a:sysClr>
          </a:solidFill>
          <a:prstDash val="solid"/>
        </a:ln>
        <a:effectLst/>
      </dgm:spPr>
      <dgm:t>
        <a:bodyPr/>
        <a:lstStyle/>
        <a:p>
          <a:r>
            <a:rPr lang="en-GB" sz="1600" b="0" i="0" dirty="0" smtClean="0">
              <a:solidFill>
                <a:sysClr val="windowText" lastClr="000000">
                  <a:hueOff val="0"/>
                  <a:satOff val="0"/>
                  <a:lumOff val="0"/>
                  <a:alphaOff val="0"/>
                </a:sysClr>
              </a:solidFill>
              <a:latin typeface="Calibri"/>
              <a:ea typeface="+mn-ea"/>
              <a:cs typeface="+mn-cs"/>
            </a:rPr>
            <a:t>Deployment architecture</a:t>
          </a:r>
          <a:endParaRPr lang="en-GB" sz="1600" dirty="0">
            <a:solidFill>
              <a:sysClr val="windowText" lastClr="000000">
                <a:hueOff val="0"/>
                <a:satOff val="0"/>
                <a:lumOff val="0"/>
                <a:alphaOff val="0"/>
              </a:sysClr>
            </a:solidFill>
            <a:latin typeface="Calibri"/>
            <a:ea typeface="+mn-ea"/>
            <a:cs typeface="+mn-cs"/>
          </a:endParaRPr>
        </a:p>
      </dgm:t>
    </dgm:pt>
    <dgm:pt modelId="{38F6C4B5-F4D0-4D72-B611-CAE20D9C9334}" type="parTrans" cxnId="{C88FC669-81B2-471D-8295-8CA7CA1755C6}">
      <dgm:prSet/>
      <dgm:spPr/>
      <dgm:t>
        <a:bodyPr/>
        <a:lstStyle/>
        <a:p>
          <a:endParaRPr lang="en-GB" sz="3600"/>
        </a:p>
      </dgm:t>
    </dgm:pt>
    <dgm:pt modelId="{C0BE8758-4138-4586-A406-F6E70329F99B}" type="sibTrans" cxnId="{C88FC669-81B2-471D-8295-8CA7CA1755C6}">
      <dgm:prSet/>
      <dgm:spPr/>
      <dgm:t>
        <a:bodyPr/>
        <a:lstStyle/>
        <a:p>
          <a:endParaRPr lang="en-GB" sz="3600"/>
        </a:p>
      </dgm:t>
    </dgm:pt>
    <dgm:pt modelId="{0EB54B10-44ED-459F-94C8-B2889BF80429}">
      <dgm:prSet custT="1"/>
      <dgm:spPr>
        <a:xfrm>
          <a:off x="2286254" y="2730303"/>
          <a:ext cx="4572508" cy="546060"/>
        </a:xfrm>
        <a:solidFill>
          <a:srgbClr val="9BBB59">
            <a:hueOff val="5113756"/>
            <a:satOff val="-7673"/>
            <a:lumOff val="-1248"/>
            <a:alphaOff val="0"/>
          </a:srgbClr>
        </a:solidFill>
        <a:ln w="25400" cap="flat" cmpd="sng" algn="ctr">
          <a:solidFill>
            <a:sysClr val="window" lastClr="FFFFFF">
              <a:hueOff val="0"/>
              <a:satOff val="0"/>
              <a:lumOff val="0"/>
              <a:alphaOff val="0"/>
            </a:sysClr>
          </a:solidFill>
          <a:prstDash val="solid"/>
        </a:ln>
        <a:effectLst/>
      </dgm:spPr>
      <dgm:t>
        <a:bodyPr/>
        <a:lstStyle/>
        <a:p>
          <a:r>
            <a:rPr lang="en-GB" sz="1600" dirty="0" smtClean="0">
              <a:solidFill>
                <a:sysClr val="windowText" lastClr="000000">
                  <a:hueOff val="0"/>
                  <a:satOff val="0"/>
                  <a:lumOff val="0"/>
                  <a:alphaOff val="0"/>
                </a:sysClr>
              </a:solidFill>
              <a:latin typeface="Calibri"/>
              <a:ea typeface="+mn-ea"/>
              <a:cs typeface="+mn-cs"/>
            </a:rPr>
            <a:t>Security model</a:t>
          </a:r>
          <a:endParaRPr lang="en-GB" sz="1600" dirty="0">
            <a:solidFill>
              <a:sysClr val="windowText" lastClr="000000">
                <a:hueOff val="0"/>
                <a:satOff val="0"/>
                <a:lumOff val="0"/>
                <a:alphaOff val="0"/>
              </a:sysClr>
            </a:solidFill>
            <a:latin typeface="Calibri"/>
            <a:ea typeface="+mn-ea"/>
            <a:cs typeface="+mn-cs"/>
          </a:endParaRPr>
        </a:p>
      </dgm:t>
    </dgm:pt>
    <dgm:pt modelId="{4031929B-8DF8-4246-9F7C-43444F2ACD29}" type="parTrans" cxnId="{783B156E-33F5-4C3C-9453-2F6C624B3DED}">
      <dgm:prSet/>
      <dgm:spPr/>
      <dgm:t>
        <a:bodyPr/>
        <a:lstStyle/>
        <a:p>
          <a:endParaRPr lang="en-GB" sz="3600"/>
        </a:p>
      </dgm:t>
    </dgm:pt>
    <dgm:pt modelId="{5975026D-D42F-43A7-881E-3BDF584C0334}" type="sibTrans" cxnId="{783B156E-33F5-4C3C-9453-2F6C624B3DED}">
      <dgm:prSet/>
      <dgm:spPr/>
      <dgm:t>
        <a:bodyPr/>
        <a:lstStyle/>
        <a:p>
          <a:endParaRPr lang="en-GB" sz="3600"/>
        </a:p>
      </dgm:t>
    </dgm:pt>
    <dgm:pt modelId="{B33B40E2-7DF1-4AAC-B640-781A17BCB89F}">
      <dgm:prSet custT="1"/>
      <dgm:spPr>
        <a:xfrm>
          <a:off x="1524169" y="3822424"/>
          <a:ext cx="6096677" cy="546060"/>
        </a:xfrm>
        <a:solidFill>
          <a:srgbClr val="9BBB59">
            <a:hueOff val="7159259"/>
            <a:satOff val="-10742"/>
            <a:lumOff val="-1747"/>
            <a:alphaOff val="0"/>
          </a:srgbClr>
        </a:solidFill>
        <a:ln w="25400" cap="flat" cmpd="sng" algn="ctr">
          <a:solidFill>
            <a:sysClr val="window" lastClr="FFFFFF">
              <a:hueOff val="0"/>
              <a:satOff val="0"/>
              <a:lumOff val="0"/>
              <a:alphaOff val="0"/>
            </a:sysClr>
          </a:solidFill>
          <a:prstDash val="solid"/>
        </a:ln>
        <a:effectLst/>
      </dgm:spPr>
      <dgm:t>
        <a:bodyPr/>
        <a:lstStyle/>
        <a:p>
          <a:r>
            <a:rPr lang="en-GB" sz="1600" b="0" i="0" dirty="0" smtClean="0">
              <a:solidFill>
                <a:sysClr val="windowText" lastClr="000000">
                  <a:hueOff val="0"/>
                  <a:satOff val="0"/>
                  <a:lumOff val="0"/>
                  <a:alphaOff val="0"/>
                </a:sysClr>
              </a:solidFill>
              <a:latin typeface="Calibri"/>
              <a:ea typeface="+mn-ea"/>
              <a:cs typeface="+mn-cs"/>
            </a:rPr>
            <a:t>Logical environment separation</a:t>
          </a:r>
          <a:endParaRPr lang="en-GB" sz="1600" dirty="0">
            <a:solidFill>
              <a:sysClr val="windowText" lastClr="000000">
                <a:hueOff val="0"/>
                <a:satOff val="0"/>
                <a:lumOff val="0"/>
                <a:alphaOff val="0"/>
              </a:sysClr>
            </a:solidFill>
            <a:latin typeface="Calibri"/>
            <a:ea typeface="+mn-ea"/>
            <a:cs typeface="+mn-cs"/>
          </a:endParaRPr>
        </a:p>
      </dgm:t>
    </dgm:pt>
    <dgm:pt modelId="{D0405FB4-9946-465F-900F-027AACBB8B94}" type="parTrans" cxnId="{DAA63F35-9A57-4EDD-94A3-E9B5F89BE84B}">
      <dgm:prSet/>
      <dgm:spPr/>
      <dgm:t>
        <a:bodyPr/>
        <a:lstStyle/>
        <a:p>
          <a:endParaRPr lang="en-GB" sz="3600"/>
        </a:p>
      </dgm:t>
    </dgm:pt>
    <dgm:pt modelId="{4E81CD8B-53B2-4A41-B32B-4E61F929E01B}" type="sibTrans" cxnId="{DAA63F35-9A57-4EDD-94A3-E9B5F89BE84B}">
      <dgm:prSet/>
      <dgm:spPr/>
      <dgm:t>
        <a:bodyPr/>
        <a:lstStyle/>
        <a:p>
          <a:endParaRPr lang="en-GB" sz="3600"/>
        </a:p>
      </dgm:t>
    </dgm:pt>
    <dgm:pt modelId="{D34F26D8-187C-4127-8906-3FAC97D10A74}">
      <dgm:prSet custT="1"/>
      <dgm:spPr>
        <a:xfrm>
          <a:off x="2667296" y="2184242"/>
          <a:ext cx="3810423" cy="546060"/>
        </a:xfrm>
        <a:solidFill>
          <a:srgbClr val="9BBB59">
            <a:hueOff val="4091005"/>
            <a:satOff val="-6138"/>
            <a:lumOff val="-998"/>
            <a:alphaOff val="0"/>
          </a:srgbClr>
        </a:solidFill>
        <a:ln w="25400" cap="flat" cmpd="sng" algn="ctr">
          <a:solidFill>
            <a:sysClr val="window" lastClr="FFFFFF">
              <a:hueOff val="0"/>
              <a:satOff val="0"/>
              <a:lumOff val="0"/>
              <a:alphaOff val="0"/>
            </a:sysClr>
          </a:solidFill>
          <a:prstDash val="solid"/>
        </a:ln>
        <a:effectLst/>
      </dgm:spPr>
      <dgm:t>
        <a:bodyPr/>
        <a:lstStyle/>
        <a:p>
          <a:r>
            <a:rPr lang="en-GB" sz="2400" dirty="0" smtClean="0">
              <a:solidFill>
                <a:sysClr val="windowText" lastClr="000000">
                  <a:hueOff val="0"/>
                  <a:satOff val="0"/>
                  <a:lumOff val="0"/>
                  <a:alphaOff val="0"/>
                </a:sysClr>
              </a:solidFill>
              <a:latin typeface="Calibri"/>
              <a:ea typeface="+mn-ea"/>
              <a:cs typeface="+mn-cs"/>
            </a:rPr>
            <a:t>Business Applications</a:t>
          </a:r>
          <a:endParaRPr lang="en-GB" sz="2400" dirty="0">
            <a:solidFill>
              <a:sysClr val="windowText" lastClr="000000">
                <a:hueOff val="0"/>
                <a:satOff val="0"/>
                <a:lumOff val="0"/>
                <a:alphaOff val="0"/>
              </a:sysClr>
            </a:solidFill>
            <a:latin typeface="Calibri"/>
            <a:ea typeface="+mn-ea"/>
            <a:cs typeface="+mn-cs"/>
          </a:endParaRPr>
        </a:p>
      </dgm:t>
    </dgm:pt>
    <dgm:pt modelId="{14B0279D-4657-4658-AE2F-A04D503F501B}" type="parTrans" cxnId="{0E3694B4-065C-4A3C-A3B9-49EC7EA720B6}">
      <dgm:prSet/>
      <dgm:spPr/>
      <dgm:t>
        <a:bodyPr/>
        <a:lstStyle/>
        <a:p>
          <a:endParaRPr lang="en-GB" sz="3600"/>
        </a:p>
      </dgm:t>
    </dgm:pt>
    <dgm:pt modelId="{7D17EC88-7268-4AC4-A155-226580220A24}" type="sibTrans" cxnId="{0E3694B4-065C-4A3C-A3B9-49EC7EA720B6}">
      <dgm:prSet/>
      <dgm:spPr/>
      <dgm:t>
        <a:bodyPr/>
        <a:lstStyle/>
        <a:p>
          <a:endParaRPr lang="en-GB" sz="3600"/>
        </a:p>
      </dgm:t>
    </dgm:pt>
    <dgm:pt modelId="{A916CDC6-132B-498A-80DF-AD84CCE36AB6}">
      <dgm:prSet custT="1"/>
      <dgm:spPr>
        <a:xfrm>
          <a:off x="3429381" y="1092121"/>
          <a:ext cx="2286254" cy="546060"/>
        </a:xfrm>
        <a:solidFill>
          <a:srgbClr val="9BBB59">
            <a:hueOff val="2045503"/>
            <a:satOff val="-3069"/>
            <a:lumOff val="-499"/>
            <a:alphaOff val="0"/>
          </a:srgbClr>
        </a:solidFill>
        <a:ln w="25400" cap="flat" cmpd="sng" algn="ctr">
          <a:solidFill>
            <a:sysClr val="window" lastClr="FFFFFF">
              <a:hueOff val="0"/>
              <a:satOff val="0"/>
              <a:lumOff val="0"/>
              <a:alphaOff val="0"/>
            </a:sysClr>
          </a:solidFill>
          <a:prstDash val="solid"/>
        </a:ln>
        <a:effectLst/>
      </dgm:spPr>
      <dgm:t>
        <a:bodyPr/>
        <a:lstStyle/>
        <a:p>
          <a:endParaRPr lang="en-GB" sz="2400" dirty="0">
            <a:solidFill>
              <a:sysClr val="windowText" lastClr="000000">
                <a:hueOff val="0"/>
                <a:satOff val="0"/>
                <a:lumOff val="0"/>
                <a:alphaOff val="0"/>
              </a:sysClr>
            </a:solidFill>
            <a:latin typeface="Calibri"/>
            <a:ea typeface="+mn-ea"/>
            <a:cs typeface="+mn-cs"/>
          </a:endParaRPr>
        </a:p>
      </dgm:t>
    </dgm:pt>
    <dgm:pt modelId="{02A9AF8C-6F1E-42F7-886F-2E3786EC301C}" type="parTrans" cxnId="{08DA5DF9-6C58-4E9A-8EE8-B492DBCC7C7E}">
      <dgm:prSet/>
      <dgm:spPr/>
      <dgm:t>
        <a:bodyPr/>
        <a:lstStyle/>
        <a:p>
          <a:endParaRPr lang="en-GB" sz="2000"/>
        </a:p>
      </dgm:t>
    </dgm:pt>
    <dgm:pt modelId="{190EEFD1-CF8E-4CE9-AEF0-2E228646EE24}" type="sibTrans" cxnId="{08DA5DF9-6C58-4E9A-8EE8-B492DBCC7C7E}">
      <dgm:prSet/>
      <dgm:spPr/>
      <dgm:t>
        <a:bodyPr/>
        <a:lstStyle/>
        <a:p>
          <a:endParaRPr lang="en-GB" sz="2000"/>
        </a:p>
      </dgm:t>
    </dgm:pt>
    <dgm:pt modelId="{E5A2E084-3F30-4B0E-9E30-1F11C5568E8D}">
      <dgm:prSet custT="1"/>
      <dgm:spPr>
        <a:xfrm>
          <a:off x="3810423" y="546060"/>
          <a:ext cx="1524169" cy="546060"/>
        </a:xfrm>
        <a:solidFill>
          <a:srgbClr val="9BBB59">
            <a:hueOff val="1022751"/>
            <a:satOff val="-1535"/>
            <a:lumOff val="-250"/>
            <a:alphaOff val="0"/>
          </a:srgbClr>
        </a:solidFill>
        <a:ln w="25400" cap="flat" cmpd="sng" algn="ctr">
          <a:solidFill>
            <a:sysClr val="window" lastClr="FFFFFF">
              <a:hueOff val="0"/>
              <a:satOff val="0"/>
              <a:lumOff val="0"/>
              <a:alphaOff val="0"/>
            </a:sysClr>
          </a:solidFill>
          <a:prstDash val="solid"/>
        </a:ln>
        <a:effectLst/>
      </dgm:spPr>
      <dgm:t>
        <a:bodyPr/>
        <a:lstStyle/>
        <a:p>
          <a:endParaRPr lang="en-GB" sz="2400" dirty="0">
            <a:solidFill>
              <a:sysClr val="windowText" lastClr="000000">
                <a:hueOff val="0"/>
                <a:satOff val="0"/>
                <a:lumOff val="0"/>
                <a:alphaOff val="0"/>
              </a:sysClr>
            </a:solidFill>
            <a:latin typeface="Calibri"/>
            <a:ea typeface="+mn-ea"/>
            <a:cs typeface="+mn-cs"/>
          </a:endParaRPr>
        </a:p>
      </dgm:t>
    </dgm:pt>
    <dgm:pt modelId="{F7603C42-1297-4017-AF26-99F6CA415668}" type="parTrans" cxnId="{C3F9693B-19E5-400C-87FD-10E23FD6AEFF}">
      <dgm:prSet/>
      <dgm:spPr/>
      <dgm:t>
        <a:bodyPr/>
        <a:lstStyle/>
        <a:p>
          <a:endParaRPr lang="en-GB" sz="2000"/>
        </a:p>
      </dgm:t>
    </dgm:pt>
    <dgm:pt modelId="{7E77F11A-0C09-426E-8891-540713DF6FCE}" type="sibTrans" cxnId="{C3F9693B-19E5-400C-87FD-10E23FD6AEFF}">
      <dgm:prSet/>
      <dgm:spPr/>
      <dgm:t>
        <a:bodyPr/>
        <a:lstStyle/>
        <a:p>
          <a:endParaRPr lang="en-GB" sz="2000"/>
        </a:p>
      </dgm:t>
    </dgm:pt>
    <dgm:pt modelId="{083B16D9-7165-43EF-B48A-5F98B62C5AD7}">
      <dgm:prSet custT="1"/>
      <dgm:spPr>
        <a:xfrm>
          <a:off x="4191465" y="0"/>
          <a:ext cx="762084" cy="546060"/>
        </a:xfr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GB" sz="2400" dirty="0">
            <a:solidFill>
              <a:sysClr val="windowText" lastClr="000000">
                <a:hueOff val="0"/>
                <a:satOff val="0"/>
                <a:lumOff val="0"/>
                <a:alphaOff val="0"/>
              </a:sysClr>
            </a:solidFill>
            <a:latin typeface="Calibri"/>
            <a:ea typeface="+mn-ea"/>
            <a:cs typeface="+mn-cs"/>
          </a:endParaRPr>
        </a:p>
      </dgm:t>
    </dgm:pt>
    <dgm:pt modelId="{E39112F9-F2B2-402C-98A3-FADBC83D7A6B}" type="parTrans" cxnId="{0F5F2D8B-0F9B-4FD6-8FC4-662727ECBBAB}">
      <dgm:prSet/>
      <dgm:spPr/>
      <dgm:t>
        <a:bodyPr/>
        <a:lstStyle/>
        <a:p>
          <a:endParaRPr lang="en-GB" sz="2000"/>
        </a:p>
      </dgm:t>
    </dgm:pt>
    <dgm:pt modelId="{AA950BD8-D87F-4CF8-A32C-DBFAB3298E77}" type="sibTrans" cxnId="{0F5F2D8B-0F9B-4FD6-8FC4-662727ECBBAB}">
      <dgm:prSet/>
      <dgm:spPr/>
      <dgm:t>
        <a:bodyPr/>
        <a:lstStyle/>
        <a:p>
          <a:endParaRPr lang="en-GB" sz="2000"/>
        </a:p>
      </dgm:t>
    </dgm:pt>
    <dgm:pt modelId="{A57184DF-ADDC-4EDF-BA4F-98828FE50680}">
      <dgm:prSet custT="1"/>
      <dgm:spPr>
        <a:xfrm>
          <a:off x="3048338" y="1638182"/>
          <a:ext cx="3048338" cy="546060"/>
        </a:xfrm>
        <a:solidFill>
          <a:srgbClr val="9BBB59">
            <a:hueOff val="3068254"/>
            <a:satOff val="-4604"/>
            <a:lumOff val="-749"/>
            <a:alphaOff val="0"/>
          </a:srgbClr>
        </a:solidFill>
        <a:ln w="25400" cap="flat" cmpd="sng" algn="ctr">
          <a:solidFill>
            <a:sysClr val="window" lastClr="FFFFFF">
              <a:hueOff val="0"/>
              <a:satOff val="0"/>
              <a:lumOff val="0"/>
              <a:alphaOff val="0"/>
            </a:sysClr>
          </a:solidFill>
          <a:prstDash val="solid"/>
        </a:ln>
        <a:effectLst/>
      </dgm:spPr>
      <dgm:t>
        <a:bodyPr/>
        <a:lstStyle/>
        <a:p>
          <a:endParaRPr lang="en-GB" sz="2400" dirty="0">
            <a:solidFill>
              <a:sysClr val="windowText" lastClr="000000">
                <a:hueOff val="0"/>
                <a:satOff val="0"/>
                <a:lumOff val="0"/>
                <a:alphaOff val="0"/>
              </a:sysClr>
            </a:solidFill>
            <a:latin typeface="Calibri"/>
            <a:ea typeface="+mn-ea"/>
            <a:cs typeface="+mn-cs"/>
          </a:endParaRPr>
        </a:p>
      </dgm:t>
    </dgm:pt>
    <dgm:pt modelId="{1B4ADF20-5E96-4E91-A4AB-376435F4F463}" type="sibTrans" cxnId="{E55A0D8F-87EA-43B1-BD06-FE6115954E06}">
      <dgm:prSet/>
      <dgm:spPr/>
      <dgm:t>
        <a:bodyPr/>
        <a:lstStyle/>
        <a:p>
          <a:endParaRPr lang="en-GB" sz="2000"/>
        </a:p>
      </dgm:t>
    </dgm:pt>
    <dgm:pt modelId="{9FBB3B65-4ECC-4AEC-9077-BE55256AC00C}" type="parTrans" cxnId="{E55A0D8F-87EA-43B1-BD06-FE6115954E06}">
      <dgm:prSet/>
      <dgm:spPr/>
      <dgm:t>
        <a:bodyPr/>
        <a:lstStyle/>
        <a:p>
          <a:endParaRPr lang="en-GB" sz="2000"/>
        </a:p>
      </dgm:t>
    </dgm:pt>
    <dgm:pt modelId="{9533E164-7276-48B9-BC51-4461FB292B1A}" type="pres">
      <dgm:prSet presAssocID="{6D8070B4-70E0-452C-96A9-88423653D189}" presName="Name0" presStyleCnt="0">
        <dgm:presLayoutVars>
          <dgm:dir/>
          <dgm:animLvl val="lvl"/>
          <dgm:resizeHandles val="exact"/>
        </dgm:presLayoutVars>
      </dgm:prSet>
      <dgm:spPr/>
    </dgm:pt>
    <dgm:pt modelId="{3FAE8E74-0FED-4E2E-B54B-2FF924A4FD9D}" type="pres">
      <dgm:prSet presAssocID="{083B16D9-7165-43EF-B48A-5F98B62C5AD7}" presName="Name8" presStyleCnt="0"/>
      <dgm:spPr/>
    </dgm:pt>
    <dgm:pt modelId="{C21B0CB8-3E54-477E-B183-771D1FBE34AB}" type="pres">
      <dgm:prSet presAssocID="{083B16D9-7165-43EF-B48A-5F98B62C5AD7}" presName="level" presStyleLbl="node1" presStyleIdx="0" presStyleCnt="12">
        <dgm:presLayoutVars>
          <dgm:chMax val="1"/>
          <dgm:bulletEnabled val="1"/>
        </dgm:presLayoutVars>
      </dgm:prSet>
      <dgm:spPr>
        <a:prstGeom prst="trapezoid">
          <a:avLst>
            <a:gd name="adj" fmla="val 69780"/>
          </a:avLst>
        </a:prstGeom>
      </dgm:spPr>
      <dgm:t>
        <a:bodyPr/>
        <a:lstStyle/>
        <a:p>
          <a:endParaRPr lang="en-GB"/>
        </a:p>
      </dgm:t>
    </dgm:pt>
    <dgm:pt modelId="{D6D14B5A-70D3-4871-9632-A996FC9E4F2A}" type="pres">
      <dgm:prSet presAssocID="{083B16D9-7165-43EF-B48A-5F98B62C5AD7}" presName="levelTx" presStyleLbl="revTx" presStyleIdx="0" presStyleCnt="0">
        <dgm:presLayoutVars>
          <dgm:chMax val="1"/>
          <dgm:bulletEnabled val="1"/>
        </dgm:presLayoutVars>
      </dgm:prSet>
      <dgm:spPr/>
      <dgm:t>
        <a:bodyPr/>
        <a:lstStyle/>
        <a:p>
          <a:endParaRPr lang="en-GB"/>
        </a:p>
      </dgm:t>
    </dgm:pt>
    <dgm:pt modelId="{2A358D30-CE55-4C15-A3BD-ED0F24F34CC9}" type="pres">
      <dgm:prSet presAssocID="{E5A2E084-3F30-4B0E-9E30-1F11C5568E8D}" presName="Name8" presStyleCnt="0"/>
      <dgm:spPr/>
    </dgm:pt>
    <dgm:pt modelId="{926F136E-A7E5-45DC-A926-EA9569768829}" type="pres">
      <dgm:prSet presAssocID="{E5A2E084-3F30-4B0E-9E30-1F11C5568E8D}" presName="level" presStyleLbl="node1" presStyleIdx="1" presStyleCnt="12">
        <dgm:presLayoutVars>
          <dgm:chMax val="1"/>
          <dgm:bulletEnabled val="1"/>
        </dgm:presLayoutVars>
      </dgm:prSet>
      <dgm:spPr>
        <a:prstGeom prst="trapezoid">
          <a:avLst>
            <a:gd name="adj" fmla="val 69780"/>
          </a:avLst>
        </a:prstGeom>
      </dgm:spPr>
      <dgm:t>
        <a:bodyPr/>
        <a:lstStyle/>
        <a:p>
          <a:endParaRPr lang="en-GB"/>
        </a:p>
      </dgm:t>
    </dgm:pt>
    <dgm:pt modelId="{1A869AF5-FC9B-44D7-82AB-994FC6E32F56}" type="pres">
      <dgm:prSet presAssocID="{E5A2E084-3F30-4B0E-9E30-1F11C5568E8D}" presName="levelTx" presStyleLbl="revTx" presStyleIdx="0" presStyleCnt="0">
        <dgm:presLayoutVars>
          <dgm:chMax val="1"/>
          <dgm:bulletEnabled val="1"/>
        </dgm:presLayoutVars>
      </dgm:prSet>
      <dgm:spPr/>
      <dgm:t>
        <a:bodyPr/>
        <a:lstStyle/>
        <a:p>
          <a:endParaRPr lang="en-GB"/>
        </a:p>
      </dgm:t>
    </dgm:pt>
    <dgm:pt modelId="{B6F22A59-F7BB-497C-8F84-5F410A137FA9}" type="pres">
      <dgm:prSet presAssocID="{A916CDC6-132B-498A-80DF-AD84CCE36AB6}" presName="Name8" presStyleCnt="0"/>
      <dgm:spPr/>
    </dgm:pt>
    <dgm:pt modelId="{4A40E4E5-9533-47EB-870E-C83369D6B41E}" type="pres">
      <dgm:prSet presAssocID="{A916CDC6-132B-498A-80DF-AD84CCE36AB6}" presName="level" presStyleLbl="node1" presStyleIdx="2" presStyleCnt="12">
        <dgm:presLayoutVars>
          <dgm:chMax val="1"/>
          <dgm:bulletEnabled val="1"/>
        </dgm:presLayoutVars>
      </dgm:prSet>
      <dgm:spPr>
        <a:prstGeom prst="trapezoid">
          <a:avLst>
            <a:gd name="adj" fmla="val 69780"/>
          </a:avLst>
        </a:prstGeom>
      </dgm:spPr>
      <dgm:t>
        <a:bodyPr/>
        <a:lstStyle/>
        <a:p>
          <a:endParaRPr lang="en-GB"/>
        </a:p>
      </dgm:t>
    </dgm:pt>
    <dgm:pt modelId="{A80129CE-3A65-49AB-97D9-2803F24976A9}" type="pres">
      <dgm:prSet presAssocID="{A916CDC6-132B-498A-80DF-AD84CCE36AB6}" presName="levelTx" presStyleLbl="revTx" presStyleIdx="0" presStyleCnt="0">
        <dgm:presLayoutVars>
          <dgm:chMax val="1"/>
          <dgm:bulletEnabled val="1"/>
        </dgm:presLayoutVars>
      </dgm:prSet>
      <dgm:spPr/>
      <dgm:t>
        <a:bodyPr/>
        <a:lstStyle/>
        <a:p>
          <a:endParaRPr lang="en-GB"/>
        </a:p>
      </dgm:t>
    </dgm:pt>
    <dgm:pt modelId="{5170D24B-98D1-4645-BC89-F425251A8D45}" type="pres">
      <dgm:prSet presAssocID="{A57184DF-ADDC-4EDF-BA4F-98828FE50680}" presName="Name8" presStyleCnt="0"/>
      <dgm:spPr/>
    </dgm:pt>
    <dgm:pt modelId="{ACAC50D4-B13A-4BA8-88D1-E3DD3696FD1E}" type="pres">
      <dgm:prSet presAssocID="{A57184DF-ADDC-4EDF-BA4F-98828FE50680}" presName="level" presStyleLbl="node1" presStyleIdx="3" presStyleCnt="12">
        <dgm:presLayoutVars>
          <dgm:chMax val="1"/>
          <dgm:bulletEnabled val="1"/>
        </dgm:presLayoutVars>
      </dgm:prSet>
      <dgm:spPr>
        <a:prstGeom prst="trapezoid">
          <a:avLst>
            <a:gd name="adj" fmla="val 69780"/>
          </a:avLst>
        </a:prstGeom>
      </dgm:spPr>
      <dgm:t>
        <a:bodyPr/>
        <a:lstStyle/>
        <a:p>
          <a:endParaRPr lang="en-GB"/>
        </a:p>
      </dgm:t>
    </dgm:pt>
    <dgm:pt modelId="{9563F7C3-E9FB-4E45-A602-0BDE653B041C}" type="pres">
      <dgm:prSet presAssocID="{A57184DF-ADDC-4EDF-BA4F-98828FE50680}" presName="levelTx" presStyleLbl="revTx" presStyleIdx="0" presStyleCnt="0">
        <dgm:presLayoutVars>
          <dgm:chMax val="1"/>
          <dgm:bulletEnabled val="1"/>
        </dgm:presLayoutVars>
      </dgm:prSet>
      <dgm:spPr/>
      <dgm:t>
        <a:bodyPr/>
        <a:lstStyle/>
        <a:p>
          <a:endParaRPr lang="en-GB"/>
        </a:p>
      </dgm:t>
    </dgm:pt>
    <dgm:pt modelId="{4638D67C-EB1D-407B-8008-D651FDD63853}" type="pres">
      <dgm:prSet presAssocID="{D34F26D8-187C-4127-8906-3FAC97D10A74}" presName="Name8" presStyleCnt="0"/>
      <dgm:spPr/>
    </dgm:pt>
    <dgm:pt modelId="{2FF7D92B-13C2-467E-8EAF-FED58CC267D9}" type="pres">
      <dgm:prSet presAssocID="{D34F26D8-187C-4127-8906-3FAC97D10A74}" presName="level" presStyleLbl="node1" presStyleIdx="4" presStyleCnt="12">
        <dgm:presLayoutVars>
          <dgm:chMax val="1"/>
          <dgm:bulletEnabled val="1"/>
        </dgm:presLayoutVars>
      </dgm:prSet>
      <dgm:spPr>
        <a:prstGeom prst="trapezoid">
          <a:avLst>
            <a:gd name="adj" fmla="val 69780"/>
          </a:avLst>
        </a:prstGeom>
      </dgm:spPr>
      <dgm:t>
        <a:bodyPr/>
        <a:lstStyle/>
        <a:p>
          <a:endParaRPr lang="en-GB"/>
        </a:p>
      </dgm:t>
    </dgm:pt>
    <dgm:pt modelId="{C5AF0F63-F31C-4528-8F3F-C37998EB7D98}" type="pres">
      <dgm:prSet presAssocID="{D34F26D8-187C-4127-8906-3FAC97D10A74}" presName="levelTx" presStyleLbl="revTx" presStyleIdx="0" presStyleCnt="0">
        <dgm:presLayoutVars>
          <dgm:chMax val="1"/>
          <dgm:bulletEnabled val="1"/>
        </dgm:presLayoutVars>
      </dgm:prSet>
      <dgm:spPr/>
      <dgm:t>
        <a:bodyPr/>
        <a:lstStyle/>
        <a:p>
          <a:endParaRPr lang="en-GB"/>
        </a:p>
      </dgm:t>
    </dgm:pt>
    <dgm:pt modelId="{CF370856-E290-4769-9154-C95936EF9059}" type="pres">
      <dgm:prSet presAssocID="{0EB54B10-44ED-459F-94C8-B2889BF80429}" presName="Name8" presStyleCnt="0"/>
      <dgm:spPr/>
    </dgm:pt>
    <dgm:pt modelId="{5675648F-2D56-4881-A663-ABF19459047C}" type="pres">
      <dgm:prSet presAssocID="{0EB54B10-44ED-459F-94C8-B2889BF80429}" presName="level" presStyleLbl="node1" presStyleIdx="5" presStyleCnt="12" custLinFactNeighborY="6840">
        <dgm:presLayoutVars>
          <dgm:chMax val="1"/>
          <dgm:bulletEnabled val="1"/>
        </dgm:presLayoutVars>
      </dgm:prSet>
      <dgm:spPr>
        <a:prstGeom prst="trapezoid">
          <a:avLst>
            <a:gd name="adj" fmla="val 69780"/>
          </a:avLst>
        </a:prstGeom>
      </dgm:spPr>
      <dgm:t>
        <a:bodyPr/>
        <a:lstStyle/>
        <a:p>
          <a:endParaRPr lang="en-GB"/>
        </a:p>
      </dgm:t>
    </dgm:pt>
    <dgm:pt modelId="{50EF2A78-4D09-406D-AC8D-244370667E33}" type="pres">
      <dgm:prSet presAssocID="{0EB54B10-44ED-459F-94C8-B2889BF80429}" presName="levelTx" presStyleLbl="revTx" presStyleIdx="0" presStyleCnt="0">
        <dgm:presLayoutVars>
          <dgm:chMax val="1"/>
          <dgm:bulletEnabled val="1"/>
        </dgm:presLayoutVars>
      </dgm:prSet>
      <dgm:spPr/>
      <dgm:t>
        <a:bodyPr/>
        <a:lstStyle/>
        <a:p>
          <a:endParaRPr lang="en-GB"/>
        </a:p>
      </dgm:t>
    </dgm:pt>
    <dgm:pt modelId="{E3E9B3C5-55EC-4DFC-8A95-E9FD36AB3C4B}" type="pres">
      <dgm:prSet presAssocID="{81C98235-1067-437A-A24A-9B3161C0C02F}" presName="Name8" presStyleCnt="0"/>
      <dgm:spPr/>
    </dgm:pt>
    <dgm:pt modelId="{5279A26D-5DE8-4E1C-B6D7-4893795EAE70}" type="pres">
      <dgm:prSet presAssocID="{81C98235-1067-437A-A24A-9B3161C0C02F}" presName="level" presStyleLbl="node1" presStyleIdx="6" presStyleCnt="12" custLinFactNeighborY="6840">
        <dgm:presLayoutVars>
          <dgm:chMax val="1"/>
          <dgm:bulletEnabled val="1"/>
        </dgm:presLayoutVars>
      </dgm:prSet>
      <dgm:spPr>
        <a:prstGeom prst="trapezoid">
          <a:avLst>
            <a:gd name="adj" fmla="val 69780"/>
          </a:avLst>
        </a:prstGeom>
      </dgm:spPr>
      <dgm:t>
        <a:bodyPr/>
        <a:lstStyle/>
        <a:p>
          <a:endParaRPr lang="en-GB"/>
        </a:p>
      </dgm:t>
    </dgm:pt>
    <dgm:pt modelId="{51CA0CC0-AED9-4A1E-A92E-CF65844BC588}" type="pres">
      <dgm:prSet presAssocID="{81C98235-1067-437A-A24A-9B3161C0C02F}" presName="levelTx" presStyleLbl="revTx" presStyleIdx="0" presStyleCnt="0">
        <dgm:presLayoutVars>
          <dgm:chMax val="1"/>
          <dgm:bulletEnabled val="1"/>
        </dgm:presLayoutVars>
      </dgm:prSet>
      <dgm:spPr/>
      <dgm:t>
        <a:bodyPr/>
        <a:lstStyle/>
        <a:p>
          <a:endParaRPr lang="en-GB"/>
        </a:p>
      </dgm:t>
    </dgm:pt>
    <dgm:pt modelId="{6DC47871-EAB2-42E7-89A3-6649E8334721}" type="pres">
      <dgm:prSet presAssocID="{B33B40E2-7DF1-4AAC-B640-781A17BCB89F}" presName="Name8" presStyleCnt="0"/>
      <dgm:spPr/>
    </dgm:pt>
    <dgm:pt modelId="{48DDF527-D84D-451B-B001-9BC551A622E6}" type="pres">
      <dgm:prSet presAssocID="{B33B40E2-7DF1-4AAC-B640-781A17BCB89F}" presName="level" presStyleLbl="node1" presStyleIdx="7" presStyleCnt="12" custLinFactNeighborY="6840">
        <dgm:presLayoutVars>
          <dgm:chMax val="1"/>
          <dgm:bulletEnabled val="1"/>
        </dgm:presLayoutVars>
      </dgm:prSet>
      <dgm:spPr>
        <a:prstGeom prst="trapezoid">
          <a:avLst>
            <a:gd name="adj" fmla="val 69780"/>
          </a:avLst>
        </a:prstGeom>
      </dgm:spPr>
      <dgm:t>
        <a:bodyPr/>
        <a:lstStyle/>
        <a:p>
          <a:endParaRPr lang="en-GB"/>
        </a:p>
      </dgm:t>
    </dgm:pt>
    <dgm:pt modelId="{A6E71C5D-7EE6-4A2D-8ECA-80EAE2945433}" type="pres">
      <dgm:prSet presAssocID="{B33B40E2-7DF1-4AAC-B640-781A17BCB89F}" presName="levelTx" presStyleLbl="revTx" presStyleIdx="0" presStyleCnt="0">
        <dgm:presLayoutVars>
          <dgm:chMax val="1"/>
          <dgm:bulletEnabled val="1"/>
        </dgm:presLayoutVars>
      </dgm:prSet>
      <dgm:spPr/>
      <dgm:t>
        <a:bodyPr/>
        <a:lstStyle/>
        <a:p>
          <a:endParaRPr lang="en-GB"/>
        </a:p>
      </dgm:t>
    </dgm:pt>
    <dgm:pt modelId="{85070AE1-3B87-4FBB-922F-24CED8EFE337}" type="pres">
      <dgm:prSet presAssocID="{CAA833B2-B120-4125-8DFF-C7989AE8B390}" presName="Name8" presStyleCnt="0"/>
      <dgm:spPr/>
    </dgm:pt>
    <dgm:pt modelId="{0953E533-9F4D-48A7-8A32-DCF033CD894E}" type="pres">
      <dgm:prSet presAssocID="{CAA833B2-B120-4125-8DFF-C7989AE8B390}" presName="level" presStyleLbl="node1" presStyleIdx="8" presStyleCnt="12">
        <dgm:presLayoutVars>
          <dgm:chMax val="1"/>
          <dgm:bulletEnabled val="1"/>
        </dgm:presLayoutVars>
      </dgm:prSet>
      <dgm:spPr>
        <a:prstGeom prst="trapezoid">
          <a:avLst>
            <a:gd name="adj" fmla="val 69780"/>
          </a:avLst>
        </a:prstGeom>
      </dgm:spPr>
      <dgm:t>
        <a:bodyPr/>
        <a:lstStyle/>
        <a:p>
          <a:endParaRPr lang="en-GB"/>
        </a:p>
      </dgm:t>
    </dgm:pt>
    <dgm:pt modelId="{43435184-2DDA-4306-9F9E-78AC060796B1}" type="pres">
      <dgm:prSet presAssocID="{CAA833B2-B120-4125-8DFF-C7989AE8B390}" presName="levelTx" presStyleLbl="revTx" presStyleIdx="0" presStyleCnt="0">
        <dgm:presLayoutVars>
          <dgm:chMax val="1"/>
          <dgm:bulletEnabled val="1"/>
        </dgm:presLayoutVars>
      </dgm:prSet>
      <dgm:spPr/>
      <dgm:t>
        <a:bodyPr/>
        <a:lstStyle/>
        <a:p>
          <a:endParaRPr lang="en-GB"/>
        </a:p>
      </dgm:t>
    </dgm:pt>
    <dgm:pt modelId="{3E6B05BF-9892-4618-B4FF-D00E855BAA84}" type="pres">
      <dgm:prSet presAssocID="{1129C655-5363-4DDA-9CDD-8A9FFC9DC593}" presName="Name8" presStyleCnt="0"/>
      <dgm:spPr/>
    </dgm:pt>
    <dgm:pt modelId="{23AB855B-22F7-4184-A8D0-FC494C2E971A}" type="pres">
      <dgm:prSet presAssocID="{1129C655-5363-4DDA-9CDD-8A9FFC9DC593}" presName="level" presStyleLbl="node1" presStyleIdx="9" presStyleCnt="12">
        <dgm:presLayoutVars>
          <dgm:chMax val="1"/>
          <dgm:bulletEnabled val="1"/>
        </dgm:presLayoutVars>
      </dgm:prSet>
      <dgm:spPr>
        <a:prstGeom prst="trapezoid">
          <a:avLst>
            <a:gd name="adj" fmla="val 69780"/>
          </a:avLst>
        </a:prstGeom>
      </dgm:spPr>
      <dgm:t>
        <a:bodyPr/>
        <a:lstStyle/>
        <a:p>
          <a:endParaRPr lang="en-GB"/>
        </a:p>
      </dgm:t>
    </dgm:pt>
    <dgm:pt modelId="{3FAAAC7D-0ED1-4C28-8915-2219DB60ECCE}" type="pres">
      <dgm:prSet presAssocID="{1129C655-5363-4DDA-9CDD-8A9FFC9DC593}" presName="levelTx" presStyleLbl="revTx" presStyleIdx="0" presStyleCnt="0">
        <dgm:presLayoutVars>
          <dgm:chMax val="1"/>
          <dgm:bulletEnabled val="1"/>
        </dgm:presLayoutVars>
      </dgm:prSet>
      <dgm:spPr/>
      <dgm:t>
        <a:bodyPr/>
        <a:lstStyle/>
        <a:p>
          <a:endParaRPr lang="en-GB"/>
        </a:p>
      </dgm:t>
    </dgm:pt>
    <dgm:pt modelId="{986FA9E5-EB61-4E21-A5BF-D769756F4269}" type="pres">
      <dgm:prSet presAssocID="{B232BAC0-9A19-4104-BB22-143670A03DB3}" presName="Name8" presStyleCnt="0"/>
      <dgm:spPr/>
    </dgm:pt>
    <dgm:pt modelId="{87F45078-CC58-47E3-9544-F2E8F7281A8E}" type="pres">
      <dgm:prSet presAssocID="{B232BAC0-9A19-4104-BB22-143670A03DB3}" presName="level" presStyleLbl="node1" presStyleIdx="10" presStyleCnt="12">
        <dgm:presLayoutVars>
          <dgm:chMax val="1"/>
          <dgm:bulletEnabled val="1"/>
        </dgm:presLayoutVars>
      </dgm:prSet>
      <dgm:spPr>
        <a:prstGeom prst="trapezoid">
          <a:avLst>
            <a:gd name="adj" fmla="val 69780"/>
          </a:avLst>
        </a:prstGeom>
      </dgm:spPr>
      <dgm:t>
        <a:bodyPr/>
        <a:lstStyle/>
        <a:p>
          <a:endParaRPr lang="en-GB"/>
        </a:p>
      </dgm:t>
    </dgm:pt>
    <dgm:pt modelId="{DE529578-3FDC-441A-B35A-23A7C443889A}" type="pres">
      <dgm:prSet presAssocID="{B232BAC0-9A19-4104-BB22-143670A03DB3}" presName="levelTx" presStyleLbl="revTx" presStyleIdx="0" presStyleCnt="0">
        <dgm:presLayoutVars>
          <dgm:chMax val="1"/>
          <dgm:bulletEnabled val="1"/>
        </dgm:presLayoutVars>
      </dgm:prSet>
      <dgm:spPr/>
      <dgm:t>
        <a:bodyPr/>
        <a:lstStyle/>
        <a:p>
          <a:endParaRPr lang="en-GB"/>
        </a:p>
      </dgm:t>
    </dgm:pt>
    <dgm:pt modelId="{3BBCD0B2-4DD9-4C9D-9C15-CAE54BE33A6D}" type="pres">
      <dgm:prSet presAssocID="{A2F39012-2F76-475E-9E16-EB33FB6CE080}" presName="Name8" presStyleCnt="0"/>
      <dgm:spPr/>
    </dgm:pt>
    <dgm:pt modelId="{B6DDE991-22C7-4A31-BF49-5D7E24C7EA36}" type="pres">
      <dgm:prSet presAssocID="{A2F39012-2F76-475E-9E16-EB33FB6CE080}" presName="level" presStyleLbl="node1" presStyleIdx="11" presStyleCnt="12">
        <dgm:presLayoutVars>
          <dgm:chMax val="1"/>
          <dgm:bulletEnabled val="1"/>
        </dgm:presLayoutVars>
      </dgm:prSet>
      <dgm:spPr>
        <a:prstGeom prst="trapezoid">
          <a:avLst>
            <a:gd name="adj" fmla="val 69780"/>
          </a:avLst>
        </a:prstGeom>
      </dgm:spPr>
      <dgm:t>
        <a:bodyPr/>
        <a:lstStyle/>
        <a:p>
          <a:endParaRPr lang="en-GB"/>
        </a:p>
      </dgm:t>
    </dgm:pt>
    <dgm:pt modelId="{E9AC7300-A65C-4913-9C93-C8AED8E2CC15}" type="pres">
      <dgm:prSet presAssocID="{A2F39012-2F76-475E-9E16-EB33FB6CE080}" presName="levelTx" presStyleLbl="revTx" presStyleIdx="0" presStyleCnt="0">
        <dgm:presLayoutVars>
          <dgm:chMax val="1"/>
          <dgm:bulletEnabled val="1"/>
        </dgm:presLayoutVars>
      </dgm:prSet>
      <dgm:spPr/>
      <dgm:t>
        <a:bodyPr/>
        <a:lstStyle/>
        <a:p>
          <a:endParaRPr lang="en-GB"/>
        </a:p>
      </dgm:t>
    </dgm:pt>
  </dgm:ptLst>
  <dgm:cxnLst>
    <dgm:cxn modelId="{08DA5DF9-6C58-4E9A-8EE8-B492DBCC7C7E}" srcId="{6D8070B4-70E0-452C-96A9-88423653D189}" destId="{A916CDC6-132B-498A-80DF-AD84CCE36AB6}" srcOrd="2" destOrd="0" parTransId="{02A9AF8C-6F1E-42F7-886F-2E3786EC301C}" sibTransId="{190EEFD1-CF8E-4CE9-AEF0-2E228646EE24}"/>
    <dgm:cxn modelId="{77275FD3-5F44-49C1-847D-80367BEEBE52}" srcId="{6D8070B4-70E0-452C-96A9-88423653D189}" destId="{1129C655-5363-4DDA-9CDD-8A9FFC9DC593}" srcOrd="9" destOrd="0" parTransId="{8245D83A-F9DE-4A91-9B4A-D96407D500AF}" sibTransId="{C44BB4F6-A68A-4FC9-9D01-C3693467F476}"/>
    <dgm:cxn modelId="{82E9829D-6D6C-49C0-8649-CD903A069C14}" type="presOf" srcId="{CAA833B2-B120-4125-8DFF-C7989AE8B390}" destId="{0953E533-9F4D-48A7-8A32-DCF033CD894E}" srcOrd="0" destOrd="0" presId="urn:microsoft.com/office/officeart/2005/8/layout/pyramid1"/>
    <dgm:cxn modelId="{34183815-8503-490D-AFBC-2BB628538792}" type="presOf" srcId="{A57184DF-ADDC-4EDF-BA4F-98828FE50680}" destId="{9563F7C3-E9FB-4E45-A602-0BDE653B041C}" srcOrd="1" destOrd="0" presId="urn:microsoft.com/office/officeart/2005/8/layout/pyramid1"/>
    <dgm:cxn modelId="{BE4DB973-BF9E-448E-8ECD-0708038C7891}" type="presOf" srcId="{083B16D9-7165-43EF-B48A-5F98B62C5AD7}" destId="{D6D14B5A-70D3-4871-9632-A996FC9E4F2A}" srcOrd="1" destOrd="0" presId="urn:microsoft.com/office/officeart/2005/8/layout/pyramid1"/>
    <dgm:cxn modelId="{4A85AC48-F9B0-4C30-8EC2-1479AEB54A5A}" type="presOf" srcId="{1129C655-5363-4DDA-9CDD-8A9FFC9DC593}" destId="{3FAAAC7D-0ED1-4C28-8915-2219DB60ECCE}" srcOrd="1" destOrd="0" presId="urn:microsoft.com/office/officeart/2005/8/layout/pyramid1"/>
    <dgm:cxn modelId="{CD6A3973-E5E7-435E-AA7E-305649CFBF05}" type="presOf" srcId="{CAA833B2-B120-4125-8DFF-C7989AE8B390}" destId="{43435184-2DDA-4306-9F9E-78AC060796B1}" srcOrd="1" destOrd="0" presId="urn:microsoft.com/office/officeart/2005/8/layout/pyramid1"/>
    <dgm:cxn modelId="{426A3C73-86B0-4124-9E33-7697D67F985F}" type="presOf" srcId="{083B16D9-7165-43EF-B48A-5F98B62C5AD7}" destId="{C21B0CB8-3E54-477E-B183-771D1FBE34AB}" srcOrd="0" destOrd="0" presId="urn:microsoft.com/office/officeart/2005/8/layout/pyramid1"/>
    <dgm:cxn modelId="{783B156E-33F5-4C3C-9453-2F6C624B3DED}" srcId="{6D8070B4-70E0-452C-96A9-88423653D189}" destId="{0EB54B10-44ED-459F-94C8-B2889BF80429}" srcOrd="5" destOrd="0" parTransId="{4031929B-8DF8-4246-9F7C-43444F2ACD29}" sibTransId="{5975026D-D42F-43A7-881E-3BDF584C0334}"/>
    <dgm:cxn modelId="{0F5F2D8B-0F9B-4FD6-8FC4-662727ECBBAB}" srcId="{6D8070B4-70E0-452C-96A9-88423653D189}" destId="{083B16D9-7165-43EF-B48A-5F98B62C5AD7}" srcOrd="0" destOrd="0" parTransId="{E39112F9-F2B2-402C-98A3-FADBC83D7A6B}" sibTransId="{AA950BD8-D87F-4CF8-A32C-DBFAB3298E77}"/>
    <dgm:cxn modelId="{7AEB6C3A-B09B-4325-A1DC-0AA5FFEBF711}" type="presOf" srcId="{A57184DF-ADDC-4EDF-BA4F-98828FE50680}" destId="{ACAC50D4-B13A-4BA8-88D1-E3DD3696FD1E}" srcOrd="0" destOrd="0" presId="urn:microsoft.com/office/officeart/2005/8/layout/pyramid1"/>
    <dgm:cxn modelId="{E55A0D8F-87EA-43B1-BD06-FE6115954E06}" srcId="{6D8070B4-70E0-452C-96A9-88423653D189}" destId="{A57184DF-ADDC-4EDF-BA4F-98828FE50680}" srcOrd="3" destOrd="0" parTransId="{9FBB3B65-4ECC-4AEC-9077-BE55256AC00C}" sibTransId="{1B4ADF20-5E96-4E91-A4AB-376435F4F463}"/>
    <dgm:cxn modelId="{D4B060D5-3790-4981-96FA-2AD8750319E6}" srcId="{6D8070B4-70E0-452C-96A9-88423653D189}" destId="{B232BAC0-9A19-4104-BB22-143670A03DB3}" srcOrd="10" destOrd="0" parTransId="{41564336-B549-41FB-A8EE-A051BC2B1961}" sibTransId="{FB959378-BCD3-4E38-9279-7CE7DD058FF9}"/>
    <dgm:cxn modelId="{DEE03C4A-6B00-4F90-9242-207D8D8F303C}" type="presOf" srcId="{A2F39012-2F76-475E-9E16-EB33FB6CE080}" destId="{B6DDE991-22C7-4A31-BF49-5D7E24C7EA36}" srcOrd="0" destOrd="0" presId="urn:microsoft.com/office/officeart/2005/8/layout/pyramid1"/>
    <dgm:cxn modelId="{A462AEDC-0F23-4AD4-96AC-477966C0D94D}" type="presOf" srcId="{0EB54B10-44ED-459F-94C8-B2889BF80429}" destId="{5675648F-2D56-4881-A663-ABF19459047C}" srcOrd="0" destOrd="0" presId="urn:microsoft.com/office/officeart/2005/8/layout/pyramid1"/>
    <dgm:cxn modelId="{C88FC669-81B2-471D-8295-8CA7CA1755C6}" srcId="{6D8070B4-70E0-452C-96A9-88423653D189}" destId="{81C98235-1067-437A-A24A-9B3161C0C02F}" srcOrd="6" destOrd="0" parTransId="{38F6C4B5-F4D0-4D72-B611-CAE20D9C9334}" sibTransId="{C0BE8758-4138-4586-A406-F6E70329F99B}"/>
    <dgm:cxn modelId="{71DBFF31-4DB8-4C00-9A89-3972CEB2AF99}" type="presOf" srcId="{E5A2E084-3F30-4B0E-9E30-1F11C5568E8D}" destId="{1A869AF5-FC9B-44D7-82AB-994FC6E32F56}" srcOrd="1" destOrd="0" presId="urn:microsoft.com/office/officeart/2005/8/layout/pyramid1"/>
    <dgm:cxn modelId="{62B5134F-B0DC-49A9-974F-1981E18DC467}" type="presOf" srcId="{B33B40E2-7DF1-4AAC-B640-781A17BCB89F}" destId="{48DDF527-D84D-451B-B001-9BC551A622E6}" srcOrd="0" destOrd="0" presId="urn:microsoft.com/office/officeart/2005/8/layout/pyramid1"/>
    <dgm:cxn modelId="{19F35CD3-5485-4CF7-85B5-EB5234B0A78B}" srcId="{6D8070B4-70E0-452C-96A9-88423653D189}" destId="{A2F39012-2F76-475E-9E16-EB33FB6CE080}" srcOrd="11" destOrd="0" parTransId="{6012F23F-4C1F-4F5B-90FE-C5DD3B811450}" sibTransId="{38325993-F417-463F-90EC-3073C849C425}"/>
    <dgm:cxn modelId="{DAA63F35-9A57-4EDD-94A3-E9B5F89BE84B}" srcId="{6D8070B4-70E0-452C-96A9-88423653D189}" destId="{B33B40E2-7DF1-4AAC-B640-781A17BCB89F}" srcOrd="7" destOrd="0" parTransId="{D0405FB4-9946-465F-900F-027AACBB8B94}" sibTransId="{4E81CD8B-53B2-4A41-B32B-4E61F929E01B}"/>
    <dgm:cxn modelId="{6D7E4DF2-C75E-40C3-A473-F3E071494539}" srcId="{6D8070B4-70E0-452C-96A9-88423653D189}" destId="{CAA833B2-B120-4125-8DFF-C7989AE8B390}" srcOrd="8" destOrd="0" parTransId="{623ACBD7-D2B8-45AC-A4BB-96BEE666FF2F}" sibTransId="{47B20CF5-3C27-4E5C-B261-AF84CE53BB37}"/>
    <dgm:cxn modelId="{EABD5439-32BD-4AD9-B7A7-A8C9E4114ED8}" type="presOf" srcId="{D34F26D8-187C-4127-8906-3FAC97D10A74}" destId="{2FF7D92B-13C2-467E-8EAF-FED58CC267D9}" srcOrd="0" destOrd="0" presId="urn:microsoft.com/office/officeart/2005/8/layout/pyramid1"/>
    <dgm:cxn modelId="{874180F1-CBDA-4B0D-8A04-C6A3851E2BF7}" type="presOf" srcId="{D34F26D8-187C-4127-8906-3FAC97D10A74}" destId="{C5AF0F63-F31C-4528-8F3F-C37998EB7D98}" srcOrd="1" destOrd="0" presId="urn:microsoft.com/office/officeart/2005/8/layout/pyramid1"/>
    <dgm:cxn modelId="{0ABB6CEE-154E-43A9-A72D-FF0F13C5C21C}" type="presOf" srcId="{A916CDC6-132B-498A-80DF-AD84CCE36AB6}" destId="{A80129CE-3A65-49AB-97D9-2803F24976A9}" srcOrd="1" destOrd="0" presId="urn:microsoft.com/office/officeart/2005/8/layout/pyramid1"/>
    <dgm:cxn modelId="{1CD77CD5-84DC-4D96-A153-860B086D57C1}" type="presOf" srcId="{81C98235-1067-437A-A24A-9B3161C0C02F}" destId="{5279A26D-5DE8-4E1C-B6D7-4893795EAE70}" srcOrd="0" destOrd="0" presId="urn:microsoft.com/office/officeart/2005/8/layout/pyramid1"/>
    <dgm:cxn modelId="{3951A9A4-7DBE-494C-A16C-5FD3447AE07C}" type="presOf" srcId="{81C98235-1067-437A-A24A-9B3161C0C02F}" destId="{51CA0CC0-AED9-4A1E-A92E-CF65844BC588}" srcOrd="1" destOrd="0" presId="urn:microsoft.com/office/officeart/2005/8/layout/pyramid1"/>
    <dgm:cxn modelId="{2317B99F-8818-4DB8-8DA9-CBBBF6172ADE}" type="presOf" srcId="{0EB54B10-44ED-459F-94C8-B2889BF80429}" destId="{50EF2A78-4D09-406D-AC8D-244370667E33}" srcOrd="1" destOrd="0" presId="urn:microsoft.com/office/officeart/2005/8/layout/pyramid1"/>
    <dgm:cxn modelId="{04E09B2D-0AB4-473A-A6CA-3430D0242276}" type="presOf" srcId="{B232BAC0-9A19-4104-BB22-143670A03DB3}" destId="{87F45078-CC58-47E3-9544-F2E8F7281A8E}" srcOrd="0" destOrd="0" presId="urn:microsoft.com/office/officeart/2005/8/layout/pyramid1"/>
    <dgm:cxn modelId="{0E3694B4-065C-4A3C-A3B9-49EC7EA720B6}" srcId="{6D8070B4-70E0-452C-96A9-88423653D189}" destId="{D34F26D8-187C-4127-8906-3FAC97D10A74}" srcOrd="4" destOrd="0" parTransId="{14B0279D-4657-4658-AE2F-A04D503F501B}" sibTransId="{7D17EC88-7268-4AC4-A155-226580220A24}"/>
    <dgm:cxn modelId="{21103C60-8119-49EF-845F-7362C2C1E3F8}" type="presOf" srcId="{B33B40E2-7DF1-4AAC-B640-781A17BCB89F}" destId="{A6E71C5D-7EE6-4A2D-8ECA-80EAE2945433}" srcOrd="1" destOrd="0" presId="urn:microsoft.com/office/officeart/2005/8/layout/pyramid1"/>
    <dgm:cxn modelId="{D51FC4F1-8E26-4F79-8663-6C0FD9526230}" type="presOf" srcId="{A2F39012-2F76-475E-9E16-EB33FB6CE080}" destId="{E9AC7300-A65C-4913-9C93-C8AED8E2CC15}" srcOrd="1" destOrd="0" presId="urn:microsoft.com/office/officeart/2005/8/layout/pyramid1"/>
    <dgm:cxn modelId="{2D011759-08B9-4B4C-ADEE-9C7275666783}" type="presOf" srcId="{1129C655-5363-4DDA-9CDD-8A9FFC9DC593}" destId="{23AB855B-22F7-4184-A8D0-FC494C2E971A}" srcOrd="0" destOrd="0" presId="urn:microsoft.com/office/officeart/2005/8/layout/pyramid1"/>
    <dgm:cxn modelId="{D0D4A2B7-E5ED-48DD-87EE-5ECA909308BE}" type="presOf" srcId="{E5A2E084-3F30-4B0E-9E30-1F11C5568E8D}" destId="{926F136E-A7E5-45DC-A926-EA9569768829}" srcOrd="0" destOrd="0" presId="urn:microsoft.com/office/officeart/2005/8/layout/pyramid1"/>
    <dgm:cxn modelId="{348FE9A8-4D49-40ED-8A1A-BAA042BA04F6}" type="presOf" srcId="{A916CDC6-132B-498A-80DF-AD84CCE36AB6}" destId="{4A40E4E5-9533-47EB-870E-C83369D6B41E}" srcOrd="0" destOrd="0" presId="urn:microsoft.com/office/officeart/2005/8/layout/pyramid1"/>
    <dgm:cxn modelId="{C3F9693B-19E5-400C-87FD-10E23FD6AEFF}" srcId="{6D8070B4-70E0-452C-96A9-88423653D189}" destId="{E5A2E084-3F30-4B0E-9E30-1F11C5568E8D}" srcOrd="1" destOrd="0" parTransId="{F7603C42-1297-4017-AF26-99F6CA415668}" sibTransId="{7E77F11A-0C09-426E-8891-540713DF6FCE}"/>
    <dgm:cxn modelId="{25683E5E-D2CA-4F36-B093-1DBA0D7E6B23}" type="presOf" srcId="{6D8070B4-70E0-452C-96A9-88423653D189}" destId="{9533E164-7276-48B9-BC51-4461FB292B1A}" srcOrd="0" destOrd="0" presId="urn:microsoft.com/office/officeart/2005/8/layout/pyramid1"/>
    <dgm:cxn modelId="{82281D4B-287F-4F4D-B59A-6CD6659257AE}" type="presOf" srcId="{B232BAC0-9A19-4104-BB22-143670A03DB3}" destId="{DE529578-3FDC-441A-B35A-23A7C443889A}" srcOrd="1" destOrd="0" presId="urn:microsoft.com/office/officeart/2005/8/layout/pyramid1"/>
    <dgm:cxn modelId="{ABFD96E3-D8B8-4BDE-B1A9-22A1CFA21FFE}" type="presParOf" srcId="{9533E164-7276-48B9-BC51-4461FB292B1A}" destId="{3FAE8E74-0FED-4E2E-B54B-2FF924A4FD9D}" srcOrd="0" destOrd="0" presId="urn:microsoft.com/office/officeart/2005/8/layout/pyramid1"/>
    <dgm:cxn modelId="{2ACC1F12-4BB1-452B-B17A-C909CB9B0A89}" type="presParOf" srcId="{3FAE8E74-0FED-4E2E-B54B-2FF924A4FD9D}" destId="{C21B0CB8-3E54-477E-B183-771D1FBE34AB}" srcOrd="0" destOrd="0" presId="urn:microsoft.com/office/officeart/2005/8/layout/pyramid1"/>
    <dgm:cxn modelId="{BD69D120-E20E-4748-B05E-7791FFF30E49}" type="presParOf" srcId="{3FAE8E74-0FED-4E2E-B54B-2FF924A4FD9D}" destId="{D6D14B5A-70D3-4871-9632-A996FC9E4F2A}" srcOrd="1" destOrd="0" presId="urn:microsoft.com/office/officeart/2005/8/layout/pyramid1"/>
    <dgm:cxn modelId="{BDF523C3-F4BE-4A75-9250-63BAF1F384BC}" type="presParOf" srcId="{9533E164-7276-48B9-BC51-4461FB292B1A}" destId="{2A358D30-CE55-4C15-A3BD-ED0F24F34CC9}" srcOrd="1" destOrd="0" presId="urn:microsoft.com/office/officeart/2005/8/layout/pyramid1"/>
    <dgm:cxn modelId="{FED12DE0-0D5A-4C22-A3EF-EBF793739C43}" type="presParOf" srcId="{2A358D30-CE55-4C15-A3BD-ED0F24F34CC9}" destId="{926F136E-A7E5-45DC-A926-EA9569768829}" srcOrd="0" destOrd="0" presId="urn:microsoft.com/office/officeart/2005/8/layout/pyramid1"/>
    <dgm:cxn modelId="{E2E6214A-5F19-44D1-B9FF-3659E443937A}" type="presParOf" srcId="{2A358D30-CE55-4C15-A3BD-ED0F24F34CC9}" destId="{1A869AF5-FC9B-44D7-82AB-994FC6E32F56}" srcOrd="1" destOrd="0" presId="urn:microsoft.com/office/officeart/2005/8/layout/pyramid1"/>
    <dgm:cxn modelId="{C0FD4459-2601-4328-B603-5B6F836DF719}" type="presParOf" srcId="{9533E164-7276-48B9-BC51-4461FB292B1A}" destId="{B6F22A59-F7BB-497C-8F84-5F410A137FA9}" srcOrd="2" destOrd="0" presId="urn:microsoft.com/office/officeart/2005/8/layout/pyramid1"/>
    <dgm:cxn modelId="{9D0C1163-5E24-45AC-9FD8-B9FA7B38A56A}" type="presParOf" srcId="{B6F22A59-F7BB-497C-8F84-5F410A137FA9}" destId="{4A40E4E5-9533-47EB-870E-C83369D6B41E}" srcOrd="0" destOrd="0" presId="urn:microsoft.com/office/officeart/2005/8/layout/pyramid1"/>
    <dgm:cxn modelId="{E841B620-B238-4C47-96BA-F5CD2363A05D}" type="presParOf" srcId="{B6F22A59-F7BB-497C-8F84-5F410A137FA9}" destId="{A80129CE-3A65-49AB-97D9-2803F24976A9}" srcOrd="1" destOrd="0" presId="urn:microsoft.com/office/officeart/2005/8/layout/pyramid1"/>
    <dgm:cxn modelId="{F390BFEA-9624-4502-85BA-6D19E52B1B4B}" type="presParOf" srcId="{9533E164-7276-48B9-BC51-4461FB292B1A}" destId="{5170D24B-98D1-4645-BC89-F425251A8D45}" srcOrd="3" destOrd="0" presId="urn:microsoft.com/office/officeart/2005/8/layout/pyramid1"/>
    <dgm:cxn modelId="{ABEE1695-AF28-40FA-B1B0-E0CBE4244133}" type="presParOf" srcId="{5170D24B-98D1-4645-BC89-F425251A8D45}" destId="{ACAC50D4-B13A-4BA8-88D1-E3DD3696FD1E}" srcOrd="0" destOrd="0" presId="urn:microsoft.com/office/officeart/2005/8/layout/pyramid1"/>
    <dgm:cxn modelId="{1F38AB93-1BDD-435D-86D3-B5F31E3F4AA5}" type="presParOf" srcId="{5170D24B-98D1-4645-BC89-F425251A8D45}" destId="{9563F7C3-E9FB-4E45-A602-0BDE653B041C}" srcOrd="1" destOrd="0" presId="urn:microsoft.com/office/officeart/2005/8/layout/pyramid1"/>
    <dgm:cxn modelId="{6317D18E-D690-4731-95CE-7326A15318D8}" type="presParOf" srcId="{9533E164-7276-48B9-BC51-4461FB292B1A}" destId="{4638D67C-EB1D-407B-8008-D651FDD63853}" srcOrd="4" destOrd="0" presId="urn:microsoft.com/office/officeart/2005/8/layout/pyramid1"/>
    <dgm:cxn modelId="{5353E057-000C-438C-ABEC-594F86022FB7}" type="presParOf" srcId="{4638D67C-EB1D-407B-8008-D651FDD63853}" destId="{2FF7D92B-13C2-467E-8EAF-FED58CC267D9}" srcOrd="0" destOrd="0" presId="urn:microsoft.com/office/officeart/2005/8/layout/pyramid1"/>
    <dgm:cxn modelId="{75D38750-D3BC-48C0-A981-641AA7D53A59}" type="presParOf" srcId="{4638D67C-EB1D-407B-8008-D651FDD63853}" destId="{C5AF0F63-F31C-4528-8F3F-C37998EB7D98}" srcOrd="1" destOrd="0" presId="urn:microsoft.com/office/officeart/2005/8/layout/pyramid1"/>
    <dgm:cxn modelId="{43E366F5-3C0F-4EE0-B034-7A7D01D589D9}" type="presParOf" srcId="{9533E164-7276-48B9-BC51-4461FB292B1A}" destId="{CF370856-E290-4769-9154-C95936EF9059}" srcOrd="5" destOrd="0" presId="urn:microsoft.com/office/officeart/2005/8/layout/pyramid1"/>
    <dgm:cxn modelId="{E1AB2991-0FB3-4313-B255-42DB1E99C726}" type="presParOf" srcId="{CF370856-E290-4769-9154-C95936EF9059}" destId="{5675648F-2D56-4881-A663-ABF19459047C}" srcOrd="0" destOrd="0" presId="urn:microsoft.com/office/officeart/2005/8/layout/pyramid1"/>
    <dgm:cxn modelId="{78AD8E7C-9AF2-4453-826F-52BF39C87E6B}" type="presParOf" srcId="{CF370856-E290-4769-9154-C95936EF9059}" destId="{50EF2A78-4D09-406D-AC8D-244370667E33}" srcOrd="1" destOrd="0" presId="urn:microsoft.com/office/officeart/2005/8/layout/pyramid1"/>
    <dgm:cxn modelId="{37C36669-BE87-4CA5-9B1C-4FDE7329E80B}" type="presParOf" srcId="{9533E164-7276-48B9-BC51-4461FB292B1A}" destId="{E3E9B3C5-55EC-4DFC-8A95-E9FD36AB3C4B}" srcOrd="6" destOrd="0" presId="urn:microsoft.com/office/officeart/2005/8/layout/pyramid1"/>
    <dgm:cxn modelId="{F0D092B4-2B71-435E-AA3A-654604F24ABF}" type="presParOf" srcId="{E3E9B3C5-55EC-4DFC-8A95-E9FD36AB3C4B}" destId="{5279A26D-5DE8-4E1C-B6D7-4893795EAE70}" srcOrd="0" destOrd="0" presId="urn:microsoft.com/office/officeart/2005/8/layout/pyramid1"/>
    <dgm:cxn modelId="{046336D9-DAB4-48BB-8BF8-D5D842CDEC41}" type="presParOf" srcId="{E3E9B3C5-55EC-4DFC-8A95-E9FD36AB3C4B}" destId="{51CA0CC0-AED9-4A1E-A92E-CF65844BC588}" srcOrd="1" destOrd="0" presId="urn:microsoft.com/office/officeart/2005/8/layout/pyramid1"/>
    <dgm:cxn modelId="{168F9D0C-EFD3-4647-96E7-1FCAB0A3BCF7}" type="presParOf" srcId="{9533E164-7276-48B9-BC51-4461FB292B1A}" destId="{6DC47871-EAB2-42E7-89A3-6649E8334721}" srcOrd="7" destOrd="0" presId="urn:microsoft.com/office/officeart/2005/8/layout/pyramid1"/>
    <dgm:cxn modelId="{834D2300-6260-4EBA-A115-AB939D987072}" type="presParOf" srcId="{6DC47871-EAB2-42E7-89A3-6649E8334721}" destId="{48DDF527-D84D-451B-B001-9BC551A622E6}" srcOrd="0" destOrd="0" presId="urn:microsoft.com/office/officeart/2005/8/layout/pyramid1"/>
    <dgm:cxn modelId="{8B833109-9068-4785-8AE9-73458D0CACB9}" type="presParOf" srcId="{6DC47871-EAB2-42E7-89A3-6649E8334721}" destId="{A6E71C5D-7EE6-4A2D-8ECA-80EAE2945433}" srcOrd="1" destOrd="0" presId="urn:microsoft.com/office/officeart/2005/8/layout/pyramid1"/>
    <dgm:cxn modelId="{95CA1D00-F95D-4B14-AB85-215B1582BB1C}" type="presParOf" srcId="{9533E164-7276-48B9-BC51-4461FB292B1A}" destId="{85070AE1-3B87-4FBB-922F-24CED8EFE337}" srcOrd="8" destOrd="0" presId="urn:microsoft.com/office/officeart/2005/8/layout/pyramid1"/>
    <dgm:cxn modelId="{C7D1B1A1-F7E1-4996-B62D-68D9B0126F86}" type="presParOf" srcId="{85070AE1-3B87-4FBB-922F-24CED8EFE337}" destId="{0953E533-9F4D-48A7-8A32-DCF033CD894E}" srcOrd="0" destOrd="0" presId="urn:microsoft.com/office/officeart/2005/8/layout/pyramid1"/>
    <dgm:cxn modelId="{28E06FE5-4A36-4723-9DF0-B3A65FE3973A}" type="presParOf" srcId="{85070AE1-3B87-4FBB-922F-24CED8EFE337}" destId="{43435184-2DDA-4306-9F9E-78AC060796B1}" srcOrd="1" destOrd="0" presId="urn:microsoft.com/office/officeart/2005/8/layout/pyramid1"/>
    <dgm:cxn modelId="{DEA6D56F-CE35-4DE5-820B-67D172E868EE}" type="presParOf" srcId="{9533E164-7276-48B9-BC51-4461FB292B1A}" destId="{3E6B05BF-9892-4618-B4FF-D00E855BAA84}" srcOrd="9" destOrd="0" presId="urn:microsoft.com/office/officeart/2005/8/layout/pyramid1"/>
    <dgm:cxn modelId="{9DD26730-8DB5-4736-B69F-2E2053E50F05}" type="presParOf" srcId="{3E6B05BF-9892-4618-B4FF-D00E855BAA84}" destId="{23AB855B-22F7-4184-A8D0-FC494C2E971A}" srcOrd="0" destOrd="0" presId="urn:microsoft.com/office/officeart/2005/8/layout/pyramid1"/>
    <dgm:cxn modelId="{66893EC4-98B4-47BB-8EBE-031AE24FBC6E}" type="presParOf" srcId="{3E6B05BF-9892-4618-B4FF-D00E855BAA84}" destId="{3FAAAC7D-0ED1-4C28-8915-2219DB60ECCE}" srcOrd="1" destOrd="0" presId="urn:microsoft.com/office/officeart/2005/8/layout/pyramid1"/>
    <dgm:cxn modelId="{16260DB7-0B73-4299-95C5-9A66AE6276A5}" type="presParOf" srcId="{9533E164-7276-48B9-BC51-4461FB292B1A}" destId="{986FA9E5-EB61-4E21-A5BF-D769756F4269}" srcOrd="10" destOrd="0" presId="urn:microsoft.com/office/officeart/2005/8/layout/pyramid1"/>
    <dgm:cxn modelId="{F55969D3-9EC7-4685-A94C-2297E7D39DB5}" type="presParOf" srcId="{986FA9E5-EB61-4E21-A5BF-D769756F4269}" destId="{87F45078-CC58-47E3-9544-F2E8F7281A8E}" srcOrd="0" destOrd="0" presId="urn:microsoft.com/office/officeart/2005/8/layout/pyramid1"/>
    <dgm:cxn modelId="{28F23F79-C5AC-41BC-8818-F95DC5EC82B9}" type="presParOf" srcId="{986FA9E5-EB61-4E21-A5BF-D769756F4269}" destId="{DE529578-3FDC-441A-B35A-23A7C443889A}" srcOrd="1" destOrd="0" presId="urn:microsoft.com/office/officeart/2005/8/layout/pyramid1"/>
    <dgm:cxn modelId="{1F639CB0-58D5-4B4D-A3F6-D9B7460B3A6F}" type="presParOf" srcId="{9533E164-7276-48B9-BC51-4461FB292B1A}" destId="{3BBCD0B2-4DD9-4C9D-9C15-CAE54BE33A6D}" srcOrd="11" destOrd="0" presId="urn:microsoft.com/office/officeart/2005/8/layout/pyramid1"/>
    <dgm:cxn modelId="{5111A0D4-480A-4B11-822F-A8B7C8EE865B}" type="presParOf" srcId="{3BBCD0B2-4DD9-4C9D-9C15-CAE54BE33A6D}" destId="{B6DDE991-22C7-4A31-BF49-5D7E24C7EA36}" srcOrd="0" destOrd="0" presId="urn:microsoft.com/office/officeart/2005/8/layout/pyramid1"/>
    <dgm:cxn modelId="{C28C3D62-EA5A-433E-B216-91E95762679A}" type="presParOf" srcId="{3BBCD0B2-4DD9-4C9D-9C15-CAE54BE33A6D}" destId="{E9AC7300-A65C-4913-9C93-C8AED8E2CC15}"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B0CB8-3E54-477E-B183-771D1FBE34AB}">
      <dsp:nvSpPr>
        <dsp:cNvPr id="0" name=""/>
        <dsp:cNvSpPr/>
      </dsp:nvSpPr>
      <dsp:spPr>
        <a:xfrm>
          <a:off x="3298013" y="0"/>
          <a:ext cx="599638" cy="435453"/>
        </a:xfrm>
        <a:prstGeom prst="trapezoid">
          <a:avLst>
            <a:gd name="adj" fmla="val 6978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dirty="0">
            <a:solidFill>
              <a:sysClr val="windowText" lastClr="000000">
                <a:hueOff val="0"/>
                <a:satOff val="0"/>
                <a:lumOff val="0"/>
                <a:alphaOff val="0"/>
              </a:sysClr>
            </a:solidFill>
            <a:latin typeface="Calibri"/>
            <a:ea typeface="+mn-ea"/>
            <a:cs typeface="+mn-cs"/>
          </a:endParaRPr>
        </a:p>
      </dsp:txBody>
      <dsp:txXfrm>
        <a:off x="3298013" y="0"/>
        <a:ext cx="599638" cy="435453"/>
      </dsp:txXfrm>
    </dsp:sp>
    <dsp:sp modelId="{926F136E-A7E5-45DC-A926-EA9569768829}">
      <dsp:nvSpPr>
        <dsp:cNvPr id="0" name=""/>
        <dsp:cNvSpPr/>
      </dsp:nvSpPr>
      <dsp:spPr>
        <a:xfrm>
          <a:off x="2998193" y="435453"/>
          <a:ext cx="1199277" cy="435453"/>
        </a:xfrm>
        <a:prstGeom prst="trapezoid">
          <a:avLst>
            <a:gd name="adj" fmla="val 69780"/>
          </a:avLst>
        </a:prstGeom>
        <a:solidFill>
          <a:srgbClr val="9BBB59">
            <a:hueOff val="1022751"/>
            <a:satOff val="-1535"/>
            <a:lumOff val="-25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dirty="0">
            <a:solidFill>
              <a:sysClr val="windowText" lastClr="000000">
                <a:hueOff val="0"/>
                <a:satOff val="0"/>
                <a:lumOff val="0"/>
                <a:alphaOff val="0"/>
              </a:sysClr>
            </a:solidFill>
            <a:latin typeface="Calibri"/>
            <a:ea typeface="+mn-ea"/>
            <a:cs typeface="+mn-cs"/>
          </a:endParaRPr>
        </a:p>
      </dsp:txBody>
      <dsp:txXfrm>
        <a:off x="3208067" y="435453"/>
        <a:ext cx="779530" cy="435453"/>
      </dsp:txXfrm>
    </dsp:sp>
    <dsp:sp modelId="{4A40E4E5-9533-47EB-870E-C83369D6B41E}">
      <dsp:nvSpPr>
        <dsp:cNvPr id="0" name=""/>
        <dsp:cNvSpPr/>
      </dsp:nvSpPr>
      <dsp:spPr>
        <a:xfrm>
          <a:off x="2698374" y="870906"/>
          <a:ext cx="1798916" cy="435453"/>
        </a:xfrm>
        <a:prstGeom prst="trapezoid">
          <a:avLst>
            <a:gd name="adj" fmla="val 69780"/>
          </a:avLst>
        </a:prstGeom>
        <a:solidFill>
          <a:srgbClr val="9BBB59">
            <a:hueOff val="2045503"/>
            <a:satOff val="-3069"/>
            <a:lumOff val="-49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dirty="0">
            <a:solidFill>
              <a:sysClr val="windowText" lastClr="000000">
                <a:hueOff val="0"/>
                <a:satOff val="0"/>
                <a:lumOff val="0"/>
                <a:alphaOff val="0"/>
              </a:sysClr>
            </a:solidFill>
            <a:latin typeface="Calibri"/>
            <a:ea typeface="+mn-ea"/>
            <a:cs typeface="+mn-cs"/>
          </a:endParaRPr>
        </a:p>
      </dsp:txBody>
      <dsp:txXfrm>
        <a:off x="3013184" y="870906"/>
        <a:ext cx="1169295" cy="435453"/>
      </dsp:txXfrm>
    </dsp:sp>
    <dsp:sp modelId="{ACAC50D4-B13A-4BA8-88D1-E3DD3696FD1E}">
      <dsp:nvSpPr>
        <dsp:cNvPr id="0" name=""/>
        <dsp:cNvSpPr/>
      </dsp:nvSpPr>
      <dsp:spPr>
        <a:xfrm>
          <a:off x="2398554" y="1306359"/>
          <a:ext cx="2398555" cy="435453"/>
        </a:xfrm>
        <a:prstGeom prst="trapezoid">
          <a:avLst>
            <a:gd name="adj" fmla="val 69780"/>
          </a:avLst>
        </a:prstGeom>
        <a:solidFill>
          <a:srgbClr val="9BBB59">
            <a:hueOff val="3068254"/>
            <a:satOff val="-4604"/>
            <a:lumOff val="-74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dirty="0">
            <a:solidFill>
              <a:sysClr val="windowText" lastClr="000000">
                <a:hueOff val="0"/>
                <a:satOff val="0"/>
                <a:lumOff val="0"/>
                <a:alphaOff val="0"/>
              </a:sysClr>
            </a:solidFill>
            <a:latin typeface="Calibri"/>
            <a:ea typeface="+mn-ea"/>
            <a:cs typeface="+mn-cs"/>
          </a:endParaRPr>
        </a:p>
      </dsp:txBody>
      <dsp:txXfrm>
        <a:off x="2818302" y="1306359"/>
        <a:ext cx="1559060" cy="435453"/>
      </dsp:txXfrm>
    </dsp:sp>
    <dsp:sp modelId="{2FF7D92B-13C2-467E-8EAF-FED58CC267D9}">
      <dsp:nvSpPr>
        <dsp:cNvPr id="0" name=""/>
        <dsp:cNvSpPr/>
      </dsp:nvSpPr>
      <dsp:spPr>
        <a:xfrm>
          <a:off x="2098735" y="1741812"/>
          <a:ext cx="2998193" cy="435453"/>
        </a:xfrm>
        <a:prstGeom prst="trapezoid">
          <a:avLst>
            <a:gd name="adj" fmla="val 69780"/>
          </a:avLst>
        </a:prstGeom>
        <a:solidFill>
          <a:srgbClr val="9BBB59">
            <a:hueOff val="4091005"/>
            <a:satOff val="-6138"/>
            <a:lumOff val="-99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GB" sz="2400" kern="1200" dirty="0" smtClean="0">
              <a:solidFill>
                <a:sysClr val="windowText" lastClr="000000">
                  <a:hueOff val="0"/>
                  <a:satOff val="0"/>
                  <a:lumOff val="0"/>
                  <a:alphaOff val="0"/>
                </a:sysClr>
              </a:solidFill>
              <a:latin typeface="Calibri"/>
              <a:ea typeface="+mn-ea"/>
              <a:cs typeface="+mn-cs"/>
            </a:rPr>
            <a:t>Business Applications</a:t>
          </a:r>
          <a:endParaRPr lang="en-GB" sz="2400" kern="1200" dirty="0">
            <a:solidFill>
              <a:sysClr val="windowText" lastClr="000000">
                <a:hueOff val="0"/>
                <a:satOff val="0"/>
                <a:lumOff val="0"/>
                <a:alphaOff val="0"/>
              </a:sysClr>
            </a:solidFill>
            <a:latin typeface="Calibri"/>
            <a:ea typeface="+mn-ea"/>
            <a:cs typeface="+mn-cs"/>
          </a:endParaRPr>
        </a:p>
      </dsp:txBody>
      <dsp:txXfrm>
        <a:off x="2623419" y="1741812"/>
        <a:ext cx="1948825" cy="435453"/>
      </dsp:txXfrm>
    </dsp:sp>
    <dsp:sp modelId="{5675648F-2D56-4881-A663-ABF19459047C}">
      <dsp:nvSpPr>
        <dsp:cNvPr id="0" name=""/>
        <dsp:cNvSpPr/>
      </dsp:nvSpPr>
      <dsp:spPr>
        <a:xfrm>
          <a:off x="1798916" y="2207050"/>
          <a:ext cx="3597832" cy="435453"/>
        </a:xfrm>
        <a:prstGeom prst="trapezoid">
          <a:avLst>
            <a:gd name="adj" fmla="val 69780"/>
          </a:avLst>
        </a:prstGeom>
        <a:solidFill>
          <a:srgbClr val="9BBB59">
            <a:hueOff val="5113756"/>
            <a:satOff val="-7673"/>
            <a:lumOff val="-124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kern="1200" dirty="0" smtClean="0">
              <a:solidFill>
                <a:sysClr val="windowText" lastClr="000000">
                  <a:hueOff val="0"/>
                  <a:satOff val="0"/>
                  <a:lumOff val="0"/>
                  <a:alphaOff val="0"/>
                </a:sysClr>
              </a:solidFill>
              <a:latin typeface="Calibri"/>
              <a:ea typeface="+mn-ea"/>
              <a:cs typeface="+mn-cs"/>
            </a:rPr>
            <a:t>Security model</a:t>
          </a:r>
          <a:endParaRPr lang="en-GB" sz="1600" kern="1200" dirty="0">
            <a:solidFill>
              <a:sysClr val="windowText" lastClr="000000">
                <a:hueOff val="0"/>
                <a:satOff val="0"/>
                <a:lumOff val="0"/>
                <a:alphaOff val="0"/>
              </a:sysClr>
            </a:solidFill>
            <a:latin typeface="Calibri"/>
            <a:ea typeface="+mn-ea"/>
            <a:cs typeface="+mn-cs"/>
          </a:endParaRPr>
        </a:p>
      </dsp:txBody>
      <dsp:txXfrm>
        <a:off x="2428536" y="2207050"/>
        <a:ext cx="2338591" cy="435453"/>
      </dsp:txXfrm>
    </dsp:sp>
    <dsp:sp modelId="{5279A26D-5DE8-4E1C-B6D7-4893795EAE70}">
      <dsp:nvSpPr>
        <dsp:cNvPr id="0" name=""/>
        <dsp:cNvSpPr/>
      </dsp:nvSpPr>
      <dsp:spPr>
        <a:xfrm>
          <a:off x="1499096" y="2642503"/>
          <a:ext cx="4197471" cy="435453"/>
        </a:xfrm>
        <a:prstGeom prst="trapezoid">
          <a:avLst>
            <a:gd name="adj" fmla="val 69780"/>
          </a:avLst>
        </a:prstGeom>
        <a:solidFill>
          <a:srgbClr val="9BBB59">
            <a:hueOff val="6136507"/>
            <a:satOff val="-9207"/>
            <a:lumOff val="-1497"/>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0" i="0" kern="1200" dirty="0" smtClean="0">
              <a:solidFill>
                <a:sysClr val="windowText" lastClr="000000">
                  <a:hueOff val="0"/>
                  <a:satOff val="0"/>
                  <a:lumOff val="0"/>
                  <a:alphaOff val="0"/>
                </a:sysClr>
              </a:solidFill>
              <a:latin typeface="Calibri"/>
              <a:ea typeface="+mn-ea"/>
              <a:cs typeface="+mn-cs"/>
            </a:rPr>
            <a:t>Deployment architecture</a:t>
          </a:r>
          <a:endParaRPr lang="en-GB" sz="1600" kern="1200" dirty="0">
            <a:solidFill>
              <a:sysClr val="windowText" lastClr="000000">
                <a:hueOff val="0"/>
                <a:satOff val="0"/>
                <a:lumOff val="0"/>
                <a:alphaOff val="0"/>
              </a:sysClr>
            </a:solidFill>
            <a:latin typeface="Calibri"/>
            <a:ea typeface="+mn-ea"/>
            <a:cs typeface="+mn-cs"/>
          </a:endParaRPr>
        </a:p>
      </dsp:txBody>
      <dsp:txXfrm>
        <a:off x="2233654" y="2642503"/>
        <a:ext cx="2728356" cy="435453"/>
      </dsp:txXfrm>
    </dsp:sp>
    <dsp:sp modelId="{48DDF527-D84D-451B-B001-9BC551A622E6}">
      <dsp:nvSpPr>
        <dsp:cNvPr id="0" name=""/>
        <dsp:cNvSpPr/>
      </dsp:nvSpPr>
      <dsp:spPr>
        <a:xfrm>
          <a:off x="1199277" y="3077957"/>
          <a:ext cx="4797110" cy="435453"/>
        </a:xfrm>
        <a:prstGeom prst="trapezoid">
          <a:avLst>
            <a:gd name="adj" fmla="val 69780"/>
          </a:avLst>
        </a:prstGeom>
        <a:solidFill>
          <a:srgbClr val="9BBB59">
            <a:hueOff val="7159259"/>
            <a:satOff val="-10742"/>
            <a:lumOff val="-1747"/>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0" i="0" kern="1200" dirty="0" smtClean="0">
              <a:solidFill>
                <a:sysClr val="windowText" lastClr="000000">
                  <a:hueOff val="0"/>
                  <a:satOff val="0"/>
                  <a:lumOff val="0"/>
                  <a:alphaOff val="0"/>
                </a:sysClr>
              </a:solidFill>
              <a:latin typeface="Calibri"/>
              <a:ea typeface="+mn-ea"/>
              <a:cs typeface="+mn-cs"/>
            </a:rPr>
            <a:t>Logical environment separation</a:t>
          </a:r>
          <a:endParaRPr lang="en-GB" sz="1600" kern="1200" dirty="0">
            <a:solidFill>
              <a:sysClr val="windowText" lastClr="000000">
                <a:hueOff val="0"/>
                <a:satOff val="0"/>
                <a:lumOff val="0"/>
                <a:alphaOff val="0"/>
              </a:sysClr>
            </a:solidFill>
            <a:latin typeface="Calibri"/>
            <a:ea typeface="+mn-ea"/>
            <a:cs typeface="+mn-cs"/>
          </a:endParaRPr>
        </a:p>
      </dsp:txBody>
      <dsp:txXfrm>
        <a:off x="2038771" y="3077957"/>
        <a:ext cx="3118121" cy="435453"/>
      </dsp:txXfrm>
    </dsp:sp>
    <dsp:sp modelId="{0953E533-9F4D-48A7-8A32-DCF033CD894E}">
      <dsp:nvSpPr>
        <dsp:cNvPr id="0" name=""/>
        <dsp:cNvSpPr/>
      </dsp:nvSpPr>
      <dsp:spPr>
        <a:xfrm>
          <a:off x="899458" y="3483625"/>
          <a:ext cx="5396748" cy="435453"/>
        </a:xfrm>
        <a:prstGeom prst="trapezoid">
          <a:avLst>
            <a:gd name="adj" fmla="val 69780"/>
          </a:avLst>
        </a:prstGeom>
        <a:solidFill>
          <a:srgbClr val="9BBB59">
            <a:hueOff val="8182010"/>
            <a:satOff val="-12276"/>
            <a:lumOff val="-199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0" i="0" kern="1200" dirty="0" smtClean="0">
              <a:solidFill>
                <a:sysClr val="windowText" lastClr="000000">
                  <a:hueOff val="0"/>
                  <a:satOff val="0"/>
                  <a:lumOff val="0"/>
                  <a:alphaOff val="0"/>
                </a:sysClr>
              </a:solidFill>
              <a:latin typeface="Calibri"/>
              <a:ea typeface="+mn-ea"/>
              <a:cs typeface="+mn-cs"/>
            </a:rPr>
            <a:t>Execution architecture</a:t>
          </a:r>
          <a:endParaRPr lang="en-GB" sz="1600" kern="1200" dirty="0">
            <a:solidFill>
              <a:sysClr val="windowText" lastClr="000000">
                <a:hueOff val="0"/>
                <a:satOff val="0"/>
                <a:lumOff val="0"/>
                <a:alphaOff val="0"/>
              </a:sysClr>
            </a:solidFill>
            <a:latin typeface="Calibri"/>
            <a:ea typeface="+mn-ea"/>
            <a:cs typeface="+mn-cs"/>
          </a:endParaRPr>
        </a:p>
      </dsp:txBody>
      <dsp:txXfrm>
        <a:off x="1843889" y="3483625"/>
        <a:ext cx="3507886" cy="435453"/>
      </dsp:txXfrm>
    </dsp:sp>
    <dsp:sp modelId="{23AB855B-22F7-4184-A8D0-FC494C2E971A}">
      <dsp:nvSpPr>
        <dsp:cNvPr id="0" name=""/>
        <dsp:cNvSpPr/>
      </dsp:nvSpPr>
      <dsp:spPr>
        <a:xfrm>
          <a:off x="599638" y="3919078"/>
          <a:ext cx="5996387" cy="435453"/>
        </a:xfrm>
        <a:prstGeom prst="trapezoid">
          <a:avLst>
            <a:gd name="adj" fmla="val 69780"/>
          </a:avLst>
        </a:prstGeom>
        <a:solidFill>
          <a:srgbClr val="9BBB59">
            <a:hueOff val="9204761"/>
            <a:satOff val="-13811"/>
            <a:lumOff val="-224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0" i="0" kern="1200" dirty="0" smtClean="0">
              <a:solidFill>
                <a:sysClr val="windowText" lastClr="000000">
                  <a:hueOff val="0"/>
                  <a:satOff val="0"/>
                  <a:lumOff val="0"/>
                  <a:alphaOff val="0"/>
                </a:sysClr>
              </a:solidFill>
              <a:latin typeface="Calibri"/>
              <a:ea typeface="+mn-ea"/>
              <a:cs typeface="+mn-cs"/>
            </a:rPr>
            <a:t>Platform Infrastructure orchestration</a:t>
          </a:r>
          <a:endParaRPr lang="en-GB" sz="1600" kern="1200" dirty="0">
            <a:solidFill>
              <a:sysClr val="windowText" lastClr="000000">
                <a:hueOff val="0"/>
                <a:satOff val="0"/>
                <a:lumOff val="0"/>
                <a:alphaOff val="0"/>
              </a:sysClr>
            </a:solidFill>
            <a:latin typeface="Calibri"/>
            <a:ea typeface="+mn-ea"/>
            <a:cs typeface="+mn-cs"/>
          </a:endParaRPr>
        </a:p>
      </dsp:txBody>
      <dsp:txXfrm>
        <a:off x="1649006" y="3919078"/>
        <a:ext cx="3897651" cy="435453"/>
      </dsp:txXfrm>
    </dsp:sp>
    <dsp:sp modelId="{87F45078-CC58-47E3-9544-F2E8F7281A8E}">
      <dsp:nvSpPr>
        <dsp:cNvPr id="0" name=""/>
        <dsp:cNvSpPr/>
      </dsp:nvSpPr>
      <dsp:spPr>
        <a:xfrm>
          <a:off x="299819" y="4354531"/>
          <a:ext cx="6596026" cy="435453"/>
        </a:xfrm>
        <a:prstGeom prst="trapezoid">
          <a:avLst>
            <a:gd name="adj" fmla="val 69780"/>
          </a:avLst>
        </a:prstGeom>
        <a:solidFill>
          <a:srgbClr val="9BBB59">
            <a:hueOff val="10227513"/>
            <a:satOff val="-15345"/>
            <a:lumOff val="-249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0" i="0" kern="1200" dirty="0" smtClean="0">
              <a:solidFill>
                <a:sysClr val="windowText" lastClr="000000">
                  <a:hueOff val="0"/>
                  <a:satOff val="0"/>
                  <a:lumOff val="0"/>
                  <a:alphaOff val="0"/>
                </a:sysClr>
              </a:solidFill>
              <a:latin typeface="Calibri"/>
              <a:ea typeface="+mn-ea"/>
              <a:cs typeface="+mn-cs"/>
            </a:rPr>
            <a:t>Basic Infrastructure orchestration</a:t>
          </a:r>
          <a:endParaRPr lang="en-GB" sz="1600" kern="1200" dirty="0">
            <a:solidFill>
              <a:sysClr val="windowText" lastClr="000000">
                <a:hueOff val="0"/>
                <a:satOff val="0"/>
                <a:lumOff val="0"/>
                <a:alphaOff val="0"/>
              </a:sysClr>
            </a:solidFill>
            <a:latin typeface="Calibri"/>
            <a:ea typeface="+mn-ea"/>
            <a:cs typeface="+mn-cs"/>
          </a:endParaRPr>
        </a:p>
      </dsp:txBody>
      <dsp:txXfrm>
        <a:off x="1454123" y="4354531"/>
        <a:ext cx="4287417" cy="435453"/>
      </dsp:txXfrm>
    </dsp:sp>
    <dsp:sp modelId="{B6DDE991-22C7-4A31-BF49-5D7E24C7EA36}">
      <dsp:nvSpPr>
        <dsp:cNvPr id="0" name=""/>
        <dsp:cNvSpPr/>
      </dsp:nvSpPr>
      <dsp:spPr>
        <a:xfrm>
          <a:off x="0" y="4789984"/>
          <a:ext cx="7195665" cy="435453"/>
        </a:xfrm>
        <a:prstGeom prst="trapezoid">
          <a:avLst>
            <a:gd name="adj" fmla="val 69780"/>
          </a:avLst>
        </a:prstGeom>
        <a:solidFill>
          <a:srgbClr val="9BBB59">
            <a:hueOff val="11250264"/>
            <a:satOff val="-16880"/>
            <a:lumOff val="-274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0" i="0" kern="1200" dirty="0" smtClean="0">
              <a:solidFill>
                <a:sysClr val="windowText" lastClr="000000">
                  <a:hueOff val="0"/>
                  <a:satOff val="0"/>
                  <a:lumOff val="0"/>
                  <a:alphaOff val="0"/>
                </a:sysClr>
              </a:solidFill>
              <a:latin typeface="Calibri"/>
              <a:ea typeface="+mn-ea"/>
              <a:cs typeface="+mn-cs"/>
            </a:rPr>
            <a:t>Hardware management</a:t>
          </a:r>
          <a:endParaRPr lang="en-GB" sz="1600" kern="1200" dirty="0">
            <a:solidFill>
              <a:sysClr val="windowText" lastClr="000000">
                <a:hueOff val="0"/>
                <a:satOff val="0"/>
                <a:lumOff val="0"/>
                <a:alphaOff val="0"/>
              </a:sysClr>
            </a:solidFill>
            <a:latin typeface="Calibri"/>
            <a:ea typeface="+mn-ea"/>
            <a:cs typeface="+mn-cs"/>
          </a:endParaRPr>
        </a:p>
      </dsp:txBody>
      <dsp:txXfrm>
        <a:off x="1259241" y="4789984"/>
        <a:ext cx="4677182" cy="43545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E41D37-D2ED-48C6-B5B9-F5248A5550FF}" type="datetimeFigureOut">
              <a:rPr lang="en-GB" smtClean="0"/>
              <a:t>07/04/2016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A45B-6EF4-48D1-BAD3-C67D3F7B37C9}" type="slidenum">
              <a:rPr lang="en-GB" smtClean="0"/>
              <a:t>‹#›</a:t>
            </a:fld>
            <a:endParaRPr lang="en-GB" dirty="0"/>
          </a:p>
        </p:txBody>
      </p:sp>
    </p:spTree>
    <p:extLst>
      <p:ext uri="{BB962C8B-B14F-4D97-AF65-F5344CB8AC3E}">
        <p14:creationId xmlns:p14="http://schemas.microsoft.com/office/powerpoint/2010/main" val="349482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2</a:t>
            </a:fld>
            <a:endParaRPr lang="en-GB" dirty="0"/>
          </a:p>
        </p:txBody>
      </p:sp>
    </p:spTree>
    <p:extLst>
      <p:ext uri="{BB962C8B-B14F-4D97-AF65-F5344CB8AC3E}">
        <p14:creationId xmlns:p14="http://schemas.microsoft.com/office/powerpoint/2010/main" val="533569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12</a:t>
            </a:fld>
            <a:endParaRPr lang="en-GB" dirty="0"/>
          </a:p>
        </p:txBody>
      </p:sp>
    </p:spTree>
    <p:extLst>
      <p:ext uri="{BB962C8B-B14F-4D97-AF65-F5344CB8AC3E}">
        <p14:creationId xmlns:p14="http://schemas.microsoft.com/office/powerpoint/2010/main" val="258868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Semver</a:t>
            </a:r>
            <a:r>
              <a:rPr lang="en-GB" sz="1200" baseline="0" dirty="0" smtClean="0"/>
              <a:t> is a standard that makes version numbers meaningful to the consumer</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Explain from the perspective of a consumer</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Mention wildcarding version consumption, e.g. I’ll take 3.41.*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Mention it is used in Chef</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Highly applicable to infrastructure code, but not widely adopted… yet!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Normally: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sz="1200" baseline="0" dirty="0" smtClean="0"/>
              <a:t>No-one knows what version the infra is on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sz="1200" baseline="0" dirty="0" smtClean="0"/>
              <a:t>Changes considered by Ops as “safe” e.g. yum update –all   may be almost invisible to developers until they cause a problem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GB" sz="1200" baseline="0" dirty="0" smtClean="0"/>
              <a:t>Live incident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GB" sz="1200" dirty="0" smtClean="0"/>
              <a:t>Failed</a:t>
            </a:r>
            <a:r>
              <a:rPr lang="en-GB" sz="1200" baseline="0" dirty="0" smtClean="0"/>
              <a:t> release due to inconsistent views across environments</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p:txBody>
      </p:sp>
      <p:sp>
        <p:nvSpPr>
          <p:cNvPr id="4" name="Slide Number Placeholder 3"/>
          <p:cNvSpPr>
            <a:spLocks noGrp="1"/>
          </p:cNvSpPr>
          <p:nvPr>
            <p:ph type="sldNum" sz="quarter" idx="10"/>
          </p:nvPr>
        </p:nvSpPr>
        <p:spPr/>
        <p:txBody>
          <a:bodyPr/>
          <a:lstStyle/>
          <a:p>
            <a:fld id="{27F7A45B-6EF4-48D1-BAD3-C67D3F7B37C9}" type="slidenum">
              <a:rPr lang="en-GB" smtClean="0"/>
              <a:t>13</a:t>
            </a:fld>
            <a:endParaRPr lang="en-GB" dirty="0"/>
          </a:p>
        </p:txBody>
      </p:sp>
    </p:spTree>
    <p:extLst>
      <p:ext uri="{BB962C8B-B14F-4D97-AF65-F5344CB8AC3E}">
        <p14:creationId xmlns:p14="http://schemas.microsoft.com/office/powerpoint/2010/main" val="184587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we need to plumb together</a:t>
            </a:r>
            <a:r>
              <a:rPr lang="en-GB" baseline="0" dirty="0" smtClean="0"/>
              <a:t> where we have multiple integrations</a:t>
            </a:r>
            <a:endParaRPr lang="en-GB" dirty="0"/>
          </a:p>
        </p:txBody>
      </p:sp>
      <p:sp>
        <p:nvSpPr>
          <p:cNvPr id="4" name="Slide Number Placeholder 3"/>
          <p:cNvSpPr>
            <a:spLocks noGrp="1"/>
          </p:cNvSpPr>
          <p:nvPr>
            <p:ph type="sldNum" sz="quarter" idx="10"/>
          </p:nvPr>
        </p:nvSpPr>
        <p:spPr/>
        <p:txBody>
          <a:bodyPr/>
          <a:lstStyle/>
          <a:p>
            <a:fld id="{EC36FEC3-79C8-4D44-BA28-2D949EA9A177}" type="slidenum">
              <a:rPr lang="en-GB" smtClean="0"/>
              <a:t>14</a:t>
            </a:fld>
            <a:endParaRPr lang="en-GB" dirty="0"/>
          </a:p>
        </p:txBody>
      </p:sp>
    </p:spTree>
    <p:extLst>
      <p:ext uri="{BB962C8B-B14F-4D97-AF65-F5344CB8AC3E}">
        <p14:creationId xmlns:p14="http://schemas.microsoft.com/office/powerpoint/2010/main" val="4143791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15</a:t>
            </a:fld>
            <a:endParaRPr lang="en-GB" dirty="0"/>
          </a:p>
        </p:txBody>
      </p:sp>
    </p:spTree>
    <p:extLst>
      <p:ext uri="{BB962C8B-B14F-4D97-AF65-F5344CB8AC3E}">
        <p14:creationId xmlns:p14="http://schemas.microsoft.com/office/powerpoint/2010/main" val="25886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16</a:t>
            </a:fld>
            <a:endParaRPr lang="en-GB" dirty="0"/>
          </a:p>
        </p:txBody>
      </p:sp>
    </p:spTree>
    <p:extLst>
      <p:ext uri="{BB962C8B-B14F-4D97-AF65-F5344CB8AC3E}">
        <p14:creationId xmlns:p14="http://schemas.microsoft.com/office/powerpoint/2010/main" val="184587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Need to up our game!</a:t>
            </a:r>
            <a:endParaRPr lang="en-GB" dirty="0" smtClean="0"/>
          </a:p>
        </p:txBody>
      </p:sp>
      <p:sp>
        <p:nvSpPr>
          <p:cNvPr id="4" name="Slide Number Placeholder 3"/>
          <p:cNvSpPr>
            <a:spLocks noGrp="1"/>
          </p:cNvSpPr>
          <p:nvPr>
            <p:ph type="sldNum" sz="quarter" idx="10"/>
          </p:nvPr>
        </p:nvSpPr>
        <p:spPr/>
        <p:txBody>
          <a:bodyPr/>
          <a:lstStyle/>
          <a:p>
            <a:fld id="{27F7A45B-6EF4-48D1-BAD3-C67D3F7B37C9}" type="slidenum">
              <a:rPr lang="en-GB" smtClean="0"/>
              <a:t>17</a:t>
            </a:fld>
            <a:endParaRPr lang="en-GB" dirty="0"/>
          </a:p>
        </p:txBody>
      </p:sp>
    </p:spTree>
    <p:extLst>
      <p:ext uri="{BB962C8B-B14F-4D97-AF65-F5344CB8AC3E}">
        <p14:creationId xmlns:p14="http://schemas.microsoft.com/office/powerpoint/2010/main" val="425924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sz="1200" b="0" i="0" kern="1200" dirty="0" smtClean="0">
                <a:solidFill>
                  <a:schemeClr val="tx1"/>
                </a:solidFill>
                <a:effectLst/>
                <a:latin typeface="+mn-lt"/>
                <a:ea typeface="+mn-ea"/>
                <a:cs typeface="+mn-cs"/>
              </a:rPr>
              <a:t>Everyone</a:t>
            </a:r>
            <a:r>
              <a:rPr lang="en-GB" sz="1200" b="0" i="0" kern="1200" baseline="0" dirty="0" smtClean="0">
                <a:solidFill>
                  <a:schemeClr val="tx1"/>
                </a:solidFill>
                <a:effectLst/>
                <a:latin typeface="+mn-lt"/>
                <a:ea typeface="+mn-ea"/>
                <a:cs typeface="+mn-cs"/>
              </a:rPr>
              <a:t> knows that every snow flake is different</a:t>
            </a:r>
          </a:p>
          <a:p>
            <a:pPr marL="0" lvl="0" indent="0">
              <a:buFont typeface="+mj-lt"/>
              <a:buNone/>
            </a:pPr>
            <a:r>
              <a:rPr lang="en-GB" sz="1200" b="0" i="0" kern="1200" baseline="0" dirty="0" smtClean="0">
                <a:solidFill>
                  <a:schemeClr val="tx1"/>
                </a:solidFill>
                <a:effectLst/>
                <a:latin typeface="+mn-lt"/>
                <a:ea typeface="+mn-ea"/>
                <a:cs typeface="+mn-cs"/>
              </a:rPr>
              <a:t>Martin Fowler made the cute comparison that servers are usually like snowflakes when we want them to be homogenous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solidFill>
                  <a:srgbClr val="FF0000"/>
                </a:solidFill>
              </a:rPr>
              <a:t>Snowflake infrastructure are tweaked and hacked to make it work but </a:t>
            </a:r>
            <a:r>
              <a:rPr lang="en-GB" sz="1200" b="0" i="1" kern="1200" dirty="0" smtClean="0">
                <a:solidFill>
                  <a:schemeClr val="tx1"/>
                </a:solidFill>
                <a:effectLst/>
                <a:latin typeface="+mn-lt"/>
                <a:ea typeface="+mn-ea"/>
                <a:cs typeface="+mn-cs"/>
              </a:rPr>
              <a:t>difficult to reproduce</a:t>
            </a:r>
            <a:endParaRPr lang="en-GB" sz="1200" b="0" i="0" kern="1200" baseline="0" dirty="0" smtClean="0">
              <a:solidFill>
                <a:schemeClr val="tx1"/>
              </a:solidFill>
              <a:effectLst/>
              <a:latin typeface="+mn-lt"/>
              <a:ea typeface="+mn-ea"/>
              <a:cs typeface="+mn-cs"/>
            </a:endParaRPr>
          </a:p>
          <a:p>
            <a:pPr marL="0" lvl="0" indent="0">
              <a:buFont typeface="+mj-lt"/>
              <a:buNone/>
            </a:pPr>
            <a:r>
              <a:rPr lang="en-GB" sz="1200" b="0" i="0" kern="1200" baseline="0" dirty="0" smtClean="0">
                <a:solidFill>
                  <a:schemeClr val="tx1"/>
                </a:solidFill>
                <a:effectLst/>
                <a:latin typeface="+mn-lt"/>
                <a:ea typeface="+mn-ea"/>
                <a:cs typeface="+mn-cs"/>
              </a:rPr>
              <a:t>The metaphor can be further abused when you picture snowflakes drifting like a snow drift</a:t>
            </a:r>
          </a:p>
          <a:p>
            <a:pPr marL="0" lvl="0" indent="0">
              <a:buFont typeface="+mj-lt"/>
              <a:buNone/>
            </a:pPr>
            <a:r>
              <a:rPr lang="en-GB" sz="1200" b="0" i="0" kern="1200" baseline="0" dirty="0" smtClean="0">
                <a:solidFill>
                  <a:schemeClr val="tx1"/>
                </a:solidFill>
                <a:effectLst/>
                <a:latin typeface="+mn-lt"/>
                <a:ea typeface="+mn-ea"/>
                <a:cs typeface="+mn-cs"/>
              </a:rPr>
              <a:t>When over time servers become less and consistent – even if you started off well</a:t>
            </a:r>
          </a:p>
          <a:p>
            <a:pPr marL="0" lvl="0" indent="0">
              <a:buFont typeface="+mj-lt"/>
              <a:buNone/>
            </a:pPr>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F7A45B-6EF4-48D1-BAD3-C67D3F7B37C9}" type="slidenum">
              <a:rPr lang="en-GB" smtClean="0"/>
              <a:t>19</a:t>
            </a:fld>
            <a:endParaRPr lang="en-GB" dirty="0"/>
          </a:p>
        </p:txBody>
      </p:sp>
    </p:spTree>
    <p:extLst>
      <p:ext uri="{BB962C8B-B14F-4D97-AF65-F5344CB8AC3E}">
        <p14:creationId xmlns:p14="http://schemas.microsoft.com/office/powerpoint/2010/main" val="3579218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endParaRPr lang="en-GB" sz="1200" b="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F7A45B-6EF4-48D1-BAD3-C67D3F7B37C9}" type="slidenum">
              <a:rPr lang="en-GB" smtClean="0"/>
              <a:t>20</a:t>
            </a:fld>
            <a:endParaRPr lang="en-GB" dirty="0"/>
          </a:p>
        </p:txBody>
      </p:sp>
    </p:spTree>
    <p:extLst>
      <p:ext uri="{BB962C8B-B14F-4D97-AF65-F5344CB8AC3E}">
        <p14:creationId xmlns:p14="http://schemas.microsoft.com/office/powerpoint/2010/main" val="3579218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GB" dirty="0" smtClean="0">
                <a:solidFill>
                  <a:srgbClr val="FF0000"/>
                </a:solidFill>
              </a:rPr>
              <a:t>Phoenixes - </a:t>
            </a:r>
            <a:r>
              <a:rPr lang="en-GB" baseline="0" dirty="0" smtClean="0">
                <a:solidFill>
                  <a:srgbClr val="FF0000"/>
                </a:solidFill>
              </a:rPr>
              <a:t>infrastructure </a:t>
            </a:r>
            <a:r>
              <a:rPr lang="en-GB" sz="1200" b="0" i="0" kern="1200" dirty="0" smtClean="0">
                <a:solidFill>
                  <a:schemeClr val="tx1"/>
                </a:solidFill>
                <a:effectLst/>
                <a:latin typeface="+mn-lt"/>
                <a:ea typeface="+mn-ea"/>
                <a:cs typeface="+mn-cs"/>
              </a:rPr>
              <a:t>should be like a phoenix, regularly rising from the ashes. Theoretically, it should be possible to virtually burn down servers at regular intervals and bring them back. Puppet and Chef have facilities to do this, automatically re-applying their defined configuration</a:t>
            </a:r>
          </a:p>
          <a:p>
            <a:pPr marL="228600" lvl="0" indent="-228600">
              <a:buFont typeface="+mj-lt"/>
              <a:buAutoNum type="arabicPeriod"/>
            </a:pPr>
            <a:endParaRPr lang="en-GB" sz="1200" b="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F7A45B-6EF4-48D1-BAD3-C67D3F7B37C9}" type="slidenum">
              <a:rPr lang="en-GB" smtClean="0"/>
              <a:t>21</a:t>
            </a:fld>
            <a:endParaRPr lang="en-GB" dirty="0"/>
          </a:p>
        </p:txBody>
      </p:sp>
    </p:spTree>
    <p:extLst>
      <p:ext uri="{BB962C8B-B14F-4D97-AF65-F5344CB8AC3E}">
        <p14:creationId xmlns:p14="http://schemas.microsoft.com/office/powerpoint/2010/main" val="3579218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sz="1200" b="0" i="0" kern="1200" dirty="0" smtClean="0">
                <a:solidFill>
                  <a:schemeClr val="tx1"/>
                </a:solidFill>
                <a:effectLst/>
                <a:latin typeface="+mn-lt"/>
                <a:ea typeface="+mn-ea"/>
                <a:cs typeface="+mn-cs"/>
              </a:rPr>
              <a:t>There</a:t>
            </a:r>
            <a:r>
              <a:rPr lang="en-GB" sz="1200" b="0" i="0" kern="1200" baseline="0" dirty="0" smtClean="0">
                <a:solidFill>
                  <a:schemeClr val="tx1"/>
                </a:solidFill>
                <a:effectLst/>
                <a:latin typeface="+mn-lt"/>
                <a:ea typeface="+mn-ea"/>
                <a:cs typeface="+mn-cs"/>
              </a:rPr>
              <a:t> is discussion about whether to evolve servers or re-create</a:t>
            </a:r>
          </a:p>
          <a:p>
            <a:pPr marL="0" lvl="0" indent="0">
              <a:buFont typeface="+mj-lt"/>
              <a:buNone/>
            </a:pPr>
            <a:r>
              <a:rPr lang="en-GB" sz="1200" b="0" i="0" kern="1200" dirty="0" smtClean="0">
                <a:solidFill>
                  <a:schemeClr val="tx1"/>
                </a:solidFill>
                <a:effectLst/>
                <a:latin typeface="+mn-lt"/>
                <a:ea typeface="+mn-ea"/>
                <a:cs typeface="+mn-cs"/>
              </a:rPr>
              <a:t>Certainly</a:t>
            </a:r>
            <a:r>
              <a:rPr lang="en-GB" sz="1200" b="0" i="0" kern="1200" baseline="0" dirty="0" smtClean="0">
                <a:solidFill>
                  <a:schemeClr val="tx1"/>
                </a:solidFill>
                <a:effectLst/>
                <a:latin typeface="+mn-lt"/>
                <a:ea typeface="+mn-ea"/>
                <a:cs typeface="+mn-cs"/>
              </a:rPr>
              <a:t> we have to think about state and persistence (“systems of record”)</a:t>
            </a:r>
          </a:p>
          <a:p>
            <a:pPr marL="0" lvl="0" indent="0">
              <a:buFont typeface="+mj-lt"/>
              <a:buNone/>
            </a:pPr>
            <a:r>
              <a:rPr lang="en-GB" sz="1200" b="0" i="0" kern="1200" dirty="0" smtClean="0">
                <a:solidFill>
                  <a:schemeClr val="tx1"/>
                </a:solidFill>
                <a:effectLst/>
                <a:latin typeface="+mn-lt"/>
                <a:ea typeface="+mn-ea"/>
                <a:cs typeface="+mn-cs"/>
              </a:rPr>
              <a:t>The</a:t>
            </a:r>
            <a:r>
              <a:rPr lang="en-GB" sz="1200" b="0" i="0" kern="1200" baseline="0" dirty="0" smtClean="0">
                <a:solidFill>
                  <a:schemeClr val="tx1"/>
                </a:solidFill>
                <a:effectLst/>
                <a:latin typeface="+mn-lt"/>
                <a:ea typeface="+mn-ea"/>
                <a:cs typeface="+mn-cs"/>
              </a:rPr>
              <a:t> Netflix pattern means that new whole servers are build instead of RPMs or .exes or WARs (since they use Amazon the format is AMI)</a:t>
            </a:r>
          </a:p>
          <a:p>
            <a:pPr marL="0" lvl="0" indent="0">
              <a:buFont typeface="+mj-lt"/>
              <a:buNone/>
            </a:pPr>
            <a:r>
              <a:rPr lang="en-GB" sz="1200" b="0" i="0" kern="1200" baseline="0" dirty="0" smtClean="0">
                <a:solidFill>
                  <a:schemeClr val="tx1"/>
                </a:solidFill>
                <a:effectLst/>
                <a:latin typeface="+mn-lt"/>
                <a:ea typeface="+mn-ea"/>
                <a:cs typeface="+mn-cs"/>
              </a:rPr>
              <a:t>The deploy these.</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F7A45B-6EF4-48D1-BAD3-C67D3F7B37C9}" type="slidenum">
              <a:rPr lang="en-GB" smtClean="0"/>
              <a:t>22</a:t>
            </a:fld>
            <a:endParaRPr lang="en-GB" dirty="0"/>
          </a:p>
        </p:txBody>
      </p:sp>
    </p:spTree>
    <p:extLst>
      <p:ext uri="{BB962C8B-B14F-4D97-AF65-F5344CB8AC3E}">
        <p14:creationId xmlns:p14="http://schemas.microsoft.com/office/powerpoint/2010/main" val="3579218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Exponential Increase In Configuration Changes </a:t>
            </a:r>
          </a:p>
          <a:p>
            <a:r>
              <a:rPr lang="en-GB" sz="1200" b="0" i="0" u="none" strike="noStrike" kern="1200" baseline="0" dirty="0" smtClean="0">
                <a:solidFill>
                  <a:schemeClr val="tx1"/>
                </a:solidFill>
                <a:latin typeface="+mn-lt"/>
                <a:ea typeface="+mn-ea"/>
                <a:cs typeface="+mn-cs"/>
              </a:rPr>
              <a:t>Thousands of infrastructure dependencies and configurations needed for each change </a:t>
            </a:r>
          </a:p>
          <a:p>
            <a:r>
              <a:rPr lang="en-GB" sz="1200" b="0" i="0" u="none" strike="noStrike" kern="1200" baseline="0" dirty="0" smtClean="0">
                <a:solidFill>
                  <a:schemeClr val="tx1"/>
                </a:solidFill>
                <a:latin typeface="+mn-lt"/>
                <a:ea typeface="+mn-ea"/>
                <a:cs typeface="+mn-cs"/>
              </a:rPr>
              <a:t> Huge amounts of Time required to incorporate changes if done manually </a:t>
            </a:r>
          </a:p>
          <a:p>
            <a:r>
              <a:rPr lang="en-GB" sz="1200" b="0" i="0" u="none" strike="noStrike" kern="1200" baseline="0" dirty="0" smtClean="0">
                <a:solidFill>
                  <a:schemeClr val="tx1"/>
                </a:solidFill>
                <a:latin typeface="+mn-lt"/>
                <a:ea typeface="+mn-ea"/>
                <a:cs typeface="+mn-cs"/>
              </a:rPr>
              <a:t> Increased Cost of Correction of Manual Errors </a:t>
            </a:r>
          </a:p>
          <a:p>
            <a:r>
              <a:rPr lang="en-GB" sz="1200" b="0" i="0" u="none" strike="noStrike" kern="1200" baseline="0" dirty="0" smtClean="0">
                <a:solidFill>
                  <a:schemeClr val="tx1"/>
                </a:solidFill>
                <a:latin typeface="+mn-lt"/>
                <a:ea typeface="+mn-ea"/>
                <a:cs typeface="+mn-cs"/>
              </a:rPr>
              <a:t>Huge Need for Talent </a:t>
            </a:r>
          </a:p>
          <a:p>
            <a:r>
              <a:rPr lang="en-GB" sz="1200" b="0" i="0" u="none" strike="noStrike" kern="1200" baseline="0" dirty="0" smtClean="0">
                <a:solidFill>
                  <a:schemeClr val="tx1"/>
                </a:solidFill>
                <a:latin typeface="+mn-lt"/>
                <a:ea typeface="+mn-ea"/>
                <a:cs typeface="+mn-cs"/>
              </a:rPr>
              <a:t>Risk of Critical Skills Shortage </a:t>
            </a:r>
          </a:p>
          <a:p>
            <a:r>
              <a:rPr lang="en-GB" sz="1200" b="0" i="0" u="none" strike="noStrike" kern="1200" baseline="0" dirty="0" smtClean="0">
                <a:solidFill>
                  <a:schemeClr val="tx1"/>
                </a:solidFill>
                <a:latin typeface="+mn-lt"/>
                <a:ea typeface="+mn-ea"/>
                <a:cs typeface="+mn-cs"/>
              </a:rPr>
              <a:t>Server counts are on the rise, and apps span physical boxes and virtual machines scattered on both sides of the corporate firewall </a:t>
            </a:r>
          </a:p>
          <a:p>
            <a:r>
              <a:rPr lang="en-GB" sz="1200" b="0" i="0" u="none" strike="noStrike" kern="1200" baseline="0" dirty="0" smtClean="0">
                <a:solidFill>
                  <a:schemeClr val="tx1"/>
                </a:solidFill>
                <a:latin typeface="+mn-lt"/>
                <a:ea typeface="+mn-ea"/>
                <a:cs typeface="+mn-cs"/>
              </a:rPr>
              <a:t>Infrastructure changes all the time. Especially in “the Cloud”:-Different operating systems different hardware from different vendors, different applications in the stack </a:t>
            </a:r>
          </a:p>
          <a:p>
            <a:r>
              <a:rPr lang="en-GB" sz="1200" b="0" i="0" u="none" strike="noStrike" kern="1200" baseline="0" dirty="0" smtClean="0">
                <a:solidFill>
                  <a:schemeClr val="tx1"/>
                </a:solidFill>
                <a:latin typeface="+mn-lt"/>
                <a:ea typeface="+mn-ea"/>
                <a:cs typeface="+mn-cs"/>
              </a:rPr>
              <a:t>Quick provisioning of new geographies, business continuity </a:t>
            </a:r>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4</a:t>
            </a:fld>
            <a:endParaRPr lang="en-GB" dirty="0"/>
          </a:p>
        </p:txBody>
      </p:sp>
    </p:spTree>
    <p:extLst>
      <p:ext uri="{BB962C8B-B14F-4D97-AF65-F5344CB8AC3E}">
        <p14:creationId xmlns:p14="http://schemas.microsoft.com/office/powerpoint/2010/main" val="4267331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Less attachment to servers</a:t>
            </a:r>
          </a:p>
          <a:p>
            <a:r>
              <a:rPr lang="en-GB" baseline="0" dirty="0" smtClean="0"/>
              <a:t>Much safer from disaster</a:t>
            </a:r>
            <a:endParaRPr lang="en-GB" dirty="0" smtClean="0"/>
          </a:p>
        </p:txBody>
      </p:sp>
      <p:sp>
        <p:nvSpPr>
          <p:cNvPr id="4" name="Slide Number Placeholder 3"/>
          <p:cNvSpPr>
            <a:spLocks noGrp="1"/>
          </p:cNvSpPr>
          <p:nvPr>
            <p:ph type="sldNum" sz="quarter" idx="10"/>
          </p:nvPr>
        </p:nvSpPr>
        <p:spPr/>
        <p:txBody>
          <a:bodyPr/>
          <a:lstStyle/>
          <a:p>
            <a:fld id="{27F7A45B-6EF4-48D1-BAD3-C67D3F7B37C9}" type="slidenum">
              <a:rPr lang="en-GB" smtClean="0"/>
              <a:t>23</a:t>
            </a:fld>
            <a:endParaRPr lang="en-GB" dirty="0"/>
          </a:p>
        </p:txBody>
      </p:sp>
    </p:spTree>
    <p:extLst>
      <p:ext uri="{BB962C8B-B14F-4D97-AF65-F5344CB8AC3E}">
        <p14:creationId xmlns:p14="http://schemas.microsoft.com/office/powerpoint/2010/main" val="4259242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Make</a:t>
            </a:r>
            <a:r>
              <a:rPr lang="en-GB" b="0" baseline="0" dirty="0" smtClean="0"/>
              <a:t> the points from the slide</a:t>
            </a:r>
            <a:endParaRPr lang="en-GB" b="0" dirty="0"/>
          </a:p>
        </p:txBody>
      </p:sp>
      <p:sp>
        <p:nvSpPr>
          <p:cNvPr id="4" name="Slide Number Placeholder 3"/>
          <p:cNvSpPr>
            <a:spLocks noGrp="1"/>
          </p:cNvSpPr>
          <p:nvPr>
            <p:ph type="sldNum" sz="quarter" idx="10"/>
          </p:nvPr>
        </p:nvSpPr>
        <p:spPr/>
        <p:txBody>
          <a:bodyPr/>
          <a:lstStyle/>
          <a:p>
            <a:fld id="{27F7A45B-6EF4-48D1-BAD3-C67D3F7B37C9}" type="slidenum">
              <a:rPr lang="en-GB" smtClean="0"/>
              <a:t>29</a:t>
            </a:fld>
            <a:endParaRPr lang="en-GB" dirty="0"/>
          </a:p>
        </p:txBody>
      </p:sp>
    </p:spTree>
    <p:extLst>
      <p:ext uri="{BB962C8B-B14F-4D97-AF65-F5344CB8AC3E}">
        <p14:creationId xmlns:p14="http://schemas.microsoft.com/office/powerpoint/2010/main" val="3116526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However, they’ve mostly</a:t>
            </a:r>
            <a:r>
              <a:rPr lang="en-GB" b="0" baseline="0" dirty="0" smtClean="0"/>
              <a:t> extended downwards as well, e.g. Chef Metal handles infra orchestration</a:t>
            </a:r>
          </a:p>
          <a:p>
            <a:endParaRPr lang="en-GB" b="0" baseline="0" dirty="0" smtClean="0"/>
          </a:p>
          <a:p>
            <a:r>
              <a:rPr lang="en-GB" b="0" baseline="0" dirty="0" smtClean="0"/>
              <a:t>We will be using Chef and using it in the execution arch layer</a:t>
            </a:r>
            <a:endParaRPr lang="en-GB" b="0" dirty="0"/>
          </a:p>
        </p:txBody>
      </p:sp>
      <p:sp>
        <p:nvSpPr>
          <p:cNvPr id="4" name="Slide Number Placeholder 3"/>
          <p:cNvSpPr>
            <a:spLocks noGrp="1"/>
          </p:cNvSpPr>
          <p:nvPr>
            <p:ph type="sldNum" sz="quarter" idx="10"/>
          </p:nvPr>
        </p:nvSpPr>
        <p:spPr/>
        <p:txBody>
          <a:bodyPr/>
          <a:lstStyle/>
          <a:p>
            <a:fld id="{27F7A45B-6EF4-48D1-BAD3-C67D3F7B37C9}" type="slidenum">
              <a:rPr lang="en-GB" smtClean="0"/>
              <a:t>30</a:t>
            </a:fld>
            <a:endParaRPr lang="en-GB" dirty="0"/>
          </a:p>
        </p:txBody>
      </p:sp>
    </p:spTree>
    <p:extLst>
      <p:ext uri="{BB962C8B-B14F-4D97-AF65-F5344CB8AC3E}">
        <p14:creationId xmlns:p14="http://schemas.microsoft.com/office/powerpoint/2010/main" val="3116526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dirty="0" smtClean="0"/>
              <a:t>Explain</a:t>
            </a:r>
            <a:r>
              <a:rPr lang="en-GB" baseline="0" dirty="0" smtClean="0"/>
              <a:t> the points</a:t>
            </a:r>
          </a:p>
          <a:p>
            <a:pPr marL="0" lvl="0" indent="0">
              <a:buFont typeface="+mj-lt"/>
              <a:buNone/>
            </a:pPr>
            <a:r>
              <a:rPr lang="en-GB" dirty="0" smtClean="0"/>
              <a:t>idempotent (re-runnable and the same outcome irrespective</a:t>
            </a:r>
            <a:r>
              <a:rPr lang="en-GB" baseline="0" dirty="0" smtClean="0"/>
              <a:t> of start state)</a:t>
            </a:r>
          </a:p>
          <a:p>
            <a:pPr marL="0" lvl="0" indent="0">
              <a:buFont typeface="+mj-lt"/>
              <a:buNone/>
            </a:pPr>
            <a:r>
              <a:rPr lang="en-GB" baseline="0" dirty="0" smtClean="0"/>
              <a:t>Ssh creates a smell – from a famous blog talking about not doing things properly (in a repeatable, recreateable, non-snowflake way)</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33</a:t>
            </a:fld>
            <a:endParaRPr lang="en-GB" dirty="0"/>
          </a:p>
        </p:txBody>
      </p:sp>
    </p:spTree>
    <p:extLst>
      <p:ext uri="{BB962C8B-B14F-4D97-AF65-F5344CB8AC3E}">
        <p14:creationId xmlns:p14="http://schemas.microsoft.com/office/powerpoint/2010/main" val="3033114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GB" sz="1200" b="0" i="0" kern="1200" dirty="0" smtClean="0">
                <a:solidFill>
                  <a:schemeClr val="tx1"/>
                </a:solidFill>
                <a:effectLst/>
                <a:latin typeface="+mn-lt"/>
                <a:ea typeface="+mn-ea"/>
                <a:cs typeface="+mn-cs"/>
              </a:rPr>
              <a:t>Explain these</a:t>
            </a:r>
            <a:r>
              <a:rPr lang="en-GB" sz="1200" b="0" i="0" kern="1200" baseline="0" dirty="0" smtClean="0">
                <a:solidFill>
                  <a:schemeClr val="tx1"/>
                </a:solidFill>
                <a:effectLst/>
                <a:latin typeface="+mn-lt"/>
                <a:ea typeface="+mn-ea"/>
                <a:cs typeface="+mn-cs"/>
              </a:rPr>
              <a:t> t</a:t>
            </a:r>
            <a:r>
              <a:rPr lang="en-GB" sz="1200" b="0" i="0" kern="1200" dirty="0" smtClean="0">
                <a:solidFill>
                  <a:schemeClr val="tx1"/>
                </a:solidFill>
                <a:effectLst/>
                <a:latin typeface="+mn-lt"/>
                <a:ea typeface="+mn-ea"/>
                <a:cs typeface="+mn-cs"/>
              </a:rPr>
              <a:t>ools:</a:t>
            </a:r>
          </a:p>
          <a:p>
            <a:pPr marL="685800" lvl="1" indent="-228600">
              <a:buFont typeface="+mj-lt"/>
              <a:buAutoNum type="alphaLcPeriod"/>
            </a:pPr>
            <a:r>
              <a:rPr lang="en-GB" sz="1200" b="0" i="0" kern="1200" dirty="0" smtClean="0">
                <a:solidFill>
                  <a:schemeClr val="tx1"/>
                </a:solidFill>
                <a:effectLst/>
                <a:latin typeface="+mn-lt"/>
                <a:ea typeface="+mn-ea"/>
                <a:cs typeface="+mn-cs"/>
              </a:rPr>
              <a:t>Chef</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Chef is a configuration management tool written in Ruby and Erlang.</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It uses a pure-Ruby, domain-specific language (DSL) for writing system configuration recipes</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Used to streamline the task of configuring &amp; maintaining a servers, and can integrate with cloud-based platforms</a:t>
            </a:r>
          </a:p>
          <a:p>
            <a:pPr marL="685800" lvl="1" indent="-228600">
              <a:buFont typeface="+mj-lt"/>
              <a:buAutoNum type="alphaLcPeriod"/>
            </a:pPr>
            <a:r>
              <a:rPr lang="en-GB" sz="1200" b="0" i="0" kern="1200" dirty="0" smtClean="0">
                <a:solidFill>
                  <a:schemeClr val="tx1"/>
                </a:solidFill>
                <a:effectLst/>
                <a:latin typeface="+mn-lt"/>
                <a:ea typeface="+mn-ea"/>
                <a:cs typeface="+mn-cs"/>
              </a:rPr>
              <a:t>Puppet</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an open source configuration management utility</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produced by Puppet Labs, founded by Luke Kanies in 2005. </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It is written in Ruby and released as free software under Apache 2.0 licence</a:t>
            </a:r>
          </a:p>
          <a:p>
            <a:pPr marL="685800" lvl="1" indent="-228600">
              <a:buFont typeface="+mj-lt"/>
              <a:buAutoNum type="alphaLcPeriod"/>
            </a:pPr>
            <a:r>
              <a:rPr lang="en-GB" sz="1200" b="0" i="0" kern="1200" dirty="0" smtClean="0">
                <a:solidFill>
                  <a:schemeClr val="tx1"/>
                </a:solidFill>
                <a:effectLst/>
                <a:latin typeface="+mn-lt"/>
                <a:ea typeface="+mn-ea"/>
                <a:cs typeface="+mn-cs"/>
              </a:rPr>
              <a:t>SaltStack</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Another</a:t>
            </a:r>
            <a:r>
              <a:rPr lang="en-GB" sz="1200" b="0" i="0" kern="1200" baseline="0" dirty="0" smtClean="0">
                <a:solidFill>
                  <a:schemeClr val="tx1"/>
                </a:solidFill>
                <a:effectLst/>
                <a:latin typeface="+mn-lt"/>
                <a:ea typeface="+mn-ea"/>
                <a:cs typeface="+mn-cs"/>
              </a:rPr>
              <a:t> open-source tool for </a:t>
            </a:r>
            <a:r>
              <a:rPr lang="en-GB" sz="1200" b="0" i="0" kern="1200" dirty="0" smtClean="0">
                <a:solidFill>
                  <a:schemeClr val="tx1"/>
                </a:solidFill>
                <a:effectLst/>
                <a:latin typeface="+mn-lt"/>
                <a:ea typeface="+mn-ea"/>
                <a:cs typeface="+mn-cs"/>
              </a:rPr>
              <a:t>configuration management, infrastructure automation and cloud orchestration.</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Python-based, initially released in</a:t>
            </a:r>
            <a:r>
              <a:rPr lang="en-GB" dirty="0" smtClean="0">
                <a:effectLst/>
              </a:rPr>
              <a:t> March 2011</a:t>
            </a:r>
            <a:endParaRPr lang="en-GB" sz="1200" b="0" i="0" kern="1200" dirty="0" smtClean="0">
              <a:solidFill>
                <a:schemeClr val="tx1"/>
              </a:solidFill>
              <a:effectLst/>
              <a:latin typeface="+mn-lt"/>
              <a:ea typeface="+mn-ea"/>
              <a:cs typeface="+mn-cs"/>
            </a:endParaRPr>
          </a:p>
          <a:p>
            <a:pPr marL="685800" lvl="1" indent="-228600">
              <a:buFont typeface="+mj-lt"/>
              <a:buAutoNum type="alphaLcPeriod"/>
            </a:pPr>
            <a:r>
              <a:rPr lang="en-GB" sz="1200" b="0" i="0" kern="1200" dirty="0" smtClean="0">
                <a:solidFill>
                  <a:schemeClr val="tx1"/>
                </a:solidFill>
                <a:effectLst/>
                <a:latin typeface="+mn-lt"/>
                <a:ea typeface="+mn-ea"/>
                <a:cs typeface="+mn-cs"/>
              </a:rPr>
              <a:t>Ansible</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Similar tool</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Modules work over JSON and standard output </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Can be written in any programming language. </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Uses YAML to express reusable descriptions of systems</a:t>
            </a:r>
          </a:p>
          <a:p>
            <a:pPr marL="685800" lvl="1" indent="-228600">
              <a:buFont typeface="+mj-lt"/>
              <a:buAutoNum type="alphaLcPeriod"/>
            </a:pPr>
            <a:r>
              <a:rPr lang="en-GB" sz="1200" b="0" i="0" kern="1200" dirty="0" smtClean="0">
                <a:solidFill>
                  <a:schemeClr val="tx1"/>
                </a:solidFill>
                <a:effectLst/>
                <a:latin typeface="+mn-lt"/>
                <a:ea typeface="+mn-ea"/>
                <a:cs typeface="+mn-cs"/>
              </a:rPr>
              <a:t>CloudFormation</a:t>
            </a:r>
          </a:p>
          <a:p>
            <a:pPr marL="1143000" lvl="2" indent="-228600">
              <a:buFont typeface="+mj-lt"/>
              <a:buAutoNum type="alphaLcPeriod"/>
            </a:pPr>
            <a:r>
              <a:rPr lang="en-GB" sz="1200" b="0" i="1" kern="1200" dirty="0" smtClean="0">
                <a:solidFill>
                  <a:schemeClr val="tx1"/>
                </a:solidFill>
                <a:effectLst/>
                <a:latin typeface="+mn-lt"/>
                <a:ea typeface="+mn-ea"/>
                <a:cs typeface="+mn-cs"/>
              </a:rPr>
              <a:t>“we use CloudFormation to describe the infrastructure as code. The CloudFormation language is declarative JSON that is organized into files called templates. The templates can be deployed on AWS and then managed as stacks. The CloudFormation service handles creating, updating, and deleting AWS resources in the stacks. All we have to do is record what we want in the template and CloudFormation determines the dependencies and steps to create or change the infrastructure to be like what the template describes”</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34</a:t>
            </a:fld>
            <a:endParaRPr lang="en-GB" dirty="0"/>
          </a:p>
        </p:txBody>
      </p:sp>
    </p:spTree>
    <p:extLst>
      <p:ext uri="{BB962C8B-B14F-4D97-AF65-F5344CB8AC3E}">
        <p14:creationId xmlns:p14="http://schemas.microsoft.com/office/powerpoint/2010/main" val="3033114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GB" sz="1200" b="0" i="0" kern="1200" dirty="0" smtClean="0">
                <a:solidFill>
                  <a:schemeClr val="tx1"/>
                </a:solidFill>
                <a:effectLst/>
                <a:latin typeface="+mn-lt"/>
                <a:ea typeface="+mn-ea"/>
                <a:cs typeface="+mn-cs"/>
              </a:rPr>
              <a:t>Explain these</a:t>
            </a:r>
            <a:r>
              <a:rPr lang="en-GB" sz="1200" b="0" i="0" kern="1200" baseline="0" dirty="0" smtClean="0">
                <a:solidFill>
                  <a:schemeClr val="tx1"/>
                </a:solidFill>
                <a:effectLst/>
                <a:latin typeface="+mn-lt"/>
                <a:ea typeface="+mn-ea"/>
                <a:cs typeface="+mn-cs"/>
              </a:rPr>
              <a:t> t</a:t>
            </a:r>
            <a:r>
              <a:rPr lang="en-GB" sz="1200" b="0" i="0" kern="1200" dirty="0" smtClean="0">
                <a:solidFill>
                  <a:schemeClr val="tx1"/>
                </a:solidFill>
                <a:effectLst/>
                <a:latin typeface="+mn-lt"/>
                <a:ea typeface="+mn-ea"/>
                <a:cs typeface="+mn-cs"/>
              </a:rPr>
              <a:t>ools:</a:t>
            </a:r>
          </a:p>
          <a:p>
            <a:pPr marL="685800" lvl="1" indent="-228600">
              <a:buFont typeface="+mj-lt"/>
              <a:buAutoNum type="alphaLcPeriod"/>
            </a:pPr>
            <a:r>
              <a:rPr lang="en-GB" sz="1200" b="0" i="0" kern="1200" dirty="0" smtClean="0">
                <a:solidFill>
                  <a:schemeClr val="tx1"/>
                </a:solidFill>
                <a:effectLst/>
                <a:latin typeface="+mn-lt"/>
                <a:ea typeface="+mn-ea"/>
                <a:cs typeface="+mn-cs"/>
              </a:rPr>
              <a:t>Chef</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Chef is a configuration management tool written in Ruby and Erlang.</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It uses a pure-Ruby, domain-specific language (DSL) for writing system configuration recipes</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Used to streamline the task of configuring &amp; maintaining a servers, and can integrate with cloud-based platforms</a:t>
            </a:r>
          </a:p>
          <a:p>
            <a:pPr marL="685800" lvl="1" indent="-228600">
              <a:buFont typeface="+mj-lt"/>
              <a:buAutoNum type="alphaLcPeriod"/>
            </a:pPr>
            <a:r>
              <a:rPr lang="en-GB" sz="1200" b="0" i="0" kern="1200" dirty="0" smtClean="0">
                <a:solidFill>
                  <a:schemeClr val="tx1"/>
                </a:solidFill>
                <a:effectLst/>
                <a:latin typeface="+mn-lt"/>
                <a:ea typeface="+mn-ea"/>
                <a:cs typeface="+mn-cs"/>
              </a:rPr>
              <a:t>Puppet</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an open source configuration management utility</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produced by Puppet Labs, founded by Luke Kanies in 2005. </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It is written in Ruby and released as free software under Apache 2.0 licence</a:t>
            </a:r>
          </a:p>
          <a:p>
            <a:pPr marL="685800" lvl="1" indent="-228600">
              <a:buFont typeface="+mj-lt"/>
              <a:buAutoNum type="alphaLcPeriod"/>
            </a:pPr>
            <a:r>
              <a:rPr lang="en-GB" sz="1200" b="0" i="0" kern="1200" dirty="0" smtClean="0">
                <a:solidFill>
                  <a:schemeClr val="tx1"/>
                </a:solidFill>
                <a:effectLst/>
                <a:latin typeface="+mn-lt"/>
                <a:ea typeface="+mn-ea"/>
                <a:cs typeface="+mn-cs"/>
              </a:rPr>
              <a:t>SaltStack</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Another</a:t>
            </a:r>
            <a:r>
              <a:rPr lang="en-GB" sz="1200" b="0" i="0" kern="1200" baseline="0" dirty="0" smtClean="0">
                <a:solidFill>
                  <a:schemeClr val="tx1"/>
                </a:solidFill>
                <a:effectLst/>
                <a:latin typeface="+mn-lt"/>
                <a:ea typeface="+mn-ea"/>
                <a:cs typeface="+mn-cs"/>
              </a:rPr>
              <a:t> open-source tool for </a:t>
            </a:r>
            <a:r>
              <a:rPr lang="en-GB" sz="1200" b="0" i="0" kern="1200" dirty="0" smtClean="0">
                <a:solidFill>
                  <a:schemeClr val="tx1"/>
                </a:solidFill>
                <a:effectLst/>
                <a:latin typeface="+mn-lt"/>
                <a:ea typeface="+mn-ea"/>
                <a:cs typeface="+mn-cs"/>
              </a:rPr>
              <a:t>configuration management, infrastructure automation and cloud orchestration.</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Python-based, initially released in</a:t>
            </a:r>
            <a:r>
              <a:rPr lang="en-GB" dirty="0" smtClean="0">
                <a:effectLst/>
              </a:rPr>
              <a:t> March 2011</a:t>
            </a:r>
            <a:endParaRPr lang="en-GB" sz="1200" b="0" i="0" kern="1200" dirty="0" smtClean="0">
              <a:solidFill>
                <a:schemeClr val="tx1"/>
              </a:solidFill>
              <a:effectLst/>
              <a:latin typeface="+mn-lt"/>
              <a:ea typeface="+mn-ea"/>
              <a:cs typeface="+mn-cs"/>
            </a:endParaRPr>
          </a:p>
          <a:p>
            <a:pPr marL="685800" lvl="1" indent="-228600">
              <a:buFont typeface="+mj-lt"/>
              <a:buAutoNum type="alphaLcPeriod"/>
            </a:pPr>
            <a:r>
              <a:rPr lang="en-GB" sz="1200" b="0" i="0" kern="1200" dirty="0" smtClean="0">
                <a:solidFill>
                  <a:schemeClr val="tx1"/>
                </a:solidFill>
                <a:effectLst/>
                <a:latin typeface="+mn-lt"/>
                <a:ea typeface="+mn-ea"/>
                <a:cs typeface="+mn-cs"/>
              </a:rPr>
              <a:t>Ansible</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Similar tool</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Modules work over JSON and standard output </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Can be written in any programming language. </a:t>
            </a:r>
          </a:p>
          <a:p>
            <a:pPr marL="1143000" lvl="2" indent="-228600">
              <a:buFont typeface="Arial" panose="020B0604020202020204" pitchFamily="34" charset="0"/>
              <a:buChar char="•"/>
            </a:pPr>
            <a:r>
              <a:rPr lang="en-GB" sz="1200" b="0" i="0" kern="1200" dirty="0" smtClean="0">
                <a:solidFill>
                  <a:schemeClr val="tx1"/>
                </a:solidFill>
                <a:effectLst/>
                <a:latin typeface="+mn-lt"/>
                <a:ea typeface="+mn-ea"/>
                <a:cs typeface="+mn-cs"/>
              </a:rPr>
              <a:t>Uses YAML to express reusable descriptions of systems</a:t>
            </a:r>
          </a:p>
          <a:p>
            <a:pPr marL="685800" lvl="1" indent="-228600">
              <a:buFont typeface="+mj-lt"/>
              <a:buAutoNum type="alphaLcPeriod"/>
            </a:pPr>
            <a:r>
              <a:rPr lang="en-GB" sz="1200" b="0" i="0" kern="1200" dirty="0" smtClean="0">
                <a:solidFill>
                  <a:schemeClr val="tx1"/>
                </a:solidFill>
                <a:effectLst/>
                <a:latin typeface="+mn-lt"/>
                <a:ea typeface="+mn-ea"/>
                <a:cs typeface="+mn-cs"/>
              </a:rPr>
              <a:t>CloudFormation</a:t>
            </a:r>
          </a:p>
          <a:p>
            <a:pPr marL="1143000" lvl="2" indent="-228600">
              <a:buFont typeface="+mj-lt"/>
              <a:buAutoNum type="alphaLcPeriod"/>
            </a:pPr>
            <a:r>
              <a:rPr lang="en-GB" sz="1200" b="0" i="1" kern="1200" dirty="0" smtClean="0">
                <a:solidFill>
                  <a:schemeClr val="tx1"/>
                </a:solidFill>
                <a:effectLst/>
                <a:latin typeface="+mn-lt"/>
                <a:ea typeface="+mn-ea"/>
                <a:cs typeface="+mn-cs"/>
              </a:rPr>
              <a:t>“we use CloudFormation to describe the infrastructure as code. The CloudFormation language is declarative JSON that is organized into files called templates. The templates can be deployed on AWS and then managed as stacks. The CloudFormation service handles creating, updating, and deleting AWS resources in the stacks. All we have to do is record what we want in the template and CloudFormation determines the dependencies and steps to create or change the infrastructure to be like what the template describes”</a:t>
            </a:r>
            <a:endParaRPr lang="en-GB" dirty="0" smtClean="0"/>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35</a:t>
            </a:fld>
            <a:endParaRPr lang="en-GB" dirty="0"/>
          </a:p>
        </p:txBody>
      </p:sp>
    </p:spTree>
    <p:extLst>
      <p:ext uri="{BB962C8B-B14F-4D97-AF65-F5344CB8AC3E}">
        <p14:creationId xmlns:p14="http://schemas.microsoft.com/office/powerpoint/2010/main" val="3966773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Chef Server:</a:t>
            </a:r>
            <a:r>
              <a:rPr lang="en-GB" sz="1200" b="1"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The Chef server stores your recipes as well as other configuration data. The Chef server acts as a hub that is available to every node in the organization to make use of recipes and configuration data.</a:t>
            </a:r>
          </a:p>
          <a:p>
            <a:r>
              <a:rPr lang="en-GB" sz="1200" b="1" i="0" kern="1200" dirty="0" smtClean="0">
                <a:solidFill>
                  <a:schemeClr val="tx1"/>
                </a:solidFill>
                <a:effectLst/>
                <a:latin typeface="+mn-lt"/>
                <a:ea typeface="+mn-ea"/>
                <a:cs typeface="+mn-cs"/>
              </a:rPr>
              <a:t>Node: </a:t>
            </a:r>
            <a:r>
              <a:rPr lang="en-GB" sz="1200" b="0" i="0" kern="1200" dirty="0" smtClean="0">
                <a:solidFill>
                  <a:schemeClr val="tx1"/>
                </a:solidFill>
                <a:effectLst/>
                <a:latin typeface="+mn-lt"/>
                <a:ea typeface="+mn-ea"/>
                <a:cs typeface="+mn-cs"/>
              </a:rPr>
              <a:t>A node can be a physical server, a virtual server or a container instance. The nodes are connected to a Chef Server through a process called bootstrapping. Once the node is connected to a Chef server it periodically polls the Chef server using a tool called Chef client for the latest recipes and checks to see if the node is in compliance with the policy defined by these recipes. If the node is out of date, the Chef client runs them on the node to bring it up to date. The Chef client is installed on each node in your network. </a:t>
            </a:r>
          </a:p>
          <a:p>
            <a:r>
              <a:rPr lang="en-GB" sz="1200" b="1" i="0" kern="1200" dirty="0" smtClean="0">
                <a:solidFill>
                  <a:schemeClr val="tx1"/>
                </a:solidFill>
                <a:effectLst/>
                <a:latin typeface="+mn-lt"/>
                <a:ea typeface="+mn-ea"/>
                <a:cs typeface="+mn-cs"/>
              </a:rPr>
              <a:t>Work station: </a:t>
            </a:r>
            <a:r>
              <a:rPr lang="en-GB" sz="1200" b="0" i="0" kern="1200" dirty="0" smtClean="0">
                <a:solidFill>
                  <a:schemeClr val="tx1"/>
                </a:solidFill>
                <a:effectLst/>
                <a:latin typeface="+mn-lt"/>
                <a:ea typeface="+mn-ea"/>
                <a:cs typeface="+mn-cs"/>
              </a:rPr>
              <a:t>The workstation usually a laptop, is the location from which recipes and other chef configuration files are authored, synchronized with a git repository known as Chef-Repo that stores the files, and from where recipes and other files are uploaded to the Chef Server. The work station is also used to bootstrap nodes to the Chef Server.</a:t>
            </a:r>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36</a:t>
            </a:fld>
            <a:endParaRPr lang="en-GB" dirty="0"/>
          </a:p>
        </p:txBody>
      </p:sp>
    </p:spTree>
    <p:extLst>
      <p:ext uri="{BB962C8B-B14F-4D97-AF65-F5344CB8AC3E}">
        <p14:creationId xmlns:p14="http://schemas.microsoft.com/office/powerpoint/2010/main" val="583111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people through this</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37</a:t>
            </a:fld>
            <a:endParaRPr lang="en-GB" dirty="0"/>
          </a:p>
        </p:txBody>
      </p:sp>
    </p:spTree>
    <p:extLst>
      <p:ext uri="{BB962C8B-B14F-4D97-AF65-F5344CB8AC3E}">
        <p14:creationId xmlns:p14="http://schemas.microsoft.com/office/powerpoint/2010/main" val="3670067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Describ</a:t>
            </a:r>
            <a:r>
              <a:rPr lang="en-GB" baseline="0" dirty="0" smtClean="0"/>
              <a:t>e what happens</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38</a:t>
            </a:fld>
            <a:endParaRPr lang="en-GB" dirty="0"/>
          </a:p>
        </p:txBody>
      </p:sp>
    </p:spTree>
    <p:extLst>
      <p:ext uri="{BB962C8B-B14F-4D97-AF65-F5344CB8AC3E}">
        <p14:creationId xmlns:p14="http://schemas.microsoft.com/office/powerpoint/2010/main" val="304883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Describ</a:t>
            </a:r>
            <a:r>
              <a:rPr lang="en-GB" baseline="0" dirty="0" smtClean="0"/>
              <a:t>e what happens</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39</a:t>
            </a:fld>
            <a:endParaRPr lang="en-GB" dirty="0"/>
          </a:p>
        </p:txBody>
      </p:sp>
    </p:spTree>
    <p:extLst>
      <p:ext uri="{BB962C8B-B14F-4D97-AF65-F5344CB8AC3E}">
        <p14:creationId xmlns:p14="http://schemas.microsoft.com/office/powerpoint/2010/main" val="201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Guess who it is?</a:t>
            </a:r>
          </a:p>
          <a:p>
            <a:r>
              <a:rPr lang="en-GB" dirty="0" smtClean="0"/>
              <a:t>What did</a:t>
            </a:r>
            <a:r>
              <a:rPr lang="en-GB" baseline="0" dirty="0" smtClean="0"/>
              <a:t> he say?</a:t>
            </a:r>
          </a:p>
          <a:p>
            <a:r>
              <a:rPr lang="en-GB" baseline="0" dirty="0" smtClean="0"/>
              <a:t>What could relate to DevOps?</a:t>
            </a:r>
          </a:p>
          <a:p>
            <a:r>
              <a:rPr lang="en-GB" baseline="0" dirty="0" smtClean="0"/>
              <a:t>The idea (from Maartens Laurens from DCSC/Open Credo) is that Descartes’ ideas about dualism – the separation from the body and the mind</a:t>
            </a:r>
          </a:p>
          <a:p>
            <a:r>
              <a:rPr lang="en-GB" baseline="0" dirty="0" smtClean="0"/>
              <a:t>A bit like the transition from infra being physical to it now also being logical</a:t>
            </a:r>
            <a:endParaRPr lang="en-GB" dirty="0" smtClean="0"/>
          </a:p>
          <a:p>
            <a:r>
              <a:rPr lang="en-GB" dirty="0" smtClean="0"/>
              <a:t>We can treat infra differently now</a:t>
            </a:r>
          </a:p>
          <a:p>
            <a:endParaRPr lang="en-GB" dirty="0" smtClean="0"/>
          </a:p>
          <a:p>
            <a:r>
              <a:rPr lang="en-GB" dirty="0" smtClean="0"/>
              <a:t>Other</a:t>
            </a:r>
            <a:r>
              <a:rPr lang="en-GB" baseline="0" dirty="0" smtClean="0"/>
              <a:t> quotes are quite nice – with infra as code, we are dealing with complexity (first quote) and uncertainty, second.</a:t>
            </a:r>
            <a:endParaRPr lang="en-GB" dirty="0" smtClean="0"/>
          </a:p>
        </p:txBody>
      </p:sp>
      <p:sp>
        <p:nvSpPr>
          <p:cNvPr id="4" name="Slide Number Placeholder 3"/>
          <p:cNvSpPr>
            <a:spLocks noGrp="1"/>
          </p:cNvSpPr>
          <p:nvPr>
            <p:ph type="sldNum" sz="quarter" idx="10"/>
          </p:nvPr>
        </p:nvSpPr>
        <p:spPr/>
        <p:txBody>
          <a:bodyPr/>
          <a:lstStyle/>
          <a:p>
            <a:fld id="{27F7A45B-6EF4-48D1-BAD3-C67D3F7B37C9}" type="slidenum">
              <a:rPr lang="en-GB" smtClean="0"/>
              <a:t>5</a:t>
            </a:fld>
            <a:endParaRPr lang="en-GB" dirty="0"/>
          </a:p>
        </p:txBody>
      </p:sp>
    </p:spTree>
    <p:extLst>
      <p:ext uri="{BB962C8B-B14F-4D97-AF65-F5344CB8AC3E}">
        <p14:creationId xmlns:p14="http://schemas.microsoft.com/office/powerpoint/2010/main" val="1361122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To support system integration, Chef makes network-wide configuration searchable and makes search results available to the recipes. Combining search with periodic configuration updates is very powerful. For example, since configuration recipes run periodically, load balancers will automatically notice new web servers and begin to route requests to them. Here's an example.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 new JBoss app server has just come online. The next time the Chef client runs on the other nodes, the recipes notice that a new app server node has been added and update their lists of IP addresses. The new server becomes integrated into the environment.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Mention</a:t>
            </a:r>
            <a:r>
              <a:rPr lang="en-GB" sz="1200" b="0" i="0" kern="1200" baseline="0" dirty="0" smtClean="0">
                <a:solidFill>
                  <a:schemeClr val="tx1"/>
                </a:solidFill>
                <a:effectLst/>
                <a:latin typeface="+mn-lt"/>
                <a:ea typeface="+mn-ea"/>
                <a:cs typeface="+mn-cs"/>
              </a:rPr>
              <a:t> ITIL and CMDB</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41</a:t>
            </a:fld>
            <a:endParaRPr lang="en-GB" dirty="0"/>
          </a:p>
        </p:txBody>
      </p:sp>
    </p:spTree>
    <p:extLst>
      <p:ext uri="{BB962C8B-B14F-4D97-AF65-F5344CB8AC3E}">
        <p14:creationId xmlns:p14="http://schemas.microsoft.com/office/powerpoint/2010/main" val="2262372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Need to figure out who can make Chef updates!  “Git hub pull model is best”, i.e. don’t create silos</a:t>
            </a:r>
            <a:endParaRPr lang="en-GB" dirty="0" smtClean="0"/>
          </a:p>
        </p:txBody>
      </p:sp>
      <p:sp>
        <p:nvSpPr>
          <p:cNvPr id="4" name="Slide Number Placeholder 3"/>
          <p:cNvSpPr>
            <a:spLocks noGrp="1"/>
          </p:cNvSpPr>
          <p:nvPr>
            <p:ph type="sldNum" sz="quarter" idx="10"/>
          </p:nvPr>
        </p:nvSpPr>
        <p:spPr/>
        <p:txBody>
          <a:bodyPr/>
          <a:lstStyle/>
          <a:p>
            <a:fld id="{27F7A45B-6EF4-48D1-BAD3-C67D3F7B37C9}" type="slidenum">
              <a:rPr lang="en-GB" smtClean="0"/>
              <a:t>42</a:t>
            </a:fld>
            <a:endParaRPr lang="en-GB" dirty="0"/>
          </a:p>
        </p:txBody>
      </p:sp>
    </p:spTree>
    <p:extLst>
      <p:ext uri="{BB962C8B-B14F-4D97-AF65-F5344CB8AC3E}">
        <p14:creationId xmlns:p14="http://schemas.microsoft.com/office/powerpoint/2010/main" val="4259242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44</a:t>
            </a:fld>
            <a:endParaRPr lang="en-GB" dirty="0"/>
          </a:p>
        </p:txBody>
      </p:sp>
    </p:spTree>
    <p:extLst>
      <p:ext uri="{BB962C8B-B14F-4D97-AF65-F5344CB8AC3E}">
        <p14:creationId xmlns:p14="http://schemas.microsoft.com/office/powerpoint/2010/main" val="21708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if we</a:t>
            </a:r>
            <a:r>
              <a:rPr lang="en-GB" baseline="0" dirty="0" smtClean="0"/>
              <a:t> have another logical (not spiritual) dimension to treat infra automation, what does it actually do?</a:t>
            </a:r>
            <a:endParaRPr lang="en-GB" dirty="0" smtClean="0"/>
          </a:p>
          <a:p>
            <a:r>
              <a:rPr lang="en-GB" dirty="0" smtClean="0"/>
              <a:t>Read</a:t>
            </a:r>
            <a:r>
              <a:rPr lang="en-GB" baseline="0" dirty="0" smtClean="0"/>
              <a:t> through the points and discuss with examples</a:t>
            </a:r>
          </a:p>
          <a:p>
            <a:r>
              <a:rPr lang="en-GB" baseline="0" dirty="0" smtClean="0"/>
              <a:t>We typically don’t work too much below the API layer</a:t>
            </a:r>
          </a:p>
          <a:p>
            <a:r>
              <a:rPr lang="en-GB" baseline="0" dirty="0" smtClean="0"/>
              <a:t>If we wanted to, we’d use Open Stack</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6</a:t>
            </a:fld>
            <a:endParaRPr lang="en-GB" dirty="0"/>
          </a:p>
        </p:txBody>
      </p:sp>
    </p:spTree>
    <p:extLst>
      <p:ext uri="{BB962C8B-B14F-4D97-AF65-F5344CB8AC3E}">
        <p14:creationId xmlns:p14="http://schemas.microsoft.com/office/powerpoint/2010/main" val="136112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a possible reference architecture for platform product</a:t>
            </a:r>
          </a:p>
          <a:p>
            <a:r>
              <a:rPr lang="en-GB" b="0" dirty="0" smtClean="0"/>
              <a:t>This</a:t>
            </a:r>
            <a:r>
              <a:rPr lang="en-GB" b="0" baseline="0" dirty="0" smtClean="0"/>
              <a:t> re-enforced the point that we usually work above the level of hardware management</a:t>
            </a:r>
          </a:p>
          <a:p>
            <a:r>
              <a:rPr lang="en-GB" b="0" baseline="0" dirty="0" smtClean="0"/>
              <a:t>But there is still a lot remaining for us to think about</a:t>
            </a:r>
            <a:endParaRPr lang="en-GB" b="0" dirty="0" smtClean="0"/>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52858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a:t>
            </a:r>
            <a:r>
              <a:rPr lang="en-GB" baseline="0" dirty="0" smtClean="0"/>
              <a:t> the point that if different environments in the pipeline don’t behave the same, how are we going to have the confidence to continuously release?</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8</a:t>
            </a:fld>
            <a:endParaRPr lang="en-GB" dirty="0"/>
          </a:p>
        </p:txBody>
      </p:sp>
    </p:spTree>
    <p:extLst>
      <p:ext uri="{BB962C8B-B14F-4D97-AF65-F5344CB8AC3E}">
        <p14:creationId xmlns:p14="http://schemas.microsoft.com/office/powerpoint/2010/main" val="18458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9</a:t>
            </a:fld>
            <a:endParaRPr lang="en-GB" dirty="0"/>
          </a:p>
        </p:txBody>
      </p:sp>
    </p:spTree>
    <p:extLst>
      <p:ext uri="{BB962C8B-B14F-4D97-AF65-F5344CB8AC3E}">
        <p14:creationId xmlns:p14="http://schemas.microsoft.com/office/powerpoint/2010/main" val="258868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10</a:t>
            </a:fld>
            <a:endParaRPr lang="en-GB" dirty="0"/>
          </a:p>
        </p:txBody>
      </p:sp>
    </p:spTree>
    <p:extLst>
      <p:ext uri="{BB962C8B-B14F-4D97-AF65-F5344CB8AC3E}">
        <p14:creationId xmlns:p14="http://schemas.microsoft.com/office/powerpoint/2010/main" val="258868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11</a:t>
            </a:fld>
            <a:endParaRPr lang="en-GB" dirty="0"/>
          </a:p>
        </p:txBody>
      </p:sp>
    </p:spTree>
    <p:extLst>
      <p:ext uri="{BB962C8B-B14F-4D97-AF65-F5344CB8AC3E}">
        <p14:creationId xmlns:p14="http://schemas.microsoft.com/office/powerpoint/2010/main" val="258868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8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99734330.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9" name="Group 8"/>
            <p:cNvGrpSpPr/>
            <p:nvPr/>
          </p:nvGrpSpPr>
          <p:grpSpPr>
            <a:xfrm>
              <a:off x="495299" y="312167"/>
              <a:ext cx="2183716" cy="635721"/>
              <a:chOff x="459321" y="5788818"/>
              <a:chExt cx="2183716" cy="635721"/>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4" name="Freeform 13"/>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10" name="Group 9"/>
            <p:cNvGrpSpPr/>
            <p:nvPr/>
          </p:nvGrpSpPr>
          <p:grpSpPr>
            <a:xfrm>
              <a:off x="5633931" y="1692955"/>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sp>
        <p:nvSpPr>
          <p:cNvPr id="2" name="Title 1"/>
          <p:cNvSpPr>
            <a:spLocks noGrp="1"/>
          </p:cNvSpPr>
          <p:nvPr>
            <p:ph type="ctrTitle" hasCustomPrompt="1"/>
          </p:nvPr>
        </p:nvSpPr>
        <p:spPr>
          <a:xfrm>
            <a:off x="496892" y="1599032"/>
            <a:ext cx="407511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Module #</a:t>
            </a:r>
            <a:br>
              <a:rPr lang="en-US" dirty="0" smtClean="0"/>
            </a:br>
            <a:r>
              <a:rPr lang="en-US" dirty="0" smtClean="0"/>
              <a:t>Module name</a:t>
            </a:r>
            <a:endParaRPr lang="en-GB" dirty="0"/>
          </a:p>
        </p:txBody>
      </p:sp>
      <p:sp>
        <p:nvSpPr>
          <p:cNvPr id="33" name="Text Placeholder 32"/>
          <p:cNvSpPr>
            <a:spLocks noGrp="1"/>
          </p:cNvSpPr>
          <p:nvPr>
            <p:ph type="body" sz="quarter" idx="10" hasCustomPrompt="1"/>
          </p:nvPr>
        </p:nvSpPr>
        <p:spPr>
          <a:xfrm>
            <a:off x="496892" y="2669757"/>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err="1" smtClean="0"/>
              <a:t>DevOps</a:t>
            </a:r>
            <a:r>
              <a:rPr lang="en-US" dirty="0" smtClean="0"/>
              <a:t> Academy</a:t>
            </a:r>
          </a:p>
        </p:txBody>
      </p:sp>
    </p:spTree>
    <p:extLst>
      <p:ext uri="{BB962C8B-B14F-4D97-AF65-F5344CB8AC3E}">
        <p14:creationId xmlns:p14="http://schemas.microsoft.com/office/powerpoint/2010/main" val="4161689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96800" y="1166781"/>
            <a:ext cx="8151900" cy="396548"/>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96800" y="1563329"/>
            <a:ext cx="8151900" cy="4826359"/>
          </a:xfrm>
        </p:spPr>
        <p:txBody>
          <a:bodyPr/>
          <a:lstStyle>
            <a:lvl2pPr>
              <a:defRPr sz="1400"/>
            </a:lvl2pPr>
            <a:lvl3pPr>
              <a:defRPr sz="1200"/>
            </a:lvl3pPr>
            <a:lvl4pPr>
              <a:defRPr sz="11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endParaRPr lang="en-GB" dirty="0"/>
          </a:p>
        </p:txBody>
      </p:sp>
      <p:sp>
        <p:nvSpPr>
          <p:cNvPr id="6" name="Slide Number Placeholder 5"/>
          <p:cNvSpPr>
            <a:spLocks noGrp="1"/>
          </p:cNvSpPr>
          <p:nvPr>
            <p:ph type="sldNum" sz="quarter" idx="13"/>
          </p:nvPr>
        </p:nvSpPr>
        <p:spPr/>
        <p:txBody>
          <a:bodyPr/>
          <a:lstStyle/>
          <a:p>
            <a:fld id="{3FE1AAC3-A965-44A3-AD06-EA035165D72C}" type="slidenum">
              <a:rPr lang="en-GB" smtClean="0"/>
              <a:t>‹#›</a:t>
            </a:fld>
            <a:endParaRPr lang="en-GB"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E1AAC3-A965-44A3-AD06-EA035165D72C}" type="slidenum">
              <a:rPr lang="en-GB" smtClean="0"/>
              <a:t>‹#›</a:t>
            </a:fld>
            <a:endParaRPr lang="en-GB"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96800" y="1166781"/>
            <a:ext cx="815190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2" name="Footer Placeholder 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FE1AAC3-A965-44A3-AD06-EA035165D72C}" type="slidenum">
              <a:rPr lang="en-GB" smtClean="0"/>
              <a:t>‹#›</a:t>
            </a:fld>
            <a:endParaRPr lang="en-GB"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endParaRPr lang="en-GB"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893" y="1256061"/>
            <a:ext cx="8151811"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288923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45CAD484-7811-4992-BE22-DC3485F26599}" type="slidenum">
              <a:rPr lang="en-US" altLang="en-US"/>
              <a:pPr/>
              <a:t>‹#›</a:t>
            </a:fld>
            <a:endParaRPr lang="en-US" altLang="en-US" dirty="0"/>
          </a:p>
        </p:txBody>
      </p: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t>
            </a:r>
            <a:r>
              <a:rPr lang="en-US" sz="900" dirty="0">
                <a:solidFill>
                  <a:srgbClr val="7F7F7F"/>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203889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6888" y="1172569"/>
            <a:ext cx="8151812" cy="5217120"/>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96800" y="5"/>
            <a:ext cx="8151900"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60" y="6546849"/>
            <a:ext cx="508345" cy="157164"/>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cxnSp>
        <p:nvCxnSpPr>
          <p:cNvPr id="7" name="Straight Connector 9"/>
          <p:cNvCxnSpPr>
            <a:cxnSpLocks noChangeShapeType="1"/>
          </p:cNvCxnSpPr>
          <p:nvPr/>
        </p:nvCxnSpPr>
        <p:spPr bwMode="auto">
          <a:xfrm>
            <a:off x="496888" y="1102300"/>
            <a:ext cx="8645612" cy="0"/>
          </a:xfrm>
          <a:prstGeom prst="line">
            <a:avLst/>
          </a:prstGeom>
          <a:noFill/>
          <a:ln w="12700">
            <a:solidFill>
              <a:schemeClr val="accent1"/>
            </a:solidFill>
            <a:round/>
            <a:headEnd/>
            <a:tailEnd/>
          </a:ln>
        </p:spPr>
      </p:cxnSp>
      <p:sp>
        <p:nvSpPr>
          <p:cNvPr id="4" name="Footer Placeholder 3"/>
          <p:cNvSpPr>
            <a:spLocks noGrp="1"/>
          </p:cNvSpPr>
          <p:nvPr>
            <p:ph type="ftr" sz="quarter" idx="3"/>
          </p:nvPr>
        </p:nvSpPr>
        <p:spPr>
          <a:xfrm>
            <a:off x="496800" y="6546849"/>
            <a:ext cx="2895600" cy="157164"/>
          </a:xfrm>
          <a:prstGeom prst="rect">
            <a:avLst/>
          </a:prstGeom>
          <a:noFill/>
        </p:spPr>
        <p:txBody>
          <a:bodyPr wrap="square" lIns="0" anchor="ctr" anchorCtr="0">
            <a:noAutofit/>
          </a:bodyPr>
          <a:lstStyle>
            <a:lvl1pPr>
              <a:defRPr lang="en-AU" sz="900">
                <a:solidFill>
                  <a:schemeClr val="tx2"/>
                </a:solidFill>
              </a:defRPr>
            </a:lvl1pPr>
          </a:lstStyle>
          <a:p>
            <a:endParaRPr lang="en-GB" dirty="0"/>
          </a:p>
        </p:txBody>
      </p:sp>
      <p:pic>
        <p:nvPicPr>
          <p:cNvPr id="8" name="Picture 2" descr="C:\Users\mark.rendell\AppData\Local\Microsoft\Windows\Temporary Internet Files\Content.Outlook\Q4DNG7M0\new-devops.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403167" y="0"/>
            <a:ext cx="1740833" cy="54867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671" r:id="rId2"/>
    <p:sldLayoutId id="2147483676" r:id="rId3"/>
    <p:sldLayoutId id="2147483677" r:id="rId4"/>
    <p:sldLayoutId id="2147483679" r:id="rId5"/>
    <p:sldLayoutId id="2147483709" r:id="rId6"/>
  </p:sldLayoutIdLst>
  <p:timing>
    <p:tnLst>
      <p:par>
        <p:cTn id="1" dur="indefinite" restart="never" nodeType="tmRoot"/>
      </p:par>
    </p:tnLst>
  </p:timing>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martinfowler.com/bliki/SnowflakeServer.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sahashock.com/index.cgi/en/20/http/sysadvent.blogspot.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martinfowler.com/bliki/ImmutableServer.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8.jpeg"/><Relationship Id="rId18" Type="http://schemas.openxmlformats.org/officeDocument/2006/relationships/image" Target="../media/image43.jpeg"/><Relationship Id="rId3" Type="http://schemas.openxmlformats.org/officeDocument/2006/relationships/image" Target="../media/image28.wmf"/><Relationship Id="rId21" Type="http://schemas.openxmlformats.org/officeDocument/2006/relationships/image" Target="../media/image46.jpeg"/><Relationship Id="rId7" Type="http://schemas.openxmlformats.org/officeDocument/2006/relationships/image" Target="../media/image33.gif"/><Relationship Id="rId12" Type="http://schemas.openxmlformats.org/officeDocument/2006/relationships/image" Target="../media/image37.jpeg"/><Relationship Id="rId17" Type="http://schemas.openxmlformats.org/officeDocument/2006/relationships/image" Target="../media/image42.png"/><Relationship Id="rId2" Type="http://schemas.openxmlformats.org/officeDocument/2006/relationships/image" Target="../media/image26.png"/><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6.jpeg"/><Relationship Id="rId5" Type="http://schemas.openxmlformats.org/officeDocument/2006/relationships/image" Target="../media/image31.wmf"/><Relationship Id="rId15" Type="http://schemas.openxmlformats.org/officeDocument/2006/relationships/image" Target="../media/image40.png"/><Relationship Id="rId10" Type="http://schemas.openxmlformats.org/officeDocument/2006/relationships/image" Target="../media/image27.wmf"/><Relationship Id="rId19" Type="http://schemas.openxmlformats.org/officeDocument/2006/relationships/image" Target="../media/image44.png"/><Relationship Id="rId4" Type="http://schemas.openxmlformats.org/officeDocument/2006/relationships/image" Target="../media/image30.wmf"/><Relationship Id="rId9" Type="http://schemas.openxmlformats.org/officeDocument/2006/relationships/image" Target="../media/image35.jpeg"/><Relationship Id="rId14" Type="http://schemas.openxmlformats.org/officeDocument/2006/relationships/image" Target="../media/image39.jpeg"/><Relationship Id="rId22"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jpeg"/><Relationship Id="rId18" Type="http://schemas.openxmlformats.org/officeDocument/2006/relationships/image" Target="../media/image40.png"/><Relationship Id="rId3" Type="http://schemas.openxmlformats.org/officeDocument/2006/relationships/image" Target="../media/image31.wmf"/><Relationship Id="rId21" Type="http://schemas.openxmlformats.org/officeDocument/2006/relationships/image" Target="../media/image45.png"/><Relationship Id="rId7" Type="http://schemas.openxmlformats.org/officeDocument/2006/relationships/image" Target="../media/image30.wmf"/><Relationship Id="rId12" Type="http://schemas.openxmlformats.org/officeDocument/2006/relationships/image" Target="../media/image36.jpeg"/><Relationship Id="rId17" Type="http://schemas.openxmlformats.org/officeDocument/2006/relationships/image" Target="../media/image49.jpeg"/><Relationship Id="rId2" Type="http://schemas.openxmlformats.org/officeDocument/2006/relationships/image" Target="../media/image28.wmf"/><Relationship Id="rId16" Type="http://schemas.openxmlformats.org/officeDocument/2006/relationships/image" Target="../media/image42.png"/><Relationship Id="rId20"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5.jpeg"/><Relationship Id="rId24" Type="http://schemas.openxmlformats.org/officeDocument/2006/relationships/image" Target="../media/image29.png"/><Relationship Id="rId5" Type="http://schemas.openxmlformats.org/officeDocument/2006/relationships/image" Target="../media/image48.png"/><Relationship Id="rId15" Type="http://schemas.openxmlformats.org/officeDocument/2006/relationships/image" Target="../media/image39.jpeg"/><Relationship Id="rId23" Type="http://schemas.openxmlformats.org/officeDocument/2006/relationships/image" Target="../media/image27.wmf"/><Relationship Id="rId10" Type="http://schemas.openxmlformats.org/officeDocument/2006/relationships/image" Target="../media/image34.png"/><Relationship Id="rId19" Type="http://schemas.openxmlformats.org/officeDocument/2006/relationships/image" Target="../media/image41.png"/><Relationship Id="rId4" Type="http://schemas.openxmlformats.org/officeDocument/2006/relationships/image" Target="../media/image47.png"/><Relationship Id="rId9" Type="http://schemas.openxmlformats.org/officeDocument/2006/relationships/image" Target="../media/image33.gif"/><Relationship Id="rId14" Type="http://schemas.openxmlformats.org/officeDocument/2006/relationships/image" Target="../media/image38.jpeg"/><Relationship Id="rId22" Type="http://schemas.openxmlformats.org/officeDocument/2006/relationships/image" Target="../media/image4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8.jpeg"/><Relationship Id="rId18" Type="http://schemas.openxmlformats.org/officeDocument/2006/relationships/image" Target="../media/image43.jpeg"/><Relationship Id="rId3" Type="http://schemas.openxmlformats.org/officeDocument/2006/relationships/image" Target="../media/image28.wmf"/><Relationship Id="rId21" Type="http://schemas.openxmlformats.org/officeDocument/2006/relationships/image" Target="../media/image46.jpeg"/><Relationship Id="rId7" Type="http://schemas.openxmlformats.org/officeDocument/2006/relationships/image" Target="../media/image33.gif"/><Relationship Id="rId12" Type="http://schemas.openxmlformats.org/officeDocument/2006/relationships/image" Target="../media/image37.jpeg"/><Relationship Id="rId17" Type="http://schemas.openxmlformats.org/officeDocument/2006/relationships/image" Target="../media/image42.png"/><Relationship Id="rId2" Type="http://schemas.openxmlformats.org/officeDocument/2006/relationships/image" Target="../media/image26.png"/><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6.jpeg"/><Relationship Id="rId5" Type="http://schemas.openxmlformats.org/officeDocument/2006/relationships/image" Target="../media/image31.wmf"/><Relationship Id="rId15" Type="http://schemas.openxmlformats.org/officeDocument/2006/relationships/image" Target="../media/image40.png"/><Relationship Id="rId10" Type="http://schemas.openxmlformats.org/officeDocument/2006/relationships/image" Target="../media/image27.wmf"/><Relationship Id="rId19" Type="http://schemas.openxmlformats.org/officeDocument/2006/relationships/image" Target="../media/image44.png"/><Relationship Id="rId4" Type="http://schemas.openxmlformats.org/officeDocument/2006/relationships/image" Target="../media/image30.wmf"/><Relationship Id="rId9" Type="http://schemas.openxmlformats.org/officeDocument/2006/relationships/image" Target="../media/image35.jpeg"/><Relationship Id="rId14" Type="http://schemas.openxmlformats.org/officeDocument/2006/relationships/image" Target="../media/image39.jpeg"/></Relationships>
</file>

<file path=ppt/slides/_rels/slide33.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jp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1.wmf"/><Relationship Id="rId5" Type="http://schemas.openxmlformats.org/officeDocument/2006/relationships/image" Target="../media/image28.wmf"/><Relationship Id="rId4" Type="http://schemas.openxmlformats.org/officeDocument/2006/relationships/image" Target="../media/image27.wmf"/></Relationships>
</file>

<file path=ppt/slides/_rels/slide39.xml.rels><?xml version="1.0" encoding="UTF-8" standalone="yes"?>
<Relationships xmlns="http://schemas.openxmlformats.org/package/2006/relationships"><Relationship Id="rId8" Type="http://schemas.openxmlformats.org/officeDocument/2006/relationships/image" Target="../media/image33.gif"/><Relationship Id="rId13" Type="http://schemas.openxmlformats.org/officeDocument/2006/relationships/image" Target="../media/image37.jpeg"/><Relationship Id="rId18" Type="http://schemas.openxmlformats.org/officeDocument/2006/relationships/image" Target="../media/image42.png"/><Relationship Id="rId3" Type="http://schemas.openxmlformats.org/officeDocument/2006/relationships/image" Target="../media/image26.png"/><Relationship Id="rId21" Type="http://schemas.openxmlformats.org/officeDocument/2006/relationships/image" Target="../media/image45.png"/><Relationship Id="rId7" Type="http://schemas.openxmlformats.org/officeDocument/2006/relationships/image" Target="../media/image30.wmf"/><Relationship Id="rId12" Type="http://schemas.openxmlformats.org/officeDocument/2006/relationships/image" Target="../media/image36.jpeg"/><Relationship Id="rId17" Type="http://schemas.openxmlformats.org/officeDocument/2006/relationships/image" Target="../media/image41.png"/><Relationship Id="rId2" Type="http://schemas.openxmlformats.org/officeDocument/2006/relationships/notesSlide" Target="../notesSlides/notesSlide29.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27.wmf"/><Relationship Id="rId24" Type="http://schemas.openxmlformats.org/officeDocument/2006/relationships/image" Target="../media/image48.png"/><Relationship Id="rId5" Type="http://schemas.openxmlformats.org/officeDocument/2006/relationships/image" Target="../media/image31.wmf"/><Relationship Id="rId15" Type="http://schemas.openxmlformats.org/officeDocument/2006/relationships/image" Target="../media/image39.jpeg"/><Relationship Id="rId23" Type="http://schemas.openxmlformats.org/officeDocument/2006/relationships/image" Target="../media/image47.png"/><Relationship Id="rId10" Type="http://schemas.openxmlformats.org/officeDocument/2006/relationships/image" Target="../media/image35.jpeg"/><Relationship Id="rId19" Type="http://schemas.openxmlformats.org/officeDocument/2006/relationships/image" Target="../media/image43.jpeg"/><Relationship Id="rId4" Type="http://schemas.openxmlformats.org/officeDocument/2006/relationships/image" Target="../media/image28.wmf"/><Relationship Id="rId9" Type="http://schemas.openxmlformats.org/officeDocument/2006/relationships/image" Target="../media/image34.png"/><Relationship Id="rId14" Type="http://schemas.openxmlformats.org/officeDocument/2006/relationships/image" Target="../media/image38.jpeg"/><Relationship Id="rId22" Type="http://schemas.openxmlformats.org/officeDocument/2006/relationships/image" Target="../media/image46.jpeg"/></Relationships>
</file>

<file path=ppt/slides/_rels/slide4.xml.rels><?xml version="1.0" encoding="UTF-8" standalone="yes"?>
<Relationships xmlns="http://schemas.openxmlformats.org/package/2006/relationships"><Relationship Id="rId3" Type="http://schemas.openxmlformats.org/officeDocument/2006/relationships/hyperlink" Target="http://regmedia.co.uk/2012/03/26/opscode_server_complexity.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alm.accenture.com/wiki/display/DOT/Module+5+Introductio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blog.controlgroup.com/2013/09/30/aws-cloudformation-and-infrastructure-as-code/" TargetMode="External"/><Relationship Id="rId2" Type="http://schemas.openxmlformats.org/officeDocument/2006/relationships/hyperlink" Target="https://www.linkedin.com/today/post/article/20140408140732-2129380-devops-is-not-only-infrastructure-automation" TargetMode="External"/><Relationship Id="rId1" Type="http://schemas.openxmlformats.org/officeDocument/2006/relationships/slideLayout" Target="../slideLayouts/slideLayout2.xml"/><Relationship Id="rId4" Type="http://schemas.openxmlformats.org/officeDocument/2006/relationships/hyperlink" Target="https://www.getchef.com/solutions/configuration-management/"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upload.wikimedia.org/wikipedia/commons/7/73/Frans_Hals_-_Portret_van_Ren%C3%A9_Descartes.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upload.wikimedia.org/wikipedia/commons/3/3a/Sipping_Bird.jp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blog.accenture.com/mark_rendell/2014/11/04/proposed-reference-architecture-of-a-platform-application-paaa/"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592" y="1645785"/>
            <a:ext cx="8445888" cy="996950"/>
          </a:xfrm>
        </p:spPr>
        <p:txBody>
          <a:bodyPr/>
          <a:lstStyle/>
          <a:p>
            <a:r>
              <a:rPr lang="en-GB" sz="3200" dirty="0" smtClean="0"/>
              <a:t>Module 5: </a:t>
            </a:r>
            <a:br>
              <a:rPr lang="en-GB" sz="3200" dirty="0" smtClean="0"/>
            </a:br>
            <a:r>
              <a:rPr lang="en-GB" sz="3200" dirty="0" smtClean="0"/>
              <a:t>Introduction to Infrastructure as Code</a:t>
            </a:r>
            <a:br>
              <a:rPr lang="en-GB" sz="3200" dirty="0" smtClean="0"/>
            </a:br>
            <a:r>
              <a:rPr lang="en-GB" sz="3200" dirty="0" smtClean="0"/>
              <a:t>“Configuration Management”</a:t>
            </a:r>
            <a:endParaRPr lang="en-GB" sz="3200" dirty="0"/>
          </a:p>
        </p:txBody>
      </p:sp>
      <p:sp>
        <p:nvSpPr>
          <p:cNvPr id="9" name="Text Placeholder 8"/>
          <p:cNvSpPr>
            <a:spLocks noGrp="1"/>
          </p:cNvSpPr>
          <p:nvPr>
            <p:ph type="body" sz="quarter" idx="10"/>
          </p:nvPr>
        </p:nvSpPr>
        <p:spPr>
          <a:xfrm>
            <a:off x="496892" y="2817422"/>
            <a:ext cx="4075113" cy="467562"/>
          </a:xfrm>
        </p:spPr>
        <p:txBody>
          <a:bodyPr/>
          <a:lstStyle/>
          <a:p>
            <a:endParaRPr lang="en-GB" dirty="0"/>
          </a:p>
        </p:txBody>
      </p:sp>
    </p:spTree>
    <p:extLst>
      <p:ext uri="{BB962C8B-B14F-4D97-AF65-F5344CB8AC3E}">
        <p14:creationId xmlns:p14="http://schemas.microsoft.com/office/powerpoint/2010/main" val="1306815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Inspiration from </a:t>
            </a:r>
            <a:r>
              <a:rPr lang="en-GB" dirty="0" smtClean="0"/>
              <a:t>Developers: Continuous Integration</a:t>
            </a:r>
            <a:endParaRPr lang="en-GB" dirty="0"/>
          </a:p>
        </p:txBody>
      </p:sp>
      <p:pic>
        <p:nvPicPr>
          <p:cNvPr id="571" name="Picture 2" descr="Factory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7600"/>
            <a:ext cx="9104313"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 name="Rounded Rectangle 571"/>
          <p:cNvSpPr/>
          <p:nvPr/>
        </p:nvSpPr>
        <p:spPr>
          <a:xfrm>
            <a:off x="98425" y="1117600"/>
            <a:ext cx="9005888" cy="5130800"/>
          </a:xfrm>
          <a:prstGeom prst="roundRect">
            <a:avLst/>
          </a:prstGeom>
          <a:solidFill>
            <a:srgbClr val="FFFFFF">
              <a:alpha val="6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dirty="0"/>
          </a:p>
        </p:txBody>
      </p:sp>
      <p:grpSp>
        <p:nvGrpSpPr>
          <p:cNvPr id="573" name="Group 572"/>
          <p:cNvGrpSpPr>
            <a:grpSpLocks/>
          </p:cNvGrpSpPr>
          <p:nvPr/>
        </p:nvGrpSpPr>
        <p:grpSpPr bwMode="auto">
          <a:xfrm>
            <a:off x="930275" y="2114550"/>
            <a:ext cx="787400" cy="509588"/>
            <a:chOff x="4299869" y="1700808"/>
            <a:chExt cx="1280242" cy="580256"/>
          </a:xfrm>
        </p:grpSpPr>
        <p:grpSp>
          <p:nvGrpSpPr>
            <p:cNvPr id="574" name="Group 89"/>
            <p:cNvGrpSpPr>
              <a:grpSpLocks/>
            </p:cNvGrpSpPr>
            <p:nvPr/>
          </p:nvGrpSpPr>
          <p:grpSpPr bwMode="auto">
            <a:xfrm>
              <a:off x="4299869" y="1700808"/>
              <a:ext cx="1280242" cy="580256"/>
              <a:chOff x="3923928" y="1700808"/>
              <a:chExt cx="1656184" cy="749967"/>
            </a:xfrm>
          </p:grpSpPr>
          <p:sp>
            <p:nvSpPr>
              <p:cNvPr id="577" name="Rounded Rectangle 576"/>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78" name="Rounded Rectangle 577"/>
              <p:cNvSpPr/>
              <p:nvPr/>
            </p:nvSpPr>
            <p:spPr>
              <a:xfrm>
                <a:off x="3977353" y="1740527"/>
                <a:ext cx="1549333" cy="252325"/>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smtClean="0">
                    <a:solidFill>
                      <a:schemeClr val="tx1"/>
                    </a:solidFill>
                  </a:rPr>
                  <a:t>Compile</a:t>
                </a:r>
                <a:endParaRPr lang="en-GB" sz="600" dirty="0">
                  <a:solidFill>
                    <a:schemeClr val="tx1"/>
                  </a:solidFill>
                </a:endParaRPr>
              </a:p>
            </p:txBody>
          </p:sp>
        </p:grpSp>
        <p:pic>
          <p:nvPicPr>
            <p:cNvPr id="57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9" name="Group 578"/>
          <p:cNvGrpSpPr>
            <a:grpSpLocks/>
          </p:cNvGrpSpPr>
          <p:nvPr/>
        </p:nvGrpSpPr>
        <p:grpSpPr bwMode="auto">
          <a:xfrm>
            <a:off x="930275" y="2765425"/>
            <a:ext cx="787400" cy="511175"/>
            <a:chOff x="4299869" y="1700808"/>
            <a:chExt cx="1280242" cy="580256"/>
          </a:xfrm>
        </p:grpSpPr>
        <p:grpSp>
          <p:nvGrpSpPr>
            <p:cNvPr id="580" name="Group 84"/>
            <p:cNvGrpSpPr>
              <a:grpSpLocks/>
            </p:cNvGrpSpPr>
            <p:nvPr/>
          </p:nvGrpSpPr>
          <p:grpSpPr bwMode="auto">
            <a:xfrm>
              <a:off x="4299869" y="1700808"/>
              <a:ext cx="1280242" cy="580256"/>
              <a:chOff x="3923928" y="1700808"/>
              <a:chExt cx="1656184" cy="749967"/>
            </a:xfrm>
          </p:grpSpPr>
          <p:sp>
            <p:nvSpPr>
              <p:cNvPr id="583" name="Rounded Rectangle 582"/>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84" name="Rounded Rectangle 583"/>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Sonar Code Analysis</a:t>
                </a:r>
              </a:p>
            </p:txBody>
          </p:sp>
        </p:grpSp>
        <p:pic>
          <p:nvPicPr>
            <p:cNvPr id="58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5" name="Group 584"/>
          <p:cNvGrpSpPr>
            <a:grpSpLocks/>
          </p:cNvGrpSpPr>
          <p:nvPr/>
        </p:nvGrpSpPr>
        <p:grpSpPr bwMode="auto">
          <a:xfrm>
            <a:off x="928688" y="3416300"/>
            <a:ext cx="788987" cy="511175"/>
            <a:chOff x="4299869" y="1700808"/>
            <a:chExt cx="1280242" cy="580256"/>
          </a:xfrm>
        </p:grpSpPr>
        <p:grpSp>
          <p:nvGrpSpPr>
            <p:cNvPr id="586" name="Group 79"/>
            <p:cNvGrpSpPr>
              <a:grpSpLocks/>
            </p:cNvGrpSpPr>
            <p:nvPr/>
          </p:nvGrpSpPr>
          <p:grpSpPr bwMode="auto">
            <a:xfrm>
              <a:off x="4299869" y="1700808"/>
              <a:ext cx="1280242" cy="580256"/>
              <a:chOff x="3923928" y="1700808"/>
              <a:chExt cx="1656184" cy="749967"/>
            </a:xfrm>
          </p:grpSpPr>
          <p:sp>
            <p:nvSpPr>
              <p:cNvPr id="589" name="Rounded Rectangle 588"/>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0" name="Rounded Rectangle 589"/>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Unit Tests</a:t>
                </a:r>
              </a:p>
            </p:txBody>
          </p:sp>
        </p:grpSp>
        <p:pic>
          <p:nvPicPr>
            <p:cNvPr id="58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1" name="Group 590"/>
          <p:cNvGrpSpPr>
            <a:grpSpLocks/>
          </p:cNvGrpSpPr>
          <p:nvPr/>
        </p:nvGrpSpPr>
        <p:grpSpPr bwMode="auto">
          <a:xfrm>
            <a:off x="1824038" y="2768600"/>
            <a:ext cx="788987" cy="511175"/>
            <a:chOff x="4299869" y="1700808"/>
            <a:chExt cx="1280242" cy="580256"/>
          </a:xfrm>
        </p:grpSpPr>
        <p:grpSp>
          <p:nvGrpSpPr>
            <p:cNvPr id="592" name="Group 74"/>
            <p:cNvGrpSpPr>
              <a:grpSpLocks/>
            </p:cNvGrpSpPr>
            <p:nvPr/>
          </p:nvGrpSpPr>
          <p:grpSpPr bwMode="auto">
            <a:xfrm>
              <a:off x="4299869" y="1700808"/>
              <a:ext cx="1280242" cy="580256"/>
              <a:chOff x="3923928" y="1700808"/>
              <a:chExt cx="1656184" cy="749967"/>
            </a:xfrm>
          </p:grpSpPr>
          <p:sp>
            <p:nvSpPr>
              <p:cNvPr id="595" name="Rounded Rectangle 594"/>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6" name="Rounded Rectangle 59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Package</a:t>
                </a:r>
              </a:p>
            </p:txBody>
          </p:sp>
        </p:grpSp>
        <p:pic>
          <p:nvPicPr>
            <p:cNvPr id="59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7" name="Group 596"/>
          <p:cNvGrpSpPr>
            <a:grpSpLocks/>
          </p:cNvGrpSpPr>
          <p:nvPr/>
        </p:nvGrpSpPr>
        <p:grpSpPr bwMode="auto">
          <a:xfrm>
            <a:off x="2719388" y="2768600"/>
            <a:ext cx="787400" cy="511175"/>
            <a:chOff x="4299869" y="1700808"/>
            <a:chExt cx="1280242" cy="580256"/>
          </a:xfrm>
        </p:grpSpPr>
        <p:grpSp>
          <p:nvGrpSpPr>
            <p:cNvPr id="598" name="Group 69"/>
            <p:cNvGrpSpPr>
              <a:grpSpLocks/>
            </p:cNvGrpSpPr>
            <p:nvPr/>
          </p:nvGrpSpPr>
          <p:grpSpPr bwMode="auto">
            <a:xfrm>
              <a:off x="4299869" y="1700808"/>
              <a:ext cx="1280242" cy="580256"/>
              <a:chOff x="3923928" y="1700808"/>
              <a:chExt cx="1656184" cy="749967"/>
            </a:xfrm>
          </p:grpSpPr>
          <p:sp>
            <p:nvSpPr>
              <p:cNvPr id="601" name="Rounded Rectangle 600"/>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2" name="Rounded Rectangle 601"/>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59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3" name="Group 602"/>
          <p:cNvGrpSpPr>
            <a:grpSpLocks/>
          </p:cNvGrpSpPr>
          <p:nvPr/>
        </p:nvGrpSpPr>
        <p:grpSpPr bwMode="auto">
          <a:xfrm>
            <a:off x="5402263" y="2768600"/>
            <a:ext cx="788987" cy="511175"/>
            <a:chOff x="4299869" y="1700808"/>
            <a:chExt cx="1280242" cy="580256"/>
          </a:xfrm>
        </p:grpSpPr>
        <p:grpSp>
          <p:nvGrpSpPr>
            <p:cNvPr id="604" name="Group 54"/>
            <p:cNvGrpSpPr>
              <a:grpSpLocks/>
            </p:cNvGrpSpPr>
            <p:nvPr/>
          </p:nvGrpSpPr>
          <p:grpSpPr bwMode="auto">
            <a:xfrm>
              <a:off x="4299869" y="1700808"/>
              <a:ext cx="1280242" cy="580256"/>
              <a:chOff x="3923928" y="1700808"/>
              <a:chExt cx="1656184" cy="749967"/>
            </a:xfrm>
          </p:grpSpPr>
          <p:sp>
            <p:nvSpPr>
              <p:cNvPr id="607" name="Rounded Rectangle 60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8" name="Rounded Rectangle 60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60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 name="Group 614"/>
          <p:cNvGrpSpPr>
            <a:grpSpLocks/>
          </p:cNvGrpSpPr>
          <p:nvPr/>
        </p:nvGrpSpPr>
        <p:grpSpPr bwMode="auto">
          <a:xfrm>
            <a:off x="6297613" y="2768600"/>
            <a:ext cx="787400" cy="511175"/>
            <a:chOff x="4299869" y="1700808"/>
            <a:chExt cx="1280242" cy="580256"/>
          </a:xfrm>
        </p:grpSpPr>
        <p:grpSp>
          <p:nvGrpSpPr>
            <p:cNvPr id="616" name="Group 44"/>
            <p:cNvGrpSpPr>
              <a:grpSpLocks/>
            </p:cNvGrpSpPr>
            <p:nvPr/>
          </p:nvGrpSpPr>
          <p:grpSpPr bwMode="auto">
            <a:xfrm>
              <a:off x="4299869" y="1700808"/>
              <a:ext cx="1280242" cy="580256"/>
              <a:chOff x="3923928" y="1700808"/>
              <a:chExt cx="1656184" cy="749967"/>
            </a:xfrm>
          </p:grpSpPr>
          <p:sp>
            <p:nvSpPr>
              <p:cNvPr id="619" name="Rounded Rectangle 618"/>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0" name="Rounded Rectangle 619"/>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61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1" name="Group 620"/>
          <p:cNvGrpSpPr>
            <a:grpSpLocks/>
          </p:cNvGrpSpPr>
          <p:nvPr/>
        </p:nvGrpSpPr>
        <p:grpSpPr bwMode="auto">
          <a:xfrm>
            <a:off x="7191375" y="2768600"/>
            <a:ext cx="788988" cy="511175"/>
            <a:chOff x="4299869" y="1700808"/>
            <a:chExt cx="1280242" cy="580256"/>
          </a:xfrm>
        </p:grpSpPr>
        <p:grpSp>
          <p:nvGrpSpPr>
            <p:cNvPr id="622" name="Group 39"/>
            <p:cNvGrpSpPr>
              <a:grpSpLocks/>
            </p:cNvGrpSpPr>
            <p:nvPr/>
          </p:nvGrpSpPr>
          <p:grpSpPr bwMode="auto">
            <a:xfrm>
              <a:off x="4299869" y="1700808"/>
              <a:ext cx="1280242" cy="580256"/>
              <a:chOff x="3923928" y="1700808"/>
              <a:chExt cx="1656184" cy="749967"/>
            </a:xfrm>
          </p:grpSpPr>
          <p:sp>
            <p:nvSpPr>
              <p:cNvPr id="625" name="Rounded Rectangle 624"/>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6" name="Rounded Rectangle 62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Perf Test</a:t>
                </a:r>
              </a:p>
            </p:txBody>
          </p:sp>
        </p:grpSp>
        <p:pic>
          <p:nvPicPr>
            <p:cNvPr id="62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7" name="Group 626"/>
          <p:cNvGrpSpPr>
            <a:grpSpLocks/>
          </p:cNvGrpSpPr>
          <p:nvPr/>
        </p:nvGrpSpPr>
        <p:grpSpPr bwMode="auto">
          <a:xfrm>
            <a:off x="7191375" y="3419475"/>
            <a:ext cx="788988" cy="511175"/>
            <a:chOff x="4299869" y="1700808"/>
            <a:chExt cx="1280242" cy="580256"/>
          </a:xfrm>
        </p:grpSpPr>
        <p:grpSp>
          <p:nvGrpSpPr>
            <p:cNvPr id="628" name="Group 34"/>
            <p:cNvGrpSpPr>
              <a:grpSpLocks/>
            </p:cNvGrpSpPr>
            <p:nvPr/>
          </p:nvGrpSpPr>
          <p:grpSpPr bwMode="auto">
            <a:xfrm>
              <a:off x="4299869" y="1700808"/>
              <a:ext cx="1280242" cy="580256"/>
              <a:chOff x="3923928" y="1700808"/>
              <a:chExt cx="1656184" cy="749967"/>
            </a:xfrm>
          </p:grpSpPr>
          <p:sp>
            <p:nvSpPr>
              <p:cNvPr id="631" name="Rounded Rectangle 630"/>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2" name="Rounded Rectangle 631"/>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Security Test</a:t>
                </a:r>
              </a:p>
            </p:txBody>
          </p:sp>
        </p:grpSp>
        <p:pic>
          <p:nvPicPr>
            <p:cNvPr id="62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3" name="Group 632"/>
          <p:cNvGrpSpPr>
            <a:grpSpLocks/>
          </p:cNvGrpSpPr>
          <p:nvPr/>
        </p:nvGrpSpPr>
        <p:grpSpPr bwMode="auto">
          <a:xfrm>
            <a:off x="7191375" y="4070350"/>
            <a:ext cx="788988" cy="511175"/>
            <a:chOff x="4299869" y="1700808"/>
            <a:chExt cx="1280242" cy="580256"/>
          </a:xfrm>
        </p:grpSpPr>
        <p:grpSp>
          <p:nvGrpSpPr>
            <p:cNvPr id="634" name="Group 29"/>
            <p:cNvGrpSpPr>
              <a:grpSpLocks/>
            </p:cNvGrpSpPr>
            <p:nvPr/>
          </p:nvGrpSpPr>
          <p:grpSpPr bwMode="auto">
            <a:xfrm>
              <a:off x="4299869" y="1700808"/>
              <a:ext cx="1280242" cy="580256"/>
              <a:chOff x="3923928" y="1700808"/>
              <a:chExt cx="1656184" cy="749967"/>
            </a:xfrm>
          </p:grpSpPr>
          <p:sp>
            <p:nvSpPr>
              <p:cNvPr id="637" name="Rounded Rectangle 63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8" name="Rounded Rectangle 63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Ops Test</a:t>
                </a:r>
              </a:p>
            </p:txBody>
          </p:sp>
        </p:grpSp>
        <p:pic>
          <p:nvPicPr>
            <p:cNvPr id="63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9" name="Group 638"/>
          <p:cNvGrpSpPr>
            <a:grpSpLocks/>
          </p:cNvGrpSpPr>
          <p:nvPr/>
        </p:nvGrpSpPr>
        <p:grpSpPr bwMode="auto">
          <a:xfrm>
            <a:off x="8067675" y="3422650"/>
            <a:ext cx="788988" cy="511175"/>
            <a:chOff x="4299869" y="1700808"/>
            <a:chExt cx="1280242" cy="580256"/>
          </a:xfrm>
        </p:grpSpPr>
        <p:grpSp>
          <p:nvGrpSpPr>
            <p:cNvPr id="640" name="Group 24"/>
            <p:cNvGrpSpPr>
              <a:grpSpLocks/>
            </p:cNvGrpSpPr>
            <p:nvPr/>
          </p:nvGrpSpPr>
          <p:grpSpPr bwMode="auto">
            <a:xfrm>
              <a:off x="4299869" y="1700808"/>
              <a:ext cx="1280242" cy="580256"/>
              <a:chOff x="3923928" y="1700808"/>
              <a:chExt cx="1656184" cy="749967"/>
            </a:xfrm>
          </p:grpSpPr>
          <p:sp>
            <p:nvSpPr>
              <p:cNvPr id="643" name="Rounded Rectangle 642"/>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44" name="Rounded Rectangle 643"/>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Prod deploy</a:t>
                </a:r>
              </a:p>
            </p:txBody>
          </p:sp>
        </p:grpSp>
        <p:pic>
          <p:nvPicPr>
            <p:cNvPr id="64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5" name="Group 644"/>
          <p:cNvGrpSpPr>
            <a:grpSpLocks/>
          </p:cNvGrpSpPr>
          <p:nvPr/>
        </p:nvGrpSpPr>
        <p:grpSpPr bwMode="auto">
          <a:xfrm>
            <a:off x="36513" y="2808288"/>
            <a:ext cx="771525" cy="388937"/>
            <a:chOff x="4479190" y="5553343"/>
            <a:chExt cx="1656184" cy="749967"/>
          </a:xfrm>
        </p:grpSpPr>
        <p:sp>
          <p:nvSpPr>
            <p:cNvPr id="646" name="Rounded Rectangle 645"/>
            <p:cNvSpPr/>
            <p:nvPr/>
          </p:nvSpPr>
          <p:spPr>
            <a:xfrm>
              <a:off x="4479190" y="5553343"/>
              <a:ext cx="1656184" cy="749967"/>
            </a:xfrm>
            <a:prstGeom prst="roundRect">
              <a:avLst>
                <a:gd name="adj" fmla="val 5869"/>
              </a:avLst>
            </a:prstGeom>
            <a:solidFill>
              <a:schemeClr val="bg1">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500" dirty="0">
                <a:solidFill>
                  <a:schemeClr val="tx1"/>
                </a:solidFill>
              </a:endParaRPr>
            </a:p>
            <a:p>
              <a:pPr algn="ctr">
                <a:defRPr/>
              </a:pPr>
              <a:r>
                <a:rPr lang="en-GB" sz="500" dirty="0">
                  <a:solidFill>
                    <a:schemeClr val="tx1"/>
                  </a:solidFill>
                </a:rPr>
                <a:t>Committer: jdoe</a:t>
              </a:r>
              <a:br>
                <a:rPr lang="en-GB" sz="500" dirty="0">
                  <a:solidFill>
                    <a:schemeClr val="tx1"/>
                  </a:solidFill>
                </a:rPr>
              </a:br>
              <a:r>
                <a:rPr lang="en-GB" sz="500" dirty="0">
                  <a:solidFill>
                    <a:schemeClr val="tx1"/>
                  </a:solidFill>
                </a:rPr>
                <a:t>Story:25</a:t>
              </a:r>
            </a:p>
          </p:txBody>
        </p:sp>
        <p:sp>
          <p:nvSpPr>
            <p:cNvPr id="647" name="Rounded Rectangle 646"/>
            <p:cNvSpPr/>
            <p:nvPr/>
          </p:nvSpPr>
          <p:spPr>
            <a:xfrm>
              <a:off x="4533715" y="5593136"/>
              <a:ext cx="1547135" cy="254072"/>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Commit ID: 113</a:t>
              </a:r>
            </a:p>
          </p:txBody>
        </p:sp>
      </p:grpSp>
      <p:grpSp>
        <p:nvGrpSpPr>
          <p:cNvPr id="842" name="Group 841"/>
          <p:cNvGrpSpPr>
            <a:grpSpLocks/>
          </p:cNvGrpSpPr>
          <p:nvPr/>
        </p:nvGrpSpPr>
        <p:grpSpPr bwMode="auto">
          <a:xfrm>
            <a:off x="4508500" y="2768600"/>
            <a:ext cx="787400" cy="511175"/>
            <a:chOff x="4299869" y="1700808"/>
            <a:chExt cx="1280242" cy="580256"/>
          </a:xfrm>
        </p:grpSpPr>
        <p:grpSp>
          <p:nvGrpSpPr>
            <p:cNvPr id="843" name="Group 59"/>
            <p:cNvGrpSpPr>
              <a:grpSpLocks/>
            </p:cNvGrpSpPr>
            <p:nvPr/>
          </p:nvGrpSpPr>
          <p:grpSpPr bwMode="auto">
            <a:xfrm>
              <a:off x="4299869" y="1700808"/>
              <a:ext cx="1280242" cy="580256"/>
              <a:chOff x="3923928" y="1700808"/>
              <a:chExt cx="1656184" cy="749967"/>
            </a:xfrm>
          </p:grpSpPr>
          <p:sp>
            <p:nvSpPr>
              <p:cNvPr id="846" name="Rounded Rectangle 845"/>
              <p:cNvSpPr/>
              <p:nvPr/>
            </p:nvSpPr>
            <p:spPr>
              <a:xfrm>
                <a:off x="3923928" y="1700808"/>
                <a:ext cx="1656184" cy="749967"/>
              </a:xfrm>
              <a:prstGeom prst="roundRect">
                <a:avLst>
                  <a:gd name="adj" fmla="val 5869"/>
                </a:avLst>
              </a:prstGeom>
              <a:solidFill>
                <a:schemeClr val="accent6">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47" name="Rounded Rectangle 846"/>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844"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5"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8" name="Group 847"/>
          <p:cNvGrpSpPr>
            <a:grpSpLocks/>
          </p:cNvGrpSpPr>
          <p:nvPr/>
        </p:nvGrpSpPr>
        <p:grpSpPr bwMode="auto">
          <a:xfrm>
            <a:off x="3581400" y="2768600"/>
            <a:ext cx="787400" cy="511175"/>
            <a:chOff x="4299869" y="1700808"/>
            <a:chExt cx="1280242" cy="580256"/>
          </a:xfrm>
        </p:grpSpPr>
        <p:grpSp>
          <p:nvGrpSpPr>
            <p:cNvPr id="849" name="Group 64"/>
            <p:cNvGrpSpPr>
              <a:grpSpLocks/>
            </p:cNvGrpSpPr>
            <p:nvPr/>
          </p:nvGrpSpPr>
          <p:grpSpPr bwMode="auto">
            <a:xfrm>
              <a:off x="4299869" y="1700808"/>
              <a:ext cx="1280242" cy="580256"/>
              <a:chOff x="3923928" y="1700808"/>
              <a:chExt cx="1656184" cy="749967"/>
            </a:xfrm>
          </p:grpSpPr>
          <p:sp>
            <p:nvSpPr>
              <p:cNvPr id="852" name="Rounded Rectangle 851"/>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53" name="Rounded Rectangle 852"/>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Load Test Data</a:t>
                </a:r>
              </a:p>
            </p:txBody>
          </p:sp>
        </p:grpSp>
        <p:pic>
          <p:nvPicPr>
            <p:cNvPr id="850"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1"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28" y="1134087"/>
            <a:ext cx="934550" cy="96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Rounded Rectangle 87"/>
          <p:cNvSpPr/>
          <p:nvPr/>
        </p:nvSpPr>
        <p:spPr>
          <a:xfrm>
            <a:off x="61913" y="2114550"/>
            <a:ext cx="1704587" cy="19827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8170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Inspiration from </a:t>
            </a:r>
            <a:r>
              <a:rPr lang="en-GB" dirty="0" smtClean="0"/>
              <a:t>Developers: Static Code Analysis &amp; Unit Tests</a:t>
            </a:r>
            <a:endParaRPr lang="en-GB" dirty="0"/>
          </a:p>
        </p:txBody>
      </p:sp>
      <p:pic>
        <p:nvPicPr>
          <p:cNvPr id="571" name="Picture 2" descr="Factory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7600"/>
            <a:ext cx="9104313"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 name="Rounded Rectangle 571"/>
          <p:cNvSpPr/>
          <p:nvPr/>
        </p:nvSpPr>
        <p:spPr>
          <a:xfrm>
            <a:off x="98425" y="1117600"/>
            <a:ext cx="9005888" cy="5130800"/>
          </a:xfrm>
          <a:prstGeom prst="roundRect">
            <a:avLst/>
          </a:prstGeom>
          <a:solidFill>
            <a:srgbClr val="FFFFFF">
              <a:alpha val="6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dirty="0"/>
          </a:p>
        </p:txBody>
      </p:sp>
      <p:grpSp>
        <p:nvGrpSpPr>
          <p:cNvPr id="573" name="Group 572"/>
          <p:cNvGrpSpPr>
            <a:grpSpLocks/>
          </p:cNvGrpSpPr>
          <p:nvPr/>
        </p:nvGrpSpPr>
        <p:grpSpPr bwMode="auto">
          <a:xfrm>
            <a:off x="930275" y="2114550"/>
            <a:ext cx="787400" cy="509588"/>
            <a:chOff x="4299869" y="1700808"/>
            <a:chExt cx="1280242" cy="580256"/>
          </a:xfrm>
        </p:grpSpPr>
        <p:grpSp>
          <p:nvGrpSpPr>
            <p:cNvPr id="574" name="Group 89"/>
            <p:cNvGrpSpPr>
              <a:grpSpLocks/>
            </p:cNvGrpSpPr>
            <p:nvPr/>
          </p:nvGrpSpPr>
          <p:grpSpPr bwMode="auto">
            <a:xfrm>
              <a:off x="4299869" y="1700808"/>
              <a:ext cx="1280242" cy="580256"/>
              <a:chOff x="3923928" y="1700808"/>
              <a:chExt cx="1656184" cy="749967"/>
            </a:xfrm>
          </p:grpSpPr>
          <p:sp>
            <p:nvSpPr>
              <p:cNvPr id="577" name="Rounded Rectangle 576"/>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78" name="Rounded Rectangle 577"/>
              <p:cNvSpPr/>
              <p:nvPr/>
            </p:nvSpPr>
            <p:spPr>
              <a:xfrm>
                <a:off x="3977353" y="1740527"/>
                <a:ext cx="1549333" cy="252325"/>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smtClean="0">
                    <a:solidFill>
                      <a:schemeClr val="tx1"/>
                    </a:solidFill>
                  </a:rPr>
                  <a:t>Compile</a:t>
                </a:r>
                <a:endParaRPr lang="en-GB" sz="600" dirty="0">
                  <a:solidFill>
                    <a:schemeClr val="tx1"/>
                  </a:solidFill>
                </a:endParaRPr>
              </a:p>
            </p:txBody>
          </p:sp>
        </p:grpSp>
        <p:pic>
          <p:nvPicPr>
            <p:cNvPr id="57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9" name="Group 578"/>
          <p:cNvGrpSpPr>
            <a:grpSpLocks/>
          </p:cNvGrpSpPr>
          <p:nvPr/>
        </p:nvGrpSpPr>
        <p:grpSpPr bwMode="auto">
          <a:xfrm>
            <a:off x="930275" y="2765425"/>
            <a:ext cx="787400" cy="511175"/>
            <a:chOff x="4299869" y="1700808"/>
            <a:chExt cx="1280242" cy="580256"/>
          </a:xfrm>
        </p:grpSpPr>
        <p:grpSp>
          <p:nvGrpSpPr>
            <p:cNvPr id="580" name="Group 84"/>
            <p:cNvGrpSpPr>
              <a:grpSpLocks/>
            </p:cNvGrpSpPr>
            <p:nvPr/>
          </p:nvGrpSpPr>
          <p:grpSpPr bwMode="auto">
            <a:xfrm>
              <a:off x="4299869" y="1700808"/>
              <a:ext cx="1280242" cy="580256"/>
              <a:chOff x="3923928" y="1700808"/>
              <a:chExt cx="1656184" cy="749967"/>
            </a:xfrm>
          </p:grpSpPr>
          <p:sp>
            <p:nvSpPr>
              <p:cNvPr id="583" name="Rounded Rectangle 582"/>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050" dirty="0"/>
              </a:p>
            </p:txBody>
          </p:sp>
          <p:sp>
            <p:nvSpPr>
              <p:cNvPr id="584" name="Rounded Rectangle 583"/>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1050" dirty="0">
                    <a:solidFill>
                      <a:schemeClr val="tx1"/>
                    </a:solidFill>
                  </a:rPr>
                  <a:t>Sonar Code Analysis</a:t>
                </a:r>
              </a:p>
            </p:txBody>
          </p:sp>
        </p:grpSp>
        <p:pic>
          <p:nvPicPr>
            <p:cNvPr id="58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5" name="Group 584"/>
          <p:cNvGrpSpPr>
            <a:grpSpLocks/>
          </p:cNvGrpSpPr>
          <p:nvPr/>
        </p:nvGrpSpPr>
        <p:grpSpPr bwMode="auto">
          <a:xfrm>
            <a:off x="928688" y="3416300"/>
            <a:ext cx="788987" cy="511175"/>
            <a:chOff x="4299869" y="1700808"/>
            <a:chExt cx="1280242" cy="580256"/>
          </a:xfrm>
        </p:grpSpPr>
        <p:grpSp>
          <p:nvGrpSpPr>
            <p:cNvPr id="586" name="Group 79"/>
            <p:cNvGrpSpPr>
              <a:grpSpLocks/>
            </p:cNvGrpSpPr>
            <p:nvPr/>
          </p:nvGrpSpPr>
          <p:grpSpPr bwMode="auto">
            <a:xfrm>
              <a:off x="4299869" y="1700808"/>
              <a:ext cx="1280242" cy="580256"/>
              <a:chOff x="3923928" y="1700808"/>
              <a:chExt cx="1656184" cy="749967"/>
            </a:xfrm>
          </p:grpSpPr>
          <p:sp>
            <p:nvSpPr>
              <p:cNvPr id="589" name="Rounded Rectangle 588"/>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050" dirty="0"/>
              </a:p>
            </p:txBody>
          </p:sp>
          <p:sp>
            <p:nvSpPr>
              <p:cNvPr id="590" name="Rounded Rectangle 589"/>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1050" dirty="0">
                    <a:solidFill>
                      <a:schemeClr val="tx1"/>
                    </a:solidFill>
                  </a:rPr>
                  <a:t>Run Unit Tests</a:t>
                </a:r>
              </a:p>
            </p:txBody>
          </p:sp>
        </p:grpSp>
        <p:pic>
          <p:nvPicPr>
            <p:cNvPr id="58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1" name="Group 590"/>
          <p:cNvGrpSpPr>
            <a:grpSpLocks/>
          </p:cNvGrpSpPr>
          <p:nvPr/>
        </p:nvGrpSpPr>
        <p:grpSpPr bwMode="auto">
          <a:xfrm>
            <a:off x="1824038" y="2768600"/>
            <a:ext cx="788987" cy="511175"/>
            <a:chOff x="4299869" y="1700808"/>
            <a:chExt cx="1280242" cy="580256"/>
          </a:xfrm>
        </p:grpSpPr>
        <p:grpSp>
          <p:nvGrpSpPr>
            <p:cNvPr id="592" name="Group 74"/>
            <p:cNvGrpSpPr>
              <a:grpSpLocks/>
            </p:cNvGrpSpPr>
            <p:nvPr/>
          </p:nvGrpSpPr>
          <p:grpSpPr bwMode="auto">
            <a:xfrm>
              <a:off x="4299869" y="1700808"/>
              <a:ext cx="1280242" cy="580256"/>
              <a:chOff x="3923928" y="1700808"/>
              <a:chExt cx="1656184" cy="749967"/>
            </a:xfrm>
          </p:grpSpPr>
          <p:sp>
            <p:nvSpPr>
              <p:cNvPr id="595" name="Rounded Rectangle 594"/>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6" name="Rounded Rectangle 59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Package</a:t>
                </a:r>
              </a:p>
            </p:txBody>
          </p:sp>
        </p:grpSp>
        <p:pic>
          <p:nvPicPr>
            <p:cNvPr id="59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7" name="Group 596"/>
          <p:cNvGrpSpPr>
            <a:grpSpLocks/>
          </p:cNvGrpSpPr>
          <p:nvPr/>
        </p:nvGrpSpPr>
        <p:grpSpPr bwMode="auto">
          <a:xfrm>
            <a:off x="2719388" y="2768600"/>
            <a:ext cx="787400" cy="511175"/>
            <a:chOff x="4299869" y="1700808"/>
            <a:chExt cx="1280242" cy="580256"/>
          </a:xfrm>
        </p:grpSpPr>
        <p:grpSp>
          <p:nvGrpSpPr>
            <p:cNvPr id="598" name="Group 69"/>
            <p:cNvGrpSpPr>
              <a:grpSpLocks/>
            </p:cNvGrpSpPr>
            <p:nvPr/>
          </p:nvGrpSpPr>
          <p:grpSpPr bwMode="auto">
            <a:xfrm>
              <a:off x="4299869" y="1700808"/>
              <a:ext cx="1280242" cy="580256"/>
              <a:chOff x="3923928" y="1700808"/>
              <a:chExt cx="1656184" cy="749967"/>
            </a:xfrm>
          </p:grpSpPr>
          <p:sp>
            <p:nvSpPr>
              <p:cNvPr id="601" name="Rounded Rectangle 600"/>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2" name="Rounded Rectangle 601"/>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59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3" name="Group 602"/>
          <p:cNvGrpSpPr>
            <a:grpSpLocks/>
          </p:cNvGrpSpPr>
          <p:nvPr/>
        </p:nvGrpSpPr>
        <p:grpSpPr bwMode="auto">
          <a:xfrm>
            <a:off x="5402263" y="2768600"/>
            <a:ext cx="788987" cy="511175"/>
            <a:chOff x="4299869" y="1700808"/>
            <a:chExt cx="1280242" cy="580256"/>
          </a:xfrm>
        </p:grpSpPr>
        <p:grpSp>
          <p:nvGrpSpPr>
            <p:cNvPr id="604" name="Group 54"/>
            <p:cNvGrpSpPr>
              <a:grpSpLocks/>
            </p:cNvGrpSpPr>
            <p:nvPr/>
          </p:nvGrpSpPr>
          <p:grpSpPr bwMode="auto">
            <a:xfrm>
              <a:off x="4299869" y="1700808"/>
              <a:ext cx="1280242" cy="580256"/>
              <a:chOff x="3923928" y="1700808"/>
              <a:chExt cx="1656184" cy="749967"/>
            </a:xfrm>
          </p:grpSpPr>
          <p:sp>
            <p:nvSpPr>
              <p:cNvPr id="607" name="Rounded Rectangle 60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8" name="Rounded Rectangle 60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60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 name="Group 614"/>
          <p:cNvGrpSpPr>
            <a:grpSpLocks/>
          </p:cNvGrpSpPr>
          <p:nvPr/>
        </p:nvGrpSpPr>
        <p:grpSpPr bwMode="auto">
          <a:xfrm>
            <a:off x="6297613" y="2768600"/>
            <a:ext cx="787400" cy="511175"/>
            <a:chOff x="4299869" y="1700808"/>
            <a:chExt cx="1280242" cy="580256"/>
          </a:xfrm>
        </p:grpSpPr>
        <p:grpSp>
          <p:nvGrpSpPr>
            <p:cNvPr id="616" name="Group 44"/>
            <p:cNvGrpSpPr>
              <a:grpSpLocks/>
            </p:cNvGrpSpPr>
            <p:nvPr/>
          </p:nvGrpSpPr>
          <p:grpSpPr bwMode="auto">
            <a:xfrm>
              <a:off x="4299869" y="1700808"/>
              <a:ext cx="1280242" cy="580256"/>
              <a:chOff x="3923928" y="1700808"/>
              <a:chExt cx="1656184" cy="749967"/>
            </a:xfrm>
          </p:grpSpPr>
          <p:sp>
            <p:nvSpPr>
              <p:cNvPr id="619" name="Rounded Rectangle 618"/>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0" name="Rounded Rectangle 619"/>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61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1" name="Group 620"/>
          <p:cNvGrpSpPr>
            <a:grpSpLocks/>
          </p:cNvGrpSpPr>
          <p:nvPr/>
        </p:nvGrpSpPr>
        <p:grpSpPr bwMode="auto">
          <a:xfrm>
            <a:off x="7191375" y="2768600"/>
            <a:ext cx="788988" cy="511175"/>
            <a:chOff x="4299869" y="1700808"/>
            <a:chExt cx="1280242" cy="580256"/>
          </a:xfrm>
        </p:grpSpPr>
        <p:grpSp>
          <p:nvGrpSpPr>
            <p:cNvPr id="622" name="Group 39"/>
            <p:cNvGrpSpPr>
              <a:grpSpLocks/>
            </p:cNvGrpSpPr>
            <p:nvPr/>
          </p:nvGrpSpPr>
          <p:grpSpPr bwMode="auto">
            <a:xfrm>
              <a:off x="4299869" y="1700808"/>
              <a:ext cx="1280242" cy="580256"/>
              <a:chOff x="3923928" y="1700808"/>
              <a:chExt cx="1656184" cy="749967"/>
            </a:xfrm>
          </p:grpSpPr>
          <p:sp>
            <p:nvSpPr>
              <p:cNvPr id="625" name="Rounded Rectangle 624"/>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6" name="Rounded Rectangle 62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Perf Test</a:t>
                </a:r>
              </a:p>
            </p:txBody>
          </p:sp>
        </p:grpSp>
        <p:pic>
          <p:nvPicPr>
            <p:cNvPr id="62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7" name="Group 626"/>
          <p:cNvGrpSpPr>
            <a:grpSpLocks/>
          </p:cNvGrpSpPr>
          <p:nvPr/>
        </p:nvGrpSpPr>
        <p:grpSpPr bwMode="auto">
          <a:xfrm>
            <a:off x="7191375" y="3419475"/>
            <a:ext cx="788988" cy="511175"/>
            <a:chOff x="4299869" y="1700808"/>
            <a:chExt cx="1280242" cy="580256"/>
          </a:xfrm>
        </p:grpSpPr>
        <p:grpSp>
          <p:nvGrpSpPr>
            <p:cNvPr id="628" name="Group 34"/>
            <p:cNvGrpSpPr>
              <a:grpSpLocks/>
            </p:cNvGrpSpPr>
            <p:nvPr/>
          </p:nvGrpSpPr>
          <p:grpSpPr bwMode="auto">
            <a:xfrm>
              <a:off x="4299869" y="1700808"/>
              <a:ext cx="1280242" cy="580256"/>
              <a:chOff x="3923928" y="1700808"/>
              <a:chExt cx="1656184" cy="749967"/>
            </a:xfrm>
          </p:grpSpPr>
          <p:sp>
            <p:nvSpPr>
              <p:cNvPr id="631" name="Rounded Rectangle 630"/>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2" name="Rounded Rectangle 631"/>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Security Test</a:t>
                </a:r>
              </a:p>
            </p:txBody>
          </p:sp>
        </p:grpSp>
        <p:pic>
          <p:nvPicPr>
            <p:cNvPr id="62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3" name="Group 632"/>
          <p:cNvGrpSpPr>
            <a:grpSpLocks/>
          </p:cNvGrpSpPr>
          <p:nvPr/>
        </p:nvGrpSpPr>
        <p:grpSpPr bwMode="auto">
          <a:xfrm>
            <a:off x="7191375" y="4070350"/>
            <a:ext cx="788988" cy="511175"/>
            <a:chOff x="4299869" y="1700808"/>
            <a:chExt cx="1280242" cy="580256"/>
          </a:xfrm>
        </p:grpSpPr>
        <p:grpSp>
          <p:nvGrpSpPr>
            <p:cNvPr id="634" name="Group 29"/>
            <p:cNvGrpSpPr>
              <a:grpSpLocks/>
            </p:cNvGrpSpPr>
            <p:nvPr/>
          </p:nvGrpSpPr>
          <p:grpSpPr bwMode="auto">
            <a:xfrm>
              <a:off x="4299869" y="1700808"/>
              <a:ext cx="1280242" cy="580256"/>
              <a:chOff x="3923928" y="1700808"/>
              <a:chExt cx="1656184" cy="749967"/>
            </a:xfrm>
          </p:grpSpPr>
          <p:sp>
            <p:nvSpPr>
              <p:cNvPr id="637" name="Rounded Rectangle 63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8" name="Rounded Rectangle 63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Ops Test</a:t>
                </a:r>
              </a:p>
            </p:txBody>
          </p:sp>
        </p:grpSp>
        <p:pic>
          <p:nvPicPr>
            <p:cNvPr id="63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9" name="Group 638"/>
          <p:cNvGrpSpPr>
            <a:grpSpLocks/>
          </p:cNvGrpSpPr>
          <p:nvPr/>
        </p:nvGrpSpPr>
        <p:grpSpPr bwMode="auto">
          <a:xfrm>
            <a:off x="8067675" y="3422650"/>
            <a:ext cx="788988" cy="511175"/>
            <a:chOff x="4299869" y="1700808"/>
            <a:chExt cx="1280242" cy="580256"/>
          </a:xfrm>
        </p:grpSpPr>
        <p:grpSp>
          <p:nvGrpSpPr>
            <p:cNvPr id="640" name="Group 24"/>
            <p:cNvGrpSpPr>
              <a:grpSpLocks/>
            </p:cNvGrpSpPr>
            <p:nvPr/>
          </p:nvGrpSpPr>
          <p:grpSpPr bwMode="auto">
            <a:xfrm>
              <a:off x="4299869" y="1700808"/>
              <a:ext cx="1280242" cy="580256"/>
              <a:chOff x="3923928" y="1700808"/>
              <a:chExt cx="1656184" cy="749967"/>
            </a:xfrm>
          </p:grpSpPr>
          <p:sp>
            <p:nvSpPr>
              <p:cNvPr id="643" name="Rounded Rectangle 642"/>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44" name="Rounded Rectangle 643"/>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Prod deploy</a:t>
                </a:r>
              </a:p>
            </p:txBody>
          </p:sp>
        </p:grpSp>
        <p:pic>
          <p:nvPicPr>
            <p:cNvPr id="64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5" name="Group 644"/>
          <p:cNvGrpSpPr>
            <a:grpSpLocks/>
          </p:cNvGrpSpPr>
          <p:nvPr/>
        </p:nvGrpSpPr>
        <p:grpSpPr bwMode="auto">
          <a:xfrm>
            <a:off x="36513" y="2808288"/>
            <a:ext cx="771525" cy="388937"/>
            <a:chOff x="4479190" y="5553343"/>
            <a:chExt cx="1656184" cy="749967"/>
          </a:xfrm>
        </p:grpSpPr>
        <p:sp>
          <p:nvSpPr>
            <p:cNvPr id="646" name="Rounded Rectangle 645"/>
            <p:cNvSpPr/>
            <p:nvPr/>
          </p:nvSpPr>
          <p:spPr>
            <a:xfrm>
              <a:off x="4479190" y="5553343"/>
              <a:ext cx="1656184" cy="749967"/>
            </a:xfrm>
            <a:prstGeom prst="roundRect">
              <a:avLst>
                <a:gd name="adj" fmla="val 5869"/>
              </a:avLst>
            </a:prstGeom>
            <a:solidFill>
              <a:schemeClr val="bg1">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500" dirty="0">
                <a:solidFill>
                  <a:schemeClr val="tx1"/>
                </a:solidFill>
              </a:endParaRPr>
            </a:p>
            <a:p>
              <a:pPr algn="ctr">
                <a:defRPr/>
              </a:pPr>
              <a:r>
                <a:rPr lang="en-GB" sz="500" dirty="0">
                  <a:solidFill>
                    <a:schemeClr val="tx1"/>
                  </a:solidFill>
                </a:rPr>
                <a:t>Committer: jdoe</a:t>
              </a:r>
              <a:br>
                <a:rPr lang="en-GB" sz="500" dirty="0">
                  <a:solidFill>
                    <a:schemeClr val="tx1"/>
                  </a:solidFill>
                </a:rPr>
              </a:br>
              <a:r>
                <a:rPr lang="en-GB" sz="500" dirty="0">
                  <a:solidFill>
                    <a:schemeClr val="tx1"/>
                  </a:solidFill>
                </a:rPr>
                <a:t>Story:25</a:t>
              </a:r>
            </a:p>
          </p:txBody>
        </p:sp>
        <p:sp>
          <p:nvSpPr>
            <p:cNvPr id="647" name="Rounded Rectangle 646"/>
            <p:cNvSpPr/>
            <p:nvPr/>
          </p:nvSpPr>
          <p:spPr>
            <a:xfrm>
              <a:off x="4533715" y="5593136"/>
              <a:ext cx="1547135" cy="254072"/>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Commit ID: 113</a:t>
              </a:r>
            </a:p>
          </p:txBody>
        </p:sp>
      </p:grpSp>
      <p:grpSp>
        <p:nvGrpSpPr>
          <p:cNvPr id="842" name="Group 841"/>
          <p:cNvGrpSpPr>
            <a:grpSpLocks/>
          </p:cNvGrpSpPr>
          <p:nvPr/>
        </p:nvGrpSpPr>
        <p:grpSpPr bwMode="auto">
          <a:xfrm>
            <a:off x="4508500" y="2768600"/>
            <a:ext cx="787400" cy="511175"/>
            <a:chOff x="4299869" y="1700808"/>
            <a:chExt cx="1280242" cy="580256"/>
          </a:xfrm>
        </p:grpSpPr>
        <p:grpSp>
          <p:nvGrpSpPr>
            <p:cNvPr id="843" name="Group 59"/>
            <p:cNvGrpSpPr>
              <a:grpSpLocks/>
            </p:cNvGrpSpPr>
            <p:nvPr/>
          </p:nvGrpSpPr>
          <p:grpSpPr bwMode="auto">
            <a:xfrm>
              <a:off x="4299869" y="1700808"/>
              <a:ext cx="1280242" cy="580256"/>
              <a:chOff x="3923928" y="1700808"/>
              <a:chExt cx="1656184" cy="749967"/>
            </a:xfrm>
          </p:grpSpPr>
          <p:sp>
            <p:nvSpPr>
              <p:cNvPr id="846" name="Rounded Rectangle 845"/>
              <p:cNvSpPr/>
              <p:nvPr/>
            </p:nvSpPr>
            <p:spPr>
              <a:xfrm>
                <a:off x="3923928" y="1700808"/>
                <a:ext cx="1656184" cy="749967"/>
              </a:xfrm>
              <a:prstGeom prst="roundRect">
                <a:avLst>
                  <a:gd name="adj" fmla="val 5869"/>
                </a:avLst>
              </a:prstGeom>
              <a:solidFill>
                <a:schemeClr val="accent6">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47" name="Rounded Rectangle 846"/>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844"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5"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8" name="Group 847"/>
          <p:cNvGrpSpPr>
            <a:grpSpLocks/>
          </p:cNvGrpSpPr>
          <p:nvPr/>
        </p:nvGrpSpPr>
        <p:grpSpPr bwMode="auto">
          <a:xfrm>
            <a:off x="3581400" y="2768600"/>
            <a:ext cx="787400" cy="511175"/>
            <a:chOff x="4299869" y="1700808"/>
            <a:chExt cx="1280242" cy="580256"/>
          </a:xfrm>
        </p:grpSpPr>
        <p:grpSp>
          <p:nvGrpSpPr>
            <p:cNvPr id="849" name="Group 64"/>
            <p:cNvGrpSpPr>
              <a:grpSpLocks/>
            </p:cNvGrpSpPr>
            <p:nvPr/>
          </p:nvGrpSpPr>
          <p:grpSpPr bwMode="auto">
            <a:xfrm>
              <a:off x="4299869" y="1700808"/>
              <a:ext cx="1280242" cy="580256"/>
              <a:chOff x="3923928" y="1700808"/>
              <a:chExt cx="1656184" cy="749967"/>
            </a:xfrm>
          </p:grpSpPr>
          <p:sp>
            <p:nvSpPr>
              <p:cNvPr id="852" name="Rounded Rectangle 851"/>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53" name="Rounded Rectangle 852"/>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Load Test Data</a:t>
                </a:r>
              </a:p>
            </p:txBody>
          </p:sp>
        </p:grpSp>
        <p:pic>
          <p:nvPicPr>
            <p:cNvPr id="850"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1"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8" name="Rounded Rectangle 87"/>
          <p:cNvSpPr/>
          <p:nvPr/>
        </p:nvSpPr>
        <p:spPr>
          <a:xfrm>
            <a:off x="902500" y="2612262"/>
            <a:ext cx="864000" cy="14850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pic>
        <p:nvPicPr>
          <p:cNvPr id="16386" name="Picture 2" descr="http://www.foodcritic.io/images/foodcriti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752" y="1184147"/>
            <a:ext cx="1022246" cy="930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6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Inspiration from Developers:</a:t>
            </a:r>
            <a:r>
              <a:rPr lang="en-GB" dirty="0" smtClean="0"/>
              <a:t> </a:t>
            </a:r>
            <a:r>
              <a:rPr lang="en-GB" dirty="0"/>
              <a:t>Label and Release</a:t>
            </a:r>
          </a:p>
        </p:txBody>
      </p:sp>
      <p:pic>
        <p:nvPicPr>
          <p:cNvPr id="571" name="Picture 2" descr="Factory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7600"/>
            <a:ext cx="9104313"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 name="Rounded Rectangle 571"/>
          <p:cNvSpPr/>
          <p:nvPr/>
        </p:nvSpPr>
        <p:spPr>
          <a:xfrm>
            <a:off x="98425" y="1117600"/>
            <a:ext cx="9005888" cy="5130800"/>
          </a:xfrm>
          <a:prstGeom prst="roundRect">
            <a:avLst/>
          </a:prstGeom>
          <a:solidFill>
            <a:srgbClr val="FFFFFF">
              <a:alpha val="6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dirty="0"/>
          </a:p>
        </p:txBody>
      </p:sp>
      <p:grpSp>
        <p:nvGrpSpPr>
          <p:cNvPr id="573" name="Group 572"/>
          <p:cNvGrpSpPr>
            <a:grpSpLocks/>
          </p:cNvGrpSpPr>
          <p:nvPr/>
        </p:nvGrpSpPr>
        <p:grpSpPr bwMode="auto">
          <a:xfrm>
            <a:off x="930275" y="2114550"/>
            <a:ext cx="787400" cy="509588"/>
            <a:chOff x="4299869" y="1700808"/>
            <a:chExt cx="1280242" cy="580256"/>
          </a:xfrm>
        </p:grpSpPr>
        <p:grpSp>
          <p:nvGrpSpPr>
            <p:cNvPr id="574" name="Group 89"/>
            <p:cNvGrpSpPr>
              <a:grpSpLocks/>
            </p:cNvGrpSpPr>
            <p:nvPr/>
          </p:nvGrpSpPr>
          <p:grpSpPr bwMode="auto">
            <a:xfrm>
              <a:off x="4299869" y="1700808"/>
              <a:ext cx="1280242" cy="580256"/>
              <a:chOff x="3923928" y="1700808"/>
              <a:chExt cx="1656184" cy="749967"/>
            </a:xfrm>
          </p:grpSpPr>
          <p:sp>
            <p:nvSpPr>
              <p:cNvPr id="577" name="Rounded Rectangle 576"/>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78" name="Rounded Rectangle 577"/>
              <p:cNvSpPr/>
              <p:nvPr/>
            </p:nvSpPr>
            <p:spPr>
              <a:xfrm>
                <a:off x="3977353" y="1740527"/>
                <a:ext cx="1549333" cy="252325"/>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smtClean="0">
                    <a:solidFill>
                      <a:schemeClr val="tx1"/>
                    </a:solidFill>
                  </a:rPr>
                  <a:t>Compile</a:t>
                </a:r>
                <a:endParaRPr lang="en-GB" sz="600" dirty="0">
                  <a:solidFill>
                    <a:schemeClr val="tx1"/>
                  </a:solidFill>
                </a:endParaRPr>
              </a:p>
            </p:txBody>
          </p:sp>
        </p:grpSp>
        <p:pic>
          <p:nvPicPr>
            <p:cNvPr id="57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9" name="Group 578"/>
          <p:cNvGrpSpPr>
            <a:grpSpLocks/>
          </p:cNvGrpSpPr>
          <p:nvPr/>
        </p:nvGrpSpPr>
        <p:grpSpPr bwMode="auto">
          <a:xfrm>
            <a:off x="930275" y="2765425"/>
            <a:ext cx="787400" cy="511175"/>
            <a:chOff x="4299869" y="1700808"/>
            <a:chExt cx="1280242" cy="580256"/>
          </a:xfrm>
        </p:grpSpPr>
        <p:grpSp>
          <p:nvGrpSpPr>
            <p:cNvPr id="580" name="Group 84"/>
            <p:cNvGrpSpPr>
              <a:grpSpLocks/>
            </p:cNvGrpSpPr>
            <p:nvPr/>
          </p:nvGrpSpPr>
          <p:grpSpPr bwMode="auto">
            <a:xfrm>
              <a:off x="4299869" y="1700808"/>
              <a:ext cx="1280242" cy="580256"/>
              <a:chOff x="3923928" y="1700808"/>
              <a:chExt cx="1656184" cy="749967"/>
            </a:xfrm>
          </p:grpSpPr>
          <p:sp>
            <p:nvSpPr>
              <p:cNvPr id="583" name="Rounded Rectangle 582"/>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84" name="Rounded Rectangle 583"/>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Sonar Code Analysis</a:t>
                </a:r>
              </a:p>
            </p:txBody>
          </p:sp>
        </p:grpSp>
        <p:pic>
          <p:nvPicPr>
            <p:cNvPr id="58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5" name="Group 584"/>
          <p:cNvGrpSpPr>
            <a:grpSpLocks/>
          </p:cNvGrpSpPr>
          <p:nvPr/>
        </p:nvGrpSpPr>
        <p:grpSpPr bwMode="auto">
          <a:xfrm>
            <a:off x="928688" y="3416300"/>
            <a:ext cx="788987" cy="511175"/>
            <a:chOff x="4299869" y="1700808"/>
            <a:chExt cx="1280242" cy="580256"/>
          </a:xfrm>
        </p:grpSpPr>
        <p:grpSp>
          <p:nvGrpSpPr>
            <p:cNvPr id="586" name="Group 79"/>
            <p:cNvGrpSpPr>
              <a:grpSpLocks/>
            </p:cNvGrpSpPr>
            <p:nvPr/>
          </p:nvGrpSpPr>
          <p:grpSpPr bwMode="auto">
            <a:xfrm>
              <a:off x="4299869" y="1700808"/>
              <a:ext cx="1280242" cy="580256"/>
              <a:chOff x="3923928" y="1700808"/>
              <a:chExt cx="1656184" cy="749967"/>
            </a:xfrm>
          </p:grpSpPr>
          <p:sp>
            <p:nvSpPr>
              <p:cNvPr id="589" name="Rounded Rectangle 588"/>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0" name="Rounded Rectangle 589"/>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Unit Tests</a:t>
                </a:r>
              </a:p>
            </p:txBody>
          </p:sp>
        </p:grpSp>
        <p:pic>
          <p:nvPicPr>
            <p:cNvPr id="58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1" name="Group 590"/>
          <p:cNvGrpSpPr>
            <a:grpSpLocks/>
          </p:cNvGrpSpPr>
          <p:nvPr/>
        </p:nvGrpSpPr>
        <p:grpSpPr bwMode="auto">
          <a:xfrm>
            <a:off x="1824038" y="2768600"/>
            <a:ext cx="788987" cy="511175"/>
            <a:chOff x="4299869" y="1700808"/>
            <a:chExt cx="1280242" cy="580256"/>
          </a:xfrm>
        </p:grpSpPr>
        <p:grpSp>
          <p:nvGrpSpPr>
            <p:cNvPr id="592" name="Group 74"/>
            <p:cNvGrpSpPr>
              <a:grpSpLocks/>
            </p:cNvGrpSpPr>
            <p:nvPr/>
          </p:nvGrpSpPr>
          <p:grpSpPr bwMode="auto">
            <a:xfrm>
              <a:off x="4299869" y="1700808"/>
              <a:ext cx="1280242" cy="580256"/>
              <a:chOff x="3923928" y="1700808"/>
              <a:chExt cx="1656184" cy="749967"/>
            </a:xfrm>
          </p:grpSpPr>
          <p:sp>
            <p:nvSpPr>
              <p:cNvPr id="595" name="Rounded Rectangle 594"/>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3600" dirty="0"/>
              </a:p>
            </p:txBody>
          </p:sp>
          <p:sp>
            <p:nvSpPr>
              <p:cNvPr id="596" name="Rounded Rectangle 59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1400" dirty="0">
                    <a:solidFill>
                      <a:schemeClr val="tx1"/>
                    </a:solidFill>
                  </a:rPr>
                  <a:t>Package</a:t>
                </a:r>
              </a:p>
            </p:txBody>
          </p:sp>
        </p:grpSp>
        <p:pic>
          <p:nvPicPr>
            <p:cNvPr id="59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7" name="Group 596"/>
          <p:cNvGrpSpPr>
            <a:grpSpLocks/>
          </p:cNvGrpSpPr>
          <p:nvPr/>
        </p:nvGrpSpPr>
        <p:grpSpPr bwMode="auto">
          <a:xfrm>
            <a:off x="2719388" y="2768600"/>
            <a:ext cx="787400" cy="511175"/>
            <a:chOff x="4299869" y="1700808"/>
            <a:chExt cx="1280242" cy="580256"/>
          </a:xfrm>
        </p:grpSpPr>
        <p:grpSp>
          <p:nvGrpSpPr>
            <p:cNvPr id="598" name="Group 69"/>
            <p:cNvGrpSpPr>
              <a:grpSpLocks/>
            </p:cNvGrpSpPr>
            <p:nvPr/>
          </p:nvGrpSpPr>
          <p:grpSpPr bwMode="auto">
            <a:xfrm>
              <a:off x="4299869" y="1700808"/>
              <a:ext cx="1280242" cy="580256"/>
              <a:chOff x="3923928" y="1700808"/>
              <a:chExt cx="1656184" cy="749967"/>
            </a:xfrm>
          </p:grpSpPr>
          <p:sp>
            <p:nvSpPr>
              <p:cNvPr id="601" name="Rounded Rectangle 600"/>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2" name="Rounded Rectangle 601"/>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59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3" name="Group 602"/>
          <p:cNvGrpSpPr>
            <a:grpSpLocks/>
          </p:cNvGrpSpPr>
          <p:nvPr/>
        </p:nvGrpSpPr>
        <p:grpSpPr bwMode="auto">
          <a:xfrm>
            <a:off x="5402263" y="2768600"/>
            <a:ext cx="788987" cy="511175"/>
            <a:chOff x="4299869" y="1700808"/>
            <a:chExt cx="1280242" cy="580256"/>
          </a:xfrm>
        </p:grpSpPr>
        <p:grpSp>
          <p:nvGrpSpPr>
            <p:cNvPr id="604" name="Group 54"/>
            <p:cNvGrpSpPr>
              <a:grpSpLocks/>
            </p:cNvGrpSpPr>
            <p:nvPr/>
          </p:nvGrpSpPr>
          <p:grpSpPr bwMode="auto">
            <a:xfrm>
              <a:off x="4299869" y="1700808"/>
              <a:ext cx="1280242" cy="580256"/>
              <a:chOff x="3923928" y="1700808"/>
              <a:chExt cx="1656184" cy="749967"/>
            </a:xfrm>
          </p:grpSpPr>
          <p:sp>
            <p:nvSpPr>
              <p:cNvPr id="607" name="Rounded Rectangle 60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8" name="Rounded Rectangle 60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60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 name="Group 614"/>
          <p:cNvGrpSpPr>
            <a:grpSpLocks/>
          </p:cNvGrpSpPr>
          <p:nvPr/>
        </p:nvGrpSpPr>
        <p:grpSpPr bwMode="auto">
          <a:xfrm>
            <a:off x="6297613" y="2768600"/>
            <a:ext cx="787400" cy="511175"/>
            <a:chOff x="4299869" y="1700808"/>
            <a:chExt cx="1280242" cy="580256"/>
          </a:xfrm>
        </p:grpSpPr>
        <p:grpSp>
          <p:nvGrpSpPr>
            <p:cNvPr id="616" name="Group 44"/>
            <p:cNvGrpSpPr>
              <a:grpSpLocks/>
            </p:cNvGrpSpPr>
            <p:nvPr/>
          </p:nvGrpSpPr>
          <p:grpSpPr bwMode="auto">
            <a:xfrm>
              <a:off x="4299869" y="1700808"/>
              <a:ext cx="1280242" cy="580256"/>
              <a:chOff x="3923928" y="1700808"/>
              <a:chExt cx="1656184" cy="749967"/>
            </a:xfrm>
          </p:grpSpPr>
          <p:sp>
            <p:nvSpPr>
              <p:cNvPr id="619" name="Rounded Rectangle 618"/>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0" name="Rounded Rectangle 619"/>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61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1" name="Group 620"/>
          <p:cNvGrpSpPr>
            <a:grpSpLocks/>
          </p:cNvGrpSpPr>
          <p:nvPr/>
        </p:nvGrpSpPr>
        <p:grpSpPr bwMode="auto">
          <a:xfrm>
            <a:off x="7191375" y="2768600"/>
            <a:ext cx="788988" cy="511175"/>
            <a:chOff x="4299869" y="1700808"/>
            <a:chExt cx="1280242" cy="580256"/>
          </a:xfrm>
        </p:grpSpPr>
        <p:grpSp>
          <p:nvGrpSpPr>
            <p:cNvPr id="622" name="Group 39"/>
            <p:cNvGrpSpPr>
              <a:grpSpLocks/>
            </p:cNvGrpSpPr>
            <p:nvPr/>
          </p:nvGrpSpPr>
          <p:grpSpPr bwMode="auto">
            <a:xfrm>
              <a:off x="4299869" y="1700808"/>
              <a:ext cx="1280242" cy="580256"/>
              <a:chOff x="3923928" y="1700808"/>
              <a:chExt cx="1656184" cy="749967"/>
            </a:xfrm>
          </p:grpSpPr>
          <p:sp>
            <p:nvSpPr>
              <p:cNvPr id="625" name="Rounded Rectangle 624"/>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6" name="Rounded Rectangle 62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Perf Test</a:t>
                </a:r>
              </a:p>
            </p:txBody>
          </p:sp>
        </p:grpSp>
        <p:pic>
          <p:nvPicPr>
            <p:cNvPr id="62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7" name="Group 626"/>
          <p:cNvGrpSpPr>
            <a:grpSpLocks/>
          </p:cNvGrpSpPr>
          <p:nvPr/>
        </p:nvGrpSpPr>
        <p:grpSpPr bwMode="auto">
          <a:xfrm>
            <a:off x="7191375" y="3419475"/>
            <a:ext cx="788988" cy="511175"/>
            <a:chOff x="4299869" y="1700808"/>
            <a:chExt cx="1280242" cy="580256"/>
          </a:xfrm>
        </p:grpSpPr>
        <p:grpSp>
          <p:nvGrpSpPr>
            <p:cNvPr id="628" name="Group 34"/>
            <p:cNvGrpSpPr>
              <a:grpSpLocks/>
            </p:cNvGrpSpPr>
            <p:nvPr/>
          </p:nvGrpSpPr>
          <p:grpSpPr bwMode="auto">
            <a:xfrm>
              <a:off x="4299869" y="1700808"/>
              <a:ext cx="1280242" cy="580256"/>
              <a:chOff x="3923928" y="1700808"/>
              <a:chExt cx="1656184" cy="749967"/>
            </a:xfrm>
          </p:grpSpPr>
          <p:sp>
            <p:nvSpPr>
              <p:cNvPr id="631" name="Rounded Rectangle 630"/>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2" name="Rounded Rectangle 631"/>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Security Test</a:t>
                </a:r>
              </a:p>
            </p:txBody>
          </p:sp>
        </p:grpSp>
        <p:pic>
          <p:nvPicPr>
            <p:cNvPr id="62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3" name="Group 632"/>
          <p:cNvGrpSpPr>
            <a:grpSpLocks/>
          </p:cNvGrpSpPr>
          <p:nvPr/>
        </p:nvGrpSpPr>
        <p:grpSpPr bwMode="auto">
          <a:xfrm>
            <a:off x="7191375" y="4070350"/>
            <a:ext cx="788988" cy="511175"/>
            <a:chOff x="4299869" y="1700808"/>
            <a:chExt cx="1280242" cy="580256"/>
          </a:xfrm>
        </p:grpSpPr>
        <p:grpSp>
          <p:nvGrpSpPr>
            <p:cNvPr id="634" name="Group 29"/>
            <p:cNvGrpSpPr>
              <a:grpSpLocks/>
            </p:cNvGrpSpPr>
            <p:nvPr/>
          </p:nvGrpSpPr>
          <p:grpSpPr bwMode="auto">
            <a:xfrm>
              <a:off x="4299869" y="1700808"/>
              <a:ext cx="1280242" cy="580256"/>
              <a:chOff x="3923928" y="1700808"/>
              <a:chExt cx="1656184" cy="749967"/>
            </a:xfrm>
          </p:grpSpPr>
          <p:sp>
            <p:nvSpPr>
              <p:cNvPr id="637" name="Rounded Rectangle 63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8" name="Rounded Rectangle 63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Ops Test</a:t>
                </a:r>
              </a:p>
            </p:txBody>
          </p:sp>
        </p:grpSp>
        <p:pic>
          <p:nvPicPr>
            <p:cNvPr id="63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9" name="Group 638"/>
          <p:cNvGrpSpPr>
            <a:grpSpLocks/>
          </p:cNvGrpSpPr>
          <p:nvPr/>
        </p:nvGrpSpPr>
        <p:grpSpPr bwMode="auto">
          <a:xfrm>
            <a:off x="8067675" y="3422650"/>
            <a:ext cx="788988" cy="511175"/>
            <a:chOff x="4299869" y="1700808"/>
            <a:chExt cx="1280242" cy="580256"/>
          </a:xfrm>
        </p:grpSpPr>
        <p:grpSp>
          <p:nvGrpSpPr>
            <p:cNvPr id="640" name="Group 24"/>
            <p:cNvGrpSpPr>
              <a:grpSpLocks/>
            </p:cNvGrpSpPr>
            <p:nvPr/>
          </p:nvGrpSpPr>
          <p:grpSpPr bwMode="auto">
            <a:xfrm>
              <a:off x="4299869" y="1700808"/>
              <a:ext cx="1280242" cy="580256"/>
              <a:chOff x="3923928" y="1700808"/>
              <a:chExt cx="1656184" cy="749967"/>
            </a:xfrm>
          </p:grpSpPr>
          <p:sp>
            <p:nvSpPr>
              <p:cNvPr id="643" name="Rounded Rectangle 642"/>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44" name="Rounded Rectangle 643"/>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Prod deploy</a:t>
                </a:r>
              </a:p>
            </p:txBody>
          </p:sp>
        </p:grpSp>
        <p:pic>
          <p:nvPicPr>
            <p:cNvPr id="64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5" name="Group 644"/>
          <p:cNvGrpSpPr>
            <a:grpSpLocks/>
          </p:cNvGrpSpPr>
          <p:nvPr/>
        </p:nvGrpSpPr>
        <p:grpSpPr bwMode="auto">
          <a:xfrm>
            <a:off x="36513" y="2808288"/>
            <a:ext cx="771525" cy="388937"/>
            <a:chOff x="4479190" y="5553343"/>
            <a:chExt cx="1656184" cy="749967"/>
          </a:xfrm>
        </p:grpSpPr>
        <p:sp>
          <p:nvSpPr>
            <p:cNvPr id="646" name="Rounded Rectangle 645"/>
            <p:cNvSpPr/>
            <p:nvPr/>
          </p:nvSpPr>
          <p:spPr>
            <a:xfrm>
              <a:off x="4479190" y="5553343"/>
              <a:ext cx="1656184" cy="749967"/>
            </a:xfrm>
            <a:prstGeom prst="roundRect">
              <a:avLst>
                <a:gd name="adj" fmla="val 5869"/>
              </a:avLst>
            </a:prstGeom>
            <a:solidFill>
              <a:schemeClr val="bg1">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500" dirty="0">
                <a:solidFill>
                  <a:schemeClr val="tx1"/>
                </a:solidFill>
              </a:endParaRPr>
            </a:p>
            <a:p>
              <a:pPr algn="ctr">
                <a:defRPr/>
              </a:pPr>
              <a:r>
                <a:rPr lang="en-GB" sz="500" dirty="0">
                  <a:solidFill>
                    <a:schemeClr val="tx1"/>
                  </a:solidFill>
                </a:rPr>
                <a:t>Committer: jdoe</a:t>
              </a:r>
              <a:br>
                <a:rPr lang="en-GB" sz="500" dirty="0">
                  <a:solidFill>
                    <a:schemeClr val="tx1"/>
                  </a:solidFill>
                </a:rPr>
              </a:br>
              <a:r>
                <a:rPr lang="en-GB" sz="500" dirty="0">
                  <a:solidFill>
                    <a:schemeClr val="tx1"/>
                  </a:solidFill>
                </a:rPr>
                <a:t>Story:25</a:t>
              </a:r>
            </a:p>
          </p:txBody>
        </p:sp>
        <p:sp>
          <p:nvSpPr>
            <p:cNvPr id="647" name="Rounded Rectangle 646"/>
            <p:cNvSpPr/>
            <p:nvPr/>
          </p:nvSpPr>
          <p:spPr>
            <a:xfrm>
              <a:off x="4533715" y="5593136"/>
              <a:ext cx="1547135" cy="254072"/>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Commit ID: 113</a:t>
              </a:r>
            </a:p>
          </p:txBody>
        </p:sp>
      </p:grpSp>
      <p:grpSp>
        <p:nvGrpSpPr>
          <p:cNvPr id="842" name="Group 841"/>
          <p:cNvGrpSpPr>
            <a:grpSpLocks/>
          </p:cNvGrpSpPr>
          <p:nvPr/>
        </p:nvGrpSpPr>
        <p:grpSpPr bwMode="auto">
          <a:xfrm>
            <a:off x="4508500" y="2768600"/>
            <a:ext cx="787400" cy="511175"/>
            <a:chOff x="4299869" y="1700808"/>
            <a:chExt cx="1280242" cy="580256"/>
          </a:xfrm>
        </p:grpSpPr>
        <p:grpSp>
          <p:nvGrpSpPr>
            <p:cNvPr id="843" name="Group 59"/>
            <p:cNvGrpSpPr>
              <a:grpSpLocks/>
            </p:cNvGrpSpPr>
            <p:nvPr/>
          </p:nvGrpSpPr>
          <p:grpSpPr bwMode="auto">
            <a:xfrm>
              <a:off x="4299869" y="1700808"/>
              <a:ext cx="1280242" cy="580256"/>
              <a:chOff x="3923928" y="1700808"/>
              <a:chExt cx="1656184" cy="749967"/>
            </a:xfrm>
          </p:grpSpPr>
          <p:sp>
            <p:nvSpPr>
              <p:cNvPr id="846" name="Rounded Rectangle 845"/>
              <p:cNvSpPr/>
              <p:nvPr/>
            </p:nvSpPr>
            <p:spPr>
              <a:xfrm>
                <a:off x="3923928" y="1700808"/>
                <a:ext cx="1656184" cy="749967"/>
              </a:xfrm>
              <a:prstGeom prst="roundRect">
                <a:avLst>
                  <a:gd name="adj" fmla="val 5869"/>
                </a:avLst>
              </a:prstGeom>
              <a:solidFill>
                <a:schemeClr val="accent6">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47" name="Rounded Rectangle 846"/>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844"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5"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8" name="Group 847"/>
          <p:cNvGrpSpPr>
            <a:grpSpLocks/>
          </p:cNvGrpSpPr>
          <p:nvPr/>
        </p:nvGrpSpPr>
        <p:grpSpPr bwMode="auto">
          <a:xfrm>
            <a:off x="3581400" y="2768600"/>
            <a:ext cx="787400" cy="511175"/>
            <a:chOff x="4299869" y="1700808"/>
            <a:chExt cx="1280242" cy="580256"/>
          </a:xfrm>
        </p:grpSpPr>
        <p:grpSp>
          <p:nvGrpSpPr>
            <p:cNvPr id="849" name="Group 64"/>
            <p:cNvGrpSpPr>
              <a:grpSpLocks/>
            </p:cNvGrpSpPr>
            <p:nvPr/>
          </p:nvGrpSpPr>
          <p:grpSpPr bwMode="auto">
            <a:xfrm>
              <a:off x="4299869" y="1700808"/>
              <a:ext cx="1280242" cy="580256"/>
              <a:chOff x="3923928" y="1700808"/>
              <a:chExt cx="1656184" cy="749967"/>
            </a:xfrm>
          </p:grpSpPr>
          <p:sp>
            <p:nvSpPr>
              <p:cNvPr id="852" name="Rounded Rectangle 851"/>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53" name="Rounded Rectangle 852"/>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Load Test Data</a:t>
                </a:r>
              </a:p>
            </p:txBody>
          </p:sp>
        </p:grpSp>
        <p:pic>
          <p:nvPicPr>
            <p:cNvPr id="850"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1"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7" name="Rounded Rectangle 86"/>
          <p:cNvSpPr/>
          <p:nvPr/>
        </p:nvSpPr>
        <p:spPr>
          <a:xfrm>
            <a:off x="1798406" y="2598053"/>
            <a:ext cx="864000" cy="8872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utoShape 2" descr="https://wiki.jenkins-ci.org/download/attachments/2916393/headshot.png?version=1&amp;modificationDate=13027539470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74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 y="1144314"/>
            <a:ext cx="3767931" cy="825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719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Aka Semver</a:t>
            </a:r>
            <a:endParaRPr lang="en-GB" dirty="0"/>
          </a:p>
        </p:txBody>
      </p:sp>
      <p:sp>
        <p:nvSpPr>
          <p:cNvPr id="3" name="Content Placeholder 2"/>
          <p:cNvSpPr>
            <a:spLocks noGrp="1"/>
          </p:cNvSpPr>
          <p:nvPr>
            <p:ph sz="quarter" idx="11"/>
          </p:nvPr>
        </p:nvSpPr>
        <p:spPr>
          <a:xfrm>
            <a:off x="496800" y="1563329"/>
            <a:ext cx="8151900" cy="785551"/>
          </a:xfrm>
        </p:spPr>
        <p:txBody>
          <a:bodyPr/>
          <a:lstStyle/>
          <a:p>
            <a:r>
              <a:rPr lang="en-GB" sz="1800" dirty="0" smtClean="0"/>
              <a:t>System for version numbers</a:t>
            </a:r>
            <a:r>
              <a:rPr lang="en-GB" sz="1800" dirty="0"/>
              <a:t> meaningful </a:t>
            </a:r>
            <a:r>
              <a:rPr lang="en-GB" sz="1800" dirty="0" smtClean="0"/>
              <a:t>to the consumer</a:t>
            </a:r>
          </a:p>
          <a:p>
            <a:endParaRPr lang="en-GB" sz="1800" dirty="0" smtClean="0"/>
          </a:p>
          <a:p>
            <a:endParaRPr lang="en-GB" sz="1800" dirty="0"/>
          </a:p>
          <a:p>
            <a:r>
              <a:rPr lang="en-GB" sz="1800" dirty="0" smtClean="0"/>
              <a:t>Example version: 3.41.24</a:t>
            </a:r>
          </a:p>
          <a:p>
            <a:r>
              <a:rPr lang="en-GB" sz="1800" dirty="0" smtClean="0"/>
              <a:t>Given </a:t>
            </a:r>
            <a:r>
              <a:rPr lang="en-GB" sz="1800" dirty="0"/>
              <a:t>a version number MAJOR.MINOR.PATCH, increment the:</a:t>
            </a:r>
          </a:p>
          <a:p>
            <a:pPr lvl="1"/>
            <a:r>
              <a:rPr lang="en-GB" dirty="0" smtClean="0"/>
              <a:t>MAJOR </a:t>
            </a:r>
            <a:r>
              <a:rPr lang="en-GB" dirty="0"/>
              <a:t>version when you make incompatible API changes,</a:t>
            </a:r>
          </a:p>
          <a:p>
            <a:pPr lvl="1"/>
            <a:r>
              <a:rPr lang="en-GB" dirty="0" smtClean="0"/>
              <a:t>MINOR </a:t>
            </a:r>
            <a:r>
              <a:rPr lang="en-GB" dirty="0"/>
              <a:t>version when you add functionality in a backwards-compatible manner, and</a:t>
            </a:r>
          </a:p>
          <a:p>
            <a:pPr lvl="1"/>
            <a:r>
              <a:rPr lang="en-GB" dirty="0"/>
              <a:t>PATCH version when you make backwards-compatible bug fixes.</a:t>
            </a:r>
          </a:p>
          <a:p>
            <a:r>
              <a:rPr lang="en-GB" sz="1800" dirty="0"/>
              <a:t>Additional labels for pre-release and build metadata are available as extensions to the MAJOR.MINOR.PATCH format.</a:t>
            </a:r>
            <a:endParaRPr lang="en-GB" sz="1800" dirty="0">
              <a:hlinkClick r:id="rId3"/>
            </a:endParaRPr>
          </a:p>
          <a:p>
            <a:pPr marL="0" indent="0">
              <a:buNone/>
            </a:pPr>
            <a:r>
              <a:rPr lang="en-GB" sz="1800" dirty="0" smtClean="0">
                <a:hlinkClick r:id="rId3"/>
              </a:rPr>
              <a:t>http</a:t>
            </a:r>
            <a:r>
              <a:rPr lang="en-GB" sz="1800" dirty="0">
                <a:hlinkClick r:id="rId3"/>
              </a:rPr>
              <a:t>://semver.org</a:t>
            </a:r>
            <a:r>
              <a:rPr lang="en-GB" sz="1800" dirty="0" smtClean="0">
                <a:hlinkClick r:id="rId3"/>
              </a:rPr>
              <a:t>/</a:t>
            </a:r>
            <a:endParaRPr lang="en-GB" sz="1800" dirty="0" smtClean="0"/>
          </a:p>
          <a:p>
            <a:endParaRPr lang="en-GB" sz="1800" dirty="0" smtClean="0"/>
          </a:p>
          <a:p>
            <a:r>
              <a:rPr lang="en-GB" sz="1800" dirty="0" smtClean="0"/>
              <a:t>Highly applicable to infrastructure code, but not widely adopted… yet!</a:t>
            </a:r>
            <a:endParaRPr lang="en-GB" sz="1800" dirty="0"/>
          </a:p>
        </p:txBody>
      </p:sp>
      <p:sp>
        <p:nvSpPr>
          <p:cNvPr id="4" name="Title 3"/>
          <p:cNvSpPr>
            <a:spLocks noGrp="1"/>
          </p:cNvSpPr>
          <p:nvPr>
            <p:ph type="title"/>
          </p:nvPr>
        </p:nvSpPr>
        <p:spPr/>
        <p:txBody>
          <a:bodyPr/>
          <a:lstStyle/>
          <a:p>
            <a:r>
              <a:rPr lang="en-GB" dirty="0" smtClean="0"/>
              <a:t>Semantic Versioning for Infrastructure Code Updates</a:t>
            </a:r>
            <a:endParaRPr lang="en-GB" dirty="0"/>
          </a:p>
        </p:txBody>
      </p:sp>
    </p:spTree>
    <p:extLst>
      <p:ext uri="{BB962C8B-B14F-4D97-AF65-F5344CB8AC3E}">
        <p14:creationId xmlns:p14="http://schemas.microsoft.com/office/powerpoint/2010/main" val="207728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433" y="1390649"/>
            <a:ext cx="195262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7" name="Rounded Rectangle 216"/>
          <p:cNvSpPr/>
          <p:nvPr/>
        </p:nvSpPr>
        <p:spPr>
          <a:xfrm>
            <a:off x="5508106" y="1352548"/>
            <a:ext cx="2088230" cy="2064863"/>
          </a:xfrm>
          <a:prstGeom prst="roundRect">
            <a:avLst/>
          </a:prstGeom>
          <a:ln/>
        </p:spPr>
        <p:style>
          <a:lnRef idx="1">
            <a:schemeClr val="accent1"/>
          </a:lnRef>
          <a:fillRef idx="3">
            <a:schemeClr val="accent1"/>
          </a:fillRef>
          <a:effectRef idx="2">
            <a:schemeClr val="accent1"/>
          </a:effectRef>
          <a:fontRef idx="minor">
            <a:schemeClr val="lt1"/>
          </a:fontRef>
        </p:style>
        <p:txBody>
          <a:bodyPr vert="vert" lIns="0" tIns="0" rIns="0" bIns="0" rtlCol="0" anchor="t"/>
          <a:lstStyle/>
          <a:p>
            <a:pPr algn="ctr"/>
            <a:r>
              <a:rPr lang="en-GB" sz="900" dirty="0" smtClean="0"/>
              <a:t>Prod data centre</a:t>
            </a:r>
            <a:endParaRPr lang="en-GB" sz="900" dirty="0"/>
          </a:p>
        </p:txBody>
      </p:sp>
      <p:sp>
        <p:nvSpPr>
          <p:cNvPr id="215" name="Rounded Rectangle 214"/>
          <p:cNvSpPr/>
          <p:nvPr/>
        </p:nvSpPr>
        <p:spPr>
          <a:xfrm>
            <a:off x="-36513" y="1352548"/>
            <a:ext cx="5530067" cy="2064863"/>
          </a:xfrm>
          <a:prstGeom prst="roundRect">
            <a:avLst/>
          </a:prstGeom>
          <a:ln/>
        </p:spPr>
        <p:style>
          <a:lnRef idx="1">
            <a:schemeClr val="accent2"/>
          </a:lnRef>
          <a:fillRef idx="3">
            <a:schemeClr val="accent2"/>
          </a:fillRef>
          <a:effectRef idx="2">
            <a:schemeClr val="accent2"/>
          </a:effectRef>
          <a:fontRef idx="minor">
            <a:schemeClr val="lt1"/>
          </a:fontRef>
        </p:style>
        <p:txBody>
          <a:bodyPr vert="vert270" rtlCol="0" anchor="t"/>
          <a:lstStyle/>
          <a:p>
            <a:pPr algn="ctr"/>
            <a:r>
              <a:rPr lang="en-GB" sz="900" dirty="0" smtClean="0"/>
              <a:t>Non prod data centre</a:t>
            </a:r>
            <a:endParaRPr lang="en-GB" sz="900" dirty="0"/>
          </a:p>
        </p:txBody>
      </p:sp>
      <p:sp>
        <p:nvSpPr>
          <p:cNvPr id="2" name="Rounded Rectangle 1"/>
          <p:cNvSpPr/>
          <p:nvPr/>
        </p:nvSpPr>
        <p:spPr>
          <a:xfrm>
            <a:off x="0" y="3501008"/>
            <a:ext cx="5175504" cy="2933852"/>
          </a:xfrm>
          <a:prstGeom prst="roundRect">
            <a:avLst/>
          </a:prstGeom>
          <a:ln/>
        </p:spPr>
        <p:style>
          <a:lnRef idx="1">
            <a:schemeClr val="accent3"/>
          </a:lnRef>
          <a:fillRef idx="3">
            <a:schemeClr val="accent3"/>
          </a:fillRef>
          <a:effectRef idx="2">
            <a:schemeClr val="accent3"/>
          </a:effectRef>
          <a:fontRef idx="minor">
            <a:schemeClr val="lt1"/>
          </a:fontRef>
        </p:style>
        <p:txBody>
          <a:bodyPr tIns="0" bIns="0" rtlCol="0" anchor="b"/>
          <a:lstStyle/>
          <a:p>
            <a:pPr algn="r"/>
            <a:r>
              <a:rPr lang="en-GB" sz="900" dirty="0" smtClean="0"/>
              <a:t>Platform data centre</a:t>
            </a:r>
            <a:endParaRPr lang="en-GB" sz="900" dirty="0"/>
          </a:p>
        </p:txBody>
      </p:sp>
      <p:sp>
        <p:nvSpPr>
          <p:cNvPr id="3" name="Title 2"/>
          <p:cNvSpPr>
            <a:spLocks noGrp="1"/>
          </p:cNvSpPr>
          <p:nvPr>
            <p:ph type="title"/>
          </p:nvPr>
        </p:nvSpPr>
        <p:spPr/>
        <p:txBody>
          <a:bodyPr>
            <a:normAutofit/>
          </a:bodyPr>
          <a:lstStyle/>
          <a:p>
            <a:r>
              <a:rPr lang="en-GB" dirty="0" smtClean="0"/>
              <a:t>Managing Flow of Infrastructure Updates</a:t>
            </a:r>
            <a:endParaRPr lang="en-GB" dirty="0"/>
          </a:p>
        </p:txBody>
      </p:sp>
      <p:grpSp>
        <p:nvGrpSpPr>
          <p:cNvPr id="7" name="Group 6"/>
          <p:cNvGrpSpPr/>
          <p:nvPr/>
        </p:nvGrpSpPr>
        <p:grpSpPr>
          <a:xfrm>
            <a:off x="150126" y="1352549"/>
            <a:ext cx="7250799" cy="4962525"/>
            <a:chOff x="150126" y="1352549"/>
            <a:chExt cx="7250799" cy="4962525"/>
          </a:xfrm>
        </p:grpSpPr>
        <p:pic>
          <p:nvPicPr>
            <p:cNvPr id="2868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390649"/>
              <a:ext cx="55245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8683" name="Group 28682"/>
            <p:cNvGrpSpPr/>
            <p:nvPr/>
          </p:nvGrpSpPr>
          <p:grpSpPr>
            <a:xfrm>
              <a:off x="1041399" y="1352549"/>
              <a:ext cx="6359526" cy="400051"/>
              <a:chOff x="1308100" y="1352549"/>
              <a:chExt cx="5425123" cy="400051"/>
            </a:xfrm>
          </p:grpSpPr>
          <p:grpSp>
            <p:nvGrpSpPr>
              <p:cNvPr id="28681" name="Group 28680"/>
              <p:cNvGrpSpPr/>
              <p:nvPr/>
            </p:nvGrpSpPr>
            <p:grpSpPr>
              <a:xfrm>
                <a:off x="1810936" y="1441295"/>
                <a:ext cx="485697" cy="296753"/>
                <a:chOff x="1810936" y="1485745"/>
                <a:chExt cx="485697" cy="387505"/>
              </a:xfrm>
            </p:grpSpPr>
            <p:sp>
              <p:nvSpPr>
                <p:cNvPr id="172" name="Rounded Rectangle 171"/>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173" name="Rounded Rectangle 172"/>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Compile</a:t>
                  </a:r>
                </a:p>
                <a:p>
                  <a:pPr algn="ctr"/>
                  <a:r>
                    <a:rPr lang="en-GB" sz="600" dirty="0" smtClean="0">
                      <a:solidFill>
                        <a:schemeClr val="tx1"/>
                      </a:solidFill>
                    </a:rPr>
                    <a:t>and package</a:t>
                  </a:r>
                  <a:endParaRPr lang="en-GB" sz="600" dirty="0">
                    <a:solidFill>
                      <a:schemeClr val="tx1"/>
                    </a:solidFill>
                  </a:endParaRPr>
                </a:p>
              </p:txBody>
            </p:sp>
          </p:grpSp>
          <p:grpSp>
            <p:nvGrpSpPr>
              <p:cNvPr id="28680" name="Group 28679"/>
              <p:cNvGrpSpPr/>
              <p:nvPr/>
            </p:nvGrpSpPr>
            <p:grpSpPr>
              <a:xfrm>
                <a:off x="2365510" y="1441295"/>
                <a:ext cx="485697" cy="296753"/>
                <a:chOff x="2367370" y="1485745"/>
                <a:chExt cx="485697" cy="387505"/>
              </a:xfrm>
            </p:grpSpPr>
            <p:sp>
              <p:nvSpPr>
                <p:cNvPr id="183" name="Rounded Rectangle 182"/>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184" name="Rounded Rectangle 183"/>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Static Code Analysis</a:t>
                  </a:r>
                  <a:endParaRPr lang="en-GB" sz="600" dirty="0">
                    <a:solidFill>
                      <a:schemeClr val="tx1"/>
                    </a:solidFill>
                  </a:endParaRPr>
                </a:p>
              </p:txBody>
            </p:sp>
          </p:grpSp>
          <p:grpSp>
            <p:nvGrpSpPr>
              <p:cNvPr id="28679" name="Group 28678"/>
              <p:cNvGrpSpPr/>
              <p:nvPr/>
            </p:nvGrpSpPr>
            <p:grpSpPr>
              <a:xfrm>
                <a:off x="2920084" y="1441295"/>
                <a:ext cx="485697" cy="296753"/>
                <a:chOff x="2923804" y="1485745"/>
                <a:chExt cx="485697" cy="387505"/>
              </a:xfrm>
            </p:grpSpPr>
            <p:sp>
              <p:nvSpPr>
                <p:cNvPr id="186" name="Rounded Rectangle 185"/>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187" name="Rounded Rectangle 186"/>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Unit Tests</a:t>
                  </a:r>
                  <a:endParaRPr lang="en-GB" sz="600" dirty="0">
                    <a:solidFill>
                      <a:schemeClr val="tx1"/>
                    </a:solidFill>
                  </a:endParaRPr>
                </a:p>
              </p:txBody>
            </p:sp>
          </p:grpSp>
          <p:grpSp>
            <p:nvGrpSpPr>
              <p:cNvPr id="28672" name="Group 28671"/>
              <p:cNvGrpSpPr/>
              <p:nvPr/>
            </p:nvGrpSpPr>
            <p:grpSpPr>
              <a:xfrm>
                <a:off x="4029232" y="1441295"/>
                <a:ext cx="485697" cy="296753"/>
                <a:chOff x="3976569" y="1485745"/>
                <a:chExt cx="485697" cy="387505"/>
              </a:xfrm>
            </p:grpSpPr>
            <p:sp>
              <p:nvSpPr>
                <p:cNvPr id="189" name="Rounded Rectangle 188"/>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190" name="Rounded Rectangle 189"/>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Run Functional Tests</a:t>
                  </a:r>
                </a:p>
              </p:txBody>
            </p:sp>
          </p:grpSp>
          <p:grpSp>
            <p:nvGrpSpPr>
              <p:cNvPr id="28678" name="Group 28677"/>
              <p:cNvGrpSpPr/>
              <p:nvPr/>
            </p:nvGrpSpPr>
            <p:grpSpPr>
              <a:xfrm>
                <a:off x="4583806" y="1441295"/>
                <a:ext cx="485697" cy="296753"/>
                <a:chOff x="4540093" y="1485745"/>
                <a:chExt cx="485697" cy="387505"/>
              </a:xfrm>
            </p:grpSpPr>
            <p:sp>
              <p:nvSpPr>
                <p:cNvPr id="192" name="Rounded Rectangle 191"/>
                <p:cNvSpPr/>
                <p:nvPr/>
              </p:nvSpPr>
              <p:spPr>
                <a:xfrm>
                  <a:off x="45400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193" name="Rounded Rectangle 192"/>
                <p:cNvSpPr/>
                <p:nvPr/>
              </p:nvSpPr>
              <p:spPr>
                <a:xfrm>
                  <a:off x="45559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Run Security Tests</a:t>
                  </a:r>
                  <a:endParaRPr lang="en-GB" sz="600" dirty="0">
                    <a:solidFill>
                      <a:schemeClr val="tx1"/>
                    </a:solidFill>
                  </a:endParaRPr>
                </a:p>
              </p:txBody>
            </p:sp>
          </p:grpSp>
          <p:grpSp>
            <p:nvGrpSpPr>
              <p:cNvPr id="28677" name="Group 28676"/>
              <p:cNvGrpSpPr/>
              <p:nvPr/>
            </p:nvGrpSpPr>
            <p:grpSpPr>
              <a:xfrm>
                <a:off x="5138380" y="1441295"/>
                <a:ext cx="485697" cy="296753"/>
                <a:chOff x="5111593" y="1485745"/>
                <a:chExt cx="485697" cy="387505"/>
              </a:xfrm>
            </p:grpSpPr>
            <p:sp>
              <p:nvSpPr>
                <p:cNvPr id="194" name="Rounded Rectangle 193"/>
                <p:cNvSpPr/>
                <p:nvPr/>
              </p:nvSpPr>
              <p:spPr>
                <a:xfrm>
                  <a:off x="51115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195" name="Rounded Rectangle 194"/>
                <p:cNvSpPr/>
                <p:nvPr/>
              </p:nvSpPr>
              <p:spPr>
                <a:xfrm>
                  <a:off x="51274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PT env deploy</a:t>
                  </a:r>
                  <a:endParaRPr lang="en-GB" sz="600" dirty="0">
                    <a:solidFill>
                      <a:schemeClr val="tx1"/>
                    </a:solidFill>
                  </a:endParaRPr>
                </a:p>
              </p:txBody>
            </p:sp>
          </p:grpSp>
          <p:grpSp>
            <p:nvGrpSpPr>
              <p:cNvPr id="28673" name="Group 28672"/>
              <p:cNvGrpSpPr/>
              <p:nvPr/>
            </p:nvGrpSpPr>
            <p:grpSpPr>
              <a:xfrm>
                <a:off x="5692954" y="1441295"/>
                <a:ext cx="485697" cy="296753"/>
                <a:chOff x="5683093" y="1485745"/>
                <a:chExt cx="485697" cy="387505"/>
              </a:xfrm>
            </p:grpSpPr>
            <p:sp>
              <p:nvSpPr>
                <p:cNvPr id="196" name="Rounded Rectangle 195"/>
                <p:cNvSpPr/>
                <p:nvPr/>
              </p:nvSpPr>
              <p:spPr>
                <a:xfrm>
                  <a:off x="56830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197" name="Rounded Rectangle 196"/>
                <p:cNvSpPr/>
                <p:nvPr/>
              </p:nvSpPr>
              <p:spPr>
                <a:xfrm>
                  <a:off x="56989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Run Tech Tests</a:t>
                  </a:r>
                  <a:endParaRPr lang="en-GB" sz="600" dirty="0">
                    <a:solidFill>
                      <a:schemeClr val="tx1"/>
                    </a:solidFill>
                  </a:endParaRPr>
                </a:p>
              </p:txBody>
            </p:sp>
          </p:grpSp>
          <p:grpSp>
            <p:nvGrpSpPr>
              <p:cNvPr id="200" name="Group 199"/>
              <p:cNvGrpSpPr/>
              <p:nvPr/>
            </p:nvGrpSpPr>
            <p:grpSpPr>
              <a:xfrm>
                <a:off x="3474658" y="1441295"/>
                <a:ext cx="485697" cy="296753"/>
                <a:chOff x="3976569" y="1485745"/>
                <a:chExt cx="485697" cy="387505"/>
              </a:xfrm>
            </p:grpSpPr>
            <p:sp>
              <p:nvSpPr>
                <p:cNvPr id="201" name="Rounded Rectangle 200"/>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202" name="Rounded Rectangle 201"/>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CT env</a:t>
                  </a:r>
                </a:p>
                <a:p>
                  <a:pPr algn="ctr"/>
                  <a:r>
                    <a:rPr lang="en-GB" sz="600" dirty="0" smtClean="0">
                      <a:solidFill>
                        <a:schemeClr val="tx1"/>
                      </a:solidFill>
                    </a:rPr>
                    <a:t>deploy</a:t>
                  </a:r>
                  <a:endParaRPr lang="en-GB" sz="600" dirty="0">
                    <a:solidFill>
                      <a:schemeClr val="tx1"/>
                    </a:solidFill>
                  </a:endParaRPr>
                </a:p>
              </p:txBody>
            </p:sp>
          </p:grpSp>
          <p:grpSp>
            <p:nvGrpSpPr>
              <p:cNvPr id="209" name="Group 208"/>
              <p:cNvGrpSpPr/>
              <p:nvPr/>
            </p:nvGrpSpPr>
            <p:grpSpPr>
              <a:xfrm>
                <a:off x="6247526" y="1441295"/>
                <a:ext cx="485697" cy="296753"/>
                <a:chOff x="5111593" y="1485745"/>
                <a:chExt cx="485697" cy="387505"/>
              </a:xfrm>
            </p:grpSpPr>
            <p:sp>
              <p:nvSpPr>
                <p:cNvPr id="210" name="Rounded Rectangle 209"/>
                <p:cNvSpPr/>
                <p:nvPr/>
              </p:nvSpPr>
              <p:spPr>
                <a:xfrm>
                  <a:off x="51115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211" name="Rounded Rectangle 210"/>
                <p:cNvSpPr/>
                <p:nvPr/>
              </p:nvSpPr>
              <p:spPr>
                <a:xfrm>
                  <a:off x="5127456" y="1534142"/>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Production deploy</a:t>
                  </a:r>
                  <a:endParaRPr lang="en-GB" sz="600" dirty="0">
                    <a:solidFill>
                      <a:schemeClr val="tx1"/>
                    </a:solidFill>
                  </a:endParaRPr>
                </a:p>
              </p:txBody>
            </p:sp>
          </p:grpSp>
          <p:sp>
            <p:nvSpPr>
              <p:cNvPr id="28682" name="Flowchart: Magnetic Disk 28681"/>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213" name="Rounded Rectangle 212"/>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grpSp>
          <p:nvGrpSpPr>
            <p:cNvPr id="307" name="Group 306"/>
            <p:cNvGrpSpPr/>
            <p:nvPr/>
          </p:nvGrpSpPr>
          <p:grpSpPr>
            <a:xfrm>
              <a:off x="1041399" y="1889124"/>
              <a:ext cx="6359526" cy="400051"/>
              <a:chOff x="1308100" y="1352549"/>
              <a:chExt cx="5425123" cy="400051"/>
            </a:xfrm>
          </p:grpSpPr>
          <p:grpSp>
            <p:nvGrpSpPr>
              <p:cNvPr id="308" name="Group 307"/>
              <p:cNvGrpSpPr/>
              <p:nvPr/>
            </p:nvGrpSpPr>
            <p:grpSpPr>
              <a:xfrm>
                <a:off x="1810936" y="1441295"/>
                <a:ext cx="485697" cy="296753"/>
                <a:chOff x="1810936" y="1485745"/>
                <a:chExt cx="485697" cy="387505"/>
              </a:xfrm>
            </p:grpSpPr>
            <p:sp>
              <p:nvSpPr>
                <p:cNvPr id="335" name="Rounded Rectangle 334"/>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36" name="Rounded Rectangle 335"/>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Compile</a:t>
                  </a:r>
                </a:p>
                <a:p>
                  <a:pPr algn="ctr"/>
                  <a:r>
                    <a:rPr lang="en-GB" sz="600" dirty="0">
                      <a:solidFill>
                        <a:schemeClr val="tx1"/>
                      </a:solidFill>
                    </a:rPr>
                    <a:t>and </a:t>
                  </a:r>
                  <a:r>
                    <a:rPr lang="en-GB" sz="600" dirty="0" smtClean="0">
                      <a:solidFill>
                        <a:schemeClr val="tx1"/>
                      </a:solidFill>
                    </a:rPr>
                    <a:t>package</a:t>
                  </a:r>
                </a:p>
              </p:txBody>
            </p:sp>
          </p:grpSp>
          <p:grpSp>
            <p:nvGrpSpPr>
              <p:cNvPr id="309" name="Group 308"/>
              <p:cNvGrpSpPr/>
              <p:nvPr/>
            </p:nvGrpSpPr>
            <p:grpSpPr>
              <a:xfrm>
                <a:off x="2365510" y="1441295"/>
                <a:ext cx="485697" cy="296753"/>
                <a:chOff x="2367370" y="1485745"/>
                <a:chExt cx="485697" cy="387505"/>
              </a:xfrm>
            </p:grpSpPr>
            <p:sp>
              <p:nvSpPr>
                <p:cNvPr id="333" name="Rounded Rectangle 332"/>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34" name="Rounded Rectangle 333"/>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Static Code Analysis</a:t>
                  </a:r>
                  <a:endParaRPr lang="en-GB" sz="600" dirty="0">
                    <a:solidFill>
                      <a:schemeClr val="tx1"/>
                    </a:solidFill>
                  </a:endParaRPr>
                </a:p>
              </p:txBody>
            </p:sp>
          </p:grpSp>
          <p:grpSp>
            <p:nvGrpSpPr>
              <p:cNvPr id="310" name="Group 309"/>
              <p:cNvGrpSpPr/>
              <p:nvPr/>
            </p:nvGrpSpPr>
            <p:grpSpPr>
              <a:xfrm>
                <a:off x="2920084" y="1441295"/>
                <a:ext cx="485697" cy="296753"/>
                <a:chOff x="2923804" y="1485745"/>
                <a:chExt cx="485697" cy="387505"/>
              </a:xfrm>
            </p:grpSpPr>
            <p:sp>
              <p:nvSpPr>
                <p:cNvPr id="331" name="Rounded Rectangle 330"/>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32" name="Rounded Rectangle 331"/>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Unit Tests</a:t>
                  </a:r>
                  <a:endParaRPr lang="en-GB" sz="600" dirty="0">
                    <a:solidFill>
                      <a:schemeClr val="tx1"/>
                    </a:solidFill>
                  </a:endParaRPr>
                </a:p>
              </p:txBody>
            </p:sp>
          </p:grpSp>
          <p:grpSp>
            <p:nvGrpSpPr>
              <p:cNvPr id="311" name="Group 310"/>
              <p:cNvGrpSpPr/>
              <p:nvPr/>
            </p:nvGrpSpPr>
            <p:grpSpPr>
              <a:xfrm>
                <a:off x="4029232" y="1441295"/>
                <a:ext cx="485697" cy="296753"/>
                <a:chOff x="3976569" y="1485745"/>
                <a:chExt cx="485697" cy="387505"/>
              </a:xfrm>
            </p:grpSpPr>
            <p:sp>
              <p:nvSpPr>
                <p:cNvPr id="329" name="Rounded Rectangle 328"/>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30" name="Rounded Rectangle 329"/>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Run Functional Tests</a:t>
                  </a:r>
                </a:p>
              </p:txBody>
            </p:sp>
          </p:grpSp>
          <p:grpSp>
            <p:nvGrpSpPr>
              <p:cNvPr id="312" name="Group 311"/>
              <p:cNvGrpSpPr/>
              <p:nvPr/>
            </p:nvGrpSpPr>
            <p:grpSpPr>
              <a:xfrm>
                <a:off x="4583806" y="1441295"/>
                <a:ext cx="485697" cy="296753"/>
                <a:chOff x="4540093" y="1485745"/>
                <a:chExt cx="485697" cy="387505"/>
              </a:xfrm>
            </p:grpSpPr>
            <p:sp>
              <p:nvSpPr>
                <p:cNvPr id="327" name="Rounded Rectangle 326"/>
                <p:cNvSpPr/>
                <p:nvPr/>
              </p:nvSpPr>
              <p:spPr>
                <a:xfrm>
                  <a:off x="45400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28" name="Rounded Rectangle 327"/>
                <p:cNvSpPr/>
                <p:nvPr/>
              </p:nvSpPr>
              <p:spPr>
                <a:xfrm>
                  <a:off x="45559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Run Security Tests</a:t>
                  </a:r>
                  <a:endParaRPr lang="en-GB" sz="600" dirty="0">
                    <a:solidFill>
                      <a:schemeClr val="tx1"/>
                    </a:solidFill>
                  </a:endParaRPr>
                </a:p>
              </p:txBody>
            </p:sp>
          </p:grpSp>
          <p:grpSp>
            <p:nvGrpSpPr>
              <p:cNvPr id="313" name="Group 312"/>
              <p:cNvGrpSpPr/>
              <p:nvPr/>
            </p:nvGrpSpPr>
            <p:grpSpPr>
              <a:xfrm>
                <a:off x="5138380" y="1441295"/>
                <a:ext cx="485697" cy="296753"/>
                <a:chOff x="5111593" y="1485745"/>
                <a:chExt cx="485697" cy="387505"/>
              </a:xfrm>
            </p:grpSpPr>
            <p:sp>
              <p:nvSpPr>
                <p:cNvPr id="325" name="Rounded Rectangle 324"/>
                <p:cNvSpPr/>
                <p:nvPr/>
              </p:nvSpPr>
              <p:spPr>
                <a:xfrm>
                  <a:off x="51115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26" name="Rounded Rectangle 325"/>
                <p:cNvSpPr/>
                <p:nvPr/>
              </p:nvSpPr>
              <p:spPr>
                <a:xfrm>
                  <a:off x="51274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PT env deploy</a:t>
                  </a:r>
                  <a:endParaRPr lang="en-GB" sz="600" dirty="0">
                    <a:solidFill>
                      <a:schemeClr val="tx1"/>
                    </a:solidFill>
                  </a:endParaRPr>
                </a:p>
              </p:txBody>
            </p:sp>
          </p:grpSp>
          <p:grpSp>
            <p:nvGrpSpPr>
              <p:cNvPr id="314" name="Group 313"/>
              <p:cNvGrpSpPr/>
              <p:nvPr/>
            </p:nvGrpSpPr>
            <p:grpSpPr>
              <a:xfrm>
                <a:off x="5692954" y="1441295"/>
                <a:ext cx="485697" cy="296753"/>
                <a:chOff x="5683093" y="1485745"/>
                <a:chExt cx="485697" cy="387505"/>
              </a:xfrm>
            </p:grpSpPr>
            <p:sp>
              <p:nvSpPr>
                <p:cNvPr id="323" name="Rounded Rectangle 322"/>
                <p:cNvSpPr/>
                <p:nvPr/>
              </p:nvSpPr>
              <p:spPr>
                <a:xfrm>
                  <a:off x="56830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24" name="Rounded Rectangle 323"/>
                <p:cNvSpPr/>
                <p:nvPr/>
              </p:nvSpPr>
              <p:spPr>
                <a:xfrm>
                  <a:off x="56989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Run Tech Tests</a:t>
                  </a:r>
                  <a:endParaRPr lang="en-GB" sz="600" dirty="0">
                    <a:solidFill>
                      <a:schemeClr val="tx1"/>
                    </a:solidFill>
                  </a:endParaRPr>
                </a:p>
              </p:txBody>
            </p:sp>
          </p:grpSp>
          <p:grpSp>
            <p:nvGrpSpPr>
              <p:cNvPr id="315" name="Group 314"/>
              <p:cNvGrpSpPr/>
              <p:nvPr/>
            </p:nvGrpSpPr>
            <p:grpSpPr>
              <a:xfrm>
                <a:off x="3474658" y="1441295"/>
                <a:ext cx="485697" cy="296753"/>
                <a:chOff x="3976569" y="1485745"/>
                <a:chExt cx="485697" cy="387505"/>
              </a:xfrm>
            </p:grpSpPr>
            <p:sp>
              <p:nvSpPr>
                <p:cNvPr id="321" name="Rounded Rectangle 320"/>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22" name="Rounded Rectangle 321"/>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CT env</a:t>
                  </a:r>
                </a:p>
                <a:p>
                  <a:pPr algn="ctr"/>
                  <a:r>
                    <a:rPr lang="en-GB" sz="600" dirty="0" smtClean="0">
                      <a:solidFill>
                        <a:schemeClr val="tx1"/>
                      </a:solidFill>
                    </a:rPr>
                    <a:t>deploy</a:t>
                  </a:r>
                  <a:endParaRPr lang="en-GB" sz="600" dirty="0">
                    <a:solidFill>
                      <a:schemeClr val="tx1"/>
                    </a:solidFill>
                  </a:endParaRPr>
                </a:p>
              </p:txBody>
            </p:sp>
          </p:grpSp>
          <p:grpSp>
            <p:nvGrpSpPr>
              <p:cNvPr id="316" name="Group 315"/>
              <p:cNvGrpSpPr/>
              <p:nvPr/>
            </p:nvGrpSpPr>
            <p:grpSpPr>
              <a:xfrm>
                <a:off x="6247526" y="1441295"/>
                <a:ext cx="485697" cy="296753"/>
                <a:chOff x="5111593" y="1485745"/>
                <a:chExt cx="485697" cy="387505"/>
              </a:xfrm>
            </p:grpSpPr>
            <p:sp>
              <p:nvSpPr>
                <p:cNvPr id="319" name="Rounded Rectangle 318"/>
                <p:cNvSpPr/>
                <p:nvPr/>
              </p:nvSpPr>
              <p:spPr>
                <a:xfrm>
                  <a:off x="51115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20" name="Rounded Rectangle 319"/>
                <p:cNvSpPr/>
                <p:nvPr/>
              </p:nvSpPr>
              <p:spPr>
                <a:xfrm>
                  <a:off x="5127456" y="1534142"/>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Production deploy</a:t>
                  </a:r>
                  <a:endParaRPr lang="en-GB" sz="600" dirty="0">
                    <a:solidFill>
                      <a:schemeClr val="tx1"/>
                    </a:solidFill>
                  </a:endParaRPr>
                </a:p>
              </p:txBody>
            </p:sp>
          </p:grpSp>
          <p:sp>
            <p:nvSpPr>
              <p:cNvPr id="317" name="Flowchart: Magnetic Disk 316"/>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318" name="Rounded Rectangle 317"/>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grpSp>
          <p:nvGrpSpPr>
            <p:cNvPr id="337" name="Group 336"/>
            <p:cNvGrpSpPr/>
            <p:nvPr/>
          </p:nvGrpSpPr>
          <p:grpSpPr>
            <a:xfrm>
              <a:off x="1041399" y="2425699"/>
              <a:ext cx="6359526" cy="400051"/>
              <a:chOff x="1308100" y="1352549"/>
              <a:chExt cx="5425123" cy="400051"/>
            </a:xfrm>
          </p:grpSpPr>
          <p:grpSp>
            <p:nvGrpSpPr>
              <p:cNvPr id="338" name="Group 337"/>
              <p:cNvGrpSpPr/>
              <p:nvPr/>
            </p:nvGrpSpPr>
            <p:grpSpPr>
              <a:xfrm>
                <a:off x="1810936" y="1441295"/>
                <a:ext cx="485697" cy="296753"/>
                <a:chOff x="1810936" y="1485745"/>
                <a:chExt cx="485697" cy="387505"/>
              </a:xfrm>
            </p:grpSpPr>
            <p:sp>
              <p:nvSpPr>
                <p:cNvPr id="365" name="Rounded Rectangle 364"/>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66" name="Rounded Rectangle 365"/>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Compile</a:t>
                  </a:r>
                </a:p>
                <a:p>
                  <a:pPr algn="ctr"/>
                  <a:r>
                    <a:rPr lang="en-GB" sz="600" dirty="0">
                      <a:solidFill>
                        <a:schemeClr val="tx1"/>
                      </a:solidFill>
                    </a:rPr>
                    <a:t>and </a:t>
                  </a:r>
                  <a:r>
                    <a:rPr lang="en-GB" sz="600" dirty="0" smtClean="0">
                      <a:solidFill>
                        <a:schemeClr val="tx1"/>
                      </a:solidFill>
                    </a:rPr>
                    <a:t>package</a:t>
                  </a:r>
                  <a:endParaRPr lang="en-GB" sz="600" dirty="0">
                    <a:solidFill>
                      <a:schemeClr val="tx1"/>
                    </a:solidFill>
                  </a:endParaRPr>
                </a:p>
              </p:txBody>
            </p:sp>
          </p:grpSp>
          <p:grpSp>
            <p:nvGrpSpPr>
              <p:cNvPr id="339" name="Group 338"/>
              <p:cNvGrpSpPr/>
              <p:nvPr/>
            </p:nvGrpSpPr>
            <p:grpSpPr>
              <a:xfrm>
                <a:off x="2365510" y="1441295"/>
                <a:ext cx="485697" cy="296753"/>
                <a:chOff x="2367370" y="1485745"/>
                <a:chExt cx="485697" cy="387505"/>
              </a:xfrm>
            </p:grpSpPr>
            <p:sp>
              <p:nvSpPr>
                <p:cNvPr id="363" name="Rounded Rectangle 362"/>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64" name="Rounded Rectangle 363"/>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Static Code Analysis</a:t>
                  </a:r>
                  <a:endParaRPr lang="en-GB" sz="600" dirty="0">
                    <a:solidFill>
                      <a:schemeClr val="tx1"/>
                    </a:solidFill>
                  </a:endParaRPr>
                </a:p>
              </p:txBody>
            </p:sp>
          </p:grpSp>
          <p:grpSp>
            <p:nvGrpSpPr>
              <p:cNvPr id="340" name="Group 339"/>
              <p:cNvGrpSpPr/>
              <p:nvPr/>
            </p:nvGrpSpPr>
            <p:grpSpPr>
              <a:xfrm>
                <a:off x="2920084" y="1441295"/>
                <a:ext cx="485697" cy="296753"/>
                <a:chOff x="2923804" y="1485745"/>
                <a:chExt cx="485697" cy="387505"/>
              </a:xfrm>
            </p:grpSpPr>
            <p:sp>
              <p:nvSpPr>
                <p:cNvPr id="361" name="Rounded Rectangle 360"/>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62" name="Rounded Rectangle 361"/>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Unit Tests</a:t>
                  </a:r>
                  <a:endParaRPr lang="en-GB" sz="600" dirty="0">
                    <a:solidFill>
                      <a:schemeClr val="tx1"/>
                    </a:solidFill>
                  </a:endParaRPr>
                </a:p>
              </p:txBody>
            </p:sp>
          </p:grpSp>
          <p:grpSp>
            <p:nvGrpSpPr>
              <p:cNvPr id="341" name="Group 340"/>
              <p:cNvGrpSpPr/>
              <p:nvPr/>
            </p:nvGrpSpPr>
            <p:grpSpPr>
              <a:xfrm>
                <a:off x="4029232" y="1441295"/>
                <a:ext cx="485697" cy="296753"/>
                <a:chOff x="3976569" y="1485745"/>
                <a:chExt cx="485697" cy="387505"/>
              </a:xfrm>
            </p:grpSpPr>
            <p:sp>
              <p:nvSpPr>
                <p:cNvPr id="359" name="Rounded Rectangle 358"/>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60" name="Rounded Rectangle 359"/>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Run Functional Tests</a:t>
                  </a:r>
                </a:p>
              </p:txBody>
            </p:sp>
          </p:grpSp>
          <p:grpSp>
            <p:nvGrpSpPr>
              <p:cNvPr id="342" name="Group 341"/>
              <p:cNvGrpSpPr/>
              <p:nvPr/>
            </p:nvGrpSpPr>
            <p:grpSpPr>
              <a:xfrm>
                <a:off x="4583806" y="1441295"/>
                <a:ext cx="485697" cy="296753"/>
                <a:chOff x="4540093" y="1485745"/>
                <a:chExt cx="485697" cy="387505"/>
              </a:xfrm>
            </p:grpSpPr>
            <p:sp>
              <p:nvSpPr>
                <p:cNvPr id="357" name="Rounded Rectangle 356"/>
                <p:cNvSpPr/>
                <p:nvPr/>
              </p:nvSpPr>
              <p:spPr>
                <a:xfrm>
                  <a:off x="45400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58" name="Rounded Rectangle 357"/>
                <p:cNvSpPr/>
                <p:nvPr/>
              </p:nvSpPr>
              <p:spPr>
                <a:xfrm>
                  <a:off x="45559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Run Security Tests</a:t>
                  </a:r>
                  <a:endParaRPr lang="en-GB" sz="600" dirty="0">
                    <a:solidFill>
                      <a:schemeClr val="tx1"/>
                    </a:solidFill>
                  </a:endParaRPr>
                </a:p>
              </p:txBody>
            </p:sp>
          </p:grpSp>
          <p:grpSp>
            <p:nvGrpSpPr>
              <p:cNvPr id="343" name="Group 342"/>
              <p:cNvGrpSpPr/>
              <p:nvPr/>
            </p:nvGrpSpPr>
            <p:grpSpPr>
              <a:xfrm>
                <a:off x="5138380" y="1441295"/>
                <a:ext cx="485697" cy="296753"/>
                <a:chOff x="5111593" y="1485745"/>
                <a:chExt cx="485697" cy="387505"/>
              </a:xfrm>
            </p:grpSpPr>
            <p:sp>
              <p:nvSpPr>
                <p:cNvPr id="355" name="Rounded Rectangle 354"/>
                <p:cNvSpPr/>
                <p:nvPr/>
              </p:nvSpPr>
              <p:spPr>
                <a:xfrm>
                  <a:off x="51115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56" name="Rounded Rectangle 355"/>
                <p:cNvSpPr/>
                <p:nvPr/>
              </p:nvSpPr>
              <p:spPr>
                <a:xfrm>
                  <a:off x="51274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PT env deploy</a:t>
                  </a:r>
                  <a:endParaRPr lang="en-GB" sz="600" dirty="0">
                    <a:solidFill>
                      <a:schemeClr val="tx1"/>
                    </a:solidFill>
                  </a:endParaRPr>
                </a:p>
              </p:txBody>
            </p:sp>
          </p:grpSp>
          <p:grpSp>
            <p:nvGrpSpPr>
              <p:cNvPr id="344" name="Group 343"/>
              <p:cNvGrpSpPr/>
              <p:nvPr/>
            </p:nvGrpSpPr>
            <p:grpSpPr>
              <a:xfrm>
                <a:off x="5692954" y="1441295"/>
                <a:ext cx="485697" cy="296753"/>
                <a:chOff x="5683093" y="1485745"/>
                <a:chExt cx="485697" cy="387505"/>
              </a:xfrm>
            </p:grpSpPr>
            <p:sp>
              <p:nvSpPr>
                <p:cNvPr id="353" name="Rounded Rectangle 352"/>
                <p:cNvSpPr/>
                <p:nvPr/>
              </p:nvSpPr>
              <p:spPr>
                <a:xfrm>
                  <a:off x="56830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54" name="Rounded Rectangle 353"/>
                <p:cNvSpPr/>
                <p:nvPr/>
              </p:nvSpPr>
              <p:spPr>
                <a:xfrm>
                  <a:off x="56989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Run Tech Tests</a:t>
                  </a:r>
                  <a:endParaRPr lang="en-GB" sz="600" dirty="0">
                    <a:solidFill>
                      <a:schemeClr val="tx1"/>
                    </a:solidFill>
                  </a:endParaRPr>
                </a:p>
              </p:txBody>
            </p:sp>
          </p:grpSp>
          <p:grpSp>
            <p:nvGrpSpPr>
              <p:cNvPr id="345" name="Group 344"/>
              <p:cNvGrpSpPr/>
              <p:nvPr/>
            </p:nvGrpSpPr>
            <p:grpSpPr>
              <a:xfrm>
                <a:off x="3474658" y="1441295"/>
                <a:ext cx="485697" cy="296753"/>
                <a:chOff x="3976569" y="1485745"/>
                <a:chExt cx="485697" cy="387505"/>
              </a:xfrm>
            </p:grpSpPr>
            <p:sp>
              <p:nvSpPr>
                <p:cNvPr id="351" name="Rounded Rectangle 350"/>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52" name="Rounded Rectangle 351"/>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CT env</a:t>
                  </a:r>
                </a:p>
                <a:p>
                  <a:pPr algn="ctr"/>
                  <a:r>
                    <a:rPr lang="en-GB" sz="600" dirty="0" smtClean="0">
                      <a:solidFill>
                        <a:schemeClr val="tx1"/>
                      </a:solidFill>
                    </a:rPr>
                    <a:t>deploy</a:t>
                  </a:r>
                  <a:endParaRPr lang="en-GB" sz="600" dirty="0">
                    <a:solidFill>
                      <a:schemeClr val="tx1"/>
                    </a:solidFill>
                  </a:endParaRPr>
                </a:p>
              </p:txBody>
            </p:sp>
          </p:grpSp>
          <p:grpSp>
            <p:nvGrpSpPr>
              <p:cNvPr id="346" name="Group 345"/>
              <p:cNvGrpSpPr/>
              <p:nvPr/>
            </p:nvGrpSpPr>
            <p:grpSpPr>
              <a:xfrm>
                <a:off x="6247526" y="1441295"/>
                <a:ext cx="485697" cy="296753"/>
                <a:chOff x="5111593" y="1485745"/>
                <a:chExt cx="485697" cy="387505"/>
              </a:xfrm>
            </p:grpSpPr>
            <p:sp>
              <p:nvSpPr>
                <p:cNvPr id="349" name="Rounded Rectangle 348"/>
                <p:cNvSpPr/>
                <p:nvPr/>
              </p:nvSpPr>
              <p:spPr>
                <a:xfrm>
                  <a:off x="51115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50" name="Rounded Rectangle 349"/>
                <p:cNvSpPr/>
                <p:nvPr/>
              </p:nvSpPr>
              <p:spPr>
                <a:xfrm>
                  <a:off x="5127456" y="1534142"/>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Production deploy</a:t>
                  </a:r>
                  <a:endParaRPr lang="en-GB" sz="600" dirty="0">
                    <a:solidFill>
                      <a:schemeClr val="tx1"/>
                    </a:solidFill>
                  </a:endParaRPr>
                </a:p>
              </p:txBody>
            </p:sp>
          </p:grpSp>
          <p:sp>
            <p:nvSpPr>
              <p:cNvPr id="347" name="Flowchart: Magnetic Disk 346"/>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348" name="Rounded Rectangle 347"/>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grpSp>
          <p:nvGrpSpPr>
            <p:cNvPr id="367" name="Group 366"/>
            <p:cNvGrpSpPr/>
            <p:nvPr/>
          </p:nvGrpSpPr>
          <p:grpSpPr>
            <a:xfrm>
              <a:off x="1041399" y="2962274"/>
              <a:ext cx="6359526" cy="400051"/>
              <a:chOff x="1308100" y="1352549"/>
              <a:chExt cx="5425123" cy="400051"/>
            </a:xfrm>
          </p:grpSpPr>
          <p:grpSp>
            <p:nvGrpSpPr>
              <p:cNvPr id="368" name="Group 367"/>
              <p:cNvGrpSpPr/>
              <p:nvPr/>
            </p:nvGrpSpPr>
            <p:grpSpPr>
              <a:xfrm>
                <a:off x="1810936" y="1441295"/>
                <a:ext cx="485697" cy="296753"/>
                <a:chOff x="1810936" y="1485745"/>
                <a:chExt cx="485697" cy="387505"/>
              </a:xfrm>
            </p:grpSpPr>
            <p:sp>
              <p:nvSpPr>
                <p:cNvPr id="395" name="Rounded Rectangle 394"/>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96" name="Rounded Rectangle 395"/>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Compile</a:t>
                  </a:r>
                </a:p>
                <a:p>
                  <a:pPr algn="ctr"/>
                  <a:r>
                    <a:rPr lang="en-GB" sz="600" dirty="0">
                      <a:solidFill>
                        <a:schemeClr val="tx1"/>
                      </a:solidFill>
                    </a:rPr>
                    <a:t>and </a:t>
                  </a:r>
                  <a:r>
                    <a:rPr lang="en-GB" sz="600" dirty="0" smtClean="0">
                      <a:solidFill>
                        <a:schemeClr val="tx1"/>
                      </a:solidFill>
                    </a:rPr>
                    <a:t>package</a:t>
                  </a:r>
                  <a:endParaRPr lang="en-GB" sz="600" dirty="0">
                    <a:solidFill>
                      <a:schemeClr val="tx1"/>
                    </a:solidFill>
                  </a:endParaRPr>
                </a:p>
              </p:txBody>
            </p:sp>
          </p:grpSp>
          <p:grpSp>
            <p:nvGrpSpPr>
              <p:cNvPr id="369" name="Group 368"/>
              <p:cNvGrpSpPr/>
              <p:nvPr/>
            </p:nvGrpSpPr>
            <p:grpSpPr>
              <a:xfrm>
                <a:off x="2365510" y="1441295"/>
                <a:ext cx="485697" cy="296753"/>
                <a:chOff x="2367370" y="1485745"/>
                <a:chExt cx="485697" cy="387505"/>
              </a:xfrm>
            </p:grpSpPr>
            <p:sp>
              <p:nvSpPr>
                <p:cNvPr id="393" name="Rounded Rectangle 392"/>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94" name="Rounded Rectangle 393"/>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Static Code Analysis</a:t>
                  </a:r>
                  <a:endParaRPr lang="en-GB" sz="600" dirty="0">
                    <a:solidFill>
                      <a:schemeClr val="tx1"/>
                    </a:solidFill>
                  </a:endParaRPr>
                </a:p>
              </p:txBody>
            </p:sp>
          </p:grpSp>
          <p:grpSp>
            <p:nvGrpSpPr>
              <p:cNvPr id="370" name="Group 369"/>
              <p:cNvGrpSpPr/>
              <p:nvPr/>
            </p:nvGrpSpPr>
            <p:grpSpPr>
              <a:xfrm>
                <a:off x="2920084" y="1441295"/>
                <a:ext cx="485697" cy="296753"/>
                <a:chOff x="2923804" y="1485745"/>
                <a:chExt cx="485697" cy="387505"/>
              </a:xfrm>
            </p:grpSpPr>
            <p:sp>
              <p:nvSpPr>
                <p:cNvPr id="391" name="Rounded Rectangle 390"/>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92" name="Rounded Rectangle 391"/>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Unit Tests</a:t>
                  </a:r>
                  <a:endParaRPr lang="en-GB" sz="600" dirty="0">
                    <a:solidFill>
                      <a:schemeClr val="tx1"/>
                    </a:solidFill>
                  </a:endParaRPr>
                </a:p>
              </p:txBody>
            </p:sp>
          </p:grpSp>
          <p:grpSp>
            <p:nvGrpSpPr>
              <p:cNvPr id="371" name="Group 370"/>
              <p:cNvGrpSpPr/>
              <p:nvPr/>
            </p:nvGrpSpPr>
            <p:grpSpPr>
              <a:xfrm>
                <a:off x="4029232" y="1441295"/>
                <a:ext cx="485697" cy="296753"/>
                <a:chOff x="3976569" y="1485745"/>
                <a:chExt cx="485697" cy="387505"/>
              </a:xfrm>
            </p:grpSpPr>
            <p:sp>
              <p:nvSpPr>
                <p:cNvPr id="389" name="Rounded Rectangle 388"/>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90" name="Rounded Rectangle 389"/>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Run Functional Tests</a:t>
                  </a:r>
                </a:p>
              </p:txBody>
            </p:sp>
          </p:grpSp>
          <p:grpSp>
            <p:nvGrpSpPr>
              <p:cNvPr id="372" name="Group 371"/>
              <p:cNvGrpSpPr/>
              <p:nvPr/>
            </p:nvGrpSpPr>
            <p:grpSpPr>
              <a:xfrm>
                <a:off x="4583806" y="1441295"/>
                <a:ext cx="485697" cy="296753"/>
                <a:chOff x="4540093" y="1485745"/>
                <a:chExt cx="485697" cy="387505"/>
              </a:xfrm>
            </p:grpSpPr>
            <p:sp>
              <p:nvSpPr>
                <p:cNvPr id="387" name="Rounded Rectangle 386"/>
                <p:cNvSpPr/>
                <p:nvPr/>
              </p:nvSpPr>
              <p:spPr>
                <a:xfrm>
                  <a:off x="45400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88" name="Rounded Rectangle 387"/>
                <p:cNvSpPr/>
                <p:nvPr/>
              </p:nvSpPr>
              <p:spPr>
                <a:xfrm>
                  <a:off x="45559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Run Security Tests</a:t>
                  </a:r>
                  <a:endParaRPr lang="en-GB" sz="600" dirty="0">
                    <a:solidFill>
                      <a:schemeClr val="tx1"/>
                    </a:solidFill>
                  </a:endParaRPr>
                </a:p>
              </p:txBody>
            </p:sp>
          </p:grpSp>
          <p:grpSp>
            <p:nvGrpSpPr>
              <p:cNvPr id="373" name="Group 372"/>
              <p:cNvGrpSpPr/>
              <p:nvPr/>
            </p:nvGrpSpPr>
            <p:grpSpPr>
              <a:xfrm>
                <a:off x="5138380" y="1441295"/>
                <a:ext cx="485697" cy="296753"/>
                <a:chOff x="5111593" y="1485745"/>
                <a:chExt cx="485697" cy="387505"/>
              </a:xfrm>
            </p:grpSpPr>
            <p:sp>
              <p:nvSpPr>
                <p:cNvPr id="385" name="Rounded Rectangle 384"/>
                <p:cNvSpPr/>
                <p:nvPr/>
              </p:nvSpPr>
              <p:spPr>
                <a:xfrm>
                  <a:off x="51115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86" name="Rounded Rectangle 385"/>
                <p:cNvSpPr/>
                <p:nvPr/>
              </p:nvSpPr>
              <p:spPr>
                <a:xfrm>
                  <a:off x="51274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PT env deploy</a:t>
                  </a:r>
                  <a:endParaRPr lang="en-GB" sz="600" dirty="0">
                    <a:solidFill>
                      <a:schemeClr val="tx1"/>
                    </a:solidFill>
                  </a:endParaRPr>
                </a:p>
              </p:txBody>
            </p:sp>
          </p:grpSp>
          <p:grpSp>
            <p:nvGrpSpPr>
              <p:cNvPr id="374" name="Group 373"/>
              <p:cNvGrpSpPr/>
              <p:nvPr/>
            </p:nvGrpSpPr>
            <p:grpSpPr>
              <a:xfrm>
                <a:off x="5692954" y="1441295"/>
                <a:ext cx="485697" cy="296753"/>
                <a:chOff x="5683093" y="1485745"/>
                <a:chExt cx="485697" cy="387505"/>
              </a:xfrm>
            </p:grpSpPr>
            <p:sp>
              <p:nvSpPr>
                <p:cNvPr id="383" name="Rounded Rectangle 382"/>
                <p:cNvSpPr/>
                <p:nvPr/>
              </p:nvSpPr>
              <p:spPr>
                <a:xfrm>
                  <a:off x="56830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84" name="Rounded Rectangle 383"/>
                <p:cNvSpPr/>
                <p:nvPr/>
              </p:nvSpPr>
              <p:spPr>
                <a:xfrm>
                  <a:off x="5698956"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Run Tech Tests</a:t>
                  </a:r>
                  <a:endParaRPr lang="en-GB" sz="600" dirty="0">
                    <a:solidFill>
                      <a:schemeClr val="tx1"/>
                    </a:solidFill>
                  </a:endParaRPr>
                </a:p>
              </p:txBody>
            </p:sp>
          </p:grpSp>
          <p:grpSp>
            <p:nvGrpSpPr>
              <p:cNvPr id="375" name="Group 374"/>
              <p:cNvGrpSpPr/>
              <p:nvPr/>
            </p:nvGrpSpPr>
            <p:grpSpPr>
              <a:xfrm>
                <a:off x="3474658" y="1441295"/>
                <a:ext cx="485697" cy="296753"/>
                <a:chOff x="3976569" y="1485745"/>
                <a:chExt cx="485697" cy="387505"/>
              </a:xfrm>
            </p:grpSpPr>
            <p:sp>
              <p:nvSpPr>
                <p:cNvPr id="381" name="Rounded Rectangle 380"/>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82" name="Rounded Rectangle 381"/>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CT env</a:t>
                  </a:r>
                </a:p>
                <a:p>
                  <a:pPr algn="ctr"/>
                  <a:r>
                    <a:rPr lang="en-GB" sz="600" dirty="0" smtClean="0">
                      <a:solidFill>
                        <a:schemeClr val="tx1"/>
                      </a:solidFill>
                    </a:rPr>
                    <a:t>deploy</a:t>
                  </a:r>
                  <a:endParaRPr lang="en-GB" sz="600" dirty="0">
                    <a:solidFill>
                      <a:schemeClr val="tx1"/>
                    </a:solidFill>
                  </a:endParaRPr>
                </a:p>
              </p:txBody>
            </p:sp>
          </p:grpSp>
          <p:grpSp>
            <p:nvGrpSpPr>
              <p:cNvPr id="376" name="Group 375"/>
              <p:cNvGrpSpPr/>
              <p:nvPr/>
            </p:nvGrpSpPr>
            <p:grpSpPr>
              <a:xfrm>
                <a:off x="6247526" y="1441295"/>
                <a:ext cx="485697" cy="296753"/>
                <a:chOff x="5111593" y="1485745"/>
                <a:chExt cx="485697" cy="387505"/>
              </a:xfrm>
            </p:grpSpPr>
            <p:sp>
              <p:nvSpPr>
                <p:cNvPr id="379" name="Rounded Rectangle 378"/>
                <p:cNvSpPr/>
                <p:nvPr/>
              </p:nvSpPr>
              <p:spPr>
                <a:xfrm>
                  <a:off x="5111593"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380" name="Rounded Rectangle 379"/>
                <p:cNvSpPr/>
                <p:nvPr/>
              </p:nvSpPr>
              <p:spPr>
                <a:xfrm>
                  <a:off x="5127456" y="1534142"/>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Production deploy</a:t>
                  </a:r>
                  <a:endParaRPr lang="en-GB" sz="600" dirty="0">
                    <a:solidFill>
                      <a:schemeClr val="tx1"/>
                    </a:solidFill>
                  </a:endParaRPr>
                </a:p>
              </p:txBody>
            </p:sp>
          </p:grpSp>
          <p:sp>
            <p:nvSpPr>
              <p:cNvPr id="377" name="Flowchart: Magnetic Disk 376"/>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378" name="Rounded Rectangle 377"/>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grpSp>
          <p:nvGrpSpPr>
            <p:cNvPr id="397" name="Group 396"/>
            <p:cNvGrpSpPr/>
            <p:nvPr/>
          </p:nvGrpSpPr>
          <p:grpSpPr>
            <a:xfrm>
              <a:off x="1041399" y="3519484"/>
              <a:ext cx="3109069" cy="400051"/>
              <a:chOff x="1308100" y="1352549"/>
              <a:chExt cx="2652255" cy="400051"/>
            </a:xfrm>
          </p:grpSpPr>
          <p:grpSp>
            <p:nvGrpSpPr>
              <p:cNvPr id="398" name="Group 397"/>
              <p:cNvGrpSpPr/>
              <p:nvPr/>
            </p:nvGrpSpPr>
            <p:grpSpPr>
              <a:xfrm>
                <a:off x="1810936" y="1441295"/>
                <a:ext cx="485697" cy="296753"/>
                <a:chOff x="1810936" y="1485745"/>
                <a:chExt cx="485697" cy="387505"/>
              </a:xfrm>
            </p:grpSpPr>
            <p:sp>
              <p:nvSpPr>
                <p:cNvPr id="425" name="Rounded Rectangle 424"/>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26" name="Rounded Rectangle 425"/>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Compile</a:t>
                  </a:r>
                </a:p>
                <a:p>
                  <a:pPr algn="ctr"/>
                  <a:r>
                    <a:rPr lang="en-GB" sz="600" dirty="0">
                      <a:solidFill>
                        <a:schemeClr val="tx1"/>
                      </a:solidFill>
                    </a:rPr>
                    <a:t>and </a:t>
                  </a:r>
                  <a:r>
                    <a:rPr lang="en-GB" sz="600" dirty="0" smtClean="0">
                      <a:solidFill>
                        <a:schemeClr val="tx1"/>
                      </a:solidFill>
                    </a:rPr>
                    <a:t>package</a:t>
                  </a:r>
                  <a:endParaRPr lang="en-GB" sz="600" dirty="0">
                    <a:solidFill>
                      <a:schemeClr val="tx1"/>
                    </a:solidFill>
                  </a:endParaRPr>
                </a:p>
              </p:txBody>
            </p:sp>
          </p:grpSp>
          <p:grpSp>
            <p:nvGrpSpPr>
              <p:cNvPr id="399" name="Group 398"/>
              <p:cNvGrpSpPr/>
              <p:nvPr/>
            </p:nvGrpSpPr>
            <p:grpSpPr>
              <a:xfrm>
                <a:off x="2365510" y="1441295"/>
                <a:ext cx="485697" cy="296753"/>
                <a:chOff x="2367370" y="1485745"/>
                <a:chExt cx="485697" cy="387505"/>
              </a:xfrm>
            </p:grpSpPr>
            <p:sp>
              <p:nvSpPr>
                <p:cNvPr id="423" name="Rounded Rectangle 422"/>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24" name="Rounded Rectangle 423"/>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Unit Tests</a:t>
                  </a:r>
                </a:p>
              </p:txBody>
            </p:sp>
          </p:grpSp>
          <p:grpSp>
            <p:nvGrpSpPr>
              <p:cNvPr id="400" name="Group 399"/>
              <p:cNvGrpSpPr/>
              <p:nvPr/>
            </p:nvGrpSpPr>
            <p:grpSpPr>
              <a:xfrm>
                <a:off x="2920084" y="1441295"/>
                <a:ext cx="485697" cy="296753"/>
                <a:chOff x="2923804" y="1485745"/>
                <a:chExt cx="485697" cy="387505"/>
              </a:xfrm>
            </p:grpSpPr>
            <p:sp>
              <p:nvSpPr>
                <p:cNvPr id="421" name="Rounded Rectangle 420"/>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22" name="Rounded Rectangle 421"/>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Platform env deploy</a:t>
                  </a:r>
                  <a:endParaRPr lang="en-GB" sz="600" dirty="0">
                    <a:solidFill>
                      <a:schemeClr val="tx1"/>
                    </a:solidFill>
                  </a:endParaRPr>
                </a:p>
              </p:txBody>
            </p:sp>
          </p:grpSp>
          <p:grpSp>
            <p:nvGrpSpPr>
              <p:cNvPr id="405" name="Group 404"/>
              <p:cNvGrpSpPr/>
              <p:nvPr/>
            </p:nvGrpSpPr>
            <p:grpSpPr>
              <a:xfrm>
                <a:off x="3474658" y="1441295"/>
                <a:ext cx="485697" cy="296753"/>
                <a:chOff x="3976569" y="1485745"/>
                <a:chExt cx="485697" cy="387505"/>
              </a:xfrm>
            </p:grpSpPr>
            <p:sp>
              <p:nvSpPr>
                <p:cNvPr id="411" name="Rounded Rectangle 410"/>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12" name="Rounded Rectangle 411"/>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Monitoring tests</a:t>
                  </a:r>
                  <a:endParaRPr lang="en-GB" sz="600" dirty="0">
                    <a:solidFill>
                      <a:schemeClr val="tx1"/>
                    </a:solidFill>
                  </a:endParaRPr>
                </a:p>
              </p:txBody>
            </p:sp>
          </p:grpSp>
          <p:sp>
            <p:nvSpPr>
              <p:cNvPr id="407" name="Flowchart: Magnetic Disk 406"/>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408" name="Rounded Rectangle 407"/>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pic>
          <p:nvPicPr>
            <p:cNvPr id="2868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464" y="4492545"/>
              <a:ext cx="447675" cy="5334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nvGrpSpPr>
            <p:cNvPr id="428" name="Group 427"/>
            <p:cNvGrpSpPr/>
            <p:nvPr/>
          </p:nvGrpSpPr>
          <p:grpSpPr>
            <a:xfrm>
              <a:off x="1041399" y="4067927"/>
              <a:ext cx="3109069" cy="400051"/>
              <a:chOff x="1308100" y="1352549"/>
              <a:chExt cx="2652255" cy="400051"/>
            </a:xfrm>
          </p:grpSpPr>
          <p:grpSp>
            <p:nvGrpSpPr>
              <p:cNvPr id="429" name="Group 428"/>
              <p:cNvGrpSpPr/>
              <p:nvPr/>
            </p:nvGrpSpPr>
            <p:grpSpPr>
              <a:xfrm>
                <a:off x="1810936" y="1441295"/>
                <a:ext cx="485697" cy="296753"/>
                <a:chOff x="1810936" y="1485745"/>
                <a:chExt cx="485697" cy="387505"/>
              </a:xfrm>
            </p:grpSpPr>
            <p:sp>
              <p:nvSpPr>
                <p:cNvPr id="441" name="Rounded Rectangle 440"/>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42" name="Rounded Rectangle 441"/>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Compile</a:t>
                  </a:r>
                </a:p>
                <a:p>
                  <a:pPr algn="ctr"/>
                  <a:r>
                    <a:rPr lang="en-GB" sz="600" dirty="0">
                      <a:solidFill>
                        <a:schemeClr val="tx1"/>
                      </a:solidFill>
                    </a:rPr>
                    <a:t>and </a:t>
                  </a:r>
                  <a:r>
                    <a:rPr lang="en-GB" sz="600" dirty="0" smtClean="0">
                      <a:solidFill>
                        <a:schemeClr val="tx1"/>
                      </a:solidFill>
                    </a:rPr>
                    <a:t>package</a:t>
                  </a:r>
                  <a:endParaRPr lang="en-GB" sz="600" dirty="0">
                    <a:solidFill>
                      <a:schemeClr val="tx1"/>
                    </a:solidFill>
                  </a:endParaRPr>
                </a:p>
              </p:txBody>
            </p:sp>
          </p:grpSp>
          <p:grpSp>
            <p:nvGrpSpPr>
              <p:cNvPr id="430" name="Group 429"/>
              <p:cNvGrpSpPr/>
              <p:nvPr/>
            </p:nvGrpSpPr>
            <p:grpSpPr>
              <a:xfrm>
                <a:off x="2365510" y="1441295"/>
                <a:ext cx="485697" cy="296753"/>
                <a:chOff x="2367370" y="1485745"/>
                <a:chExt cx="485697" cy="387505"/>
              </a:xfrm>
            </p:grpSpPr>
            <p:sp>
              <p:nvSpPr>
                <p:cNvPr id="439" name="Rounded Rectangle 438"/>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40" name="Rounded Rectangle 439"/>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Unit Tests</a:t>
                  </a:r>
                </a:p>
              </p:txBody>
            </p:sp>
          </p:grpSp>
          <p:grpSp>
            <p:nvGrpSpPr>
              <p:cNvPr id="431" name="Group 430"/>
              <p:cNvGrpSpPr/>
              <p:nvPr/>
            </p:nvGrpSpPr>
            <p:grpSpPr>
              <a:xfrm>
                <a:off x="2920084" y="1441295"/>
                <a:ext cx="485697" cy="296753"/>
                <a:chOff x="2923804" y="1485745"/>
                <a:chExt cx="485697" cy="387505"/>
              </a:xfrm>
            </p:grpSpPr>
            <p:sp>
              <p:nvSpPr>
                <p:cNvPr id="437" name="Rounded Rectangle 436"/>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38" name="Rounded Rectangle 437"/>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Platform env deploy</a:t>
                  </a:r>
                  <a:endParaRPr lang="en-GB" sz="600" dirty="0">
                    <a:solidFill>
                      <a:schemeClr val="tx1"/>
                    </a:solidFill>
                  </a:endParaRPr>
                </a:p>
              </p:txBody>
            </p:sp>
          </p:grpSp>
          <p:grpSp>
            <p:nvGrpSpPr>
              <p:cNvPr id="432" name="Group 431"/>
              <p:cNvGrpSpPr/>
              <p:nvPr/>
            </p:nvGrpSpPr>
            <p:grpSpPr>
              <a:xfrm>
                <a:off x="3474658" y="1441295"/>
                <a:ext cx="485697" cy="296753"/>
                <a:chOff x="3976569" y="1485745"/>
                <a:chExt cx="485697" cy="387505"/>
              </a:xfrm>
            </p:grpSpPr>
            <p:sp>
              <p:nvSpPr>
                <p:cNvPr id="435" name="Rounded Rectangle 434"/>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36" name="Rounded Rectangle 435"/>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Monitoring tests</a:t>
                  </a:r>
                  <a:endParaRPr lang="en-GB" sz="600" dirty="0">
                    <a:solidFill>
                      <a:schemeClr val="tx1"/>
                    </a:solidFill>
                  </a:endParaRPr>
                </a:p>
              </p:txBody>
            </p:sp>
          </p:grpSp>
          <p:sp>
            <p:nvSpPr>
              <p:cNvPr id="433" name="Flowchart: Magnetic Disk 432"/>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434" name="Rounded Rectangle 433"/>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grpSp>
          <p:nvGrpSpPr>
            <p:cNvPr id="443" name="Group 442"/>
            <p:cNvGrpSpPr/>
            <p:nvPr/>
          </p:nvGrpSpPr>
          <p:grpSpPr>
            <a:xfrm>
              <a:off x="1041399" y="4616370"/>
              <a:ext cx="3109069" cy="400051"/>
              <a:chOff x="1308100" y="1352549"/>
              <a:chExt cx="2652255" cy="400051"/>
            </a:xfrm>
          </p:grpSpPr>
          <p:grpSp>
            <p:nvGrpSpPr>
              <p:cNvPr id="444" name="Group 443"/>
              <p:cNvGrpSpPr/>
              <p:nvPr/>
            </p:nvGrpSpPr>
            <p:grpSpPr>
              <a:xfrm>
                <a:off x="1810936" y="1441295"/>
                <a:ext cx="485697" cy="296753"/>
                <a:chOff x="1810936" y="1485745"/>
                <a:chExt cx="485697" cy="387505"/>
              </a:xfrm>
            </p:grpSpPr>
            <p:sp>
              <p:nvSpPr>
                <p:cNvPr id="456" name="Rounded Rectangle 455"/>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57" name="Rounded Rectangle 456"/>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Compile</a:t>
                  </a:r>
                </a:p>
                <a:p>
                  <a:pPr algn="ctr"/>
                  <a:r>
                    <a:rPr lang="en-GB" sz="600" dirty="0">
                      <a:solidFill>
                        <a:schemeClr val="tx1"/>
                      </a:solidFill>
                    </a:rPr>
                    <a:t>and </a:t>
                  </a:r>
                  <a:r>
                    <a:rPr lang="en-GB" sz="600" dirty="0" smtClean="0">
                      <a:solidFill>
                        <a:schemeClr val="tx1"/>
                      </a:solidFill>
                    </a:rPr>
                    <a:t>package</a:t>
                  </a:r>
                  <a:endParaRPr lang="en-GB" sz="600" dirty="0">
                    <a:solidFill>
                      <a:schemeClr val="tx1"/>
                    </a:solidFill>
                  </a:endParaRPr>
                </a:p>
              </p:txBody>
            </p:sp>
          </p:grpSp>
          <p:grpSp>
            <p:nvGrpSpPr>
              <p:cNvPr id="445" name="Group 444"/>
              <p:cNvGrpSpPr/>
              <p:nvPr/>
            </p:nvGrpSpPr>
            <p:grpSpPr>
              <a:xfrm>
                <a:off x="2365510" y="1441295"/>
                <a:ext cx="485697" cy="296753"/>
                <a:chOff x="2367370" y="1485745"/>
                <a:chExt cx="485697" cy="387505"/>
              </a:xfrm>
            </p:grpSpPr>
            <p:sp>
              <p:nvSpPr>
                <p:cNvPr id="454" name="Rounded Rectangle 453"/>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55" name="Rounded Rectangle 454"/>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Unit Tests</a:t>
                  </a:r>
                </a:p>
              </p:txBody>
            </p:sp>
          </p:grpSp>
          <p:grpSp>
            <p:nvGrpSpPr>
              <p:cNvPr id="446" name="Group 445"/>
              <p:cNvGrpSpPr/>
              <p:nvPr/>
            </p:nvGrpSpPr>
            <p:grpSpPr>
              <a:xfrm>
                <a:off x="2920084" y="1441295"/>
                <a:ext cx="485697" cy="296753"/>
                <a:chOff x="2923804" y="1485745"/>
                <a:chExt cx="485697" cy="387505"/>
              </a:xfrm>
            </p:grpSpPr>
            <p:sp>
              <p:nvSpPr>
                <p:cNvPr id="452" name="Rounded Rectangle 451"/>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53" name="Rounded Rectangle 452"/>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Platform env deploy</a:t>
                  </a:r>
                  <a:endParaRPr lang="en-GB" sz="600" dirty="0">
                    <a:solidFill>
                      <a:schemeClr val="tx1"/>
                    </a:solidFill>
                  </a:endParaRPr>
                </a:p>
              </p:txBody>
            </p:sp>
          </p:grpSp>
          <p:grpSp>
            <p:nvGrpSpPr>
              <p:cNvPr id="447" name="Group 446"/>
              <p:cNvGrpSpPr/>
              <p:nvPr/>
            </p:nvGrpSpPr>
            <p:grpSpPr>
              <a:xfrm>
                <a:off x="3474658" y="1441295"/>
                <a:ext cx="485697" cy="296753"/>
                <a:chOff x="3976569" y="1485745"/>
                <a:chExt cx="485697" cy="387505"/>
              </a:xfrm>
            </p:grpSpPr>
            <p:sp>
              <p:nvSpPr>
                <p:cNvPr id="450" name="Rounded Rectangle 449"/>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51" name="Rounded Rectangle 450"/>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Monitoring tests</a:t>
                  </a:r>
                  <a:endParaRPr lang="en-GB" sz="600" dirty="0">
                    <a:solidFill>
                      <a:schemeClr val="tx1"/>
                    </a:solidFill>
                  </a:endParaRPr>
                </a:p>
              </p:txBody>
            </p:sp>
          </p:grpSp>
          <p:sp>
            <p:nvSpPr>
              <p:cNvPr id="448" name="Flowchart: Magnetic Disk 447"/>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449" name="Rounded Rectangle 448"/>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grpSp>
          <p:nvGrpSpPr>
            <p:cNvPr id="458" name="Group 457"/>
            <p:cNvGrpSpPr/>
            <p:nvPr/>
          </p:nvGrpSpPr>
          <p:grpSpPr>
            <a:xfrm>
              <a:off x="1041399" y="5164813"/>
              <a:ext cx="3109069" cy="400051"/>
              <a:chOff x="1308100" y="1352549"/>
              <a:chExt cx="2652255" cy="400051"/>
            </a:xfrm>
          </p:grpSpPr>
          <p:grpSp>
            <p:nvGrpSpPr>
              <p:cNvPr id="459" name="Group 458"/>
              <p:cNvGrpSpPr/>
              <p:nvPr/>
            </p:nvGrpSpPr>
            <p:grpSpPr>
              <a:xfrm>
                <a:off x="1810936" y="1441295"/>
                <a:ext cx="485697" cy="296753"/>
                <a:chOff x="1810936" y="1485745"/>
                <a:chExt cx="485697" cy="387505"/>
              </a:xfrm>
            </p:grpSpPr>
            <p:sp>
              <p:nvSpPr>
                <p:cNvPr id="471" name="Rounded Rectangle 470"/>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72" name="Rounded Rectangle 471"/>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Compile</a:t>
                  </a:r>
                </a:p>
                <a:p>
                  <a:pPr algn="ctr"/>
                  <a:r>
                    <a:rPr lang="en-GB" sz="600" dirty="0">
                      <a:solidFill>
                        <a:schemeClr val="tx1"/>
                      </a:solidFill>
                    </a:rPr>
                    <a:t>and </a:t>
                  </a:r>
                  <a:r>
                    <a:rPr lang="en-GB" sz="600" dirty="0" smtClean="0">
                      <a:solidFill>
                        <a:schemeClr val="tx1"/>
                      </a:solidFill>
                    </a:rPr>
                    <a:t>package</a:t>
                  </a:r>
                  <a:endParaRPr lang="en-GB" sz="600" dirty="0">
                    <a:solidFill>
                      <a:schemeClr val="tx1"/>
                    </a:solidFill>
                  </a:endParaRPr>
                </a:p>
              </p:txBody>
            </p:sp>
          </p:grpSp>
          <p:grpSp>
            <p:nvGrpSpPr>
              <p:cNvPr id="460" name="Group 459"/>
              <p:cNvGrpSpPr/>
              <p:nvPr/>
            </p:nvGrpSpPr>
            <p:grpSpPr>
              <a:xfrm>
                <a:off x="2365510" y="1441295"/>
                <a:ext cx="485697" cy="296753"/>
                <a:chOff x="2367370" y="1485745"/>
                <a:chExt cx="485697" cy="387505"/>
              </a:xfrm>
            </p:grpSpPr>
            <p:sp>
              <p:nvSpPr>
                <p:cNvPr id="469" name="Rounded Rectangle 468"/>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70" name="Rounded Rectangle 469"/>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Unit Tests</a:t>
                  </a:r>
                </a:p>
              </p:txBody>
            </p:sp>
          </p:grpSp>
          <p:grpSp>
            <p:nvGrpSpPr>
              <p:cNvPr id="461" name="Group 460"/>
              <p:cNvGrpSpPr/>
              <p:nvPr/>
            </p:nvGrpSpPr>
            <p:grpSpPr>
              <a:xfrm>
                <a:off x="2920084" y="1441295"/>
                <a:ext cx="485697" cy="296753"/>
                <a:chOff x="2923804" y="1485745"/>
                <a:chExt cx="485697" cy="387505"/>
              </a:xfrm>
            </p:grpSpPr>
            <p:sp>
              <p:nvSpPr>
                <p:cNvPr id="467" name="Rounded Rectangle 466"/>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68" name="Rounded Rectangle 467"/>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Platform env deploy</a:t>
                  </a:r>
                  <a:endParaRPr lang="en-GB" sz="600" dirty="0">
                    <a:solidFill>
                      <a:schemeClr val="tx1"/>
                    </a:solidFill>
                  </a:endParaRPr>
                </a:p>
              </p:txBody>
            </p:sp>
          </p:grpSp>
          <p:grpSp>
            <p:nvGrpSpPr>
              <p:cNvPr id="462" name="Group 461"/>
              <p:cNvGrpSpPr/>
              <p:nvPr/>
            </p:nvGrpSpPr>
            <p:grpSpPr>
              <a:xfrm>
                <a:off x="3474658" y="1441295"/>
                <a:ext cx="485697" cy="296753"/>
                <a:chOff x="3976569" y="1485745"/>
                <a:chExt cx="485697" cy="387505"/>
              </a:xfrm>
            </p:grpSpPr>
            <p:sp>
              <p:nvSpPr>
                <p:cNvPr id="465" name="Rounded Rectangle 464"/>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66" name="Rounded Rectangle 465"/>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Monitoring tests</a:t>
                  </a:r>
                  <a:endParaRPr lang="en-GB" sz="600" dirty="0">
                    <a:solidFill>
                      <a:schemeClr val="tx1"/>
                    </a:solidFill>
                  </a:endParaRPr>
                </a:p>
              </p:txBody>
            </p:sp>
          </p:grpSp>
          <p:sp>
            <p:nvSpPr>
              <p:cNvPr id="463" name="Flowchart: Magnetic Disk 462"/>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464" name="Rounded Rectangle 463"/>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grpSp>
          <p:nvGrpSpPr>
            <p:cNvPr id="473" name="Group 472"/>
            <p:cNvGrpSpPr/>
            <p:nvPr/>
          </p:nvGrpSpPr>
          <p:grpSpPr>
            <a:xfrm>
              <a:off x="1041399" y="5713255"/>
              <a:ext cx="3109069" cy="400051"/>
              <a:chOff x="1308100" y="1352549"/>
              <a:chExt cx="2652255" cy="400051"/>
            </a:xfrm>
          </p:grpSpPr>
          <p:grpSp>
            <p:nvGrpSpPr>
              <p:cNvPr id="474" name="Group 473"/>
              <p:cNvGrpSpPr/>
              <p:nvPr/>
            </p:nvGrpSpPr>
            <p:grpSpPr>
              <a:xfrm>
                <a:off x="1810936" y="1441295"/>
                <a:ext cx="485697" cy="296753"/>
                <a:chOff x="1810936" y="1485745"/>
                <a:chExt cx="485697" cy="387505"/>
              </a:xfrm>
            </p:grpSpPr>
            <p:sp>
              <p:nvSpPr>
                <p:cNvPr id="486" name="Rounded Rectangle 485"/>
                <p:cNvSpPr/>
                <p:nvPr/>
              </p:nvSpPr>
              <p:spPr>
                <a:xfrm>
                  <a:off x="1810936"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87" name="Rounded Rectangle 486"/>
                <p:cNvSpPr/>
                <p:nvPr/>
              </p:nvSpPr>
              <p:spPr>
                <a:xfrm>
                  <a:off x="1826799"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Compile</a:t>
                  </a:r>
                </a:p>
                <a:p>
                  <a:pPr algn="ctr"/>
                  <a:r>
                    <a:rPr lang="en-GB" sz="600" dirty="0">
                      <a:solidFill>
                        <a:schemeClr val="tx1"/>
                      </a:solidFill>
                    </a:rPr>
                    <a:t>and </a:t>
                  </a:r>
                  <a:r>
                    <a:rPr lang="en-GB" sz="600" dirty="0" smtClean="0">
                      <a:solidFill>
                        <a:schemeClr val="tx1"/>
                      </a:solidFill>
                    </a:rPr>
                    <a:t>package</a:t>
                  </a:r>
                  <a:endParaRPr lang="en-GB" sz="600" dirty="0">
                    <a:solidFill>
                      <a:schemeClr val="tx1"/>
                    </a:solidFill>
                  </a:endParaRPr>
                </a:p>
              </p:txBody>
            </p:sp>
          </p:grpSp>
          <p:grpSp>
            <p:nvGrpSpPr>
              <p:cNvPr id="475" name="Group 474"/>
              <p:cNvGrpSpPr/>
              <p:nvPr/>
            </p:nvGrpSpPr>
            <p:grpSpPr>
              <a:xfrm>
                <a:off x="2365510" y="1441295"/>
                <a:ext cx="485697" cy="296753"/>
                <a:chOff x="2367370" y="1485745"/>
                <a:chExt cx="485697" cy="387505"/>
              </a:xfrm>
            </p:grpSpPr>
            <p:sp>
              <p:nvSpPr>
                <p:cNvPr id="484" name="Rounded Rectangle 483"/>
                <p:cNvSpPr/>
                <p:nvPr/>
              </p:nvSpPr>
              <p:spPr>
                <a:xfrm>
                  <a:off x="2367370"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85" name="Rounded Rectangle 484"/>
                <p:cNvSpPr/>
                <p:nvPr/>
              </p:nvSpPr>
              <p:spPr>
                <a:xfrm>
                  <a:off x="2383233"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Unit Tests</a:t>
                  </a:r>
                </a:p>
              </p:txBody>
            </p:sp>
          </p:grpSp>
          <p:grpSp>
            <p:nvGrpSpPr>
              <p:cNvPr id="476" name="Group 475"/>
              <p:cNvGrpSpPr/>
              <p:nvPr/>
            </p:nvGrpSpPr>
            <p:grpSpPr>
              <a:xfrm>
                <a:off x="2920084" y="1441295"/>
                <a:ext cx="485697" cy="296753"/>
                <a:chOff x="2923804" y="1485745"/>
                <a:chExt cx="485697" cy="387505"/>
              </a:xfrm>
            </p:grpSpPr>
            <p:sp>
              <p:nvSpPr>
                <p:cNvPr id="482" name="Rounded Rectangle 481"/>
                <p:cNvSpPr/>
                <p:nvPr/>
              </p:nvSpPr>
              <p:spPr>
                <a:xfrm>
                  <a:off x="2923804"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83" name="Rounded Rectangle 482"/>
                <p:cNvSpPr/>
                <p:nvPr/>
              </p:nvSpPr>
              <p:spPr>
                <a:xfrm>
                  <a:off x="2939667"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Platform env deploy</a:t>
                  </a:r>
                  <a:endParaRPr lang="en-GB" sz="600" dirty="0">
                    <a:solidFill>
                      <a:schemeClr val="tx1"/>
                    </a:solidFill>
                  </a:endParaRPr>
                </a:p>
              </p:txBody>
            </p:sp>
          </p:grpSp>
          <p:grpSp>
            <p:nvGrpSpPr>
              <p:cNvPr id="477" name="Group 476"/>
              <p:cNvGrpSpPr/>
              <p:nvPr/>
            </p:nvGrpSpPr>
            <p:grpSpPr>
              <a:xfrm>
                <a:off x="3474658" y="1441295"/>
                <a:ext cx="485697" cy="296753"/>
                <a:chOff x="3976569" y="1485745"/>
                <a:chExt cx="485697" cy="387505"/>
              </a:xfrm>
            </p:grpSpPr>
            <p:sp>
              <p:nvSpPr>
                <p:cNvPr id="480" name="Rounded Rectangle 479"/>
                <p:cNvSpPr/>
                <p:nvPr/>
              </p:nvSpPr>
              <p:spPr>
                <a:xfrm>
                  <a:off x="3976569" y="1485745"/>
                  <a:ext cx="485697" cy="387505"/>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p>
              </p:txBody>
            </p:sp>
            <p:sp>
              <p:nvSpPr>
                <p:cNvPr id="481" name="Rounded Rectangle 480"/>
                <p:cNvSpPr/>
                <p:nvPr/>
              </p:nvSpPr>
              <p:spPr>
                <a:xfrm>
                  <a:off x="3992432" y="1534143"/>
                  <a:ext cx="453971" cy="29070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smtClean="0">
                      <a:solidFill>
                        <a:schemeClr val="tx1"/>
                      </a:solidFill>
                    </a:rPr>
                    <a:t>Monitoring tests</a:t>
                  </a:r>
                  <a:endParaRPr lang="en-GB" sz="600" dirty="0">
                    <a:solidFill>
                      <a:schemeClr val="tx1"/>
                    </a:solidFill>
                  </a:endParaRPr>
                </a:p>
              </p:txBody>
            </p:sp>
          </p:grpSp>
          <p:sp>
            <p:nvSpPr>
              <p:cNvPr id="478" name="Flowchart: Magnetic Disk 477"/>
              <p:cNvSpPr/>
              <p:nvPr/>
            </p:nvSpPr>
            <p:spPr bwMode="auto">
              <a:xfrm>
                <a:off x="1308100" y="1352549"/>
                <a:ext cx="419100" cy="400051"/>
              </a:xfrm>
              <a:prstGeom prst="flowChartMagneticDisk">
                <a:avLst/>
              </a:prstGeom>
              <a:solidFill>
                <a:srgbClr val="33CC33"/>
              </a:solidFill>
              <a:ln w="6350">
                <a:solidFill>
                  <a:srgbClr val="99FF99"/>
                </a:solid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600" dirty="0">
                  <a:solidFill>
                    <a:schemeClr val="tx1"/>
                  </a:solidFill>
                </a:endParaRPr>
              </a:p>
            </p:txBody>
          </p:sp>
          <p:sp>
            <p:nvSpPr>
              <p:cNvPr id="479" name="Rounded Rectangle 478"/>
              <p:cNvSpPr/>
              <p:nvPr/>
            </p:nvSpPr>
            <p:spPr>
              <a:xfrm>
                <a:off x="1381272" y="1500770"/>
                <a:ext cx="284522" cy="200213"/>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600" dirty="0">
                    <a:solidFill>
                      <a:schemeClr val="tx1"/>
                    </a:solidFill>
                  </a:rPr>
                  <a:t>Check </a:t>
                </a:r>
                <a:endParaRPr lang="en-GB" sz="600" dirty="0" smtClean="0">
                  <a:solidFill>
                    <a:schemeClr val="tx1"/>
                  </a:solidFill>
                </a:endParaRPr>
              </a:p>
              <a:p>
                <a:pPr algn="ctr"/>
                <a:r>
                  <a:rPr lang="en-GB" sz="600" dirty="0" smtClean="0">
                    <a:solidFill>
                      <a:schemeClr val="tx1"/>
                    </a:solidFill>
                  </a:rPr>
                  <a:t>in</a:t>
                </a:r>
                <a:endParaRPr lang="en-GB" sz="600" dirty="0">
                  <a:solidFill>
                    <a:schemeClr val="tx1"/>
                  </a:solidFill>
                </a:endParaRPr>
              </a:p>
            </p:txBody>
          </p:sp>
        </p:grpSp>
        <p:cxnSp>
          <p:nvCxnSpPr>
            <p:cNvPr id="20" name="Straight Connector 19"/>
            <p:cNvCxnSpPr/>
            <p:nvPr/>
          </p:nvCxnSpPr>
          <p:spPr bwMode="auto">
            <a:xfrm flipH="1">
              <a:off x="5011713" y="4740195"/>
              <a:ext cx="163791" cy="3021"/>
            </a:xfrm>
            <a:prstGeom prst="line">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grpSp>
          <p:nvGrpSpPr>
            <p:cNvPr id="238" name="Group 237"/>
            <p:cNvGrpSpPr/>
            <p:nvPr/>
          </p:nvGrpSpPr>
          <p:grpSpPr>
            <a:xfrm>
              <a:off x="4150468" y="3756607"/>
              <a:ext cx="425996" cy="2193771"/>
              <a:chOff x="4150468" y="3756607"/>
              <a:chExt cx="425996" cy="2193771"/>
            </a:xfrm>
          </p:grpSpPr>
          <p:cxnSp>
            <p:nvCxnSpPr>
              <p:cNvPr id="229" name="Elbow Connector 228"/>
              <p:cNvCxnSpPr>
                <a:stCxn id="450" idx="3"/>
                <a:endCxn id="28686" idx="1"/>
              </p:cNvCxnSpPr>
              <p:nvPr/>
            </p:nvCxnSpPr>
            <p:spPr bwMode="auto">
              <a:xfrm flipV="1">
                <a:off x="4150468" y="4759245"/>
                <a:ext cx="425996" cy="94248"/>
              </a:xfrm>
              <a:prstGeom prst="bentConnector3">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1" name="Elbow Connector 230"/>
              <p:cNvCxnSpPr>
                <a:stCxn id="435" idx="3"/>
              </p:cNvCxnSpPr>
              <p:nvPr/>
            </p:nvCxnSpPr>
            <p:spPr bwMode="auto">
              <a:xfrm>
                <a:off x="4150468" y="4305050"/>
                <a:ext cx="212998" cy="459541"/>
              </a:xfrm>
              <a:prstGeom prst="bentConnector2">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3" name="Elbow Connector 232"/>
              <p:cNvCxnSpPr>
                <a:stCxn id="411" idx="3"/>
              </p:cNvCxnSpPr>
              <p:nvPr/>
            </p:nvCxnSpPr>
            <p:spPr bwMode="auto">
              <a:xfrm>
                <a:off x="4150468" y="3756607"/>
                <a:ext cx="212998" cy="983588"/>
              </a:xfrm>
              <a:prstGeom prst="bentConnector2">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5" name="Elbow Connector 234"/>
              <p:cNvCxnSpPr>
                <a:stCxn id="465" idx="3"/>
              </p:cNvCxnSpPr>
              <p:nvPr/>
            </p:nvCxnSpPr>
            <p:spPr bwMode="auto">
              <a:xfrm flipV="1">
                <a:off x="4150468" y="4764591"/>
                <a:ext cx="212998" cy="637345"/>
              </a:xfrm>
              <a:prstGeom prst="bentConnector2">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7" name="Elbow Connector 236"/>
              <p:cNvCxnSpPr>
                <a:stCxn id="480" idx="3"/>
              </p:cNvCxnSpPr>
              <p:nvPr/>
            </p:nvCxnSpPr>
            <p:spPr bwMode="auto">
              <a:xfrm flipV="1">
                <a:off x="4150468" y="4816395"/>
                <a:ext cx="212998" cy="1133983"/>
              </a:xfrm>
              <a:prstGeom prst="bentConnector2">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grpSp>
        <p:sp>
          <p:nvSpPr>
            <p:cNvPr id="5" name="Rectangle 4"/>
            <p:cNvSpPr/>
            <p:nvPr/>
          </p:nvSpPr>
          <p:spPr bwMode="auto">
            <a:xfrm>
              <a:off x="150126" y="3560428"/>
              <a:ext cx="122830" cy="2542206"/>
            </a:xfrm>
            <a:prstGeom prst="rect">
              <a:avLst/>
            </a:prstGeom>
            <a:solidFill>
              <a:srgbClr val="52CA36"/>
            </a:solidFill>
            <a:ln w="9525" cap="flat" cmpd="sng" algn="ctr">
              <a:noFill/>
              <a:prstDash val="solid"/>
              <a:round/>
              <a:headEnd type="none" w="med" len="med"/>
              <a:tailEnd type="none" w="med" len="med"/>
            </a:ln>
            <a:effectLst/>
          </p:spPr>
          <p:txBody>
            <a:bodyPr vert="vert" wrap="squar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200" b="0" i="0" u="none" strike="noStrike" cap="none" normalizeH="0" baseline="0" dirty="0" smtClean="0">
                  <a:ln>
                    <a:noFill/>
                  </a:ln>
                  <a:solidFill>
                    <a:schemeClr val="bg1"/>
                  </a:solidFill>
                  <a:effectLst/>
                  <a:latin typeface="Arial" charset="0"/>
                </a:rPr>
                <a:t>Platform</a:t>
              </a:r>
            </a:p>
          </p:txBody>
        </p:sp>
      </p:grpSp>
      <p:cxnSp>
        <p:nvCxnSpPr>
          <p:cNvPr id="220" name="Straight Connector 219"/>
          <p:cNvCxnSpPr/>
          <p:nvPr/>
        </p:nvCxnSpPr>
        <p:spPr bwMode="auto">
          <a:xfrm flipH="1">
            <a:off x="5128289" y="2417867"/>
            <a:ext cx="163791" cy="3021"/>
          </a:xfrm>
          <a:prstGeom prst="line">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21" name="Straight Arrow Connector 220"/>
          <p:cNvCxnSpPr/>
          <p:nvPr/>
        </p:nvCxnSpPr>
        <p:spPr bwMode="auto">
          <a:xfrm>
            <a:off x="5616698" y="2420888"/>
            <a:ext cx="1126098" cy="0"/>
          </a:xfrm>
          <a:prstGeom prst="straightConnector1">
            <a:avLst/>
          </a:prstGeom>
          <a:ln w="19050">
            <a:headEnd type="oval" w="med" len="med"/>
            <a:tailEnd type="arrow"/>
          </a:ln>
        </p:spPr>
        <p:style>
          <a:lnRef idx="3">
            <a:schemeClr val="accent5"/>
          </a:lnRef>
          <a:fillRef idx="0">
            <a:schemeClr val="accent5"/>
          </a:fillRef>
          <a:effectRef idx="2">
            <a:schemeClr val="accent5"/>
          </a:effectRef>
          <a:fontRef idx="minor">
            <a:schemeClr val="tx1"/>
          </a:fontRef>
        </p:style>
      </p:cxnSp>
      <p:cxnSp>
        <p:nvCxnSpPr>
          <p:cNvPr id="222" name="Straight Connector 221"/>
          <p:cNvCxnSpPr/>
          <p:nvPr/>
        </p:nvCxnSpPr>
        <p:spPr bwMode="auto">
          <a:xfrm flipV="1">
            <a:off x="5269866" y="2294042"/>
            <a:ext cx="322513" cy="126846"/>
          </a:xfrm>
          <a:prstGeom prst="line">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27" name="Straight Connector 226"/>
          <p:cNvCxnSpPr/>
          <p:nvPr/>
        </p:nvCxnSpPr>
        <p:spPr bwMode="auto">
          <a:xfrm flipV="1">
            <a:off x="5221172" y="3900483"/>
            <a:ext cx="0" cy="310338"/>
          </a:xfrm>
          <a:prstGeom prst="line">
            <a:avLst/>
          </a:prstGeom>
          <a:ln w="76200">
            <a:solidFill>
              <a:schemeClr val="bg1"/>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232" name="Elbow Connector 231"/>
          <p:cNvCxnSpPr/>
          <p:nvPr/>
        </p:nvCxnSpPr>
        <p:spPr bwMode="auto">
          <a:xfrm rot="16200000" flipV="1">
            <a:off x="3915416" y="3424943"/>
            <a:ext cx="1315241" cy="1300181"/>
          </a:xfrm>
          <a:prstGeom prst="bentConnector3">
            <a:avLst>
              <a:gd name="adj1" fmla="val 90555"/>
            </a:avLst>
          </a:prstGeom>
          <a:ln w="19050">
            <a:headEnd type="none" w="med" len="med"/>
            <a:tailEnd type="triangle" w="lg" len="sm"/>
          </a:ln>
        </p:spPr>
        <p:style>
          <a:lnRef idx="3">
            <a:schemeClr val="accent5"/>
          </a:lnRef>
          <a:fillRef idx="0">
            <a:schemeClr val="accent5"/>
          </a:fillRef>
          <a:effectRef idx="2">
            <a:schemeClr val="accent5"/>
          </a:effectRef>
          <a:fontRef idx="minor">
            <a:schemeClr val="tx1"/>
          </a:fontRef>
        </p:style>
      </p:cxnSp>
      <p:cxnSp>
        <p:nvCxnSpPr>
          <p:cNvPr id="234" name="Straight Connector 233"/>
          <p:cNvCxnSpPr/>
          <p:nvPr/>
        </p:nvCxnSpPr>
        <p:spPr bwMode="auto">
          <a:xfrm flipV="1">
            <a:off x="5220072" y="3938063"/>
            <a:ext cx="0" cy="310338"/>
          </a:xfrm>
          <a:prstGeom prst="line">
            <a:avLst/>
          </a:prstGeom>
          <a:ln w="76200">
            <a:solidFill>
              <a:schemeClr val="bg1"/>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228" name="Straight Connector 227"/>
          <p:cNvCxnSpPr/>
          <p:nvPr/>
        </p:nvCxnSpPr>
        <p:spPr bwMode="auto">
          <a:xfrm flipV="1">
            <a:off x="5223127" y="3992535"/>
            <a:ext cx="106638" cy="300561"/>
          </a:xfrm>
          <a:prstGeom prst="line">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0" name="Straight Arrow Connector 229"/>
          <p:cNvCxnSpPr/>
          <p:nvPr/>
        </p:nvCxnSpPr>
        <p:spPr bwMode="auto">
          <a:xfrm flipV="1">
            <a:off x="5221172" y="3867919"/>
            <a:ext cx="1955" cy="37064"/>
          </a:xfrm>
          <a:prstGeom prst="straightConnector1">
            <a:avLst/>
          </a:prstGeom>
          <a:ln w="19050">
            <a:headEnd type="oval" w="med" len="med"/>
            <a:tailEnd type="none"/>
          </a:ln>
        </p:spPr>
        <p:style>
          <a:lnRef idx="3">
            <a:schemeClr val="accent5"/>
          </a:lnRef>
          <a:fillRef idx="0">
            <a:schemeClr val="accent5"/>
          </a:fillRef>
          <a:effectRef idx="2">
            <a:schemeClr val="accent5"/>
          </a:effectRef>
          <a:fontRef idx="minor">
            <a:schemeClr val="tx1"/>
          </a:fontRef>
        </p:style>
      </p:cxnSp>
      <p:cxnSp>
        <p:nvCxnSpPr>
          <p:cNvPr id="236" name="Straight Connector 235"/>
          <p:cNvCxnSpPr/>
          <p:nvPr/>
        </p:nvCxnSpPr>
        <p:spPr bwMode="auto">
          <a:xfrm flipH="1">
            <a:off x="5057381" y="4739428"/>
            <a:ext cx="163791" cy="3021"/>
          </a:xfrm>
          <a:prstGeom prst="line">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9" name="Straight Arrow Connector 238"/>
          <p:cNvCxnSpPr/>
          <p:nvPr/>
        </p:nvCxnSpPr>
        <p:spPr bwMode="auto">
          <a:xfrm>
            <a:off x="5840387" y="4743216"/>
            <a:ext cx="1126098" cy="0"/>
          </a:xfrm>
          <a:prstGeom prst="straightConnector1">
            <a:avLst/>
          </a:prstGeom>
          <a:ln w="19050">
            <a:headEnd type="oval" w="med" len="med"/>
            <a:tailEnd type="arrow"/>
          </a:ln>
        </p:spPr>
        <p:style>
          <a:lnRef idx="3">
            <a:schemeClr val="accent5"/>
          </a:lnRef>
          <a:fillRef idx="0">
            <a:schemeClr val="accent5"/>
          </a:fillRef>
          <a:effectRef idx="2">
            <a:schemeClr val="accent5"/>
          </a:effectRef>
          <a:fontRef idx="minor">
            <a:schemeClr val="tx1"/>
          </a:fontRef>
        </p:style>
      </p:cxnSp>
      <p:cxnSp>
        <p:nvCxnSpPr>
          <p:cNvPr id="240" name="Straight Connector 239"/>
          <p:cNvCxnSpPr/>
          <p:nvPr/>
        </p:nvCxnSpPr>
        <p:spPr bwMode="auto">
          <a:xfrm flipH="1">
            <a:off x="5165976" y="4740195"/>
            <a:ext cx="327579" cy="0"/>
          </a:xfrm>
          <a:prstGeom prst="line">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41" name="Straight Connector 240"/>
          <p:cNvCxnSpPr/>
          <p:nvPr/>
        </p:nvCxnSpPr>
        <p:spPr bwMode="auto">
          <a:xfrm flipV="1">
            <a:off x="5493555" y="4616370"/>
            <a:ext cx="322513" cy="126846"/>
          </a:xfrm>
          <a:prstGeom prst="line">
            <a:avLst/>
          </a:prstGeom>
          <a:ln w="19050">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5700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Inspiration from Developers:</a:t>
            </a:r>
            <a:r>
              <a:rPr lang="en-GB" dirty="0" smtClean="0"/>
              <a:t> Automatically Runtime Test</a:t>
            </a:r>
            <a:endParaRPr lang="en-GB" dirty="0"/>
          </a:p>
        </p:txBody>
      </p:sp>
      <p:pic>
        <p:nvPicPr>
          <p:cNvPr id="571" name="Picture 2" descr="Factory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7600"/>
            <a:ext cx="9104313"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 name="Rounded Rectangle 571"/>
          <p:cNvSpPr/>
          <p:nvPr/>
        </p:nvSpPr>
        <p:spPr>
          <a:xfrm>
            <a:off x="98425" y="1117600"/>
            <a:ext cx="9005888" cy="5130800"/>
          </a:xfrm>
          <a:prstGeom prst="roundRect">
            <a:avLst/>
          </a:prstGeom>
          <a:solidFill>
            <a:srgbClr val="FFFFFF">
              <a:alpha val="6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dirty="0"/>
          </a:p>
        </p:txBody>
      </p:sp>
      <p:grpSp>
        <p:nvGrpSpPr>
          <p:cNvPr id="573" name="Group 572"/>
          <p:cNvGrpSpPr>
            <a:grpSpLocks/>
          </p:cNvGrpSpPr>
          <p:nvPr/>
        </p:nvGrpSpPr>
        <p:grpSpPr bwMode="auto">
          <a:xfrm>
            <a:off x="930275" y="2114550"/>
            <a:ext cx="787400" cy="509588"/>
            <a:chOff x="4299869" y="1700808"/>
            <a:chExt cx="1280242" cy="580256"/>
          </a:xfrm>
        </p:grpSpPr>
        <p:grpSp>
          <p:nvGrpSpPr>
            <p:cNvPr id="574" name="Group 89"/>
            <p:cNvGrpSpPr>
              <a:grpSpLocks/>
            </p:cNvGrpSpPr>
            <p:nvPr/>
          </p:nvGrpSpPr>
          <p:grpSpPr bwMode="auto">
            <a:xfrm>
              <a:off x="4299869" y="1700808"/>
              <a:ext cx="1280242" cy="580256"/>
              <a:chOff x="3923928" y="1700808"/>
              <a:chExt cx="1656184" cy="749967"/>
            </a:xfrm>
          </p:grpSpPr>
          <p:sp>
            <p:nvSpPr>
              <p:cNvPr id="577" name="Rounded Rectangle 576"/>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78" name="Rounded Rectangle 577"/>
              <p:cNvSpPr/>
              <p:nvPr/>
            </p:nvSpPr>
            <p:spPr>
              <a:xfrm>
                <a:off x="3977353" y="1740527"/>
                <a:ext cx="1549333" cy="252325"/>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smtClean="0">
                    <a:solidFill>
                      <a:schemeClr val="tx1"/>
                    </a:solidFill>
                  </a:rPr>
                  <a:t>Compile</a:t>
                </a:r>
                <a:endParaRPr lang="en-GB" sz="600" dirty="0">
                  <a:solidFill>
                    <a:schemeClr val="tx1"/>
                  </a:solidFill>
                </a:endParaRPr>
              </a:p>
            </p:txBody>
          </p:sp>
        </p:grpSp>
        <p:pic>
          <p:nvPicPr>
            <p:cNvPr id="57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9" name="Group 578"/>
          <p:cNvGrpSpPr>
            <a:grpSpLocks/>
          </p:cNvGrpSpPr>
          <p:nvPr/>
        </p:nvGrpSpPr>
        <p:grpSpPr bwMode="auto">
          <a:xfrm>
            <a:off x="930275" y="2765425"/>
            <a:ext cx="787400" cy="511175"/>
            <a:chOff x="4299869" y="1700808"/>
            <a:chExt cx="1280242" cy="580256"/>
          </a:xfrm>
        </p:grpSpPr>
        <p:grpSp>
          <p:nvGrpSpPr>
            <p:cNvPr id="580" name="Group 84"/>
            <p:cNvGrpSpPr>
              <a:grpSpLocks/>
            </p:cNvGrpSpPr>
            <p:nvPr/>
          </p:nvGrpSpPr>
          <p:grpSpPr bwMode="auto">
            <a:xfrm>
              <a:off x="4299869" y="1700808"/>
              <a:ext cx="1280242" cy="580256"/>
              <a:chOff x="3923928" y="1700808"/>
              <a:chExt cx="1656184" cy="749967"/>
            </a:xfrm>
          </p:grpSpPr>
          <p:sp>
            <p:nvSpPr>
              <p:cNvPr id="583" name="Rounded Rectangle 582"/>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84" name="Rounded Rectangle 583"/>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Sonar Code Analysis</a:t>
                </a:r>
              </a:p>
            </p:txBody>
          </p:sp>
        </p:grpSp>
        <p:pic>
          <p:nvPicPr>
            <p:cNvPr id="58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5" name="Group 584"/>
          <p:cNvGrpSpPr>
            <a:grpSpLocks/>
          </p:cNvGrpSpPr>
          <p:nvPr/>
        </p:nvGrpSpPr>
        <p:grpSpPr bwMode="auto">
          <a:xfrm>
            <a:off x="928688" y="3416300"/>
            <a:ext cx="788987" cy="511175"/>
            <a:chOff x="4299869" y="1700808"/>
            <a:chExt cx="1280242" cy="580256"/>
          </a:xfrm>
        </p:grpSpPr>
        <p:grpSp>
          <p:nvGrpSpPr>
            <p:cNvPr id="586" name="Group 79"/>
            <p:cNvGrpSpPr>
              <a:grpSpLocks/>
            </p:cNvGrpSpPr>
            <p:nvPr/>
          </p:nvGrpSpPr>
          <p:grpSpPr bwMode="auto">
            <a:xfrm>
              <a:off x="4299869" y="1700808"/>
              <a:ext cx="1280242" cy="580256"/>
              <a:chOff x="3923928" y="1700808"/>
              <a:chExt cx="1656184" cy="749967"/>
            </a:xfrm>
          </p:grpSpPr>
          <p:sp>
            <p:nvSpPr>
              <p:cNvPr id="589" name="Rounded Rectangle 588"/>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0" name="Rounded Rectangle 589"/>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Unit Tests</a:t>
                </a:r>
              </a:p>
            </p:txBody>
          </p:sp>
        </p:grpSp>
        <p:pic>
          <p:nvPicPr>
            <p:cNvPr id="58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1" name="Group 590"/>
          <p:cNvGrpSpPr>
            <a:grpSpLocks/>
          </p:cNvGrpSpPr>
          <p:nvPr/>
        </p:nvGrpSpPr>
        <p:grpSpPr bwMode="auto">
          <a:xfrm>
            <a:off x="1824038" y="2768600"/>
            <a:ext cx="788987" cy="511175"/>
            <a:chOff x="4299869" y="1700808"/>
            <a:chExt cx="1280242" cy="580256"/>
          </a:xfrm>
        </p:grpSpPr>
        <p:grpSp>
          <p:nvGrpSpPr>
            <p:cNvPr id="592" name="Group 74"/>
            <p:cNvGrpSpPr>
              <a:grpSpLocks/>
            </p:cNvGrpSpPr>
            <p:nvPr/>
          </p:nvGrpSpPr>
          <p:grpSpPr bwMode="auto">
            <a:xfrm>
              <a:off x="4299869" y="1700808"/>
              <a:ext cx="1280242" cy="580256"/>
              <a:chOff x="3923928" y="1700808"/>
              <a:chExt cx="1656184" cy="749967"/>
            </a:xfrm>
          </p:grpSpPr>
          <p:sp>
            <p:nvSpPr>
              <p:cNvPr id="595" name="Rounded Rectangle 594"/>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6" name="Rounded Rectangle 59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Package</a:t>
                </a:r>
              </a:p>
            </p:txBody>
          </p:sp>
        </p:grpSp>
        <p:pic>
          <p:nvPicPr>
            <p:cNvPr id="59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7" name="Group 596"/>
          <p:cNvGrpSpPr>
            <a:grpSpLocks/>
          </p:cNvGrpSpPr>
          <p:nvPr/>
        </p:nvGrpSpPr>
        <p:grpSpPr bwMode="auto">
          <a:xfrm>
            <a:off x="2719388" y="2768600"/>
            <a:ext cx="787400" cy="511175"/>
            <a:chOff x="4299869" y="1700808"/>
            <a:chExt cx="1280242" cy="580256"/>
          </a:xfrm>
        </p:grpSpPr>
        <p:grpSp>
          <p:nvGrpSpPr>
            <p:cNvPr id="598" name="Group 69"/>
            <p:cNvGrpSpPr>
              <a:grpSpLocks/>
            </p:cNvGrpSpPr>
            <p:nvPr/>
          </p:nvGrpSpPr>
          <p:grpSpPr bwMode="auto">
            <a:xfrm>
              <a:off x="4299869" y="1700808"/>
              <a:ext cx="1280242" cy="580256"/>
              <a:chOff x="3923928" y="1700808"/>
              <a:chExt cx="1656184" cy="749967"/>
            </a:xfrm>
          </p:grpSpPr>
          <p:sp>
            <p:nvSpPr>
              <p:cNvPr id="601" name="Rounded Rectangle 600"/>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2" name="Rounded Rectangle 601"/>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59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3" name="Group 602"/>
          <p:cNvGrpSpPr>
            <a:grpSpLocks/>
          </p:cNvGrpSpPr>
          <p:nvPr/>
        </p:nvGrpSpPr>
        <p:grpSpPr bwMode="auto">
          <a:xfrm>
            <a:off x="5402263" y="2768600"/>
            <a:ext cx="788987" cy="511175"/>
            <a:chOff x="4299869" y="1700808"/>
            <a:chExt cx="1280242" cy="580256"/>
          </a:xfrm>
        </p:grpSpPr>
        <p:grpSp>
          <p:nvGrpSpPr>
            <p:cNvPr id="604" name="Group 54"/>
            <p:cNvGrpSpPr>
              <a:grpSpLocks/>
            </p:cNvGrpSpPr>
            <p:nvPr/>
          </p:nvGrpSpPr>
          <p:grpSpPr bwMode="auto">
            <a:xfrm>
              <a:off x="4299869" y="1700808"/>
              <a:ext cx="1280242" cy="580256"/>
              <a:chOff x="3923928" y="1700808"/>
              <a:chExt cx="1656184" cy="749967"/>
            </a:xfrm>
          </p:grpSpPr>
          <p:sp>
            <p:nvSpPr>
              <p:cNvPr id="607" name="Rounded Rectangle 60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8" name="Rounded Rectangle 60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60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 name="Group 614"/>
          <p:cNvGrpSpPr>
            <a:grpSpLocks/>
          </p:cNvGrpSpPr>
          <p:nvPr/>
        </p:nvGrpSpPr>
        <p:grpSpPr bwMode="auto">
          <a:xfrm>
            <a:off x="6297613" y="2768600"/>
            <a:ext cx="787400" cy="511175"/>
            <a:chOff x="4299869" y="1700808"/>
            <a:chExt cx="1280242" cy="580256"/>
          </a:xfrm>
        </p:grpSpPr>
        <p:grpSp>
          <p:nvGrpSpPr>
            <p:cNvPr id="616" name="Group 44"/>
            <p:cNvGrpSpPr>
              <a:grpSpLocks/>
            </p:cNvGrpSpPr>
            <p:nvPr/>
          </p:nvGrpSpPr>
          <p:grpSpPr bwMode="auto">
            <a:xfrm>
              <a:off x="4299869" y="1700808"/>
              <a:ext cx="1280242" cy="580256"/>
              <a:chOff x="3923928" y="1700808"/>
              <a:chExt cx="1656184" cy="749967"/>
            </a:xfrm>
          </p:grpSpPr>
          <p:sp>
            <p:nvSpPr>
              <p:cNvPr id="619" name="Rounded Rectangle 618"/>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0" name="Rounded Rectangle 619"/>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61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1" name="Group 620"/>
          <p:cNvGrpSpPr>
            <a:grpSpLocks/>
          </p:cNvGrpSpPr>
          <p:nvPr/>
        </p:nvGrpSpPr>
        <p:grpSpPr bwMode="auto">
          <a:xfrm>
            <a:off x="7191375" y="2768600"/>
            <a:ext cx="788988" cy="511175"/>
            <a:chOff x="4299869" y="1700808"/>
            <a:chExt cx="1280242" cy="580256"/>
          </a:xfrm>
        </p:grpSpPr>
        <p:grpSp>
          <p:nvGrpSpPr>
            <p:cNvPr id="622" name="Group 39"/>
            <p:cNvGrpSpPr>
              <a:grpSpLocks/>
            </p:cNvGrpSpPr>
            <p:nvPr/>
          </p:nvGrpSpPr>
          <p:grpSpPr bwMode="auto">
            <a:xfrm>
              <a:off x="4299869" y="1700808"/>
              <a:ext cx="1280242" cy="580256"/>
              <a:chOff x="3923928" y="1700808"/>
              <a:chExt cx="1656184" cy="749967"/>
            </a:xfrm>
          </p:grpSpPr>
          <p:sp>
            <p:nvSpPr>
              <p:cNvPr id="625" name="Rounded Rectangle 624"/>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6" name="Rounded Rectangle 62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Perf Test</a:t>
                </a:r>
              </a:p>
            </p:txBody>
          </p:sp>
        </p:grpSp>
        <p:pic>
          <p:nvPicPr>
            <p:cNvPr id="62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7" name="Group 626"/>
          <p:cNvGrpSpPr>
            <a:grpSpLocks/>
          </p:cNvGrpSpPr>
          <p:nvPr/>
        </p:nvGrpSpPr>
        <p:grpSpPr bwMode="auto">
          <a:xfrm>
            <a:off x="7191375" y="3419475"/>
            <a:ext cx="788988" cy="511175"/>
            <a:chOff x="4299869" y="1700808"/>
            <a:chExt cx="1280242" cy="580256"/>
          </a:xfrm>
        </p:grpSpPr>
        <p:grpSp>
          <p:nvGrpSpPr>
            <p:cNvPr id="628" name="Group 34"/>
            <p:cNvGrpSpPr>
              <a:grpSpLocks/>
            </p:cNvGrpSpPr>
            <p:nvPr/>
          </p:nvGrpSpPr>
          <p:grpSpPr bwMode="auto">
            <a:xfrm>
              <a:off x="4299869" y="1700808"/>
              <a:ext cx="1280242" cy="580256"/>
              <a:chOff x="3923928" y="1700808"/>
              <a:chExt cx="1656184" cy="749967"/>
            </a:xfrm>
          </p:grpSpPr>
          <p:sp>
            <p:nvSpPr>
              <p:cNvPr id="631" name="Rounded Rectangle 630"/>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2" name="Rounded Rectangle 631"/>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Security Test</a:t>
                </a:r>
              </a:p>
            </p:txBody>
          </p:sp>
        </p:grpSp>
        <p:pic>
          <p:nvPicPr>
            <p:cNvPr id="62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3" name="Group 632"/>
          <p:cNvGrpSpPr>
            <a:grpSpLocks/>
          </p:cNvGrpSpPr>
          <p:nvPr/>
        </p:nvGrpSpPr>
        <p:grpSpPr bwMode="auto">
          <a:xfrm>
            <a:off x="7191375" y="4070350"/>
            <a:ext cx="788988" cy="511175"/>
            <a:chOff x="4299869" y="1700808"/>
            <a:chExt cx="1280242" cy="580256"/>
          </a:xfrm>
        </p:grpSpPr>
        <p:grpSp>
          <p:nvGrpSpPr>
            <p:cNvPr id="634" name="Group 29"/>
            <p:cNvGrpSpPr>
              <a:grpSpLocks/>
            </p:cNvGrpSpPr>
            <p:nvPr/>
          </p:nvGrpSpPr>
          <p:grpSpPr bwMode="auto">
            <a:xfrm>
              <a:off x="4299869" y="1700808"/>
              <a:ext cx="1280242" cy="580256"/>
              <a:chOff x="3923928" y="1700808"/>
              <a:chExt cx="1656184" cy="749967"/>
            </a:xfrm>
          </p:grpSpPr>
          <p:sp>
            <p:nvSpPr>
              <p:cNvPr id="637" name="Rounded Rectangle 63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8" name="Rounded Rectangle 63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Ops Test</a:t>
                </a:r>
              </a:p>
            </p:txBody>
          </p:sp>
        </p:grpSp>
        <p:pic>
          <p:nvPicPr>
            <p:cNvPr id="63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9" name="Group 638"/>
          <p:cNvGrpSpPr>
            <a:grpSpLocks/>
          </p:cNvGrpSpPr>
          <p:nvPr/>
        </p:nvGrpSpPr>
        <p:grpSpPr bwMode="auto">
          <a:xfrm>
            <a:off x="8067675" y="3422650"/>
            <a:ext cx="788988" cy="511175"/>
            <a:chOff x="4299869" y="1700808"/>
            <a:chExt cx="1280242" cy="580256"/>
          </a:xfrm>
        </p:grpSpPr>
        <p:grpSp>
          <p:nvGrpSpPr>
            <p:cNvPr id="640" name="Group 24"/>
            <p:cNvGrpSpPr>
              <a:grpSpLocks/>
            </p:cNvGrpSpPr>
            <p:nvPr/>
          </p:nvGrpSpPr>
          <p:grpSpPr bwMode="auto">
            <a:xfrm>
              <a:off x="4299869" y="1700808"/>
              <a:ext cx="1280242" cy="580256"/>
              <a:chOff x="3923928" y="1700808"/>
              <a:chExt cx="1656184" cy="749967"/>
            </a:xfrm>
          </p:grpSpPr>
          <p:sp>
            <p:nvSpPr>
              <p:cNvPr id="643" name="Rounded Rectangle 642"/>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44" name="Rounded Rectangle 643"/>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Prod deploy</a:t>
                </a:r>
              </a:p>
            </p:txBody>
          </p:sp>
        </p:grpSp>
        <p:pic>
          <p:nvPicPr>
            <p:cNvPr id="64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5" name="Group 644"/>
          <p:cNvGrpSpPr>
            <a:grpSpLocks/>
          </p:cNvGrpSpPr>
          <p:nvPr/>
        </p:nvGrpSpPr>
        <p:grpSpPr bwMode="auto">
          <a:xfrm>
            <a:off x="36513" y="2808288"/>
            <a:ext cx="771525" cy="388937"/>
            <a:chOff x="4479190" y="5553343"/>
            <a:chExt cx="1656184" cy="749967"/>
          </a:xfrm>
        </p:grpSpPr>
        <p:sp>
          <p:nvSpPr>
            <p:cNvPr id="646" name="Rounded Rectangle 645"/>
            <p:cNvSpPr/>
            <p:nvPr/>
          </p:nvSpPr>
          <p:spPr>
            <a:xfrm>
              <a:off x="4479190" y="5553343"/>
              <a:ext cx="1656184" cy="749967"/>
            </a:xfrm>
            <a:prstGeom prst="roundRect">
              <a:avLst>
                <a:gd name="adj" fmla="val 5869"/>
              </a:avLst>
            </a:prstGeom>
            <a:solidFill>
              <a:schemeClr val="bg1">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500" dirty="0">
                <a:solidFill>
                  <a:schemeClr val="tx1"/>
                </a:solidFill>
              </a:endParaRPr>
            </a:p>
            <a:p>
              <a:pPr algn="ctr">
                <a:defRPr/>
              </a:pPr>
              <a:r>
                <a:rPr lang="en-GB" sz="500" dirty="0">
                  <a:solidFill>
                    <a:schemeClr val="tx1"/>
                  </a:solidFill>
                </a:rPr>
                <a:t>Committer: jdoe</a:t>
              </a:r>
              <a:br>
                <a:rPr lang="en-GB" sz="500" dirty="0">
                  <a:solidFill>
                    <a:schemeClr val="tx1"/>
                  </a:solidFill>
                </a:rPr>
              </a:br>
              <a:r>
                <a:rPr lang="en-GB" sz="500" dirty="0">
                  <a:solidFill>
                    <a:schemeClr val="tx1"/>
                  </a:solidFill>
                </a:rPr>
                <a:t>Story:25</a:t>
              </a:r>
            </a:p>
          </p:txBody>
        </p:sp>
        <p:sp>
          <p:nvSpPr>
            <p:cNvPr id="647" name="Rounded Rectangle 646"/>
            <p:cNvSpPr/>
            <p:nvPr/>
          </p:nvSpPr>
          <p:spPr>
            <a:xfrm>
              <a:off x="4533715" y="5593136"/>
              <a:ext cx="1547135" cy="254072"/>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Commit ID: 113</a:t>
              </a:r>
            </a:p>
          </p:txBody>
        </p:sp>
      </p:grpSp>
      <p:grpSp>
        <p:nvGrpSpPr>
          <p:cNvPr id="842" name="Group 841"/>
          <p:cNvGrpSpPr>
            <a:grpSpLocks/>
          </p:cNvGrpSpPr>
          <p:nvPr/>
        </p:nvGrpSpPr>
        <p:grpSpPr bwMode="auto">
          <a:xfrm>
            <a:off x="4508500" y="2768600"/>
            <a:ext cx="787400" cy="511175"/>
            <a:chOff x="4299869" y="1700808"/>
            <a:chExt cx="1280242" cy="580256"/>
          </a:xfrm>
        </p:grpSpPr>
        <p:grpSp>
          <p:nvGrpSpPr>
            <p:cNvPr id="843" name="Group 59"/>
            <p:cNvGrpSpPr>
              <a:grpSpLocks/>
            </p:cNvGrpSpPr>
            <p:nvPr/>
          </p:nvGrpSpPr>
          <p:grpSpPr bwMode="auto">
            <a:xfrm>
              <a:off x="4299869" y="1700808"/>
              <a:ext cx="1280242" cy="580256"/>
              <a:chOff x="3923928" y="1700808"/>
              <a:chExt cx="1656184" cy="749967"/>
            </a:xfrm>
          </p:grpSpPr>
          <p:sp>
            <p:nvSpPr>
              <p:cNvPr id="846" name="Rounded Rectangle 845"/>
              <p:cNvSpPr/>
              <p:nvPr/>
            </p:nvSpPr>
            <p:spPr>
              <a:xfrm>
                <a:off x="3923928" y="1700808"/>
                <a:ext cx="1656184" cy="749967"/>
              </a:xfrm>
              <a:prstGeom prst="roundRect">
                <a:avLst>
                  <a:gd name="adj" fmla="val 5869"/>
                </a:avLst>
              </a:prstGeom>
              <a:solidFill>
                <a:schemeClr val="accent6">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2800" dirty="0"/>
              </a:p>
            </p:txBody>
          </p:sp>
          <p:sp>
            <p:nvSpPr>
              <p:cNvPr id="847" name="Rounded Rectangle 846"/>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1100" dirty="0">
                    <a:solidFill>
                      <a:schemeClr val="tx1"/>
                    </a:solidFill>
                  </a:rPr>
                  <a:t>Run Test Harness</a:t>
                </a:r>
              </a:p>
            </p:txBody>
          </p:sp>
        </p:grpSp>
        <p:pic>
          <p:nvPicPr>
            <p:cNvPr id="844"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5"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8" name="Group 847"/>
          <p:cNvGrpSpPr>
            <a:grpSpLocks/>
          </p:cNvGrpSpPr>
          <p:nvPr/>
        </p:nvGrpSpPr>
        <p:grpSpPr bwMode="auto">
          <a:xfrm>
            <a:off x="3581400" y="2768600"/>
            <a:ext cx="787400" cy="511175"/>
            <a:chOff x="4299869" y="1700808"/>
            <a:chExt cx="1280242" cy="580256"/>
          </a:xfrm>
        </p:grpSpPr>
        <p:grpSp>
          <p:nvGrpSpPr>
            <p:cNvPr id="849" name="Group 64"/>
            <p:cNvGrpSpPr>
              <a:grpSpLocks/>
            </p:cNvGrpSpPr>
            <p:nvPr/>
          </p:nvGrpSpPr>
          <p:grpSpPr bwMode="auto">
            <a:xfrm>
              <a:off x="4299869" y="1700808"/>
              <a:ext cx="1280242" cy="580256"/>
              <a:chOff x="3923928" y="1700808"/>
              <a:chExt cx="1656184" cy="749967"/>
            </a:xfrm>
          </p:grpSpPr>
          <p:sp>
            <p:nvSpPr>
              <p:cNvPr id="852" name="Rounded Rectangle 851"/>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53" name="Rounded Rectangle 852"/>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Load Test Data</a:t>
                </a:r>
              </a:p>
            </p:txBody>
          </p:sp>
        </p:grpSp>
        <p:pic>
          <p:nvPicPr>
            <p:cNvPr id="850"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1"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7" name="Rounded Rectangle 86"/>
          <p:cNvSpPr/>
          <p:nvPr/>
        </p:nvSpPr>
        <p:spPr>
          <a:xfrm>
            <a:off x="4478626" y="2598053"/>
            <a:ext cx="864000" cy="8872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utoShape 2" descr="https://wiki.jenkins-ci.org/download/attachments/2916393/headshot.png?version=1&amp;modificationDate=13027539470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945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47" y="1251388"/>
            <a:ext cx="247650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descr="http://sensuapp.org/img/sensu_logo_large-c92d73d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55849" y="1144588"/>
            <a:ext cx="964813" cy="83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885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Infrastructure automation in DevOps</a:t>
            </a:r>
            <a:endParaRPr lang="en-GB" dirty="0"/>
          </a:p>
        </p:txBody>
      </p:sp>
      <p:sp>
        <p:nvSpPr>
          <p:cNvPr id="3" name="Content Placeholder 2"/>
          <p:cNvSpPr>
            <a:spLocks noGrp="1"/>
          </p:cNvSpPr>
          <p:nvPr>
            <p:ph sz="quarter" idx="11"/>
          </p:nvPr>
        </p:nvSpPr>
        <p:spPr/>
        <p:txBody>
          <a:bodyPr/>
          <a:lstStyle/>
          <a:p>
            <a:r>
              <a:rPr lang="en-GB" sz="1800" dirty="0" smtClean="0"/>
              <a:t>Bridges </a:t>
            </a:r>
            <a:r>
              <a:rPr lang="en-GB" sz="1800" dirty="0"/>
              <a:t>the inconsistency between development </a:t>
            </a:r>
            <a:r>
              <a:rPr lang="en-GB" sz="1800" dirty="0" smtClean="0"/>
              <a:t/>
            </a:r>
            <a:br>
              <a:rPr lang="en-GB" sz="1800" dirty="0" smtClean="0"/>
            </a:br>
            <a:r>
              <a:rPr lang="en-GB" sz="1800" dirty="0" smtClean="0"/>
              <a:t>team </a:t>
            </a:r>
            <a:r>
              <a:rPr lang="en-GB" sz="1800" dirty="0"/>
              <a:t>and operations team</a:t>
            </a:r>
          </a:p>
          <a:p>
            <a:r>
              <a:rPr lang="en-GB" sz="1800" dirty="0" smtClean="0"/>
              <a:t>Developers benefit from having consistent </a:t>
            </a:r>
            <a:br>
              <a:rPr lang="en-GB" sz="1800" dirty="0" smtClean="0"/>
            </a:br>
            <a:r>
              <a:rPr lang="en-GB" sz="1800" dirty="0" smtClean="0"/>
              <a:t>environments for deployment</a:t>
            </a:r>
          </a:p>
          <a:p>
            <a:r>
              <a:rPr lang="en-GB" sz="1800" dirty="0" smtClean="0"/>
              <a:t>Operations benefit from having tested deployments </a:t>
            </a:r>
            <a:br>
              <a:rPr lang="en-GB" sz="1800" dirty="0" smtClean="0"/>
            </a:br>
            <a:r>
              <a:rPr lang="en-GB" sz="1800" dirty="0" smtClean="0"/>
              <a:t>on production like environments</a:t>
            </a:r>
          </a:p>
          <a:p>
            <a:r>
              <a:rPr lang="en-GB" sz="1800" dirty="0" smtClean="0"/>
              <a:t>Assures product quality of environments and hence of products deployed</a:t>
            </a:r>
          </a:p>
          <a:p>
            <a:r>
              <a:rPr lang="en-GB" sz="1800" dirty="0" smtClean="0"/>
              <a:t>Supports use </a:t>
            </a:r>
            <a:r>
              <a:rPr lang="en-GB" sz="1800" dirty="0"/>
              <a:t>of </a:t>
            </a:r>
            <a:r>
              <a:rPr lang="en-GB" sz="1800" dirty="0" smtClean="0"/>
              <a:t>Agile </a:t>
            </a:r>
            <a:r>
              <a:rPr lang="en-GB" sz="1800" dirty="0"/>
              <a:t>and other </a:t>
            </a:r>
            <a:r>
              <a:rPr lang="en-GB" sz="1800" dirty="0" smtClean="0"/>
              <a:t>modern development </a:t>
            </a:r>
            <a:r>
              <a:rPr lang="en-GB" sz="1800" dirty="0"/>
              <a:t>processes and methodologies</a:t>
            </a:r>
          </a:p>
          <a:p>
            <a:r>
              <a:rPr lang="en-GB" sz="1800" dirty="0" smtClean="0"/>
              <a:t>Facilitates the increased rate to demand </a:t>
            </a:r>
            <a:r>
              <a:rPr lang="en-GB" sz="1800" dirty="0"/>
              <a:t>for </a:t>
            </a:r>
            <a:r>
              <a:rPr lang="en-GB" sz="1800" dirty="0" smtClean="0"/>
              <a:t>releases </a:t>
            </a:r>
            <a:r>
              <a:rPr lang="en-GB" sz="1800" dirty="0"/>
              <a:t>from application and business unit </a:t>
            </a:r>
            <a:r>
              <a:rPr lang="en-GB" sz="1800" dirty="0" smtClean="0"/>
              <a:t>stakeholders</a:t>
            </a:r>
          </a:p>
          <a:p>
            <a:r>
              <a:rPr lang="en-GB" sz="1800" dirty="0" smtClean="0"/>
              <a:t>Supplements utility computing</a:t>
            </a:r>
            <a:r>
              <a:rPr lang="en-GB" sz="1800" dirty="0"/>
              <a:t> </a:t>
            </a:r>
            <a:r>
              <a:rPr lang="en-GB" sz="1800" dirty="0" smtClean="0"/>
              <a:t>i.e. wide </a:t>
            </a:r>
            <a:r>
              <a:rPr lang="en-GB" sz="1800" dirty="0"/>
              <a:t>availability of virtualized and cloud infrastructure from internal and external </a:t>
            </a:r>
            <a:r>
              <a:rPr lang="en-GB" sz="1800" dirty="0" smtClean="0"/>
              <a:t>providers</a:t>
            </a:r>
          </a:p>
          <a:p>
            <a:r>
              <a:rPr lang="en-GB" sz="1800" dirty="0" smtClean="0"/>
              <a:t>Overlaps increased </a:t>
            </a:r>
            <a:r>
              <a:rPr lang="en-GB" sz="1800" dirty="0"/>
              <a:t>usage of data </a:t>
            </a:r>
            <a:r>
              <a:rPr lang="en-GB" sz="1800" dirty="0" smtClean="0"/>
              <a:t>centre </a:t>
            </a:r>
            <a:r>
              <a:rPr lang="en-GB" sz="1800" dirty="0"/>
              <a:t>automation and configuration management </a:t>
            </a:r>
            <a:r>
              <a:rPr lang="en-GB" sz="1800" dirty="0" smtClean="0"/>
              <a:t>tools</a:t>
            </a:r>
            <a:endParaRPr lang="en-GB" sz="1800" dirty="0"/>
          </a:p>
        </p:txBody>
      </p:sp>
      <p:sp>
        <p:nvSpPr>
          <p:cNvPr id="4" name="Title 3"/>
          <p:cNvSpPr>
            <a:spLocks noGrp="1"/>
          </p:cNvSpPr>
          <p:nvPr>
            <p:ph type="title"/>
          </p:nvPr>
        </p:nvSpPr>
        <p:spPr/>
        <p:txBody>
          <a:bodyPr/>
          <a:lstStyle/>
          <a:p>
            <a:r>
              <a:rPr lang="en-GB" dirty="0"/>
              <a:t>How </a:t>
            </a:r>
            <a:r>
              <a:rPr lang="en-GB" dirty="0" smtClean="0"/>
              <a:t>Infrastructure as </a:t>
            </a:r>
            <a:r>
              <a:rPr lang="en-GB" dirty="0"/>
              <a:t>code fits into </a:t>
            </a:r>
            <a:r>
              <a:rPr lang="en-GB" dirty="0" smtClean="0"/>
              <a:t>DevOps</a:t>
            </a:r>
            <a:endParaRPr lang="en-GB" dirty="0"/>
          </a:p>
        </p:txBody>
      </p:sp>
      <p:grpSp>
        <p:nvGrpSpPr>
          <p:cNvPr id="11" name="Group 10"/>
          <p:cNvGrpSpPr/>
          <p:nvPr/>
        </p:nvGrpSpPr>
        <p:grpSpPr>
          <a:xfrm>
            <a:off x="6115819" y="1412776"/>
            <a:ext cx="2560637" cy="1441450"/>
            <a:chOff x="5902673" y="1412776"/>
            <a:chExt cx="2560637" cy="1441450"/>
          </a:xfrm>
        </p:grpSpPr>
        <p:sp>
          <p:nvSpPr>
            <p:cNvPr id="6" name="Oval 5"/>
            <p:cNvSpPr/>
            <p:nvPr/>
          </p:nvSpPr>
          <p:spPr bwMode="auto">
            <a:xfrm>
              <a:off x="5902673" y="1412776"/>
              <a:ext cx="1443038" cy="1441450"/>
            </a:xfrm>
            <a:prstGeom prst="ellipse">
              <a:avLst/>
            </a:prstGeom>
            <a:solidFill>
              <a:srgbClr val="FFFF66">
                <a:alpha val="90000"/>
              </a:srgbClr>
            </a:solidFill>
            <a:ln w="12700">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anchor="ctr"/>
            <a:lstStyle/>
            <a:p>
              <a:pPr>
                <a:defRPr/>
              </a:pPr>
              <a:r>
                <a:rPr lang="en-GB" sz="1050" dirty="0">
                  <a:solidFill>
                    <a:schemeClr val="tx1">
                      <a:lumMod val="75000"/>
                      <a:lumOff val="25000"/>
                    </a:schemeClr>
                  </a:solidFill>
                </a:rPr>
                <a:t>Development</a:t>
              </a:r>
            </a:p>
          </p:txBody>
        </p:sp>
        <p:sp>
          <p:nvSpPr>
            <p:cNvPr id="9" name="Oval 8"/>
            <p:cNvSpPr/>
            <p:nvPr/>
          </p:nvSpPr>
          <p:spPr bwMode="auto">
            <a:xfrm>
              <a:off x="7020272" y="1412776"/>
              <a:ext cx="1443038" cy="1441450"/>
            </a:xfrm>
            <a:prstGeom prst="ellipse">
              <a:avLst/>
            </a:prstGeom>
            <a:solidFill>
              <a:srgbClr val="00B0F0">
                <a:alpha val="43000"/>
              </a:srgbClr>
            </a:solidFill>
            <a:ln w="12700">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0" anchor="ctr"/>
            <a:lstStyle/>
            <a:p>
              <a:pPr algn="r">
                <a:defRPr/>
              </a:pPr>
              <a:r>
                <a:rPr lang="en-GB" sz="1050" dirty="0">
                  <a:solidFill>
                    <a:schemeClr val="tx1">
                      <a:lumMod val="75000"/>
                      <a:lumOff val="25000"/>
                    </a:schemeClr>
                  </a:solidFill>
                </a:rPr>
                <a:t>Operations</a:t>
              </a:r>
            </a:p>
          </p:txBody>
        </p:sp>
      </p:grpSp>
    </p:spTree>
    <p:extLst>
      <p:ext uri="{BB962C8B-B14F-4D97-AF65-F5344CB8AC3E}">
        <p14:creationId xmlns:p14="http://schemas.microsoft.com/office/powerpoint/2010/main" val="216922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GB" altLang="en-US" dirty="0" smtClean="0"/>
              <a:t>What does this mean for people?</a:t>
            </a:r>
            <a:endParaRPr lang="en-US" altLang="en-US" dirty="0" smtClean="0"/>
          </a:p>
        </p:txBody>
      </p:sp>
    </p:spTree>
    <p:extLst>
      <p:ext uri="{BB962C8B-B14F-4D97-AF65-F5344CB8AC3E}">
        <p14:creationId xmlns:p14="http://schemas.microsoft.com/office/powerpoint/2010/main" val="789371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Automation tools</a:t>
            </a:r>
            <a:endParaRPr lang="en-GB" dirty="0"/>
          </a:p>
        </p:txBody>
      </p:sp>
    </p:spTree>
    <p:extLst>
      <p:ext uri="{BB962C8B-B14F-4D97-AF65-F5344CB8AC3E}">
        <p14:creationId xmlns:p14="http://schemas.microsoft.com/office/powerpoint/2010/main" val="1573697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What we are trying to create</a:t>
            </a:r>
            <a:endParaRPr lang="en-GB" dirty="0"/>
          </a:p>
        </p:txBody>
      </p:sp>
      <p:sp>
        <p:nvSpPr>
          <p:cNvPr id="3" name="Content Placeholder 2"/>
          <p:cNvSpPr>
            <a:spLocks noGrp="1"/>
          </p:cNvSpPr>
          <p:nvPr>
            <p:ph sz="quarter" idx="11"/>
          </p:nvPr>
        </p:nvSpPr>
        <p:spPr>
          <a:xfrm>
            <a:off x="496800" y="1563329"/>
            <a:ext cx="8151900" cy="1865671"/>
          </a:xfrm>
        </p:spPr>
        <p:txBody>
          <a:bodyPr/>
          <a:lstStyle/>
          <a:p>
            <a:r>
              <a:rPr lang="en-GB" sz="1800" dirty="0" smtClean="0"/>
              <a:t>Predictability</a:t>
            </a:r>
          </a:p>
          <a:p>
            <a:r>
              <a:rPr lang="en-GB" sz="1800" dirty="0" smtClean="0"/>
              <a:t>Consistency</a:t>
            </a:r>
          </a:p>
          <a:p>
            <a:r>
              <a:rPr lang="en-GB" sz="1800" dirty="0" smtClean="0"/>
              <a:t>Flexibly</a:t>
            </a:r>
          </a:p>
          <a:p>
            <a:r>
              <a:rPr lang="en-GB" sz="1800" dirty="0" smtClean="0"/>
              <a:t>The opposite of “snowflakes”</a:t>
            </a:r>
          </a:p>
          <a:p>
            <a:r>
              <a:rPr lang="en-GB" sz="1800" dirty="0" smtClean="0"/>
              <a:t>Avoid configuration drift (like snow drift…)</a:t>
            </a:r>
          </a:p>
          <a:p>
            <a:endParaRPr lang="en-GB" sz="1800" dirty="0" smtClean="0"/>
          </a:p>
        </p:txBody>
      </p:sp>
      <p:sp>
        <p:nvSpPr>
          <p:cNvPr id="4" name="Title 3"/>
          <p:cNvSpPr>
            <a:spLocks noGrp="1"/>
          </p:cNvSpPr>
          <p:nvPr>
            <p:ph type="title"/>
          </p:nvPr>
        </p:nvSpPr>
        <p:spPr/>
        <p:txBody>
          <a:bodyPr/>
          <a:lstStyle/>
          <a:p>
            <a:r>
              <a:rPr lang="en-GB" dirty="0" smtClean="0"/>
              <a:t>Concepts of Infrastructure Automation: Snowflakes</a:t>
            </a:r>
            <a:endParaRPr lang="en-GB" dirty="0"/>
          </a:p>
        </p:txBody>
      </p:sp>
      <p:pic>
        <p:nvPicPr>
          <p:cNvPr id="2050" name="Picture 2" descr="http://pixabay.com/static/uploads/photo/2014/04/02/10/46/snowflake-304521_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717032"/>
            <a:ext cx="3528392" cy="26518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59832" y="6400197"/>
            <a:ext cx="5814392" cy="369332"/>
          </a:xfrm>
          <a:prstGeom prst="rect">
            <a:avLst/>
          </a:prstGeom>
        </p:spPr>
        <p:txBody>
          <a:bodyPr wrap="square">
            <a:spAutoFit/>
          </a:bodyPr>
          <a:lstStyle/>
          <a:p>
            <a:pPr lvl="0" algn="r"/>
            <a:r>
              <a:rPr lang="en-GB" dirty="0">
                <a:solidFill>
                  <a:srgbClr val="FF0000"/>
                </a:solidFill>
                <a:hlinkClick r:id="rId4"/>
              </a:rPr>
              <a:t>http://</a:t>
            </a:r>
            <a:r>
              <a:rPr lang="en-GB" dirty="0" smtClean="0">
                <a:solidFill>
                  <a:srgbClr val="FF0000"/>
                </a:solidFill>
                <a:hlinkClick r:id="rId4"/>
              </a:rPr>
              <a:t>martinfowler.com/bliki/SnowflakeServer.html</a:t>
            </a:r>
            <a:r>
              <a:rPr lang="en-GB" dirty="0" smtClean="0">
                <a:solidFill>
                  <a:srgbClr val="FF0000"/>
                </a:solidFill>
              </a:rPr>
              <a:t> </a:t>
            </a:r>
            <a:endParaRPr lang="en-GB" dirty="0">
              <a:solidFill>
                <a:srgbClr val="FF0000"/>
              </a:solidFill>
            </a:endParaRPr>
          </a:p>
        </p:txBody>
      </p:sp>
    </p:spTree>
    <p:extLst>
      <p:ext uri="{BB962C8B-B14F-4D97-AF65-F5344CB8AC3E}">
        <p14:creationId xmlns:p14="http://schemas.microsoft.com/office/powerpoint/2010/main" val="374291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Sections</a:t>
            </a:r>
            <a:endParaRPr lang="en-GB" dirty="0"/>
          </a:p>
        </p:txBody>
      </p:sp>
      <p:sp>
        <p:nvSpPr>
          <p:cNvPr id="3" name="Content Placeholder 2"/>
          <p:cNvSpPr>
            <a:spLocks noGrp="1"/>
          </p:cNvSpPr>
          <p:nvPr>
            <p:ph sz="quarter" idx="11"/>
          </p:nvPr>
        </p:nvSpPr>
        <p:spPr/>
        <p:txBody>
          <a:bodyPr/>
          <a:lstStyle/>
          <a:p>
            <a:r>
              <a:rPr lang="en-GB" dirty="0" smtClean="0"/>
              <a:t>Introduction </a:t>
            </a:r>
            <a:r>
              <a:rPr lang="en-GB" dirty="0"/>
              <a:t>to Automating Infrastructure</a:t>
            </a:r>
          </a:p>
          <a:p>
            <a:r>
              <a:rPr lang="en-GB" dirty="0" smtClean="0"/>
              <a:t>Benefits </a:t>
            </a:r>
            <a:r>
              <a:rPr lang="en-GB" dirty="0"/>
              <a:t>of using Infrastructure as Code</a:t>
            </a:r>
          </a:p>
          <a:p>
            <a:r>
              <a:rPr lang="en-GB" dirty="0" smtClean="0"/>
              <a:t>How </a:t>
            </a:r>
            <a:r>
              <a:rPr lang="en-GB" dirty="0"/>
              <a:t>Infrastructure as code fits into DevOps</a:t>
            </a:r>
          </a:p>
          <a:p>
            <a:r>
              <a:rPr lang="en-GB" dirty="0" smtClean="0"/>
              <a:t>Introduction </a:t>
            </a:r>
            <a:r>
              <a:rPr lang="en-GB" dirty="0"/>
              <a:t>to Convergent Configuration Management tools (pros and cons)</a:t>
            </a:r>
          </a:p>
          <a:p>
            <a:pPr marL="176212" lvl="1" indent="0">
              <a:buNone/>
            </a:pPr>
            <a:endParaRPr lang="en-GB" dirty="0"/>
          </a:p>
          <a:p>
            <a:r>
              <a:rPr lang="en-GB" dirty="0" smtClean="0"/>
              <a:t>The </a:t>
            </a:r>
            <a:r>
              <a:rPr lang="en-GB" dirty="0"/>
              <a:t>most popular tools and a comparison of them</a:t>
            </a:r>
          </a:p>
          <a:p>
            <a:pPr lvl="1"/>
            <a:r>
              <a:rPr lang="en-GB" dirty="0" smtClean="0"/>
              <a:t>Introduction </a:t>
            </a:r>
            <a:r>
              <a:rPr lang="en-GB" dirty="0"/>
              <a:t>to Chef</a:t>
            </a:r>
          </a:p>
          <a:p>
            <a:pPr lvl="1"/>
            <a:r>
              <a:rPr lang="en-GB" dirty="0" smtClean="0"/>
              <a:t>Chef </a:t>
            </a:r>
            <a:r>
              <a:rPr lang="en-GB" dirty="0"/>
              <a:t>Architecture</a:t>
            </a:r>
          </a:p>
          <a:p>
            <a:pPr lvl="1"/>
            <a:r>
              <a:rPr lang="en-GB" dirty="0" smtClean="0"/>
              <a:t>Key </a:t>
            </a:r>
            <a:r>
              <a:rPr lang="en-GB" dirty="0"/>
              <a:t>concepts in Chef</a:t>
            </a:r>
          </a:p>
          <a:p>
            <a:pPr lvl="1"/>
            <a:r>
              <a:rPr lang="en-GB" dirty="0" smtClean="0"/>
              <a:t>Convergent </a:t>
            </a:r>
            <a:r>
              <a:rPr lang="en-GB" dirty="0"/>
              <a:t>infrastructure in practice (bootstrapping and rolling out changes</a:t>
            </a:r>
            <a:r>
              <a:rPr lang="en-GB" dirty="0" smtClean="0"/>
              <a:t>)</a:t>
            </a:r>
          </a:p>
          <a:p>
            <a:pPr marL="176212" lvl="1" indent="0">
              <a:buNone/>
            </a:pPr>
            <a:endParaRPr lang="en-GB" dirty="0"/>
          </a:p>
          <a:p>
            <a:r>
              <a:rPr lang="en-GB" dirty="0" smtClean="0"/>
              <a:t>Lab </a:t>
            </a:r>
            <a:r>
              <a:rPr lang="en-GB" dirty="0"/>
              <a:t>- Implement Chef pipeline to </a:t>
            </a:r>
            <a:r>
              <a:rPr lang="en-GB" dirty="0" smtClean="0"/>
              <a:t>deploy an application</a:t>
            </a:r>
            <a:endParaRPr lang="en-GB" dirty="0"/>
          </a:p>
          <a:p>
            <a:r>
              <a:rPr lang="en-GB" dirty="0" smtClean="0"/>
              <a:t>Review </a:t>
            </a:r>
            <a:r>
              <a:rPr lang="en-GB" dirty="0"/>
              <a:t>of Lab Exercise</a:t>
            </a:r>
          </a:p>
          <a:p>
            <a:r>
              <a:rPr lang="en-GB" dirty="0" smtClean="0"/>
              <a:t>Discussion and Observation</a:t>
            </a:r>
            <a:endParaRPr lang="en-GB" dirty="0"/>
          </a:p>
          <a:p>
            <a:r>
              <a:rPr lang="en-GB" dirty="0" smtClean="0"/>
              <a:t>Review</a:t>
            </a:r>
            <a:endParaRPr lang="en-GB" dirty="0"/>
          </a:p>
        </p:txBody>
      </p:sp>
      <p:sp>
        <p:nvSpPr>
          <p:cNvPr id="4" name="Title 3"/>
          <p:cNvSpPr>
            <a:spLocks noGrp="1"/>
          </p:cNvSpPr>
          <p:nvPr>
            <p:ph type="title"/>
          </p:nvPr>
        </p:nvSpPr>
        <p:spPr/>
        <p:txBody>
          <a:bodyPr/>
          <a:lstStyle/>
          <a:p>
            <a:r>
              <a:rPr lang="en-CA" dirty="0"/>
              <a:t>Content</a:t>
            </a:r>
            <a:endParaRPr lang="en-GB" dirty="0"/>
          </a:p>
        </p:txBody>
      </p:sp>
    </p:spTree>
    <p:extLst>
      <p:ext uri="{BB962C8B-B14F-4D97-AF65-F5344CB8AC3E}">
        <p14:creationId xmlns:p14="http://schemas.microsoft.com/office/powerpoint/2010/main" val="134034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 callous attitude to servers</a:t>
            </a:r>
            <a:endParaRPr lang="en-GB" dirty="0"/>
          </a:p>
        </p:txBody>
      </p:sp>
      <p:sp>
        <p:nvSpPr>
          <p:cNvPr id="3" name="Content Placeholder 2"/>
          <p:cNvSpPr>
            <a:spLocks noGrp="1"/>
          </p:cNvSpPr>
          <p:nvPr>
            <p:ph sz="quarter" idx="11"/>
          </p:nvPr>
        </p:nvSpPr>
        <p:spPr/>
        <p:txBody>
          <a:bodyPr/>
          <a:lstStyle/>
          <a:p>
            <a:r>
              <a:rPr lang="en-GB" dirty="0" smtClean="0"/>
              <a:t>A farmer gives animals numbers rather than names</a:t>
            </a:r>
          </a:p>
          <a:p>
            <a:r>
              <a:rPr lang="en-GB" dirty="0" smtClean="0"/>
              <a:t>When an animal in a herd falls sick, it is separated from the others, killed and replaced</a:t>
            </a:r>
          </a:p>
          <a:p>
            <a:endParaRPr lang="en-GB" dirty="0"/>
          </a:p>
          <a:p>
            <a:r>
              <a:rPr lang="en-GB" dirty="0" smtClean="0"/>
              <a:t>A pet owner gives their pets names</a:t>
            </a:r>
          </a:p>
          <a:p>
            <a:r>
              <a:rPr lang="en-GB" dirty="0" smtClean="0"/>
              <a:t>When a pet falls </a:t>
            </a:r>
            <a:r>
              <a:rPr lang="en-GB" dirty="0"/>
              <a:t>sick, it </a:t>
            </a:r>
            <a:r>
              <a:rPr lang="en-GB" dirty="0" smtClean="0"/>
              <a:t>gets taken to a vet with a view to bringing it back to health (at any expense)</a:t>
            </a:r>
            <a:endParaRPr lang="en-GB" dirty="0"/>
          </a:p>
          <a:p>
            <a:endParaRPr lang="en-GB" dirty="0" smtClean="0"/>
          </a:p>
          <a:p>
            <a:r>
              <a:rPr lang="en-GB" dirty="0" smtClean="0"/>
              <a:t>Servers should be treated like cattle.  Don’t cuddle them.</a:t>
            </a:r>
            <a:endParaRPr lang="en-GB" dirty="0"/>
          </a:p>
        </p:txBody>
      </p:sp>
      <p:sp>
        <p:nvSpPr>
          <p:cNvPr id="4" name="Title 3"/>
          <p:cNvSpPr>
            <a:spLocks noGrp="1"/>
          </p:cNvSpPr>
          <p:nvPr>
            <p:ph type="title"/>
          </p:nvPr>
        </p:nvSpPr>
        <p:spPr/>
        <p:txBody>
          <a:bodyPr/>
          <a:lstStyle/>
          <a:p>
            <a:r>
              <a:rPr lang="en-GB" dirty="0"/>
              <a:t>Concepts of Infrastructure Automation: </a:t>
            </a:r>
            <a:r>
              <a:rPr lang="en-GB" dirty="0" smtClean="0"/>
              <a:t>Cattle and pets</a:t>
            </a:r>
            <a:endParaRPr lang="en-GB" dirty="0"/>
          </a:p>
        </p:txBody>
      </p:sp>
      <p:pic>
        <p:nvPicPr>
          <p:cNvPr id="5122" name="Picture 2" descr="http://petslady.com/files/blog1/cow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921960"/>
            <a:ext cx="2617899" cy="196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97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What we should be able to do</a:t>
            </a:r>
            <a:endParaRPr lang="en-GB" dirty="0"/>
          </a:p>
        </p:txBody>
      </p:sp>
      <p:sp>
        <p:nvSpPr>
          <p:cNvPr id="4" name="Title 3"/>
          <p:cNvSpPr>
            <a:spLocks noGrp="1"/>
          </p:cNvSpPr>
          <p:nvPr>
            <p:ph type="title"/>
          </p:nvPr>
        </p:nvSpPr>
        <p:spPr/>
        <p:txBody>
          <a:bodyPr/>
          <a:lstStyle/>
          <a:p>
            <a:r>
              <a:rPr lang="en-GB" dirty="0"/>
              <a:t>Concepts of Infrastructure Automation: </a:t>
            </a:r>
            <a:r>
              <a:rPr lang="en-GB" dirty="0" smtClean="0"/>
              <a:t>Phoenixes</a:t>
            </a:r>
            <a:endParaRPr lang="en-GB" dirty="0"/>
          </a:p>
        </p:txBody>
      </p:sp>
      <p:pic>
        <p:nvPicPr>
          <p:cNvPr id="1026" name="Picture 2" descr="http://fc04.deviantart.net/fs70/f/2010/203/8/5/Phoenix_Firebird_by_phoenix_skyress.jpg"/>
          <p:cNvPicPr>
            <a:picLocks noChangeAspect="1" noChangeArrowheads="1"/>
          </p:cNvPicPr>
          <p:nvPr/>
        </p:nvPicPr>
        <p:blipFill rotWithShape="1">
          <a:blip r:embed="rId3">
            <a:extLst>
              <a:ext uri="{28A0092B-C50C-407E-A947-70E740481C1C}">
                <a14:useLocalDpi xmlns:a14="http://schemas.microsoft.com/office/drawing/2010/main" val="0"/>
              </a:ext>
            </a:extLst>
          </a:blip>
          <a:srcRect r="12766" b="3180"/>
          <a:stretch/>
        </p:blipFill>
        <p:spPr bwMode="auto">
          <a:xfrm>
            <a:off x="3347864" y="4941168"/>
            <a:ext cx="2617899" cy="194421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649200" y="1715729"/>
            <a:ext cx="8151900" cy="4826359"/>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4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2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1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05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dirty="0" smtClean="0"/>
              <a:t>“One day I had this fantasy of starting a certification service for operations. The certification assessment would consist of a colleague and I turning up at the corporate data center and setting about critical production servers with a baseball bat, a chainsaw, and a water pistol. The assessment would be based on how long it would take for the operations team to get all the applications up and running again.”	</a:t>
            </a:r>
            <a:r>
              <a:rPr lang="en-GB" sz="1200" dirty="0" smtClean="0">
                <a:hlinkClick r:id="rId4"/>
              </a:rPr>
              <a:t>http://www.sahashock.com/index.cgi/en/20/http/sysadvent.blogspot.com</a:t>
            </a:r>
            <a:endParaRPr lang="en-GB" sz="1200" dirty="0" smtClean="0"/>
          </a:p>
          <a:p>
            <a:endParaRPr lang="en-GB" sz="1800" dirty="0" smtClean="0"/>
          </a:p>
          <a:p>
            <a:r>
              <a:rPr lang="en-GB" sz="1800" dirty="0" smtClean="0"/>
              <a:t>The ultimate test of re-creation</a:t>
            </a:r>
          </a:p>
          <a:p>
            <a:endParaRPr lang="en-GB" sz="1800" dirty="0" smtClean="0"/>
          </a:p>
          <a:p>
            <a:r>
              <a:rPr lang="en-GB" sz="1800" dirty="0" smtClean="0"/>
              <a:t>A new verb “to phoenix” – to destroy and recreate</a:t>
            </a:r>
            <a:endParaRPr lang="en-GB" dirty="0" smtClean="0"/>
          </a:p>
        </p:txBody>
      </p:sp>
    </p:spTree>
    <p:extLst>
      <p:ext uri="{BB962C8B-B14F-4D97-AF65-F5344CB8AC3E}">
        <p14:creationId xmlns:p14="http://schemas.microsoft.com/office/powerpoint/2010/main" val="9971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To evolve or to re-create?</a:t>
            </a:r>
            <a:endParaRPr lang="en-GB" dirty="0"/>
          </a:p>
        </p:txBody>
      </p:sp>
      <p:sp>
        <p:nvSpPr>
          <p:cNvPr id="3" name="Content Placeholder 2"/>
          <p:cNvSpPr>
            <a:spLocks noGrp="1"/>
          </p:cNvSpPr>
          <p:nvPr>
            <p:ph sz="quarter" idx="11"/>
          </p:nvPr>
        </p:nvSpPr>
        <p:spPr/>
        <p:txBody>
          <a:bodyPr/>
          <a:lstStyle/>
          <a:p>
            <a:r>
              <a:rPr lang="en-GB" sz="1800" dirty="0" smtClean="0"/>
              <a:t>An Immutable Server is the logical conclusion of this approach, a server that once deployed, is never modified, merely replaced with a new updated instance.	</a:t>
            </a:r>
          </a:p>
          <a:p>
            <a:endParaRPr lang="en-GB" sz="1800" dirty="0" smtClean="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smtClean="0"/>
          </a:p>
          <a:p>
            <a:r>
              <a:rPr lang="en-GB" sz="1800" dirty="0" smtClean="0"/>
              <a:t>Also sometimes called “the Netflix pattern”</a:t>
            </a:r>
          </a:p>
        </p:txBody>
      </p:sp>
      <p:sp>
        <p:nvSpPr>
          <p:cNvPr id="4" name="Title 3"/>
          <p:cNvSpPr>
            <a:spLocks noGrp="1"/>
          </p:cNvSpPr>
          <p:nvPr>
            <p:ph type="title"/>
          </p:nvPr>
        </p:nvSpPr>
        <p:spPr/>
        <p:txBody>
          <a:bodyPr/>
          <a:lstStyle/>
          <a:p>
            <a:r>
              <a:rPr lang="en-GB" dirty="0"/>
              <a:t>Concepts of Infrastructure Automation: </a:t>
            </a:r>
            <a:r>
              <a:rPr lang="en-GB" dirty="0" smtClean="0"/>
              <a:t>Immutable</a:t>
            </a:r>
            <a:endParaRPr lang="en-GB" dirty="0"/>
          </a:p>
        </p:txBody>
      </p:sp>
      <p:pic>
        <p:nvPicPr>
          <p:cNvPr id="4098" name="Picture 2" descr="http://martinfowler.com/bliki/images/immutableServer/ImmutableServer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564904"/>
            <a:ext cx="7318396" cy="279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51258" y="5173741"/>
            <a:ext cx="5787972" cy="307777"/>
          </a:xfrm>
          <a:prstGeom prst="rect">
            <a:avLst/>
          </a:prstGeom>
        </p:spPr>
        <p:txBody>
          <a:bodyPr wrap="square">
            <a:spAutoFit/>
          </a:bodyPr>
          <a:lstStyle/>
          <a:p>
            <a:pPr algn="r"/>
            <a:r>
              <a:rPr lang="en-GB" sz="1400" dirty="0">
                <a:hlinkClick r:id="rId4"/>
              </a:rPr>
              <a:t>http://</a:t>
            </a:r>
            <a:r>
              <a:rPr lang="en-GB" sz="1400" dirty="0" smtClean="0">
                <a:hlinkClick r:id="rId4"/>
              </a:rPr>
              <a:t>martinfowler.com/bliki/ImmutableServer.html</a:t>
            </a:r>
            <a:r>
              <a:rPr lang="en-GB" sz="1400" dirty="0" smtClean="0"/>
              <a:t> </a:t>
            </a:r>
            <a:endParaRPr lang="en-GB" sz="1400" dirty="0"/>
          </a:p>
        </p:txBody>
      </p:sp>
    </p:spTree>
    <p:extLst>
      <p:ext uri="{BB962C8B-B14F-4D97-AF65-F5344CB8AC3E}">
        <p14:creationId xmlns:p14="http://schemas.microsoft.com/office/powerpoint/2010/main" val="232049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GB" altLang="en-US" dirty="0" smtClean="0"/>
              <a:t>What does this mean for people?</a:t>
            </a:r>
            <a:endParaRPr lang="en-US" altLang="en-US" dirty="0" smtClean="0"/>
          </a:p>
        </p:txBody>
      </p:sp>
    </p:spTree>
    <p:extLst>
      <p:ext uri="{BB962C8B-B14F-4D97-AF65-F5344CB8AC3E}">
        <p14:creationId xmlns:p14="http://schemas.microsoft.com/office/powerpoint/2010/main" val="1125079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Illustration of Infra as Code</a:t>
            </a:r>
            <a:endParaRPr lang="en-GB" dirty="0"/>
          </a:p>
        </p:txBody>
      </p:sp>
    </p:spTree>
    <p:extLst>
      <p:ext uri="{BB962C8B-B14F-4D97-AF65-F5344CB8AC3E}">
        <p14:creationId xmlns:p14="http://schemas.microsoft.com/office/powerpoint/2010/main" val="2800486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smtClean="0"/>
              <a:t>Illustration of Phoenix-ing: IaaS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grpSp>
        <p:nvGrpSpPr>
          <p:cNvPr id="7" name="Group 6"/>
          <p:cNvGrpSpPr>
            <a:grpSpLocks/>
          </p:cNvGrpSpPr>
          <p:nvPr/>
        </p:nvGrpSpPr>
        <p:grpSpPr bwMode="auto">
          <a:xfrm>
            <a:off x="-180975" y="1430338"/>
            <a:ext cx="9966325" cy="7591425"/>
            <a:chOff x="-180996" y="1430768"/>
            <a:chExt cx="9966440" cy="7590404"/>
          </a:xfrm>
        </p:grpSpPr>
        <p:sp>
          <p:nvSpPr>
            <p:cNvPr id="21" name="Rectangle 20"/>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58429" name="Picture 2" descr="C:\Users\martin.croker\Documents\AWS Stencils (1)\AWS Stencils\EPS\13.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06" y="4288576"/>
              <a:ext cx="751897" cy="73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8"/>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0" name="Rectangle 9"/>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1" name="Rectangle 10"/>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2" name="Rectangle 11"/>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3" name="Rectangle 12"/>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4" name="Rectangle 13"/>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5" name="Rectangle 14"/>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6" name="Rectangle 15"/>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7" name="Rectangle 16"/>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2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54000" y="5049838"/>
            <a:ext cx="2459038" cy="844550"/>
            <a:chOff x="254000" y="5049838"/>
            <a:chExt cx="2459038" cy="844550"/>
          </a:xfrm>
        </p:grpSpPr>
        <p:sp>
          <p:nvSpPr>
            <p:cNvPr id="44" name="TextBox 43"/>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18" name="TextBox 17"/>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34" name="TextBox 3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grpSp>
      <p:sp>
        <p:nvSpPr>
          <p:cNvPr id="2" name="TextBox 1"/>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sp>
        <p:nvSpPr>
          <p:cNvPr id="4" name="Rectangle 3"/>
          <p:cNvSpPr/>
          <p:nvPr/>
        </p:nvSpPr>
        <p:spPr>
          <a:xfrm>
            <a:off x="4627563" y="1182021"/>
            <a:ext cx="3775803" cy="457594"/>
          </a:xfrm>
          <a:prstGeom prst="rect">
            <a:avLst/>
          </a:prstGeom>
          <a:solidFill>
            <a:srgbClr val="FEFEFE">
              <a:alpha val="8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p:cNvSpPr>
            <a:spLocks noGrp="1"/>
          </p:cNvSpPr>
          <p:nvPr>
            <p:ph type="body" sz="quarter" idx="10"/>
          </p:nvPr>
        </p:nvSpPr>
        <p:spPr>
          <a:xfrm>
            <a:off x="502911" y="1182020"/>
            <a:ext cx="6886440" cy="919911"/>
          </a:xfrm>
          <a:noFill/>
          <a:ln>
            <a:noFill/>
          </a:ln>
        </p:spPr>
        <p:txBody>
          <a:bodyPr/>
          <a:lstStyle/>
          <a:p>
            <a:r>
              <a:rPr lang="en-GB" altLang="en-US" dirty="0" smtClean="0"/>
              <a:t>Build </a:t>
            </a:r>
            <a:r>
              <a:rPr lang="en-GB" altLang="en-US" dirty="0"/>
              <a:t>IaaS components from </a:t>
            </a:r>
            <a:r>
              <a:rPr lang="en-GB" altLang="en-US" dirty="0" smtClean="0"/>
              <a:t>nothing</a:t>
            </a:r>
            <a:endParaRPr lang="en-GB" altLang="en-US" dirty="0"/>
          </a:p>
        </p:txBody>
      </p:sp>
      <p:pic>
        <p:nvPicPr>
          <p:cNvPr id="61" name="Picture 2" descr="PaaA_Anatom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247" y="1182021"/>
            <a:ext cx="1504180" cy="102284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5295706" y="1844824"/>
            <a:ext cx="2300630" cy="246221"/>
          </a:xfrm>
          <a:prstGeom prst="rect">
            <a:avLst/>
          </a:prstGeom>
          <a:noFill/>
        </p:spPr>
        <p:txBody>
          <a:bodyPr wrap="none" rtlCol="0">
            <a:spAutoFit/>
          </a:bodyPr>
          <a:lstStyle/>
          <a:p>
            <a:r>
              <a:rPr lang="en-GB" sz="1000" dirty="0" smtClean="0"/>
              <a:t>Platform and basic infra automation &gt;</a:t>
            </a:r>
            <a:endParaRPr lang="en-GB" sz="1000" dirty="0"/>
          </a:p>
        </p:txBody>
      </p:sp>
    </p:spTree>
    <p:extLst>
      <p:ext uri="{BB962C8B-B14F-4D97-AF65-F5344CB8AC3E}">
        <p14:creationId xmlns:p14="http://schemas.microsoft.com/office/powerpoint/2010/main" val="348965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80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10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2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14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160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20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40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60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80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100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120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140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stCondLst>
                                    <p:cond delay="160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0-#ppt_h/2"/>
                                          </p:val>
                                        </p:tav>
                                        <p:tav tm="100000">
                                          <p:val>
                                            <p:strVal val="#ppt_y"/>
                                          </p:val>
                                        </p:tav>
                                      </p:tavLst>
                                    </p:anim>
                                  </p:childTnLst>
                                </p:cTn>
                              </p:par>
                              <p:par>
                                <p:cTn id="77" presetID="2" presetClass="entr" presetSubtype="1" fill="hold" nodeType="withEffect">
                                  <p:stCondLst>
                                    <p:cond delay="180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0-#ppt_h/2"/>
                                          </p:val>
                                        </p:tav>
                                        <p:tav tm="100000">
                                          <p:val>
                                            <p:strVal val="#ppt_y"/>
                                          </p:val>
                                        </p:tav>
                                      </p:tavLst>
                                    </p:anim>
                                  </p:childTnLst>
                                </p:cTn>
                              </p:par>
                              <p:par>
                                <p:cTn id="81" presetID="2" presetClass="entr" presetSubtype="1" fill="hold" nodeType="withEffect">
                                  <p:stCondLst>
                                    <p:cond delay="200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fill="hold"/>
                                        <p:tgtEl>
                                          <p:spTgt spid="29"/>
                                        </p:tgtEl>
                                        <p:attrNameLst>
                                          <p:attrName>ppt_x</p:attrName>
                                        </p:attrNameLst>
                                      </p:cBhvr>
                                      <p:tavLst>
                                        <p:tav tm="0">
                                          <p:val>
                                            <p:strVal val="#ppt_x"/>
                                          </p:val>
                                        </p:tav>
                                        <p:tav tm="100000">
                                          <p:val>
                                            <p:strVal val="#ppt_x"/>
                                          </p:val>
                                        </p:tav>
                                      </p:tavLst>
                                    </p:anim>
                                    <p:anim calcmode="lin" valueType="num">
                                      <p:cBhvr additive="base">
                                        <p:cTn id="84" dur="500" fill="hold"/>
                                        <p:tgtEl>
                                          <p:spTgt spid="29"/>
                                        </p:tgtEl>
                                        <p:attrNameLst>
                                          <p:attrName>ppt_y</p:attrName>
                                        </p:attrNameLst>
                                      </p:cBhvr>
                                      <p:tavLst>
                                        <p:tav tm="0">
                                          <p:val>
                                            <p:strVal val="0-#ppt_h/2"/>
                                          </p:val>
                                        </p:tav>
                                        <p:tav tm="100000">
                                          <p:val>
                                            <p:strVal val="#ppt_y"/>
                                          </p:val>
                                        </p:tav>
                                      </p:tavLst>
                                    </p:anim>
                                  </p:childTnLst>
                                </p:cTn>
                              </p:par>
                              <p:par>
                                <p:cTn id="85" presetID="2" presetClass="entr" presetSubtype="1" fill="hold" nodeType="withEffect">
                                  <p:stCondLst>
                                    <p:cond delay="220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ppt_x"/>
                                          </p:val>
                                        </p:tav>
                                        <p:tav tm="100000">
                                          <p:val>
                                            <p:strVal val="#ppt_x"/>
                                          </p:val>
                                        </p:tav>
                                      </p:tavLst>
                                    </p:anim>
                                    <p:anim calcmode="lin" valueType="num">
                                      <p:cBhvr additive="base">
                                        <p:cTn id="88" dur="500" fill="hold"/>
                                        <p:tgtEl>
                                          <p:spTgt spid="30"/>
                                        </p:tgtEl>
                                        <p:attrNameLst>
                                          <p:attrName>ppt_y</p:attrName>
                                        </p:attrNameLst>
                                      </p:cBhvr>
                                      <p:tavLst>
                                        <p:tav tm="0">
                                          <p:val>
                                            <p:strVal val="0-#ppt_h/2"/>
                                          </p:val>
                                        </p:tav>
                                        <p:tav tm="100000">
                                          <p:val>
                                            <p:strVal val="#ppt_y"/>
                                          </p:val>
                                        </p:tav>
                                      </p:tavLst>
                                    </p:anim>
                                  </p:childTnLst>
                                </p:cTn>
                              </p:par>
                              <p:par>
                                <p:cTn id="89" presetID="2" presetClass="entr" presetSubtype="1" fill="hold" nodeType="withEffect">
                                  <p:stCondLst>
                                    <p:cond delay="260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0-#ppt_h/2"/>
                                          </p:val>
                                        </p:tav>
                                        <p:tav tm="100000">
                                          <p:val>
                                            <p:strVal val="#ppt_y"/>
                                          </p:val>
                                        </p:tav>
                                      </p:tavLst>
                                    </p:anim>
                                  </p:childTnLst>
                                </p:cTn>
                              </p:par>
                            </p:childTnLst>
                          </p:cTn>
                        </p:par>
                        <p:par>
                          <p:cTn id="93" fill="hold">
                            <p:stCondLst>
                              <p:cond delay="3100"/>
                            </p:stCondLst>
                            <p:childTnLst>
                              <p:par>
                                <p:cTn id="94" presetID="1" presetClass="entr" presetSubtype="0" fill="hold" nodeType="afterEffect">
                                  <p:stCondLst>
                                    <p:cond delay="0"/>
                                  </p:stCondLst>
                                  <p:childTnLst>
                                    <p:set>
                                      <p:cBhvr>
                                        <p:cTn id="9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6"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FA058D-094D-4092-AE1C-B30B47E26BA4}" type="slidenum">
              <a:rPr lang="en-US" altLang="en-US" smtClean="0"/>
              <a:pPr eaLnBrk="1" hangingPunct="1"/>
              <a:t>26</a:t>
            </a:fld>
            <a:endParaRPr lang="en-US" altLang="en-US" dirty="0" smtClean="0"/>
          </a:p>
        </p:txBody>
      </p:sp>
      <p:sp>
        <p:nvSpPr>
          <p:cNvPr id="59395"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a:t>Illustration of Phoenix-ing: </a:t>
            </a:r>
            <a:r>
              <a:rPr lang="en-GB" altLang="en-US" sz="2400" dirty="0" smtClean="0"/>
              <a:t>Environment</a:t>
            </a:r>
          </a:p>
        </p:txBody>
      </p:sp>
      <p:sp>
        <p:nvSpPr>
          <p:cNvPr id="2" name="Text Placeholder 1"/>
          <p:cNvSpPr>
            <a:spLocks noGrp="1"/>
          </p:cNvSpPr>
          <p:nvPr>
            <p:ph type="body" sz="quarter" idx="10"/>
          </p:nvPr>
        </p:nvSpPr>
        <p:spPr/>
        <p:txBody>
          <a:bodyPr/>
          <a:lstStyle/>
          <a:p>
            <a:r>
              <a:rPr lang="en-GB" dirty="0" smtClean="0"/>
              <a:t>Add the execution time dependencies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41" name="TextBox 211"/>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59442" name="TextBox 212"/>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59443" name="TextBox 21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sp>
        <p:nvSpPr>
          <p:cNvPr id="59444" name="TextBox 214"/>
          <p:cNvSpPr txBox="1">
            <a:spLocks noChangeArrowheads="1"/>
          </p:cNvSpPr>
          <p:nvPr/>
        </p:nvSpPr>
        <p:spPr bwMode="auto">
          <a:xfrm>
            <a:off x="257175" y="5762625"/>
            <a:ext cx="2018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smtClean="0"/>
              <a:t>Software Installs</a:t>
            </a:r>
            <a:endParaRPr lang="en-GB" altLang="en-US" b="1" dirty="0"/>
          </a:p>
        </p:txBody>
      </p:sp>
      <p:pic>
        <p:nvPicPr>
          <p:cNvPr id="139"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6" name="TextBox 145"/>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pic>
        <p:nvPicPr>
          <p:cNvPr id="150" name="Picture 2" descr="PaaA_Anatomy"/>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464247" y="1182021"/>
            <a:ext cx="1504180" cy="10228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39500" y="1725862"/>
            <a:ext cx="1556836" cy="246221"/>
          </a:xfrm>
          <a:prstGeom prst="rect">
            <a:avLst/>
          </a:prstGeom>
          <a:noFill/>
        </p:spPr>
        <p:txBody>
          <a:bodyPr wrap="none" rtlCol="0">
            <a:spAutoFit/>
          </a:bodyPr>
          <a:lstStyle/>
          <a:p>
            <a:pPr algn="r"/>
            <a:r>
              <a:rPr lang="en-GB" sz="1000" dirty="0" smtClean="0"/>
              <a:t>Execution architecture &gt;</a:t>
            </a:r>
            <a:endParaRPr lang="en-GB" sz="1000" dirty="0"/>
          </a:p>
        </p:txBody>
      </p:sp>
    </p:spTree>
    <p:extLst>
      <p:ext uri="{BB962C8B-B14F-4D97-AF65-F5344CB8AC3E}">
        <p14:creationId xmlns:p14="http://schemas.microsoft.com/office/powerpoint/2010/main" val="3961831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wipe(down)">
                                      <p:cBhvr>
                                        <p:cTn id="7" dur="500"/>
                                        <p:tgtEl>
                                          <p:spTgt spid="149"/>
                                        </p:tgtEl>
                                      </p:cBhvr>
                                    </p:animEffect>
                                  </p:childTnLst>
                                </p:cTn>
                              </p:par>
                              <p:par>
                                <p:cTn id="8" presetID="22" presetClass="entr" presetSubtype="4" fill="hold" nodeType="withEffect">
                                  <p:stCondLst>
                                    <p:cond delay="500"/>
                                  </p:stCondLst>
                                  <p:childTnLst>
                                    <p:set>
                                      <p:cBhvr>
                                        <p:cTn id="9" dur="1" fill="hold">
                                          <p:stCondLst>
                                            <p:cond delay="0"/>
                                          </p:stCondLst>
                                        </p:cTn>
                                        <p:tgtEl>
                                          <p:spTgt spid="144"/>
                                        </p:tgtEl>
                                        <p:attrNameLst>
                                          <p:attrName>style.visibility</p:attrName>
                                        </p:attrNameLst>
                                      </p:cBhvr>
                                      <p:to>
                                        <p:strVal val="visible"/>
                                      </p:to>
                                    </p:set>
                                    <p:animEffect transition="in" filter="wipe(down)">
                                      <p:cBhvr>
                                        <p:cTn id="10" dur="500"/>
                                        <p:tgtEl>
                                          <p:spTgt spid="144"/>
                                        </p:tgtEl>
                                      </p:cBhvr>
                                    </p:animEffect>
                                  </p:childTnLst>
                                </p:cTn>
                              </p:par>
                              <p:par>
                                <p:cTn id="11" presetID="22" presetClass="entr" presetSubtype="4" fill="hold" nodeType="withEffect">
                                  <p:stCondLst>
                                    <p:cond delay="1500"/>
                                  </p:stCondLst>
                                  <p:childTnLst>
                                    <p:set>
                                      <p:cBhvr>
                                        <p:cTn id="12" dur="1" fill="hold">
                                          <p:stCondLst>
                                            <p:cond delay="0"/>
                                          </p:stCondLst>
                                        </p:cTn>
                                        <p:tgtEl>
                                          <p:spTgt spid="145"/>
                                        </p:tgtEl>
                                        <p:attrNameLst>
                                          <p:attrName>style.visibility</p:attrName>
                                        </p:attrNameLst>
                                      </p:cBhvr>
                                      <p:to>
                                        <p:strVal val="visible"/>
                                      </p:to>
                                    </p:set>
                                    <p:animEffect transition="in" filter="wipe(down)">
                                      <p:cBhvr>
                                        <p:cTn id="13" dur="500"/>
                                        <p:tgtEl>
                                          <p:spTgt spid="145"/>
                                        </p:tgtEl>
                                      </p:cBhvr>
                                    </p:animEffect>
                                  </p:childTnLst>
                                </p:cTn>
                              </p:par>
                              <p:par>
                                <p:cTn id="14" presetID="22" presetClass="entr" presetSubtype="4" fill="hold" nodeType="withEffect">
                                  <p:stCondLst>
                                    <p:cond delay="1400"/>
                                  </p:stCondLst>
                                  <p:childTnLst>
                                    <p:set>
                                      <p:cBhvr>
                                        <p:cTn id="15" dur="1" fill="hold">
                                          <p:stCondLst>
                                            <p:cond delay="0"/>
                                          </p:stCondLst>
                                        </p:cTn>
                                        <p:tgtEl>
                                          <p:spTgt spid="157"/>
                                        </p:tgtEl>
                                        <p:attrNameLst>
                                          <p:attrName>style.visibility</p:attrName>
                                        </p:attrNameLst>
                                      </p:cBhvr>
                                      <p:to>
                                        <p:strVal val="visible"/>
                                      </p:to>
                                    </p:set>
                                    <p:animEffect transition="in" filter="wipe(down)">
                                      <p:cBhvr>
                                        <p:cTn id="16" dur="500"/>
                                        <p:tgtEl>
                                          <p:spTgt spid="157"/>
                                        </p:tgtEl>
                                      </p:cBhvr>
                                    </p:animEffect>
                                  </p:childTnLst>
                                </p:cTn>
                              </p:par>
                              <p:par>
                                <p:cTn id="17" presetID="22" presetClass="entr" presetSubtype="4" fill="hold" nodeType="withEffect">
                                  <p:stCondLst>
                                    <p:cond delay="700"/>
                                  </p:stCondLst>
                                  <p:childTnLst>
                                    <p:set>
                                      <p:cBhvr>
                                        <p:cTn id="18" dur="1" fill="hold">
                                          <p:stCondLst>
                                            <p:cond delay="0"/>
                                          </p:stCondLst>
                                        </p:cTn>
                                        <p:tgtEl>
                                          <p:spTgt spid="165"/>
                                        </p:tgtEl>
                                        <p:attrNameLst>
                                          <p:attrName>style.visibility</p:attrName>
                                        </p:attrNameLst>
                                      </p:cBhvr>
                                      <p:to>
                                        <p:strVal val="visible"/>
                                      </p:to>
                                    </p:set>
                                    <p:animEffect transition="in" filter="wipe(down)">
                                      <p:cBhvr>
                                        <p:cTn id="19" dur="500"/>
                                        <p:tgtEl>
                                          <p:spTgt spid="165"/>
                                        </p:tgtEl>
                                      </p:cBhvr>
                                    </p:animEffect>
                                  </p:childTnLst>
                                </p:cTn>
                              </p:par>
                              <p:par>
                                <p:cTn id="20" presetID="22" presetClass="entr" presetSubtype="4" fill="hold" nodeType="withEffect">
                                  <p:stCondLst>
                                    <p:cond delay="2000"/>
                                  </p:stCondLst>
                                  <p:childTnLst>
                                    <p:set>
                                      <p:cBhvr>
                                        <p:cTn id="21" dur="1" fill="hold">
                                          <p:stCondLst>
                                            <p:cond delay="0"/>
                                          </p:stCondLst>
                                        </p:cTn>
                                        <p:tgtEl>
                                          <p:spTgt spid="161"/>
                                        </p:tgtEl>
                                        <p:attrNameLst>
                                          <p:attrName>style.visibility</p:attrName>
                                        </p:attrNameLst>
                                      </p:cBhvr>
                                      <p:to>
                                        <p:strVal val="visible"/>
                                      </p:to>
                                    </p:set>
                                    <p:animEffect transition="in" filter="wipe(down)">
                                      <p:cBhvr>
                                        <p:cTn id="22" dur="500"/>
                                        <p:tgtEl>
                                          <p:spTgt spid="161"/>
                                        </p:tgtEl>
                                      </p:cBhvr>
                                    </p:animEffect>
                                  </p:childTnLst>
                                </p:cTn>
                              </p:par>
                              <p:par>
                                <p:cTn id="23" presetID="22" presetClass="entr" presetSubtype="4" fill="hold" nodeType="withEffect">
                                  <p:stCondLst>
                                    <p:cond delay="2000"/>
                                  </p:stCondLst>
                                  <p:childTnLst>
                                    <p:set>
                                      <p:cBhvr>
                                        <p:cTn id="24" dur="1" fill="hold">
                                          <p:stCondLst>
                                            <p:cond delay="0"/>
                                          </p:stCondLst>
                                        </p:cTn>
                                        <p:tgtEl>
                                          <p:spTgt spid="169"/>
                                        </p:tgtEl>
                                        <p:attrNameLst>
                                          <p:attrName>style.visibility</p:attrName>
                                        </p:attrNameLst>
                                      </p:cBhvr>
                                      <p:to>
                                        <p:strVal val="visible"/>
                                      </p:to>
                                    </p:set>
                                    <p:animEffect transition="in" filter="wipe(down)">
                                      <p:cBhvr>
                                        <p:cTn id="25" dur="500"/>
                                        <p:tgtEl>
                                          <p:spTgt spid="169"/>
                                        </p:tgtEl>
                                      </p:cBhvr>
                                    </p:animEffect>
                                  </p:childTnLst>
                                </p:cTn>
                              </p:par>
                              <p:par>
                                <p:cTn id="26" presetID="22" presetClass="entr" presetSubtype="4" fill="hold" nodeType="withEffect">
                                  <p:stCondLst>
                                    <p:cond delay="1300"/>
                                  </p:stCondLst>
                                  <p:childTnLst>
                                    <p:set>
                                      <p:cBhvr>
                                        <p:cTn id="27" dur="1" fill="hold">
                                          <p:stCondLst>
                                            <p:cond delay="0"/>
                                          </p:stCondLst>
                                        </p:cTn>
                                        <p:tgtEl>
                                          <p:spTgt spid="179"/>
                                        </p:tgtEl>
                                        <p:attrNameLst>
                                          <p:attrName>style.visibility</p:attrName>
                                        </p:attrNameLst>
                                      </p:cBhvr>
                                      <p:to>
                                        <p:strVal val="visible"/>
                                      </p:to>
                                    </p:set>
                                    <p:animEffect transition="in" filter="wipe(down)">
                                      <p:cBhvr>
                                        <p:cTn id="28" dur="500"/>
                                        <p:tgtEl>
                                          <p:spTgt spid="179"/>
                                        </p:tgtEl>
                                      </p:cBhvr>
                                    </p:animEffect>
                                  </p:childTnLst>
                                </p:cTn>
                              </p:par>
                              <p:par>
                                <p:cTn id="29" presetID="22" presetClass="entr" presetSubtype="4" fill="hold" nodeType="withEffect">
                                  <p:stCondLst>
                                    <p:cond delay="600"/>
                                  </p:stCondLst>
                                  <p:childTnLst>
                                    <p:set>
                                      <p:cBhvr>
                                        <p:cTn id="30" dur="1" fill="hold">
                                          <p:stCondLst>
                                            <p:cond delay="0"/>
                                          </p:stCondLst>
                                        </p:cTn>
                                        <p:tgtEl>
                                          <p:spTgt spid="183"/>
                                        </p:tgtEl>
                                        <p:attrNameLst>
                                          <p:attrName>style.visibility</p:attrName>
                                        </p:attrNameLst>
                                      </p:cBhvr>
                                      <p:to>
                                        <p:strVal val="visible"/>
                                      </p:to>
                                    </p:set>
                                    <p:animEffect transition="in" filter="wipe(down)">
                                      <p:cBhvr>
                                        <p:cTn id="31" dur="500"/>
                                        <p:tgtEl>
                                          <p:spTgt spid="183"/>
                                        </p:tgtEl>
                                      </p:cBhvr>
                                    </p:animEffect>
                                  </p:childTnLst>
                                </p:cTn>
                              </p:par>
                              <p:par>
                                <p:cTn id="32" presetID="22" presetClass="entr" presetSubtype="4" fill="hold" nodeType="withEffect">
                                  <p:stCondLst>
                                    <p:cond delay="1400"/>
                                  </p:stCondLst>
                                  <p:childTnLst>
                                    <p:set>
                                      <p:cBhvr>
                                        <p:cTn id="33" dur="1" fill="hold">
                                          <p:stCondLst>
                                            <p:cond delay="0"/>
                                          </p:stCondLst>
                                        </p:cTn>
                                        <p:tgtEl>
                                          <p:spTgt spid="191"/>
                                        </p:tgtEl>
                                        <p:attrNameLst>
                                          <p:attrName>style.visibility</p:attrName>
                                        </p:attrNameLst>
                                      </p:cBhvr>
                                      <p:to>
                                        <p:strVal val="visible"/>
                                      </p:to>
                                    </p:set>
                                    <p:animEffect transition="in" filter="wipe(down)">
                                      <p:cBhvr>
                                        <p:cTn id="34" dur="500"/>
                                        <p:tgtEl>
                                          <p:spTgt spid="191"/>
                                        </p:tgtEl>
                                      </p:cBhvr>
                                    </p:animEffect>
                                  </p:childTnLst>
                                </p:cTn>
                              </p:par>
                              <p:par>
                                <p:cTn id="35" presetID="22" presetClass="entr" presetSubtype="4" fill="hold" nodeType="withEffect">
                                  <p:stCondLst>
                                    <p:cond delay="2200"/>
                                  </p:stCondLst>
                                  <p:childTnLst>
                                    <p:set>
                                      <p:cBhvr>
                                        <p:cTn id="36" dur="1" fill="hold">
                                          <p:stCondLst>
                                            <p:cond delay="0"/>
                                          </p:stCondLst>
                                        </p:cTn>
                                        <p:tgtEl>
                                          <p:spTgt spid="195"/>
                                        </p:tgtEl>
                                        <p:attrNameLst>
                                          <p:attrName>style.visibility</p:attrName>
                                        </p:attrNameLst>
                                      </p:cBhvr>
                                      <p:to>
                                        <p:strVal val="visible"/>
                                      </p:to>
                                    </p:set>
                                    <p:animEffect transition="in" filter="wipe(down)">
                                      <p:cBhvr>
                                        <p:cTn id="37" dur="500"/>
                                        <p:tgtEl>
                                          <p:spTgt spid="195"/>
                                        </p:tgtEl>
                                      </p:cBhvr>
                                    </p:animEffect>
                                  </p:childTnLst>
                                </p:cTn>
                              </p:par>
                              <p:par>
                                <p:cTn id="38" presetID="22" presetClass="entr" presetSubtype="4" fill="hold" nodeType="withEffect">
                                  <p:stCondLst>
                                    <p:cond delay="700"/>
                                  </p:stCondLst>
                                  <p:childTnLst>
                                    <p:set>
                                      <p:cBhvr>
                                        <p:cTn id="39" dur="1" fill="hold">
                                          <p:stCondLst>
                                            <p:cond delay="0"/>
                                          </p:stCondLst>
                                        </p:cTn>
                                        <p:tgtEl>
                                          <p:spTgt spid="199"/>
                                        </p:tgtEl>
                                        <p:attrNameLst>
                                          <p:attrName>style.visibility</p:attrName>
                                        </p:attrNameLst>
                                      </p:cBhvr>
                                      <p:to>
                                        <p:strVal val="visible"/>
                                      </p:to>
                                    </p:set>
                                    <p:animEffect transition="in" filter="wipe(down)">
                                      <p:cBhvr>
                                        <p:cTn id="40" dur="500"/>
                                        <p:tgtEl>
                                          <p:spTgt spid="199"/>
                                        </p:tgtEl>
                                      </p:cBhvr>
                                    </p:animEffect>
                                  </p:childTnLst>
                                </p:cTn>
                              </p:par>
                            </p:childTnLst>
                          </p:cTn>
                        </p:par>
                        <p:par>
                          <p:cTn id="41" fill="hold">
                            <p:stCondLst>
                              <p:cond delay="2700"/>
                            </p:stCondLst>
                            <p:childTnLst>
                              <p:par>
                                <p:cTn id="42" presetID="1" presetClass="entr" presetSubtype="0" fill="hold" grpId="0" nodeType="afterEffect">
                                  <p:stCondLst>
                                    <p:cond delay="0"/>
                                  </p:stCondLst>
                                  <p:childTnLst>
                                    <p:set>
                                      <p:cBhvr>
                                        <p:cTn id="43" dur="1" fill="hold">
                                          <p:stCondLst>
                                            <p:cond delay="0"/>
                                          </p:stCondLst>
                                        </p:cTn>
                                        <p:tgtEl>
                                          <p:spTgt spid="59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72" name="Group 11271"/>
          <p:cNvGrpSpPr>
            <a:grpSpLocks/>
          </p:cNvGrpSpPr>
          <p:nvPr/>
        </p:nvGrpSpPr>
        <p:grpSpPr bwMode="auto">
          <a:xfrm>
            <a:off x="4768850" y="1098550"/>
            <a:ext cx="4668838" cy="2828925"/>
            <a:chOff x="4769047" y="1097865"/>
            <a:chExt cx="4668543" cy="2829246"/>
          </a:xfrm>
        </p:grpSpPr>
        <p:sp>
          <p:nvSpPr>
            <p:cNvPr id="31" name="Rectangle 30"/>
            <p:cNvSpPr/>
            <p:nvPr/>
          </p:nvSpPr>
          <p:spPr>
            <a:xfrm>
              <a:off x="4769047" y="1097865"/>
              <a:ext cx="4668543" cy="2829246"/>
            </a:xfrm>
            <a:prstGeom prst="rect">
              <a:avLst/>
            </a:prstGeom>
            <a:noFill/>
            <a:ln w="12700">
              <a:solidFill>
                <a:schemeClr val="tx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 name="TextBox 1"/>
            <p:cNvSpPr txBox="1"/>
            <p:nvPr/>
          </p:nvSpPr>
          <p:spPr>
            <a:xfrm>
              <a:off x="5857359" y="1465086"/>
              <a:ext cx="2545974" cy="584775"/>
            </a:xfrm>
            <a:prstGeom prst="rect">
              <a:avLst/>
            </a:prstGeom>
            <a:noFill/>
            <a:scene3d>
              <a:camera prst="orthographicFront">
                <a:rot lat="19170000" lon="2886000" rev="17766000"/>
              </a:camera>
              <a:lightRig rig="threePt" dir="t"/>
            </a:scene3d>
          </p:spPr>
          <p:txBody>
            <a:bodyPr>
              <a:spAutoFit/>
            </a:bodyPr>
            <a:lstStyle/>
            <a:p>
              <a:pPr>
                <a:defRPr/>
              </a:pPr>
              <a:r>
                <a:rPr lang="en-GB" sz="1600" dirty="0">
                  <a:latin typeface="+mn-lt"/>
                  <a:cs typeface="Aharoni" panose="02010803020104030203" pitchFamily="2" charset="-79"/>
                </a:rPr>
                <a:t>Tools in the Cloud</a:t>
              </a:r>
              <a:br>
                <a:rPr lang="en-GB" sz="1600" dirty="0">
                  <a:latin typeface="+mn-lt"/>
                  <a:cs typeface="Aharoni" panose="02010803020104030203" pitchFamily="2" charset="-79"/>
                </a:rPr>
              </a:br>
              <a:r>
                <a:rPr lang="en-GB" sz="1600" dirty="0">
                  <a:latin typeface="+mn-lt"/>
                  <a:cs typeface="Aharoni" panose="02010803020104030203" pitchFamily="2" charset="-79"/>
                </a:rPr>
                <a:t>(Monsoon)</a:t>
              </a:r>
            </a:p>
          </p:txBody>
        </p:sp>
        <p:grpSp>
          <p:nvGrpSpPr>
            <p:cNvPr id="60567" name="Group 45"/>
            <p:cNvGrpSpPr>
              <a:grpSpLocks/>
            </p:cNvGrpSpPr>
            <p:nvPr/>
          </p:nvGrpSpPr>
          <p:grpSpPr bwMode="auto">
            <a:xfrm>
              <a:off x="6269667" y="1809795"/>
              <a:ext cx="873396" cy="1208991"/>
              <a:chOff x="6269667" y="1809795"/>
              <a:chExt cx="873396" cy="1208991"/>
            </a:xfrm>
          </p:grpSpPr>
          <p:pic>
            <p:nvPicPr>
              <p:cNvPr id="124"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273880" y="232637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60569"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692" y="1809795"/>
                <a:ext cx="863371" cy="94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2" descr="http://1.bp.blogspot.com/-Vmi71OxNxTc/TzvZH9OTjaI/AAAAAAAAAYM/DtN_4Fz8Kn0/s1600/jenkinsLogo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9667" y="2092933"/>
                <a:ext cx="438092" cy="60478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25" name="Picture 2" descr="http://1.bp.blogspot.com/-Vmi71OxNxTc/TzvZH9OTjaI/AAAAAAAAAYM/DtN_4Fz8Kn0/s1600/jenkins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2914" y="2101361"/>
                <a:ext cx="421346" cy="581669"/>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sp>
        <p:nvSpPr>
          <p:cNvPr id="60430"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590708A-08C4-4D4C-AFB6-68000553A2BD}" type="slidenum">
              <a:rPr lang="en-US" altLang="en-US" smtClean="0"/>
              <a:pPr eaLnBrk="1" hangingPunct="1"/>
              <a:t>27</a:t>
            </a:fld>
            <a:endParaRPr lang="en-US" altLang="en-US" dirty="0" smtClean="0"/>
          </a:p>
        </p:txBody>
      </p:sp>
      <p:sp>
        <p:nvSpPr>
          <p:cNvPr id="60419"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a:t>Illustration of Phoenix-ing: </a:t>
            </a:r>
            <a:r>
              <a:rPr lang="en-GB" altLang="en-US" sz="2400" dirty="0" smtClean="0"/>
              <a:t>Code and Config</a:t>
            </a:r>
          </a:p>
        </p:txBody>
      </p:sp>
      <p:sp>
        <p:nvSpPr>
          <p:cNvPr id="3" name="Text Placeholder 2"/>
          <p:cNvSpPr>
            <a:spLocks noGrp="1"/>
          </p:cNvSpPr>
          <p:nvPr>
            <p:ph type="body" sz="quarter" idx="10"/>
          </p:nvPr>
        </p:nvSpPr>
        <p:spPr/>
        <p:txBody>
          <a:bodyPr/>
          <a:lstStyle/>
          <a:p>
            <a:r>
              <a:rPr lang="en-GB" dirty="0" smtClean="0"/>
              <a:t>Deploy the code</a:t>
            </a:r>
            <a:endParaRPr lang="en-GB"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4" name="Picture 3" descr="C:\Users\martin.croker\Documents\AWS Stencils (1)\AWS Stencils\EPS\14.svg.eps"/>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60444"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5"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6"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7"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8"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9"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0"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1"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2"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3"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4"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5"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6"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457" name="Group 6"/>
          <p:cNvGrpSpPr>
            <a:grpSpLocks/>
          </p:cNvGrpSpPr>
          <p:nvPr/>
        </p:nvGrpSpPr>
        <p:grpSpPr bwMode="auto">
          <a:xfrm>
            <a:off x="2967038" y="4881563"/>
            <a:ext cx="920750" cy="930275"/>
            <a:chOff x="2966267" y="4881219"/>
            <a:chExt cx="921441" cy="930894"/>
          </a:xfrm>
        </p:grpSpPr>
        <p:pic>
          <p:nvPicPr>
            <p:cNvPr id="60558"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4" descr="http://en.community.dell.com/cfs-file.ashx/__key/communityserver-blogs-components-weblogfiles/00-00-00-37-45/6521.OC_5F00_Chef_5F00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92" name="Picture 4" descr="http://en.community.dell.com/cfs-file.ashx/__key/communityserver-blogs-components-weblogfiles/00-00-00-37-45/6521.OC_5F00_Chef_5F00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60458" name="Group 4"/>
          <p:cNvGrpSpPr>
            <a:grpSpLocks/>
          </p:cNvGrpSpPr>
          <p:nvPr/>
        </p:nvGrpSpPr>
        <p:grpSpPr bwMode="auto">
          <a:xfrm>
            <a:off x="2460625" y="1936750"/>
            <a:ext cx="935038" cy="931863"/>
            <a:chOff x="2461279" y="1936984"/>
            <a:chExt cx="933617" cy="930894"/>
          </a:xfrm>
        </p:grpSpPr>
        <p:pic>
          <p:nvPicPr>
            <p:cNvPr id="60551"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552" name="Group 3"/>
            <p:cNvGrpSpPr>
              <a:grpSpLocks/>
            </p:cNvGrpSpPr>
            <p:nvPr/>
          </p:nvGrpSpPr>
          <p:grpSpPr bwMode="auto">
            <a:xfrm>
              <a:off x="2461279" y="2285002"/>
              <a:ext cx="501930" cy="434646"/>
              <a:chOff x="0" y="2245302"/>
              <a:chExt cx="5353446" cy="2225466"/>
            </a:xfrm>
          </p:grpSpPr>
          <p:pic>
            <p:nvPicPr>
              <p:cNvPr id="11268" name="Picture 4" descr="http://www.talend.com/sites/default/files/media/Logos/logo_jaspersoft.gif"/>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93" name="Picture 4" descr="http://www.talend.com/sites/default/files/media/Logos/logo_jaspersoft.gif"/>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60553" name="Group 93"/>
            <p:cNvGrpSpPr>
              <a:grpSpLocks/>
            </p:cNvGrpSpPr>
            <p:nvPr/>
          </p:nvGrpSpPr>
          <p:grpSpPr bwMode="auto">
            <a:xfrm>
              <a:off x="2868210" y="2338167"/>
              <a:ext cx="526686" cy="344864"/>
              <a:chOff x="0" y="2245302"/>
              <a:chExt cx="5353446" cy="2225466"/>
            </a:xfrm>
          </p:grpSpPr>
          <p:pic>
            <p:nvPicPr>
              <p:cNvPr id="95" name="Picture 4" descr="http://www.talend.com/sites/default/files/media/Logos/logo_jaspersoft.gif"/>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96" name="Picture 4" descr="http://www.talend.com/sites/default/files/media/Logos/logo_jaspersoft.gif"/>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sp>
        <p:nvSpPr>
          <p:cNvPr id="60459" name="AutoShape 6" descr="data:image/jpeg;base64,/9j/4AAQSkZJRgABAQAAAQABAAD/2wCEAAkGBxISERUQEBQVFhQRFhUXFhcRFhUVFhIXFhIWGBQSGxYYHSghGBwmHBQUJDEiJSkrLi4uFx8zODQsNygtLisBCgoKDg0OGhAQGiwkHyYvLCwvLCwsLCwsLC0sLCwsLCwtLCwsLSwsLCwsLCwsLCwuLCwsLCwsLCwsLCwsLCwsLP/AABEIALEBHQMBEQACEQEDEQH/xAAcAAEAAgMBAQEAAAAAAAAAAAAABQYBBAcDAgj/xABDEAACAQICBgYECgoCAwAAAAABAgADEQQSBQYhMVFhBxNBcYGRIlKhsRcjMmJyk7LB0dIUMzRCU1RzkqKzFkMVguH/xAAbAQEAAgMBAQAAAAAAAAAAAAAAAQUCAwQGB//EADkRAQABAwEFBAcGBgMBAAAAAAABAgMRBAUSITFRQZGx0QYTFCJxocEVMlJhgZIWMzRTcvAjQmLx/9oADAMBAAIRAxEAPwDuMBAQEBAQEBAQEBAQEBAQEBAQEBAQEBAQEBAQEBAQEBAQEBAQEBAQEBAQEBAQEBAQEBAQEBAQEBAQEBAQEBAQEBAQEBAQEBAQEBAQEBAQEDBMCn6Y1+pUnKUUNUrsLZgqX4A2JPlaWNnZ1dcb1U4U+o2xbt1btEb3g99A67UcQ4pOppO2xbkMrH1Q2yx7xML+grtRvRxj59zZpdq271W7VG7PyWmcK0CYHI9Pay1sRUYq7JSBORUJXZ2E23k79stbVimiOMcWmqqctzVHWWtTrJSqOz0qjBbOSxQsbKwJ2jaRcbrTC/YpmmZjmU1cXUZWtxAQEBAQEBAQEBAQEBAQEBAQEBAQEBAQEBAQMXgZgROtdZkwddkvcUztG8X2E+AJm/TUxVepierl1tU02K5jnhxaeoeJAbbRsI7RvHOJ4picTwd20bVZ6NN2+UyIT3lQT7Z5KuIiqYh7u1MzRTM88Q2GF9kxbHGtPaFqYWoyupyX9B7eiy9m3cDxEt7V2munm0TTiW5qhoOpXro+UilTZXZiLA5TcKD2kkDduEwv3aaaZjtlNNOZdalW3EBAQEBAQEBAQEBAQEBAQEBAQEBAQEBAQBgVXTOsrBilC3o7C523PbYffO6zpImN6tS6rac01TTa7O1oYbWWupuxDjtBAHkVGybqtJRMcODlt7Tv0z73GFwwGMWsgqJuPYd4PaDK6uiaKt2V/ZvU3qIrpeuIoq6sji6uCrA9oIsRMYmaZiYZ1UxVE0zyct0xqPiabnqV62nfYQQGA4Mptt5i/hL6ztG3VHv8JeX1Gyb1FX/HGY+bY1f1GrPUDYpclNSCVJBap82w3Djfb75r1G0aIpxb4y2aTZNya4quxiOnbLpoEpHpmYGLQFoGYCAgICAgICAgICAgICAgICAgICAgICAgIHliycjZd+Vrd9tkmnnDC5ncnHSXMhLx40ki26kk5KnDMLd+Xb90rdb96F9sjO5V8VlnGtyAtAQEBAQEBAQEBAQEBAQEBAQEBAQEBAQEBAQEBAQEDBgVLTOrb5i9AAq23LcArxtfYRLCzqoxivvUWr2bVvTVa4xPY0MNq/iHNimUdpciw8BtM3Vaq3THCcuW3s+/VOJjHxXLRuBWjTFNezaT6xO8ysuXJrq3peh09imzRFFLbmDcQEDwx2KWlTeq98tNWZrC5soudg37BImcRmWdu3VcriinnPCFX+EbR/r1Pqn/AAmn2i31W32Brfwx+6PM+EbR/r1Pqn/CPaLaPsDW/hj90eZ8I2j/AF6n1T/hHtFs+wNb+GP3R5nwjaP9ep9U/wCEe0Wz7A1v4Y/dHmz8I2j/AF6n1T/hHtFtP2Drfwx+6PN6UOkLR7Gxqsv06dQDzyyY1Fue1jVsPW0xncz8JifqsGA0lRrrmoVEqDijBrcjbdNtNUVclbesXLM7tymYn821JaiAgICAgICAgICAgICAgR76aoip1RL59uzqqpvYgEghbEXI27tojI+hpeh1LYjrB1SZszbbLkJDbLX2EQNxHBAI3EAjuO6B9QEBAQEDFoGYCAgIETrb+w4n+hV/1mYXPuS6tB/VW/8AKPFwKVT6UQggIC8BA2MBjalCoKtFyjruK+4jtHIzKmqaZ4NV6xbvUblyMx/vLo7nqnpn9MwyV7WY3VwNwdTZrcjvHIiWduvfpiXz3X6SdLfm32c4+EpiZuMgICAgICAgICAgICAgRtWgxxlOpb0FoVlJ7AzVaBUeSN5SBXToav1Zoin8XVQ1XFx+upqyqm/94ig3D4tuMjCVuwakU0B2EKoPIhReZIe0DV0jjlopmbuAG9jwnPqdRTYo3qv/AKiZwrVbWCsT6JCjgAD7TKKval+qeHD9GG9LZwGsTAgVgCPWAsRzI7Zv0+1as4u8usJivqsqsCLjaDwl7TMTGYZsyQgICAgROtv7Dif6FX/WZhc+5Lq0H9Vb/wAo8XApVPpRCCB0Top0fRqriOupU6mVqdusRXtdWvbMNk7NLTExOYeX9Ib923Xb3KpjMTymY8F9/wDAYT+WofU0/wAs6tyno877ZqP7lX7p83POk/V6hhxSr0EWn1jFGRBZT6JYMFGwbiNnETk1NFMYmHpdga69eqqtXJziMxM8+n1UGcj0rrPRCjDCVSdzV2y+FOmD7RO/Sx7jxfpHMe1Ux2xTHjK543GU6KGpVYIg3lj7OZ5TpUCm4/pHpKbUKTP8526sHmBYnztJwjLTp9JT39LDrblUIPtWMIysWhNcsNiSEuadQ7lqWGY8FYbD3bDykJyscJQ2nNZ8NhfRqMS+/IgzN3nsXxIgVav0lG/xeH2cXqbfIL98nCMvmn0lNf0sOtvm1CPesYMrBoXXTDYhhTuadQ7AtSwDHgGBse42MhKyQK5prXPC4clLmo42FaViFPAsTYd20xhGVeq9JTX9HDi3zqhJ9iycIy+qHSUb+nh9nFKm3yK7fOMGVp0HrPh8V6NNiH35Kmxu8djeBMjCcpmEkBAQKlrRVJrBexVFvHaT7vKec2rXM3op6R4tdfNDysYkC4at1S1AX/dJA7t4989NsyuarEZ7ODZTySssGRAQEBAidbf2HE/0Kv8ArMwufcl1aD+qt/5R4uBSqfSiEECwaq611MCKgp00frSpOckWyggWt3zdaverzwVe0Nl062aZqqmMdIT3wpV/5el/e/4Tb7VPRX/w1a/uT3R5qxrFrFXxrhqxACXyIgIVb7ztJJOwbT7JouXZr5rfQ7Ps6OmYt855zLx0Dod8XWFGmyqTvZyBYdpC3u55D2b5FujfnDLW6yjS25uVxM9Ij/eDuOjMFSweGWmvo06Kkknldnc8ybkyzppimMQ+e6nUV6i7Vdr5y5LrJp18XVLtcIt+rTsUcT849p8NwmbnR+DwlSq4p0lLudwXf38hzMCTx+q2Mop1lSicoFyVZXy8yFJNue6DCGki+6t64MMLWSqc1WhTLU2bbnGxQDxIJXvHdeQlRa1VmYu5JZiSSdpJO8mEJnVrVmpjMxVlRUsCzXJuewAb4Ib+nNRq2HpNWWotRUF2ABVgBvaxJuB3wnCp3hC+vrPUOic2Y9aan6OXvttlzZr8clhfjthKhyULPq9qZVxVIVusWmjEhbgsxykgm1xYXB7eyQYeGsmqdXBqKhZXpk5cyggqTuup7Nm+8ZEFQrMjB0JVlIKkbwRuMkdw0Jjuvw9Kt21EBNuxtzDzBmLJvQEBArutGBJtWUXsLNbsHY3tPslLtXTTOLtP6sKo7VclG1vqmhYhVFydgA3mTTTNU4jmleNFYTqqSod+8952mes0ln1NqKO1tiMQ250pIHniK6opd2CqouzMQqqBvJJ2ASJmI5pppmqd2mMyjv8Ak2B/m8N9fS/NMfWU9YdPsOp/tVftnybOA0rQr3FCtSq5bZuqqI+W97Xyk23HymUVRPKWq5Yu2v5lMx8YmGrrb+w4n+hV/wBZmNz7ktug/qrf+UeLgUqn0ohBAntWdVquODmkyL1RUHrM23MDa1geE227M3M4lW6/advRzTFdMznom/gwxX8Wh5v+WbfZauqv/iSx+Cr5IXT+qGKwa9ZVCtTvbPSJYLfdmBAIv3WmquzVRGZWGj2tp9VVuUTMVdJ7fggBx4buXOall2YXWjrdUq6OqYaqxNUNTUOflVKZJJvxIyWJ7Qw5yw093fjE84eJ27s+nTVxctximrs6T5K5OpQOm9GOAVcO1e3pVXIvwVNlv7s3skSmFzIkJcU1pwIoYutSUWUNdRwDqGC9wzW8JLGUbRQswVd7EKOz5Rtb2yRiohUlWBBUkEHYQQbEESBvaH0zXwrFqDWzWzKRdWtuuPv3wLVh+kZiMtfDqwIs2RrAgjaMrA37rxhOUno3WXRlUhWpJSJ/i0qYX+4XA8bSDLZ140MHwR/R0UdW4q5aagZgFKsbDecpv4QS5TMmKY0HrLiMIMtJgUJvkcZlv2kbiPAyMJystPpCRxlxOGDDtysGH9jj74wnKZ0RpnRuIYItOmjnctWkikngDYgnle8gWijSVAFQBVG4KAAPAQl9wEBAwRAjq+hKDG+S30SQPIbJxXNn2K5zNPcjdhsYPR9Kl8hQDx3nzM22dNatfcgxENqdCSAgQuui3wGKt/BqHyUk+6a7sZol27NnGrtT/wCo8XBpVvozoPQ9VArYhTvZKZHMKzhvtr5zr0k8Zea9JaZmi3PZmfp5LvrpWC4DEknfRdRzLLlUeJInVdnFEvPbNpmrV24j8UODyqfRiAgdM6HfkYn6VL7Lzt0nKXkvSX+Zb+E+Lo863mUFrxWRcBiOsIs1J1F+12FkA55iJruzEUTl3bMoqq1dvd6xP6Rz+ThMq30VsYJSWNhuW55DMov5kec6dLPv/oofSOM6SJ/9R4S2pYvEOrdGuIDYLIN9Oo4P/scwP+XskSmFrkJcb14xAfHViNoUqniiKG/yBkwxlHaGpFsRRUdtWn9sXMDrGmtXMJijmqAB/XpsFbx7G8QZCVXxfRwd9CuDwFRbf5Lf3ScmFe0tqpisOpeogKDe1M5gOZG8DnaMowhJKHR+jLSxZHw1Q7KVmpkncpuCncDa30pEsoSel9T8HXJf9W52k0iACeJU3HlaDCu4zo4qjbRrI3JwU9ozRkwrWl9AYjDWNanZSbBlIZSeFxuPI2hCMkodf1E0q2IwgNQ3ekxpsTvawBVjzysNvEGYsoWKEkBAQPl3AFyQBz2TGqummM1TiExEzyeAx9LdnXznLG0NLM49ZHe2epufhlsBr7p1xMTGYamZIQPLE0Q6MjfJdSp7mBB98iYzDKmuaKoqjs4vz1pHAvQqvQqfKpMVPO25u4ix8ZVV07szD6XYv037dNynlL4wmKek4qUnZHXcyGxH/wA5SIqmJzDK5aou0zTciJjpLc0np/FYlQuIrM6g3CkKovxIUC575lVcqqjEy0afQabT1b1qiIn9Z8UbMHWlqGjT+g1cUw2GrTpIePymqEctijwM2RR7k1OGvUxOrosx0mqfp9ZRM1u5vaN0xiMOGGHqtTz2zZbbbXtvB4mZ011U/dlzX9HY1ExN2iJx/vZLd/5dj/5qp/h+WZevr6uf7J0X9uPn5o/SGk69cg16r1Lbs7Egdw3DwmFVdVXOXVY0tmxn1VER8GpMW90To61X62hXrVhZcQhpU7jbluGNQcsypb6E7dLRjNUvJekWsprqixTPLjPx6fp9VVx+CejUalVFnQ2PA8GHEEbROx5du6vaeq4OoXp2KtYOjbmA3bewi5secESsekOkaoyFaNEU2I+Uz58vMDKNvf5RhOVIZiTc7SdpJ3k8YQndC6s1MRh61cA2Rfix/EYEFgOIyhh3nkYylAZRwEliuepet6Yan+j1wcgJKsgvlzbSpHC9zccZDKJS+n9e8OaL06AZ2qKy7VKquYWJObad+60YMubSWKSo6FqPhHxdjkpuq7t4sc7dwJQeJ4SEozKOEkdE1Z15pJRSjiQymmoUOozKyqLLcDaDa3ZIwmJauuWuFHEUTh6AZg5Us7DKAFYMAAdt7gQZUaSxdZ6OsC1LBhmFjWc1LH1SAq+YW/jMWULRCSAgfFaoFUsdwF5ru3KbdE11co4ppiapxCrYzFtUa7buwdgnhdZrLmpr3qp4dkdkLi1Zptxw5teceG1u6OxxpsAT6B3jhzEs9nbQr01cRVPuTzjp8HPfsRcjMc1mE9vCpZgIFZ1u1QpY0Br9XWUWVwL3HqsP3h7RNV2zFfxWeztqXdHOI409PrDneO6P8fTPo01qjjSdfc+UzjnT1w9Ra27o6496Zp+MeWWqmpekCbfozDvakB9qR6ivo3TtjRRGfWfKfJYNC9GdVmDYt1RO1KRzO3Itay+F5to0s/8AaVZqvSKiIxYjM9Z5d3atet2rbVsEuEwgRRTdCoYlVCqGvtAO3bN923vUbtKm2dr4s6qb96ZnMTntnMqN8GuO40PrH/JOX2av8nof4h0nSrujzPg1x3Gh9Y/5I9mr/I/iHSdKu6PM+DXHcaH1j/kj2av8j+IdJ0q7o83rR6McYT6dSgo5M7HyyD3yY0tXVhX6R6aI92mqe6PrPgsehejWhTIfEOaxH7tslPxW5LeJtym6jTUxxniq9V6Q37kbtqNyO+V4RABYCwGwAbAB2CdKgmZmcyiNYtXKOMX0/RdRZai/KHI+sOXlaBQMfqFjKZPVhaq9hRgp8Ve1vAmSxw06ep+OJt1DDvamB9qDCxaE6PDcNi3Fv4dInbyZ9lvDzjKcL9QoqihEAVVFgFFgANwAkJVDWPURKzGrh2FN2uSrD4tjx2bV8LjlJyjCpYjUrHIf1QYcUdCPaQfZCMPOnqfjibdQR9JqYH2oMJ7Q/R25IbFOAvqUrknkWOweF4ynC/0cHTWmKKqophcuW3o5bWIt2yEqNpvo8uS+EcAH/rq3sPouL+RHjJyjCuVtTccpt1BPNXpkfahGGaGpmOY26nLzd0A99/ZBhaNA9HyowfFsHI29Wl8l/nMdrDlYeMZTheQLSEswEBA0dM/qWty+0JW7Xz7JVj8vFv0382FZnh1uQEkW7B36tL78q+4T6Do8+z28892PBSXPvz8XtOhgQEBaAgYtAzAWgLQEBAQEBAQEBAQEBAQEBAQEBAQEBAQED4rUwylTuItNd23FyiaKuU8E01TTOYVXF4VqbZW8D2HnPB6vSXNNXuV/pPVc2rtNyMw8Jytjb0fgjUb5o3n7u+WOztDVqbkT/wBI5z9Gi/ei3H5rQBPcRERGIVDMkYvAzAQEBAQEBAQEBAQEBAQEBAQEBAQEBAQEBAQEBAQED4qUwwswBHAi8wrt03I3aozCYmY5NcaNpb8g9vunHGzNJE59XDb6+51bKqALDYOU7YpimMRwhpnjzKlQKCzGwAJJPYBvMmZiIzKYiZnEKLpjWapUJWkSlPstsZuZPZ3Ced1W0q7k4tziPF6DS7NoojNyMz8oQnXve+Zr8cxv5yv9ZXnOZ71h6ujGMRj4JvQ2s1SmwWsS9M9p2svO/b3GWGl2lXRMRc4x84V+q2dRXGbfCflK9U3DAEG4IuCO0HcZ6KJiYzDz8xMTiX1JQjtNaaoYVOsruFG4DezngqjaZjXXFMZl0abSXdTXuWqcz8o+MqPi+lTb8ThiRxq1Mp/tUH3zmnVdIegtejUzH/Jc7oz44bGjOlGkxAxFFqYP71M9Yo5kWDW7gZNOqp7Yar/o5dpjNquKvynhP1hesJi0qotSkyuji4ZTcGdMTExmHn7luq3VNNcYmOx7yWBAQEBAQEBAQEBAQEBAQEBAQEBAQEBAQEBAgdc65XD5R/2OqnusWP2ZXbUrmmxiO2YhYbMoiq/meyJlQp5p6QgIF+1NxBbDAH/rZlHdsI+1bwnpdmVzVYiJ7ODzW0qIpvzjt4pfGYlaaNUc2WmpZjwCi590sJnEZcduiq5XFFPOeHe4Fp7TFTF12r1SdvyV7KaX2IPv4m8q7lc1zl9G0Wko0tqLdP6z1lHzB1EC2dHesDYfErRY/E12CkHcjnYjjhc2B7xwnRp7m7VieSk23oIv2Zu0x71PH4x2x9Ydnlg8OQEBAQEBAQEBAQEBAQEBAQEBAQEBAQEBAQIXW7CGphiV30yH8BcN7CfKcG0rU3LE45xxd2zrsW78Z7eDn08w9MQEkdC1Twhp4Zc2wuS/de1vYBPT7OtTbsRnnPF5jaF2Ll+ZjlHBrdITEaOxGXtVQe41FDewmdN/+XLZsiInW289fo4dKx9CICAzEbV3jaLcRtHtkxzRMRMYnk/SKy3jk+WvqAgICAgICAgICAgICAgICAgICAgICAgICBi0CpaY1UJYvh7WO0odlvon7jKXVbLmZ3rXcudNtPdjdu96F/4/ir26pvNbed5XewajONzw81h7fp8Z3vHyTehtVCCHxFjbaEG3+4/cJY6XZeJiq73K7VbT3qZptd/ktgEulO1dLYJa9GpQfdVRlJ4XFr+G/wAJFVO9GG2xemzdpuRziYl+fsdg3o1Go1RZ6ZKsOY7RyO8cjKmqmaZxL6TZvU3rcXKJ4S8JDaQJ7UrQzYrFotvi6RFSoewKpuF72ItbhfhN1miaqlbtbVxptNV1q4R9e7yd0tLJ8+ZgICAgICAgICAgICAgICAgICAgICAgICAgICAgICAgV3WnVKjjRmb0Kqiy1FFzb1WH7w93YRNVy1Fax2ftO7o593jT2x5dJc+xfRxjlNk6uoOwq+U+IYC3mZyTpq3prfpBpao97MT8M+HlD30b0Z4p2+PdKS9uU9Y55ACwHffwmVOlqmeLVf8ASKxTH/FTNU/nwh0rQehaOEp9VQWw3sTtZz6zHtPunXRRTTGIeV1Wru6m5v3Jz9ElM3OQEBAQEBAQEBAQEBAQEBAQEBAQEBAQEBAQEBAQEBAQEBAQEBAQEBAQEBAQEBAQEBAQEBAQEBAQEBAQEBAQEBAQEBAQEBAQEBAQEBAQEBAQEBAQEBAQEBAQEBAQED//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GB" altLang="en-US" dirty="0"/>
          </a:p>
        </p:txBody>
      </p:sp>
      <p:sp>
        <p:nvSpPr>
          <p:cNvPr id="60460" name="AutoShape 8" descr="data:image/jpeg;base64,/9j/4AAQSkZJRgABAQAAAQABAAD/2wCEAAkGBxISERUQEBQVFhQRFhUXFhcRFhUVFhIXFhIWGBQSGxYYHSghGBwmHBQUJDEiJSkrLi4uFx8zODQsNygtLisBCgoKDg0OGhAQGiwkHyYvLCwvLCwsLCwsLC0sLCwsLCwtLCwsLSwsLCwsLCwsLCwuLCwsLCwsLCwsLCwsLCwsLP/AABEIALEBHQMBEQACEQEDEQH/xAAcAAEAAgMBAQEAAAAAAAAAAAAABQYBBAcDAgj/xABDEAACAQICBgYECgoCAwAAAAABAgADEQQSBQYhMVFhBxNBcYGRIlKhsRcjMmJyk7LB0dIUMzRCU1RzkqKzFkMVguH/xAAbAQEAAgMBAQAAAAAAAAAAAAAAAQUCAwQGB//EADkRAQABAwEFBAcGBgMBAAAAAAABAgMRBAUSITFRQZGx0QYTFCJxocEVMlJhgZIWMzRTcvAjQmLx/9oADAMBAAIRAxEAPwDuMBAQEBAQEBAQEBAQEBAQEBAQEBAQEBAQEBAQEBAQEBAQEBAQEBAQEBAQEBAQEBAQEBAQEBAQEBAQEBAQEBAQEBAQEBAQEBAQEBAQEBAQEDBMCn6Y1+pUnKUUNUrsLZgqX4A2JPlaWNnZ1dcb1U4U+o2xbt1btEb3g99A67UcQ4pOppO2xbkMrH1Q2yx7xML+grtRvRxj59zZpdq271W7VG7PyWmcK0CYHI9Pay1sRUYq7JSBORUJXZ2E23k79stbVimiOMcWmqqctzVHWWtTrJSqOz0qjBbOSxQsbKwJ2jaRcbrTC/YpmmZjmU1cXUZWtxAQEBAQEBAQEBAQEBAQEBAQEBAQEBAQEBAQMXgZgROtdZkwddkvcUztG8X2E+AJm/TUxVepierl1tU02K5jnhxaeoeJAbbRsI7RvHOJ4picTwd20bVZ6NN2+UyIT3lQT7Z5KuIiqYh7u1MzRTM88Q2GF9kxbHGtPaFqYWoyupyX9B7eiy9m3cDxEt7V2munm0TTiW5qhoOpXro+UilTZXZiLA5TcKD2kkDduEwv3aaaZjtlNNOZdalW3EBAQEBAQEBAQEBAQEBAQEBAQEBAQEBAQBgVXTOsrBilC3o7C523PbYffO6zpImN6tS6rac01TTa7O1oYbWWupuxDjtBAHkVGybqtJRMcODlt7Tv0z73GFwwGMWsgqJuPYd4PaDK6uiaKt2V/ZvU3qIrpeuIoq6sji6uCrA9oIsRMYmaZiYZ1UxVE0zyct0xqPiabnqV62nfYQQGA4Mptt5i/hL6ztG3VHv8JeX1Gyb1FX/HGY+bY1f1GrPUDYpclNSCVJBap82w3Djfb75r1G0aIpxb4y2aTZNya4quxiOnbLpoEpHpmYGLQFoGYCAgICAgICAgICAgICAgICAgICAgICAgIHliycjZd+Vrd9tkmnnDC5ncnHSXMhLx40ki26kk5KnDMLd+Xb90rdb96F9sjO5V8VlnGtyAtAQEBAQEBAQEBAQEBAQEBAQEBAQEBAQEBAQEBAQEDBgVLTOrb5i9AAq23LcArxtfYRLCzqoxivvUWr2bVvTVa4xPY0MNq/iHNimUdpciw8BtM3Vaq3THCcuW3s+/VOJjHxXLRuBWjTFNezaT6xO8ysuXJrq3peh09imzRFFLbmDcQEDwx2KWlTeq98tNWZrC5soudg37BImcRmWdu3VcriinnPCFX+EbR/r1Pqn/AAmn2i31W32Brfwx+6PM+EbR/r1Pqn/CPaLaPsDW/hj90eZ8I2j/AF6n1T/hHtFs+wNb+GP3R5nwjaP9ep9U/wCEe0Wz7A1v4Y/dHmz8I2j/AF6n1T/hHtFtP2Drfwx+6PN6UOkLR7Gxqsv06dQDzyyY1Fue1jVsPW0xncz8JifqsGA0lRrrmoVEqDijBrcjbdNtNUVclbesXLM7tymYn821JaiAgICAgICAgICAgICAgR76aoip1RL59uzqqpvYgEghbEXI27tojI+hpeh1LYjrB1SZszbbLkJDbLX2EQNxHBAI3EAjuO6B9QEBAQEDFoGYCAgIETrb+w4n+hV/1mYXPuS6tB/VW/8AKPFwKVT6UQggIC8BA2MBjalCoKtFyjruK+4jtHIzKmqaZ4NV6xbvUblyMx/vLo7nqnpn9MwyV7WY3VwNwdTZrcjvHIiWduvfpiXz3X6SdLfm32c4+EpiZuMgICAgICAgICAgICAgRtWgxxlOpb0FoVlJ7AzVaBUeSN5SBXToav1Zoin8XVQ1XFx+upqyqm/94ig3D4tuMjCVuwakU0B2EKoPIhReZIe0DV0jjlopmbuAG9jwnPqdRTYo3qv/AKiZwrVbWCsT6JCjgAD7TKKval+qeHD9GG9LZwGsTAgVgCPWAsRzI7Zv0+1as4u8usJivqsqsCLjaDwl7TMTGYZsyQgICAgROtv7Dif6FX/WZhc+5Lq0H9Vb/wAo8XApVPpRCCB0Top0fRqriOupU6mVqdusRXtdWvbMNk7NLTExOYeX9Ib923Xb3KpjMTymY8F9/wDAYT+WofU0/wAs6tyno877ZqP7lX7p83POk/V6hhxSr0EWn1jFGRBZT6JYMFGwbiNnETk1NFMYmHpdga69eqqtXJziMxM8+n1UGcj0rrPRCjDCVSdzV2y+FOmD7RO/Sx7jxfpHMe1Ux2xTHjK543GU6KGpVYIg3lj7OZ5TpUCm4/pHpKbUKTP8526sHmBYnztJwjLTp9JT39LDrblUIPtWMIysWhNcsNiSEuadQ7lqWGY8FYbD3bDykJyscJQ2nNZ8NhfRqMS+/IgzN3nsXxIgVav0lG/xeH2cXqbfIL98nCMvmn0lNf0sOtvm1CPesYMrBoXXTDYhhTuadQ7AtSwDHgGBse42MhKyQK5prXPC4clLmo42FaViFPAsTYd20xhGVeq9JTX9HDi3zqhJ9iycIy+qHSUb+nh9nFKm3yK7fOMGVp0HrPh8V6NNiH35Kmxu8djeBMjCcpmEkBAQKlrRVJrBexVFvHaT7vKec2rXM3op6R4tdfNDysYkC4at1S1AX/dJA7t4989NsyuarEZ7ODZTySssGRAQEBAidbf2HE/0Kv8ArMwufcl1aD+qt/5R4uBSqfSiEECwaq611MCKgp00frSpOckWyggWt3zdaverzwVe0Nl062aZqqmMdIT3wpV/5el/e/4Tb7VPRX/w1a/uT3R5qxrFrFXxrhqxACXyIgIVb7ztJJOwbT7JouXZr5rfQ7Ps6OmYt855zLx0Dod8XWFGmyqTvZyBYdpC3u55D2b5FujfnDLW6yjS25uVxM9Ij/eDuOjMFSweGWmvo06Kkknldnc8ybkyzppimMQ+e6nUV6i7Vdr5y5LrJp18XVLtcIt+rTsUcT849p8NwmbnR+DwlSq4p0lLudwXf38hzMCTx+q2Mop1lSicoFyVZXy8yFJNue6DCGki+6t64MMLWSqc1WhTLU2bbnGxQDxIJXvHdeQlRa1VmYu5JZiSSdpJO8mEJnVrVmpjMxVlRUsCzXJuewAb4Ib+nNRq2HpNWWotRUF2ABVgBvaxJuB3wnCp3hC+vrPUOic2Y9aan6OXvttlzZr8clhfjthKhyULPq9qZVxVIVusWmjEhbgsxykgm1xYXB7eyQYeGsmqdXBqKhZXpk5cyggqTuup7Nm+8ZEFQrMjB0JVlIKkbwRuMkdw0Jjuvw9Kt21EBNuxtzDzBmLJvQEBArutGBJtWUXsLNbsHY3tPslLtXTTOLtP6sKo7VclG1vqmhYhVFydgA3mTTTNU4jmleNFYTqqSod+8952mes0ln1NqKO1tiMQ250pIHniK6opd2CqouzMQqqBvJJ2ASJmI5pppmqd2mMyjv8Ak2B/m8N9fS/NMfWU9YdPsOp/tVftnybOA0rQr3FCtSq5bZuqqI+W97Xyk23HymUVRPKWq5Yu2v5lMx8YmGrrb+w4n+hV/wBZmNz7ktug/qrf+UeLgUqn0ohBAntWdVquODmkyL1RUHrM23MDa1geE227M3M4lW6/advRzTFdMznom/gwxX8Wh5v+WbfZauqv/iSx+Cr5IXT+qGKwa9ZVCtTvbPSJYLfdmBAIv3WmquzVRGZWGj2tp9VVuUTMVdJ7fggBx4buXOall2YXWjrdUq6OqYaqxNUNTUOflVKZJJvxIyWJ7Qw5yw093fjE84eJ27s+nTVxctximrs6T5K5OpQOm9GOAVcO1e3pVXIvwVNlv7s3skSmFzIkJcU1pwIoYutSUWUNdRwDqGC9wzW8JLGUbRQswVd7EKOz5Rtb2yRiohUlWBBUkEHYQQbEESBvaH0zXwrFqDWzWzKRdWtuuPv3wLVh+kZiMtfDqwIs2RrAgjaMrA37rxhOUno3WXRlUhWpJSJ/i0qYX+4XA8bSDLZ140MHwR/R0UdW4q5aagZgFKsbDecpv4QS5TMmKY0HrLiMIMtJgUJvkcZlv2kbiPAyMJystPpCRxlxOGDDtysGH9jj74wnKZ0RpnRuIYItOmjnctWkikngDYgnle8gWijSVAFQBVG4KAAPAQl9wEBAwRAjq+hKDG+S30SQPIbJxXNn2K5zNPcjdhsYPR9Kl8hQDx3nzM22dNatfcgxENqdCSAgQuui3wGKt/BqHyUk+6a7sZol27NnGrtT/wCo8XBpVvozoPQ9VArYhTvZKZHMKzhvtr5zr0k8Zea9JaZmi3PZmfp5LvrpWC4DEknfRdRzLLlUeJInVdnFEvPbNpmrV24j8UODyqfRiAgdM6HfkYn6VL7Lzt0nKXkvSX+Zb+E+Lo863mUFrxWRcBiOsIs1J1F+12FkA55iJruzEUTl3bMoqq1dvd6xP6Rz+ThMq30VsYJSWNhuW55DMov5kec6dLPv/oofSOM6SJ/9R4S2pYvEOrdGuIDYLIN9Oo4P/scwP+XskSmFrkJcb14xAfHViNoUqniiKG/yBkwxlHaGpFsRRUdtWn9sXMDrGmtXMJijmqAB/XpsFbx7G8QZCVXxfRwd9CuDwFRbf5Lf3ScmFe0tqpisOpeogKDe1M5gOZG8DnaMowhJKHR+jLSxZHw1Q7KVmpkncpuCncDa30pEsoSel9T8HXJf9W52k0iACeJU3HlaDCu4zo4qjbRrI3JwU9ozRkwrWl9AYjDWNanZSbBlIZSeFxuPI2hCMkodf1E0q2IwgNQ3ekxpsTvawBVjzysNvEGYsoWKEkBAQPl3AFyQBz2TGqummM1TiExEzyeAx9LdnXznLG0NLM49ZHe2epufhlsBr7p1xMTGYamZIQPLE0Q6MjfJdSp7mBB98iYzDKmuaKoqjs4vz1pHAvQqvQqfKpMVPO25u4ix8ZVV07szD6XYv037dNynlL4wmKek4qUnZHXcyGxH/wA5SIqmJzDK5aou0zTciJjpLc0np/FYlQuIrM6g3CkKovxIUC575lVcqqjEy0afQabT1b1qiIn9Z8UbMHWlqGjT+g1cUw2GrTpIePymqEctijwM2RR7k1OGvUxOrosx0mqfp9ZRM1u5vaN0xiMOGGHqtTz2zZbbbXtvB4mZ011U/dlzX9HY1ExN2iJx/vZLd/5dj/5qp/h+WZevr6uf7J0X9uPn5o/SGk69cg16r1Lbs7Egdw3DwmFVdVXOXVY0tmxn1VER8GpMW90To61X62hXrVhZcQhpU7jbluGNQcsypb6E7dLRjNUvJekWsprqixTPLjPx6fp9VVx+CejUalVFnQ2PA8GHEEbROx5du6vaeq4OoXp2KtYOjbmA3bewi5secESsekOkaoyFaNEU2I+Uz58vMDKNvf5RhOVIZiTc7SdpJ3k8YQndC6s1MRh61cA2Rfix/EYEFgOIyhh3nkYylAZRwEliuepet6Yan+j1wcgJKsgvlzbSpHC9zccZDKJS+n9e8OaL06AZ2qKy7VKquYWJObad+60YMubSWKSo6FqPhHxdjkpuq7t4sc7dwJQeJ4SEozKOEkdE1Z15pJRSjiQymmoUOozKyqLLcDaDa3ZIwmJauuWuFHEUTh6AZg5Us7DKAFYMAAdt7gQZUaSxdZ6OsC1LBhmFjWc1LH1SAq+YW/jMWULRCSAgfFaoFUsdwF5ru3KbdE11co4ppiapxCrYzFtUa7buwdgnhdZrLmpr3qp4dkdkLi1Zptxw5teceG1u6OxxpsAT6B3jhzEs9nbQr01cRVPuTzjp8HPfsRcjMc1mE9vCpZgIFZ1u1QpY0Br9XWUWVwL3HqsP3h7RNV2zFfxWeztqXdHOI409PrDneO6P8fTPo01qjjSdfc+UzjnT1w9Ra27o6496Zp+MeWWqmpekCbfozDvakB9qR6ivo3TtjRRGfWfKfJYNC9GdVmDYt1RO1KRzO3Itay+F5to0s/8AaVZqvSKiIxYjM9Z5d3atet2rbVsEuEwgRRTdCoYlVCqGvtAO3bN923vUbtKm2dr4s6qb96ZnMTntnMqN8GuO40PrH/JOX2av8nof4h0nSrujzPg1x3Gh9Y/5I9mr/I/iHSdKu6PM+DXHcaH1j/kj2av8j+IdJ0q7o83rR6McYT6dSgo5M7HyyD3yY0tXVhX6R6aI92mqe6PrPgsehejWhTIfEOaxH7tslPxW5LeJtym6jTUxxniq9V6Q37kbtqNyO+V4RABYCwGwAbAB2CdKgmZmcyiNYtXKOMX0/RdRZai/KHI+sOXlaBQMfqFjKZPVhaq9hRgp8Ve1vAmSxw06ep+OJt1DDvamB9qDCxaE6PDcNi3Fv4dInbyZ9lvDzjKcL9QoqihEAVVFgFFgANwAkJVDWPURKzGrh2FN2uSrD4tjx2bV8LjlJyjCpYjUrHIf1QYcUdCPaQfZCMPOnqfjibdQR9JqYH2oMJ7Q/R25IbFOAvqUrknkWOweF4ynC/0cHTWmKKqophcuW3o5bWIt2yEqNpvo8uS+EcAH/rq3sPouL+RHjJyjCuVtTccpt1BPNXpkfahGGaGpmOY26nLzd0A99/ZBhaNA9HyowfFsHI29Wl8l/nMdrDlYeMZTheQLSEswEBA0dM/qWty+0JW7Xz7JVj8vFv0382FZnh1uQEkW7B36tL78q+4T6Do8+z28892PBSXPvz8XtOhgQEBaAgYtAzAWgLQEBAQEBAQEBAQEBAQEBAQEBAQEBAQED4rUwylTuItNd23FyiaKuU8E01TTOYVXF4VqbZW8D2HnPB6vSXNNXuV/pPVc2rtNyMw8Jytjb0fgjUb5o3n7u+WOztDVqbkT/wBI5z9Gi/ei3H5rQBPcRERGIVDMkYvAzAQEBAQEBAQEBAQEBAQEBAQEBAQEBAQEBAQEBAQED4qUwwswBHAi8wrt03I3aozCYmY5NcaNpb8g9vunHGzNJE59XDb6+51bKqALDYOU7YpimMRwhpnjzKlQKCzGwAJJPYBvMmZiIzKYiZnEKLpjWapUJWkSlPstsZuZPZ3Ced1W0q7k4tziPF6DS7NoojNyMz8oQnXve+Zr8cxv5yv9ZXnOZ71h6ujGMRj4JvQ2s1SmwWsS9M9p2svO/b3GWGl2lXRMRc4x84V+q2dRXGbfCflK9U3DAEG4IuCO0HcZ6KJiYzDz8xMTiX1JQjtNaaoYVOsruFG4DezngqjaZjXXFMZl0abSXdTXuWqcz8o+MqPi+lTb8ThiRxq1Mp/tUH3zmnVdIegtejUzH/Jc7oz44bGjOlGkxAxFFqYP71M9Yo5kWDW7gZNOqp7Yar/o5dpjNquKvynhP1hesJi0qotSkyuji4ZTcGdMTExmHn7luq3VNNcYmOx7yWBAQEBAQEBAQEBAQEBAQEBAQEBAQEBAQEBAgdc65XD5R/2OqnusWP2ZXbUrmmxiO2YhYbMoiq/meyJlQp5p6QgIF+1NxBbDAH/rZlHdsI+1bwnpdmVzVYiJ7ODzW0qIpvzjt4pfGYlaaNUc2WmpZjwCi590sJnEZcduiq5XFFPOeHe4Fp7TFTF12r1SdvyV7KaX2IPv4m8q7lc1zl9G0Wko0tqLdP6z1lHzB1EC2dHesDYfErRY/E12CkHcjnYjjhc2B7xwnRp7m7VieSk23oIv2Zu0x71PH4x2x9Ydnlg8OQEBAQEBAQEBAQEBAQEBAQEBAQEBAQEBAQIXW7CGphiV30yH8BcN7CfKcG0rU3LE45xxd2zrsW78Z7eDn08w9MQEkdC1Twhp4Zc2wuS/de1vYBPT7OtTbsRnnPF5jaF2Ll+ZjlHBrdITEaOxGXtVQe41FDewmdN/+XLZsiInW289fo4dKx9CICAzEbV3jaLcRtHtkxzRMRMYnk/SKy3jk+WvqAgICAgICAgICAgICAgICAgICAgICAgICBi0CpaY1UJYvh7WO0odlvon7jKXVbLmZ3rXcudNtPdjdu96F/4/ir26pvNbed5XewajONzw81h7fp8Z3vHyTehtVCCHxFjbaEG3+4/cJY6XZeJiq73K7VbT3qZptd/ktgEulO1dLYJa9GpQfdVRlJ4XFr+G/wAJFVO9GG2xemzdpuRziYl+fsdg3o1Go1RZ6ZKsOY7RyO8cjKmqmaZxL6TZvU3rcXKJ4S8JDaQJ7UrQzYrFotvi6RFSoewKpuF72ItbhfhN1miaqlbtbVxptNV1q4R9e7yd0tLJ8+ZgICAgICAgICAgICAgICAgICAgICAgICAgICAgICAgV3WnVKjjRmb0Kqiy1FFzb1WH7w93YRNVy1Fax2ftO7o593jT2x5dJc+xfRxjlNk6uoOwq+U+IYC3mZyTpq3prfpBpao97MT8M+HlD30b0Z4p2+PdKS9uU9Y55ACwHffwmVOlqmeLVf8ASKxTH/FTNU/nwh0rQehaOEp9VQWw3sTtZz6zHtPunXRRTTGIeV1Wru6m5v3Jz9ElM3OQEBAQEBAQEBAQEBAQEBAQEBAQEBAQEBAQEBAQEBAQEBAQEBAQEBAQEBAQEBAQEBAQEBAQEBAQEBAQEBAQEBAQEBAQEBAQEBAQEBAQEBAQEBAQEBAQEBAQEBAQED//2Q=="/>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GB" altLang="en-US" dirty="0"/>
          </a:p>
        </p:txBody>
      </p:sp>
      <p:grpSp>
        <p:nvGrpSpPr>
          <p:cNvPr id="60461" name="Group 9"/>
          <p:cNvGrpSpPr>
            <a:grpSpLocks/>
          </p:cNvGrpSpPr>
          <p:nvPr/>
        </p:nvGrpSpPr>
        <p:grpSpPr bwMode="auto">
          <a:xfrm>
            <a:off x="2327275" y="3771900"/>
            <a:ext cx="977900" cy="931863"/>
            <a:chOff x="2327764" y="3772534"/>
            <a:chExt cx="977397" cy="930894"/>
          </a:xfrm>
        </p:grpSpPr>
        <p:pic>
          <p:nvPicPr>
            <p:cNvPr id="60548"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0462" name="Group 11"/>
          <p:cNvGrpSpPr>
            <a:grpSpLocks/>
          </p:cNvGrpSpPr>
          <p:nvPr/>
        </p:nvGrpSpPr>
        <p:grpSpPr bwMode="auto">
          <a:xfrm>
            <a:off x="5221288" y="4406900"/>
            <a:ext cx="977900" cy="930275"/>
            <a:chOff x="5221789" y="4406892"/>
            <a:chExt cx="977397" cy="930894"/>
          </a:xfrm>
        </p:grpSpPr>
        <p:pic>
          <p:nvPicPr>
            <p:cNvPr id="60545"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0463" name="Group 10"/>
          <p:cNvGrpSpPr>
            <a:grpSpLocks/>
          </p:cNvGrpSpPr>
          <p:nvPr/>
        </p:nvGrpSpPr>
        <p:grpSpPr bwMode="auto">
          <a:xfrm>
            <a:off x="3224213" y="3248025"/>
            <a:ext cx="977900" cy="931863"/>
            <a:chOff x="3224748" y="3248288"/>
            <a:chExt cx="977397" cy="930894"/>
          </a:xfrm>
        </p:grpSpPr>
        <p:pic>
          <p:nvPicPr>
            <p:cNvPr id="60542"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0464" name="Group 13"/>
          <p:cNvGrpSpPr>
            <a:grpSpLocks/>
          </p:cNvGrpSpPr>
          <p:nvPr/>
        </p:nvGrpSpPr>
        <p:grpSpPr bwMode="auto">
          <a:xfrm>
            <a:off x="7115175" y="3224213"/>
            <a:ext cx="954088" cy="930275"/>
            <a:chOff x="4155873" y="2863826"/>
            <a:chExt cx="953881" cy="930894"/>
          </a:xfrm>
        </p:grpSpPr>
        <p:pic>
          <p:nvPicPr>
            <p:cNvPr id="60533"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534" name="Group 12"/>
            <p:cNvGrpSpPr>
              <a:grpSpLocks/>
            </p:cNvGrpSpPr>
            <p:nvPr/>
          </p:nvGrpSpPr>
          <p:grpSpPr bwMode="auto">
            <a:xfrm>
              <a:off x="4598974" y="3173708"/>
              <a:ext cx="510780" cy="481401"/>
              <a:chOff x="127000" y="1401736"/>
              <a:chExt cx="1090612" cy="873842"/>
            </a:xfrm>
          </p:grpSpPr>
          <p:pic>
            <p:nvPicPr>
              <p:cNvPr id="11275" name="Picture 11" descr="http://info.intel.com/rs/intel/images/IntelESG-Logo-159px.jpg"/>
              <p:cNvPicPr>
                <a:picLocks noChangeAspect="1" noChangeArrowheads="1"/>
              </p:cNvPicPr>
              <p:nvPr/>
            </p:nvPicPr>
            <p:blipFill rotWithShape="1">
              <a:blip r:embed="rId11">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03" name="Picture 11" descr="http://info.intel.com/rs/intel/images/IntelESG-Logo-159px.jpg"/>
              <p:cNvPicPr>
                <a:picLocks noChangeAspect="1" noChangeArrowheads="1"/>
              </p:cNvPicPr>
              <p:nvPr/>
            </p:nvPicPr>
            <p:blipFill rotWithShape="1">
              <a:blip r:embed="rId11">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04" name="Picture 11" descr="http://info.intel.com/rs/intel/images/IntelESG-Logo-159px.jpg"/>
              <p:cNvPicPr>
                <a:picLocks noChangeAspect="1" noChangeArrowheads="1"/>
              </p:cNvPicPr>
              <p:nvPr/>
            </p:nvPicPr>
            <p:blipFill rotWithShape="1">
              <a:blip r:embed="rId11">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60535" name="Group 108"/>
            <p:cNvGrpSpPr>
              <a:grpSpLocks/>
            </p:cNvGrpSpPr>
            <p:nvPr/>
          </p:nvGrpSpPr>
          <p:grpSpPr bwMode="auto">
            <a:xfrm>
              <a:off x="4155873" y="3202470"/>
              <a:ext cx="564200" cy="430860"/>
              <a:chOff x="127000" y="1401736"/>
              <a:chExt cx="1090612" cy="873842"/>
            </a:xfrm>
          </p:grpSpPr>
          <p:pic>
            <p:nvPicPr>
              <p:cNvPr id="110" name="Picture 11" descr="http://info.intel.com/rs/intel/images/IntelESG-Logo-159px.jpg"/>
              <p:cNvPicPr>
                <a:picLocks noChangeAspect="1" noChangeArrowheads="1"/>
              </p:cNvPicPr>
              <p:nvPr/>
            </p:nvPicPr>
            <p:blipFill rotWithShape="1">
              <a:blip r:embed="rId11">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11" name="Picture 11" descr="http://info.intel.com/rs/intel/images/IntelESG-Logo-159px.jpg"/>
              <p:cNvPicPr>
                <a:picLocks noChangeAspect="1" noChangeArrowheads="1"/>
              </p:cNvPicPr>
              <p:nvPr/>
            </p:nvPicPr>
            <p:blipFill rotWithShape="1">
              <a:blip r:embed="rId11">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12" name="Picture 11" descr="http://info.intel.com/rs/intel/images/IntelESG-Logo-159px.jpg"/>
              <p:cNvPicPr>
                <a:picLocks noChangeAspect="1" noChangeArrowheads="1"/>
              </p:cNvPicPr>
              <p:nvPr/>
            </p:nvPicPr>
            <p:blipFill rotWithShape="1">
              <a:blip r:embed="rId11">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grpSp>
        <p:nvGrpSpPr>
          <p:cNvPr id="60465" name="Group 113"/>
          <p:cNvGrpSpPr>
            <a:grpSpLocks/>
          </p:cNvGrpSpPr>
          <p:nvPr/>
        </p:nvGrpSpPr>
        <p:grpSpPr bwMode="auto">
          <a:xfrm>
            <a:off x="6092825" y="5389563"/>
            <a:ext cx="976313" cy="931862"/>
            <a:chOff x="5221789" y="4406892"/>
            <a:chExt cx="977397" cy="930894"/>
          </a:xfrm>
        </p:grpSpPr>
        <p:pic>
          <p:nvPicPr>
            <p:cNvPr id="60530"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0466" name="Group 15"/>
          <p:cNvGrpSpPr>
            <a:grpSpLocks/>
          </p:cNvGrpSpPr>
          <p:nvPr/>
        </p:nvGrpSpPr>
        <p:grpSpPr bwMode="auto">
          <a:xfrm>
            <a:off x="7862888" y="4748213"/>
            <a:ext cx="985837" cy="930275"/>
            <a:chOff x="7862995" y="4747824"/>
            <a:chExt cx="984965" cy="930894"/>
          </a:xfrm>
        </p:grpSpPr>
        <p:pic>
          <p:nvPicPr>
            <p:cNvPr id="60523"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524" name="Group 14"/>
            <p:cNvGrpSpPr>
              <a:grpSpLocks/>
            </p:cNvGrpSpPr>
            <p:nvPr/>
          </p:nvGrpSpPr>
          <p:grpSpPr bwMode="auto">
            <a:xfrm>
              <a:off x="8263533" y="5101879"/>
              <a:ext cx="584427" cy="459306"/>
              <a:chOff x="-827149" y="468873"/>
              <a:chExt cx="3221141" cy="2086832"/>
            </a:xfrm>
          </p:grpSpPr>
          <p:pic>
            <p:nvPicPr>
              <p:cNvPr id="11277"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19"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60525" name="Group 120"/>
            <p:cNvGrpSpPr>
              <a:grpSpLocks/>
            </p:cNvGrpSpPr>
            <p:nvPr/>
          </p:nvGrpSpPr>
          <p:grpSpPr bwMode="auto">
            <a:xfrm>
              <a:off x="7862995" y="5118735"/>
              <a:ext cx="548411" cy="434780"/>
              <a:chOff x="-827149" y="468873"/>
              <a:chExt cx="3221141" cy="2086832"/>
            </a:xfrm>
          </p:grpSpPr>
          <p:pic>
            <p:nvPicPr>
              <p:cNvPr id="122"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23" name="Picture 13" descr="https://encrypted-tbn3.gstatic.com/images?q=tbn:ANd9GcT0906YubhIEEoEpd0yKtToMjgLqvbaKr97hbzQ-cRWNtp5M_ngeQ"/>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sp>
        <p:nvSpPr>
          <p:cNvPr id="60467" name="AutoShape 15" descr="data:image/jpeg;base64,/9j/4AAQSkZJRgABAQAAAQABAAD/2wCEAAkGBxQTEBQUExAVFBQVFxwWGRcYDRgUGBohFB8aGB4YGhgeHCgsJB4xHhYdITEhKiosOi4uGx8zOTMsNygtLisBCgoKDg0OGxAQGjQkHyU0NzQsMiwuLDc0Lyw0LiwsLCwsNy8sLDcrNCwsLywsLC83LywtLCwsLCw0LCwsLCwsNP/AABEIAGAA9AMBIgACEQEDEQH/xAAbAAACAwEBAQAAAAAAAAAAAAAABAMFBgcCAf/EAEgQAAIBAwIDBQQFBgsIAwAAAAECAwAREgQhBTFBBhMiUWEHcYGRMnOhsbIUJEJyksEjUlNigqKz0dLw8RYlJjQ1VMLhCBcz/8QAGQEBAAMBAQAAAAAAAAAAAAAAAAEDBAIF/8QAJREAAgIBBAEDBQAAAAAAAAAAAAECEQMEEiExQRMiYTIzcaHR/9oADAMBAAIRAxEAPwDuNR6idUUsxsBUlc39o/GSNXDEr+CJe9cDe5a4APuANv1j6Vxklti2BniXauXVCWLTAQoCYzMzHO/8xRy99+vSqHVcYkn0Okg1QazuveE3EoEZu3U5G3h5X68xUB7ko/hLK7G4HIlhud6WnTSpp2lYCRFNyAniWxIZrb7772222ArDDUyk+ePgo9VtnaoSMVxN1sLHLK46G/X317qi7GSM2mDMjIGYlVYWYA2/ffltV7W+LtJlydqwooorokKKKKAKKKKAKKKKAKKKKAKKKKAKKKKAKKKKAKKKKAKKKKAKKKKAKKKKAKKKKAK4rqNblPqSWYuuplVGClz9JgUPmvgAtfa3pXaq4hrpik7xTlElRyrSmbuiRckNa/i2v7r1l1f0HM+YjzykraSOx8g+Q94NhVh2f7NDUurGNUhUnJsBkxHRWtcG99/U1T95nYh8gRe4+7/S/vrWdjdYFUhp8BG26Y3DiTK1t9zdTcAX2+NedpoR9SpGbHFbqZt4I1RVVQFVQFAHIAbACveVRK9wCDcHcEG4N+tfb17lGskyoyqO9F6UCTKjKo70XpQJMqMqjvRelAkyoyqO9F6UCTKjKo70XpQJMqMqjvRelAkyoyqO9F6UCTKjKo70XpQJMqMqjvRelAkyoyqO9F6UCTKjKo70XpQJMqMqjvRelAlBoqMGilAmrlHa7T6mDWSrGSUm/hVsMiuRsdvff7K6vWO9o/BzJEk8b4yQmwHIOHI8JN9twCPiOu1OeO6BD6/pitQxIBZSoXw3Z1uxNhy6b+pqbhuu7l8zEHW1mU8iOv3X3qDT6WRFIYqoJJYmTJmv0NrBR57m/lWS7Xal5J00kbWyPiPQ35f0bAn1rycULnw+jNFW+Dqc3tR0MZImmAYG1ow83vuQv+fvueAdstHrDjBqVZ+eBuj/ALJsaw/Yfs9plkERiRtiwZo1csVtcEMCOV+XKmfaL7P4XgbU6SMQaiEd5/B+AMF3Ow5MALhhblXsYcm+O5GmMk1wdMyoyrIezTtM2u0KyObyxsYpD5lQCG+KkH507xDtlpIdWNLLLhMRlvGcACC1y/IbKetXEmiyoyrnGr9sfD0kwXvZRe2aRrj/AFmBPwFbfhHFYtTCs0Lh435EfaCOh9KgFhlRlVdxfi8OmiMs8ixoNrk8yegHU+lYNvbVoM8RHORe2eCAe+xfL7KA6blRlVXwPjkGriEunkDoTblYg+TA7g+hpPjXa7S6WeKCaQrJNbD+CYjxNgLsBYb+dSDQZUZVz7jXtd4fBIUVnnINiYlUqP6TMoPwvWi7L9q9Pr0ZtO5JS2aMuLrle1x5Gx39KAttfxKKFQ0sgRSbAnz3NvkDU8UoZQym4YAg+YO4NY32mn82i+tH4HrS8IP5vD9Un4RQ7cagpD+VV+t49p4nwknVGsDY3vvy6U5lWA43AsnGY0dQysFBB5HwsaDHFSbs1qdp9IeWpj+ZH7qs4dQrjJGDDzVgR8xVK/ZbSEW/J1HuJB++s1xfgkmgP5TpHOA+mh326X81+0fcOlGEuE+fk6FlReq/hHEVnhSVdgw3F72I2I+dQ9ouI9xppJAdwLL722H33oV7XdE2m47p5JO7SdGfcYg77c6sMq4/Hon00Wl1Y6uTblbHkPiA1dZimDKGU3DAEH0O4oWZcaj0edfxKKFQ0sgRSbAnz3NvkDSI7U6T/uU+3+6qP2mn82i+tH4Hp7hvZzStBEW06EtGhJ3uSVBJ50CjFRUmX+l1iSLlG6uPNWBrzHxCJmKrNGzA2KiVSwI2sQD57Vz7jmmHDdVFLAxEb3ul77IRkvqLMCPI1tdbwsSFruQDIr7CxBRQosb87i96HM4VTXTLSOQEXBBHmDcbUUrw3SiKIRrbFb2AFgASSAB6A2+FFKOC1pDj2iM2mljX6TL4fLIbrf0uBT9FVtXwDlEMmShhcXF7EWIv0I8/SsFHvxqW/S9v2V/vNdR7S6HudUQPozAyr6EEBx82Df0j5VzDtap02ui1QBKPs1vMbEe+24Hoa8XDjePLPH5p0ZMcds3E2Wj1ZikWRbkqb2HUdR8Rf42rpQZXXmCjDn0IYfdY1ymDUq6hkOSnkRyp/iXbNNJw50YnvyHSNb/xr2PoADe/patWgybW4MswvwVf/wAfJDhrB+iO4I95EoP2KtQ9r9DHP2ogilXON1jDLfYgJI1j6XUVpvY9wNtNoMnFnnbvLEbhQAqD5eL+lWf44f8AizTfqp/Zy16dcIvOpTcNheEwNCnckY93gAtvQdPfXMPYrK0Oq1+jLXWNrj9aJ2iZviMf2RXUtVqliRpJGCogLMTyAG9ct9jETS6rX6wqVWRiBfzldpWHwGPzqX2gI9u+M6eXjiJrWP5JpBYqEZ7swDEEDz8N/RbVrP8A7P4T3fd5nu7Ww/IXwt5Y42rLceEek7R97qUVoNQL3dAyjJQmVjfkVG/S9dRXgulIBGk05B3BGljIN+oONQl2Dlnst4hEvGtTHpCfyWZGZQVK7R2YeE7ixdlHpU/te06y8W4fG4ukgjjYXtdXmxIv7ia6ZptNpY5sY4oEmClrJEiuF2BOwuBuBXNvagf99cM/Wh/t6NUgdT0HD4YY+6iiSOO1sVQAH3+fxrlfY2IaftNqoIgFjKv4RsLWSQADyBaut3rk3Az/AMWan9V/7OKpa6CNf7Sj+bR/Wj8L1o+En83h+qT8IrNe0c/m0f1o/C9aLhP/AC8P1SfhFdFsvtodyrEcRP8AvuL3L+Fq2lYniH/Wovcv4Woxh7f4ZucqT40AdNMDy7t/sUmmHcAXJsPM7Vku1XaBWQ6eA97JJ4TjuAD0B6n/AN0OMcXKXBP7OHP5K4PISm37Kn7yaV7fTtLLBpU5scj728K/IZH5Vf8AZ/h35Pp0jJFxux6XO5rG6DQjiOrnd2ZYxyK2vubKNweik1BfFpzc/CNh2g4UH0TRKv0EBTb+T5fdSfYLiHeaQKT4ojj8Duv93wpH/YDT/wArL/U/wUnwBfyTiLwXJSQWBPM/pKT9ooRUXBpO/JYe0o/m0f1o/C9SaDtjpUhjUu2Soqkd03NQAd/hUPtHP5tH9aPwvVxwrQRdxCe5jv3aG/crf6I3valEe301ZmZGfiepQiMrp4up63IJHvOIFulb4tUQ226UXqaKpz3Ul0idTRUaGioOC1oqp432k02lsJpQrHcKAWa3nYVXp260hGRMipbZ2hKqfQdb/CqXJLtkiXtQ4bHLp42ZsZVfGK5ADF+am/ol7/za53DwEsMZY8hvsWUrvbya/TpatT2x4wuvJ08fhEWMiswKksQQVK22FmrPaPTSxqIySgvctbIeVlNyB8flWDVZOfayvJNpUpGem7HFWPc6l4bm5AyIHpcOCfiTVv2T7KaZJ89UWna11yAwuvMsCd9vMnkas5Dc8z68ufmPT7vM860HYaEGaRrElUFjzAud/iRy9zVXp82SWRRv9FcJybqzVqLi/n6W+yuOdteFpqe0cWnkvhKiK1jY7JIwIPvUV2zCs3q+xUMnEo9eZJRLGAAgK92cVZdxjfkx617L5NCMlJ7KGchZuLamWEG4jYFjt/OaQj44VveE8Ki00KwwoEjTkPvJPU+tWmFGFFSIKLtF2cg1sXdzpcDdWBsyk9VP+b1iV9lMqeGHjGoii/iBG/8AGZR/VrqeFGFHTJMf2Q7CwaBndHkklkGLO7DcXy5AeY57n1qXj/YyLV6qDUvJKrwFSqqVxOD94MrqTz8iK1eFK8SiJjIHPJOl/wBNd7fbTgiz1hWd0vY2KPiMmvEkhlkBBQlcBkFXYY35KOtWqLJ3yZO4FpEuIxYm8ZUna3K+/Lw+puvoZ5AI0yYsI4rhodyWLq4ZrbWC8+tuZqbIsk43wVdSio7MoVsvCRfkR1B86pf9gIP5SX5p/hrUuuXgve7EfRx8K2uPUbgX9ahnzxyTm7WBxvYG4VvcL5evxoWRyyiqTKDTdhoUdXEkl0YML4W8JB/i+lM8Y7KRaiUyO8gJAFlK2296mrIyzFVIWzMWFiuwxsRc+XhYX/nCvjaiWysEJBXMjuzcBSSV/WIZQB6H1oPWld2USdgtOD9OQ/Ff3LV1wzgcMH/5xgHlkTdvmaZny7sA5ZAIXKqRsb5Y263U3A5C3mKWaUrbFnVGkIUmJnawQnYEX+kOtCJZZPtjeq02aMlyuQK3Fri+216T4LwVNMhRCxubkta/l0Ar5qtRqBeyAERZWszXbAkgWQ8m2+kPcankdlcZliqyEXER3BjJ3CjlkbX91LOd7qhvCqninZ5JpUlLujpaxUrvY3F7g1PqBdpCved4cTHtIF3UWv0tle9/Wo9SZbTMEkAdJAu97FAcCqg3BO/QXJWlhTcXaPXG+CrqUVHZlCtl4SL8iOoPnTun04RFQbhVCi/Pwi37qiCPGjC3iN2ABaUKBip8RAJO+QG19/KvHeSkeEE+CRhePEsUKYA3G17sP9KWNzqhzCjCouGyFs7sWxYAEx4HdVPKw6mncKWCAJRTKpRSwcZMjajVCeVdpHDG528RawPoAgFut6sOISBtbAD9FbFRta7Xt+D7a0nGuz0kMjMkfeQkswIP0eb4sOgy2DDoelqrJNBNZbaeVmYWW8RFyu+4I2N9+leHlllU+YlE5S3W0U/E9G66pnj5tuvkeQIJ+Rt1v6GnY9S2F3Szbiwa422/yKbm0sxYqkMhtfcxsCQOu45+fqR5imYOympLorJiHIJJe4QDYnb9Kx5dfD5bU7J5O4nNSkqa6KRELMFCFmY2AA3JPSt32e7PtEkbk4SXJcAXyB5KSCNxt5j0vuGIey4heN4CS4YXLv8Aon6WwHO1aLGvQ02m2O5dluPHt5YvhRhTGNGNbrLRfCjCmMaMaWBfCjCmMaMaWBfCjCmMaMaWBfCvndC97bna9t9r2H2n5mmcaMaWBfCjCmMaMaWBfCjCmMaMaWBfCvhiG23Llty6UzjRjSwL4UYUxjRjSwL4UYUxjRjSwL4UYUxjRjSwKQ6ZUGKIqr5KoUfIV7wpjGjGlghC0VNjRSwf/9k="/>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GB" altLang="en-US" dirty="0"/>
          </a:p>
        </p:txBody>
      </p:sp>
      <p:grpSp>
        <p:nvGrpSpPr>
          <p:cNvPr id="60468" name="Group 20"/>
          <p:cNvGrpSpPr>
            <a:grpSpLocks/>
          </p:cNvGrpSpPr>
          <p:nvPr/>
        </p:nvGrpSpPr>
        <p:grpSpPr bwMode="auto">
          <a:xfrm>
            <a:off x="7210425" y="5173663"/>
            <a:ext cx="977900" cy="930275"/>
            <a:chOff x="7211002" y="5173546"/>
            <a:chExt cx="976680" cy="930894"/>
          </a:xfrm>
        </p:grpSpPr>
        <p:pic>
          <p:nvPicPr>
            <p:cNvPr id="60520"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1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7"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0469" name="Group 43"/>
          <p:cNvGrpSpPr>
            <a:grpSpLocks/>
          </p:cNvGrpSpPr>
          <p:nvPr/>
        </p:nvGrpSpPr>
        <p:grpSpPr bwMode="auto">
          <a:xfrm>
            <a:off x="8759825" y="4264025"/>
            <a:ext cx="982663" cy="930275"/>
            <a:chOff x="8759107" y="4263382"/>
            <a:chExt cx="983012" cy="930894"/>
          </a:xfrm>
        </p:grpSpPr>
        <p:pic>
          <p:nvPicPr>
            <p:cNvPr id="60517"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 name="Picture 18" descr="http://www.modsecurity.org/g/nginx.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30" name="Picture 18" descr="http://www.modsecurity.org/g/nginx.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sp>
        <p:nvSpPr>
          <p:cNvPr id="60470" name="AutoShape 20" descr="data:image/jpeg;base64,/9j/4AAQSkZJRgABAQAAAQABAAD/2wCEAAkGBwgHEhMUExQWFBUPGBUXFBYVFhUVGxcYFhcYGRcVFxYeHyohGBwlGxMWITIhJSkrLi4uGCAzODM4OSgtOisBCgoKDQ0OFw8PGjclHiUsKzcrLDg3NzcsODgrLjcrKzQrMjg3NzArKzgyLCwrNys4NCw3KysuKystLC0rLCsrK//AABEIAIQBfwMBIgACEQEDEQH/xAAcAAEAAgMBAQEAAAAAAAAAAAAABQYEBwgCAwH/xABJEAABAwIEAwQFCAQNBAMAAAABAAIDBBEFBhIhBzFBEyJRYQgycYGRFFJTcpKhsdEVQmLSGCNDVHSCk5SisrPB8BczZHMWNDX/xAAXAQEBAQEAAAAAAAAAAAAAAAAAAwIE/8QAHREBAAICAgMAAAAAAAAAAAAAAAECAxExQQQSIf/aAAwDAQACEQMRAD8A3iiIgIiICIiAiIgIiICIiAiIgIiICIiAiIgIiICIiAiIgIiICIiAiIgIiICIiAiIgIiICIiAiIgIiICIiAiIgIiICIiAiIgIiICIiAiIgIiICIiAiIgIiICIiAiIgIvy6/UBEuiAiIgIiICIiAiIgIiICIiAiIgIiICIiAiIgIiICIiAvL3NYCSbAbknoPFel+OaHix3B5hBi/pOg+mj+2380/SdB9NH9tv5rUeYuBMNdUSSU1Q2CKQ6hEYy/QTzDSHDu+A6KN/g/Vn89Z/Yu/fQbu/SdB9NH9tv5p+k6D6aP7bfzWkf4P1Z/PWf2Lv31hYvwTZgsTpp8Rijjj9ZzoXD2Ad/cnoBuUG+zidB9NH9tv5rKaQ7cdVxVBh8tdMIacOmc9xbEA2zn77HRc22FzvsuzsPjdDFG0ixaxgI8w0AoMhF4kljiF3ENA5kkAfFQ8mb8sxEh1dStI5g1EII9o1IJtFj0lbSVw1RSMkb4sc14+IKyEBF+EgL8D2nkUHpFjVuIUWHi8sscQ8ZHtYPiSsCnzVl2qOllZTPceQbPE4/AOQTCL8a4OFxuDyX6gw8XqZ6OGR8bO0ewXawdT/zdavlzDmlzi7VK2/6oi2HkGlpW3FUs18QcEy4ALmole4tbDT6XvJF73F9gLWPXyVceSK8xtDNhtkmNWmFO/TeaZv15z9VlvwbspXDp8amG5rTf9hrx8XtBHTqFWHceZ9bmmi0WNtJeXuuD3gR3bHYjy9yvuC8RMPrWgzw1FI4uDSJonhve9V/aAWDDsLm1iR4i+5zx1VKvi2ift5ZuDNxR01pDUaWDftBG1huNraXO1H37KzLyx7XgEG4O4I3BB5EFelG1ty6aU9Y1sRFh1GK4dS+vNEy3zpGN/ErLbMRYVPi2G1XqTRP+rIx34FZqAiIgIseoraSm9eRjPrOa38SseDHMIqDZlRC4+DZYz+BQSCLy1zXC4NweoXpARU6qzw2KpFO2FxL+zLCXNGtsjpGsIF797snEbEW0lxbfa2Us8dSxr27teA4ewi4/FB9UREBERAREQEREBERAREQEREBEVB4k8S8Pyg0xstNVOG0d9mX5PlI5fV5ny5oJ3OOcMJyhD2k7+84Hs4m21yEdGjw3F3chdc9YjiWauLNWGMaS1puyMXEUDT+s91ufi47nkByC/cu5czJxSq3TSvdouO1qHjusH0cbeRIHJo2HXnv0XlXLOF5VgENOzSOb3Hd0jvnPd1P3DkEERw+4f4ZkyPujtKh4tJMRuf2WD9Vv3nqvtxEzrS5Kp+0cNcspLYY721OHNzj0aNrnzA6q1rmbj9iElXihYSdNNFGxo6d67yQPE6xv5DwQYuHUOc+K8zi6Rzo2HvPeSyGLrpawbardACeVz1V1p/R+iDe/XO1fswgAH3vufuVfyvxjGWaWKmioWaYhu7tiC9x3c93c5k7/cpX+EDVfzFn9s79xBE5j4Y5oyKDVUlQ6VsW7nQ6opGgdXMBOpvjuetxZXvhHxPdmYilqiBUgEseLNEwaLnu8g8AXsNiLmwsq070gKl2xoWEHmO2P7i1VFjDqOs+VU7BDol7WOMG4YNWoRg2F2gd32IOmuMZLcHqyNjaPl/7GLnTLGbscwFszKVxElX2bNVi940l3djBvuS617X8N10NxcmbUYJUvHJ7InD2GRh/3Wq/R5wanr62WZ4DvkkYLARez5HWD/aA13x8kHnC+D2b8w/x1VIIS/f+Pe+WX3t3t7zfyWViHATG4WkxVEMrh+q4Ojv7DuL+2y6FRByjg2Zc18Oansna2iMjtKaUksc39noL9Ht8BzC6cy7jNLmCmiqYvUnbqAPNp5OafMEEe5ap9JLDoDDSVFhrEjoiepa5pcAfGxafiVM+j1UmfC3NP8jUStHvax/4vKDO4rZuqcEENNTOaKisIAJPqt1NG/zQQ53e5gNNt9xReGfD849I6oqC/wCTxkMGouDqhzL3cyQG7ItTv1eekea+HEbEo4MVq3OGh8UQbAQTcud8naXXadQszWbdRc23N92ZVoYcNo6aJhu2OGMA/O7o73vO/vQRdDw7ylR3tSRvLjqcZAZCTvv3rgesdhYfAKUo8t4NQE9lC1geC1zG3DHB1rh0d9DuXMjbfxKlkQVnLON075p6IsfFLR2cGySdrrif6sjHnct1G1jcjYeQncQrIcOiklebMhY57z4NYC4n4BU/ODo8PxTCZgdDpnTU8jrbOY5mprHWPzwLeFyVYsfoTjtFPC02NVA9jT0BkYQ0+YuQg5yzBnfNWf6kQwOkayZxbDTRO03G577hbWbC5J2FuinaDgPj9QNU08MRO9hrkO/ibAX9hKomEV2LZCrmyGPRNTOcHRyA2IILXDzBBNnDyIW2cP8ASAo3W7aje3xMcjX/AHODbfFBXq/gPmGnF4p4JbdCXxn3bEX9pCiaHEOI2RZ2QgVF3GzIXtdPHL10x8wf6hBW0KXjplWX1mVEftY0/wCVxVgwPiVlDHXtZHUNbIfVbK10ZJPRpcLE+QN0E/l6rxCup431EPyeVw78WoP0n2jx525jktEcVOJ2L1lTLS0kjoYYXGJzo9nyvabOOsbhtxYBvPnvfbocLkvP2CYnlTEZS5pbqmdNBJa7XtLy9pB5Eja46EILHhHBbNWLgSTvjg172lc58n9ZoG3vN1nVfALGmD+LqYHnwcJGffZykcJ4/Oa1oqaO7gBqfFJa56kRubt9pT9Px3yxJ60VQzzLWH8HoNXVWE8QeHbg5pmjZcDXE7tYiempu7evJwW+OHGN5hxum111MYHi2h3q9qPndke8z37G+yj6Di5krECGmcxlxsO1je0e91i1vtJCvMEsc7Q5pDmuAIc0ggg8iCOYQVapyYySYSteA5hi7KQtu+FsXa6WM6OFp3jfpa97K0UsDKVjWN9VgDRc3NgLC56r6ogIiICIiAiIgIiICIiAiIgJyRV/iDHNLhta1gcXOglDQ0EkktOwA3JQa74ncX46DXTYe4Ok3bJUDdsfi2Po537XIefSn8OOGGIZucKqrL2U7zq1OJ7SoN7mxO4aerzz6eIpdHguO0r2v+Ryv0G+l9PI5p8nNtuPJX0cROJzdhA8Af8Ahu/JB0Fh1BSYZG2KFjY44xZrWiwA/wCdVkrnT/qNxQ+hf/c3fkn/AFG4ofQv/ubvyQdFrmv0gsKlo8SE1u5VRNId+0zuOb7QAw/1gs+k4k8SonsL6Z72BwLmfJXt1NvuA4DYkdVtnMmAYZxDoWh4ezWBJE4t0yRPt1afe0t6/AoPhw0xbC8zUEMgZGZI2tjmbpbdr2gA7eBtqHkVavkFF9Gz7DfyXMlXljPPDmYyxCQAbdvADJG5vPvi2w25PCmaPjzmOJtpIKeQ9HWkYfeA63wsg6CNDRD+Tj+w38lr6DijkmWpdTlhBa/s2SCAPZIb6e5ou4i/lvtZauxPO+feIAMEUbuzf3XMpY3AOv0kkJJA26uA3N1fuFfCd+BSMq60gzM3ihadTYyRbU88nPFzYC4HO5NrBZ+MgAwer8mx/wCoxa89Gj/u131If80i2RxdgmqsJqmMa57nCOzWNLif4xnIDcqg+jthtfh8tb2sUkWpkOntGOZezn3tcb8wg3eiIg1H6SP/ANGm/pA/0pF9vRx//Nn/AKU//RgXr0hKKrr6KnbFG+Qie5DGueQOzfuQBy3C+vo+0VXQ4fM2WN8bjUvIbI1zDbsoRexHLY/BBUOMlG3CK6Od8ZDJZdQeGk6mujia+z99MjHROc3b9cbWbvsbhRmyHMVI2NxtUUQEUzTcE6btZJY794MJI6EFTGdcs02Z6fs3NY58d3Q9pfTr0ltnW30kO5jcbEbgLnuuw3EuHmJB0kbnsjcCDrs6UStIIZKA1zju4EtHt57h1HcLz2sd9NxqIva+9hYE28LkfFc9TcURK1kTKmspmMJ1amx1Dzp1FrRKXNcBewcDc7C1t7/KlzXjlYHyUzY4HOb2bq2q3ncZNLhHDYFzy4M2aGyHzG1gu2Z8Rpsw45SwtezRhbHSk6r655HsjZASAdPfMd+exd4LacTWxNAGwaAB5ABa74XZEZgTRNKHdp3tIe1ocSSR2zxuWu0khrSbgPN9ztNcSss4pmilMVNUmA76mcmTA27kjgNQG3Tbc3B2sEtiGEYBmdgMsUFS0XDXENfaxsQ1/Mbi2x6KuVPCLJNQSfkxbf5ksrfu1WWkYRnvhm9xDZYW3723aQP6XJ3bvtvsVaMP4+4vELTUsMh8WPfF8QdSC4VXAvKk3qvqY/qyMI/xMJ+9al4oZB/+DSxBsvaxVIeWFws4FmnU11tj64sQrfVekBXvaezoo2u6F8rnj7Ia38VTp35v4p1LXaDKW90aW6IYQbXu7k3oTclx89kG9ODGMVWM4XC6Ulz4nPi1E3Lgw90k9TpIHuVqrafCsZD4ZWxThltcbwyTSTuNTTex2uFAYRk6TB8LFDBUOhk0m9QwC/aOOp7gDyBO3iBbe60VieUs95FnM8fak3J+UQF0gdc3JeOe/Mh4QbtrOFOSavnShv1HyM+4OUTVcD8oT+r8oj+pKD/na5UHCeO+P0wAnhhmA6jVE4+0i7f8Kk3+kDUkbULAfEzkj4aAgiuJnCaHKlMaqnmdJHG5okZKG6gHnSHNc0AHcgWt1urF6OGM1U7KqlcSY4dEkV793WXB7R5Ehpt438VQcxZyzXxIc2AR6mhwIgp2OsTyDnkkk2vzJA3W6OD+RpsnU73TW+UVRaZADcMa2+hl+p7ziSOptvZBsBERAREQEREBERAREQEREBERAREQEREBERAREQFjyUVLKbujY4+Ja0n42WQiD8a0N2G1l+oiAiIgIiICIiAsavoKXEWFkrGva7mD/seY9yyUQVYcP8vtOoMkDhcAmaV5AcBqtrcbXIBvzvvzUjhGV8FwZ2uGFokOxkcXSSEWtYyvJda3S6mEQEREA7qKq8t4HW/9ylgff50TDz9ylUQQlNlDLdIbso6dp8oY/wAlMRxsiADQAByAFgPYF7RAREQYFbg2F19+1gikJ5l8bHH4kLAjyXleM6hRUwPj2Mf5KeRB8aWlp6QaY2NYPBjQ0fAL7IiAiIgIiICIiAiIgIiICIiAiIgIiICIiAiIgIiICIiAiIgIiICIiAiIgIiICIiAiIgIiICIiAiIgIiICIiAiIgIiICIiAiIgIiICIiAiIgIiICIiAiIgIiICIiAiIgIiICIiAiIgIiICIiAiIgIiICIiAiIgIiICIiAiIgIiICIiAiIgIiICIiAiIgIiICIiAiIgIiICIiAiIgIiICIiAiIgIiICIiAiIgIiICIiAiIgIiICIiAiIgIiICIiAiIg//Z"/>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GB" altLang="en-US" dirty="0"/>
          </a:p>
        </p:txBody>
      </p:sp>
      <p:grpSp>
        <p:nvGrpSpPr>
          <p:cNvPr id="60471" name="Group 11263"/>
          <p:cNvGrpSpPr>
            <a:grpSpLocks/>
          </p:cNvGrpSpPr>
          <p:nvPr/>
        </p:nvGrpSpPr>
        <p:grpSpPr bwMode="auto">
          <a:xfrm>
            <a:off x="4570413" y="5559425"/>
            <a:ext cx="976312" cy="930275"/>
            <a:chOff x="4570649" y="5559099"/>
            <a:chExt cx="976712" cy="930894"/>
          </a:xfrm>
        </p:grpSpPr>
        <p:pic>
          <p:nvPicPr>
            <p:cNvPr id="60512" name="Picture 2" descr="C:\Users\martin.croker\Documents\AWS Stencils (1)\AWS Stencils\EPS\7.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5"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4" name="Picture 21"/>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87" name="Picture 23" descr="https://encrypted-tbn3.gstatic.com/images?q=tbn:ANd9GcS6h9wNpOjUJTHSoU3iOrda52nmTnvP0AmCrl279sPvjZfTNl_bbQ"/>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36" name="Picture 23" descr="https://encrypted-tbn3.gstatic.com/images?q=tbn:ANd9GcS6h9wNpOjUJTHSoU3iOrda52nmTnvP0AmCrl279sPvjZfTNl_bbQ"/>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sp>
        <p:nvSpPr>
          <p:cNvPr id="48" name="Octagon 47"/>
          <p:cNvSpPr/>
          <p:nvPr/>
        </p:nvSpPr>
        <p:spPr>
          <a:xfrm>
            <a:off x="2657872" y="1885967"/>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GB" sz="1100" dirty="0">
                <a:solidFill>
                  <a:srgbClr val="002060"/>
                </a:solidFill>
              </a:rPr>
              <a:t>Reporting</a:t>
            </a:r>
          </a:p>
        </p:txBody>
      </p:sp>
      <p:sp>
        <p:nvSpPr>
          <p:cNvPr id="126" name="Octagon 125"/>
          <p:cNvSpPr/>
          <p:nvPr/>
        </p:nvSpPr>
        <p:spPr>
          <a:xfrm>
            <a:off x="2576828" y="3724734"/>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1200" dirty="0">
                <a:solidFill>
                  <a:srgbClr val="002060"/>
                </a:solidFill>
              </a:rPr>
              <a:t>DAL</a:t>
            </a:r>
          </a:p>
        </p:txBody>
      </p:sp>
      <p:sp>
        <p:nvSpPr>
          <p:cNvPr id="129" name="Octagon 128"/>
          <p:cNvSpPr/>
          <p:nvPr/>
        </p:nvSpPr>
        <p:spPr>
          <a:xfrm>
            <a:off x="3449153" y="3201058"/>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1200" dirty="0">
                <a:solidFill>
                  <a:srgbClr val="002060"/>
                </a:solidFill>
              </a:rPr>
              <a:t>BPM</a:t>
            </a:r>
          </a:p>
        </p:txBody>
      </p:sp>
      <p:sp>
        <p:nvSpPr>
          <p:cNvPr id="131" name="Octagon 130"/>
          <p:cNvSpPr/>
          <p:nvPr/>
        </p:nvSpPr>
        <p:spPr>
          <a:xfrm>
            <a:off x="4395787" y="2806986"/>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GB" sz="1200" dirty="0">
                <a:solidFill>
                  <a:srgbClr val="002060"/>
                </a:solidFill>
              </a:rPr>
              <a:t>Scheduler</a:t>
            </a:r>
          </a:p>
        </p:txBody>
      </p:sp>
      <p:sp>
        <p:nvSpPr>
          <p:cNvPr id="132" name="Octagon 131"/>
          <p:cNvSpPr/>
          <p:nvPr/>
        </p:nvSpPr>
        <p:spPr>
          <a:xfrm>
            <a:off x="3175510" y="4838594"/>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1200" dirty="0">
                <a:solidFill>
                  <a:srgbClr val="002060"/>
                </a:solidFill>
              </a:rPr>
              <a:t>Chef</a:t>
            </a:r>
          </a:p>
        </p:txBody>
      </p:sp>
      <p:sp>
        <p:nvSpPr>
          <p:cNvPr id="133" name="Octagon 132"/>
          <p:cNvSpPr/>
          <p:nvPr/>
        </p:nvSpPr>
        <p:spPr>
          <a:xfrm>
            <a:off x="5457305" y="4369248"/>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1200" dirty="0">
                <a:solidFill>
                  <a:srgbClr val="002060"/>
                </a:solidFill>
              </a:rPr>
              <a:t>BSS</a:t>
            </a:r>
            <a:br>
              <a:rPr lang="en-GB" sz="1200" dirty="0">
                <a:solidFill>
                  <a:srgbClr val="002060"/>
                </a:solidFill>
              </a:rPr>
            </a:br>
            <a:r>
              <a:rPr lang="en-GB" sz="1200" dirty="0">
                <a:solidFill>
                  <a:srgbClr val="002060"/>
                </a:solidFill>
              </a:rPr>
              <a:t>ESB</a:t>
            </a:r>
          </a:p>
        </p:txBody>
      </p:sp>
      <p:sp>
        <p:nvSpPr>
          <p:cNvPr id="135" name="Octagon 134"/>
          <p:cNvSpPr/>
          <p:nvPr/>
        </p:nvSpPr>
        <p:spPr>
          <a:xfrm>
            <a:off x="7355000" y="3181602"/>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1200" dirty="0">
                <a:solidFill>
                  <a:srgbClr val="002060"/>
                </a:solidFill>
              </a:rPr>
              <a:t>ESG</a:t>
            </a:r>
          </a:p>
        </p:txBody>
      </p:sp>
      <p:sp>
        <p:nvSpPr>
          <p:cNvPr id="137" name="Octagon 136"/>
          <p:cNvSpPr/>
          <p:nvPr/>
        </p:nvSpPr>
        <p:spPr>
          <a:xfrm>
            <a:off x="6334616" y="5342634"/>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1200" dirty="0">
                <a:solidFill>
                  <a:srgbClr val="002060"/>
                </a:solidFill>
              </a:rPr>
              <a:t>OSS</a:t>
            </a:r>
            <a:br>
              <a:rPr lang="en-GB" sz="1200" dirty="0">
                <a:solidFill>
                  <a:srgbClr val="002060"/>
                </a:solidFill>
              </a:rPr>
            </a:br>
            <a:r>
              <a:rPr lang="en-GB" sz="1200" dirty="0">
                <a:solidFill>
                  <a:srgbClr val="002060"/>
                </a:solidFill>
              </a:rPr>
              <a:t>BSS</a:t>
            </a:r>
          </a:p>
        </p:txBody>
      </p:sp>
      <p:sp>
        <p:nvSpPr>
          <p:cNvPr id="138" name="Octagon 137"/>
          <p:cNvSpPr/>
          <p:nvPr/>
        </p:nvSpPr>
        <p:spPr>
          <a:xfrm>
            <a:off x="7447638" y="5127957"/>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GB" sz="1200" dirty="0">
                <a:solidFill>
                  <a:srgbClr val="002060"/>
                </a:solidFill>
              </a:rPr>
              <a:t>LDAP</a:t>
            </a:r>
          </a:p>
        </p:txBody>
      </p:sp>
      <p:sp>
        <p:nvSpPr>
          <p:cNvPr id="139" name="Octagon 138"/>
          <p:cNvSpPr/>
          <p:nvPr/>
        </p:nvSpPr>
        <p:spPr>
          <a:xfrm>
            <a:off x="8096931" y="4700443"/>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GB" sz="1200" dirty="0">
                <a:solidFill>
                  <a:srgbClr val="002060"/>
                </a:solidFill>
              </a:rPr>
              <a:t>Portal</a:t>
            </a:r>
          </a:p>
        </p:txBody>
      </p:sp>
      <p:sp>
        <p:nvSpPr>
          <p:cNvPr id="140" name="Octagon 139"/>
          <p:cNvSpPr/>
          <p:nvPr/>
        </p:nvSpPr>
        <p:spPr>
          <a:xfrm>
            <a:off x="9001436" y="4213589"/>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GB" sz="1200" dirty="0">
                <a:solidFill>
                  <a:srgbClr val="002060"/>
                </a:solidFill>
              </a:rPr>
              <a:t>Proxy</a:t>
            </a:r>
          </a:p>
        </p:txBody>
      </p:sp>
      <p:sp>
        <p:nvSpPr>
          <p:cNvPr id="141" name="Octagon 140"/>
          <p:cNvSpPr/>
          <p:nvPr/>
        </p:nvSpPr>
        <p:spPr>
          <a:xfrm>
            <a:off x="4806779" y="5511545"/>
            <a:ext cx="524395" cy="475060"/>
          </a:xfrm>
          <a:prstGeom prst="octagon">
            <a:avLst/>
          </a:prstGeom>
          <a:solidFill>
            <a:srgbClr val="FFFF00"/>
          </a:solidFill>
          <a:ln w="12700">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GB" sz="1200" dirty="0">
                <a:solidFill>
                  <a:srgbClr val="002060"/>
                </a:solidFill>
              </a:rPr>
              <a:t>Monitoring</a:t>
            </a:r>
          </a:p>
        </p:txBody>
      </p:sp>
      <p:cxnSp>
        <p:nvCxnSpPr>
          <p:cNvPr id="144" name="Straight Arrow Connector 143"/>
          <p:cNvCxnSpPr>
            <a:endCxn id="131" idx="2"/>
          </p:cNvCxnSpPr>
          <p:nvPr/>
        </p:nvCxnSpPr>
        <p:spPr>
          <a:xfrm flipH="1">
            <a:off x="4919663" y="2654300"/>
            <a:ext cx="1493837" cy="292100"/>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endCxn id="129" idx="2"/>
          </p:cNvCxnSpPr>
          <p:nvPr/>
        </p:nvCxnSpPr>
        <p:spPr>
          <a:xfrm flipH="1">
            <a:off x="3973513" y="2674938"/>
            <a:ext cx="2471737" cy="665162"/>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flipV="1">
            <a:off x="2986088" y="2047875"/>
            <a:ext cx="3502025" cy="606425"/>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flipH="1">
            <a:off x="2967038" y="2674938"/>
            <a:ext cx="3478212" cy="1176337"/>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endCxn id="132" idx="2"/>
          </p:cNvCxnSpPr>
          <p:nvPr/>
        </p:nvCxnSpPr>
        <p:spPr>
          <a:xfrm flipH="1">
            <a:off x="3700463" y="2674938"/>
            <a:ext cx="2744787" cy="2303462"/>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endCxn id="133" idx="2"/>
          </p:cNvCxnSpPr>
          <p:nvPr/>
        </p:nvCxnSpPr>
        <p:spPr>
          <a:xfrm flipH="1">
            <a:off x="5842000" y="2674938"/>
            <a:ext cx="603250" cy="1693862"/>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H="1">
            <a:off x="5116513" y="2674938"/>
            <a:ext cx="1328737" cy="2959100"/>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6445250" y="2674938"/>
            <a:ext cx="136525" cy="2770187"/>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6445250" y="2674938"/>
            <a:ext cx="1073150" cy="658812"/>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38" idx="2"/>
          </p:cNvCxnSpPr>
          <p:nvPr/>
        </p:nvCxnSpPr>
        <p:spPr>
          <a:xfrm>
            <a:off x="6445250" y="2674938"/>
            <a:ext cx="1141413" cy="2452687"/>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6445250" y="2674938"/>
            <a:ext cx="1695450" cy="2163762"/>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0" idx="2"/>
          </p:cNvCxnSpPr>
          <p:nvPr/>
        </p:nvCxnSpPr>
        <p:spPr>
          <a:xfrm>
            <a:off x="6445250" y="2674938"/>
            <a:ext cx="2555875" cy="1677987"/>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5" name="TextBox 164"/>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166" name="TextBox 165"/>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167" name="TextBox 166"/>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sp>
        <p:nvSpPr>
          <p:cNvPr id="168" name="TextBox 167"/>
          <p:cNvSpPr txBox="1">
            <a:spLocks noChangeArrowheads="1"/>
          </p:cNvSpPr>
          <p:nvPr/>
        </p:nvSpPr>
        <p:spPr bwMode="auto">
          <a:xfrm>
            <a:off x="257175" y="5762625"/>
            <a:ext cx="2018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smtClean="0"/>
              <a:t>Software Installs</a:t>
            </a:r>
            <a:endParaRPr lang="en-GB" altLang="en-US" b="1" dirty="0"/>
          </a:p>
        </p:txBody>
      </p:sp>
      <p:sp>
        <p:nvSpPr>
          <p:cNvPr id="169" name="TextBox 168"/>
          <p:cNvSpPr txBox="1">
            <a:spLocks noChangeArrowheads="1"/>
          </p:cNvSpPr>
          <p:nvPr/>
        </p:nvSpPr>
        <p:spPr bwMode="auto">
          <a:xfrm>
            <a:off x="266700" y="6000750"/>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Jenkins Deploy</a:t>
            </a:r>
          </a:p>
        </p:txBody>
      </p:sp>
      <p:pic>
        <p:nvPicPr>
          <p:cNvPr id="60503" name="Picture 2" descr="C:\Users\martin.croker\Documents\AWS Stencils (1)\AWS Stencils\EPS\13.svg.eps"/>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2" descr="PaaA_Anatomy"/>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464247" y="1182021"/>
            <a:ext cx="1504180" cy="1022843"/>
          </a:xfrm>
          <a:prstGeom prst="rect">
            <a:avLst/>
          </a:prstGeom>
          <a:noFill/>
          <a:extLst>
            <a:ext uri="{909E8E84-426E-40DD-AFC4-6F175D3DCCD1}">
              <a14:hiddenFill xmlns:a14="http://schemas.microsoft.com/office/drawing/2010/main">
                <a:solidFill>
                  <a:srgbClr val="FFFFFF"/>
                </a:solidFill>
              </a14:hiddenFill>
            </a:ext>
          </a:extLst>
        </p:spPr>
      </p:pic>
      <p:sp>
        <p:nvSpPr>
          <p:cNvPr id="156" name="TextBox 155"/>
          <p:cNvSpPr txBox="1"/>
          <p:nvPr/>
        </p:nvSpPr>
        <p:spPr>
          <a:xfrm>
            <a:off x="5917671" y="1556792"/>
            <a:ext cx="1678665" cy="246221"/>
          </a:xfrm>
          <a:prstGeom prst="rect">
            <a:avLst/>
          </a:prstGeom>
          <a:solidFill>
            <a:schemeClr val="bg1"/>
          </a:solidFill>
        </p:spPr>
        <p:txBody>
          <a:bodyPr wrap="none" rtlCol="0">
            <a:spAutoFit/>
          </a:bodyPr>
          <a:lstStyle/>
          <a:p>
            <a:pPr algn="r"/>
            <a:r>
              <a:rPr lang="en-GB" sz="1000" dirty="0" smtClean="0"/>
              <a:t>Deployment architecture &gt;</a:t>
            </a:r>
            <a:endParaRPr lang="en-GB" sz="1000" dirty="0"/>
          </a:p>
        </p:txBody>
      </p:sp>
    </p:spTree>
    <p:extLst>
      <p:ext uri="{BB962C8B-B14F-4D97-AF65-F5344CB8AC3E}">
        <p14:creationId xmlns:p14="http://schemas.microsoft.com/office/powerpoint/2010/main" val="3599424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par>
                                <p:cTn id="8" presetID="22" presetClass="entr" presetSubtype="8" fill="hold"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wipe(left)">
                                      <p:cBhvr>
                                        <p:cTn id="10" dur="500"/>
                                        <p:tgtEl>
                                          <p:spTgt spid="161"/>
                                        </p:tgtEl>
                                      </p:cBhvr>
                                    </p:animEffect>
                                  </p:childTnLst>
                                </p:cTn>
                              </p:par>
                              <p:par>
                                <p:cTn id="11" presetID="22" presetClass="entr" presetSubtype="8"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wipe(left)">
                                      <p:cBhvr>
                                        <p:cTn id="13" dur="500"/>
                                        <p:tgtEl>
                                          <p:spTgt spid="159"/>
                                        </p:tgtEl>
                                      </p:cBhvr>
                                    </p:animEffect>
                                  </p:childTnLst>
                                </p:cTn>
                              </p:par>
                              <p:par>
                                <p:cTn id="14" presetID="22" presetClass="entr" presetSubtype="8" fill="hold"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wipe(left)">
                                      <p:cBhvr>
                                        <p:cTn id="16" dur="500"/>
                                        <p:tgtEl>
                                          <p:spTgt spid="157"/>
                                        </p:tgtEl>
                                      </p:cBhvr>
                                    </p:animEffect>
                                  </p:childTnLst>
                                </p:cTn>
                              </p:par>
                              <p:par>
                                <p:cTn id="17" presetID="22" presetClass="entr" presetSubtype="1" fill="hold"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wipe(up)">
                                      <p:cBhvr>
                                        <p:cTn id="19" dur="500"/>
                                        <p:tgtEl>
                                          <p:spTgt spid="153"/>
                                        </p:tgtEl>
                                      </p:cBhvr>
                                    </p:animEffect>
                                  </p:childTnLst>
                                </p:cTn>
                              </p:par>
                              <p:par>
                                <p:cTn id="20" presetID="22" presetClass="entr" presetSubtype="1" fill="hold" nodeType="with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wipe(up)">
                                      <p:cBhvr>
                                        <p:cTn id="22" dur="500"/>
                                        <p:tgtEl>
                                          <p:spTgt spid="151"/>
                                        </p:tgtEl>
                                      </p:cBhvr>
                                    </p:animEffect>
                                  </p:childTnLst>
                                </p:cTn>
                              </p:par>
                              <p:par>
                                <p:cTn id="23" presetID="22" presetClass="entr" presetSubtype="1" fill="hold" nodeType="with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wipe(up)">
                                      <p:cBhvr>
                                        <p:cTn id="25" dur="500"/>
                                        <p:tgtEl>
                                          <p:spTgt spid="152"/>
                                        </p:tgtEl>
                                      </p:cBhvr>
                                    </p:animEffect>
                                  </p:childTnLst>
                                </p:cTn>
                              </p:par>
                              <p:par>
                                <p:cTn id="26" presetID="22" presetClass="entr" presetSubtype="1" fill="hold" nodeType="withEffect">
                                  <p:stCondLst>
                                    <p:cond delay="0"/>
                                  </p:stCondLst>
                                  <p:childTnLst>
                                    <p:set>
                                      <p:cBhvr>
                                        <p:cTn id="27" dur="1" fill="hold">
                                          <p:stCondLst>
                                            <p:cond delay="0"/>
                                          </p:stCondLst>
                                        </p:cTn>
                                        <p:tgtEl>
                                          <p:spTgt spid="150"/>
                                        </p:tgtEl>
                                        <p:attrNameLst>
                                          <p:attrName>style.visibility</p:attrName>
                                        </p:attrNameLst>
                                      </p:cBhvr>
                                      <p:to>
                                        <p:strVal val="visible"/>
                                      </p:to>
                                    </p:set>
                                    <p:animEffect transition="in" filter="wipe(up)">
                                      <p:cBhvr>
                                        <p:cTn id="28" dur="500"/>
                                        <p:tgtEl>
                                          <p:spTgt spid="150"/>
                                        </p:tgtEl>
                                      </p:cBhvr>
                                    </p:animEffect>
                                  </p:childTnLst>
                                </p:cTn>
                              </p:par>
                              <p:par>
                                <p:cTn id="29" presetID="22" presetClass="entr" presetSubtype="2" fill="hold"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wipe(right)">
                                      <p:cBhvr>
                                        <p:cTn id="31" dur="500"/>
                                        <p:tgtEl>
                                          <p:spTgt spid="149"/>
                                        </p:tgtEl>
                                      </p:cBhvr>
                                    </p:animEffect>
                                  </p:childTnLst>
                                </p:cTn>
                              </p:par>
                              <p:par>
                                <p:cTn id="32" presetID="22" presetClass="entr" presetSubtype="2" fill="hold" nodeType="withEffect">
                                  <p:stCondLst>
                                    <p:cond delay="0"/>
                                  </p:stCondLst>
                                  <p:childTnLst>
                                    <p:set>
                                      <p:cBhvr>
                                        <p:cTn id="33" dur="1" fill="hold">
                                          <p:stCondLst>
                                            <p:cond delay="0"/>
                                          </p:stCondLst>
                                        </p:cTn>
                                        <p:tgtEl>
                                          <p:spTgt spid="147"/>
                                        </p:tgtEl>
                                        <p:attrNameLst>
                                          <p:attrName>style.visibility</p:attrName>
                                        </p:attrNameLst>
                                      </p:cBhvr>
                                      <p:to>
                                        <p:strVal val="visible"/>
                                      </p:to>
                                    </p:set>
                                    <p:animEffect transition="in" filter="wipe(right)">
                                      <p:cBhvr>
                                        <p:cTn id="34" dur="500"/>
                                        <p:tgtEl>
                                          <p:spTgt spid="147"/>
                                        </p:tgtEl>
                                      </p:cBhvr>
                                    </p:animEffect>
                                  </p:childTnLst>
                                </p:cTn>
                              </p:par>
                              <p:par>
                                <p:cTn id="35" presetID="22" presetClass="entr" presetSubtype="2" fill="hold" nodeType="with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wipe(right)">
                                      <p:cBhvr>
                                        <p:cTn id="37" dur="500"/>
                                        <p:tgtEl>
                                          <p:spTgt spid="144"/>
                                        </p:tgtEl>
                                      </p:cBhvr>
                                    </p:animEffect>
                                  </p:childTnLst>
                                </p:cTn>
                              </p:par>
                              <p:par>
                                <p:cTn id="38" presetID="22" presetClass="entr" presetSubtype="2" fill="hold"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wipe(right)">
                                      <p:cBhvr>
                                        <p:cTn id="40" dur="500"/>
                                        <p:tgtEl>
                                          <p:spTgt spid="148"/>
                                        </p:tgtEl>
                                      </p:cBhvr>
                                    </p:animEffect>
                                  </p:childTnLst>
                                </p:cTn>
                              </p:par>
                            </p:childTnLst>
                          </p:cTn>
                        </p:par>
                        <p:par>
                          <p:cTn id="41" fill="hold" nodeType="afterGroup">
                            <p:stCondLst>
                              <p:cond delay="500"/>
                            </p:stCondLst>
                            <p:childTnLst>
                              <p:par>
                                <p:cTn id="42" presetID="21" presetClass="entr" presetSubtype="1" fill="hold"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heel(1)">
                                      <p:cBhvr>
                                        <p:cTn id="44" dur="2000"/>
                                        <p:tgtEl>
                                          <p:spTgt spid="48"/>
                                        </p:tgtEl>
                                      </p:cBhvr>
                                    </p:animEffect>
                                  </p:childTnLst>
                                </p:cTn>
                              </p:par>
                              <p:par>
                                <p:cTn id="45" presetID="21" presetClass="entr" presetSubtype="1" fill="hold" nodeType="withEffect">
                                  <p:stCondLst>
                                    <p:cond delay="0"/>
                                  </p:stCondLst>
                                  <p:childTnLst>
                                    <p:set>
                                      <p:cBhvr>
                                        <p:cTn id="46" dur="1" fill="hold">
                                          <p:stCondLst>
                                            <p:cond delay="0"/>
                                          </p:stCondLst>
                                        </p:cTn>
                                        <p:tgtEl>
                                          <p:spTgt spid="126"/>
                                        </p:tgtEl>
                                        <p:attrNameLst>
                                          <p:attrName>style.visibility</p:attrName>
                                        </p:attrNameLst>
                                      </p:cBhvr>
                                      <p:to>
                                        <p:strVal val="visible"/>
                                      </p:to>
                                    </p:set>
                                    <p:animEffect transition="in" filter="wheel(1)">
                                      <p:cBhvr>
                                        <p:cTn id="47" dur="2000"/>
                                        <p:tgtEl>
                                          <p:spTgt spid="126"/>
                                        </p:tgtEl>
                                      </p:cBhvr>
                                    </p:animEffect>
                                  </p:childTnLst>
                                </p:cTn>
                              </p:par>
                              <p:par>
                                <p:cTn id="48" presetID="21" presetClass="entr" presetSubtype="1" fill="hold" nodeType="with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wheel(1)">
                                      <p:cBhvr>
                                        <p:cTn id="50" dur="2000"/>
                                        <p:tgtEl>
                                          <p:spTgt spid="129"/>
                                        </p:tgtEl>
                                      </p:cBhvr>
                                    </p:animEffect>
                                  </p:childTnLst>
                                </p:cTn>
                              </p:par>
                              <p:par>
                                <p:cTn id="51" presetID="21" presetClass="entr" presetSubtype="1"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wheel(1)">
                                      <p:cBhvr>
                                        <p:cTn id="53" dur="2000"/>
                                        <p:tgtEl>
                                          <p:spTgt spid="131"/>
                                        </p:tgtEl>
                                      </p:cBhvr>
                                    </p:animEffect>
                                  </p:childTnLst>
                                </p:cTn>
                              </p:par>
                              <p:par>
                                <p:cTn id="54" presetID="21" presetClass="entr" presetSubtype="1" fill="hold" nodeType="withEffect">
                                  <p:stCondLst>
                                    <p:cond delay="0"/>
                                  </p:stCondLst>
                                  <p:childTnLst>
                                    <p:set>
                                      <p:cBhvr>
                                        <p:cTn id="55" dur="1" fill="hold">
                                          <p:stCondLst>
                                            <p:cond delay="0"/>
                                          </p:stCondLst>
                                        </p:cTn>
                                        <p:tgtEl>
                                          <p:spTgt spid="132"/>
                                        </p:tgtEl>
                                        <p:attrNameLst>
                                          <p:attrName>style.visibility</p:attrName>
                                        </p:attrNameLst>
                                      </p:cBhvr>
                                      <p:to>
                                        <p:strVal val="visible"/>
                                      </p:to>
                                    </p:set>
                                    <p:animEffect transition="in" filter="wheel(1)">
                                      <p:cBhvr>
                                        <p:cTn id="56" dur="2000"/>
                                        <p:tgtEl>
                                          <p:spTgt spid="132"/>
                                        </p:tgtEl>
                                      </p:cBhvr>
                                    </p:animEffect>
                                  </p:childTnLst>
                                </p:cTn>
                              </p:par>
                              <p:par>
                                <p:cTn id="57" presetID="21" presetClass="entr" presetSubtype="1" fill="hold" nodeType="with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wheel(1)">
                                      <p:cBhvr>
                                        <p:cTn id="59" dur="2000"/>
                                        <p:tgtEl>
                                          <p:spTgt spid="141"/>
                                        </p:tgtEl>
                                      </p:cBhvr>
                                    </p:animEffect>
                                  </p:childTnLst>
                                </p:cTn>
                              </p:par>
                              <p:par>
                                <p:cTn id="60" presetID="21" presetClass="entr" presetSubtype="1" fill="hold" nodeType="withEffect">
                                  <p:stCondLst>
                                    <p:cond delay="0"/>
                                  </p:stCondLst>
                                  <p:childTnLst>
                                    <p:set>
                                      <p:cBhvr>
                                        <p:cTn id="61" dur="1" fill="hold">
                                          <p:stCondLst>
                                            <p:cond delay="0"/>
                                          </p:stCondLst>
                                        </p:cTn>
                                        <p:tgtEl>
                                          <p:spTgt spid="133"/>
                                        </p:tgtEl>
                                        <p:attrNameLst>
                                          <p:attrName>style.visibility</p:attrName>
                                        </p:attrNameLst>
                                      </p:cBhvr>
                                      <p:to>
                                        <p:strVal val="visible"/>
                                      </p:to>
                                    </p:set>
                                    <p:animEffect transition="in" filter="wheel(1)">
                                      <p:cBhvr>
                                        <p:cTn id="62" dur="2000"/>
                                        <p:tgtEl>
                                          <p:spTgt spid="133"/>
                                        </p:tgtEl>
                                      </p:cBhvr>
                                    </p:animEffect>
                                  </p:childTnLst>
                                </p:cTn>
                              </p:par>
                              <p:par>
                                <p:cTn id="63" presetID="21" presetClass="entr" presetSubtype="1" fill="hold" nodeType="withEffect">
                                  <p:stCondLst>
                                    <p:cond delay="0"/>
                                  </p:stCondLst>
                                  <p:childTnLst>
                                    <p:set>
                                      <p:cBhvr>
                                        <p:cTn id="64" dur="1" fill="hold">
                                          <p:stCondLst>
                                            <p:cond delay="0"/>
                                          </p:stCondLst>
                                        </p:cTn>
                                        <p:tgtEl>
                                          <p:spTgt spid="137"/>
                                        </p:tgtEl>
                                        <p:attrNameLst>
                                          <p:attrName>style.visibility</p:attrName>
                                        </p:attrNameLst>
                                      </p:cBhvr>
                                      <p:to>
                                        <p:strVal val="visible"/>
                                      </p:to>
                                    </p:set>
                                    <p:animEffect transition="in" filter="wheel(1)">
                                      <p:cBhvr>
                                        <p:cTn id="65" dur="2000"/>
                                        <p:tgtEl>
                                          <p:spTgt spid="137"/>
                                        </p:tgtEl>
                                      </p:cBhvr>
                                    </p:animEffect>
                                  </p:childTnLst>
                                </p:cTn>
                              </p:par>
                              <p:par>
                                <p:cTn id="66" presetID="21" presetClass="entr" presetSubtype="1" fill="hold" nodeType="withEffect">
                                  <p:stCondLst>
                                    <p:cond delay="0"/>
                                  </p:stCondLst>
                                  <p:childTnLst>
                                    <p:set>
                                      <p:cBhvr>
                                        <p:cTn id="67" dur="1" fill="hold">
                                          <p:stCondLst>
                                            <p:cond delay="0"/>
                                          </p:stCondLst>
                                        </p:cTn>
                                        <p:tgtEl>
                                          <p:spTgt spid="138"/>
                                        </p:tgtEl>
                                        <p:attrNameLst>
                                          <p:attrName>style.visibility</p:attrName>
                                        </p:attrNameLst>
                                      </p:cBhvr>
                                      <p:to>
                                        <p:strVal val="visible"/>
                                      </p:to>
                                    </p:set>
                                    <p:animEffect transition="in" filter="wheel(1)">
                                      <p:cBhvr>
                                        <p:cTn id="68" dur="2000"/>
                                        <p:tgtEl>
                                          <p:spTgt spid="138"/>
                                        </p:tgtEl>
                                      </p:cBhvr>
                                    </p:animEffect>
                                  </p:childTnLst>
                                </p:cTn>
                              </p:par>
                              <p:par>
                                <p:cTn id="69" presetID="21" presetClass="entr" presetSubtype="1" fill="hold" nodeType="withEffect">
                                  <p:stCondLst>
                                    <p:cond delay="0"/>
                                  </p:stCondLst>
                                  <p:childTnLst>
                                    <p:set>
                                      <p:cBhvr>
                                        <p:cTn id="70" dur="1" fill="hold">
                                          <p:stCondLst>
                                            <p:cond delay="0"/>
                                          </p:stCondLst>
                                        </p:cTn>
                                        <p:tgtEl>
                                          <p:spTgt spid="139"/>
                                        </p:tgtEl>
                                        <p:attrNameLst>
                                          <p:attrName>style.visibility</p:attrName>
                                        </p:attrNameLst>
                                      </p:cBhvr>
                                      <p:to>
                                        <p:strVal val="visible"/>
                                      </p:to>
                                    </p:set>
                                    <p:animEffect transition="in" filter="wheel(1)">
                                      <p:cBhvr>
                                        <p:cTn id="71" dur="2000"/>
                                        <p:tgtEl>
                                          <p:spTgt spid="139"/>
                                        </p:tgtEl>
                                      </p:cBhvr>
                                    </p:animEffect>
                                  </p:childTnLst>
                                </p:cTn>
                              </p:par>
                              <p:par>
                                <p:cTn id="72" presetID="21" presetClass="entr" presetSubtype="1" fill="hold" nodeType="withEffect">
                                  <p:stCondLst>
                                    <p:cond delay="0"/>
                                  </p:stCondLst>
                                  <p:childTnLst>
                                    <p:set>
                                      <p:cBhvr>
                                        <p:cTn id="73" dur="1" fill="hold">
                                          <p:stCondLst>
                                            <p:cond delay="0"/>
                                          </p:stCondLst>
                                        </p:cTn>
                                        <p:tgtEl>
                                          <p:spTgt spid="140"/>
                                        </p:tgtEl>
                                        <p:attrNameLst>
                                          <p:attrName>style.visibility</p:attrName>
                                        </p:attrNameLst>
                                      </p:cBhvr>
                                      <p:to>
                                        <p:strVal val="visible"/>
                                      </p:to>
                                    </p:set>
                                    <p:animEffect transition="in" filter="wheel(1)">
                                      <p:cBhvr>
                                        <p:cTn id="74" dur="2000"/>
                                        <p:tgtEl>
                                          <p:spTgt spid="140"/>
                                        </p:tgtEl>
                                      </p:cBhvr>
                                    </p:animEffect>
                                  </p:childTnLst>
                                </p:cTn>
                              </p:par>
                              <p:par>
                                <p:cTn id="75" presetID="21" presetClass="entr" presetSubtype="1" fill="hold" nodeType="withEffect">
                                  <p:stCondLst>
                                    <p:cond delay="0"/>
                                  </p:stCondLst>
                                  <p:childTnLst>
                                    <p:set>
                                      <p:cBhvr>
                                        <p:cTn id="76" dur="1" fill="hold">
                                          <p:stCondLst>
                                            <p:cond delay="0"/>
                                          </p:stCondLst>
                                        </p:cTn>
                                        <p:tgtEl>
                                          <p:spTgt spid="135"/>
                                        </p:tgtEl>
                                        <p:attrNameLst>
                                          <p:attrName>style.visibility</p:attrName>
                                        </p:attrNameLst>
                                      </p:cBhvr>
                                      <p:to>
                                        <p:strVal val="visible"/>
                                      </p:to>
                                    </p:set>
                                    <p:animEffect transition="in" filter="wheel(1)">
                                      <p:cBhvr>
                                        <p:cTn id="77" dur="2000"/>
                                        <p:tgtEl>
                                          <p:spTgt spid="135"/>
                                        </p:tgtEl>
                                      </p:cBhvr>
                                    </p:animEffect>
                                  </p:childTnLst>
                                </p:cTn>
                              </p:par>
                            </p:childTnLst>
                          </p:cTn>
                        </p:par>
                        <p:par>
                          <p:cTn id="78" fill="hold" nodeType="afterGroup">
                            <p:stCondLst>
                              <p:cond delay="2500"/>
                            </p:stCondLst>
                            <p:childTnLst>
                              <p:par>
                                <p:cTn id="79" presetID="10" presetClass="exit" presetSubtype="0" fill="hold" nodeType="afterEffect">
                                  <p:stCondLst>
                                    <p:cond delay="0"/>
                                  </p:stCondLst>
                                  <p:childTnLst>
                                    <p:animEffect transition="out" filter="fade">
                                      <p:cBhvr>
                                        <p:cTn id="80" dur="500"/>
                                        <p:tgtEl>
                                          <p:spTgt spid="155"/>
                                        </p:tgtEl>
                                      </p:cBhvr>
                                    </p:animEffect>
                                    <p:set>
                                      <p:cBhvr>
                                        <p:cTn id="81" dur="1" fill="hold">
                                          <p:stCondLst>
                                            <p:cond delay="499"/>
                                          </p:stCondLst>
                                        </p:cTn>
                                        <p:tgtEl>
                                          <p:spTgt spid="155"/>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61"/>
                                        </p:tgtEl>
                                      </p:cBhvr>
                                    </p:animEffect>
                                    <p:set>
                                      <p:cBhvr>
                                        <p:cTn id="84" dur="1" fill="hold">
                                          <p:stCondLst>
                                            <p:cond delay="499"/>
                                          </p:stCondLst>
                                        </p:cTn>
                                        <p:tgtEl>
                                          <p:spTgt spid="161"/>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59"/>
                                        </p:tgtEl>
                                      </p:cBhvr>
                                    </p:animEffect>
                                    <p:set>
                                      <p:cBhvr>
                                        <p:cTn id="87" dur="1" fill="hold">
                                          <p:stCondLst>
                                            <p:cond delay="499"/>
                                          </p:stCondLst>
                                        </p:cTn>
                                        <p:tgtEl>
                                          <p:spTgt spid="159"/>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57"/>
                                        </p:tgtEl>
                                      </p:cBhvr>
                                    </p:animEffect>
                                    <p:set>
                                      <p:cBhvr>
                                        <p:cTn id="90" dur="1" fill="hold">
                                          <p:stCondLst>
                                            <p:cond delay="499"/>
                                          </p:stCondLst>
                                        </p:cTn>
                                        <p:tgtEl>
                                          <p:spTgt spid="157"/>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153"/>
                                        </p:tgtEl>
                                      </p:cBhvr>
                                    </p:animEffect>
                                    <p:set>
                                      <p:cBhvr>
                                        <p:cTn id="93" dur="1" fill="hold">
                                          <p:stCondLst>
                                            <p:cond delay="499"/>
                                          </p:stCondLst>
                                        </p:cTn>
                                        <p:tgtEl>
                                          <p:spTgt spid="153"/>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51"/>
                                        </p:tgtEl>
                                      </p:cBhvr>
                                    </p:animEffect>
                                    <p:set>
                                      <p:cBhvr>
                                        <p:cTn id="96" dur="1" fill="hold">
                                          <p:stCondLst>
                                            <p:cond delay="499"/>
                                          </p:stCondLst>
                                        </p:cTn>
                                        <p:tgtEl>
                                          <p:spTgt spid="151"/>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152"/>
                                        </p:tgtEl>
                                      </p:cBhvr>
                                    </p:animEffect>
                                    <p:set>
                                      <p:cBhvr>
                                        <p:cTn id="99" dur="1" fill="hold">
                                          <p:stCondLst>
                                            <p:cond delay="499"/>
                                          </p:stCondLst>
                                        </p:cTn>
                                        <p:tgtEl>
                                          <p:spTgt spid="152"/>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150"/>
                                        </p:tgtEl>
                                      </p:cBhvr>
                                    </p:animEffect>
                                    <p:set>
                                      <p:cBhvr>
                                        <p:cTn id="102" dur="1" fill="hold">
                                          <p:stCondLst>
                                            <p:cond delay="499"/>
                                          </p:stCondLst>
                                        </p:cTn>
                                        <p:tgtEl>
                                          <p:spTgt spid="15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149"/>
                                        </p:tgtEl>
                                      </p:cBhvr>
                                    </p:animEffect>
                                    <p:set>
                                      <p:cBhvr>
                                        <p:cTn id="105" dur="1" fill="hold">
                                          <p:stCondLst>
                                            <p:cond delay="499"/>
                                          </p:stCondLst>
                                        </p:cTn>
                                        <p:tgtEl>
                                          <p:spTgt spid="149"/>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47"/>
                                        </p:tgtEl>
                                      </p:cBhvr>
                                    </p:animEffect>
                                    <p:set>
                                      <p:cBhvr>
                                        <p:cTn id="108" dur="1" fill="hold">
                                          <p:stCondLst>
                                            <p:cond delay="499"/>
                                          </p:stCondLst>
                                        </p:cTn>
                                        <p:tgtEl>
                                          <p:spTgt spid="147"/>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44"/>
                                        </p:tgtEl>
                                      </p:cBhvr>
                                    </p:animEffect>
                                    <p:set>
                                      <p:cBhvr>
                                        <p:cTn id="111" dur="1" fill="hold">
                                          <p:stCondLst>
                                            <p:cond delay="499"/>
                                          </p:stCondLst>
                                        </p:cTn>
                                        <p:tgtEl>
                                          <p:spTgt spid="144"/>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48"/>
                                        </p:tgtEl>
                                      </p:cBhvr>
                                    </p:animEffect>
                                    <p:set>
                                      <p:cBhvr>
                                        <p:cTn id="114" dur="1" fill="hold">
                                          <p:stCondLst>
                                            <p:cond delay="499"/>
                                          </p:stCondLst>
                                        </p:cTn>
                                        <p:tgtEl>
                                          <p:spTgt spid="148"/>
                                        </p:tgtEl>
                                        <p:attrNameLst>
                                          <p:attrName>style.visibility</p:attrName>
                                        </p:attrNameLst>
                                      </p:cBhvr>
                                      <p:to>
                                        <p:strVal val="hidden"/>
                                      </p:to>
                                    </p:set>
                                  </p:childTnLst>
                                </p:cTn>
                              </p:par>
                            </p:childTnLst>
                          </p:cTn>
                        </p:par>
                        <p:par>
                          <p:cTn id="115" fill="hold" nodeType="withGroup">
                            <p:stCondLst>
                              <p:cond delay="3000"/>
                            </p:stCondLst>
                            <p:childTnLst>
                              <p:par>
                                <p:cTn id="116" presetID="10" presetClass="exit" presetSubtype="0" fill="hold" nodeType="afterEffect">
                                  <p:stCondLst>
                                    <p:cond delay="0"/>
                                  </p:stCondLst>
                                  <p:childTnLst>
                                    <p:animEffect transition="out" filter="fade">
                                      <p:cBhvr>
                                        <p:cTn id="117" dur="500"/>
                                        <p:tgtEl>
                                          <p:spTgt spid="155"/>
                                        </p:tgtEl>
                                      </p:cBhvr>
                                    </p:animEffect>
                                    <p:set>
                                      <p:cBhvr>
                                        <p:cTn id="118" dur="1" fill="hold">
                                          <p:stCondLst>
                                            <p:cond delay="499"/>
                                          </p:stCondLst>
                                        </p:cTn>
                                        <p:tgtEl>
                                          <p:spTgt spid="155"/>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144"/>
                                        </p:tgtEl>
                                      </p:cBhvr>
                                    </p:animEffect>
                                    <p:set>
                                      <p:cBhvr>
                                        <p:cTn id="121" dur="1" fill="hold">
                                          <p:stCondLst>
                                            <p:cond delay="499"/>
                                          </p:stCondLst>
                                        </p:cTn>
                                        <p:tgtEl>
                                          <p:spTgt spid="144"/>
                                        </p:tgtEl>
                                        <p:attrNameLst>
                                          <p:attrName>style.visibility</p:attrName>
                                        </p:attrNameLst>
                                      </p:cBhvr>
                                      <p:to>
                                        <p:strVal val="hidden"/>
                                      </p:to>
                                    </p:set>
                                  </p:childTnLst>
                                </p:cTn>
                              </p:par>
                            </p:childTnLst>
                          </p:cTn>
                        </p:par>
                        <p:par>
                          <p:cTn id="122" fill="hold">
                            <p:stCondLst>
                              <p:cond delay="3500"/>
                            </p:stCondLst>
                            <p:childTnLst>
                              <p:par>
                                <p:cTn id="123" presetID="1" presetClass="entr" presetSubtype="0" fill="hold" grpId="0" nodeType="afterEffect">
                                  <p:stCondLst>
                                    <p:cond delay="0"/>
                                  </p:stCondLst>
                                  <p:childTnLst>
                                    <p:set>
                                      <p:cBhvr>
                                        <p:cTn id="124"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6893" y="1256061"/>
            <a:ext cx="8647107" cy="1161492"/>
          </a:xfrm>
        </p:spPr>
        <p:txBody>
          <a:bodyPr/>
          <a:lstStyle/>
          <a:p>
            <a:r>
              <a:rPr lang="en-GB" dirty="0" smtClean="0"/>
              <a:t>Active “Configuration Management” tools</a:t>
            </a:r>
            <a:endParaRPr lang="en-GB" dirty="0"/>
          </a:p>
        </p:txBody>
      </p:sp>
    </p:spTree>
    <p:extLst>
      <p:ext uri="{BB962C8B-B14F-4D97-AF65-F5344CB8AC3E}">
        <p14:creationId xmlns:p14="http://schemas.microsoft.com/office/powerpoint/2010/main" val="916165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Haven’t we already covered Configuration Management?</a:t>
            </a:r>
            <a:endParaRPr lang="en-GB" dirty="0"/>
          </a:p>
        </p:txBody>
      </p:sp>
      <p:sp>
        <p:nvSpPr>
          <p:cNvPr id="4" name="Title 3"/>
          <p:cNvSpPr>
            <a:spLocks noGrp="1"/>
          </p:cNvSpPr>
          <p:nvPr>
            <p:ph type="title"/>
          </p:nvPr>
        </p:nvSpPr>
        <p:spPr/>
        <p:txBody>
          <a:bodyPr/>
          <a:lstStyle/>
          <a:p>
            <a:r>
              <a:rPr lang="en-GB" dirty="0" smtClean="0"/>
              <a:t>Introduction</a:t>
            </a:r>
            <a:endParaRPr lang="en-GB" dirty="0"/>
          </a:p>
        </p:txBody>
      </p:sp>
      <p:sp>
        <p:nvSpPr>
          <p:cNvPr id="7" name="Content Placeholder 2"/>
          <p:cNvSpPr>
            <a:spLocks noGrp="1"/>
          </p:cNvSpPr>
          <p:nvPr>
            <p:ph sz="quarter" idx="11"/>
          </p:nvPr>
        </p:nvSpPr>
        <p:spPr>
          <a:xfrm>
            <a:off x="496800" y="1563329"/>
            <a:ext cx="8151900" cy="4826359"/>
          </a:xfrm>
        </p:spPr>
        <p:txBody>
          <a:bodyPr/>
          <a:lstStyle/>
          <a:p>
            <a:endParaRPr lang="en-GB" dirty="0" smtClean="0"/>
          </a:p>
          <a:p>
            <a:r>
              <a:rPr lang="en-GB" dirty="0" smtClean="0"/>
              <a:t>“Configuration Management” have a new popular meaning</a:t>
            </a:r>
          </a:p>
          <a:p>
            <a:endParaRPr lang="en-GB" dirty="0" smtClean="0"/>
          </a:p>
          <a:p>
            <a:r>
              <a:rPr lang="en-GB" dirty="0" smtClean="0"/>
              <a:t>Tools that actively manage the configuration of infrastructure, tools and environments</a:t>
            </a:r>
            <a:endParaRPr lang="en-GB" dirty="0"/>
          </a:p>
        </p:txBody>
      </p:sp>
    </p:spTree>
    <p:extLst>
      <p:ext uri="{BB962C8B-B14F-4D97-AF65-F5344CB8AC3E}">
        <p14:creationId xmlns:p14="http://schemas.microsoft.com/office/powerpoint/2010/main" val="1677075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Infrastructure as code</a:t>
            </a:r>
            <a:endParaRPr lang="en-GB" dirty="0"/>
          </a:p>
        </p:txBody>
      </p:sp>
    </p:spTree>
    <p:extLst>
      <p:ext uri="{BB962C8B-B14F-4D97-AF65-F5344CB8AC3E}">
        <p14:creationId xmlns:p14="http://schemas.microsoft.com/office/powerpoint/2010/main" val="3879194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Configuring the execution architecture</a:t>
            </a:r>
            <a:endParaRPr lang="en-GB" dirty="0"/>
          </a:p>
        </p:txBody>
      </p:sp>
      <p:sp>
        <p:nvSpPr>
          <p:cNvPr id="4" name="Title 3"/>
          <p:cNvSpPr>
            <a:spLocks noGrp="1"/>
          </p:cNvSpPr>
          <p:nvPr>
            <p:ph type="title"/>
          </p:nvPr>
        </p:nvSpPr>
        <p:spPr/>
        <p:txBody>
          <a:bodyPr/>
          <a:lstStyle/>
          <a:p>
            <a:r>
              <a:rPr lang="en-GB" dirty="0" smtClean="0"/>
              <a:t>Where CM Tools Generally Operate</a:t>
            </a:r>
            <a:endParaRPr lang="en-GB" dirty="0"/>
          </a:p>
        </p:txBody>
      </p:sp>
      <p:pic>
        <p:nvPicPr>
          <p:cNvPr id="2050" name="Picture 2" descr="PaaA_Anato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00808"/>
            <a:ext cx="5688632" cy="386827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03648" y="4005064"/>
            <a:ext cx="5688632" cy="504056"/>
          </a:xfrm>
          <a:prstGeom prst="rect">
            <a:avLst/>
          </a:prstGeom>
          <a:noFill/>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0" name="Content Placeholder 2"/>
          <p:cNvSpPr>
            <a:spLocks noGrp="1"/>
          </p:cNvSpPr>
          <p:nvPr>
            <p:ph sz="quarter" idx="11"/>
          </p:nvPr>
        </p:nvSpPr>
        <p:spPr>
          <a:xfrm>
            <a:off x="496800" y="1563329"/>
            <a:ext cx="8151900" cy="4826359"/>
          </a:xfrm>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Can be used to deploy your applications as well (treat all software the same)</a:t>
            </a:r>
          </a:p>
          <a:p>
            <a:r>
              <a:rPr lang="en-GB" dirty="0" smtClean="0"/>
              <a:t>Can also extend to the platform infrastructure orchestration e.g. Chef Metal</a:t>
            </a:r>
            <a:endParaRPr lang="en-GB" dirty="0"/>
          </a:p>
        </p:txBody>
      </p:sp>
    </p:spTree>
    <p:extLst>
      <p:ext uri="{BB962C8B-B14F-4D97-AF65-F5344CB8AC3E}">
        <p14:creationId xmlns:p14="http://schemas.microsoft.com/office/powerpoint/2010/main" val="997483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smtClean="0"/>
              <a:t>What CM Tools Generally Do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grpSp>
        <p:nvGrpSpPr>
          <p:cNvPr id="7" name="Group 6"/>
          <p:cNvGrpSpPr>
            <a:grpSpLocks/>
          </p:cNvGrpSpPr>
          <p:nvPr/>
        </p:nvGrpSpPr>
        <p:grpSpPr bwMode="auto">
          <a:xfrm>
            <a:off x="-180975" y="1430338"/>
            <a:ext cx="9966325" cy="7591425"/>
            <a:chOff x="-180996" y="1430768"/>
            <a:chExt cx="9966440" cy="7590404"/>
          </a:xfrm>
        </p:grpSpPr>
        <p:sp>
          <p:nvSpPr>
            <p:cNvPr id="21" name="Rectangle 20"/>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58429" name="Picture 2" descr="C:\Users\martin.croker\Documents\AWS Stencils (1)\AWS Stencils\EPS\13.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06" y="4288576"/>
              <a:ext cx="751897" cy="73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8"/>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0" name="Rectangle 9"/>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1" name="Rectangle 10"/>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2" name="Rectangle 11"/>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3" name="Rectangle 12"/>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4" name="Rectangle 13"/>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5" name="Rectangle 14"/>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6" name="Rectangle 15"/>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7" name="Rectangle 16"/>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2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54000" y="5049838"/>
            <a:ext cx="2459038" cy="844550"/>
            <a:chOff x="254000" y="5049838"/>
            <a:chExt cx="2459038" cy="844550"/>
          </a:xfrm>
        </p:grpSpPr>
        <p:sp>
          <p:nvSpPr>
            <p:cNvPr id="44" name="TextBox 43"/>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18" name="TextBox 17"/>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34" name="TextBox 3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grpSp>
      <p:sp>
        <p:nvSpPr>
          <p:cNvPr id="2" name="TextBox 1"/>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sp>
        <p:nvSpPr>
          <p:cNvPr id="4" name="Rectangle 3"/>
          <p:cNvSpPr/>
          <p:nvPr/>
        </p:nvSpPr>
        <p:spPr>
          <a:xfrm>
            <a:off x="4627563" y="1182021"/>
            <a:ext cx="3775803" cy="457594"/>
          </a:xfrm>
          <a:prstGeom prst="rect">
            <a:avLst/>
          </a:prstGeom>
          <a:solidFill>
            <a:srgbClr val="FEFEFE">
              <a:alpha val="8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p:cNvSpPr>
            <a:spLocks noGrp="1"/>
          </p:cNvSpPr>
          <p:nvPr>
            <p:ph type="body" sz="quarter" idx="10"/>
          </p:nvPr>
        </p:nvSpPr>
        <p:spPr>
          <a:xfrm>
            <a:off x="502911" y="1182020"/>
            <a:ext cx="6886440" cy="919911"/>
          </a:xfrm>
          <a:noFill/>
          <a:ln>
            <a:noFill/>
          </a:ln>
        </p:spPr>
        <p:txBody>
          <a:bodyPr/>
          <a:lstStyle/>
          <a:p>
            <a:r>
              <a:rPr lang="en-GB" altLang="en-US" dirty="0" smtClean="0"/>
              <a:t>Take you from this…</a:t>
            </a:r>
            <a:endParaRPr lang="en-GB" altLang="en-US" dirty="0"/>
          </a:p>
        </p:txBody>
      </p:sp>
      <p:pic>
        <p:nvPicPr>
          <p:cNvPr id="61" name="Picture 2" descr="PaaA_Anatom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247" y="1182021"/>
            <a:ext cx="1504180" cy="102284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5295706" y="1844824"/>
            <a:ext cx="2300630" cy="246221"/>
          </a:xfrm>
          <a:prstGeom prst="rect">
            <a:avLst/>
          </a:prstGeom>
          <a:noFill/>
        </p:spPr>
        <p:txBody>
          <a:bodyPr wrap="none" rtlCol="0">
            <a:spAutoFit/>
          </a:bodyPr>
          <a:lstStyle/>
          <a:p>
            <a:r>
              <a:rPr lang="en-GB" sz="1000" dirty="0" smtClean="0"/>
              <a:t>Platform and basic infra automation &gt;</a:t>
            </a:r>
            <a:endParaRPr lang="en-GB" sz="1000" dirty="0"/>
          </a:p>
        </p:txBody>
      </p:sp>
    </p:spTree>
    <p:extLst>
      <p:ext uri="{BB962C8B-B14F-4D97-AF65-F5344CB8AC3E}">
        <p14:creationId xmlns:p14="http://schemas.microsoft.com/office/powerpoint/2010/main" val="2437121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6"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FA058D-094D-4092-AE1C-B30B47E26BA4}" type="slidenum">
              <a:rPr lang="en-US" altLang="en-US" smtClean="0"/>
              <a:pPr eaLnBrk="1" hangingPunct="1"/>
              <a:t>32</a:t>
            </a:fld>
            <a:endParaRPr lang="en-US" altLang="en-US" dirty="0" smtClean="0"/>
          </a:p>
        </p:txBody>
      </p:sp>
      <p:sp>
        <p:nvSpPr>
          <p:cNvPr id="59395"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smtClean="0"/>
              <a:t>How We Currently Deliver The Platform</a:t>
            </a:r>
          </a:p>
        </p:txBody>
      </p:sp>
      <p:sp>
        <p:nvSpPr>
          <p:cNvPr id="2" name="Text Placeholder 1"/>
          <p:cNvSpPr>
            <a:spLocks noGrp="1"/>
          </p:cNvSpPr>
          <p:nvPr>
            <p:ph type="body" sz="quarter" idx="10"/>
          </p:nvPr>
        </p:nvSpPr>
        <p:spPr/>
        <p:txBody>
          <a:bodyPr/>
          <a:lstStyle/>
          <a:p>
            <a:r>
              <a:rPr lang="en-GB" dirty="0" smtClean="0"/>
              <a:t>…to this!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41" name="TextBox 211"/>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59442" name="TextBox 212"/>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59443" name="TextBox 21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sp>
        <p:nvSpPr>
          <p:cNvPr id="59444" name="TextBox 214"/>
          <p:cNvSpPr txBox="1">
            <a:spLocks noChangeArrowheads="1"/>
          </p:cNvSpPr>
          <p:nvPr/>
        </p:nvSpPr>
        <p:spPr bwMode="auto">
          <a:xfrm>
            <a:off x="257175" y="5867980"/>
            <a:ext cx="4185761" cy="369332"/>
          </a:xfrm>
          <a:prstGeom prst="rect">
            <a:avLst/>
          </a:prstGeom>
          <a:solidFill>
            <a:schemeClr val="bg1"/>
          </a:solid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smtClean="0"/>
              <a:t>Execution architecture ready for use</a:t>
            </a:r>
            <a:endParaRPr lang="en-GB" altLang="en-US" b="1" dirty="0"/>
          </a:p>
        </p:txBody>
      </p:sp>
      <p:pic>
        <p:nvPicPr>
          <p:cNvPr id="139"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6" name="TextBox 145"/>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spTree>
    <p:extLst>
      <p:ext uri="{BB962C8B-B14F-4D97-AF65-F5344CB8AC3E}">
        <p14:creationId xmlns:p14="http://schemas.microsoft.com/office/powerpoint/2010/main" val="1693651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So how do Active Configuration Management Automation tools do it?</a:t>
            </a:r>
            <a:endParaRPr lang="en-GB" dirty="0"/>
          </a:p>
        </p:txBody>
      </p:sp>
      <p:sp>
        <p:nvSpPr>
          <p:cNvPr id="3" name="Content Placeholder 2"/>
          <p:cNvSpPr>
            <a:spLocks noGrp="1"/>
          </p:cNvSpPr>
          <p:nvPr>
            <p:ph sz="quarter" idx="11"/>
          </p:nvPr>
        </p:nvSpPr>
        <p:spPr/>
        <p:txBody>
          <a:bodyPr/>
          <a:lstStyle/>
          <a:p>
            <a:r>
              <a:rPr lang="en-GB" dirty="0" smtClean="0"/>
              <a:t>Treat servers “Pets”</a:t>
            </a:r>
          </a:p>
          <a:p>
            <a:r>
              <a:rPr lang="en-GB" dirty="0" smtClean="0"/>
              <a:t>Can evolve and heal them aka “Converge“ them</a:t>
            </a:r>
          </a:p>
          <a:p>
            <a:r>
              <a:rPr lang="en-GB" dirty="0" smtClean="0"/>
              <a:t>Updates are typically instigated as a “Pull” from the VM</a:t>
            </a:r>
          </a:p>
          <a:p>
            <a:r>
              <a:rPr lang="en-GB" dirty="0" smtClean="0"/>
              <a:t>Should be idempotent</a:t>
            </a:r>
          </a:p>
          <a:p>
            <a:r>
              <a:rPr lang="en-GB" dirty="0" smtClean="0"/>
              <a:t>The state of the infrastructure was known the last time Chef ran</a:t>
            </a:r>
          </a:p>
          <a:p>
            <a:r>
              <a:rPr lang="en-GB" dirty="0" smtClean="0"/>
              <a:t>Should be the only way servers get change</a:t>
            </a:r>
          </a:p>
          <a:p>
            <a:r>
              <a:rPr lang="en-GB" dirty="0" smtClean="0"/>
              <a:t>"ssh creates a smell”</a:t>
            </a:r>
          </a:p>
          <a:p>
            <a:endParaRPr lang="en-GB" dirty="0" smtClean="0"/>
          </a:p>
          <a:p>
            <a:endParaRPr lang="en-GB" dirty="0" smtClean="0"/>
          </a:p>
          <a:p>
            <a:endParaRPr lang="en-GB" dirty="0"/>
          </a:p>
        </p:txBody>
      </p:sp>
      <p:sp>
        <p:nvSpPr>
          <p:cNvPr id="4" name="Title 3"/>
          <p:cNvSpPr>
            <a:spLocks noGrp="1"/>
          </p:cNvSpPr>
          <p:nvPr>
            <p:ph type="title"/>
          </p:nvPr>
        </p:nvSpPr>
        <p:spPr/>
        <p:txBody>
          <a:bodyPr/>
          <a:lstStyle/>
          <a:p>
            <a:r>
              <a:rPr lang="en-GB" dirty="0" smtClean="0"/>
              <a:t>Active “Configuration Management” Tools</a:t>
            </a:r>
            <a:endParaRPr lang="en-GB" dirty="0"/>
          </a:p>
        </p:txBody>
      </p:sp>
      <p:pic>
        <p:nvPicPr>
          <p:cNvPr id="5122" name="Picture 2" descr="http://4.bp.blogspot.com/-2dz_zbOvgnk/Uru1jiC7SFI/AAAAAAAAFcs/SEuszpbuC6c/s1600/RIC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389150"/>
            <a:ext cx="4355976" cy="348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77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22"/>
                                        </p:tgtEl>
                                        <p:attrNameLst>
                                          <p:attrName>style.visibility</p:attrName>
                                        </p:attrNameLst>
                                      </p:cBhvr>
                                      <p:to>
                                        <p:strVal val="visible"/>
                                      </p:to>
                                    </p:set>
                                    <p:animEffect transition="in" filter="fade">
                                      <p:cBhvr>
                                        <p:cTn id="4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Popular tools</a:t>
            </a:r>
            <a:endParaRPr lang="en-GB" dirty="0"/>
          </a:p>
        </p:txBody>
      </p:sp>
      <p:sp>
        <p:nvSpPr>
          <p:cNvPr id="3" name="Content Placeholder 2"/>
          <p:cNvSpPr>
            <a:spLocks noGrp="1"/>
          </p:cNvSpPr>
          <p:nvPr>
            <p:ph sz="quarter" idx="11"/>
          </p:nvPr>
        </p:nvSpPr>
        <p:spPr/>
        <p:txBody>
          <a:bodyPr/>
          <a:lstStyle/>
          <a:p>
            <a:r>
              <a:rPr lang="en-GB" dirty="0" smtClean="0"/>
              <a:t>Some </a:t>
            </a:r>
            <a:r>
              <a:rPr lang="en-GB" dirty="0"/>
              <a:t>of the popular configuration management tools are:</a:t>
            </a:r>
          </a:p>
          <a:p>
            <a:pPr lvl="1"/>
            <a:r>
              <a:rPr lang="en-GB" dirty="0"/>
              <a:t>Chef</a:t>
            </a:r>
          </a:p>
          <a:p>
            <a:pPr lvl="1"/>
            <a:r>
              <a:rPr lang="en-GB" dirty="0"/>
              <a:t>Puppet</a:t>
            </a:r>
          </a:p>
          <a:p>
            <a:pPr lvl="1"/>
            <a:r>
              <a:rPr lang="en-GB" dirty="0"/>
              <a:t>SaltStack</a:t>
            </a:r>
          </a:p>
          <a:p>
            <a:pPr lvl="1"/>
            <a:r>
              <a:rPr lang="en-GB" dirty="0"/>
              <a:t>Ansible</a:t>
            </a:r>
          </a:p>
          <a:p>
            <a:endParaRPr lang="en-GB" dirty="0" smtClean="0"/>
          </a:p>
          <a:p>
            <a:r>
              <a:rPr lang="en-GB" dirty="0" smtClean="0"/>
              <a:t>Uses </a:t>
            </a:r>
            <a:r>
              <a:rPr lang="en-GB" dirty="0"/>
              <a:t>a </a:t>
            </a:r>
            <a:r>
              <a:rPr lang="en-GB" b="1" dirty="0" smtClean="0"/>
              <a:t>convergent </a:t>
            </a:r>
            <a:r>
              <a:rPr lang="en-GB" b="1" dirty="0"/>
              <a:t>model </a:t>
            </a:r>
            <a:r>
              <a:rPr lang="en-GB" dirty="0"/>
              <a:t>of </a:t>
            </a:r>
            <a:r>
              <a:rPr lang="en-GB" dirty="0" smtClean="0"/>
              <a:t>configuration</a:t>
            </a:r>
            <a:endParaRPr lang="en-GB" dirty="0"/>
          </a:p>
          <a:p>
            <a:endParaRPr lang="en-GB" dirty="0" smtClean="0"/>
          </a:p>
          <a:p>
            <a:r>
              <a:rPr lang="en-GB" dirty="0" smtClean="0"/>
              <a:t>Periodically run </a:t>
            </a:r>
            <a:r>
              <a:rPr lang="en-GB" dirty="0"/>
              <a:t>a </a:t>
            </a:r>
            <a:r>
              <a:rPr lang="en-GB" dirty="0" smtClean="0"/>
              <a:t>VM (aka node's) “recipes” (or manifests) </a:t>
            </a:r>
            <a:r>
              <a:rPr lang="en-GB" dirty="0"/>
              <a:t>so that the node incorporates the latest configuration information from </a:t>
            </a:r>
            <a:r>
              <a:rPr lang="en-GB" dirty="0" smtClean="0"/>
              <a:t>master configuration server</a:t>
            </a:r>
            <a:endParaRPr lang="en-GB" dirty="0"/>
          </a:p>
          <a:p>
            <a:r>
              <a:rPr lang="en-GB" dirty="0" smtClean="0"/>
              <a:t>Agents only </a:t>
            </a:r>
            <a:r>
              <a:rPr lang="en-GB" dirty="0"/>
              <a:t>make configuration changes when the node is out of spec, so it's safe to run them repeatedly</a:t>
            </a:r>
          </a:p>
          <a:p>
            <a:r>
              <a:rPr lang="en-GB" dirty="0"/>
              <a:t>SaltStack and Ansible support Push as well as Pull</a:t>
            </a:r>
          </a:p>
          <a:p>
            <a:endParaRPr lang="en-GB" dirty="0"/>
          </a:p>
        </p:txBody>
      </p:sp>
      <p:sp>
        <p:nvSpPr>
          <p:cNvPr id="4" name="Title 3"/>
          <p:cNvSpPr>
            <a:spLocks noGrp="1"/>
          </p:cNvSpPr>
          <p:nvPr>
            <p:ph type="title"/>
          </p:nvPr>
        </p:nvSpPr>
        <p:spPr/>
        <p:txBody>
          <a:bodyPr/>
          <a:lstStyle/>
          <a:p>
            <a:r>
              <a:rPr lang="en-GB" dirty="0" smtClean="0"/>
              <a:t>Active “Configuration Management” Tools</a:t>
            </a:r>
            <a:endParaRPr lang="en-GB" dirty="0"/>
          </a:p>
        </p:txBody>
      </p:sp>
      <p:pic>
        <p:nvPicPr>
          <p:cNvPr id="10" name="Picture 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2482245"/>
            <a:ext cx="1433995" cy="370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150" y="2348880"/>
            <a:ext cx="609600" cy="6096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6431" y="2348880"/>
            <a:ext cx="589835" cy="589835"/>
          </a:xfrm>
          <a:prstGeom prst="rect">
            <a:avLst/>
          </a:prstGeom>
        </p:spPr>
      </p:pic>
      <p:pic>
        <p:nvPicPr>
          <p:cNvPr id="13" name="Picture 2" descr="http://s3.amazonaws.com/opscode-corpsite/assets/121/pic-chef-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8300" y="2348880"/>
            <a:ext cx="639177" cy="62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3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What is Chef</a:t>
            </a:r>
            <a:endParaRPr lang="en-GB" dirty="0"/>
          </a:p>
        </p:txBody>
      </p:sp>
      <p:sp>
        <p:nvSpPr>
          <p:cNvPr id="3" name="Content Placeholder 2"/>
          <p:cNvSpPr>
            <a:spLocks noGrp="1"/>
          </p:cNvSpPr>
          <p:nvPr>
            <p:ph sz="quarter" idx="11"/>
          </p:nvPr>
        </p:nvSpPr>
        <p:spPr>
          <a:xfrm>
            <a:off x="496800" y="1563329"/>
            <a:ext cx="8323672" cy="4826359"/>
          </a:xfrm>
        </p:spPr>
        <p:txBody>
          <a:bodyPr/>
          <a:lstStyle/>
          <a:p>
            <a:r>
              <a:rPr lang="en-GB" dirty="0" smtClean="0"/>
              <a:t>Chef </a:t>
            </a:r>
            <a:r>
              <a:rPr lang="en-GB" dirty="0"/>
              <a:t>is a powerful automation tool that transforms complex infrastructure into </a:t>
            </a:r>
            <a:r>
              <a:rPr lang="en-GB" dirty="0" smtClean="0"/>
              <a:t>code</a:t>
            </a:r>
          </a:p>
          <a:p>
            <a:r>
              <a:rPr lang="en-GB" dirty="0"/>
              <a:t>Chef makes it easy to deploy servers and applications to any physical, virtual, or cloud location, no matter the size of the </a:t>
            </a:r>
            <a:r>
              <a:rPr lang="en-GB" dirty="0" smtClean="0"/>
              <a:t>infrastructure</a:t>
            </a:r>
          </a:p>
          <a:p>
            <a:r>
              <a:rPr lang="en-GB" dirty="0"/>
              <a:t>Chef is built to address the hardest infrastructure challenges by </a:t>
            </a:r>
            <a:r>
              <a:rPr lang="en-GB" dirty="0" smtClean="0"/>
              <a:t>modelling </a:t>
            </a:r>
            <a:r>
              <a:rPr lang="en-GB" dirty="0"/>
              <a:t>IT infrastructure and application delivery as </a:t>
            </a:r>
            <a:r>
              <a:rPr lang="en-GB" dirty="0" smtClean="0"/>
              <a:t>code</a:t>
            </a:r>
          </a:p>
          <a:p>
            <a:r>
              <a:rPr lang="en-GB" dirty="0"/>
              <a:t>Your infrastructure becomes as versionable, testable, and repeatable as application </a:t>
            </a:r>
            <a:r>
              <a:rPr lang="en-GB" dirty="0" smtClean="0"/>
              <a:t>code</a:t>
            </a:r>
          </a:p>
          <a:p>
            <a:r>
              <a:rPr lang="en-GB" dirty="0"/>
              <a:t>Chef is a configuration </a:t>
            </a:r>
            <a:r>
              <a:rPr lang="en-GB" dirty="0" smtClean="0"/>
              <a:t>management </a:t>
            </a:r>
            <a:r>
              <a:rPr lang="en-GB" dirty="0"/>
              <a:t>tool written in Ruby and </a:t>
            </a:r>
            <a:r>
              <a:rPr lang="en-GB" dirty="0" smtClean="0"/>
              <a:t>Erlang</a:t>
            </a:r>
          </a:p>
          <a:p>
            <a:r>
              <a:rPr lang="en-GB" dirty="0"/>
              <a:t>It uses a pure-Ruby, domain-specific language </a:t>
            </a:r>
            <a:r>
              <a:rPr lang="en-GB" dirty="0" smtClean="0"/>
              <a:t>for </a:t>
            </a:r>
            <a:r>
              <a:rPr lang="en-GB" dirty="0"/>
              <a:t>writing system configuration </a:t>
            </a:r>
            <a:r>
              <a:rPr lang="en-GB" dirty="0" smtClean="0"/>
              <a:t>‘recipes’</a:t>
            </a:r>
          </a:p>
          <a:p>
            <a:r>
              <a:rPr lang="en-GB" dirty="0" smtClean="0"/>
              <a:t>Supports all major platforms</a:t>
            </a:r>
          </a:p>
          <a:p>
            <a:pPr lvl="1"/>
            <a:r>
              <a:rPr lang="en-GB" dirty="0" smtClean="0"/>
              <a:t>RHEL/CentOS</a:t>
            </a:r>
            <a:r>
              <a:rPr lang="en-GB" dirty="0"/>
              <a:t>, Ubuntu, Debian, </a:t>
            </a:r>
            <a:r>
              <a:rPr lang="en-GB" dirty="0" smtClean="0"/>
              <a:t>Fedora</a:t>
            </a:r>
            <a:r>
              <a:rPr lang="en-GB" dirty="0"/>
              <a:t>, Mac OS X, Windows 7, and Windows </a:t>
            </a:r>
            <a:r>
              <a:rPr lang="en-GB" dirty="0" smtClean="0"/>
              <a:t>Server</a:t>
            </a:r>
          </a:p>
          <a:p>
            <a:r>
              <a:rPr lang="en-GB" dirty="0" smtClean="0"/>
              <a:t>By convention, it’s our tool of choice (we’re not keen on holy wars).</a:t>
            </a:r>
          </a:p>
        </p:txBody>
      </p:sp>
      <p:sp>
        <p:nvSpPr>
          <p:cNvPr id="4" name="Title 3"/>
          <p:cNvSpPr>
            <a:spLocks noGrp="1"/>
          </p:cNvSpPr>
          <p:nvPr>
            <p:ph type="title"/>
          </p:nvPr>
        </p:nvSpPr>
        <p:spPr/>
        <p:txBody>
          <a:bodyPr/>
          <a:lstStyle/>
          <a:p>
            <a:r>
              <a:rPr lang="en-GB" dirty="0" smtClean="0"/>
              <a:t>Introduction to Chef</a:t>
            </a:r>
            <a:endParaRPr lang="en-GB" dirty="0"/>
          </a:p>
        </p:txBody>
      </p:sp>
      <p:pic>
        <p:nvPicPr>
          <p:cNvPr id="5" name="Picture 2" descr="http://s3.amazonaws.com/opscode-corpsite/assets/121/pic-chef-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5301208"/>
            <a:ext cx="1359257" cy="1335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6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Chef architecture</a:t>
            </a:r>
            <a:endParaRPr lang="en-GB" dirty="0"/>
          </a:p>
        </p:txBody>
      </p:sp>
      <p:pic>
        <p:nvPicPr>
          <p:cNvPr id="3074" name="Picture 2" descr="C:\Users\sushan.ghimire\Downloads\image2014-10-7 17-54-26.png"/>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2236714" y="1268760"/>
            <a:ext cx="467216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05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Convergent model</a:t>
            </a:r>
            <a:endParaRPr lang="en-GB" dirty="0"/>
          </a:p>
        </p:txBody>
      </p:sp>
      <p:sp>
        <p:nvSpPr>
          <p:cNvPr id="3" name="Content Placeholder 2"/>
          <p:cNvSpPr>
            <a:spLocks noGrp="1"/>
          </p:cNvSpPr>
          <p:nvPr>
            <p:ph sz="quarter" idx="11"/>
          </p:nvPr>
        </p:nvSpPr>
        <p:spPr/>
        <p:txBody>
          <a:bodyPr/>
          <a:lstStyle/>
          <a:p>
            <a:r>
              <a:rPr lang="en-GB" dirty="0"/>
              <a:t>Chef uses a convergent model of </a:t>
            </a:r>
            <a:r>
              <a:rPr lang="en-GB" dirty="0" smtClean="0"/>
              <a:t>configuration</a:t>
            </a:r>
          </a:p>
          <a:p>
            <a:r>
              <a:rPr lang="en-GB" dirty="0"/>
              <a:t>Recipes only make configuration changes when the node is out of </a:t>
            </a:r>
            <a:r>
              <a:rPr lang="en-GB" dirty="0" smtClean="0"/>
              <a:t>spec</a:t>
            </a:r>
          </a:p>
          <a:p>
            <a:r>
              <a:rPr lang="en-GB" dirty="0"/>
              <a:t>S</a:t>
            </a:r>
            <a:r>
              <a:rPr lang="en-GB" dirty="0" smtClean="0"/>
              <a:t>o </a:t>
            </a:r>
            <a:r>
              <a:rPr lang="en-GB" dirty="0"/>
              <a:t>it's safe to run them </a:t>
            </a:r>
            <a:r>
              <a:rPr lang="en-GB" dirty="0" smtClean="0"/>
              <a:t>repeatedly</a:t>
            </a:r>
          </a:p>
          <a:p>
            <a:r>
              <a:rPr lang="en-GB" dirty="0"/>
              <a:t>For example, a recipe that installs a particular service on a node will only do this if the service doesn't already exist or if it's out of </a:t>
            </a:r>
            <a:r>
              <a:rPr lang="en-GB" dirty="0" smtClean="0"/>
              <a:t>date</a:t>
            </a:r>
          </a:p>
          <a:p>
            <a:r>
              <a:rPr lang="en-GB" dirty="0"/>
              <a:t>Recipes either do nothing or bring the </a:t>
            </a:r>
            <a:r>
              <a:rPr lang="en-GB" dirty="0" smtClean="0"/>
              <a:t>environment closer </a:t>
            </a:r>
            <a:r>
              <a:rPr lang="en-GB" dirty="0"/>
              <a:t>to the desired configuration </a:t>
            </a:r>
            <a:r>
              <a:rPr lang="en-GB" dirty="0" smtClean="0"/>
              <a:t>state</a:t>
            </a:r>
          </a:p>
          <a:p>
            <a:r>
              <a:rPr lang="en-GB" dirty="0"/>
              <a:t>As changes propagate through the nodes, the network as a whole converges to the desired configuration </a:t>
            </a:r>
            <a:r>
              <a:rPr lang="en-GB" dirty="0" smtClean="0"/>
              <a:t>state</a:t>
            </a:r>
          </a:p>
          <a:p>
            <a:r>
              <a:rPr lang="en-GB" dirty="0"/>
              <a:t>By default, the Chef client pulls configuration updates from the Chef server every 30 </a:t>
            </a:r>
            <a:r>
              <a:rPr lang="en-GB" dirty="0" smtClean="0"/>
              <a:t>minutes</a:t>
            </a:r>
          </a:p>
          <a:p>
            <a:r>
              <a:rPr lang="en-GB" dirty="0"/>
              <a:t>Chef makes network-wide configuration searchable and makes search results available to the </a:t>
            </a:r>
            <a:r>
              <a:rPr lang="en-GB" dirty="0" smtClean="0"/>
              <a:t>recipes</a:t>
            </a:r>
          </a:p>
          <a:p>
            <a:r>
              <a:rPr lang="en-GB" dirty="0" smtClean="0"/>
              <a:t>Combining </a:t>
            </a:r>
            <a:r>
              <a:rPr lang="en-GB" dirty="0"/>
              <a:t>search with periodic configuration updates is very powerful</a:t>
            </a:r>
          </a:p>
        </p:txBody>
      </p:sp>
      <p:sp>
        <p:nvSpPr>
          <p:cNvPr id="4" name="Title 3"/>
          <p:cNvSpPr>
            <a:spLocks noGrp="1"/>
          </p:cNvSpPr>
          <p:nvPr>
            <p:ph type="title"/>
          </p:nvPr>
        </p:nvSpPr>
        <p:spPr/>
        <p:txBody>
          <a:bodyPr/>
          <a:lstStyle/>
          <a:p>
            <a:r>
              <a:rPr lang="en-GB" dirty="0"/>
              <a:t>Convergent infrastructure in practice</a:t>
            </a:r>
          </a:p>
        </p:txBody>
      </p:sp>
    </p:spTree>
    <p:extLst>
      <p:ext uri="{BB962C8B-B14F-4D97-AF65-F5344CB8AC3E}">
        <p14:creationId xmlns:p14="http://schemas.microsoft.com/office/powerpoint/2010/main" val="29474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smtClean="0"/>
              <a:t>How Chef Provisions the Execution Architecture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grpSp>
        <p:nvGrpSpPr>
          <p:cNvPr id="7" name="Group 6"/>
          <p:cNvGrpSpPr>
            <a:grpSpLocks/>
          </p:cNvGrpSpPr>
          <p:nvPr/>
        </p:nvGrpSpPr>
        <p:grpSpPr bwMode="auto">
          <a:xfrm>
            <a:off x="-180975" y="1430338"/>
            <a:ext cx="9966325" cy="7591425"/>
            <a:chOff x="-180996" y="1430768"/>
            <a:chExt cx="9966440" cy="7590404"/>
          </a:xfrm>
        </p:grpSpPr>
        <p:sp>
          <p:nvSpPr>
            <p:cNvPr id="21" name="Rectangle 20"/>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58429" name="Picture 2" descr="C:\Users\martin.croker\Documents\AWS Stencils (1)\AWS Stencils\EPS\13.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06" y="4288576"/>
              <a:ext cx="751897" cy="73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 name="TextBox 43"/>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9" name="Rectangle 8"/>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0" name="Rectangle 9"/>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1" name="Rectangle 10"/>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2" name="Rectangle 11"/>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3" name="Rectangle 12"/>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4" name="Rectangle 13"/>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5" name="Rectangle 14"/>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6" name="Rectangle 15"/>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7" name="Rectangle 16"/>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8" name="TextBox 17"/>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pic>
        <p:nvPicPr>
          <p:cNvPr id="20"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grpSp>
        <p:nvGrpSpPr>
          <p:cNvPr id="58" name="Group 57"/>
          <p:cNvGrpSpPr>
            <a:grpSpLocks/>
          </p:cNvGrpSpPr>
          <p:nvPr/>
        </p:nvGrpSpPr>
        <p:grpSpPr bwMode="auto">
          <a:xfrm>
            <a:off x="4768850" y="1098550"/>
            <a:ext cx="4668838" cy="2828925"/>
            <a:chOff x="4769047" y="1097865"/>
            <a:chExt cx="4668543" cy="2829246"/>
          </a:xfrm>
        </p:grpSpPr>
        <p:sp>
          <p:nvSpPr>
            <p:cNvPr id="59" name="Rectangle 58"/>
            <p:cNvSpPr/>
            <p:nvPr/>
          </p:nvSpPr>
          <p:spPr>
            <a:xfrm>
              <a:off x="4769047" y="1097865"/>
              <a:ext cx="4668543" cy="2829246"/>
            </a:xfrm>
            <a:prstGeom prst="rect">
              <a:avLst/>
            </a:prstGeom>
            <a:noFill/>
            <a:ln w="12700">
              <a:solidFill>
                <a:schemeClr val="tx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60" name="Picture 3" descr="C:\Users\martin.croker\Documents\AWS Stencils (1)\AWS Stencils\EPS\14.svg.eps"/>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74" y="282825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58419" name="Picture 2" descr="C:\Users\martin.croker\Documents\AWS Stencils (1)\AWS Stencils\EPS\7.svg.e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4274" y="2276576"/>
              <a:ext cx="863371" cy="94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4" descr="http://en.community.dell.com/cfs-file.ashx/__key/communityserver-blogs-components-weblogfiles/00-00-00-37-45/6521.OC_5F00_Chef_5F00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0453" y="2640499"/>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63" name="Picture 4" descr="http://en.community.dell.com/cfs-file.ashx/__key/communityserver-blogs-components-weblogfiles/00-00-00-37-45/6521.OC_5F00_Chef_5F00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39258" y="2625131"/>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5857359" y="1465086"/>
              <a:ext cx="2545974" cy="584775"/>
            </a:xfrm>
            <a:prstGeom prst="rect">
              <a:avLst/>
            </a:prstGeom>
            <a:noFill/>
            <a:scene3d>
              <a:camera prst="orthographicFront">
                <a:rot lat="19170000" lon="2886000" rev="17766000"/>
              </a:camera>
              <a:lightRig rig="threePt" dir="t"/>
            </a:scene3d>
          </p:spPr>
          <p:txBody>
            <a:bodyPr>
              <a:spAutoFit/>
            </a:bodyPr>
            <a:lstStyle/>
            <a:p>
              <a:pPr>
                <a:defRPr/>
              </a:pPr>
              <a:r>
                <a:rPr lang="en-GB" sz="1600" dirty="0">
                  <a:latin typeface="+mn-lt"/>
                  <a:cs typeface="Aharoni" panose="02010803020104030203" pitchFamily="2" charset="-79"/>
                </a:rPr>
                <a:t>Tools in the Cloud (Monsoon)</a:t>
              </a:r>
            </a:p>
          </p:txBody>
        </p:sp>
      </p:grpSp>
      <p:cxnSp>
        <p:nvCxnSpPr>
          <p:cNvPr id="70" name="Straight Arrow Connector 69"/>
          <p:cNvCxnSpPr/>
          <p:nvPr/>
        </p:nvCxnSpPr>
        <p:spPr>
          <a:xfrm flipV="1">
            <a:off x="3943350" y="2974975"/>
            <a:ext cx="3348038" cy="1211263"/>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3138488" y="2974975"/>
            <a:ext cx="4152900" cy="173990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724275" y="2974975"/>
            <a:ext cx="3567113" cy="279400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718175" y="2974975"/>
            <a:ext cx="1573213" cy="2239963"/>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7291388" y="2974975"/>
            <a:ext cx="314325" cy="104775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5059363" y="2974975"/>
            <a:ext cx="2232025" cy="3382963"/>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6581775" y="2974975"/>
            <a:ext cx="709613" cy="322580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7291388" y="2974975"/>
            <a:ext cx="1793875" cy="216217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4792663" y="2974975"/>
            <a:ext cx="2498725" cy="785813"/>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352800" y="2974975"/>
            <a:ext cx="3938588" cy="106363"/>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7291388" y="2974975"/>
            <a:ext cx="268287" cy="301625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flipV="1">
            <a:off x="7291388" y="2974975"/>
            <a:ext cx="1062037" cy="2586038"/>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257175" y="5762625"/>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Bootstrap to Chef</a:t>
            </a:r>
          </a:p>
        </p:txBody>
      </p:sp>
      <p:sp>
        <p:nvSpPr>
          <p:cNvPr id="2" name="TextBox 1"/>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sp>
        <p:nvSpPr>
          <p:cNvPr id="4" name="Rectangle 3"/>
          <p:cNvSpPr/>
          <p:nvPr/>
        </p:nvSpPr>
        <p:spPr>
          <a:xfrm>
            <a:off x="4627563" y="1182021"/>
            <a:ext cx="3775803" cy="457594"/>
          </a:xfrm>
          <a:prstGeom prst="rect">
            <a:avLst/>
          </a:prstGeom>
          <a:solidFill>
            <a:srgbClr val="FEFEFE">
              <a:alpha val="8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p:cNvSpPr>
            <a:spLocks noGrp="1"/>
          </p:cNvSpPr>
          <p:nvPr>
            <p:ph type="body" sz="quarter" idx="10"/>
          </p:nvPr>
        </p:nvSpPr>
        <p:spPr>
          <a:xfrm>
            <a:off x="502911" y="1182020"/>
            <a:ext cx="8340454" cy="919911"/>
          </a:xfrm>
          <a:noFill/>
          <a:ln>
            <a:noFill/>
          </a:ln>
        </p:spPr>
        <p:txBody>
          <a:bodyPr/>
          <a:lstStyle/>
          <a:p>
            <a:r>
              <a:rPr lang="en-GB" altLang="en-US" dirty="0" smtClean="0"/>
              <a:t>First individual VMs (aka nodes) are “bootstrapped” to the Chef Server</a:t>
            </a:r>
          </a:p>
        </p:txBody>
      </p:sp>
    </p:spTree>
    <p:extLst>
      <p:ext uri="{BB962C8B-B14F-4D97-AF65-F5344CB8AC3E}">
        <p14:creationId xmlns:p14="http://schemas.microsoft.com/office/powerpoint/2010/main" val="3986265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down)">
                                      <p:cBhvr>
                                        <p:cTn id="12" dur="500"/>
                                        <p:tgtEl>
                                          <p:spTgt spid="7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left)">
                                      <p:cBhvr>
                                        <p:cTn id="16" dur="500"/>
                                        <p:tgtEl>
                                          <p:spTgt spid="70"/>
                                        </p:tgtEl>
                                      </p:cBhvr>
                                    </p:animEffect>
                                  </p:childTnLst>
                                </p:cTn>
                              </p:par>
                              <p:par>
                                <p:cTn id="17" presetID="22" presetClass="entr" presetSubtype="8" fill="hold" nodeType="withEffect">
                                  <p:stCondLst>
                                    <p:cond delay="200"/>
                                  </p:stCondLst>
                                  <p:childTnLst>
                                    <p:set>
                                      <p:cBhvr>
                                        <p:cTn id="18" dur="1" fill="hold">
                                          <p:stCondLst>
                                            <p:cond delay="0"/>
                                          </p:stCondLst>
                                        </p:cTn>
                                        <p:tgtEl>
                                          <p:spTgt spid="71"/>
                                        </p:tgtEl>
                                        <p:attrNameLst>
                                          <p:attrName>style.visibility</p:attrName>
                                        </p:attrNameLst>
                                      </p:cBhvr>
                                      <p:to>
                                        <p:strVal val="visible"/>
                                      </p:to>
                                    </p:set>
                                    <p:animEffect transition="in" filter="wipe(left)">
                                      <p:cBhvr>
                                        <p:cTn id="19" dur="500"/>
                                        <p:tgtEl>
                                          <p:spTgt spid="71"/>
                                        </p:tgtEl>
                                      </p:cBhvr>
                                    </p:animEffect>
                                  </p:childTnLst>
                                </p:cTn>
                              </p:par>
                              <p:par>
                                <p:cTn id="20" presetID="22" presetClass="entr" presetSubtype="8" fill="hold" nodeType="withEffect">
                                  <p:stCondLst>
                                    <p:cond delay="40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par>
                                <p:cTn id="23" presetID="22" presetClass="entr" presetSubtype="8" fill="hold" nodeType="withEffect">
                                  <p:stCondLst>
                                    <p:cond delay="60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500"/>
                                        <p:tgtEl>
                                          <p:spTgt spid="73"/>
                                        </p:tgtEl>
                                      </p:cBhvr>
                                    </p:animEffect>
                                  </p:childTnLst>
                                </p:cTn>
                              </p:par>
                              <p:par>
                                <p:cTn id="26" presetID="22" presetClass="entr" presetSubtype="4" fill="hold" nodeType="withEffect">
                                  <p:stCondLst>
                                    <p:cond delay="600"/>
                                  </p:stCondLst>
                                  <p:childTnLst>
                                    <p:set>
                                      <p:cBhvr>
                                        <p:cTn id="27" dur="1" fill="hold">
                                          <p:stCondLst>
                                            <p:cond delay="0"/>
                                          </p:stCondLst>
                                        </p:cTn>
                                        <p:tgtEl>
                                          <p:spTgt spid="74"/>
                                        </p:tgtEl>
                                        <p:attrNameLst>
                                          <p:attrName>style.visibility</p:attrName>
                                        </p:attrNameLst>
                                      </p:cBhvr>
                                      <p:to>
                                        <p:strVal val="visible"/>
                                      </p:to>
                                    </p:set>
                                    <p:animEffect transition="in" filter="wipe(down)">
                                      <p:cBhvr>
                                        <p:cTn id="28" dur="500"/>
                                        <p:tgtEl>
                                          <p:spTgt spid="74"/>
                                        </p:tgtEl>
                                      </p:cBhvr>
                                    </p:animEffect>
                                  </p:childTnLst>
                                </p:cTn>
                              </p:par>
                              <p:par>
                                <p:cTn id="29" presetID="22" presetClass="entr" presetSubtype="8" fill="hold" nodeType="withEffect">
                                  <p:stCondLst>
                                    <p:cond delay="600"/>
                                  </p:stCondLst>
                                  <p:childTnLst>
                                    <p:set>
                                      <p:cBhvr>
                                        <p:cTn id="30" dur="1" fill="hold">
                                          <p:stCondLst>
                                            <p:cond delay="0"/>
                                          </p:stCondLst>
                                        </p:cTn>
                                        <p:tgtEl>
                                          <p:spTgt spid="75"/>
                                        </p:tgtEl>
                                        <p:attrNameLst>
                                          <p:attrName>style.visibility</p:attrName>
                                        </p:attrNameLst>
                                      </p:cBhvr>
                                      <p:to>
                                        <p:strVal val="visible"/>
                                      </p:to>
                                    </p:set>
                                    <p:animEffect transition="in" filter="wipe(left)">
                                      <p:cBhvr>
                                        <p:cTn id="31" dur="500"/>
                                        <p:tgtEl>
                                          <p:spTgt spid="75"/>
                                        </p:tgtEl>
                                      </p:cBhvr>
                                    </p:animEffect>
                                  </p:childTnLst>
                                </p:cTn>
                              </p:par>
                              <p:par>
                                <p:cTn id="32" presetID="22" presetClass="entr" presetSubtype="4" fill="hold" nodeType="withEffect">
                                  <p:stCondLst>
                                    <p:cond delay="600"/>
                                  </p:stCondLst>
                                  <p:childTnLst>
                                    <p:set>
                                      <p:cBhvr>
                                        <p:cTn id="33" dur="1" fill="hold">
                                          <p:stCondLst>
                                            <p:cond delay="0"/>
                                          </p:stCondLst>
                                        </p:cTn>
                                        <p:tgtEl>
                                          <p:spTgt spid="76"/>
                                        </p:tgtEl>
                                        <p:attrNameLst>
                                          <p:attrName>style.visibility</p:attrName>
                                        </p:attrNameLst>
                                      </p:cBhvr>
                                      <p:to>
                                        <p:strVal val="visible"/>
                                      </p:to>
                                    </p:set>
                                    <p:animEffect transition="in" filter="wipe(down)">
                                      <p:cBhvr>
                                        <p:cTn id="34" dur="500"/>
                                        <p:tgtEl>
                                          <p:spTgt spid="76"/>
                                        </p:tgtEl>
                                      </p:cBhvr>
                                    </p:animEffect>
                                  </p:childTnLst>
                                </p:cTn>
                              </p:par>
                            </p:childTnLst>
                          </p:cTn>
                        </p:par>
                        <p:par>
                          <p:cTn id="35" fill="hold" nodeType="afterGroup">
                            <p:stCondLst>
                              <p:cond delay="1600"/>
                            </p:stCondLst>
                            <p:childTnLst>
                              <p:par>
                                <p:cTn id="36" presetID="22" presetClass="entr" presetSubtype="4" fill="hold" nodeType="after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down)">
                                      <p:cBhvr>
                                        <p:cTn id="38" dur="500"/>
                                        <p:tgtEl>
                                          <p:spTgt spid="80"/>
                                        </p:tgtEl>
                                      </p:cBhvr>
                                    </p:animEffect>
                                  </p:childTnLst>
                                </p:cTn>
                              </p:par>
                              <p:par>
                                <p:cTn id="39" presetID="22" presetClass="entr" presetSubtype="4"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down)">
                                      <p:cBhvr>
                                        <p:cTn id="41" dur="500"/>
                                        <p:tgtEl>
                                          <p:spTgt spid="81"/>
                                        </p:tgtEl>
                                      </p:cBhvr>
                                    </p:animEffect>
                                  </p:childTnLst>
                                </p:cTn>
                              </p:par>
                              <p:par>
                                <p:cTn id="42" presetID="22" presetClass="entr" presetSubtype="4" fill="hold" nodeType="withEffect">
                                  <p:stCondLst>
                                    <p:cond delay="0"/>
                                  </p:stCondLst>
                                  <p:childTnLst>
                                    <p:set>
                                      <p:cBhvr>
                                        <p:cTn id="43" dur="1" fill="hold">
                                          <p:stCondLst>
                                            <p:cond delay="0"/>
                                          </p:stCondLst>
                                        </p:cTn>
                                        <p:tgtEl>
                                          <p:spTgt spid="77"/>
                                        </p:tgtEl>
                                        <p:attrNameLst>
                                          <p:attrName>style.visibility</p:attrName>
                                        </p:attrNameLst>
                                      </p:cBhvr>
                                      <p:to>
                                        <p:strVal val="visible"/>
                                      </p:to>
                                    </p:set>
                                    <p:animEffect transition="in" filter="wipe(down)">
                                      <p:cBhvr>
                                        <p:cTn id="44" dur="500"/>
                                        <p:tgtEl>
                                          <p:spTgt spid="77"/>
                                        </p:tgtEl>
                                      </p:cBhvr>
                                    </p:animEffect>
                                  </p:childTnLst>
                                </p:cTn>
                              </p:par>
                              <p:par>
                                <p:cTn id="45" presetID="22" presetClass="entr" presetSubtype="8"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wipe(left)">
                                      <p:cBhvr>
                                        <p:cTn id="4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ectangle 245"/>
          <p:cNvSpPr/>
          <p:nvPr/>
        </p:nvSpPr>
        <p:spPr>
          <a:xfrm>
            <a:off x="4769047" y="1097865"/>
            <a:ext cx="4668543" cy="2829246"/>
          </a:xfrm>
          <a:prstGeom prst="rect">
            <a:avLst/>
          </a:prstGeom>
          <a:noFill/>
          <a:ln w="12700">
            <a:solidFill>
              <a:schemeClr val="tx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59406"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FA058D-094D-4092-AE1C-B30B47E26BA4}" type="slidenum">
              <a:rPr lang="en-US" altLang="en-US" smtClean="0"/>
              <a:pPr eaLnBrk="1" hangingPunct="1"/>
              <a:t>39</a:t>
            </a:fld>
            <a:endParaRPr lang="en-US" altLang="en-US" dirty="0" smtClean="0"/>
          </a:p>
        </p:txBody>
      </p:sp>
      <p:sp>
        <p:nvSpPr>
          <p:cNvPr id="59395"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a:t>How Chef Provisions the Execution Architecture</a:t>
            </a:r>
            <a:endParaRPr lang="en-GB" altLang="en-US"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grpSp>
        <p:nvGrpSpPr>
          <p:cNvPr id="59419" name="Group 2"/>
          <p:cNvGrpSpPr>
            <a:grpSpLocks/>
          </p:cNvGrpSpPr>
          <p:nvPr/>
        </p:nvGrpSpPr>
        <p:grpSpPr bwMode="auto">
          <a:xfrm>
            <a:off x="7138988" y="2276475"/>
            <a:ext cx="922337" cy="1244600"/>
            <a:chOff x="7139258" y="2276576"/>
            <a:chExt cx="921441" cy="1244083"/>
          </a:xfrm>
        </p:grpSpPr>
        <p:pic>
          <p:nvPicPr>
            <p:cNvPr id="4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74" y="282825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5952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4274" y="2276576"/>
              <a:ext cx="863371" cy="94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0453" y="2640499"/>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43"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39258" y="2625131"/>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cxnSp>
        <p:nvCxnSpPr>
          <p:cNvPr id="50" name="Straight Arrow Connector 49"/>
          <p:cNvCxnSpPr/>
          <p:nvPr/>
        </p:nvCxnSpPr>
        <p:spPr>
          <a:xfrm flipV="1">
            <a:off x="3138488" y="2974975"/>
            <a:ext cx="4152900" cy="173990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724275" y="2974975"/>
            <a:ext cx="3567113" cy="279400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5" idx="0"/>
          </p:cNvCxnSpPr>
          <p:nvPr/>
        </p:nvCxnSpPr>
        <p:spPr>
          <a:xfrm flipV="1">
            <a:off x="5718175" y="2974975"/>
            <a:ext cx="1573213" cy="2239963"/>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4" idx="0"/>
          </p:cNvCxnSpPr>
          <p:nvPr/>
        </p:nvCxnSpPr>
        <p:spPr>
          <a:xfrm flipH="1" flipV="1">
            <a:off x="7291388" y="2974975"/>
            <a:ext cx="314325" cy="104775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6581775" y="2974975"/>
            <a:ext cx="709613" cy="322580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4792663" y="2974975"/>
            <a:ext cx="2498725" cy="785813"/>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3"/>
          </p:cNvCxnSpPr>
          <p:nvPr/>
        </p:nvCxnSpPr>
        <p:spPr>
          <a:xfrm flipV="1">
            <a:off x="3352800" y="2974975"/>
            <a:ext cx="3938588" cy="106363"/>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34"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10">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10">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10">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10">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10">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10">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41" name="TextBox 211"/>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59442" name="TextBox 212"/>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59443" name="TextBox 21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sp>
        <p:nvSpPr>
          <p:cNvPr id="59444" name="TextBox 214"/>
          <p:cNvSpPr txBox="1">
            <a:spLocks noChangeArrowheads="1"/>
          </p:cNvSpPr>
          <p:nvPr/>
        </p:nvSpPr>
        <p:spPr bwMode="auto">
          <a:xfrm>
            <a:off x="257175" y="5762625"/>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Bootstrap to Chef</a:t>
            </a:r>
          </a:p>
        </p:txBody>
      </p:sp>
      <p:sp>
        <p:nvSpPr>
          <p:cNvPr id="216" name="TextBox 215"/>
          <p:cNvSpPr txBox="1">
            <a:spLocks noChangeArrowheads="1"/>
          </p:cNvSpPr>
          <p:nvPr/>
        </p:nvSpPr>
        <p:spPr bwMode="auto">
          <a:xfrm>
            <a:off x="266700" y="6000750"/>
            <a:ext cx="3582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Chef Convergence (Hardening)</a:t>
            </a:r>
          </a:p>
        </p:txBody>
      </p:sp>
      <p:sp>
        <p:nvSpPr>
          <p:cNvPr id="217" name="TextBox 216"/>
          <p:cNvSpPr txBox="1">
            <a:spLocks noChangeArrowheads="1"/>
          </p:cNvSpPr>
          <p:nvPr/>
        </p:nvSpPr>
        <p:spPr bwMode="auto">
          <a:xfrm>
            <a:off x="266700" y="6238875"/>
            <a:ext cx="4044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Chef Convergence (Product Install)</a:t>
            </a:r>
          </a:p>
        </p:txBody>
      </p:sp>
      <p:cxnSp>
        <p:nvCxnSpPr>
          <p:cNvPr id="59" name="Straight Arrow Connector 58"/>
          <p:cNvCxnSpPr/>
          <p:nvPr/>
        </p:nvCxnSpPr>
        <p:spPr>
          <a:xfrm flipH="1" flipV="1">
            <a:off x="7291388" y="2974975"/>
            <a:ext cx="268287" cy="301625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7" idx="0"/>
          </p:cNvCxnSpPr>
          <p:nvPr/>
        </p:nvCxnSpPr>
        <p:spPr>
          <a:xfrm flipH="1" flipV="1">
            <a:off x="7291388" y="2974975"/>
            <a:ext cx="1062037" cy="258603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0" idx="0"/>
          </p:cNvCxnSpPr>
          <p:nvPr/>
        </p:nvCxnSpPr>
        <p:spPr>
          <a:xfrm flipV="1">
            <a:off x="5059363" y="2974975"/>
            <a:ext cx="2232025" cy="3382963"/>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3943350" y="2974975"/>
            <a:ext cx="3348038" cy="1211263"/>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7291388" y="2974975"/>
            <a:ext cx="1793875" cy="2162175"/>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9"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47" name="TextBox 246"/>
          <p:cNvSpPr txBox="1"/>
          <p:nvPr/>
        </p:nvSpPr>
        <p:spPr>
          <a:xfrm>
            <a:off x="5857359" y="1465086"/>
            <a:ext cx="2545974" cy="584775"/>
          </a:xfrm>
          <a:prstGeom prst="rect">
            <a:avLst/>
          </a:prstGeom>
          <a:noFill/>
          <a:scene3d>
            <a:camera prst="orthographicFront">
              <a:rot lat="19170000" lon="2886000" rev="17766000"/>
            </a:camera>
            <a:lightRig rig="threePt" dir="t"/>
          </a:scene3d>
        </p:spPr>
        <p:txBody>
          <a:bodyPr>
            <a:spAutoFit/>
          </a:bodyPr>
          <a:lstStyle/>
          <a:p>
            <a:pPr>
              <a:defRPr/>
            </a:pPr>
            <a:r>
              <a:rPr lang="en-GB" sz="1600" dirty="0">
                <a:latin typeface="+mn-lt"/>
                <a:cs typeface="Aharoni" panose="02010803020104030203" pitchFamily="2" charset="-79"/>
              </a:rPr>
              <a:t>Tools in the Cloud</a:t>
            </a:r>
            <a:br>
              <a:rPr lang="en-GB" sz="1600" dirty="0">
                <a:latin typeface="+mn-lt"/>
                <a:cs typeface="Aharoni" panose="02010803020104030203" pitchFamily="2" charset="-79"/>
              </a:rPr>
            </a:br>
            <a:r>
              <a:rPr lang="en-GB" sz="1600" dirty="0">
                <a:latin typeface="+mn-lt"/>
                <a:cs typeface="Aharoni" panose="02010803020104030203" pitchFamily="2" charset="-79"/>
              </a:rPr>
              <a:t>(Monsoon)</a:t>
            </a:r>
          </a:p>
        </p:txBody>
      </p:sp>
      <p:pic>
        <p:nvPicPr>
          <p:cNvPr id="25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273880" y="232637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5947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0150" y="1809750"/>
            <a:ext cx="8636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 name="Picture 2" descr="http://1.bp.blogspot.com/-Vmi71OxNxTc/TzvZH9OTjaI/AAAAAAAAAYM/DtN_4Fz8Kn0/s1600/jenkinsLogo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269667" y="2092933"/>
            <a:ext cx="438092" cy="60478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253" name="Picture 2" descr="http://1.bp.blogspot.com/-Vmi71OxNxTc/TzvZH9OTjaI/AAAAAAAAAYM/DtN_4Fz8Kn0/s1600/jenkinsLogo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692914" y="2101361"/>
            <a:ext cx="421346" cy="581669"/>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sp>
        <p:nvSpPr>
          <p:cNvPr id="146" name="TextBox 145"/>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sp>
        <p:nvSpPr>
          <p:cNvPr id="150" name="Rectangle 149"/>
          <p:cNvSpPr/>
          <p:nvPr/>
        </p:nvSpPr>
        <p:spPr>
          <a:xfrm>
            <a:off x="4627563" y="1182021"/>
            <a:ext cx="3775803" cy="457594"/>
          </a:xfrm>
          <a:prstGeom prst="rect">
            <a:avLst/>
          </a:prstGeom>
          <a:solidFill>
            <a:srgbClr val="FEFEFE">
              <a:alpha val="8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 Placeholder 1"/>
          <p:cNvSpPr>
            <a:spLocks noGrp="1"/>
          </p:cNvSpPr>
          <p:nvPr>
            <p:ph type="body" sz="quarter" idx="10"/>
          </p:nvPr>
        </p:nvSpPr>
        <p:spPr/>
        <p:txBody>
          <a:bodyPr/>
          <a:lstStyle/>
          <a:p>
            <a:r>
              <a:rPr lang="en-GB" dirty="0" smtClean="0"/>
              <a:t>The “recipe” is downloaded and used by the local Chef agents to do the installations and configuration</a:t>
            </a:r>
            <a:endParaRPr lang="en-GB" dirty="0"/>
          </a:p>
        </p:txBody>
      </p:sp>
    </p:spTree>
    <p:extLst>
      <p:ext uri="{BB962C8B-B14F-4D97-AF65-F5344CB8AC3E}">
        <p14:creationId xmlns:p14="http://schemas.microsoft.com/office/powerpoint/2010/main" val="3955036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500"/>
                                        <p:tgtEl>
                                          <p:spTgt spid="216"/>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7"/>
                                        </p:tgtEl>
                                        <p:attrNameLst>
                                          <p:attrName>style.visibility</p:attrName>
                                        </p:attrNameLst>
                                      </p:cBhvr>
                                      <p:to>
                                        <p:strVal val="visible"/>
                                      </p:to>
                                    </p:set>
                                    <p:animEffect transition="in" filter="fade">
                                      <p:cBhvr>
                                        <p:cTn id="11" dur="500"/>
                                        <p:tgtEl>
                                          <p:spTgt spid="217"/>
                                        </p:tgtEl>
                                      </p:cBhvr>
                                    </p:animEffect>
                                  </p:childTnLst>
                                </p:cTn>
                              </p:par>
                              <p:par>
                                <p:cTn id="12" presetID="22" presetClass="entr" presetSubtype="4"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down)">
                                      <p:cBhvr>
                                        <p:cTn id="14" dur="500"/>
                                        <p:tgtEl>
                                          <p:spTgt spid="149"/>
                                        </p:tgtEl>
                                      </p:cBhvr>
                                    </p:animEffect>
                                  </p:childTnLst>
                                </p:cTn>
                              </p:par>
                              <p:par>
                                <p:cTn id="15" presetID="22" presetClass="entr" presetSubtype="4" fill="hold" nodeType="withEffect">
                                  <p:stCondLst>
                                    <p:cond delay="500"/>
                                  </p:stCondLst>
                                  <p:childTnLst>
                                    <p:set>
                                      <p:cBhvr>
                                        <p:cTn id="16" dur="1" fill="hold">
                                          <p:stCondLst>
                                            <p:cond delay="0"/>
                                          </p:stCondLst>
                                        </p:cTn>
                                        <p:tgtEl>
                                          <p:spTgt spid="144"/>
                                        </p:tgtEl>
                                        <p:attrNameLst>
                                          <p:attrName>style.visibility</p:attrName>
                                        </p:attrNameLst>
                                      </p:cBhvr>
                                      <p:to>
                                        <p:strVal val="visible"/>
                                      </p:to>
                                    </p:set>
                                    <p:animEffect transition="in" filter="wipe(down)">
                                      <p:cBhvr>
                                        <p:cTn id="17" dur="500"/>
                                        <p:tgtEl>
                                          <p:spTgt spid="144"/>
                                        </p:tgtEl>
                                      </p:cBhvr>
                                    </p:animEffect>
                                  </p:childTnLst>
                                </p:cTn>
                              </p:par>
                              <p:par>
                                <p:cTn id="18" presetID="22" presetClass="entr" presetSubtype="4" fill="hold" nodeType="withEffect">
                                  <p:stCondLst>
                                    <p:cond delay="1500"/>
                                  </p:stCondLst>
                                  <p:childTnLst>
                                    <p:set>
                                      <p:cBhvr>
                                        <p:cTn id="19" dur="1" fill="hold">
                                          <p:stCondLst>
                                            <p:cond delay="0"/>
                                          </p:stCondLst>
                                        </p:cTn>
                                        <p:tgtEl>
                                          <p:spTgt spid="145"/>
                                        </p:tgtEl>
                                        <p:attrNameLst>
                                          <p:attrName>style.visibility</p:attrName>
                                        </p:attrNameLst>
                                      </p:cBhvr>
                                      <p:to>
                                        <p:strVal val="visible"/>
                                      </p:to>
                                    </p:set>
                                    <p:animEffect transition="in" filter="wipe(down)">
                                      <p:cBhvr>
                                        <p:cTn id="20" dur="500"/>
                                        <p:tgtEl>
                                          <p:spTgt spid="145"/>
                                        </p:tgtEl>
                                      </p:cBhvr>
                                    </p:animEffect>
                                  </p:childTnLst>
                                </p:cTn>
                              </p:par>
                              <p:par>
                                <p:cTn id="21" presetID="22" presetClass="entr" presetSubtype="4" fill="hold" nodeType="withEffect">
                                  <p:stCondLst>
                                    <p:cond delay="1400"/>
                                  </p:stCondLst>
                                  <p:childTnLst>
                                    <p:set>
                                      <p:cBhvr>
                                        <p:cTn id="22" dur="1" fill="hold">
                                          <p:stCondLst>
                                            <p:cond delay="0"/>
                                          </p:stCondLst>
                                        </p:cTn>
                                        <p:tgtEl>
                                          <p:spTgt spid="157"/>
                                        </p:tgtEl>
                                        <p:attrNameLst>
                                          <p:attrName>style.visibility</p:attrName>
                                        </p:attrNameLst>
                                      </p:cBhvr>
                                      <p:to>
                                        <p:strVal val="visible"/>
                                      </p:to>
                                    </p:set>
                                    <p:animEffect transition="in" filter="wipe(down)">
                                      <p:cBhvr>
                                        <p:cTn id="23" dur="500"/>
                                        <p:tgtEl>
                                          <p:spTgt spid="157"/>
                                        </p:tgtEl>
                                      </p:cBhvr>
                                    </p:animEffect>
                                  </p:childTnLst>
                                </p:cTn>
                              </p:par>
                              <p:par>
                                <p:cTn id="24" presetID="22" presetClass="entr" presetSubtype="4" fill="hold" nodeType="withEffect">
                                  <p:stCondLst>
                                    <p:cond delay="700"/>
                                  </p:stCondLst>
                                  <p:childTnLst>
                                    <p:set>
                                      <p:cBhvr>
                                        <p:cTn id="25" dur="1" fill="hold">
                                          <p:stCondLst>
                                            <p:cond delay="0"/>
                                          </p:stCondLst>
                                        </p:cTn>
                                        <p:tgtEl>
                                          <p:spTgt spid="165"/>
                                        </p:tgtEl>
                                        <p:attrNameLst>
                                          <p:attrName>style.visibility</p:attrName>
                                        </p:attrNameLst>
                                      </p:cBhvr>
                                      <p:to>
                                        <p:strVal val="visible"/>
                                      </p:to>
                                    </p:set>
                                    <p:animEffect transition="in" filter="wipe(down)">
                                      <p:cBhvr>
                                        <p:cTn id="26" dur="500"/>
                                        <p:tgtEl>
                                          <p:spTgt spid="165"/>
                                        </p:tgtEl>
                                      </p:cBhvr>
                                    </p:animEffect>
                                  </p:childTnLst>
                                </p:cTn>
                              </p:par>
                              <p:par>
                                <p:cTn id="27" presetID="22" presetClass="entr" presetSubtype="4" fill="hold" nodeType="withEffect">
                                  <p:stCondLst>
                                    <p:cond delay="2000"/>
                                  </p:stCondLst>
                                  <p:childTnLst>
                                    <p:set>
                                      <p:cBhvr>
                                        <p:cTn id="28" dur="1" fill="hold">
                                          <p:stCondLst>
                                            <p:cond delay="0"/>
                                          </p:stCondLst>
                                        </p:cTn>
                                        <p:tgtEl>
                                          <p:spTgt spid="161"/>
                                        </p:tgtEl>
                                        <p:attrNameLst>
                                          <p:attrName>style.visibility</p:attrName>
                                        </p:attrNameLst>
                                      </p:cBhvr>
                                      <p:to>
                                        <p:strVal val="visible"/>
                                      </p:to>
                                    </p:set>
                                    <p:animEffect transition="in" filter="wipe(down)">
                                      <p:cBhvr>
                                        <p:cTn id="29" dur="500"/>
                                        <p:tgtEl>
                                          <p:spTgt spid="161"/>
                                        </p:tgtEl>
                                      </p:cBhvr>
                                    </p:animEffect>
                                  </p:childTnLst>
                                </p:cTn>
                              </p:par>
                              <p:par>
                                <p:cTn id="30" presetID="22" presetClass="entr" presetSubtype="4" fill="hold" nodeType="withEffect">
                                  <p:stCondLst>
                                    <p:cond delay="2000"/>
                                  </p:stCondLst>
                                  <p:childTnLst>
                                    <p:set>
                                      <p:cBhvr>
                                        <p:cTn id="31" dur="1" fill="hold">
                                          <p:stCondLst>
                                            <p:cond delay="0"/>
                                          </p:stCondLst>
                                        </p:cTn>
                                        <p:tgtEl>
                                          <p:spTgt spid="169"/>
                                        </p:tgtEl>
                                        <p:attrNameLst>
                                          <p:attrName>style.visibility</p:attrName>
                                        </p:attrNameLst>
                                      </p:cBhvr>
                                      <p:to>
                                        <p:strVal val="visible"/>
                                      </p:to>
                                    </p:set>
                                    <p:animEffect transition="in" filter="wipe(down)">
                                      <p:cBhvr>
                                        <p:cTn id="32" dur="500"/>
                                        <p:tgtEl>
                                          <p:spTgt spid="169"/>
                                        </p:tgtEl>
                                      </p:cBhvr>
                                    </p:animEffect>
                                  </p:childTnLst>
                                </p:cTn>
                              </p:par>
                              <p:par>
                                <p:cTn id="33" presetID="22" presetClass="entr" presetSubtype="4" fill="hold" nodeType="withEffect">
                                  <p:stCondLst>
                                    <p:cond delay="1300"/>
                                  </p:stCondLst>
                                  <p:childTnLst>
                                    <p:set>
                                      <p:cBhvr>
                                        <p:cTn id="34" dur="1" fill="hold">
                                          <p:stCondLst>
                                            <p:cond delay="0"/>
                                          </p:stCondLst>
                                        </p:cTn>
                                        <p:tgtEl>
                                          <p:spTgt spid="179"/>
                                        </p:tgtEl>
                                        <p:attrNameLst>
                                          <p:attrName>style.visibility</p:attrName>
                                        </p:attrNameLst>
                                      </p:cBhvr>
                                      <p:to>
                                        <p:strVal val="visible"/>
                                      </p:to>
                                    </p:set>
                                    <p:animEffect transition="in" filter="wipe(down)">
                                      <p:cBhvr>
                                        <p:cTn id="35" dur="500"/>
                                        <p:tgtEl>
                                          <p:spTgt spid="179"/>
                                        </p:tgtEl>
                                      </p:cBhvr>
                                    </p:animEffect>
                                  </p:childTnLst>
                                </p:cTn>
                              </p:par>
                              <p:par>
                                <p:cTn id="36" presetID="22" presetClass="entr" presetSubtype="4" fill="hold" nodeType="withEffect">
                                  <p:stCondLst>
                                    <p:cond delay="600"/>
                                  </p:stCondLst>
                                  <p:childTnLst>
                                    <p:set>
                                      <p:cBhvr>
                                        <p:cTn id="37" dur="1" fill="hold">
                                          <p:stCondLst>
                                            <p:cond delay="0"/>
                                          </p:stCondLst>
                                        </p:cTn>
                                        <p:tgtEl>
                                          <p:spTgt spid="183"/>
                                        </p:tgtEl>
                                        <p:attrNameLst>
                                          <p:attrName>style.visibility</p:attrName>
                                        </p:attrNameLst>
                                      </p:cBhvr>
                                      <p:to>
                                        <p:strVal val="visible"/>
                                      </p:to>
                                    </p:set>
                                    <p:animEffect transition="in" filter="wipe(down)">
                                      <p:cBhvr>
                                        <p:cTn id="38" dur="500"/>
                                        <p:tgtEl>
                                          <p:spTgt spid="183"/>
                                        </p:tgtEl>
                                      </p:cBhvr>
                                    </p:animEffect>
                                  </p:childTnLst>
                                </p:cTn>
                              </p:par>
                              <p:par>
                                <p:cTn id="39" presetID="22" presetClass="entr" presetSubtype="4" fill="hold" nodeType="withEffect">
                                  <p:stCondLst>
                                    <p:cond delay="1400"/>
                                  </p:stCondLst>
                                  <p:childTnLst>
                                    <p:set>
                                      <p:cBhvr>
                                        <p:cTn id="40" dur="1" fill="hold">
                                          <p:stCondLst>
                                            <p:cond delay="0"/>
                                          </p:stCondLst>
                                        </p:cTn>
                                        <p:tgtEl>
                                          <p:spTgt spid="191"/>
                                        </p:tgtEl>
                                        <p:attrNameLst>
                                          <p:attrName>style.visibility</p:attrName>
                                        </p:attrNameLst>
                                      </p:cBhvr>
                                      <p:to>
                                        <p:strVal val="visible"/>
                                      </p:to>
                                    </p:set>
                                    <p:animEffect transition="in" filter="wipe(down)">
                                      <p:cBhvr>
                                        <p:cTn id="41" dur="500"/>
                                        <p:tgtEl>
                                          <p:spTgt spid="191"/>
                                        </p:tgtEl>
                                      </p:cBhvr>
                                    </p:animEffect>
                                  </p:childTnLst>
                                </p:cTn>
                              </p:par>
                              <p:par>
                                <p:cTn id="42" presetID="22" presetClass="entr" presetSubtype="4" fill="hold" nodeType="withEffect">
                                  <p:stCondLst>
                                    <p:cond delay="2200"/>
                                  </p:stCondLst>
                                  <p:childTnLst>
                                    <p:set>
                                      <p:cBhvr>
                                        <p:cTn id="43" dur="1" fill="hold">
                                          <p:stCondLst>
                                            <p:cond delay="0"/>
                                          </p:stCondLst>
                                        </p:cTn>
                                        <p:tgtEl>
                                          <p:spTgt spid="195"/>
                                        </p:tgtEl>
                                        <p:attrNameLst>
                                          <p:attrName>style.visibility</p:attrName>
                                        </p:attrNameLst>
                                      </p:cBhvr>
                                      <p:to>
                                        <p:strVal val="visible"/>
                                      </p:to>
                                    </p:set>
                                    <p:animEffect transition="in" filter="wipe(down)">
                                      <p:cBhvr>
                                        <p:cTn id="44" dur="500"/>
                                        <p:tgtEl>
                                          <p:spTgt spid="195"/>
                                        </p:tgtEl>
                                      </p:cBhvr>
                                    </p:animEffect>
                                  </p:childTnLst>
                                </p:cTn>
                              </p:par>
                              <p:par>
                                <p:cTn id="45" presetID="22" presetClass="entr" presetSubtype="4" fill="hold" nodeType="withEffect">
                                  <p:stCondLst>
                                    <p:cond delay="700"/>
                                  </p:stCondLst>
                                  <p:childTnLst>
                                    <p:set>
                                      <p:cBhvr>
                                        <p:cTn id="46" dur="1" fill="hold">
                                          <p:stCondLst>
                                            <p:cond delay="0"/>
                                          </p:stCondLst>
                                        </p:cTn>
                                        <p:tgtEl>
                                          <p:spTgt spid="199"/>
                                        </p:tgtEl>
                                        <p:attrNameLst>
                                          <p:attrName>style.visibility</p:attrName>
                                        </p:attrNameLst>
                                      </p:cBhvr>
                                      <p:to>
                                        <p:strVal val="visible"/>
                                      </p:to>
                                    </p:set>
                                    <p:animEffect transition="in" filter="wipe(down)">
                                      <p:cBhvr>
                                        <p:cTn id="47"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Doing things manually is no longer an option</a:t>
            </a:r>
            <a:endParaRPr lang="en-GB" dirty="0"/>
          </a:p>
        </p:txBody>
      </p:sp>
      <p:sp>
        <p:nvSpPr>
          <p:cNvPr id="3" name="Content Placeholder 2"/>
          <p:cNvSpPr>
            <a:spLocks noGrp="1"/>
          </p:cNvSpPr>
          <p:nvPr>
            <p:ph sz="quarter" idx="11"/>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pPr marL="0" indent="0">
              <a:buNone/>
            </a:pPr>
            <a:endParaRPr lang="en-GB" dirty="0" smtClean="0">
              <a:hlinkClick r:id="rId3"/>
            </a:endParaRPr>
          </a:p>
          <a:p>
            <a:pPr marL="0" indent="0" algn="r">
              <a:buNone/>
            </a:pPr>
            <a:r>
              <a:rPr lang="en-GB" sz="1400" dirty="0" smtClean="0">
                <a:hlinkClick r:id="rId3"/>
              </a:rPr>
              <a:t>http</a:t>
            </a:r>
            <a:r>
              <a:rPr lang="en-GB" sz="1400" dirty="0">
                <a:hlinkClick r:id="rId3"/>
              </a:rPr>
              <a:t>://</a:t>
            </a:r>
            <a:r>
              <a:rPr lang="en-GB" sz="1400" dirty="0" smtClean="0">
                <a:hlinkClick r:id="rId3"/>
              </a:rPr>
              <a:t>regmedia.co.uk/2012/03/26/opscode_server_complexity.jpg</a:t>
            </a:r>
            <a:endParaRPr lang="en-GB" sz="1400" dirty="0" smtClean="0"/>
          </a:p>
          <a:p>
            <a:endParaRPr lang="en-GB" dirty="0"/>
          </a:p>
        </p:txBody>
      </p:sp>
      <p:sp>
        <p:nvSpPr>
          <p:cNvPr id="4" name="Title 3"/>
          <p:cNvSpPr>
            <a:spLocks noGrp="1"/>
          </p:cNvSpPr>
          <p:nvPr>
            <p:ph type="title"/>
          </p:nvPr>
        </p:nvSpPr>
        <p:spPr/>
        <p:txBody>
          <a:bodyPr/>
          <a:lstStyle/>
          <a:p>
            <a:r>
              <a:rPr lang="en-GB" dirty="0"/>
              <a:t/>
            </a:r>
            <a:br>
              <a:rPr lang="en-GB" dirty="0"/>
            </a:br>
            <a:r>
              <a:rPr lang="en-GB" dirty="0"/>
              <a:t>IT Infrastructure Evolution </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56" y="1844824"/>
            <a:ext cx="8100392" cy="3317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356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Chef terms </a:t>
            </a:r>
            <a:endParaRPr lang="en-GB" dirty="0"/>
          </a:p>
        </p:txBody>
      </p:sp>
      <p:sp>
        <p:nvSpPr>
          <p:cNvPr id="3" name="Content Placeholder 2"/>
          <p:cNvSpPr>
            <a:spLocks noGrp="1"/>
          </p:cNvSpPr>
          <p:nvPr>
            <p:ph sz="quarter" idx="11"/>
          </p:nvPr>
        </p:nvSpPr>
        <p:spPr/>
        <p:txBody>
          <a:bodyPr/>
          <a:lstStyle/>
          <a:p>
            <a:r>
              <a:rPr lang="en-GB" dirty="0" smtClean="0"/>
              <a:t>Knife</a:t>
            </a:r>
          </a:p>
          <a:p>
            <a:pPr lvl="1"/>
            <a:r>
              <a:rPr lang="en-GB" dirty="0"/>
              <a:t>knife is a command-line tool </a:t>
            </a:r>
            <a:endParaRPr lang="en-GB" dirty="0" smtClean="0"/>
          </a:p>
          <a:p>
            <a:pPr lvl="1"/>
            <a:r>
              <a:rPr lang="en-GB" dirty="0" smtClean="0"/>
              <a:t>provides </a:t>
            </a:r>
            <a:r>
              <a:rPr lang="en-GB" dirty="0"/>
              <a:t>an interface between a </a:t>
            </a:r>
            <a:r>
              <a:rPr lang="en-GB" dirty="0" smtClean="0"/>
              <a:t>workstation</a:t>
            </a:r>
            <a:r>
              <a:rPr lang="en-GB" dirty="0"/>
              <a:t>, local chef-repo and the </a:t>
            </a:r>
            <a:r>
              <a:rPr lang="en-GB" dirty="0" smtClean="0"/>
              <a:t>chef server</a:t>
            </a:r>
          </a:p>
          <a:p>
            <a:pPr lvl="1"/>
            <a:r>
              <a:rPr lang="en-GB" dirty="0" smtClean="0"/>
              <a:t>help manage nodes, cookbooks-recipes, roles, environments, cloud resources</a:t>
            </a:r>
            <a:endParaRPr lang="en-GB" dirty="0"/>
          </a:p>
          <a:p>
            <a:r>
              <a:rPr lang="en-GB" dirty="0" smtClean="0"/>
              <a:t>Bootstrap</a:t>
            </a:r>
          </a:p>
          <a:p>
            <a:pPr lvl="1"/>
            <a:r>
              <a:rPr lang="en-GB" dirty="0" smtClean="0"/>
              <a:t>Installation of the chef-client </a:t>
            </a:r>
            <a:r>
              <a:rPr lang="en-GB" dirty="0"/>
              <a:t>on a target node so that it can </a:t>
            </a:r>
            <a:r>
              <a:rPr lang="en-GB" dirty="0" smtClean="0"/>
              <a:t>function as </a:t>
            </a:r>
            <a:r>
              <a:rPr lang="en-GB" dirty="0"/>
              <a:t>a chef-client and communicate with </a:t>
            </a:r>
            <a:r>
              <a:rPr lang="en-GB" dirty="0" smtClean="0"/>
              <a:t>its </a:t>
            </a:r>
            <a:r>
              <a:rPr lang="en-GB" dirty="0"/>
              <a:t>Chef server</a:t>
            </a:r>
          </a:p>
          <a:p>
            <a:r>
              <a:rPr lang="en-GB" dirty="0" smtClean="0"/>
              <a:t>Cookbook</a:t>
            </a:r>
          </a:p>
          <a:p>
            <a:pPr lvl="1"/>
            <a:r>
              <a:rPr lang="en-GB" dirty="0"/>
              <a:t>fundamental unit of configuration and policy </a:t>
            </a:r>
            <a:r>
              <a:rPr lang="en-GB" dirty="0" smtClean="0"/>
              <a:t>distribution</a:t>
            </a:r>
          </a:p>
          <a:p>
            <a:pPr lvl="1"/>
            <a:r>
              <a:rPr lang="en-GB" dirty="0"/>
              <a:t>defines a scenario, such as everything needed to install and configure </a:t>
            </a:r>
            <a:r>
              <a:rPr lang="en-GB" dirty="0" smtClean="0"/>
              <a:t>an application, </a:t>
            </a:r>
            <a:r>
              <a:rPr lang="en-GB" dirty="0"/>
              <a:t>and then </a:t>
            </a:r>
            <a:r>
              <a:rPr lang="en-GB" dirty="0" smtClean="0"/>
              <a:t>definition of </a:t>
            </a:r>
            <a:r>
              <a:rPr lang="en-GB" dirty="0"/>
              <a:t>all of the components that are required to support that scenario </a:t>
            </a:r>
            <a:endParaRPr lang="en-GB" dirty="0" smtClean="0"/>
          </a:p>
          <a:p>
            <a:r>
              <a:rPr lang="en-GB" dirty="0" smtClean="0"/>
              <a:t>Roles</a:t>
            </a:r>
          </a:p>
          <a:p>
            <a:pPr lvl="1"/>
            <a:r>
              <a:rPr lang="en-GB" dirty="0"/>
              <a:t>a way to define certain patterns and processes that exist across nodes in an organization as belonging to a single job function</a:t>
            </a:r>
          </a:p>
          <a:p>
            <a:r>
              <a:rPr lang="en-GB" dirty="0" smtClean="0"/>
              <a:t>Databag</a:t>
            </a:r>
          </a:p>
          <a:p>
            <a:pPr lvl="1"/>
            <a:r>
              <a:rPr lang="en-GB" dirty="0"/>
              <a:t>data bag is a global variable that is stored as JSON data and is accessible from a </a:t>
            </a:r>
            <a:r>
              <a:rPr lang="en-GB" dirty="0" smtClean="0"/>
              <a:t>server</a:t>
            </a:r>
          </a:p>
          <a:p>
            <a:pPr lvl="1"/>
            <a:r>
              <a:rPr lang="en-GB" dirty="0"/>
              <a:t> is indexed for searching and can be loaded by a recipe or accessed during a search</a:t>
            </a:r>
          </a:p>
          <a:p>
            <a:endParaRPr lang="en-GB" dirty="0"/>
          </a:p>
        </p:txBody>
      </p:sp>
      <p:sp>
        <p:nvSpPr>
          <p:cNvPr id="4" name="Title 3"/>
          <p:cNvSpPr>
            <a:spLocks noGrp="1"/>
          </p:cNvSpPr>
          <p:nvPr>
            <p:ph type="title"/>
          </p:nvPr>
        </p:nvSpPr>
        <p:spPr/>
        <p:txBody>
          <a:bodyPr/>
          <a:lstStyle/>
          <a:p>
            <a:pPr lvl="1">
              <a:lnSpc>
                <a:spcPct val="100000"/>
              </a:lnSpc>
            </a:pPr>
            <a:r>
              <a:rPr lang="en-GB" dirty="0"/>
              <a:t>Key concepts in </a:t>
            </a:r>
            <a:r>
              <a:rPr lang="en-GB" dirty="0" smtClean="0"/>
              <a:t>Chef</a:t>
            </a:r>
            <a:endParaRPr lang="en-GB" dirty="0"/>
          </a:p>
        </p:txBody>
      </p:sp>
    </p:spTree>
    <p:extLst>
      <p:ext uri="{BB962C8B-B14F-4D97-AF65-F5344CB8AC3E}">
        <p14:creationId xmlns:p14="http://schemas.microsoft.com/office/powerpoint/2010/main" val="186917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Chef Server is part of your CMDB</a:t>
            </a:r>
            <a:endParaRPr lang="en-GB" dirty="0"/>
          </a:p>
        </p:txBody>
      </p:sp>
      <p:sp>
        <p:nvSpPr>
          <p:cNvPr id="4" name="Title 3"/>
          <p:cNvSpPr>
            <a:spLocks noGrp="1"/>
          </p:cNvSpPr>
          <p:nvPr>
            <p:ph type="title"/>
          </p:nvPr>
        </p:nvSpPr>
        <p:spPr/>
        <p:txBody>
          <a:bodyPr/>
          <a:lstStyle/>
          <a:p>
            <a:r>
              <a:rPr lang="en-GB" dirty="0" smtClean="0"/>
              <a:t>Searchable Configuration </a:t>
            </a:r>
            <a:r>
              <a:rPr lang="en-GB" dirty="0"/>
              <a:t> </a:t>
            </a:r>
          </a:p>
        </p:txBody>
      </p:sp>
      <p:pic>
        <p:nvPicPr>
          <p:cNvPr id="5" name="Picture 2" descr="https://www.getchef.com/images/chart-config-mgt-adding-a-serv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579440"/>
            <a:ext cx="7632848" cy="508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664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GB" altLang="en-US" dirty="0" smtClean="0"/>
              <a:t>What does this mean for people?</a:t>
            </a:r>
            <a:endParaRPr lang="en-US" altLang="en-US" dirty="0" smtClean="0"/>
          </a:p>
        </p:txBody>
      </p:sp>
    </p:spTree>
    <p:extLst>
      <p:ext uri="{BB962C8B-B14F-4D97-AF65-F5344CB8AC3E}">
        <p14:creationId xmlns:p14="http://schemas.microsoft.com/office/powerpoint/2010/main" val="31365819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Let’s talk about the lab</a:t>
            </a:r>
            <a:endParaRPr lang="en-GB" dirty="0"/>
          </a:p>
        </p:txBody>
      </p:sp>
    </p:spTree>
    <p:extLst>
      <p:ext uri="{BB962C8B-B14F-4D97-AF65-F5344CB8AC3E}">
        <p14:creationId xmlns:p14="http://schemas.microsoft.com/office/powerpoint/2010/main" val="3487154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Lab exercises</a:t>
            </a:r>
            <a:endParaRPr lang="en-GB" dirty="0"/>
          </a:p>
        </p:txBody>
      </p:sp>
      <p:sp>
        <p:nvSpPr>
          <p:cNvPr id="3" name="Content Placeholder 2"/>
          <p:cNvSpPr>
            <a:spLocks noGrp="1"/>
          </p:cNvSpPr>
          <p:nvPr>
            <p:ph sz="quarter" idx="11"/>
          </p:nvPr>
        </p:nvSpPr>
        <p:spPr/>
        <p:txBody>
          <a:bodyPr/>
          <a:lstStyle/>
          <a:p>
            <a:endParaRPr lang="en-GB" dirty="0" smtClean="0"/>
          </a:p>
          <a:p>
            <a:r>
              <a:rPr lang="en-GB" dirty="0" smtClean="0"/>
              <a:t>Go here!</a:t>
            </a:r>
            <a:br>
              <a:rPr lang="en-GB" dirty="0" smtClean="0"/>
            </a:br>
            <a:r>
              <a:rPr lang="en-GB" dirty="0">
                <a:hlinkClick r:id="rId3"/>
              </a:rPr>
              <a:t>https://alm.accenture.com/wiki/display/DOT/Module+5+Introduction</a:t>
            </a:r>
            <a:endParaRPr lang="en-GB" dirty="0"/>
          </a:p>
          <a:p>
            <a:pPr marL="0" indent="0">
              <a:buNone/>
            </a:pPr>
            <a:endParaRPr lang="en-GB" dirty="0"/>
          </a:p>
          <a:p>
            <a:r>
              <a:rPr lang="en-GB" dirty="0"/>
              <a:t>Duration: ~30 minutes</a:t>
            </a:r>
          </a:p>
          <a:p>
            <a:pPr marL="0" indent="0">
              <a:buNone/>
            </a:pPr>
            <a:r>
              <a:rPr lang="en-GB" dirty="0"/>
              <a:t> </a:t>
            </a:r>
          </a:p>
          <a:p>
            <a:endParaRPr lang="en-GB" dirty="0" smtClean="0"/>
          </a:p>
        </p:txBody>
      </p:sp>
      <p:sp>
        <p:nvSpPr>
          <p:cNvPr id="4" name="Title 3"/>
          <p:cNvSpPr>
            <a:spLocks noGrp="1"/>
          </p:cNvSpPr>
          <p:nvPr>
            <p:ph type="title"/>
          </p:nvPr>
        </p:nvSpPr>
        <p:spPr/>
        <p:txBody>
          <a:bodyPr/>
          <a:lstStyle/>
          <a:p>
            <a:r>
              <a:rPr lang="en-GB" dirty="0" smtClean="0"/>
              <a:t>Lab</a:t>
            </a:r>
            <a:endParaRPr lang="en-GB" dirty="0"/>
          </a:p>
        </p:txBody>
      </p:sp>
    </p:spTree>
    <p:extLst>
      <p:ext uri="{BB962C8B-B14F-4D97-AF65-F5344CB8AC3E}">
        <p14:creationId xmlns:p14="http://schemas.microsoft.com/office/powerpoint/2010/main" val="565673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Do the lab!</a:t>
            </a:r>
            <a:endParaRPr lang="en-GB" dirty="0"/>
          </a:p>
        </p:txBody>
      </p:sp>
    </p:spTree>
    <p:extLst>
      <p:ext uri="{BB962C8B-B14F-4D97-AF65-F5344CB8AC3E}">
        <p14:creationId xmlns:p14="http://schemas.microsoft.com/office/powerpoint/2010/main" val="1699203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Key Points</a:t>
            </a:r>
            <a:endParaRPr lang="en-GB" dirty="0"/>
          </a:p>
        </p:txBody>
      </p:sp>
      <p:sp>
        <p:nvSpPr>
          <p:cNvPr id="3" name="Content Placeholder 2"/>
          <p:cNvSpPr>
            <a:spLocks noGrp="1"/>
          </p:cNvSpPr>
          <p:nvPr>
            <p:ph sz="quarter" idx="11"/>
          </p:nvPr>
        </p:nvSpPr>
        <p:spPr/>
        <p:txBody>
          <a:bodyPr/>
          <a:lstStyle/>
          <a:p>
            <a:r>
              <a:rPr lang="en-GB" dirty="0" smtClean="0"/>
              <a:t>We looked at Infrastructure Automation</a:t>
            </a:r>
          </a:p>
          <a:p>
            <a:r>
              <a:rPr lang="en-GB" dirty="0" smtClean="0"/>
              <a:t>Benefits of Infrastructure of as code</a:t>
            </a:r>
          </a:p>
          <a:p>
            <a:r>
              <a:rPr lang="en-GB" dirty="0" smtClean="0"/>
              <a:t>Discussed </a:t>
            </a:r>
            <a:r>
              <a:rPr lang="en-GB" dirty="0"/>
              <a:t>Convergent Configuration Management </a:t>
            </a:r>
            <a:r>
              <a:rPr lang="en-GB" dirty="0" smtClean="0"/>
              <a:t>tools</a:t>
            </a:r>
            <a:endParaRPr lang="en-GB" dirty="0"/>
          </a:p>
          <a:p>
            <a:r>
              <a:rPr lang="en-GB" dirty="0" smtClean="0"/>
              <a:t>Cows</a:t>
            </a:r>
            <a:r>
              <a:rPr lang="en-GB" dirty="0"/>
              <a:t>, Pets, Snowflakes, </a:t>
            </a:r>
            <a:r>
              <a:rPr lang="en-GB" dirty="0" smtClean="0"/>
              <a:t>Phoenixes – metaphors to describe infrastructures  </a:t>
            </a:r>
            <a:endParaRPr lang="en-GB" dirty="0"/>
          </a:p>
          <a:p>
            <a:r>
              <a:rPr lang="en-GB" dirty="0" smtClean="0"/>
              <a:t>The </a:t>
            </a:r>
            <a:r>
              <a:rPr lang="en-GB" dirty="0"/>
              <a:t>most popular tools and a comparison of them</a:t>
            </a:r>
          </a:p>
          <a:p>
            <a:r>
              <a:rPr lang="en-GB" dirty="0" smtClean="0"/>
              <a:t>Why </a:t>
            </a:r>
            <a:r>
              <a:rPr lang="en-GB" dirty="0"/>
              <a:t>Chef</a:t>
            </a:r>
          </a:p>
          <a:p>
            <a:r>
              <a:rPr lang="en-GB" dirty="0" smtClean="0"/>
              <a:t>Chef </a:t>
            </a:r>
            <a:r>
              <a:rPr lang="en-GB" dirty="0"/>
              <a:t>Architecture</a:t>
            </a:r>
          </a:p>
          <a:p>
            <a:r>
              <a:rPr lang="en-GB" dirty="0" smtClean="0"/>
              <a:t>Key </a:t>
            </a:r>
            <a:r>
              <a:rPr lang="en-GB" dirty="0"/>
              <a:t>concepts in </a:t>
            </a:r>
            <a:r>
              <a:rPr lang="en-GB" dirty="0" smtClean="0"/>
              <a:t>Chef</a:t>
            </a:r>
          </a:p>
          <a:p>
            <a:r>
              <a:rPr lang="en-GB" dirty="0"/>
              <a:t>We also discussed convergent model in Chef</a:t>
            </a:r>
          </a:p>
          <a:p>
            <a:r>
              <a:rPr lang="en-GB" dirty="0" smtClean="0"/>
              <a:t>Searchable configuration can discover nodes and apply recopies automatically</a:t>
            </a:r>
            <a:endParaRPr lang="en-GB" dirty="0"/>
          </a:p>
        </p:txBody>
      </p:sp>
      <p:sp>
        <p:nvSpPr>
          <p:cNvPr id="4" name="Title 3"/>
          <p:cNvSpPr>
            <a:spLocks noGrp="1"/>
          </p:cNvSpPr>
          <p:nvPr>
            <p:ph type="title"/>
          </p:nvPr>
        </p:nvSpPr>
        <p:spPr/>
        <p:txBody>
          <a:bodyPr/>
          <a:lstStyle/>
          <a:p>
            <a:r>
              <a:rPr lang="en-GB" dirty="0"/>
              <a:t>Summary</a:t>
            </a:r>
          </a:p>
        </p:txBody>
      </p:sp>
    </p:spTree>
    <p:extLst>
      <p:ext uri="{BB962C8B-B14F-4D97-AF65-F5344CB8AC3E}">
        <p14:creationId xmlns:p14="http://schemas.microsoft.com/office/powerpoint/2010/main" val="26098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marL="0" indent="0" algn="ctr">
              <a:buNone/>
            </a:pPr>
            <a:endParaRPr lang="en-GB" sz="3600" dirty="0" smtClean="0"/>
          </a:p>
          <a:p>
            <a:pPr marL="0" indent="0" algn="ctr">
              <a:buNone/>
            </a:pPr>
            <a:endParaRPr lang="en-GB" sz="3600" dirty="0"/>
          </a:p>
          <a:p>
            <a:pPr marL="0" indent="0" algn="ctr">
              <a:buNone/>
            </a:pPr>
            <a:r>
              <a:rPr lang="en-GB" sz="3600" dirty="0" smtClean="0"/>
              <a:t>Discussion</a:t>
            </a:r>
            <a:endParaRPr lang="en-GB" sz="3600" dirty="0">
              <a:solidFill>
                <a:srgbClr val="FF0000"/>
              </a:solidFill>
            </a:endParaRPr>
          </a:p>
        </p:txBody>
      </p:sp>
      <p:sp>
        <p:nvSpPr>
          <p:cNvPr id="4" name="Title 3"/>
          <p:cNvSpPr>
            <a:spLocks noGrp="1"/>
          </p:cNvSpPr>
          <p:nvPr>
            <p:ph type="title"/>
          </p:nvPr>
        </p:nvSpPr>
        <p:spPr/>
        <p:txBody>
          <a:bodyPr/>
          <a:lstStyle/>
          <a:p>
            <a:r>
              <a:rPr lang="en-GB" sz="2400" dirty="0" smtClean="0"/>
              <a:t>Observation and Discussion</a:t>
            </a:r>
            <a:endParaRPr lang="en-GB" dirty="0"/>
          </a:p>
        </p:txBody>
      </p:sp>
    </p:spTree>
    <p:extLst>
      <p:ext uri="{BB962C8B-B14F-4D97-AF65-F5344CB8AC3E}">
        <p14:creationId xmlns:p14="http://schemas.microsoft.com/office/powerpoint/2010/main" val="672520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Useful References</a:t>
            </a:r>
            <a:endParaRPr lang="en-GB" dirty="0"/>
          </a:p>
        </p:txBody>
      </p:sp>
      <p:sp>
        <p:nvSpPr>
          <p:cNvPr id="3" name="Content Placeholder 2"/>
          <p:cNvSpPr>
            <a:spLocks noGrp="1"/>
          </p:cNvSpPr>
          <p:nvPr>
            <p:ph sz="quarter" idx="11"/>
          </p:nvPr>
        </p:nvSpPr>
        <p:spPr/>
        <p:txBody>
          <a:bodyPr/>
          <a:lstStyle/>
          <a:p>
            <a:r>
              <a:rPr lang="en-GB" dirty="0">
                <a:hlinkClick r:id="rId2"/>
              </a:rPr>
              <a:t>https://</a:t>
            </a:r>
            <a:r>
              <a:rPr lang="en-GB" dirty="0" smtClean="0">
                <a:hlinkClick r:id="rId2"/>
              </a:rPr>
              <a:t>www.linkedin.com/today/post/article/20140408140732-2129380-devops-is-not-only-infrastructure-automation</a:t>
            </a:r>
            <a:endParaRPr lang="en-GB" dirty="0" smtClean="0"/>
          </a:p>
          <a:p>
            <a:r>
              <a:rPr lang="en-GB" dirty="0">
                <a:hlinkClick r:id="rId3"/>
              </a:rPr>
              <a:t>http://blog.controlgroup.com/2013/09/30/aws-cloudformation-and-infrastructure-as-code</a:t>
            </a:r>
            <a:r>
              <a:rPr lang="en-GB" dirty="0" smtClean="0">
                <a:hlinkClick r:id="rId3"/>
              </a:rPr>
              <a:t>/</a:t>
            </a:r>
            <a:endParaRPr lang="en-GB" dirty="0" smtClean="0"/>
          </a:p>
          <a:p>
            <a:r>
              <a:rPr lang="en-GB" dirty="0">
                <a:hlinkClick r:id="rId4"/>
              </a:rPr>
              <a:t>https://www.getchef.com/solutions/configuration-management</a:t>
            </a:r>
            <a:r>
              <a:rPr lang="en-GB" dirty="0" smtClean="0">
                <a:hlinkClick r:id="rId4"/>
              </a:rPr>
              <a:t>/</a:t>
            </a:r>
            <a:endParaRPr lang="en-GB" dirty="0" smtClean="0"/>
          </a:p>
          <a:p>
            <a:endParaRPr lang="en-GB" dirty="0" smtClean="0"/>
          </a:p>
          <a:p>
            <a:pPr marL="0" indent="0">
              <a:buNone/>
            </a:pPr>
            <a:endParaRPr lang="en-GB" dirty="0" smtClean="0"/>
          </a:p>
          <a:p>
            <a:endParaRPr lang="en-GB" dirty="0"/>
          </a:p>
        </p:txBody>
      </p:sp>
      <p:sp>
        <p:nvSpPr>
          <p:cNvPr id="4" name="Title 3"/>
          <p:cNvSpPr>
            <a:spLocks noGrp="1"/>
          </p:cNvSpPr>
          <p:nvPr>
            <p:ph type="title"/>
          </p:nvPr>
        </p:nvSpPr>
        <p:spPr/>
        <p:txBody>
          <a:bodyPr/>
          <a:lstStyle/>
          <a:p>
            <a:r>
              <a:rPr lang="en-GB" dirty="0" smtClean="0"/>
              <a:t>References</a:t>
            </a:r>
            <a:endParaRPr lang="en-GB" dirty="0"/>
          </a:p>
        </p:txBody>
      </p:sp>
    </p:spTree>
    <p:extLst>
      <p:ext uri="{BB962C8B-B14F-4D97-AF65-F5344CB8AC3E}">
        <p14:creationId xmlns:p14="http://schemas.microsoft.com/office/powerpoint/2010/main" val="16679297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marL="0" indent="0" algn="ctr">
              <a:buNone/>
            </a:pPr>
            <a:endParaRPr lang="en-GB" sz="3600" dirty="0" smtClean="0"/>
          </a:p>
          <a:p>
            <a:pPr marL="0" indent="0" algn="ctr">
              <a:buNone/>
            </a:pPr>
            <a:endParaRPr lang="en-GB" sz="3600" dirty="0"/>
          </a:p>
          <a:p>
            <a:pPr marL="0" indent="0" algn="ctr">
              <a:buNone/>
            </a:pPr>
            <a:endParaRPr lang="en-GB" sz="3600" dirty="0" smtClean="0"/>
          </a:p>
          <a:p>
            <a:pPr marL="0" indent="0" algn="ctr">
              <a:buNone/>
            </a:pPr>
            <a:r>
              <a:rPr lang="en-GB" sz="3600" dirty="0" smtClean="0"/>
              <a:t>?</a:t>
            </a:r>
            <a:endParaRPr lang="en-GB" sz="3600" dirty="0">
              <a:solidFill>
                <a:srgbClr val="FF0000"/>
              </a:solidFill>
            </a:endParaRPr>
          </a:p>
        </p:txBody>
      </p:sp>
      <p:sp>
        <p:nvSpPr>
          <p:cNvPr id="4" name="Title 3"/>
          <p:cNvSpPr>
            <a:spLocks noGrp="1"/>
          </p:cNvSpPr>
          <p:nvPr>
            <p:ph type="title"/>
          </p:nvPr>
        </p:nvSpPr>
        <p:spPr/>
        <p:txBody>
          <a:bodyPr/>
          <a:lstStyle/>
          <a:p>
            <a:r>
              <a:rPr lang="en-GB" sz="2400" dirty="0" smtClean="0"/>
              <a:t>Questions</a:t>
            </a:r>
            <a:endParaRPr lang="en-GB" dirty="0"/>
          </a:p>
        </p:txBody>
      </p:sp>
      <p:pic>
        <p:nvPicPr>
          <p:cNvPr id="5" name="Picture 2" descr="https://openclipart.org/image/300px/svg_to_png/194097/googley-eye-birdie-has-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636912"/>
            <a:ext cx="2857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9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What would this man think?</a:t>
            </a:r>
            <a:endParaRPr lang="en-GB" dirty="0"/>
          </a:p>
        </p:txBody>
      </p:sp>
      <p:sp>
        <p:nvSpPr>
          <p:cNvPr id="3" name="Content Placeholder 2"/>
          <p:cNvSpPr>
            <a:spLocks noGrp="1"/>
          </p:cNvSpPr>
          <p:nvPr>
            <p:ph sz="quarter" idx="11"/>
          </p:nvPr>
        </p:nvSpPr>
        <p:spPr>
          <a:xfrm>
            <a:off x="496800" y="1700808"/>
            <a:ext cx="5083312" cy="4826359"/>
          </a:xfrm>
        </p:spPr>
        <p:txBody>
          <a:bodyPr/>
          <a:lstStyle/>
          <a:p>
            <a:r>
              <a:rPr lang="en-GB" sz="1800" dirty="0" smtClean="0"/>
              <a:t>“I </a:t>
            </a:r>
            <a:r>
              <a:rPr lang="en-GB" sz="1800" dirty="0"/>
              <a:t>think; therefore I am</a:t>
            </a:r>
            <a:r>
              <a:rPr lang="en-GB" sz="1800" dirty="0" smtClean="0"/>
              <a:t>.” 	Rene Descartes</a:t>
            </a:r>
          </a:p>
          <a:p>
            <a:endParaRPr lang="en-GB" sz="1800" dirty="0" smtClean="0"/>
          </a:p>
          <a:p>
            <a:r>
              <a:rPr lang="en-GB" sz="1800" dirty="0" smtClean="0"/>
              <a:t>Dualism – separation of body and mind, parallels with Physical and Logical</a:t>
            </a:r>
          </a:p>
          <a:p>
            <a:endParaRPr lang="en-GB" sz="1800" dirty="0"/>
          </a:p>
          <a:p>
            <a:r>
              <a:rPr lang="en-GB" sz="1800" dirty="0" smtClean="0"/>
              <a:t>“I </a:t>
            </a:r>
            <a:r>
              <a:rPr lang="en-GB" sz="1800" dirty="0"/>
              <a:t>am indeed amazed when I consider how weak my mind is and how prone to error</a:t>
            </a:r>
            <a:r>
              <a:rPr lang="en-GB" sz="1800" dirty="0" smtClean="0"/>
              <a:t>.” </a:t>
            </a:r>
            <a:r>
              <a:rPr lang="en-GB" sz="1800" dirty="0"/>
              <a:t>Rene </a:t>
            </a:r>
            <a:r>
              <a:rPr lang="en-GB" sz="1800" dirty="0" smtClean="0"/>
              <a:t>Descartes</a:t>
            </a:r>
          </a:p>
          <a:p>
            <a:endParaRPr lang="en-GB" sz="1800" dirty="0"/>
          </a:p>
          <a:p>
            <a:r>
              <a:rPr lang="en-GB" sz="1800" dirty="0"/>
              <a:t>“The first precept was never to accept a thing as true until I knew it as such without a single doubt</a:t>
            </a:r>
            <a:r>
              <a:rPr lang="en-GB" sz="1800" dirty="0" smtClean="0"/>
              <a:t>.” </a:t>
            </a:r>
            <a:r>
              <a:rPr lang="en-GB" sz="1800" dirty="0"/>
              <a:t>Rene </a:t>
            </a:r>
            <a:r>
              <a:rPr lang="en-GB" sz="1800" dirty="0" smtClean="0"/>
              <a:t>Descartes</a:t>
            </a:r>
          </a:p>
          <a:p>
            <a:endParaRPr lang="en-GB" sz="1800" dirty="0"/>
          </a:p>
          <a:p>
            <a:endParaRPr lang="en-GB" sz="1800" dirty="0"/>
          </a:p>
        </p:txBody>
      </p:sp>
      <p:sp>
        <p:nvSpPr>
          <p:cNvPr id="4" name="Title 3"/>
          <p:cNvSpPr>
            <a:spLocks noGrp="1"/>
          </p:cNvSpPr>
          <p:nvPr>
            <p:ph type="title"/>
          </p:nvPr>
        </p:nvSpPr>
        <p:spPr/>
        <p:txBody>
          <a:bodyPr/>
          <a:lstStyle/>
          <a:p>
            <a:r>
              <a:rPr lang="en-GB" dirty="0" smtClean="0"/>
              <a:t>Philosophical Significance </a:t>
            </a:r>
            <a:endParaRPr lang="en-GB" dirty="0"/>
          </a:p>
        </p:txBody>
      </p:sp>
      <p:pic>
        <p:nvPicPr>
          <p:cNvPr id="3074" name="Picture 2" descr="http://upload.wikimedia.org/wikipedia/commons/7/73/Frans_Hals_-_Portret_van_Ren%C3%A9_Descart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462" y="1632427"/>
            <a:ext cx="2997394" cy="366878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12160" y="5301208"/>
            <a:ext cx="2834349" cy="507831"/>
          </a:xfrm>
          <a:prstGeom prst="rect">
            <a:avLst/>
          </a:prstGeom>
        </p:spPr>
        <p:txBody>
          <a:bodyPr wrap="square">
            <a:spAutoFit/>
          </a:bodyPr>
          <a:lstStyle/>
          <a:p>
            <a:pPr algn="r"/>
            <a:r>
              <a:rPr lang="en-GB" sz="900" dirty="0">
                <a:hlinkClick r:id="rId4"/>
              </a:rPr>
              <a:t>http://upload.wikimedia.org/wikipedia/commons/7/73/Frans_Hals_-_</a:t>
            </a:r>
            <a:r>
              <a:rPr lang="en-GB" sz="900" dirty="0" smtClean="0">
                <a:hlinkClick r:id="rId4"/>
              </a:rPr>
              <a:t>Portret_van_Ren%C3%A9_Descartes.jpg</a:t>
            </a:r>
            <a:r>
              <a:rPr lang="en-GB" sz="900" dirty="0" smtClean="0"/>
              <a:t> </a:t>
            </a:r>
            <a:endParaRPr lang="en-GB" sz="900" dirty="0"/>
          </a:p>
        </p:txBody>
      </p:sp>
    </p:spTree>
    <p:extLst>
      <p:ext uri="{BB962C8B-B14F-4D97-AF65-F5344CB8AC3E}">
        <p14:creationId xmlns:p14="http://schemas.microsoft.com/office/powerpoint/2010/main" val="305336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What does Infrastructure Automation do?</a:t>
            </a:r>
            <a:endParaRPr lang="en-GB" dirty="0"/>
          </a:p>
        </p:txBody>
      </p:sp>
      <p:sp>
        <p:nvSpPr>
          <p:cNvPr id="3" name="Content Placeholder 2"/>
          <p:cNvSpPr>
            <a:spLocks noGrp="1"/>
          </p:cNvSpPr>
          <p:nvPr>
            <p:ph sz="quarter" idx="11"/>
          </p:nvPr>
        </p:nvSpPr>
        <p:spPr>
          <a:xfrm>
            <a:off x="496800" y="1700808"/>
            <a:ext cx="5083312" cy="4826359"/>
          </a:xfrm>
        </p:spPr>
        <p:txBody>
          <a:bodyPr/>
          <a:lstStyle/>
          <a:p>
            <a:r>
              <a:rPr lang="en-GB" sz="1800" dirty="0" smtClean="0"/>
              <a:t>Abstracts us from the physical systems (body) so that we can deal with logical systems (mind):</a:t>
            </a:r>
          </a:p>
          <a:p>
            <a:pPr lvl="1"/>
            <a:r>
              <a:rPr lang="en-GB" sz="1600" dirty="0" smtClean="0"/>
              <a:t>Compute</a:t>
            </a:r>
          </a:p>
          <a:p>
            <a:pPr lvl="1"/>
            <a:r>
              <a:rPr lang="en-GB" sz="1600" dirty="0" smtClean="0"/>
              <a:t>Storage</a:t>
            </a:r>
          </a:p>
          <a:p>
            <a:pPr lvl="1"/>
            <a:r>
              <a:rPr lang="en-GB" sz="1600" dirty="0" smtClean="0"/>
              <a:t>Network</a:t>
            </a:r>
          </a:p>
          <a:p>
            <a:r>
              <a:rPr lang="en-GB" sz="1800" dirty="0" smtClean="0"/>
              <a:t>Allows to use APIs to programmatically provision the infrastructure that we need (IaaS)</a:t>
            </a:r>
          </a:p>
          <a:p>
            <a:r>
              <a:rPr lang="en-GB" sz="1800" dirty="0" smtClean="0"/>
              <a:t>Allows platform applications / services to abstract us even higher and no longer have to be concerned with Compute and Storage (PaaS)</a:t>
            </a:r>
          </a:p>
          <a:p>
            <a:endParaRPr lang="en-GB" sz="1800" dirty="0" smtClean="0"/>
          </a:p>
          <a:p>
            <a:r>
              <a:rPr lang="en-GB" sz="1800" dirty="0" smtClean="0"/>
              <a:t>Allows us to represent everything with something that we can put into version control, test, and release</a:t>
            </a:r>
          </a:p>
          <a:p>
            <a:endParaRPr lang="en-GB" sz="1800" dirty="0"/>
          </a:p>
        </p:txBody>
      </p:sp>
      <p:sp>
        <p:nvSpPr>
          <p:cNvPr id="4" name="Title 3"/>
          <p:cNvSpPr>
            <a:spLocks noGrp="1"/>
          </p:cNvSpPr>
          <p:nvPr>
            <p:ph type="title"/>
          </p:nvPr>
        </p:nvSpPr>
        <p:spPr/>
        <p:txBody>
          <a:bodyPr/>
          <a:lstStyle/>
          <a:p>
            <a:r>
              <a:rPr lang="en-GB" dirty="0" smtClean="0"/>
              <a:t>Infrastructure </a:t>
            </a:r>
            <a:r>
              <a:rPr lang="en-GB" dirty="0"/>
              <a:t>as </a:t>
            </a:r>
            <a:r>
              <a:rPr lang="en-GB" dirty="0" smtClean="0"/>
              <a:t>Code</a:t>
            </a:r>
            <a:endParaRPr lang="en-GB"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2348880"/>
            <a:ext cx="3224105"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431594" y="6453336"/>
            <a:ext cx="4572000" cy="261610"/>
          </a:xfrm>
          <a:prstGeom prst="rect">
            <a:avLst/>
          </a:prstGeom>
        </p:spPr>
        <p:txBody>
          <a:bodyPr>
            <a:spAutoFit/>
          </a:bodyPr>
          <a:lstStyle/>
          <a:p>
            <a:pPr algn="r"/>
            <a:r>
              <a:rPr lang="en-GB" sz="1100" dirty="0">
                <a:hlinkClick r:id="rId4"/>
              </a:rPr>
              <a:t>http://</a:t>
            </a:r>
            <a:r>
              <a:rPr lang="en-GB" sz="1100" dirty="0" smtClean="0">
                <a:hlinkClick r:id="rId4"/>
              </a:rPr>
              <a:t>upload.wikimedia.org/wikipedia/commons/3/3a/Sipping_Bird.jpg</a:t>
            </a:r>
            <a:r>
              <a:rPr lang="en-GB" sz="1100" dirty="0" smtClean="0"/>
              <a:t> </a:t>
            </a:r>
            <a:endParaRPr lang="en-GB" sz="1100" dirty="0"/>
          </a:p>
        </p:txBody>
      </p:sp>
    </p:spTree>
    <p:extLst>
      <p:ext uri="{BB962C8B-B14F-4D97-AF65-F5344CB8AC3E}">
        <p14:creationId xmlns:p14="http://schemas.microsoft.com/office/powerpoint/2010/main" val="310497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899592" y="1268760"/>
            <a:ext cx="7195665" cy="5225438"/>
            <a:chOff x="35496" y="188640"/>
            <a:chExt cx="9145016" cy="6552728"/>
          </a:xfrm>
        </p:grpSpPr>
        <p:graphicFrame>
          <p:nvGraphicFramePr>
            <p:cNvPr id="19" name="Diagram 18"/>
            <p:cNvGraphicFramePr/>
            <p:nvPr>
              <p:extLst/>
            </p:nvPr>
          </p:nvGraphicFramePr>
          <p:xfrm>
            <a:off x="35496" y="188640"/>
            <a:ext cx="9145016" cy="6552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ctangle 19"/>
            <p:cNvSpPr/>
            <p:nvPr/>
          </p:nvSpPr>
          <p:spPr>
            <a:xfrm>
              <a:off x="755576" y="252000"/>
              <a:ext cx="7992888" cy="2664296"/>
            </a:xfrm>
            <a:prstGeom prst="rect">
              <a:avLst/>
            </a:prstGeom>
            <a:solidFill>
              <a:sysClr val="window" lastClr="FFFFFF"/>
            </a:solidFill>
            <a:ln w="25400" cap="flat" cmpd="sng" algn="ctr">
              <a:noFill/>
              <a:prstDash val="solid"/>
            </a:ln>
            <a:effectLst/>
          </p:spPr>
          <p:txBody>
            <a:bodyPr rtlCol="0" anchor="ctr"/>
            <a:lstStyle/>
            <a:p>
              <a:pPr algn="ctr" defTabSz="1219444">
                <a:defRPr/>
              </a:pPr>
              <a:endParaRPr lang="en-GB" kern="0" dirty="0" smtClean="0">
                <a:solidFill>
                  <a:prstClr val="white"/>
                </a:solidFill>
                <a:latin typeface="Calibri"/>
                <a:cs typeface="Arial" charset="0"/>
              </a:endParaRPr>
            </a:p>
          </p:txBody>
        </p:sp>
        <p:sp>
          <p:nvSpPr>
            <p:cNvPr id="21" name="Rectangle 20"/>
            <p:cNvSpPr/>
            <p:nvPr/>
          </p:nvSpPr>
          <p:spPr>
            <a:xfrm>
              <a:off x="5724128" y="908720"/>
              <a:ext cx="576064" cy="1944216"/>
            </a:xfrm>
            <a:prstGeom prst="rect">
              <a:avLst/>
            </a:prstGeom>
            <a:solidFill>
              <a:srgbClr val="92D050"/>
            </a:solidFill>
            <a:ln w="25400" cap="flat" cmpd="sng" algn="ctr">
              <a:noFill/>
              <a:prstDash val="solid"/>
            </a:ln>
            <a:effectLst/>
          </p:spPr>
          <p:txBody>
            <a:bodyPr vert="vert" rtlCol="0" anchor="ctr"/>
            <a:lstStyle/>
            <a:p>
              <a:pPr algn="ctr" defTabSz="1219444">
                <a:defRPr/>
              </a:pPr>
              <a:r>
                <a:rPr lang="en-GB" sz="1400" kern="0" dirty="0" smtClean="0">
                  <a:solidFill>
                    <a:prstClr val="white"/>
                  </a:solidFill>
                  <a:latin typeface="Calibri"/>
                  <a:cs typeface="Arial" charset="0"/>
                </a:rPr>
                <a:t>Business Application</a:t>
              </a:r>
            </a:p>
          </p:txBody>
        </p:sp>
        <p:sp>
          <p:nvSpPr>
            <p:cNvPr id="22" name="Rectangle 21"/>
            <p:cNvSpPr/>
            <p:nvPr/>
          </p:nvSpPr>
          <p:spPr>
            <a:xfrm>
              <a:off x="2843808" y="908720"/>
              <a:ext cx="576064" cy="1944216"/>
            </a:xfrm>
            <a:prstGeom prst="rect">
              <a:avLst/>
            </a:prstGeom>
            <a:solidFill>
              <a:srgbClr val="C00000"/>
            </a:solidFill>
            <a:ln w="25400" cap="flat" cmpd="sng" algn="ctr">
              <a:noFill/>
              <a:prstDash val="solid"/>
            </a:ln>
            <a:effectLst/>
          </p:spPr>
          <p:txBody>
            <a:bodyPr vert="vert" rtlCol="0" anchor="ctr"/>
            <a:lstStyle/>
            <a:p>
              <a:pPr algn="ctr" defTabSz="1219444">
                <a:defRPr/>
              </a:pPr>
              <a:r>
                <a:rPr lang="en-GB" sz="1400" kern="0" dirty="0" smtClean="0">
                  <a:solidFill>
                    <a:prstClr val="white"/>
                  </a:solidFill>
                  <a:latin typeface="Calibri"/>
                  <a:cs typeface="Arial" charset="0"/>
                </a:rPr>
                <a:t>Business Application</a:t>
              </a:r>
            </a:p>
          </p:txBody>
        </p:sp>
        <p:sp>
          <p:nvSpPr>
            <p:cNvPr id="23" name="Rectangle 22"/>
            <p:cNvSpPr/>
            <p:nvPr/>
          </p:nvSpPr>
          <p:spPr>
            <a:xfrm>
              <a:off x="3563888" y="908720"/>
              <a:ext cx="576064" cy="1944216"/>
            </a:xfrm>
            <a:prstGeom prst="rect">
              <a:avLst/>
            </a:prstGeom>
            <a:solidFill>
              <a:srgbClr val="FF0000"/>
            </a:solidFill>
            <a:ln w="25400" cap="flat" cmpd="sng" algn="ctr">
              <a:noFill/>
              <a:prstDash val="solid"/>
            </a:ln>
            <a:effectLst/>
          </p:spPr>
          <p:txBody>
            <a:bodyPr vert="vert" rtlCol="0" anchor="ctr"/>
            <a:lstStyle/>
            <a:p>
              <a:pPr algn="ctr" defTabSz="1219444">
                <a:defRPr/>
              </a:pPr>
              <a:r>
                <a:rPr lang="en-GB" sz="1400" kern="0" dirty="0" smtClean="0">
                  <a:solidFill>
                    <a:prstClr val="white"/>
                  </a:solidFill>
                  <a:latin typeface="Calibri"/>
                  <a:cs typeface="Arial" charset="0"/>
                </a:rPr>
                <a:t>Business Application</a:t>
              </a:r>
            </a:p>
          </p:txBody>
        </p:sp>
        <p:sp>
          <p:nvSpPr>
            <p:cNvPr id="24" name="Rectangle 23"/>
            <p:cNvSpPr/>
            <p:nvPr/>
          </p:nvSpPr>
          <p:spPr>
            <a:xfrm>
              <a:off x="4283968" y="908720"/>
              <a:ext cx="576064" cy="1944216"/>
            </a:xfrm>
            <a:prstGeom prst="rect">
              <a:avLst/>
            </a:prstGeom>
            <a:solidFill>
              <a:srgbClr val="FFC000"/>
            </a:solidFill>
            <a:ln w="25400" cap="flat" cmpd="sng" algn="ctr">
              <a:noFill/>
              <a:prstDash val="solid"/>
            </a:ln>
            <a:effectLst/>
          </p:spPr>
          <p:txBody>
            <a:bodyPr vert="vert" rtlCol="0" anchor="ctr"/>
            <a:lstStyle/>
            <a:p>
              <a:pPr algn="ctr" defTabSz="1219444">
                <a:defRPr/>
              </a:pPr>
              <a:r>
                <a:rPr lang="en-GB" sz="1400" kern="0" dirty="0" smtClean="0">
                  <a:solidFill>
                    <a:prstClr val="white"/>
                  </a:solidFill>
                  <a:latin typeface="Calibri"/>
                  <a:cs typeface="Arial" charset="0"/>
                </a:rPr>
                <a:t>Business Application</a:t>
              </a:r>
            </a:p>
          </p:txBody>
        </p:sp>
        <p:sp>
          <p:nvSpPr>
            <p:cNvPr id="25" name="Rectangle 24"/>
            <p:cNvSpPr/>
            <p:nvPr/>
          </p:nvSpPr>
          <p:spPr>
            <a:xfrm>
              <a:off x="5004048" y="908720"/>
              <a:ext cx="576064" cy="1944216"/>
            </a:xfrm>
            <a:prstGeom prst="rect">
              <a:avLst/>
            </a:prstGeom>
            <a:solidFill>
              <a:srgbClr val="CCCC00"/>
            </a:solidFill>
            <a:ln w="25400" cap="flat" cmpd="sng" algn="ctr">
              <a:noFill/>
              <a:prstDash val="solid"/>
            </a:ln>
            <a:effectLst/>
          </p:spPr>
          <p:txBody>
            <a:bodyPr vert="vert" rtlCol="0" anchor="ctr"/>
            <a:lstStyle/>
            <a:p>
              <a:pPr algn="ctr" defTabSz="1219444">
                <a:defRPr/>
              </a:pPr>
              <a:r>
                <a:rPr lang="en-GB" sz="1400" kern="0" dirty="0" smtClean="0">
                  <a:solidFill>
                    <a:prstClr val="white"/>
                  </a:solidFill>
                  <a:latin typeface="Calibri"/>
                  <a:cs typeface="Arial" charset="0"/>
                </a:rPr>
                <a:t>Business Application</a:t>
              </a:r>
            </a:p>
          </p:txBody>
        </p:sp>
        <p:sp>
          <p:nvSpPr>
            <p:cNvPr id="26" name="TextBox 25"/>
            <p:cNvSpPr txBox="1"/>
            <p:nvPr/>
          </p:nvSpPr>
          <p:spPr>
            <a:xfrm rot="18300000">
              <a:off x="295724" y="4183781"/>
              <a:ext cx="1640515" cy="594899"/>
            </a:xfrm>
            <a:prstGeom prst="rect">
              <a:avLst/>
            </a:prstGeom>
            <a:noFill/>
          </p:spPr>
          <p:txBody>
            <a:bodyPr wrap="none" rtlCol="0">
              <a:spAutoFit/>
            </a:bodyPr>
            <a:lstStyle/>
            <a:p>
              <a:pPr defTabSz="1219444">
                <a:defRPr/>
              </a:pPr>
              <a:r>
                <a:rPr lang="en-GB" sz="2400" kern="0" dirty="0" smtClean="0">
                  <a:solidFill>
                    <a:prstClr val="black"/>
                  </a:solidFill>
                  <a:latin typeface="Calibri"/>
                  <a:cs typeface="Arial" charset="0"/>
                </a:rPr>
                <a:t>Platform</a:t>
              </a:r>
            </a:p>
          </p:txBody>
        </p:sp>
        <p:sp>
          <p:nvSpPr>
            <p:cNvPr id="27" name="TextBox 26"/>
            <p:cNvSpPr txBox="1"/>
            <p:nvPr/>
          </p:nvSpPr>
          <p:spPr>
            <a:xfrm rot="3300000">
              <a:off x="7108691" y="4221350"/>
              <a:ext cx="2063968" cy="594899"/>
            </a:xfrm>
            <a:prstGeom prst="rect">
              <a:avLst/>
            </a:prstGeom>
            <a:noFill/>
          </p:spPr>
          <p:txBody>
            <a:bodyPr wrap="none" rtlCol="0">
              <a:spAutoFit/>
            </a:bodyPr>
            <a:lstStyle/>
            <a:p>
              <a:pPr defTabSz="1219444">
                <a:defRPr/>
              </a:pPr>
              <a:r>
                <a:rPr lang="en-GB" sz="2400" kern="0" dirty="0" smtClean="0">
                  <a:solidFill>
                    <a:prstClr val="black"/>
                  </a:solidFill>
                  <a:latin typeface="Calibri"/>
                  <a:cs typeface="Arial" charset="0"/>
                </a:rPr>
                <a:t>Application</a:t>
              </a:r>
            </a:p>
          </p:txBody>
        </p:sp>
        <p:sp>
          <p:nvSpPr>
            <p:cNvPr id="28" name="TextBox 27"/>
            <p:cNvSpPr txBox="1"/>
            <p:nvPr/>
          </p:nvSpPr>
          <p:spPr>
            <a:xfrm>
              <a:off x="1115934" y="1570470"/>
              <a:ext cx="1623990" cy="594899"/>
            </a:xfrm>
            <a:prstGeom prst="rect">
              <a:avLst/>
            </a:prstGeom>
            <a:noFill/>
          </p:spPr>
          <p:txBody>
            <a:bodyPr wrap="none" rtlCol="0">
              <a:spAutoFit/>
            </a:bodyPr>
            <a:lstStyle/>
            <a:p>
              <a:pPr defTabSz="1219444">
                <a:defRPr/>
              </a:pPr>
              <a:r>
                <a:rPr lang="en-GB" sz="2400" kern="0" dirty="0" smtClean="0">
                  <a:solidFill>
                    <a:prstClr val="black"/>
                  </a:solidFill>
                  <a:latin typeface="Calibri"/>
                  <a:cs typeface="Arial" charset="0"/>
                </a:rPr>
                <a:t>Business</a:t>
              </a:r>
            </a:p>
          </p:txBody>
        </p:sp>
        <p:sp>
          <p:nvSpPr>
            <p:cNvPr id="29" name="TextBox 28"/>
            <p:cNvSpPr txBox="1"/>
            <p:nvPr/>
          </p:nvSpPr>
          <p:spPr>
            <a:xfrm>
              <a:off x="6407410" y="1570470"/>
              <a:ext cx="2218889" cy="594899"/>
            </a:xfrm>
            <a:prstGeom prst="rect">
              <a:avLst/>
            </a:prstGeom>
            <a:noFill/>
          </p:spPr>
          <p:txBody>
            <a:bodyPr wrap="none" rtlCol="0">
              <a:spAutoFit/>
            </a:bodyPr>
            <a:lstStyle/>
            <a:p>
              <a:pPr defTabSz="1219444">
                <a:defRPr/>
              </a:pPr>
              <a:r>
                <a:rPr lang="en-GB" sz="2400" kern="0" dirty="0" smtClean="0">
                  <a:solidFill>
                    <a:prstClr val="black"/>
                  </a:solidFill>
                  <a:latin typeface="Calibri"/>
                  <a:cs typeface="Arial" charset="0"/>
                </a:rPr>
                <a:t>Applications</a:t>
              </a:r>
            </a:p>
          </p:txBody>
        </p:sp>
      </p:grpSp>
      <p:sp>
        <p:nvSpPr>
          <p:cNvPr id="5" name="Rectangle 4"/>
          <p:cNvSpPr/>
          <p:nvPr/>
        </p:nvSpPr>
        <p:spPr>
          <a:xfrm>
            <a:off x="2688610" y="6128361"/>
            <a:ext cx="3507474" cy="324975"/>
          </a:xfrm>
          <a:prstGeom prst="rect">
            <a:avLst/>
          </a:prstGeom>
          <a:solidFill>
            <a:srgbClr val="8064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sp>
        <p:nvSpPr>
          <p:cNvPr id="30" name="Rectangle 29"/>
          <p:cNvSpPr/>
          <p:nvPr/>
        </p:nvSpPr>
        <p:spPr>
          <a:xfrm>
            <a:off x="2688610" y="5645254"/>
            <a:ext cx="3507474" cy="324975"/>
          </a:xfrm>
          <a:prstGeom prst="rect">
            <a:avLst/>
          </a:prstGeom>
          <a:solidFill>
            <a:srgbClr val="6E63A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sp>
        <p:nvSpPr>
          <p:cNvPr id="31" name="Rectangle 30"/>
          <p:cNvSpPr/>
          <p:nvPr/>
        </p:nvSpPr>
        <p:spPr>
          <a:xfrm>
            <a:off x="2688610" y="5212074"/>
            <a:ext cx="3507474" cy="324975"/>
          </a:xfrm>
          <a:prstGeom prst="rect">
            <a:avLst/>
          </a:prstGeom>
          <a:solidFill>
            <a:srgbClr val="626AA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sp>
        <p:nvSpPr>
          <p:cNvPr id="32" name="Rectangle 31"/>
          <p:cNvSpPr/>
          <p:nvPr/>
        </p:nvSpPr>
        <p:spPr>
          <a:xfrm>
            <a:off x="2688610" y="4791258"/>
            <a:ext cx="3507474" cy="324975"/>
          </a:xfrm>
          <a:prstGeom prst="rect">
            <a:avLst/>
          </a:prstGeom>
          <a:solidFill>
            <a:srgbClr val="617E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sp>
        <p:nvSpPr>
          <p:cNvPr id="33" name="Rectangle 32"/>
          <p:cNvSpPr/>
          <p:nvPr/>
        </p:nvSpPr>
        <p:spPr>
          <a:xfrm>
            <a:off x="2688610" y="4366360"/>
            <a:ext cx="3507474" cy="324975"/>
          </a:xfrm>
          <a:prstGeom prst="rect">
            <a:avLst/>
          </a:prstGeom>
          <a:solidFill>
            <a:srgbClr val="6094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sp>
        <p:nvSpPr>
          <p:cNvPr id="34" name="Rectangle 33"/>
          <p:cNvSpPr/>
          <p:nvPr/>
        </p:nvSpPr>
        <p:spPr>
          <a:xfrm>
            <a:off x="2688610" y="3993670"/>
            <a:ext cx="3507474" cy="324975"/>
          </a:xfrm>
          <a:prstGeom prst="rect">
            <a:avLst/>
          </a:prstGeom>
          <a:solidFill>
            <a:srgbClr val="5FABA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sp>
        <p:nvSpPr>
          <p:cNvPr id="35" name="Rectangle 34"/>
          <p:cNvSpPr/>
          <p:nvPr/>
        </p:nvSpPr>
        <p:spPr>
          <a:xfrm>
            <a:off x="3101201" y="3501008"/>
            <a:ext cx="2682292" cy="324975"/>
          </a:xfrm>
          <a:prstGeom prst="rect">
            <a:avLst/>
          </a:prstGeom>
          <a:solidFill>
            <a:srgbClr val="5EB09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sp>
        <p:nvSpPr>
          <p:cNvPr id="36" name="TextBox 35"/>
          <p:cNvSpPr txBox="1"/>
          <p:nvPr/>
        </p:nvSpPr>
        <p:spPr>
          <a:xfrm>
            <a:off x="444500" y="6572250"/>
            <a:ext cx="2573227" cy="230832"/>
          </a:xfrm>
          <a:prstGeom prst="rect">
            <a:avLst/>
          </a:prstGeom>
          <a:noFill/>
        </p:spPr>
        <p:txBody>
          <a:bodyPr wrap="square" lIns="0">
            <a:spAutoFit/>
          </a:bodyPr>
          <a:lstStyle/>
          <a:p>
            <a:pPr algn="ctr" fontAlgn="base">
              <a:spcBef>
                <a:spcPct val="0"/>
              </a:spcBef>
              <a:spcAft>
                <a:spcPct val="0"/>
              </a:spcAft>
              <a:defRPr/>
            </a:pPr>
            <a:r>
              <a:rPr lang="en-US" sz="900" dirty="0">
                <a:solidFill>
                  <a:srgbClr val="7F7F7F"/>
                </a:solidFill>
                <a:cs typeface="Arial" pitchFamily="34" charset="0"/>
              </a:rPr>
              <a:t>Copyright © </a:t>
            </a:r>
            <a:r>
              <a:rPr lang="en-US" sz="900" dirty="0" smtClean="0">
                <a:solidFill>
                  <a:srgbClr val="7F7F7F"/>
                </a:solidFill>
                <a:cs typeface="Arial" pitchFamily="34" charset="0"/>
              </a:rPr>
              <a:t>2015 </a:t>
            </a:r>
            <a:r>
              <a:rPr lang="en-US" sz="900" dirty="0">
                <a:solidFill>
                  <a:srgbClr val="7F7F7F"/>
                </a:solidFill>
                <a:cs typeface="Arial" pitchFamily="34" charset="0"/>
              </a:rPr>
              <a:t>Accenture  All rights reserved.</a:t>
            </a:r>
          </a:p>
        </p:txBody>
      </p:sp>
      <p:sp>
        <p:nvSpPr>
          <p:cNvPr id="2" name="Rectangle 1"/>
          <p:cNvSpPr/>
          <p:nvPr/>
        </p:nvSpPr>
        <p:spPr>
          <a:xfrm>
            <a:off x="1189028" y="1394938"/>
            <a:ext cx="6812594" cy="208665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sp>
        <p:nvSpPr>
          <p:cNvPr id="39" name="Text Placeholder 1"/>
          <p:cNvSpPr>
            <a:spLocks noGrp="1"/>
          </p:cNvSpPr>
          <p:nvPr>
            <p:ph type="body" sz="quarter" idx="10"/>
          </p:nvPr>
        </p:nvSpPr>
        <p:spPr/>
        <p:txBody>
          <a:bodyPr/>
          <a:lstStyle/>
          <a:p>
            <a:r>
              <a:rPr lang="en-GB" dirty="0"/>
              <a:t>Modelling a Platform Application in generic layers</a:t>
            </a:r>
          </a:p>
        </p:txBody>
      </p:sp>
      <p:sp>
        <p:nvSpPr>
          <p:cNvPr id="40" name="Title 3"/>
          <p:cNvSpPr>
            <a:spLocks noGrp="1"/>
          </p:cNvSpPr>
          <p:nvPr>
            <p:ph type="title"/>
          </p:nvPr>
        </p:nvSpPr>
        <p:spPr/>
        <p:txBody>
          <a:bodyPr/>
          <a:lstStyle/>
          <a:p>
            <a:r>
              <a:rPr lang="en-GB" dirty="0" smtClean="0"/>
              <a:t>The Hierarchy of Abstraction</a:t>
            </a:r>
            <a:endParaRPr lang="en-GB" dirty="0"/>
          </a:p>
        </p:txBody>
      </p:sp>
      <p:sp>
        <p:nvSpPr>
          <p:cNvPr id="6" name="Rectangle 5"/>
          <p:cNvSpPr/>
          <p:nvPr/>
        </p:nvSpPr>
        <p:spPr>
          <a:xfrm>
            <a:off x="4595325" y="6704106"/>
            <a:ext cx="4572000" cy="169277"/>
          </a:xfrm>
          <a:prstGeom prst="rect">
            <a:avLst/>
          </a:prstGeom>
        </p:spPr>
        <p:txBody>
          <a:bodyPr>
            <a:spAutoFit/>
          </a:bodyPr>
          <a:lstStyle/>
          <a:p>
            <a:pPr algn="r"/>
            <a:r>
              <a:rPr lang="en-GB" sz="500" dirty="0">
                <a:hlinkClick r:id="rId8"/>
              </a:rPr>
              <a:t>https://blog.accenture.com/mark_rendell/2014/11/04/proposed-reference-architecture-of-a-platform-application-paaa/</a:t>
            </a:r>
            <a:endParaRPr lang="en-GB" sz="500" dirty="0"/>
          </a:p>
        </p:txBody>
      </p:sp>
    </p:spTree>
    <p:extLst>
      <p:ext uri="{BB962C8B-B14F-4D97-AF65-F5344CB8AC3E}">
        <p14:creationId xmlns:p14="http://schemas.microsoft.com/office/powerpoint/2010/main" val="26227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0"/>
                                        </p:tgtEl>
                                      </p:cBhvr>
                                    </p:animEffect>
                                    <p:set>
                                      <p:cBhvr>
                                        <p:cTn id="17" dur="1" fill="hold">
                                          <p:stCondLst>
                                            <p:cond delay="499"/>
                                          </p:stCondLst>
                                        </p:cTn>
                                        <p:tgtEl>
                                          <p:spTgt spid="3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32"/>
                                        </p:tgtEl>
                                      </p:cBhvr>
                                    </p:animEffect>
                                    <p:set>
                                      <p:cBhvr>
                                        <p:cTn id="27" dur="1" fill="hold">
                                          <p:stCondLst>
                                            <p:cond delay="499"/>
                                          </p:stCondLst>
                                        </p:cTn>
                                        <p:tgtEl>
                                          <p:spTgt spid="3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3"/>
                                        </p:tgtEl>
                                      </p:cBhvr>
                                    </p:animEffect>
                                    <p:set>
                                      <p:cBhvr>
                                        <p:cTn id="32" dur="1" fill="hold">
                                          <p:stCondLst>
                                            <p:cond delay="499"/>
                                          </p:stCondLst>
                                        </p:cTn>
                                        <p:tgtEl>
                                          <p:spTgt spid="3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5"/>
                                        </p:tgtEl>
                                      </p:cBhvr>
                                    </p:animEffect>
                                    <p:set>
                                      <p:cBhvr>
                                        <p:cTn id="42"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nimBg="1"/>
      <p:bldP spid="31" grpId="0" animBg="1"/>
      <p:bldP spid="32" grpId="0" animBg="1"/>
      <p:bldP spid="33" grpId="0" animBg="1"/>
      <p:bldP spid="34" grpId="0" animBg="1"/>
      <p:bldP spid="3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Fundamental to success</a:t>
            </a:r>
            <a:endParaRPr lang="en-GB" dirty="0"/>
          </a:p>
        </p:txBody>
      </p:sp>
      <p:sp>
        <p:nvSpPr>
          <p:cNvPr id="3" name="Content Placeholder 2"/>
          <p:cNvSpPr>
            <a:spLocks noGrp="1"/>
          </p:cNvSpPr>
          <p:nvPr>
            <p:ph sz="quarter" idx="11"/>
          </p:nvPr>
        </p:nvSpPr>
        <p:spPr>
          <a:xfrm>
            <a:off x="496800" y="1563329"/>
            <a:ext cx="8151900" cy="785551"/>
          </a:xfrm>
        </p:spPr>
        <p:txBody>
          <a:bodyPr/>
          <a:lstStyle/>
          <a:p>
            <a:r>
              <a:rPr lang="en-GB" sz="1800" dirty="0" smtClean="0"/>
              <a:t>Predictability is essential</a:t>
            </a:r>
          </a:p>
          <a:p>
            <a:r>
              <a:rPr lang="en-GB" sz="1800" dirty="0" smtClean="0"/>
              <a:t>No time for manual processes</a:t>
            </a:r>
            <a:endParaRPr lang="en-GB" sz="1800" dirty="0"/>
          </a:p>
        </p:txBody>
      </p:sp>
      <p:sp>
        <p:nvSpPr>
          <p:cNvPr id="4" name="Title 3"/>
          <p:cNvSpPr>
            <a:spLocks noGrp="1"/>
          </p:cNvSpPr>
          <p:nvPr>
            <p:ph type="title"/>
          </p:nvPr>
        </p:nvSpPr>
        <p:spPr/>
        <p:txBody>
          <a:bodyPr/>
          <a:lstStyle/>
          <a:p>
            <a:r>
              <a:rPr lang="en-GB" dirty="0"/>
              <a:t>How </a:t>
            </a:r>
            <a:r>
              <a:rPr lang="en-GB" dirty="0" smtClean="0"/>
              <a:t>Infrastructure as </a:t>
            </a:r>
            <a:r>
              <a:rPr lang="en-GB" dirty="0"/>
              <a:t>code fits into </a:t>
            </a:r>
            <a:r>
              <a:rPr lang="en-GB" dirty="0" smtClean="0"/>
              <a:t>Continuous Delivery</a:t>
            </a:r>
            <a:endParaRPr lang="en-GB" dirty="0"/>
          </a:p>
        </p:txBody>
      </p:sp>
      <p:grpSp>
        <p:nvGrpSpPr>
          <p:cNvPr id="7" name="Group 6"/>
          <p:cNvGrpSpPr>
            <a:grpSpLocks/>
          </p:cNvGrpSpPr>
          <p:nvPr/>
        </p:nvGrpSpPr>
        <p:grpSpPr bwMode="auto">
          <a:xfrm>
            <a:off x="930275" y="2602755"/>
            <a:ext cx="787400" cy="509588"/>
            <a:chOff x="4299869" y="1700808"/>
            <a:chExt cx="1280242" cy="580256"/>
          </a:xfrm>
        </p:grpSpPr>
        <p:grpSp>
          <p:nvGrpSpPr>
            <p:cNvPr id="8" name="Group 89"/>
            <p:cNvGrpSpPr>
              <a:grpSpLocks/>
            </p:cNvGrpSpPr>
            <p:nvPr/>
          </p:nvGrpSpPr>
          <p:grpSpPr bwMode="auto">
            <a:xfrm>
              <a:off x="4299869" y="1700808"/>
              <a:ext cx="1280242" cy="580256"/>
              <a:chOff x="3923928" y="1700808"/>
              <a:chExt cx="1656184" cy="749967"/>
            </a:xfrm>
          </p:grpSpPr>
          <p:sp>
            <p:nvSpPr>
              <p:cNvPr id="11" name="Rounded Rectangle 10"/>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12" name="Rounded Rectangle 11"/>
              <p:cNvSpPr/>
              <p:nvPr/>
            </p:nvSpPr>
            <p:spPr>
              <a:xfrm>
                <a:off x="3977353" y="1740527"/>
                <a:ext cx="1549333" cy="252325"/>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Compile &amp; Package</a:t>
                </a:r>
              </a:p>
            </p:txBody>
          </p:sp>
        </p:grpSp>
        <p:pic>
          <p:nvPicPr>
            <p:cNvPr id="9"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p:cNvGrpSpPr>
            <a:grpSpLocks/>
          </p:cNvGrpSpPr>
          <p:nvPr/>
        </p:nvGrpSpPr>
        <p:grpSpPr bwMode="auto">
          <a:xfrm>
            <a:off x="930275" y="3253630"/>
            <a:ext cx="787400" cy="511175"/>
            <a:chOff x="4299869" y="1700808"/>
            <a:chExt cx="1280242" cy="580256"/>
          </a:xfrm>
        </p:grpSpPr>
        <p:grpSp>
          <p:nvGrpSpPr>
            <p:cNvPr id="14" name="Group 84"/>
            <p:cNvGrpSpPr>
              <a:grpSpLocks/>
            </p:cNvGrpSpPr>
            <p:nvPr/>
          </p:nvGrpSpPr>
          <p:grpSpPr bwMode="auto">
            <a:xfrm>
              <a:off x="4299869" y="1700808"/>
              <a:ext cx="1280242" cy="580256"/>
              <a:chOff x="3923928" y="1700808"/>
              <a:chExt cx="1656184" cy="749967"/>
            </a:xfrm>
          </p:grpSpPr>
          <p:sp>
            <p:nvSpPr>
              <p:cNvPr id="17" name="Rounded Rectangle 16"/>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18" name="Rounded Rectangle 17"/>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Sonar Code Analysis</a:t>
                </a:r>
              </a:p>
            </p:txBody>
          </p:sp>
        </p:grpSp>
        <p:pic>
          <p:nvPicPr>
            <p:cNvPr id="1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8"/>
          <p:cNvGrpSpPr>
            <a:grpSpLocks/>
          </p:cNvGrpSpPr>
          <p:nvPr/>
        </p:nvGrpSpPr>
        <p:grpSpPr bwMode="auto">
          <a:xfrm>
            <a:off x="928688" y="3904505"/>
            <a:ext cx="788987" cy="511175"/>
            <a:chOff x="4299869" y="1700808"/>
            <a:chExt cx="1280242" cy="580256"/>
          </a:xfrm>
        </p:grpSpPr>
        <p:grpSp>
          <p:nvGrpSpPr>
            <p:cNvPr id="20" name="Group 79"/>
            <p:cNvGrpSpPr>
              <a:grpSpLocks/>
            </p:cNvGrpSpPr>
            <p:nvPr/>
          </p:nvGrpSpPr>
          <p:grpSpPr bwMode="auto">
            <a:xfrm>
              <a:off x="4299869" y="1700808"/>
              <a:ext cx="1280242" cy="580256"/>
              <a:chOff x="3923928" y="1700808"/>
              <a:chExt cx="1656184" cy="749967"/>
            </a:xfrm>
          </p:grpSpPr>
          <p:sp>
            <p:nvSpPr>
              <p:cNvPr id="23" name="Rounded Rectangle 22"/>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24" name="Rounded Rectangle 23"/>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Unit Tests</a:t>
                </a:r>
              </a:p>
            </p:txBody>
          </p:sp>
        </p:grpSp>
        <p:pic>
          <p:nvPicPr>
            <p:cNvPr id="21"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a:grpSpLocks/>
          </p:cNvGrpSpPr>
          <p:nvPr/>
        </p:nvGrpSpPr>
        <p:grpSpPr bwMode="auto">
          <a:xfrm>
            <a:off x="1824038" y="3256805"/>
            <a:ext cx="788987" cy="511175"/>
            <a:chOff x="4299869" y="1700808"/>
            <a:chExt cx="1280242" cy="580256"/>
          </a:xfrm>
        </p:grpSpPr>
        <p:grpSp>
          <p:nvGrpSpPr>
            <p:cNvPr id="26" name="Group 74"/>
            <p:cNvGrpSpPr>
              <a:grpSpLocks/>
            </p:cNvGrpSpPr>
            <p:nvPr/>
          </p:nvGrpSpPr>
          <p:grpSpPr bwMode="auto">
            <a:xfrm>
              <a:off x="4299869" y="1700808"/>
              <a:ext cx="1280242" cy="580256"/>
              <a:chOff x="3923928" y="1700808"/>
              <a:chExt cx="1656184" cy="749967"/>
            </a:xfrm>
          </p:grpSpPr>
          <p:sp>
            <p:nvSpPr>
              <p:cNvPr id="29" name="Rounded Rectangle 28"/>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30" name="Rounded Rectangle 29"/>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Create ST env</a:t>
                </a:r>
              </a:p>
            </p:txBody>
          </p:sp>
        </p:grpSp>
        <p:pic>
          <p:nvPicPr>
            <p:cNvPr id="27"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Group 30"/>
          <p:cNvGrpSpPr>
            <a:grpSpLocks/>
          </p:cNvGrpSpPr>
          <p:nvPr/>
        </p:nvGrpSpPr>
        <p:grpSpPr bwMode="auto">
          <a:xfrm>
            <a:off x="2719388" y="3256805"/>
            <a:ext cx="787400" cy="511175"/>
            <a:chOff x="4299869" y="1700808"/>
            <a:chExt cx="1280242" cy="580256"/>
          </a:xfrm>
        </p:grpSpPr>
        <p:grpSp>
          <p:nvGrpSpPr>
            <p:cNvPr id="32" name="Group 69"/>
            <p:cNvGrpSpPr>
              <a:grpSpLocks/>
            </p:cNvGrpSpPr>
            <p:nvPr/>
          </p:nvGrpSpPr>
          <p:grpSpPr bwMode="auto">
            <a:xfrm>
              <a:off x="4299869" y="1700808"/>
              <a:ext cx="1280242" cy="580256"/>
              <a:chOff x="3923928" y="1700808"/>
              <a:chExt cx="1656184" cy="749967"/>
            </a:xfrm>
          </p:grpSpPr>
          <p:sp>
            <p:nvSpPr>
              <p:cNvPr id="35" name="Rounded Rectangle 34"/>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36" name="Rounded Rectangle 35"/>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Deploy Code</a:t>
                </a:r>
              </a:p>
            </p:txBody>
          </p:sp>
        </p:grpSp>
        <p:pic>
          <p:nvPicPr>
            <p:cNvPr id="33"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Group 36"/>
          <p:cNvGrpSpPr>
            <a:grpSpLocks/>
          </p:cNvGrpSpPr>
          <p:nvPr/>
        </p:nvGrpSpPr>
        <p:grpSpPr bwMode="auto">
          <a:xfrm>
            <a:off x="5402263" y="3256805"/>
            <a:ext cx="788987" cy="511175"/>
            <a:chOff x="4299869" y="1700808"/>
            <a:chExt cx="1280242" cy="580256"/>
          </a:xfrm>
        </p:grpSpPr>
        <p:grpSp>
          <p:nvGrpSpPr>
            <p:cNvPr id="38" name="Group 54"/>
            <p:cNvGrpSpPr>
              <a:grpSpLocks/>
            </p:cNvGrpSpPr>
            <p:nvPr/>
          </p:nvGrpSpPr>
          <p:grpSpPr bwMode="auto">
            <a:xfrm>
              <a:off x="4299869" y="1700808"/>
              <a:ext cx="1280242" cy="580256"/>
              <a:chOff x="3923928" y="1700808"/>
              <a:chExt cx="1656184" cy="749967"/>
            </a:xfrm>
          </p:grpSpPr>
          <p:sp>
            <p:nvSpPr>
              <p:cNvPr id="41" name="Rounded Rectangle 40"/>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42" name="Rounded Rectangle 41"/>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Create clustered env</a:t>
                </a:r>
              </a:p>
            </p:txBody>
          </p:sp>
        </p:grpSp>
        <p:pic>
          <p:nvPicPr>
            <p:cNvPr id="39"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oup 42"/>
          <p:cNvGrpSpPr>
            <a:grpSpLocks/>
          </p:cNvGrpSpPr>
          <p:nvPr/>
        </p:nvGrpSpPr>
        <p:grpSpPr bwMode="auto">
          <a:xfrm>
            <a:off x="5418138" y="3904505"/>
            <a:ext cx="788987" cy="511175"/>
            <a:chOff x="4299869" y="1700808"/>
            <a:chExt cx="1280242" cy="580256"/>
          </a:xfrm>
        </p:grpSpPr>
        <p:grpSp>
          <p:nvGrpSpPr>
            <p:cNvPr id="44" name="Group 49"/>
            <p:cNvGrpSpPr>
              <a:grpSpLocks/>
            </p:cNvGrpSpPr>
            <p:nvPr/>
          </p:nvGrpSpPr>
          <p:grpSpPr bwMode="auto">
            <a:xfrm>
              <a:off x="4299869" y="1700808"/>
              <a:ext cx="1280242" cy="580256"/>
              <a:chOff x="3923928" y="1700808"/>
              <a:chExt cx="1656184" cy="749967"/>
            </a:xfrm>
          </p:grpSpPr>
          <p:sp>
            <p:nvSpPr>
              <p:cNvPr id="47" name="Rounded Rectangle 4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48" name="Rounded Rectangle 4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Tear down ST env</a:t>
                </a:r>
              </a:p>
            </p:txBody>
          </p:sp>
        </p:grpSp>
        <p:pic>
          <p:nvPicPr>
            <p:cNvPr id="4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 name="Group 48"/>
          <p:cNvGrpSpPr>
            <a:grpSpLocks/>
          </p:cNvGrpSpPr>
          <p:nvPr/>
        </p:nvGrpSpPr>
        <p:grpSpPr bwMode="auto">
          <a:xfrm>
            <a:off x="6297613" y="3256805"/>
            <a:ext cx="787400" cy="511175"/>
            <a:chOff x="4299869" y="1700808"/>
            <a:chExt cx="1280242" cy="580256"/>
          </a:xfrm>
        </p:grpSpPr>
        <p:grpSp>
          <p:nvGrpSpPr>
            <p:cNvPr id="50" name="Group 44"/>
            <p:cNvGrpSpPr>
              <a:grpSpLocks/>
            </p:cNvGrpSpPr>
            <p:nvPr/>
          </p:nvGrpSpPr>
          <p:grpSpPr bwMode="auto">
            <a:xfrm>
              <a:off x="4299869" y="1700808"/>
              <a:ext cx="1280242" cy="580256"/>
              <a:chOff x="3923928" y="1700808"/>
              <a:chExt cx="1656184" cy="749967"/>
            </a:xfrm>
          </p:grpSpPr>
          <p:sp>
            <p:nvSpPr>
              <p:cNvPr id="53" name="Rounded Rectangle 52"/>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54" name="Rounded Rectangle 53"/>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Deploy Code</a:t>
                </a:r>
              </a:p>
            </p:txBody>
          </p:sp>
        </p:grpSp>
        <p:pic>
          <p:nvPicPr>
            <p:cNvPr id="51"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 name="Group 54"/>
          <p:cNvGrpSpPr>
            <a:grpSpLocks/>
          </p:cNvGrpSpPr>
          <p:nvPr/>
        </p:nvGrpSpPr>
        <p:grpSpPr bwMode="auto">
          <a:xfrm>
            <a:off x="7191375" y="3256805"/>
            <a:ext cx="788988" cy="511175"/>
            <a:chOff x="4299869" y="1700808"/>
            <a:chExt cx="1280242" cy="580256"/>
          </a:xfrm>
        </p:grpSpPr>
        <p:grpSp>
          <p:nvGrpSpPr>
            <p:cNvPr id="56" name="Group 39"/>
            <p:cNvGrpSpPr>
              <a:grpSpLocks/>
            </p:cNvGrpSpPr>
            <p:nvPr/>
          </p:nvGrpSpPr>
          <p:grpSpPr bwMode="auto">
            <a:xfrm>
              <a:off x="4299869" y="1700808"/>
              <a:ext cx="1280242" cy="580256"/>
              <a:chOff x="3923928" y="1700808"/>
              <a:chExt cx="1656184" cy="749967"/>
            </a:xfrm>
          </p:grpSpPr>
          <p:sp>
            <p:nvSpPr>
              <p:cNvPr id="59" name="Rounded Rectangle 58"/>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60" name="Rounded Rectangle 59"/>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Perf Test</a:t>
                </a:r>
              </a:p>
            </p:txBody>
          </p:sp>
        </p:grpSp>
        <p:pic>
          <p:nvPicPr>
            <p:cNvPr id="57"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60"/>
          <p:cNvGrpSpPr>
            <a:grpSpLocks/>
          </p:cNvGrpSpPr>
          <p:nvPr/>
        </p:nvGrpSpPr>
        <p:grpSpPr bwMode="auto">
          <a:xfrm>
            <a:off x="7191375" y="3907680"/>
            <a:ext cx="788988" cy="511175"/>
            <a:chOff x="4299869" y="1700808"/>
            <a:chExt cx="1280242" cy="580256"/>
          </a:xfrm>
        </p:grpSpPr>
        <p:grpSp>
          <p:nvGrpSpPr>
            <p:cNvPr id="62" name="Group 34"/>
            <p:cNvGrpSpPr>
              <a:grpSpLocks/>
            </p:cNvGrpSpPr>
            <p:nvPr/>
          </p:nvGrpSpPr>
          <p:grpSpPr bwMode="auto">
            <a:xfrm>
              <a:off x="4299869" y="1700808"/>
              <a:ext cx="1280242" cy="580256"/>
              <a:chOff x="3923928" y="1700808"/>
              <a:chExt cx="1656184" cy="749967"/>
            </a:xfrm>
          </p:grpSpPr>
          <p:sp>
            <p:nvSpPr>
              <p:cNvPr id="65" name="Rounded Rectangle 64"/>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66" name="Rounded Rectangle 6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Security Test</a:t>
                </a:r>
              </a:p>
            </p:txBody>
          </p:sp>
        </p:grpSp>
        <p:pic>
          <p:nvPicPr>
            <p:cNvPr id="63"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66"/>
          <p:cNvGrpSpPr>
            <a:grpSpLocks/>
          </p:cNvGrpSpPr>
          <p:nvPr/>
        </p:nvGrpSpPr>
        <p:grpSpPr bwMode="auto">
          <a:xfrm>
            <a:off x="7191375" y="4558555"/>
            <a:ext cx="788988" cy="511175"/>
            <a:chOff x="4299869" y="1700808"/>
            <a:chExt cx="1280242" cy="580256"/>
          </a:xfrm>
        </p:grpSpPr>
        <p:grpSp>
          <p:nvGrpSpPr>
            <p:cNvPr id="68" name="Group 29"/>
            <p:cNvGrpSpPr>
              <a:grpSpLocks/>
            </p:cNvGrpSpPr>
            <p:nvPr/>
          </p:nvGrpSpPr>
          <p:grpSpPr bwMode="auto">
            <a:xfrm>
              <a:off x="4299869" y="1700808"/>
              <a:ext cx="1280242" cy="580256"/>
              <a:chOff x="3923928" y="1700808"/>
              <a:chExt cx="1656184" cy="749967"/>
            </a:xfrm>
          </p:grpSpPr>
          <p:sp>
            <p:nvSpPr>
              <p:cNvPr id="71" name="Rounded Rectangle 70"/>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72" name="Rounded Rectangle 71"/>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Ops Test</a:t>
                </a:r>
              </a:p>
            </p:txBody>
          </p:sp>
        </p:grpSp>
        <p:pic>
          <p:nvPicPr>
            <p:cNvPr id="69"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3" name="Group 72"/>
          <p:cNvGrpSpPr>
            <a:grpSpLocks/>
          </p:cNvGrpSpPr>
          <p:nvPr/>
        </p:nvGrpSpPr>
        <p:grpSpPr bwMode="auto">
          <a:xfrm>
            <a:off x="8067675" y="3910855"/>
            <a:ext cx="788988" cy="511175"/>
            <a:chOff x="4299869" y="1700808"/>
            <a:chExt cx="1280242" cy="580256"/>
          </a:xfrm>
        </p:grpSpPr>
        <p:grpSp>
          <p:nvGrpSpPr>
            <p:cNvPr id="74" name="Group 24"/>
            <p:cNvGrpSpPr>
              <a:grpSpLocks/>
            </p:cNvGrpSpPr>
            <p:nvPr/>
          </p:nvGrpSpPr>
          <p:grpSpPr bwMode="auto">
            <a:xfrm>
              <a:off x="4299869" y="1700808"/>
              <a:ext cx="1280242" cy="580256"/>
              <a:chOff x="3923928" y="1700808"/>
              <a:chExt cx="1656184" cy="749967"/>
            </a:xfrm>
          </p:grpSpPr>
          <p:sp>
            <p:nvSpPr>
              <p:cNvPr id="77" name="Rounded Rectangle 7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78" name="Rounded Rectangle 7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Prod deploy</a:t>
                </a:r>
              </a:p>
            </p:txBody>
          </p:sp>
        </p:grpSp>
        <p:pic>
          <p:nvPicPr>
            <p:cNvPr id="7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78"/>
          <p:cNvGrpSpPr>
            <a:grpSpLocks/>
          </p:cNvGrpSpPr>
          <p:nvPr/>
        </p:nvGrpSpPr>
        <p:grpSpPr bwMode="auto">
          <a:xfrm>
            <a:off x="36513" y="3296493"/>
            <a:ext cx="771525" cy="388937"/>
            <a:chOff x="4479190" y="5553343"/>
            <a:chExt cx="1656184" cy="749967"/>
          </a:xfrm>
        </p:grpSpPr>
        <p:sp>
          <p:nvSpPr>
            <p:cNvPr id="80" name="Rounded Rectangle 79"/>
            <p:cNvSpPr/>
            <p:nvPr/>
          </p:nvSpPr>
          <p:spPr>
            <a:xfrm>
              <a:off x="4479190" y="5553343"/>
              <a:ext cx="1656184" cy="749967"/>
            </a:xfrm>
            <a:prstGeom prst="roundRect">
              <a:avLst>
                <a:gd name="adj" fmla="val 5869"/>
              </a:avLst>
            </a:prstGeom>
            <a:solidFill>
              <a:schemeClr val="bg1">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700" dirty="0">
                <a:solidFill>
                  <a:schemeClr val="tx1"/>
                </a:solidFill>
              </a:endParaRPr>
            </a:p>
            <a:p>
              <a:pPr algn="ctr">
                <a:defRPr/>
              </a:pPr>
              <a:r>
                <a:rPr lang="en-GB" sz="700" dirty="0">
                  <a:solidFill>
                    <a:schemeClr val="tx1"/>
                  </a:solidFill>
                </a:rPr>
                <a:t>Committer: jdoe</a:t>
              </a:r>
              <a:br>
                <a:rPr lang="en-GB" sz="700" dirty="0">
                  <a:solidFill>
                    <a:schemeClr val="tx1"/>
                  </a:solidFill>
                </a:rPr>
              </a:br>
              <a:r>
                <a:rPr lang="en-GB" sz="700" dirty="0">
                  <a:solidFill>
                    <a:schemeClr val="tx1"/>
                  </a:solidFill>
                </a:rPr>
                <a:t>Story:25</a:t>
              </a:r>
            </a:p>
          </p:txBody>
        </p:sp>
        <p:sp>
          <p:nvSpPr>
            <p:cNvPr id="81" name="Rounded Rectangle 80"/>
            <p:cNvSpPr/>
            <p:nvPr/>
          </p:nvSpPr>
          <p:spPr>
            <a:xfrm>
              <a:off x="4533715" y="5593136"/>
              <a:ext cx="1547135" cy="254072"/>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Commit ID: 113</a:t>
              </a:r>
            </a:p>
          </p:txBody>
        </p:sp>
      </p:grpSp>
      <p:grpSp>
        <p:nvGrpSpPr>
          <p:cNvPr id="82" name="Group 81"/>
          <p:cNvGrpSpPr>
            <a:grpSpLocks/>
          </p:cNvGrpSpPr>
          <p:nvPr/>
        </p:nvGrpSpPr>
        <p:grpSpPr bwMode="auto">
          <a:xfrm>
            <a:off x="4508500" y="3256805"/>
            <a:ext cx="787400" cy="511175"/>
            <a:chOff x="4299869" y="1700808"/>
            <a:chExt cx="1280242" cy="580256"/>
          </a:xfrm>
        </p:grpSpPr>
        <p:grpSp>
          <p:nvGrpSpPr>
            <p:cNvPr id="83" name="Group 59"/>
            <p:cNvGrpSpPr>
              <a:grpSpLocks/>
            </p:cNvGrpSpPr>
            <p:nvPr/>
          </p:nvGrpSpPr>
          <p:grpSpPr bwMode="auto">
            <a:xfrm>
              <a:off x="4299869" y="1700808"/>
              <a:ext cx="1280242" cy="580256"/>
              <a:chOff x="3923928" y="1700808"/>
              <a:chExt cx="1656184" cy="749967"/>
            </a:xfrm>
          </p:grpSpPr>
          <p:sp>
            <p:nvSpPr>
              <p:cNvPr id="86" name="Rounded Rectangle 85"/>
              <p:cNvSpPr/>
              <p:nvPr/>
            </p:nvSpPr>
            <p:spPr>
              <a:xfrm>
                <a:off x="3923928" y="1700808"/>
                <a:ext cx="1656184" cy="749967"/>
              </a:xfrm>
              <a:prstGeom prst="roundRect">
                <a:avLst>
                  <a:gd name="adj" fmla="val 5869"/>
                </a:avLst>
              </a:prstGeom>
              <a:solidFill>
                <a:srgbClr val="C0000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87" name="Rounded Rectangle 86"/>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Test Harness</a:t>
                </a:r>
              </a:p>
            </p:txBody>
          </p:sp>
        </p:grpSp>
        <p:pic>
          <p:nvPicPr>
            <p:cNvPr id="84"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a:grpSpLocks/>
          </p:cNvGrpSpPr>
          <p:nvPr/>
        </p:nvGrpSpPr>
        <p:grpSpPr bwMode="auto">
          <a:xfrm>
            <a:off x="3581400" y="3256805"/>
            <a:ext cx="787400" cy="511175"/>
            <a:chOff x="4299869" y="1700808"/>
            <a:chExt cx="1280242" cy="580256"/>
          </a:xfrm>
        </p:grpSpPr>
        <p:grpSp>
          <p:nvGrpSpPr>
            <p:cNvPr id="89" name="Group 64"/>
            <p:cNvGrpSpPr>
              <a:grpSpLocks/>
            </p:cNvGrpSpPr>
            <p:nvPr/>
          </p:nvGrpSpPr>
          <p:grpSpPr bwMode="auto">
            <a:xfrm>
              <a:off x="4299869" y="1700808"/>
              <a:ext cx="1280242" cy="580256"/>
              <a:chOff x="3923928" y="1700808"/>
              <a:chExt cx="1656184" cy="749967"/>
            </a:xfrm>
          </p:grpSpPr>
          <p:sp>
            <p:nvSpPr>
              <p:cNvPr id="92" name="Rounded Rectangle 91"/>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600" dirty="0"/>
              </a:p>
            </p:txBody>
          </p:sp>
          <p:sp>
            <p:nvSpPr>
              <p:cNvPr id="93" name="Rounded Rectangle 92"/>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Load Test Data</a:t>
                </a:r>
              </a:p>
            </p:txBody>
          </p:sp>
        </p:grpSp>
        <p:pic>
          <p:nvPicPr>
            <p:cNvPr id="90"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 name="Rounded Rectangle 93"/>
          <p:cNvSpPr/>
          <p:nvPr/>
        </p:nvSpPr>
        <p:spPr>
          <a:xfrm>
            <a:off x="2562342" y="3112833"/>
            <a:ext cx="2855796" cy="825010"/>
          </a:xfrm>
          <a:prstGeom prst="roundRect">
            <a:avLst/>
          </a:prstGeom>
          <a:no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5" name="Rounded Rectangle 94"/>
          <p:cNvSpPr/>
          <p:nvPr/>
        </p:nvSpPr>
        <p:spPr>
          <a:xfrm>
            <a:off x="6150561" y="3140968"/>
            <a:ext cx="2855796" cy="2088232"/>
          </a:xfrm>
          <a:prstGeom prst="roundRect">
            <a:avLst/>
          </a:prstGeom>
          <a:no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6" name="Straight Arrow Connector 95"/>
          <p:cNvCxnSpPr/>
          <p:nvPr/>
        </p:nvCxnSpPr>
        <p:spPr>
          <a:xfrm flipV="1">
            <a:off x="3462784" y="4291984"/>
            <a:ext cx="173112" cy="9372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8" name="Straight Arrow Connector 97"/>
          <p:cNvCxnSpPr/>
          <p:nvPr/>
        </p:nvCxnSpPr>
        <p:spPr>
          <a:xfrm flipV="1">
            <a:off x="3463876" y="4672061"/>
            <a:ext cx="2418200" cy="5571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9" name="TextBox 98"/>
          <p:cNvSpPr txBox="1"/>
          <p:nvPr/>
        </p:nvSpPr>
        <p:spPr>
          <a:xfrm>
            <a:off x="1835696" y="5291916"/>
            <a:ext cx="3506088" cy="369332"/>
          </a:xfrm>
          <a:prstGeom prst="rect">
            <a:avLst/>
          </a:prstGeom>
          <a:noFill/>
        </p:spPr>
        <p:txBody>
          <a:bodyPr wrap="none" rtlCol="0">
            <a:spAutoFit/>
          </a:bodyPr>
          <a:lstStyle/>
          <a:p>
            <a:r>
              <a:rPr lang="en-GB" dirty="0" smtClean="0"/>
              <a:t>Absolute consistency presumed!</a:t>
            </a:r>
            <a:endParaRPr lang="en-GB" dirty="0"/>
          </a:p>
        </p:txBody>
      </p:sp>
    </p:spTree>
    <p:extLst>
      <p:ext uri="{BB962C8B-B14F-4D97-AF65-F5344CB8AC3E}">
        <p14:creationId xmlns:p14="http://schemas.microsoft.com/office/powerpoint/2010/main" val="235667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1000"/>
                                        <p:tgtEl>
                                          <p:spTgt spid="43"/>
                                        </p:tgtEl>
                                      </p:cBhvr>
                                    </p:animEffect>
                                    <p:anim calcmode="lin" valueType="num">
                                      <p:cBhvr>
                                        <p:cTn id="41" dur="1000" fill="hold"/>
                                        <p:tgtEl>
                                          <p:spTgt spid="43"/>
                                        </p:tgtEl>
                                        <p:attrNameLst>
                                          <p:attrName>ppt_x</p:attrName>
                                        </p:attrNameLst>
                                      </p:cBhvr>
                                      <p:tavLst>
                                        <p:tav tm="0">
                                          <p:val>
                                            <p:strVal val="#ppt_x"/>
                                          </p:val>
                                        </p:tav>
                                        <p:tav tm="100000">
                                          <p:val>
                                            <p:strVal val="#ppt_x"/>
                                          </p:val>
                                        </p:tav>
                                      </p:tavLst>
                                    </p:anim>
                                    <p:anim calcmode="lin" valueType="num">
                                      <p:cBhvr>
                                        <p:cTn id="42" dur="1000" fill="hold"/>
                                        <p:tgtEl>
                                          <p:spTgt spid="43"/>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1000"/>
                                        <p:tgtEl>
                                          <p:spTgt spid="49"/>
                                        </p:tgtEl>
                                      </p:cBhvr>
                                    </p:animEffect>
                                    <p:anim calcmode="lin" valueType="num">
                                      <p:cBhvr>
                                        <p:cTn id="46" dur="1000" fill="hold"/>
                                        <p:tgtEl>
                                          <p:spTgt spid="49"/>
                                        </p:tgtEl>
                                        <p:attrNameLst>
                                          <p:attrName>ppt_x</p:attrName>
                                        </p:attrNameLst>
                                      </p:cBhvr>
                                      <p:tavLst>
                                        <p:tav tm="0">
                                          <p:val>
                                            <p:strVal val="#ppt_x"/>
                                          </p:val>
                                        </p:tav>
                                        <p:tav tm="100000">
                                          <p:val>
                                            <p:strVal val="#ppt_x"/>
                                          </p:val>
                                        </p:tav>
                                      </p:tavLst>
                                    </p:anim>
                                    <p:anim calcmode="lin" valueType="num">
                                      <p:cBhvr>
                                        <p:cTn id="47" dur="1000" fill="hold"/>
                                        <p:tgtEl>
                                          <p:spTgt spid="4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anim calcmode="lin" valueType="num">
                                      <p:cBhvr>
                                        <p:cTn id="51" dur="1000" fill="hold"/>
                                        <p:tgtEl>
                                          <p:spTgt spid="55"/>
                                        </p:tgtEl>
                                        <p:attrNameLst>
                                          <p:attrName>ppt_x</p:attrName>
                                        </p:attrNameLst>
                                      </p:cBhvr>
                                      <p:tavLst>
                                        <p:tav tm="0">
                                          <p:val>
                                            <p:strVal val="#ppt_x"/>
                                          </p:val>
                                        </p:tav>
                                        <p:tav tm="100000">
                                          <p:val>
                                            <p:strVal val="#ppt_x"/>
                                          </p:val>
                                        </p:tav>
                                      </p:tavLst>
                                    </p:anim>
                                    <p:anim calcmode="lin" valueType="num">
                                      <p:cBhvr>
                                        <p:cTn id="52" dur="1000" fill="hold"/>
                                        <p:tgtEl>
                                          <p:spTgt spid="55"/>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1000"/>
                                        <p:tgtEl>
                                          <p:spTgt spid="61"/>
                                        </p:tgtEl>
                                      </p:cBhvr>
                                    </p:animEffect>
                                    <p:anim calcmode="lin" valueType="num">
                                      <p:cBhvr>
                                        <p:cTn id="56" dur="1000" fill="hold"/>
                                        <p:tgtEl>
                                          <p:spTgt spid="61"/>
                                        </p:tgtEl>
                                        <p:attrNameLst>
                                          <p:attrName>ppt_x</p:attrName>
                                        </p:attrNameLst>
                                      </p:cBhvr>
                                      <p:tavLst>
                                        <p:tav tm="0">
                                          <p:val>
                                            <p:strVal val="#ppt_x"/>
                                          </p:val>
                                        </p:tav>
                                        <p:tav tm="100000">
                                          <p:val>
                                            <p:strVal val="#ppt_x"/>
                                          </p:val>
                                        </p:tav>
                                      </p:tavLst>
                                    </p:anim>
                                    <p:anim calcmode="lin" valueType="num">
                                      <p:cBhvr>
                                        <p:cTn id="57" dur="1000" fill="hold"/>
                                        <p:tgtEl>
                                          <p:spTgt spid="6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1000"/>
                                        <p:tgtEl>
                                          <p:spTgt spid="67"/>
                                        </p:tgtEl>
                                      </p:cBhvr>
                                    </p:animEffect>
                                    <p:anim calcmode="lin" valueType="num">
                                      <p:cBhvr>
                                        <p:cTn id="61" dur="1000" fill="hold"/>
                                        <p:tgtEl>
                                          <p:spTgt spid="67"/>
                                        </p:tgtEl>
                                        <p:attrNameLst>
                                          <p:attrName>ppt_x</p:attrName>
                                        </p:attrNameLst>
                                      </p:cBhvr>
                                      <p:tavLst>
                                        <p:tav tm="0">
                                          <p:val>
                                            <p:strVal val="#ppt_x"/>
                                          </p:val>
                                        </p:tav>
                                        <p:tav tm="100000">
                                          <p:val>
                                            <p:strVal val="#ppt_x"/>
                                          </p:val>
                                        </p:tav>
                                      </p:tavLst>
                                    </p:anim>
                                    <p:anim calcmode="lin" valueType="num">
                                      <p:cBhvr>
                                        <p:cTn id="62" dur="1000" fill="hold"/>
                                        <p:tgtEl>
                                          <p:spTgt spid="67"/>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fade">
                                      <p:cBhvr>
                                        <p:cTn id="65" dur="1000"/>
                                        <p:tgtEl>
                                          <p:spTgt spid="73"/>
                                        </p:tgtEl>
                                      </p:cBhvr>
                                    </p:animEffect>
                                    <p:anim calcmode="lin" valueType="num">
                                      <p:cBhvr>
                                        <p:cTn id="66" dur="1000" fill="hold"/>
                                        <p:tgtEl>
                                          <p:spTgt spid="73"/>
                                        </p:tgtEl>
                                        <p:attrNameLst>
                                          <p:attrName>ppt_x</p:attrName>
                                        </p:attrNameLst>
                                      </p:cBhvr>
                                      <p:tavLst>
                                        <p:tav tm="0">
                                          <p:val>
                                            <p:strVal val="#ppt_x"/>
                                          </p:val>
                                        </p:tav>
                                        <p:tav tm="100000">
                                          <p:val>
                                            <p:strVal val="#ppt_x"/>
                                          </p:val>
                                        </p:tav>
                                      </p:tavLst>
                                    </p:anim>
                                    <p:anim calcmode="lin" valueType="num">
                                      <p:cBhvr>
                                        <p:cTn id="67"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500"/>
                                        <p:tgtEl>
                                          <p:spTgt spid="9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fade">
                                      <p:cBhvr>
                                        <p:cTn id="75" dur="500"/>
                                        <p:tgtEl>
                                          <p:spTgt spid="95"/>
                                        </p:tgtEl>
                                      </p:cBhvr>
                                    </p:animEffect>
                                  </p:childTnLst>
                                </p:cTn>
                              </p:par>
                              <p:par>
                                <p:cTn id="76" presetID="10" presetClass="entr" presetSubtype="0" fill="hold"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fade">
                                      <p:cBhvr>
                                        <p:cTn id="78" dur="500"/>
                                        <p:tgtEl>
                                          <p:spTgt spid="96"/>
                                        </p:tgtEl>
                                      </p:cBhvr>
                                    </p:animEffect>
                                  </p:childTnLst>
                                </p:cTn>
                              </p:par>
                              <p:par>
                                <p:cTn id="79" presetID="10" presetClass="entr" presetSubtype="0" fill="hold" nodeType="with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fade">
                                      <p:cBhvr>
                                        <p:cTn id="81" dur="500"/>
                                        <p:tgtEl>
                                          <p:spTgt spid="9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fade">
                                      <p:cBhvr>
                                        <p:cTn id="8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Inspiration from Developers: Everything in Version Control</a:t>
            </a:r>
            <a:endParaRPr lang="en-GB" dirty="0"/>
          </a:p>
        </p:txBody>
      </p:sp>
      <p:pic>
        <p:nvPicPr>
          <p:cNvPr id="571" name="Picture 2" descr="Factory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7600"/>
            <a:ext cx="9104313"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 name="Rounded Rectangle 571"/>
          <p:cNvSpPr/>
          <p:nvPr/>
        </p:nvSpPr>
        <p:spPr>
          <a:xfrm>
            <a:off x="98425" y="1117600"/>
            <a:ext cx="9005888" cy="5130800"/>
          </a:xfrm>
          <a:prstGeom prst="roundRect">
            <a:avLst/>
          </a:prstGeom>
          <a:solidFill>
            <a:srgbClr val="FFFFFF">
              <a:alpha val="6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dirty="0"/>
          </a:p>
        </p:txBody>
      </p:sp>
      <p:grpSp>
        <p:nvGrpSpPr>
          <p:cNvPr id="573" name="Group 572"/>
          <p:cNvGrpSpPr>
            <a:grpSpLocks/>
          </p:cNvGrpSpPr>
          <p:nvPr/>
        </p:nvGrpSpPr>
        <p:grpSpPr bwMode="auto">
          <a:xfrm>
            <a:off x="930275" y="2114550"/>
            <a:ext cx="787400" cy="509588"/>
            <a:chOff x="4299869" y="1700808"/>
            <a:chExt cx="1280242" cy="580256"/>
          </a:xfrm>
        </p:grpSpPr>
        <p:grpSp>
          <p:nvGrpSpPr>
            <p:cNvPr id="574" name="Group 89"/>
            <p:cNvGrpSpPr>
              <a:grpSpLocks/>
            </p:cNvGrpSpPr>
            <p:nvPr/>
          </p:nvGrpSpPr>
          <p:grpSpPr bwMode="auto">
            <a:xfrm>
              <a:off x="4299869" y="1700808"/>
              <a:ext cx="1280242" cy="580256"/>
              <a:chOff x="3923928" y="1700808"/>
              <a:chExt cx="1656184" cy="749967"/>
            </a:xfrm>
          </p:grpSpPr>
          <p:sp>
            <p:nvSpPr>
              <p:cNvPr id="577" name="Rounded Rectangle 576"/>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78" name="Rounded Rectangle 577"/>
              <p:cNvSpPr/>
              <p:nvPr/>
            </p:nvSpPr>
            <p:spPr>
              <a:xfrm>
                <a:off x="3977353" y="1740527"/>
                <a:ext cx="1549333" cy="252325"/>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smtClean="0">
                    <a:solidFill>
                      <a:schemeClr val="tx1"/>
                    </a:solidFill>
                  </a:rPr>
                  <a:t>Compile</a:t>
                </a:r>
                <a:endParaRPr lang="en-GB" sz="600" dirty="0">
                  <a:solidFill>
                    <a:schemeClr val="tx1"/>
                  </a:solidFill>
                </a:endParaRPr>
              </a:p>
            </p:txBody>
          </p:sp>
        </p:grpSp>
        <p:pic>
          <p:nvPicPr>
            <p:cNvPr id="57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58396"/>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9" name="Group 578"/>
          <p:cNvGrpSpPr>
            <a:grpSpLocks/>
          </p:cNvGrpSpPr>
          <p:nvPr/>
        </p:nvGrpSpPr>
        <p:grpSpPr bwMode="auto">
          <a:xfrm>
            <a:off x="930275" y="2765425"/>
            <a:ext cx="787400" cy="511175"/>
            <a:chOff x="4299869" y="1700808"/>
            <a:chExt cx="1280242" cy="580256"/>
          </a:xfrm>
        </p:grpSpPr>
        <p:grpSp>
          <p:nvGrpSpPr>
            <p:cNvPr id="580" name="Group 84"/>
            <p:cNvGrpSpPr>
              <a:grpSpLocks/>
            </p:cNvGrpSpPr>
            <p:nvPr/>
          </p:nvGrpSpPr>
          <p:grpSpPr bwMode="auto">
            <a:xfrm>
              <a:off x="4299869" y="1700808"/>
              <a:ext cx="1280242" cy="580256"/>
              <a:chOff x="3923928" y="1700808"/>
              <a:chExt cx="1656184" cy="749967"/>
            </a:xfrm>
          </p:grpSpPr>
          <p:sp>
            <p:nvSpPr>
              <p:cNvPr id="583" name="Rounded Rectangle 582"/>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84" name="Rounded Rectangle 583"/>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Sonar Code Analysis</a:t>
                </a:r>
              </a:p>
            </p:txBody>
          </p:sp>
        </p:grpSp>
        <p:pic>
          <p:nvPicPr>
            <p:cNvPr id="58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5" name="Group 584"/>
          <p:cNvGrpSpPr>
            <a:grpSpLocks/>
          </p:cNvGrpSpPr>
          <p:nvPr/>
        </p:nvGrpSpPr>
        <p:grpSpPr bwMode="auto">
          <a:xfrm>
            <a:off x="928688" y="3416300"/>
            <a:ext cx="788987" cy="511175"/>
            <a:chOff x="4299869" y="1700808"/>
            <a:chExt cx="1280242" cy="580256"/>
          </a:xfrm>
        </p:grpSpPr>
        <p:grpSp>
          <p:nvGrpSpPr>
            <p:cNvPr id="586" name="Group 79"/>
            <p:cNvGrpSpPr>
              <a:grpSpLocks/>
            </p:cNvGrpSpPr>
            <p:nvPr/>
          </p:nvGrpSpPr>
          <p:grpSpPr bwMode="auto">
            <a:xfrm>
              <a:off x="4299869" y="1700808"/>
              <a:ext cx="1280242" cy="580256"/>
              <a:chOff x="3923928" y="1700808"/>
              <a:chExt cx="1656184" cy="749967"/>
            </a:xfrm>
          </p:grpSpPr>
          <p:sp>
            <p:nvSpPr>
              <p:cNvPr id="589" name="Rounded Rectangle 588"/>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0" name="Rounded Rectangle 589"/>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Unit Tests</a:t>
                </a:r>
              </a:p>
            </p:txBody>
          </p:sp>
        </p:grpSp>
        <p:pic>
          <p:nvPicPr>
            <p:cNvPr id="58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1" name="Group 590"/>
          <p:cNvGrpSpPr>
            <a:grpSpLocks/>
          </p:cNvGrpSpPr>
          <p:nvPr/>
        </p:nvGrpSpPr>
        <p:grpSpPr bwMode="auto">
          <a:xfrm>
            <a:off x="1824038" y="2768600"/>
            <a:ext cx="788987" cy="511175"/>
            <a:chOff x="4299869" y="1700808"/>
            <a:chExt cx="1280242" cy="580256"/>
          </a:xfrm>
        </p:grpSpPr>
        <p:grpSp>
          <p:nvGrpSpPr>
            <p:cNvPr id="592" name="Group 74"/>
            <p:cNvGrpSpPr>
              <a:grpSpLocks/>
            </p:cNvGrpSpPr>
            <p:nvPr/>
          </p:nvGrpSpPr>
          <p:grpSpPr bwMode="auto">
            <a:xfrm>
              <a:off x="4299869" y="1700808"/>
              <a:ext cx="1280242" cy="580256"/>
              <a:chOff x="3923928" y="1700808"/>
              <a:chExt cx="1656184" cy="749967"/>
            </a:xfrm>
          </p:grpSpPr>
          <p:sp>
            <p:nvSpPr>
              <p:cNvPr id="595" name="Rounded Rectangle 594"/>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6" name="Rounded Rectangle 59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Package</a:t>
                </a:r>
              </a:p>
            </p:txBody>
          </p:sp>
        </p:grpSp>
        <p:pic>
          <p:nvPicPr>
            <p:cNvPr id="59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7" name="Group 596"/>
          <p:cNvGrpSpPr>
            <a:grpSpLocks/>
          </p:cNvGrpSpPr>
          <p:nvPr/>
        </p:nvGrpSpPr>
        <p:grpSpPr bwMode="auto">
          <a:xfrm>
            <a:off x="2719388" y="2768600"/>
            <a:ext cx="787400" cy="511175"/>
            <a:chOff x="4299869" y="1700808"/>
            <a:chExt cx="1280242" cy="580256"/>
          </a:xfrm>
        </p:grpSpPr>
        <p:grpSp>
          <p:nvGrpSpPr>
            <p:cNvPr id="598" name="Group 69"/>
            <p:cNvGrpSpPr>
              <a:grpSpLocks/>
            </p:cNvGrpSpPr>
            <p:nvPr/>
          </p:nvGrpSpPr>
          <p:grpSpPr bwMode="auto">
            <a:xfrm>
              <a:off x="4299869" y="1700808"/>
              <a:ext cx="1280242" cy="580256"/>
              <a:chOff x="3923928" y="1700808"/>
              <a:chExt cx="1656184" cy="749967"/>
            </a:xfrm>
          </p:grpSpPr>
          <p:sp>
            <p:nvSpPr>
              <p:cNvPr id="601" name="Rounded Rectangle 600"/>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2" name="Rounded Rectangle 601"/>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59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3" name="Group 602"/>
          <p:cNvGrpSpPr>
            <a:grpSpLocks/>
          </p:cNvGrpSpPr>
          <p:nvPr/>
        </p:nvGrpSpPr>
        <p:grpSpPr bwMode="auto">
          <a:xfrm>
            <a:off x="5402263" y="2768600"/>
            <a:ext cx="788987" cy="511175"/>
            <a:chOff x="4299869" y="1700808"/>
            <a:chExt cx="1280242" cy="580256"/>
          </a:xfrm>
        </p:grpSpPr>
        <p:grpSp>
          <p:nvGrpSpPr>
            <p:cNvPr id="604" name="Group 54"/>
            <p:cNvGrpSpPr>
              <a:grpSpLocks/>
            </p:cNvGrpSpPr>
            <p:nvPr/>
          </p:nvGrpSpPr>
          <p:grpSpPr bwMode="auto">
            <a:xfrm>
              <a:off x="4299869" y="1700808"/>
              <a:ext cx="1280242" cy="580256"/>
              <a:chOff x="3923928" y="1700808"/>
              <a:chExt cx="1656184" cy="749967"/>
            </a:xfrm>
          </p:grpSpPr>
          <p:sp>
            <p:nvSpPr>
              <p:cNvPr id="607" name="Rounded Rectangle 60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8" name="Rounded Rectangle 60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Deploy Code</a:t>
                </a:r>
              </a:p>
            </p:txBody>
          </p:sp>
        </p:grpSp>
        <p:pic>
          <p:nvPicPr>
            <p:cNvPr id="60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 name="Group 614"/>
          <p:cNvGrpSpPr>
            <a:grpSpLocks/>
          </p:cNvGrpSpPr>
          <p:nvPr/>
        </p:nvGrpSpPr>
        <p:grpSpPr bwMode="auto">
          <a:xfrm>
            <a:off x="6297613" y="2768600"/>
            <a:ext cx="787400" cy="511175"/>
            <a:chOff x="4299869" y="1700808"/>
            <a:chExt cx="1280242" cy="580256"/>
          </a:xfrm>
        </p:grpSpPr>
        <p:grpSp>
          <p:nvGrpSpPr>
            <p:cNvPr id="616" name="Group 44"/>
            <p:cNvGrpSpPr>
              <a:grpSpLocks/>
            </p:cNvGrpSpPr>
            <p:nvPr/>
          </p:nvGrpSpPr>
          <p:grpSpPr bwMode="auto">
            <a:xfrm>
              <a:off x="4299869" y="1700808"/>
              <a:ext cx="1280242" cy="580256"/>
              <a:chOff x="3923928" y="1700808"/>
              <a:chExt cx="1656184" cy="749967"/>
            </a:xfrm>
          </p:grpSpPr>
          <p:sp>
            <p:nvSpPr>
              <p:cNvPr id="619" name="Rounded Rectangle 618"/>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0" name="Rounded Rectangle 619"/>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617"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1" name="Group 620"/>
          <p:cNvGrpSpPr>
            <a:grpSpLocks/>
          </p:cNvGrpSpPr>
          <p:nvPr/>
        </p:nvGrpSpPr>
        <p:grpSpPr bwMode="auto">
          <a:xfrm>
            <a:off x="7191375" y="2768600"/>
            <a:ext cx="788988" cy="511175"/>
            <a:chOff x="4299869" y="1700808"/>
            <a:chExt cx="1280242" cy="580256"/>
          </a:xfrm>
        </p:grpSpPr>
        <p:grpSp>
          <p:nvGrpSpPr>
            <p:cNvPr id="622" name="Group 39"/>
            <p:cNvGrpSpPr>
              <a:grpSpLocks/>
            </p:cNvGrpSpPr>
            <p:nvPr/>
          </p:nvGrpSpPr>
          <p:grpSpPr bwMode="auto">
            <a:xfrm>
              <a:off x="4299869" y="1700808"/>
              <a:ext cx="1280242" cy="580256"/>
              <a:chOff x="3923928" y="1700808"/>
              <a:chExt cx="1656184" cy="749967"/>
            </a:xfrm>
          </p:grpSpPr>
          <p:sp>
            <p:nvSpPr>
              <p:cNvPr id="625" name="Rounded Rectangle 624"/>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6" name="Rounded Rectangle 625"/>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Perf Test</a:t>
                </a:r>
              </a:p>
            </p:txBody>
          </p:sp>
        </p:grpSp>
        <p:pic>
          <p:nvPicPr>
            <p:cNvPr id="623"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7" name="Group 626"/>
          <p:cNvGrpSpPr>
            <a:grpSpLocks/>
          </p:cNvGrpSpPr>
          <p:nvPr/>
        </p:nvGrpSpPr>
        <p:grpSpPr bwMode="auto">
          <a:xfrm>
            <a:off x="7191375" y="3419475"/>
            <a:ext cx="788988" cy="511175"/>
            <a:chOff x="4299869" y="1700808"/>
            <a:chExt cx="1280242" cy="580256"/>
          </a:xfrm>
        </p:grpSpPr>
        <p:grpSp>
          <p:nvGrpSpPr>
            <p:cNvPr id="628" name="Group 34"/>
            <p:cNvGrpSpPr>
              <a:grpSpLocks/>
            </p:cNvGrpSpPr>
            <p:nvPr/>
          </p:nvGrpSpPr>
          <p:grpSpPr bwMode="auto">
            <a:xfrm>
              <a:off x="4299869" y="1700808"/>
              <a:ext cx="1280242" cy="580256"/>
              <a:chOff x="3923928" y="1700808"/>
              <a:chExt cx="1656184" cy="749967"/>
            </a:xfrm>
          </p:grpSpPr>
          <p:sp>
            <p:nvSpPr>
              <p:cNvPr id="631" name="Rounded Rectangle 630"/>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2" name="Rounded Rectangle 631"/>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Security Test</a:t>
                </a:r>
              </a:p>
            </p:txBody>
          </p:sp>
        </p:grpSp>
        <p:pic>
          <p:nvPicPr>
            <p:cNvPr id="629"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0"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3" name="Group 632"/>
          <p:cNvGrpSpPr>
            <a:grpSpLocks/>
          </p:cNvGrpSpPr>
          <p:nvPr/>
        </p:nvGrpSpPr>
        <p:grpSpPr bwMode="auto">
          <a:xfrm>
            <a:off x="7191375" y="4070350"/>
            <a:ext cx="788988" cy="511175"/>
            <a:chOff x="4299869" y="1700808"/>
            <a:chExt cx="1280242" cy="580256"/>
          </a:xfrm>
        </p:grpSpPr>
        <p:grpSp>
          <p:nvGrpSpPr>
            <p:cNvPr id="634" name="Group 29"/>
            <p:cNvGrpSpPr>
              <a:grpSpLocks/>
            </p:cNvGrpSpPr>
            <p:nvPr/>
          </p:nvGrpSpPr>
          <p:grpSpPr bwMode="auto">
            <a:xfrm>
              <a:off x="4299869" y="1700808"/>
              <a:ext cx="1280242" cy="580256"/>
              <a:chOff x="3923928" y="1700808"/>
              <a:chExt cx="1656184" cy="749967"/>
            </a:xfrm>
          </p:grpSpPr>
          <p:sp>
            <p:nvSpPr>
              <p:cNvPr id="637" name="Rounded Rectangle 636"/>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8" name="Rounded Rectangle 637"/>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Ops Test</a:t>
                </a:r>
              </a:p>
            </p:txBody>
          </p:sp>
        </p:grpSp>
        <p:pic>
          <p:nvPicPr>
            <p:cNvPr id="635"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6"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9" name="Group 638"/>
          <p:cNvGrpSpPr>
            <a:grpSpLocks/>
          </p:cNvGrpSpPr>
          <p:nvPr/>
        </p:nvGrpSpPr>
        <p:grpSpPr bwMode="auto">
          <a:xfrm>
            <a:off x="8067675" y="3422650"/>
            <a:ext cx="788988" cy="511175"/>
            <a:chOff x="4299869" y="1700808"/>
            <a:chExt cx="1280242" cy="580256"/>
          </a:xfrm>
        </p:grpSpPr>
        <p:grpSp>
          <p:nvGrpSpPr>
            <p:cNvPr id="640" name="Group 24"/>
            <p:cNvGrpSpPr>
              <a:grpSpLocks/>
            </p:cNvGrpSpPr>
            <p:nvPr/>
          </p:nvGrpSpPr>
          <p:grpSpPr bwMode="auto">
            <a:xfrm>
              <a:off x="4299869" y="1700808"/>
              <a:ext cx="1280242" cy="580256"/>
              <a:chOff x="3923928" y="1700808"/>
              <a:chExt cx="1656184" cy="749967"/>
            </a:xfrm>
          </p:grpSpPr>
          <p:sp>
            <p:nvSpPr>
              <p:cNvPr id="643" name="Rounded Rectangle 642"/>
              <p:cNvSpPr/>
              <p:nvPr/>
            </p:nvSpPr>
            <p:spPr>
              <a:xfrm>
                <a:off x="3923928" y="1700808"/>
                <a:ext cx="1656184" cy="749967"/>
              </a:xfrm>
              <a:prstGeom prst="roundRect">
                <a:avLst>
                  <a:gd name="adj" fmla="val 5869"/>
                </a:avLst>
              </a:prstGeom>
              <a:solidFill>
                <a:srgbClr val="00B0F0"/>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44" name="Rounded Rectangle 643"/>
              <p:cNvSpPr/>
              <p:nvPr/>
            </p:nvSpPr>
            <p:spPr>
              <a:xfrm>
                <a:off x="3977246" y="1740403"/>
                <a:ext cx="1549548"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Prod deploy</a:t>
                </a:r>
              </a:p>
            </p:txBody>
          </p:sp>
        </p:grpSp>
        <p:pic>
          <p:nvPicPr>
            <p:cNvPr id="641"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2"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5" name="Group 644"/>
          <p:cNvGrpSpPr>
            <a:grpSpLocks/>
          </p:cNvGrpSpPr>
          <p:nvPr/>
        </p:nvGrpSpPr>
        <p:grpSpPr bwMode="auto">
          <a:xfrm>
            <a:off x="36513" y="2808288"/>
            <a:ext cx="771525" cy="388937"/>
            <a:chOff x="4479190" y="5553343"/>
            <a:chExt cx="1656184" cy="749967"/>
          </a:xfrm>
        </p:grpSpPr>
        <p:sp>
          <p:nvSpPr>
            <p:cNvPr id="646" name="Rounded Rectangle 645"/>
            <p:cNvSpPr/>
            <p:nvPr/>
          </p:nvSpPr>
          <p:spPr>
            <a:xfrm>
              <a:off x="4479190" y="5553343"/>
              <a:ext cx="1656184" cy="749967"/>
            </a:xfrm>
            <a:prstGeom prst="roundRect">
              <a:avLst>
                <a:gd name="adj" fmla="val 5869"/>
              </a:avLst>
            </a:prstGeom>
            <a:solidFill>
              <a:schemeClr val="bg1">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500" dirty="0">
                <a:solidFill>
                  <a:schemeClr val="tx1"/>
                </a:solidFill>
              </a:endParaRPr>
            </a:p>
            <a:p>
              <a:pPr algn="ctr">
                <a:defRPr/>
              </a:pPr>
              <a:r>
                <a:rPr lang="en-GB" sz="500" dirty="0">
                  <a:solidFill>
                    <a:schemeClr val="tx1"/>
                  </a:solidFill>
                </a:rPr>
                <a:t>Committer: jdoe</a:t>
              </a:r>
              <a:br>
                <a:rPr lang="en-GB" sz="500" dirty="0">
                  <a:solidFill>
                    <a:schemeClr val="tx1"/>
                  </a:solidFill>
                </a:rPr>
              </a:br>
              <a:r>
                <a:rPr lang="en-GB" sz="500" dirty="0">
                  <a:solidFill>
                    <a:schemeClr val="tx1"/>
                  </a:solidFill>
                </a:rPr>
                <a:t>Story:25</a:t>
              </a:r>
            </a:p>
          </p:txBody>
        </p:sp>
        <p:sp>
          <p:nvSpPr>
            <p:cNvPr id="647" name="Rounded Rectangle 646"/>
            <p:cNvSpPr/>
            <p:nvPr/>
          </p:nvSpPr>
          <p:spPr>
            <a:xfrm>
              <a:off x="4533715" y="5593136"/>
              <a:ext cx="1547135" cy="254072"/>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Commit ID: 113</a:t>
              </a:r>
            </a:p>
          </p:txBody>
        </p:sp>
      </p:grpSp>
      <p:grpSp>
        <p:nvGrpSpPr>
          <p:cNvPr id="842" name="Group 841"/>
          <p:cNvGrpSpPr>
            <a:grpSpLocks/>
          </p:cNvGrpSpPr>
          <p:nvPr/>
        </p:nvGrpSpPr>
        <p:grpSpPr bwMode="auto">
          <a:xfrm>
            <a:off x="4508500" y="2768600"/>
            <a:ext cx="787400" cy="511175"/>
            <a:chOff x="4299869" y="1700808"/>
            <a:chExt cx="1280242" cy="580256"/>
          </a:xfrm>
        </p:grpSpPr>
        <p:grpSp>
          <p:nvGrpSpPr>
            <p:cNvPr id="843" name="Group 59"/>
            <p:cNvGrpSpPr>
              <a:grpSpLocks/>
            </p:cNvGrpSpPr>
            <p:nvPr/>
          </p:nvGrpSpPr>
          <p:grpSpPr bwMode="auto">
            <a:xfrm>
              <a:off x="4299869" y="1700808"/>
              <a:ext cx="1280242" cy="580256"/>
              <a:chOff x="3923928" y="1700808"/>
              <a:chExt cx="1656184" cy="749967"/>
            </a:xfrm>
          </p:grpSpPr>
          <p:sp>
            <p:nvSpPr>
              <p:cNvPr id="846" name="Rounded Rectangle 845"/>
              <p:cNvSpPr/>
              <p:nvPr/>
            </p:nvSpPr>
            <p:spPr>
              <a:xfrm>
                <a:off x="3923928" y="1700808"/>
                <a:ext cx="1656184" cy="749967"/>
              </a:xfrm>
              <a:prstGeom prst="roundRect">
                <a:avLst>
                  <a:gd name="adj" fmla="val 5869"/>
                </a:avLst>
              </a:prstGeom>
              <a:solidFill>
                <a:schemeClr val="accent6">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47" name="Rounded Rectangle 846"/>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Run Test Harness</a:t>
                </a:r>
              </a:p>
            </p:txBody>
          </p:sp>
        </p:grpSp>
        <p:pic>
          <p:nvPicPr>
            <p:cNvPr id="844"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5"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8" name="Group 847"/>
          <p:cNvGrpSpPr>
            <a:grpSpLocks/>
          </p:cNvGrpSpPr>
          <p:nvPr/>
        </p:nvGrpSpPr>
        <p:grpSpPr bwMode="auto">
          <a:xfrm>
            <a:off x="3581400" y="2768600"/>
            <a:ext cx="787400" cy="511175"/>
            <a:chOff x="4299869" y="1700808"/>
            <a:chExt cx="1280242" cy="580256"/>
          </a:xfrm>
        </p:grpSpPr>
        <p:grpSp>
          <p:nvGrpSpPr>
            <p:cNvPr id="849" name="Group 64"/>
            <p:cNvGrpSpPr>
              <a:grpSpLocks/>
            </p:cNvGrpSpPr>
            <p:nvPr/>
          </p:nvGrpSpPr>
          <p:grpSpPr bwMode="auto">
            <a:xfrm>
              <a:off x="4299869" y="1700808"/>
              <a:ext cx="1280242" cy="580256"/>
              <a:chOff x="3923928" y="1700808"/>
              <a:chExt cx="1656184" cy="749967"/>
            </a:xfrm>
          </p:grpSpPr>
          <p:sp>
            <p:nvSpPr>
              <p:cNvPr id="852" name="Rounded Rectangle 851"/>
              <p:cNvSpPr/>
              <p:nvPr/>
            </p:nvSpPr>
            <p:spPr>
              <a:xfrm>
                <a:off x="3923928" y="1700808"/>
                <a:ext cx="1656184" cy="749967"/>
              </a:xfrm>
              <a:prstGeom prst="roundRect">
                <a:avLst>
                  <a:gd name="adj" fmla="val 5869"/>
                </a:avLst>
              </a:prstGeom>
              <a:solidFill>
                <a:srgbClr val="33CC33"/>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53" name="Rounded Rectangle 852"/>
              <p:cNvSpPr/>
              <p:nvPr/>
            </p:nvSpPr>
            <p:spPr>
              <a:xfrm>
                <a:off x="3977353" y="1740403"/>
                <a:ext cx="1549333" cy="25387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tx1"/>
                    </a:solidFill>
                  </a:rPr>
                  <a:t>Load Test Data</a:t>
                </a:r>
              </a:p>
            </p:txBody>
          </p:sp>
        </p:grpSp>
        <p:pic>
          <p:nvPicPr>
            <p:cNvPr id="850" name="Picture 2" descr="cons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1" name="Picture 4" descr="trig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89" y="2060848"/>
              <a:ext cx="15240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ounded Rectangle 1"/>
          <p:cNvSpPr/>
          <p:nvPr/>
        </p:nvSpPr>
        <p:spPr>
          <a:xfrm>
            <a:off x="0" y="2612263"/>
            <a:ext cx="864000" cy="8255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3" y="1247159"/>
            <a:ext cx="1430940" cy="59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835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tin">
  <a:themeElements>
    <a:clrScheme name="Accenture">
      <a:dk1>
        <a:srgbClr val="000000"/>
      </a:dk1>
      <a:lt1>
        <a:srgbClr val="FFFFFF"/>
      </a:lt1>
      <a:dk2>
        <a:srgbClr val="666666"/>
      </a:dk2>
      <a:lt2>
        <a:srgbClr val="778888"/>
      </a:lt2>
      <a:accent1>
        <a:srgbClr val="00BBEE"/>
      </a:accent1>
      <a:accent2>
        <a:srgbClr val="66AA44"/>
      </a:accent2>
      <a:accent3>
        <a:srgbClr val="FF9900"/>
      </a:accent3>
      <a:accent4>
        <a:srgbClr val="002266"/>
      </a:accent4>
      <a:accent5>
        <a:srgbClr val="00BBEE"/>
      </a:accent5>
      <a:accent6>
        <a:srgbClr val="66AA44"/>
      </a:accent6>
      <a:hlink>
        <a:srgbClr val="FF9900"/>
      </a:hlink>
      <a:folHlink>
        <a:srgbClr val="0022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1976</TotalTime>
  <Words>3050</Words>
  <Application>Microsoft Office PowerPoint</Application>
  <PresentationFormat>On-screen Show (4:3)</PresentationFormat>
  <Paragraphs>748</Paragraphs>
  <Slides>49</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Aharoni</vt:lpstr>
      <vt:lpstr>Arial</vt:lpstr>
      <vt:lpstr>Calibri</vt:lpstr>
      <vt:lpstr>Martin</vt:lpstr>
      <vt:lpstr>Module 5:  Introduction to Infrastructure as Code “Configuration Management”</vt:lpstr>
      <vt:lpstr>Content</vt:lpstr>
      <vt:lpstr>Infrastructure as code</vt:lpstr>
      <vt:lpstr> IT Infrastructure Evolution </vt:lpstr>
      <vt:lpstr>Philosophical Significance </vt:lpstr>
      <vt:lpstr>Infrastructure as Code</vt:lpstr>
      <vt:lpstr>The Hierarchy of Abstraction</vt:lpstr>
      <vt:lpstr>How Infrastructure as code fits into Continuous Delivery</vt:lpstr>
      <vt:lpstr>Inspiration from Developers: Everything in Version Control</vt:lpstr>
      <vt:lpstr>Inspiration from Developers: Continuous Integration</vt:lpstr>
      <vt:lpstr>Inspiration from Developers: Static Code Analysis &amp; Unit Tests</vt:lpstr>
      <vt:lpstr>Inspiration from Developers: Label and Release</vt:lpstr>
      <vt:lpstr>Semantic Versioning for Infrastructure Code Updates</vt:lpstr>
      <vt:lpstr>Managing Flow of Infrastructure Updates</vt:lpstr>
      <vt:lpstr>Inspiration from Developers: Automatically Runtime Test</vt:lpstr>
      <vt:lpstr>How Infrastructure as code fits into DevOps</vt:lpstr>
      <vt:lpstr>What does this mean for people?</vt:lpstr>
      <vt:lpstr>Automation tools</vt:lpstr>
      <vt:lpstr>Concepts of Infrastructure Automation: Snowflakes</vt:lpstr>
      <vt:lpstr>Concepts of Infrastructure Automation: Cattle and pets</vt:lpstr>
      <vt:lpstr>Concepts of Infrastructure Automation: Phoenixes</vt:lpstr>
      <vt:lpstr>Concepts of Infrastructure Automation: Immutable</vt:lpstr>
      <vt:lpstr>What does this mean for people?</vt:lpstr>
      <vt:lpstr>Illustration of Infra as Code</vt:lpstr>
      <vt:lpstr>Illustration of Phoenix-ing: IaaS</vt:lpstr>
      <vt:lpstr>Illustration of Phoenix-ing: Environment</vt:lpstr>
      <vt:lpstr>Illustration of Phoenix-ing: Code and Config</vt:lpstr>
      <vt:lpstr>Active “Configuration Management” tools</vt:lpstr>
      <vt:lpstr>Introduction</vt:lpstr>
      <vt:lpstr>Where CM Tools Generally Operate</vt:lpstr>
      <vt:lpstr>What CM Tools Generally Do</vt:lpstr>
      <vt:lpstr>How We Currently Deliver The Platform</vt:lpstr>
      <vt:lpstr>Active “Configuration Management” Tools</vt:lpstr>
      <vt:lpstr>Active “Configuration Management” Tools</vt:lpstr>
      <vt:lpstr>Introduction to Chef</vt:lpstr>
      <vt:lpstr>Chef architecture</vt:lpstr>
      <vt:lpstr>Convergent infrastructure in practice</vt:lpstr>
      <vt:lpstr>How Chef Provisions the Execution Architecture</vt:lpstr>
      <vt:lpstr>How Chef Provisions the Execution Architecture</vt:lpstr>
      <vt:lpstr>Key concepts in Chef</vt:lpstr>
      <vt:lpstr>Searchable Configuration  </vt:lpstr>
      <vt:lpstr>What does this mean for people?</vt:lpstr>
      <vt:lpstr>Let’s talk about the lab</vt:lpstr>
      <vt:lpstr>Lab</vt:lpstr>
      <vt:lpstr>Do the lab!</vt:lpstr>
      <vt:lpstr>Summary</vt:lpstr>
      <vt:lpstr>Observation and Discussion</vt:lpstr>
      <vt:lpstr>References</vt:lpstr>
      <vt:lpstr>Questions</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Gofur, Abul K.</dc:creator>
  <cp:lastModifiedBy>Rendell, Mark</cp:lastModifiedBy>
  <cp:revision>792</cp:revision>
  <dcterms:created xsi:type="dcterms:W3CDTF">2014-10-28T11:22:42Z</dcterms:created>
  <dcterms:modified xsi:type="dcterms:W3CDTF">2016-04-07T10:50:10Z</dcterms:modified>
</cp:coreProperties>
</file>