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8" r:id="rId3"/>
    <p:sldId id="282" r:id="rId4"/>
    <p:sldId id="285" r:id="rId5"/>
    <p:sldId id="280" r:id="rId6"/>
    <p:sldId id="281" r:id="rId7"/>
    <p:sldId id="283" r:id="rId8"/>
    <p:sldId id="290" r:id="rId9"/>
    <p:sldId id="259" r:id="rId10"/>
    <p:sldId id="275" r:id="rId11"/>
    <p:sldId id="296" r:id="rId12"/>
    <p:sldId id="266" r:id="rId13"/>
    <p:sldId id="284" r:id="rId14"/>
    <p:sldId id="292" r:id="rId15"/>
    <p:sldId id="293" r:id="rId16"/>
    <p:sldId id="294" r:id="rId17"/>
    <p:sldId id="268" r:id="rId18"/>
    <p:sldId id="276" r:id="rId19"/>
    <p:sldId id="300" r:id="rId20"/>
    <p:sldId id="298" r:id="rId21"/>
    <p:sldId id="297" r:id="rId22"/>
    <p:sldId id="301" r:id="rId23"/>
    <p:sldId id="295" r:id="rId24"/>
    <p:sldId id="286" r:id="rId25"/>
    <p:sldId id="291" r:id="rId26"/>
    <p:sldId id="262" r:id="rId27"/>
    <p:sldId id="288" r:id="rId28"/>
    <p:sldId id="289" r:id="rId29"/>
    <p:sldId id="273" r:id="rId30"/>
    <p:sldId id="27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883" autoAdjust="0"/>
  </p:normalViewPr>
  <p:slideViewPr>
    <p:cSldViewPr>
      <p:cViewPr varScale="1">
        <p:scale>
          <a:sx n="65" d="100"/>
          <a:sy n="65" d="100"/>
        </p:scale>
        <p:origin x="7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E41D37-D2ED-48C6-B5B9-F5248A5550FF}" type="datetimeFigureOut">
              <a:rPr lang="en-GB" smtClean="0"/>
              <a:t>30/03/2016</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F7A45B-6EF4-48D1-BAD3-C67D3F7B37C9}" type="slidenum">
              <a:rPr lang="en-GB" smtClean="0"/>
              <a:t>‹#›</a:t>
            </a:fld>
            <a:endParaRPr lang="en-GB" dirty="0"/>
          </a:p>
        </p:txBody>
      </p:sp>
    </p:spTree>
    <p:extLst>
      <p:ext uri="{BB962C8B-B14F-4D97-AF65-F5344CB8AC3E}">
        <p14:creationId xmlns:p14="http://schemas.microsoft.com/office/powerpoint/2010/main" val="3494827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en.wikipedia.org/wiki/Amazon_Web_Service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F7A45B-6EF4-48D1-BAD3-C67D3F7B37C9}" type="slidenum">
              <a:rPr lang="en-GB" smtClean="0"/>
              <a:t>3</a:t>
            </a:fld>
            <a:endParaRPr lang="en-GB" dirty="0"/>
          </a:p>
        </p:txBody>
      </p:sp>
    </p:spTree>
    <p:extLst>
      <p:ext uri="{BB962C8B-B14F-4D97-AF65-F5344CB8AC3E}">
        <p14:creationId xmlns:p14="http://schemas.microsoft.com/office/powerpoint/2010/main" val="3856601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Build cache</a:t>
            </a:r>
          </a:p>
          <a:p>
            <a:pPr marL="228600" indent="-228600">
              <a:buFont typeface="+mj-lt"/>
              <a:buAutoNum type="arabicPeriod"/>
            </a:pPr>
            <a:r>
              <a:rPr lang="en-GB" sz="1200" b="0" i="0" kern="1200" dirty="0" smtClean="0">
                <a:solidFill>
                  <a:schemeClr val="tx1"/>
                </a:solidFill>
                <a:effectLst/>
                <a:latin typeface="+mn-lt"/>
                <a:ea typeface="+mn-ea"/>
                <a:cs typeface="+mn-cs"/>
              </a:rPr>
              <a:t>Starting with a base image that is already in the cache, the next instruction is compared against all child images derived from that base image to see if one of them was built using the exact same instruction. If not, the cache is invalidated.</a:t>
            </a:r>
          </a:p>
          <a:p>
            <a:pPr marL="228600" indent="-228600">
              <a:buFont typeface="+mj-lt"/>
              <a:buAutoNum type="arabicPeriod"/>
            </a:pPr>
            <a:r>
              <a:rPr lang="en-GB" sz="1200" b="0" i="0" kern="1200" dirty="0" smtClean="0">
                <a:solidFill>
                  <a:schemeClr val="tx1"/>
                </a:solidFill>
                <a:effectLst/>
                <a:latin typeface="+mn-lt"/>
                <a:ea typeface="+mn-ea"/>
                <a:cs typeface="+mn-cs"/>
              </a:rPr>
              <a:t>In most cases simply comparing the instruction in the Dockerfile with one of the child images is sufficient. However, certain instructions require a little more examination and explanation.</a:t>
            </a:r>
          </a:p>
          <a:p>
            <a:pPr marL="228600" indent="-228600">
              <a:buFont typeface="+mj-lt"/>
              <a:buAutoNum type="arabicPeriod"/>
            </a:pPr>
            <a:r>
              <a:rPr lang="en-GB" sz="1200" b="0" i="0" kern="1200" dirty="0" smtClean="0">
                <a:solidFill>
                  <a:schemeClr val="tx1"/>
                </a:solidFill>
                <a:effectLst/>
                <a:latin typeface="+mn-lt"/>
                <a:ea typeface="+mn-ea"/>
                <a:cs typeface="+mn-cs"/>
              </a:rPr>
              <a:t>In the case of the ADD and COPY instructions, the contents of the file(s) being put into the image are examined. Specifically, a checksum is done of the file(s) and then that checksum is used during the cache lookup. If anything has changed in the file(s), including its metadata, then the cache is invalidated.</a:t>
            </a:r>
          </a:p>
          <a:p>
            <a:pPr marL="228600" indent="-228600">
              <a:buFont typeface="+mj-lt"/>
              <a:buAutoNum type="arabicPeriod"/>
            </a:pPr>
            <a:r>
              <a:rPr lang="en-GB" sz="1200" b="0" i="0" kern="1200" dirty="0" smtClean="0">
                <a:solidFill>
                  <a:schemeClr val="tx1"/>
                </a:solidFill>
                <a:effectLst/>
                <a:latin typeface="+mn-lt"/>
                <a:ea typeface="+mn-ea"/>
                <a:cs typeface="+mn-cs"/>
              </a:rPr>
              <a:t>Aside from the ADD and COPY commands cache checking will not look at the files in the container to determine a cache match. For example, when processing a RUN apt-get -y update command the files updated in the container will not be examined to determine if a cache hit exists. In that case just the command string itself will be used to find a match.</a:t>
            </a:r>
          </a:p>
          <a:p>
            <a:endParaRPr lang="en-GB" dirty="0"/>
          </a:p>
        </p:txBody>
      </p:sp>
      <p:sp>
        <p:nvSpPr>
          <p:cNvPr id="4" name="Slide Number Placeholder 3"/>
          <p:cNvSpPr>
            <a:spLocks noGrp="1"/>
          </p:cNvSpPr>
          <p:nvPr>
            <p:ph type="sldNum" sz="quarter" idx="10"/>
          </p:nvPr>
        </p:nvSpPr>
        <p:spPr/>
        <p:txBody>
          <a:bodyPr/>
          <a:lstStyle/>
          <a:p>
            <a:fld id="{27F7A45B-6EF4-48D1-BAD3-C67D3F7B37C9}" type="slidenum">
              <a:rPr lang="en-GB" smtClean="0"/>
              <a:t>17</a:t>
            </a:fld>
            <a:endParaRPr lang="en-GB" dirty="0"/>
          </a:p>
        </p:txBody>
      </p:sp>
    </p:spTree>
    <p:extLst>
      <p:ext uri="{BB962C8B-B14F-4D97-AF65-F5344CB8AC3E}">
        <p14:creationId xmlns:p14="http://schemas.microsoft.com/office/powerpoint/2010/main" val="4193333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F7A45B-6EF4-48D1-BAD3-C67D3F7B37C9}" type="slidenum">
              <a:rPr lang="en-GB" smtClean="0"/>
              <a:t>18</a:t>
            </a:fld>
            <a:endParaRPr lang="en-GB" dirty="0"/>
          </a:p>
        </p:txBody>
      </p:sp>
    </p:spTree>
    <p:extLst>
      <p:ext uri="{BB962C8B-B14F-4D97-AF65-F5344CB8AC3E}">
        <p14:creationId xmlns:p14="http://schemas.microsoft.com/office/powerpoint/2010/main" val="2814445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smtClean="0"/>
          </a:p>
        </p:txBody>
      </p:sp>
      <p:sp>
        <p:nvSpPr>
          <p:cNvPr id="4" name="Slide Number Placeholder 3"/>
          <p:cNvSpPr>
            <a:spLocks noGrp="1"/>
          </p:cNvSpPr>
          <p:nvPr>
            <p:ph type="sldNum" sz="quarter" idx="10"/>
          </p:nvPr>
        </p:nvSpPr>
        <p:spPr/>
        <p:txBody>
          <a:bodyPr/>
          <a:lstStyle/>
          <a:p>
            <a:fld id="{47F2ED06-1EB2-4F57-813D-F799CD73FD4A}" type="slidenum">
              <a:rPr lang="en-GB" smtClean="0"/>
              <a:pPr/>
              <a:t>19</a:t>
            </a:fld>
            <a:endParaRPr lang="en-GB" dirty="0"/>
          </a:p>
        </p:txBody>
      </p:sp>
    </p:spTree>
    <p:extLst>
      <p:ext uri="{BB962C8B-B14F-4D97-AF65-F5344CB8AC3E}">
        <p14:creationId xmlns:p14="http://schemas.microsoft.com/office/powerpoint/2010/main" val="3226241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smtClean="0"/>
          </a:p>
        </p:txBody>
      </p:sp>
      <p:sp>
        <p:nvSpPr>
          <p:cNvPr id="4" name="Slide Number Placeholder 3"/>
          <p:cNvSpPr>
            <a:spLocks noGrp="1"/>
          </p:cNvSpPr>
          <p:nvPr>
            <p:ph type="sldNum" sz="quarter" idx="10"/>
          </p:nvPr>
        </p:nvSpPr>
        <p:spPr/>
        <p:txBody>
          <a:bodyPr/>
          <a:lstStyle/>
          <a:p>
            <a:fld id="{47F2ED06-1EB2-4F57-813D-F799CD73FD4A}" type="slidenum">
              <a:rPr lang="en-GB" smtClean="0"/>
              <a:pPr/>
              <a:t>20</a:t>
            </a:fld>
            <a:endParaRPr lang="en-GB" dirty="0"/>
          </a:p>
        </p:txBody>
      </p:sp>
    </p:spTree>
    <p:extLst>
      <p:ext uri="{BB962C8B-B14F-4D97-AF65-F5344CB8AC3E}">
        <p14:creationId xmlns:p14="http://schemas.microsoft.com/office/powerpoint/2010/main" val="4109047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smtClean="0"/>
          </a:p>
        </p:txBody>
      </p:sp>
      <p:sp>
        <p:nvSpPr>
          <p:cNvPr id="4" name="Slide Number Placeholder 3"/>
          <p:cNvSpPr>
            <a:spLocks noGrp="1"/>
          </p:cNvSpPr>
          <p:nvPr>
            <p:ph type="sldNum" sz="quarter" idx="10"/>
          </p:nvPr>
        </p:nvSpPr>
        <p:spPr/>
        <p:txBody>
          <a:bodyPr/>
          <a:lstStyle/>
          <a:p>
            <a:fld id="{47F2ED06-1EB2-4F57-813D-F799CD73FD4A}" type="slidenum">
              <a:rPr lang="en-GB" smtClean="0"/>
              <a:pPr/>
              <a:t>21</a:t>
            </a:fld>
            <a:endParaRPr lang="en-GB" dirty="0"/>
          </a:p>
        </p:txBody>
      </p:sp>
    </p:spTree>
    <p:extLst>
      <p:ext uri="{BB962C8B-B14F-4D97-AF65-F5344CB8AC3E}">
        <p14:creationId xmlns:p14="http://schemas.microsoft.com/office/powerpoint/2010/main" val="2114791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GB" dirty="0" smtClean="0"/>
              <a:t>It</a:t>
            </a:r>
            <a:r>
              <a:rPr lang="en-GB" baseline="0" dirty="0" smtClean="0"/>
              <a:t> can feel a bit overwhelming when you are working with Docker.  </a:t>
            </a:r>
          </a:p>
          <a:p>
            <a:r>
              <a:rPr lang="en-GB" baseline="0" dirty="0" smtClean="0"/>
              <a:t>This slide describes all the pieces of software when you run Docker locally.</a:t>
            </a:r>
          </a:p>
          <a:p>
            <a:r>
              <a:rPr lang="en-GB" baseline="0" dirty="0" smtClean="0"/>
              <a:t>See if it helps people visualise this.</a:t>
            </a:r>
            <a:endParaRPr lang="en-GB" dirty="0" smtClean="0"/>
          </a:p>
        </p:txBody>
      </p:sp>
      <p:sp>
        <p:nvSpPr>
          <p:cNvPr id="4" name="Slide Number Placeholder 3"/>
          <p:cNvSpPr>
            <a:spLocks noGrp="1"/>
          </p:cNvSpPr>
          <p:nvPr>
            <p:ph type="sldNum" sz="quarter" idx="10"/>
          </p:nvPr>
        </p:nvSpPr>
        <p:spPr/>
        <p:txBody>
          <a:bodyPr/>
          <a:lstStyle/>
          <a:p>
            <a:fld id="{47F2ED06-1EB2-4F57-813D-F799CD73FD4A}" type="slidenum">
              <a:rPr lang="en-GB" smtClean="0"/>
              <a:pPr/>
              <a:t>22</a:t>
            </a:fld>
            <a:endParaRPr lang="en-GB" dirty="0"/>
          </a:p>
        </p:txBody>
      </p:sp>
    </p:spTree>
    <p:extLst>
      <p:ext uri="{BB962C8B-B14F-4D97-AF65-F5344CB8AC3E}">
        <p14:creationId xmlns:p14="http://schemas.microsoft.com/office/powerpoint/2010/main" val="595437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Some suggestions:</a:t>
            </a:r>
          </a:p>
          <a:p>
            <a:r>
              <a:rPr lang="en-GB" baseline="0" dirty="0" smtClean="0"/>
              <a:t>Could things really be in the developer domain? – debate.  Overall – hope so.  We can manage </a:t>
            </a:r>
            <a:r>
              <a:rPr lang="en-GB" baseline="0" smtClean="0"/>
              <a:t>container PaaS’</a:t>
            </a:r>
          </a:p>
        </p:txBody>
      </p:sp>
      <p:sp>
        <p:nvSpPr>
          <p:cNvPr id="4" name="Slide Number Placeholder 3"/>
          <p:cNvSpPr>
            <a:spLocks noGrp="1"/>
          </p:cNvSpPr>
          <p:nvPr>
            <p:ph type="sldNum" sz="quarter" idx="10"/>
          </p:nvPr>
        </p:nvSpPr>
        <p:spPr/>
        <p:txBody>
          <a:bodyPr/>
          <a:lstStyle/>
          <a:p>
            <a:fld id="{27F7A45B-6EF4-48D1-BAD3-C67D3F7B37C9}" type="slidenum">
              <a:rPr lang="en-GB" smtClean="0"/>
              <a:t>23</a:t>
            </a:fld>
            <a:endParaRPr lang="en-GB" dirty="0"/>
          </a:p>
        </p:txBody>
      </p:sp>
    </p:spTree>
    <p:extLst>
      <p:ext uri="{BB962C8B-B14F-4D97-AF65-F5344CB8AC3E}">
        <p14:creationId xmlns:p14="http://schemas.microsoft.com/office/powerpoint/2010/main" val="42592426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CloudFormation template we</a:t>
            </a:r>
            <a:r>
              <a:rPr lang="en-GB" baseline="0" dirty="0" smtClean="0"/>
              <a:t> will create environments and infrastructure required for this training.</a:t>
            </a:r>
          </a:p>
          <a:p>
            <a:r>
              <a:rPr lang="en-GB" baseline="0" dirty="0" smtClean="0"/>
              <a:t>Day 1 architecture is different that day 2 architecture.</a:t>
            </a:r>
          </a:p>
          <a:p>
            <a:endParaRPr lang="en-GB" baseline="0" dirty="0" smtClean="0"/>
          </a:p>
          <a:p>
            <a:r>
              <a:rPr lang="en-GB" baseline="0" dirty="0" smtClean="0"/>
              <a:t>For day 1, we will create a VPC  on AWS and then, we will create </a:t>
            </a:r>
            <a:r>
              <a:rPr lang="en-GB" b="1" baseline="0" dirty="0" smtClean="0"/>
              <a:t>two</a:t>
            </a:r>
            <a:r>
              <a:rPr lang="en-GB" baseline="0" dirty="0" smtClean="0"/>
              <a:t> EC2 instances and other related infrastructures.</a:t>
            </a:r>
          </a:p>
          <a:p>
            <a:pPr marL="0" indent="0">
              <a:buFont typeface="Arial" panose="020B0604020202020204" pitchFamily="34" charset="0"/>
              <a:buNone/>
            </a:pPr>
            <a:endParaRPr lang="en-GB" baseline="0" dirty="0" smtClean="0"/>
          </a:p>
          <a:p>
            <a:pPr marL="228600" indent="-228600">
              <a:buFont typeface="+mj-lt"/>
              <a:buAutoNum type="arabicPeriod"/>
            </a:pPr>
            <a:r>
              <a:rPr lang="en-GB" baseline="0" dirty="0" smtClean="0"/>
              <a:t>VPC is </a:t>
            </a:r>
            <a:r>
              <a:rPr lang="en-GB" sz="1200" b="0" i="0" kern="1200" dirty="0" smtClean="0">
                <a:solidFill>
                  <a:schemeClr val="tx1"/>
                </a:solidFill>
                <a:effectLst/>
                <a:latin typeface="+mn-lt"/>
                <a:ea typeface="+mn-ea"/>
                <a:cs typeface="+mn-cs"/>
              </a:rPr>
              <a:t>Amazon Virtual Private Cloud,</a:t>
            </a:r>
            <a:r>
              <a:rPr lang="en-GB" sz="1200" b="0" i="0" kern="1200" baseline="0" dirty="0" smtClean="0">
                <a:solidFill>
                  <a:schemeClr val="tx1"/>
                </a:solidFill>
                <a:effectLst/>
                <a:latin typeface="+mn-lt"/>
                <a:ea typeface="+mn-ea"/>
                <a:cs typeface="+mn-cs"/>
              </a:rPr>
              <a:t> it </a:t>
            </a:r>
            <a:r>
              <a:rPr lang="en-GB" sz="1200" b="0" i="0" kern="1200" dirty="0" smtClean="0">
                <a:solidFill>
                  <a:schemeClr val="tx1"/>
                </a:solidFill>
                <a:effectLst/>
                <a:latin typeface="+mn-lt"/>
                <a:ea typeface="+mn-ea"/>
                <a:cs typeface="+mn-cs"/>
              </a:rPr>
              <a:t>provisions a logically isolated section of </a:t>
            </a:r>
            <a:r>
              <a:rPr lang="en-GB" sz="1200" b="0" i="0" u="none" strike="noStrike" kern="1200" dirty="0" smtClean="0">
                <a:solidFill>
                  <a:schemeClr val="tx1"/>
                </a:solidFill>
                <a:effectLst/>
                <a:latin typeface="+mn-lt"/>
                <a:ea typeface="+mn-ea"/>
                <a:cs typeface="+mn-cs"/>
                <a:hlinkClick r:id="rId3" tooltip="Amazon Web Services"/>
              </a:rPr>
              <a:t>Amazon Web Services</a:t>
            </a:r>
            <a:r>
              <a:rPr lang="en-GB" sz="1200" b="0" i="0" kern="1200" dirty="0" smtClean="0">
                <a:solidFill>
                  <a:schemeClr val="tx1"/>
                </a:solidFill>
                <a:effectLst/>
                <a:latin typeface="+mn-lt"/>
                <a:ea typeface="+mn-ea"/>
                <a:cs typeface="+mn-cs"/>
              </a:rPr>
              <a:t> (AWS) Cloud.</a:t>
            </a:r>
          </a:p>
          <a:p>
            <a:pPr marL="228600" indent="-228600">
              <a:buFont typeface="+mj-lt"/>
              <a:buAutoNum type="arabicPeriod"/>
            </a:pPr>
            <a:r>
              <a:rPr lang="en-GB" dirty="0" smtClean="0"/>
              <a:t>Security Groups allow</a:t>
            </a:r>
            <a:r>
              <a:rPr lang="en-GB" baseline="0" dirty="0" smtClean="0"/>
              <a:t> us </a:t>
            </a:r>
            <a:r>
              <a:rPr lang="en-GB" baseline="0" smtClean="0"/>
              <a:t>to control </a:t>
            </a:r>
            <a:r>
              <a:rPr lang="en-GB" baseline="0" dirty="0" smtClean="0"/>
              <a:t>incoming and outgoing connections form the instances.</a:t>
            </a:r>
            <a:endParaRPr lang="en-GB" dirty="0" smtClean="0"/>
          </a:p>
          <a:p>
            <a:endParaRPr lang="en-GB" baseline="0" dirty="0" smtClean="0"/>
          </a:p>
          <a:p>
            <a:r>
              <a:rPr lang="en-GB" baseline="0" dirty="0" smtClean="0"/>
              <a:t>Read through step by step and describe.  Very important people can visualise what they are about to do.</a:t>
            </a:r>
          </a:p>
        </p:txBody>
      </p:sp>
      <p:sp>
        <p:nvSpPr>
          <p:cNvPr id="4" name="Slide Number Placeholder 3"/>
          <p:cNvSpPr>
            <a:spLocks noGrp="1"/>
          </p:cNvSpPr>
          <p:nvPr>
            <p:ph type="sldNum" sz="quarter" idx="10"/>
          </p:nvPr>
        </p:nvSpPr>
        <p:spPr/>
        <p:txBody>
          <a:bodyPr/>
          <a:lstStyle/>
          <a:p>
            <a:fld id="{27F7A45B-6EF4-48D1-BAD3-C67D3F7B37C9}" type="slidenum">
              <a:rPr lang="en-GB" smtClean="0"/>
              <a:t>25</a:t>
            </a:fld>
            <a:endParaRPr lang="en-GB" dirty="0"/>
          </a:p>
        </p:txBody>
      </p:sp>
    </p:spTree>
    <p:extLst>
      <p:ext uri="{BB962C8B-B14F-4D97-AF65-F5344CB8AC3E}">
        <p14:creationId xmlns:p14="http://schemas.microsoft.com/office/powerpoint/2010/main" val="2177112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Make the</a:t>
            </a:r>
            <a:r>
              <a:rPr lang="en-GB" b="0" baseline="0" dirty="0" smtClean="0"/>
              <a:t> points on the slide</a:t>
            </a:r>
            <a:endParaRPr lang="en-GB" b="0" dirty="0"/>
          </a:p>
        </p:txBody>
      </p:sp>
      <p:sp>
        <p:nvSpPr>
          <p:cNvPr id="4" name="Slide Number Placeholder 3"/>
          <p:cNvSpPr>
            <a:spLocks noGrp="1"/>
          </p:cNvSpPr>
          <p:nvPr>
            <p:ph type="sldNum" sz="quarter" idx="10"/>
          </p:nvPr>
        </p:nvSpPr>
        <p:spPr/>
        <p:txBody>
          <a:bodyPr/>
          <a:lstStyle/>
          <a:p>
            <a:fld id="{27F7A45B-6EF4-48D1-BAD3-C67D3F7B37C9}" type="slidenum">
              <a:rPr lang="en-GB" smtClean="0"/>
              <a:t>4</a:t>
            </a:fld>
            <a:endParaRPr lang="en-GB" dirty="0"/>
          </a:p>
        </p:txBody>
      </p:sp>
    </p:spTree>
    <p:extLst>
      <p:ext uri="{BB962C8B-B14F-4D97-AF65-F5344CB8AC3E}">
        <p14:creationId xmlns:p14="http://schemas.microsoft.com/office/powerpoint/2010/main" val="3116526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5737"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b="1" dirty="0" smtClean="0"/>
              <a:t>Notes:</a:t>
            </a:r>
          </a:p>
          <a:p>
            <a:pPr marL="357187" lvl="1" indent="-171450">
              <a:buFont typeface="Arial" panose="020B0604020202020204" pitchFamily="34" charset="0"/>
              <a:buChar char="•"/>
            </a:pPr>
            <a:r>
              <a:rPr lang="en-GB" dirty="0" smtClean="0"/>
              <a:t>In an operating system–level virtualization method, kernel of an OS allows running of multiple isolated user space instances on a single host. Such isolated instances are called containers. </a:t>
            </a:r>
          </a:p>
          <a:p>
            <a:pPr marL="357187" lvl="1" indent="-171450">
              <a:buFont typeface="Arial" panose="020B0604020202020204" pitchFamily="34" charset="0"/>
              <a:buChar char="•"/>
            </a:pPr>
            <a:r>
              <a:rPr lang="en-GB" dirty="0" smtClean="0"/>
              <a:t>In other words a container is a self contained execution environment that shares the kernel of the host system and is isolated from other containers in the system.</a:t>
            </a:r>
          </a:p>
          <a:p>
            <a:pPr marL="357187" lvl="1" indent="-171450">
              <a:buFont typeface="Arial" panose="020B0604020202020204" pitchFamily="34" charset="0"/>
              <a:buChar char="•"/>
            </a:pPr>
            <a:endParaRPr lang="en-GB" dirty="0" smtClean="0"/>
          </a:p>
          <a:p>
            <a:pPr marL="357187" lvl="1" indent="-171450">
              <a:buFont typeface="Arial" panose="020B0604020202020204" pitchFamily="34" charset="0"/>
              <a:buChar char="•"/>
            </a:pPr>
            <a:endParaRPr lang="en-GB" dirty="0" smtClean="0"/>
          </a:p>
          <a:p>
            <a:endParaRPr lang="en-GB" dirty="0"/>
          </a:p>
        </p:txBody>
      </p:sp>
      <p:sp>
        <p:nvSpPr>
          <p:cNvPr id="4" name="Slide Number Placeholder 3"/>
          <p:cNvSpPr>
            <a:spLocks noGrp="1"/>
          </p:cNvSpPr>
          <p:nvPr>
            <p:ph type="sldNum" sz="quarter" idx="10"/>
          </p:nvPr>
        </p:nvSpPr>
        <p:spPr/>
        <p:txBody>
          <a:bodyPr/>
          <a:lstStyle/>
          <a:p>
            <a:fld id="{27F7A45B-6EF4-48D1-BAD3-C67D3F7B37C9}" type="slidenum">
              <a:rPr lang="en-GB" smtClean="0"/>
              <a:t>9</a:t>
            </a:fld>
            <a:endParaRPr lang="en-GB" dirty="0"/>
          </a:p>
        </p:txBody>
      </p:sp>
    </p:spTree>
    <p:extLst>
      <p:ext uri="{BB962C8B-B14F-4D97-AF65-F5344CB8AC3E}">
        <p14:creationId xmlns:p14="http://schemas.microsoft.com/office/powerpoint/2010/main" val="827698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5737" lvl="1" indent="0">
              <a:buFont typeface="Arial" panose="020B0604020202020204" pitchFamily="34" charset="0"/>
              <a:buNone/>
            </a:pPr>
            <a:r>
              <a:rPr lang="en-GB" b="1" dirty="0" smtClean="0"/>
              <a:t>Notes:</a:t>
            </a:r>
          </a:p>
          <a:p>
            <a:pPr marL="357187" lvl="1" indent="-171450">
              <a:buFont typeface="Arial" panose="020B0604020202020204" pitchFamily="34" charset="0"/>
              <a:buChar char="•"/>
            </a:pPr>
            <a:r>
              <a:rPr lang="en-GB" dirty="0" smtClean="0"/>
              <a:t>Docker is an open source container platform to build, ship, and run distributed applications. Docker consists of Docker Engine, a lightweight runtime and a packaging tool.</a:t>
            </a:r>
          </a:p>
          <a:p>
            <a:pPr marL="357187" lvl="1" indent="-171450">
              <a:buFont typeface="Arial" panose="020B0604020202020204" pitchFamily="34" charset="0"/>
              <a:buChar char="•"/>
            </a:pPr>
            <a:r>
              <a:rPr lang="en-GB" dirty="0" smtClean="0"/>
              <a:t>Docker enables apps to be quickly assembled from components and eliminates the friction between development, QA, and production environments.</a:t>
            </a:r>
          </a:p>
          <a:p>
            <a:pPr marL="357187" lvl="1" indent="-171450">
              <a:buFont typeface="Arial" panose="020B0604020202020204" pitchFamily="34" charset="0"/>
              <a:buChar char="•"/>
            </a:pPr>
            <a:r>
              <a:rPr lang="en-GB" sz="1200" dirty="0" smtClean="0"/>
              <a:t>“Dockerized” apps are completely portable and can run anywhere - colleagues’ OS X and Windows laptops, QA servers running Ubuntu in the cloud, and production data center VMs running Red Hat.</a:t>
            </a:r>
            <a:endParaRPr lang="en-GB" dirty="0"/>
          </a:p>
        </p:txBody>
      </p:sp>
      <p:sp>
        <p:nvSpPr>
          <p:cNvPr id="4" name="Slide Number Placeholder 3"/>
          <p:cNvSpPr>
            <a:spLocks noGrp="1"/>
          </p:cNvSpPr>
          <p:nvPr>
            <p:ph type="sldNum" sz="quarter" idx="10"/>
          </p:nvPr>
        </p:nvSpPr>
        <p:spPr/>
        <p:txBody>
          <a:bodyPr/>
          <a:lstStyle/>
          <a:p>
            <a:fld id="{27F7A45B-6EF4-48D1-BAD3-C67D3F7B37C9}" type="slidenum">
              <a:rPr lang="en-GB" smtClean="0"/>
              <a:t>10</a:t>
            </a:fld>
            <a:endParaRPr lang="en-GB" dirty="0"/>
          </a:p>
        </p:txBody>
      </p:sp>
    </p:spTree>
    <p:extLst>
      <p:ext uri="{BB962C8B-B14F-4D97-AF65-F5344CB8AC3E}">
        <p14:creationId xmlns:p14="http://schemas.microsoft.com/office/powerpoint/2010/main" val="3369835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smtClean="0"/>
          </a:p>
        </p:txBody>
      </p:sp>
      <p:sp>
        <p:nvSpPr>
          <p:cNvPr id="4" name="Slide Number Placeholder 3"/>
          <p:cNvSpPr>
            <a:spLocks noGrp="1"/>
          </p:cNvSpPr>
          <p:nvPr>
            <p:ph type="sldNum" sz="quarter" idx="10"/>
          </p:nvPr>
        </p:nvSpPr>
        <p:spPr/>
        <p:txBody>
          <a:bodyPr/>
          <a:lstStyle/>
          <a:p>
            <a:fld id="{47F2ED06-1EB2-4F57-813D-F799CD73FD4A}" type="slidenum">
              <a:rPr lang="en-GB" smtClean="0"/>
              <a:pPr/>
              <a:t>11</a:t>
            </a:fld>
            <a:endParaRPr lang="en-GB" dirty="0"/>
          </a:p>
        </p:txBody>
      </p:sp>
    </p:spTree>
    <p:extLst>
      <p:ext uri="{BB962C8B-B14F-4D97-AF65-F5344CB8AC3E}">
        <p14:creationId xmlns:p14="http://schemas.microsoft.com/office/powerpoint/2010/main" val="1835364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Why is a hypervisor</a:t>
            </a:r>
            <a:r>
              <a:rPr lang="en-GB" sz="1200" b="0" i="0" kern="1200" baseline="0" dirty="0" smtClean="0">
                <a:solidFill>
                  <a:schemeClr val="tx1"/>
                </a:solidFill>
                <a:effectLst/>
                <a:latin typeface="+mn-lt"/>
                <a:ea typeface="+mn-ea"/>
                <a:cs typeface="+mn-cs"/>
              </a:rPr>
              <a:t> called a hypervisor?   - Because operating systems used to be called Supervisors and a Hypervisor manages multiple operating systems i.e. supervisors</a:t>
            </a:r>
            <a:endParaRPr lang="en-GB"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Virtualization</a:t>
            </a:r>
            <a:r>
              <a:rPr lang="en-GB" sz="1200" b="0" i="0" kern="1200" baseline="0" dirty="0" smtClean="0">
                <a:solidFill>
                  <a:schemeClr val="tx1"/>
                </a:solidFill>
                <a:effectLst/>
                <a:latin typeface="+mn-lt"/>
                <a:ea typeface="+mn-ea"/>
                <a:cs typeface="+mn-cs"/>
              </a:rPr>
              <a:t> </a:t>
            </a:r>
            <a:r>
              <a:rPr lang="en-GB" sz="1200" b="0" i="0" kern="1200" dirty="0" smtClean="0">
                <a:solidFill>
                  <a:schemeClr val="tx1"/>
                </a:solidFill>
                <a:effectLst/>
                <a:latin typeface="+mn-lt"/>
                <a:ea typeface="+mn-ea"/>
                <a:cs typeface="+mn-cs"/>
              </a:rPr>
              <a:t>refers to the act of creating a virtual computer hardware platform, operating system (OS), storage device, or computer network resources.</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Types of Virtualization</a:t>
            </a:r>
            <a:r>
              <a:rPr lang="en-GB" sz="1200" b="0" i="0" kern="1200" baseline="0" dirty="0" smtClean="0">
                <a:solidFill>
                  <a:schemeClr val="tx1"/>
                </a:solidFill>
                <a:effectLst/>
                <a:latin typeface="+mn-lt"/>
                <a:ea typeface="+mn-ea"/>
                <a:cs typeface="+mn-cs"/>
              </a:rPr>
              <a:t>:</a:t>
            </a:r>
          </a:p>
          <a:p>
            <a:pPr marL="628650" lvl="1" indent="-171450">
              <a:buFont typeface="Arial" panose="020B0604020202020204" pitchFamily="34" charset="0"/>
              <a:buChar char="•"/>
            </a:pPr>
            <a:r>
              <a:rPr lang="en-GB" sz="1200" b="0" i="0" kern="1200" baseline="0" dirty="0" smtClean="0">
                <a:solidFill>
                  <a:schemeClr val="tx1"/>
                </a:solidFill>
                <a:effectLst/>
                <a:latin typeface="+mn-lt"/>
                <a:ea typeface="+mn-ea"/>
                <a:cs typeface="+mn-cs"/>
              </a:rPr>
              <a:t>Full Virtualization -- </a:t>
            </a:r>
            <a:r>
              <a:rPr lang="en-GB" sz="1200" b="0" i="0" kern="1200" dirty="0" smtClean="0">
                <a:solidFill>
                  <a:schemeClr val="tx1"/>
                </a:solidFill>
                <a:effectLst/>
                <a:latin typeface="+mn-lt"/>
                <a:ea typeface="+mn-ea"/>
                <a:cs typeface="+mn-cs"/>
              </a:rPr>
              <a:t>Almost complete simulation</a:t>
            </a:r>
            <a:endParaRPr lang="en-GB" sz="1200" b="0" i="0" kern="1200" baseline="0" dirty="0" smtClean="0">
              <a:solidFill>
                <a:schemeClr val="tx1"/>
              </a:solidFill>
              <a:effectLst/>
              <a:latin typeface="+mn-lt"/>
              <a:ea typeface="+mn-ea"/>
              <a:cs typeface="+mn-cs"/>
            </a:endParaRPr>
          </a:p>
          <a:p>
            <a:pPr marL="628650" lvl="1" indent="-171450">
              <a:buFont typeface="Arial" panose="020B0604020202020204" pitchFamily="34" charset="0"/>
              <a:buChar char="•"/>
            </a:pPr>
            <a:r>
              <a:rPr lang="en-GB" sz="1200" b="0" i="0" kern="1200" baseline="0" dirty="0" smtClean="0">
                <a:solidFill>
                  <a:schemeClr val="tx1"/>
                </a:solidFill>
                <a:effectLst/>
                <a:latin typeface="+mn-lt"/>
                <a:ea typeface="+mn-ea"/>
                <a:cs typeface="+mn-cs"/>
              </a:rPr>
              <a:t>Partial Virtualization -- </a:t>
            </a:r>
            <a:r>
              <a:rPr lang="en-GB" sz="1200" b="0" i="0" kern="1200" dirty="0" smtClean="0">
                <a:solidFill>
                  <a:schemeClr val="tx1"/>
                </a:solidFill>
                <a:effectLst/>
                <a:latin typeface="+mn-lt"/>
                <a:ea typeface="+mn-ea"/>
                <a:cs typeface="+mn-cs"/>
              </a:rPr>
              <a:t>Some but not all of the target environment is simulated</a:t>
            </a:r>
            <a:endParaRPr lang="en-GB" sz="1200" b="0" i="0" kern="1200" baseline="0" dirty="0" smtClean="0">
              <a:solidFill>
                <a:schemeClr val="tx1"/>
              </a:solidFill>
              <a:effectLst/>
              <a:latin typeface="+mn-lt"/>
              <a:ea typeface="+mn-ea"/>
              <a:cs typeface="+mn-cs"/>
            </a:endParaRPr>
          </a:p>
          <a:p>
            <a:pPr marL="628650" lvl="1" indent="-171450">
              <a:buFont typeface="Arial" panose="020B0604020202020204" pitchFamily="34" charset="0"/>
              <a:buChar char="•"/>
            </a:pPr>
            <a:r>
              <a:rPr lang="en-GB" sz="1200" b="0" i="0" kern="1200" baseline="0" dirty="0" smtClean="0">
                <a:solidFill>
                  <a:schemeClr val="tx1"/>
                </a:solidFill>
                <a:effectLst/>
                <a:latin typeface="+mn-lt"/>
                <a:ea typeface="+mn-ea"/>
                <a:cs typeface="+mn-cs"/>
              </a:rPr>
              <a:t>Paravirtualization -- </a:t>
            </a:r>
            <a:r>
              <a:rPr lang="en-GB" sz="1200" b="0" i="0" kern="1200" dirty="0" smtClean="0">
                <a:solidFill>
                  <a:schemeClr val="tx1"/>
                </a:solidFill>
                <a:effectLst/>
                <a:latin typeface="+mn-lt"/>
                <a:ea typeface="+mn-ea"/>
                <a:cs typeface="+mn-cs"/>
              </a:rPr>
              <a:t>A hardware environment is not simulated; however, the guest programs are executed in their own isolated domains</a:t>
            </a:r>
          </a:p>
          <a:p>
            <a:pPr marL="171450" lvl="0" indent="-171450">
              <a:buFont typeface="Arial" panose="020B0604020202020204" pitchFamily="34" charset="0"/>
              <a:buChar char="•"/>
            </a:pPr>
            <a:r>
              <a:rPr lang="en-GB" sz="1200" b="0" i="0" kern="1200" dirty="0" smtClean="0">
                <a:solidFill>
                  <a:schemeClr val="tx1"/>
                </a:solidFill>
                <a:effectLst/>
                <a:latin typeface="+mn-lt"/>
                <a:ea typeface="+mn-ea"/>
                <a:cs typeface="+mn-cs"/>
              </a:rPr>
              <a:t>Each virtualized application includes not only the application - which may be only 10s of MB - and the necessary binaries and libraries, but also an entire guest operating system - which may weigh 10s of GB.</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The Docker Engine container comprises just the application and its dependencies. It runs as an isolated process in userspace on the host operating system, sharing the kernel with other containers. Thus, it enjoys the resource isolation and allocation benefits of VMs but is much more portable and efficient.</a:t>
            </a:r>
            <a:endParaRPr lang="en-GB" dirty="0"/>
          </a:p>
        </p:txBody>
      </p:sp>
      <p:sp>
        <p:nvSpPr>
          <p:cNvPr id="4" name="Slide Number Placeholder 3"/>
          <p:cNvSpPr>
            <a:spLocks noGrp="1"/>
          </p:cNvSpPr>
          <p:nvPr>
            <p:ph type="sldNum" sz="quarter" idx="10"/>
          </p:nvPr>
        </p:nvSpPr>
        <p:spPr/>
        <p:txBody>
          <a:bodyPr/>
          <a:lstStyle/>
          <a:p>
            <a:fld id="{27F7A45B-6EF4-48D1-BAD3-C67D3F7B37C9}" type="slidenum">
              <a:rPr lang="en-GB" smtClean="0"/>
              <a:t>12</a:t>
            </a:fld>
            <a:endParaRPr lang="en-GB" dirty="0"/>
          </a:p>
        </p:txBody>
      </p:sp>
    </p:spTree>
    <p:extLst>
      <p:ext uri="{BB962C8B-B14F-4D97-AF65-F5344CB8AC3E}">
        <p14:creationId xmlns:p14="http://schemas.microsoft.com/office/powerpoint/2010/main" val="2873315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mj-lt"/>
              <a:buNone/>
            </a:pPr>
            <a:r>
              <a:rPr lang="en-GB" dirty="0" smtClean="0"/>
              <a:t>Draw</a:t>
            </a:r>
            <a:r>
              <a:rPr lang="en-GB" baseline="0" dirty="0" smtClean="0"/>
              <a:t> the comparisons with Chef</a:t>
            </a:r>
            <a:endParaRPr lang="en-GB" dirty="0"/>
          </a:p>
        </p:txBody>
      </p:sp>
      <p:sp>
        <p:nvSpPr>
          <p:cNvPr id="4" name="Slide Number Placeholder 3"/>
          <p:cNvSpPr>
            <a:spLocks noGrp="1"/>
          </p:cNvSpPr>
          <p:nvPr>
            <p:ph type="sldNum" sz="quarter" idx="10"/>
          </p:nvPr>
        </p:nvSpPr>
        <p:spPr/>
        <p:txBody>
          <a:bodyPr/>
          <a:lstStyle/>
          <a:p>
            <a:fld id="{27F7A45B-6EF4-48D1-BAD3-C67D3F7B37C9}" type="slidenum">
              <a:rPr lang="en-GB" smtClean="0"/>
              <a:t>13</a:t>
            </a:fld>
            <a:endParaRPr lang="en-GB" dirty="0"/>
          </a:p>
        </p:txBody>
      </p:sp>
    </p:spTree>
    <p:extLst>
      <p:ext uri="{BB962C8B-B14F-4D97-AF65-F5344CB8AC3E}">
        <p14:creationId xmlns:p14="http://schemas.microsoft.com/office/powerpoint/2010/main" val="3033114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mj-lt"/>
              <a:buNone/>
            </a:pPr>
            <a:r>
              <a:rPr lang="en-GB" dirty="0" smtClean="0"/>
              <a:t>Mention</a:t>
            </a:r>
            <a:r>
              <a:rPr lang="en-GB" baseline="0" dirty="0" smtClean="0"/>
              <a:t> the there are Platform Applications appearing to manage you containers</a:t>
            </a:r>
          </a:p>
          <a:p>
            <a:pPr marL="0" lvl="0" indent="0">
              <a:buFont typeface="+mj-lt"/>
              <a:buNone/>
            </a:pPr>
            <a:endParaRPr lang="en-GB" baseline="0" dirty="0" smtClean="0"/>
          </a:p>
          <a:p>
            <a:pPr marL="0" lvl="0" indent="0">
              <a:buFont typeface="+mj-lt"/>
              <a:buNone/>
            </a:pPr>
            <a:r>
              <a:rPr lang="en-GB" baseline="0" dirty="0" smtClean="0"/>
              <a:t>And that this area is exploding with new things all the time</a:t>
            </a:r>
            <a:endParaRPr lang="en-GB" dirty="0"/>
          </a:p>
        </p:txBody>
      </p:sp>
      <p:sp>
        <p:nvSpPr>
          <p:cNvPr id="4" name="Slide Number Placeholder 3"/>
          <p:cNvSpPr>
            <a:spLocks noGrp="1"/>
          </p:cNvSpPr>
          <p:nvPr>
            <p:ph type="sldNum" sz="quarter" idx="10"/>
          </p:nvPr>
        </p:nvSpPr>
        <p:spPr/>
        <p:txBody>
          <a:bodyPr/>
          <a:lstStyle/>
          <a:p>
            <a:fld id="{27F7A45B-6EF4-48D1-BAD3-C67D3F7B37C9}" type="slidenum">
              <a:rPr lang="en-GB" smtClean="0"/>
              <a:t>14</a:t>
            </a:fld>
            <a:endParaRPr lang="en-GB" dirty="0"/>
          </a:p>
        </p:txBody>
      </p:sp>
    </p:spTree>
    <p:extLst>
      <p:ext uri="{BB962C8B-B14F-4D97-AF65-F5344CB8AC3E}">
        <p14:creationId xmlns:p14="http://schemas.microsoft.com/office/powerpoint/2010/main" val="3033114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5737" lvl="1" indent="0">
              <a:buFont typeface="Arial" panose="020B0604020202020204" pitchFamily="34" charset="0"/>
              <a:buNone/>
            </a:pPr>
            <a:r>
              <a:rPr lang="en-GB" dirty="0" smtClean="0"/>
              <a:t>Explain:</a:t>
            </a:r>
          </a:p>
          <a:p>
            <a:pPr marL="185737" lvl="1" indent="0">
              <a:buFont typeface="Arial" panose="020B0604020202020204" pitchFamily="34" charset="0"/>
              <a:buNone/>
            </a:pPr>
            <a:r>
              <a:rPr lang="en-GB" dirty="0" smtClean="0"/>
              <a:t>Write</a:t>
            </a:r>
            <a:r>
              <a:rPr lang="en-GB" baseline="0" dirty="0" smtClean="0"/>
              <a:t> a docker file</a:t>
            </a:r>
          </a:p>
          <a:p>
            <a:pPr marL="185737" lvl="1" indent="0">
              <a:buFont typeface="Arial" panose="020B0604020202020204" pitchFamily="34" charset="0"/>
              <a:buNone/>
            </a:pPr>
            <a:r>
              <a:rPr lang="en-GB" baseline="0" dirty="0" smtClean="0"/>
              <a:t>Create container</a:t>
            </a:r>
          </a:p>
          <a:p>
            <a:pPr marL="185737" lvl="1" indent="0">
              <a:buFont typeface="Arial" panose="020B0604020202020204" pitchFamily="34" charset="0"/>
              <a:buNone/>
            </a:pPr>
            <a:r>
              <a:rPr lang="en-GB" baseline="0" dirty="0" smtClean="0"/>
              <a:t>Push container to a repo as an image</a:t>
            </a:r>
          </a:p>
          <a:p>
            <a:pPr marL="185737" lvl="1" indent="0">
              <a:buFont typeface="Arial" panose="020B0604020202020204" pitchFamily="34" charset="0"/>
              <a:buNone/>
            </a:pPr>
            <a:r>
              <a:rPr lang="en-GB" baseline="0" dirty="0" smtClean="0"/>
              <a:t>Pull images</a:t>
            </a:r>
          </a:p>
          <a:p>
            <a:pPr marL="185737" lvl="1" indent="0">
              <a:buFont typeface="Arial" panose="020B0604020202020204" pitchFamily="34" charset="0"/>
              <a:buNone/>
            </a:pPr>
            <a:r>
              <a:rPr lang="en-GB" baseline="0" dirty="0" smtClean="0"/>
              <a:t>Start container instances</a:t>
            </a:r>
          </a:p>
        </p:txBody>
      </p:sp>
      <p:sp>
        <p:nvSpPr>
          <p:cNvPr id="4" name="Slide Number Placeholder 3"/>
          <p:cNvSpPr>
            <a:spLocks noGrp="1"/>
          </p:cNvSpPr>
          <p:nvPr>
            <p:ph type="sldNum" sz="quarter" idx="10"/>
          </p:nvPr>
        </p:nvSpPr>
        <p:spPr/>
        <p:txBody>
          <a:bodyPr/>
          <a:lstStyle/>
          <a:p>
            <a:fld id="{27F7A45B-6EF4-48D1-BAD3-C67D3F7B37C9}" type="slidenum">
              <a:rPr lang="en-GB" smtClean="0"/>
              <a:t>15</a:t>
            </a:fld>
            <a:endParaRPr lang="en-GB" dirty="0"/>
          </a:p>
        </p:txBody>
      </p:sp>
    </p:spTree>
    <p:extLst>
      <p:ext uri="{BB962C8B-B14F-4D97-AF65-F5344CB8AC3E}">
        <p14:creationId xmlns:p14="http://schemas.microsoft.com/office/powerpoint/2010/main" val="33698357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9.png"/><Relationship Id="rId4" Type="http://schemas.microsoft.com/office/2007/relationships/hdphoto" Target="../media/hdphoto1.wdp"/></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eg"/><Relationship Id="rId1" Type="http://schemas.openxmlformats.org/officeDocument/2006/relationships/slideMaster" Target="../slideMasters/slideMaster1.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jpeg"/><Relationship Id="rId1" Type="http://schemas.openxmlformats.org/officeDocument/2006/relationships/slideMaster" Target="../slideMasters/slideMaster1.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8_Cover Slide_Top">
    <p:spTree>
      <p:nvGrpSpPr>
        <p:cNvPr id="1" name=""/>
        <p:cNvGrpSpPr/>
        <p:nvPr/>
      </p:nvGrpSpPr>
      <p:grpSpPr>
        <a:xfrm>
          <a:off x="0" y="0"/>
          <a:ext cx="0" cy="0"/>
          <a:chOff x="0" y="0"/>
          <a:chExt cx="0" cy="0"/>
        </a:xfrm>
      </p:grpSpPr>
      <p:grpSp>
        <p:nvGrpSpPr>
          <p:cNvPr id="4" name="Group 3"/>
          <p:cNvGrpSpPr/>
          <p:nvPr/>
        </p:nvGrpSpPr>
        <p:grpSpPr>
          <a:xfrm>
            <a:off x="0" y="0"/>
            <a:ext cx="9144000" cy="6858000"/>
            <a:chOff x="0" y="0"/>
            <a:chExt cx="9144000" cy="6858000"/>
          </a:xfrm>
        </p:grpSpPr>
        <p:pic>
          <p:nvPicPr>
            <p:cNvPr id="5" name="Picture 2" descr="\\JBWServer\Shared\Clients\Presentations\Accenture\Lynette Oelschig - 12-4142 - Cloud ppt templates and style guide\Working Files\Final Images\99734330.jpg"/>
            <p:cNvPicPr>
              <a:picLocks noChangeAspect="1" noChangeArrowheads="1"/>
            </p:cNvPicPr>
            <p:nvPr/>
          </p:nvPicPr>
          <p:blipFill rotWithShape="1">
            <a:blip r:embed="rId2" cstate="email">
              <a:extLst>
                <a:ext uri="{28A0092B-C50C-407E-A947-70E740481C1C}">
                  <a14:useLocalDpi xmlns:a14="http://schemas.microsoft.com/office/drawing/2010/main"/>
                </a:ext>
              </a:extLst>
            </a:blip>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JBWServer\Shared\transit\_To_Tim\white blur 1.png"/>
            <p:cNvPicPr>
              <a:picLocks noChangeAspect="1" noChangeArrowheads="1"/>
            </p:cNvPicPr>
            <p:nvPr/>
          </p:nvPicPr>
          <p:blipFill rotWithShape="1">
            <a:blip r:embed="rId3">
              <a:extLst>
                <a:ext uri="{28A0092B-C50C-407E-A947-70E740481C1C}">
                  <a14:useLocalDpi xmlns:a14="http://schemas.microsoft.com/office/drawing/2010/main" val="0"/>
                </a:ext>
              </a:extLst>
            </a:blip>
            <a:stretch/>
          </p:blipFill>
          <p:spPr bwMode="auto">
            <a:xfrm>
              <a:off x="0" y="0"/>
              <a:ext cx="4273984" cy="294734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9"/>
            <p:cNvCxnSpPr>
              <a:cxnSpLocks noChangeShapeType="1"/>
            </p:cNvCxnSpPr>
            <p:nvPr/>
          </p:nvCxnSpPr>
          <p:spPr bwMode="auto">
            <a:xfrm>
              <a:off x="496888" y="1102300"/>
              <a:ext cx="8647112" cy="0"/>
            </a:xfrm>
            <a:prstGeom prst="line">
              <a:avLst/>
            </a:prstGeom>
            <a:noFill/>
            <a:ln w="12700">
              <a:solidFill>
                <a:schemeClr val="tx1"/>
              </a:solidFill>
              <a:round/>
              <a:headEnd/>
              <a:tailEnd/>
            </a:ln>
          </p:spPr>
        </p:cxn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07288" y="797819"/>
              <a:ext cx="2528887" cy="175897"/>
            </a:xfrm>
            <a:prstGeom prst="rect">
              <a:avLst/>
            </a:prstGeom>
          </p:spPr>
        </p:pic>
        <p:grpSp>
          <p:nvGrpSpPr>
            <p:cNvPr id="9" name="Group 8"/>
            <p:cNvGrpSpPr/>
            <p:nvPr/>
          </p:nvGrpSpPr>
          <p:grpSpPr>
            <a:xfrm>
              <a:off x="495299" y="312167"/>
              <a:ext cx="2183716" cy="635721"/>
              <a:chOff x="459321" y="5788818"/>
              <a:chExt cx="2183716" cy="635721"/>
            </a:xfrm>
          </p:grpSpPr>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9321" y="6039743"/>
                <a:ext cx="2183716" cy="384796"/>
              </a:xfrm>
              <a:prstGeom prst="rect">
                <a:avLst/>
              </a:prstGeom>
            </p:spPr>
          </p:pic>
          <p:sp>
            <p:nvSpPr>
              <p:cNvPr id="14" name="Freeform 13"/>
              <p:cNvSpPr/>
              <p:nvPr/>
            </p:nvSpPr>
            <p:spPr>
              <a:xfrm>
                <a:off x="1741785"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grpSp>
        <p:grpSp>
          <p:nvGrpSpPr>
            <p:cNvPr id="10" name="Group 9"/>
            <p:cNvGrpSpPr/>
            <p:nvPr/>
          </p:nvGrpSpPr>
          <p:grpSpPr>
            <a:xfrm>
              <a:off x="5633931" y="1692955"/>
              <a:ext cx="3074395" cy="2060440"/>
              <a:chOff x="5701703" y="682760"/>
              <a:chExt cx="3074395" cy="2060440"/>
            </a:xfrm>
          </p:grpSpPr>
          <p:sp>
            <p:nvSpPr>
              <p:cNvPr id="11" name="Freeform 10"/>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grpSp>
      <p:sp>
        <p:nvSpPr>
          <p:cNvPr id="2" name="Title 1"/>
          <p:cNvSpPr>
            <a:spLocks noGrp="1"/>
          </p:cNvSpPr>
          <p:nvPr>
            <p:ph type="ctrTitle" hasCustomPrompt="1"/>
          </p:nvPr>
        </p:nvSpPr>
        <p:spPr>
          <a:xfrm>
            <a:off x="496892" y="1599032"/>
            <a:ext cx="4075113" cy="996950"/>
          </a:xfrm>
          <a:prstGeom prst="rect">
            <a:avLst/>
          </a:prstGeom>
        </p:spPr>
        <p:txBody>
          <a:bodyPr lIns="0" tIns="0" anchor="b" anchorCtr="0">
            <a:noAutofit/>
          </a:bodyPr>
          <a:lstStyle>
            <a:lvl1pPr algn="l">
              <a:lnSpc>
                <a:spcPct val="100000"/>
              </a:lnSpc>
              <a:defRPr sz="3600" b="0" spc="0" baseline="0">
                <a:solidFill>
                  <a:schemeClr val="tx1"/>
                </a:solidFill>
                <a:latin typeface="Arial" pitchFamily="34" charset="0"/>
                <a:cs typeface="Arial" pitchFamily="34" charset="0"/>
              </a:defRPr>
            </a:lvl1pPr>
          </a:lstStyle>
          <a:p>
            <a:r>
              <a:rPr lang="en-US" dirty="0" smtClean="0"/>
              <a:t>Module #</a:t>
            </a:r>
            <a:br>
              <a:rPr lang="en-US" dirty="0" smtClean="0"/>
            </a:br>
            <a:r>
              <a:rPr lang="en-US" dirty="0" smtClean="0"/>
              <a:t>Module name</a:t>
            </a:r>
            <a:endParaRPr lang="en-GB" dirty="0"/>
          </a:p>
        </p:txBody>
      </p:sp>
      <p:sp>
        <p:nvSpPr>
          <p:cNvPr id="33" name="Text Placeholder 32"/>
          <p:cNvSpPr>
            <a:spLocks noGrp="1"/>
          </p:cNvSpPr>
          <p:nvPr>
            <p:ph type="body" sz="quarter" idx="10" hasCustomPrompt="1"/>
          </p:nvPr>
        </p:nvSpPr>
        <p:spPr>
          <a:xfrm>
            <a:off x="496892" y="2669757"/>
            <a:ext cx="4075113" cy="467562"/>
          </a:xfr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tx1"/>
                </a:solidFill>
                <a:latin typeface="Arial" pitchFamily="34" charset="0"/>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dirty="0" err="1" smtClean="0"/>
              <a:t>DevOps</a:t>
            </a:r>
            <a:r>
              <a:rPr lang="en-US" dirty="0" smtClean="0"/>
              <a:t> Academy</a:t>
            </a:r>
          </a:p>
        </p:txBody>
      </p:sp>
    </p:spTree>
    <p:extLst>
      <p:ext uri="{BB962C8B-B14F-4D97-AF65-F5344CB8AC3E}">
        <p14:creationId xmlns:p14="http://schemas.microsoft.com/office/powerpoint/2010/main" val="41616893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0_Cover Slide_Top">
    <p:spTree>
      <p:nvGrpSpPr>
        <p:cNvPr id="1" name=""/>
        <p:cNvGrpSpPr/>
        <p:nvPr/>
      </p:nvGrpSpPr>
      <p:grpSpPr>
        <a:xfrm>
          <a:off x="0" y="0"/>
          <a:ext cx="0" cy="0"/>
          <a:chOff x="0" y="0"/>
          <a:chExt cx="0" cy="0"/>
        </a:xfrm>
      </p:grpSpPr>
      <p:grpSp>
        <p:nvGrpSpPr>
          <p:cNvPr id="14" name="Group 13"/>
          <p:cNvGrpSpPr/>
          <p:nvPr/>
        </p:nvGrpSpPr>
        <p:grpSpPr>
          <a:xfrm>
            <a:off x="0" y="0"/>
            <a:ext cx="9144000" cy="6858000"/>
            <a:chOff x="0" y="0"/>
            <a:chExt cx="9144000" cy="6858000"/>
          </a:xfrm>
        </p:grpSpPr>
        <p:pic>
          <p:nvPicPr>
            <p:cNvPr id="15" name="Picture 2" descr="\\JBWServer\Shared\Clients\Presentations\Accenture\Lynette Oelschig - 12-4142 - Cloud ppt templates and style guide\Working Files\Final Images\159002441.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JBWServer\Shared\transit\_To_Tim\white blur 1.png"/>
            <p:cNvPicPr>
              <a:picLocks noChangeAspect="1" noChangeArrowheads="1"/>
            </p:cNvPicPr>
            <p:nvPr/>
          </p:nvPicPr>
          <p:blipFill rotWithShape="1">
            <a:blip r:embed="rId3">
              <a:extLst>
                <a:ext uri="{28A0092B-C50C-407E-A947-70E740481C1C}">
                  <a14:useLocalDpi xmlns:a14="http://schemas.microsoft.com/office/drawing/2010/main" val="0"/>
                </a:ext>
              </a:extLst>
            </a:blip>
            <a:stretch/>
          </p:blipFill>
          <p:spPr bwMode="auto">
            <a:xfrm>
              <a:off x="0" y="0"/>
              <a:ext cx="4273984" cy="2947348"/>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9"/>
            <p:cNvCxnSpPr>
              <a:cxnSpLocks noChangeShapeType="1"/>
            </p:cNvCxnSpPr>
            <p:nvPr/>
          </p:nvCxnSpPr>
          <p:spPr bwMode="auto">
            <a:xfrm>
              <a:off x="496888" y="1102300"/>
              <a:ext cx="8647112" cy="0"/>
            </a:xfrm>
            <a:prstGeom prst="line">
              <a:avLst/>
            </a:prstGeom>
            <a:noFill/>
            <a:ln w="12700">
              <a:solidFill>
                <a:schemeClr val="tx1"/>
              </a:solidFill>
              <a:round/>
              <a:headEnd/>
              <a:tailEnd/>
            </a:ln>
          </p:spPr>
        </p:cxn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07288" y="797819"/>
              <a:ext cx="2528887" cy="175897"/>
            </a:xfrm>
            <a:prstGeom prst="rect">
              <a:avLst/>
            </a:prstGeom>
          </p:spPr>
        </p:pic>
        <p:grpSp>
          <p:nvGrpSpPr>
            <p:cNvPr id="19" name="Group 18"/>
            <p:cNvGrpSpPr/>
            <p:nvPr/>
          </p:nvGrpSpPr>
          <p:grpSpPr>
            <a:xfrm>
              <a:off x="495299" y="312167"/>
              <a:ext cx="2183716" cy="635721"/>
              <a:chOff x="459321" y="5788818"/>
              <a:chExt cx="2183716" cy="635721"/>
            </a:xfrm>
          </p:grpSpPr>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9321" y="6039743"/>
                <a:ext cx="2183716" cy="384796"/>
              </a:xfrm>
              <a:prstGeom prst="rect">
                <a:avLst/>
              </a:prstGeom>
            </p:spPr>
          </p:pic>
          <p:sp>
            <p:nvSpPr>
              <p:cNvPr id="24" name="Freeform 23"/>
              <p:cNvSpPr/>
              <p:nvPr/>
            </p:nvSpPr>
            <p:spPr>
              <a:xfrm>
                <a:off x="1741785"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grpSp>
        <p:grpSp>
          <p:nvGrpSpPr>
            <p:cNvPr id="20" name="Group 19"/>
            <p:cNvGrpSpPr/>
            <p:nvPr/>
          </p:nvGrpSpPr>
          <p:grpSpPr>
            <a:xfrm>
              <a:off x="5633931" y="1771785"/>
              <a:ext cx="3074395" cy="2060440"/>
              <a:chOff x="5701703" y="682760"/>
              <a:chExt cx="3074395" cy="2060440"/>
            </a:xfrm>
          </p:grpSpPr>
          <p:sp>
            <p:nvSpPr>
              <p:cNvPr id="21" name="Freeform 20"/>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pic>
            <p:nvPicPr>
              <p:cNvPr id="22" name="Picture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grpSp>
      <p:sp>
        <p:nvSpPr>
          <p:cNvPr id="2" name="Title 1"/>
          <p:cNvSpPr>
            <a:spLocks noGrp="1"/>
          </p:cNvSpPr>
          <p:nvPr>
            <p:ph type="ctrTitle" hasCustomPrompt="1"/>
          </p:nvPr>
        </p:nvSpPr>
        <p:spPr>
          <a:xfrm>
            <a:off x="496892" y="1599032"/>
            <a:ext cx="4075113" cy="996950"/>
          </a:xfrm>
          <a:prstGeom prst="rect">
            <a:avLst/>
          </a:prstGeom>
        </p:spPr>
        <p:txBody>
          <a:bodyPr lIns="0" tIns="0" anchor="b" anchorCtr="0">
            <a:noAutofit/>
          </a:bodyPr>
          <a:lstStyle>
            <a:lvl1pPr algn="l">
              <a:lnSpc>
                <a:spcPct val="100000"/>
              </a:lnSpc>
              <a:defRPr sz="3600" b="0" spc="0" baseline="0">
                <a:solidFill>
                  <a:schemeClr val="tx1"/>
                </a:solidFill>
                <a:latin typeface="Arial" pitchFamily="34" charset="0"/>
                <a:cs typeface="Arial" pitchFamily="34" charset="0"/>
              </a:defRPr>
            </a:lvl1pPr>
          </a:lstStyle>
          <a:p>
            <a:r>
              <a:rPr lang="en-US" dirty="0" smtClean="0"/>
              <a:t>Click to edit Master title style </a:t>
            </a:r>
            <a:endParaRPr lang="en-GB" dirty="0"/>
          </a:p>
        </p:txBody>
      </p:sp>
      <p:sp>
        <p:nvSpPr>
          <p:cNvPr id="33" name="Text Placeholder 32"/>
          <p:cNvSpPr>
            <a:spLocks noGrp="1"/>
          </p:cNvSpPr>
          <p:nvPr>
            <p:ph type="body" sz="quarter" idx="10"/>
          </p:nvPr>
        </p:nvSpPr>
        <p:spPr>
          <a:xfrm>
            <a:off x="496892" y="2669757"/>
            <a:ext cx="4075113" cy="467562"/>
          </a:xfr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tx1"/>
                </a:solidFill>
                <a:latin typeface="Arial" pitchFamily="34" charset="0"/>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smtClean="0"/>
              <a:t>Click to edit Master text styles</a:t>
            </a:r>
          </a:p>
        </p:txBody>
      </p:sp>
    </p:spTree>
    <p:extLst>
      <p:ext uri="{BB962C8B-B14F-4D97-AF65-F5344CB8AC3E}">
        <p14:creationId xmlns:p14="http://schemas.microsoft.com/office/powerpoint/2010/main" val="12716215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11_Cover Slide_Top">
    <p:spTree>
      <p:nvGrpSpPr>
        <p:cNvPr id="1" name=""/>
        <p:cNvGrpSpPr/>
        <p:nvPr/>
      </p:nvGrpSpPr>
      <p:grpSpPr>
        <a:xfrm>
          <a:off x="0" y="0"/>
          <a:ext cx="0" cy="0"/>
          <a:chOff x="0" y="0"/>
          <a:chExt cx="0" cy="0"/>
        </a:xfrm>
      </p:grpSpPr>
      <p:grpSp>
        <p:nvGrpSpPr>
          <p:cNvPr id="14" name="Group 13"/>
          <p:cNvGrpSpPr/>
          <p:nvPr/>
        </p:nvGrpSpPr>
        <p:grpSpPr>
          <a:xfrm>
            <a:off x="0" y="0"/>
            <a:ext cx="9144000" cy="6858000"/>
            <a:chOff x="0" y="0"/>
            <a:chExt cx="9144000" cy="6858000"/>
          </a:xfrm>
        </p:grpSpPr>
        <p:pic>
          <p:nvPicPr>
            <p:cNvPr id="15" name="Picture 2" descr="\\JBWServer\Shared\Clients\Presentations\Accenture\Lynette Oelschig - 12-4142 - Cloud ppt templates and style guide\Working Files\Final Images\155542779.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Connector 9"/>
            <p:cNvCxnSpPr>
              <a:cxnSpLocks noChangeShapeType="1"/>
            </p:cNvCxnSpPr>
            <p:nvPr/>
          </p:nvCxnSpPr>
          <p:spPr bwMode="auto">
            <a:xfrm>
              <a:off x="496800" y="6550025"/>
              <a:ext cx="8647200" cy="0"/>
            </a:xfrm>
            <a:prstGeom prst="line">
              <a:avLst/>
            </a:prstGeom>
            <a:noFill/>
            <a:ln w="12700">
              <a:solidFill>
                <a:schemeClr val="tx1"/>
              </a:solidFill>
              <a:round/>
              <a:headEnd/>
              <a:tailEnd/>
            </a:ln>
          </p:spPr>
        </p:cxn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07288" y="6251894"/>
              <a:ext cx="2528887" cy="175897"/>
            </a:xfrm>
            <a:prstGeom prst="rect">
              <a:avLst/>
            </a:prstGeom>
          </p:spPr>
        </p:pic>
        <p:grpSp>
          <p:nvGrpSpPr>
            <p:cNvPr id="18" name="Group 17"/>
            <p:cNvGrpSpPr/>
            <p:nvPr/>
          </p:nvGrpSpPr>
          <p:grpSpPr>
            <a:xfrm>
              <a:off x="5633931" y="2137580"/>
              <a:ext cx="3074395" cy="2060440"/>
              <a:chOff x="5701703" y="682760"/>
              <a:chExt cx="3074395" cy="2060440"/>
            </a:xfrm>
          </p:grpSpPr>
          <p:sp>
            <p:nvSpPr>
              <p:cNvPr id="22" name="Freeform 21"/>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grpSp>
          <p:nvGrpSpPr>
            <p:cNvPr id="19" name="Group 18"/>
            <p:cNvGrpSpPr/>
            <p:nvPr/>
          </p:nvGrpSpPr>
          <p:grpSpPr>
            <a:xfrm>
              <a:off x="495299" y="5753967"/>
              <a:ext cx="2183716" cy="635721"/>
              <a:chOff x="459321" y="5788818"/>
              <a:chExt cx="2183716" cy="635721"/>
            </a:xfrm>
          </p:grpSpPr>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9321" y="6039743"/>
                <a:ext cx="2183716" cy="384796"/>
              </a:xfrm>
              <a:prstGeom prst="rect">
                <a:avLst/>
              </a:prstGeom>
            </p:spPr>
          </p:pic>
          <p:sp>
            <p:nvSpPr>
              <p:cNvPr id="21" name="Freeform 20"/>
              <p:cNvSpPr/>
              <p:nvPr/>
            </p:nvSpPr>
            <p:spPr>
              <a:xfrm>
                <a:off x="1741785"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grpSp>
      </p:grpSp>
      <p:sp>
        <p:nvSpPr>
          <p:cNvPr id="2" name="Title 1"/>
          <p:cNvSpPr>
            <a:spLocks noGrp="1"/>
          </p:cNvSpPr>
          <p:nvPr>
            <p:ph type="ctrTitle" hasCustomPrompt="1"/>
          </p:nvPr>
        </p:nvSpPr>
        <p:spPr>
          <a:xfrm>
            <a:off x="495305" y="912030"/>
            <a:ext cx="4473743" cy="996950"/>
          </a:xfrm>
          <a:prstGeom prst="rect">
            <a:avLst/>
          </a:prstGeom>
        </p:spPr>
        <p:txBody>
          <a:bodyPr lIns="0" tIns="0" anchor="b" anchorCtr="0">
            <a:noAutofit/>
          </a:bodyPr>
          <a:lstStyle>
            <a:lvl1pPr algn="l">
              <a:lnSpc>
                <a:spcPct val="100000"/>
              </a:lnSpc>
              <a:defRPr sz="3600" b="0" spc="0" baseline="0">
                <a:solidFill>
                  <a:schemeClr val="tx1"/>
                </a:solidFill>
                <a:latin typeface="Arial" pitchFamily="34" charset="0"/>
                <a:cs typeface="Arial" pitchFamily="34" charset="0"/>
              </a:defRPr>
            </a:lvl1pPr>
          </a:lstStyle>
          <a:p>
            <a:r>
              <a:rPr lang="en-US" dirty="0" smtClean="0"/>
              <a:t>Click to edit Master title style </a:t>
            </a:r>
            <a:endParaRPr lang="en-GB" dirty="0"/>
          </a:p>
        </p:txBody>
      </p:sp>
      <p:sp>
        <p:nvSpPr>
          <p:cNvPr id="33" name="Text Placeholder 32"/>
          <p:cNvSpPr>
            <a:spLocks noGrp="1"/>
          </p:cNvSpPr>
          <p:nvPr>
            <p:ph type="body" sz="quarter" idx="10"/>
          </p:nvPr>
        </p:nvSpPr>
        <p:spPr>
          <a:xfrm>
            <a:off x="495304" y="1982756"/>
            <a:ext cx="4473743" cy="467562"/>
          </a:xfr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tx1"/>
                </a:solidFill>
                <a:latin typeface="Arial" pitchFamily="34" charset="0"/>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smtClean="0"/>
              <a:t>Click to edit Master text styles</a:t>
            </a:r>
          </a:p>
        </p:txBody>
      </p:sp>
      <p:sp>
        <p:nvSpPr>
          <p:cNvPr id="24" name="Rectangle 10"/>
          <p:cNvSpPr>
            <a:spLocks noChangeArrowheads="1"/>
          </p:cNvSpPr>
          <p:nvPr/>
        </p:nvSpPr>
        <p:spPr bwMode="auto">
          <a:xfrm>
            <a:off x="458789" y="6535748"/>
            <a:ext cx="8345487" cy="244475"/>
          </a:xfrm>
          <a:prstGeom prst="rect">
            <a:avLst/>
          </a:prstGeom>
          <a:noFill/>
          <a:ln w="9525">
            <a:noFill/>
            <a:miter lim="800000"/>
            <a:headEnd/>
            <a:tailEnd/>
          </a:ln>
          <a:effectLst/>
        </p:spPr>
        <p:txBody>
          <a:bodyPr>
            <a:spAutoFit/>
          </a:bodyPr>
          <a:lstStyle/>
          <a:p>
            <a:pPr>
              <a:lnSpc>
                <a:spcPct val="100000"/>
              </a:lnSpc>
              <a:defRPr/>
            </a:pPr>
            <a:r>
              <a:rPr lang="en-US" sz="1000" b="0" dirty="0">
                <a:solidFill>
                  <a:schemeClr val="tx1"/>
                </a:solidFill>
                <a:latin typeface="Arial" pitchFamily="34" charset="0"/>
              </a:rPr>
              <a:t>Copyright © </a:t>
            </a:r>
            <a:r>
              <a:rPr lang="en-US" sz="1000" b="0" dirty="0" smtClean="0">
                <a:solidFill>
                  <a:schemeClr val="tx1"/>
                </a:solidFill>
                <a:latin typeface="Arial" pitchFamily="34" charset="0"/>
              </a:rPr>
              <a:t>2014 </a:t>
            </a:r>
            <a:r>
              <a:rPr lang="en-US" sz="1000" b="0" dirty="0">
                <a:solidFill>
                  <a:schemeClr val="tx1"/>
                </a:solidFill>
                <a:latin typeface="Arial" pitchFamily="34" charset="0"/>
              </a:rPr>
              <a:t>Accenture All Rights Reserved. Accenture, its logo, and High Performance Delivered are trademarks of Accenture.</a:t>
            </a:r>
          </a:p>
        </p:txBody>
      </p:sp>
    </p:spTree>
    <p:extLst>
      <p:ext uri="{BB962C8B-B14F-4D97-AF65-F5344CB8AC3E}">
        <p14:creationId xmlns:p14="http://schemas.microsoft.com/office/powerpoint/2010/main" val="6616600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wo Column Text slide with Headings">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fld id="{3FE1AAC3-A965-44A3-AD06-EA035165D72C}" type="slidenum">
              <a:rPr lang="en-GB" smtClean="0"/>
              <a:t>‹#›</a:t>
            </a:fld>
            <a:endParaRPr lang="en-GB" dirty="0"/>
          </a:p>
        </p:txBody>
      </p:sp>
      <p:sp>
        <p:nvSpPr>
          <p:cNvPr id="7" name="Title 6"/>
          <p:cNvSpPr>
            <a:spLocks noGrp="1"/>
          </p:cNvSpPr>
          <p:nvPr>
            <p:ph type="title"/>
          </p:nvPr>
        </p:nvSpPr>
        <p:spPr/>
        <p:txBody>
          <a:bodyPr/>
          <a:lstStyle/>
          <a:p>
            <a:r>
              <a:rPr lang="en-US" smtClean="0"/>
              <a:t>Click to edit Master title style</a:t>
            </a:r>
            <a:endParaRPr lang="en-AU"/>
          </a:p>
        </p:txBody>
      </p:sp>
      <p:sp>
        <p:nvSpPr>
          <p:cNvPr id="10" name="Text Placeholder 16"/>
          <p:cNvSpPr>
            <a:spLocks noGrp="1"/>
          </p:cNvSpPr>
          <p:nvPr>
            <p:ph type="body" sz="quarter" idx="10"/>
          </p:nvPr>
        </p:nvSpPr>
        <p:spPr>
          <a:xfrm>
            <a:off x="496889" y="1166781"/>
            <a:ext cx="4019550" cy="396000"/>
          </a:xfrm>
          <a:prstGeom prst="rect">
            <a:avLst/>
          </a:prstGeom>
        </p:spPr>
        <p:txBody>
          <a:bodyPr lIns="0"/>
          <a:lstStyle>
            <a:lvl1pPr marL="0" indent="0">
              <a:buNone/>
              <a:defRPr sz="2000">
                <a:solidFill>
                  <a:schemeClr val="accent2"/>
                </a:solidFill>
              </a:defRPr>
            </a:lvl1pPr>
            <a:lvl2pPr>
              <a:defRPr sz="2600"/>
            </a:lvl2pPr>
            <a:lvl3pPr>
              <a:defRPr sz="2400"/>
            </a:lvl3pPr>
            <a:lvl4pPr>
              <a:defRPr sz="2200"/>
            </a:lvl4pPr>
            <a:lvl5pPr>
              <a:defRPr sz="2000"/>
            </a:lvl5pPr>
          </a:lstStyle>
          <a:p>
            <a:pPr lvl="0"/>
            <a:r>
              <a:rPr lang="en-US" smtClean="0"/>
              <a:t>Click to edit Master text styles</a:t>
            </a:r>
          </a:p>
        </p:txBody>
      </p:sp>
      <p:sp>
        <p:nvSpPr>
          <p:cNvPr id="11" name="Content Placeholder 7"/>
          <p:cNvSpPr>
            <a:spLocks noGrp="1"/>
          </p:cNvSpPr>
          <p:nvPr>
            <p:ph sz="quarter" idx="11"/>
          </p:nvPr>
        </p:nvSpPr>
        <p:spPr>
          <a:xfrm>
            <a:off x="496803" y="1562789"/>
            <a:ext cx="4019550" cy="48269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2" name="Text Placeholder 16"/>
          <p:cNvSpPr>
            <a:spLocks noGrp="1"/>
          </p:cNvSpPr>
          <p:nvPr>
            <p:ph type="body" sz="quarter" idx="16"/>
          </p:nvPr>
        </p:nvSpPr>
        <p:spPr>
          <a:xfrm>
            <a:off x="4627568" y="1166781"/>
            <a:ext cx="4021137" cy="396000"/>
          </a:xfrm>
          <a:prstGeom prst="rect">
            <a:avLst/>
          </a:prstGeom>
        </p:spPr>
        <p:txBody>
          <a:bodyPr lIns="0"/>
          <a:lstStyle>
            <a:lvl1pPr marL="0" indent="0">
              <a:buNone/>
              <a:defRPr sz="2000">
                <a:solidFill>
                  <a:schemeClr val="accent2"/>
                </a:solidFill>
              </a:defRPr>
            </a:lvl1pPr>
            <a:lvl2pPr>
              <a:defRPr sz="2600"/>
            </a:lvl2pPr>
            <a:lvl3pPr>
              <a:defRPr sz="2400"/>
            </a:lvl3pPr>
            <a:lvl4pPr>
              <a:defRPr sz="2200"/>
            </a:lvl4pPr>
            <a:lvl5pPr>
              <a:defRPr sz="2000"/>
            </a:lvl5pPr>
          </a:lstStyle>
          <a:p>
            <a:pPr lvl="0"/>
            <a:r>
              <a:rPr lang="en-US" smtClean="0"/>
              <a:t>Click to edit Master text styles</a:t>
            </a:r>
          </a:p>
        </p:txBody>
      </p:sp>
      <p:sp>
        <p:nvSpPr>
          <p:cNvPr id="13" name="Content Placeholder 7"/>
          <p:cNvSpPr>
            <a:spLocks noGrp="1"/>
          </p:cNvSpPr>
          <p:nvPr>
            <p:ph sz="quarter" idx="17"/>
          </p:nvPr>
        </p:nvSpPr>
        <p:spPr>
          <a:xfrm>
            <a:off x="4627568" y="1562789"/>
            <a:ext cx="4021137" cy="48269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 name="Footer Placeholder 1"/>
          <p:cNvSpPr>
            <a:spLocks noGrp="1"/>
          </p:cNvSpPr>
          <p:nvPr>
            <p:ph type="ftr" sz="quarter" idx="18"/>
          </p:nvPr>
        </p:nvSpPr>
        <p:spPr/>
        <p:txBody>
          <a:bodyPr/>
          <a:lstStyle/>
          <a:p>
            <a:endParaRPr lang="en-GB" dirty="0"/>
          </a:p>
        </p:txBody>
      </p:sp>
    </p:spTree>
    <p:extLst>
      <p:ext uri="{BB962C8B-B14F-4D97-AF65-F5344CB8AC3E}">
        <p14:creationId xmlns:p14="http://schemas.microsoft.com/office/powerpoint/2010/main" val="34821687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wo Column Text slide with Heading">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fld id="{3FE1AAC3-A965-44A3-AD06-EA035165D72C}" type="slidenum">
              <a:rPr lang="en-GB" smtClean="0"/>
              <a:t>‹#›</a:t>
            </a:fld>
            <a:endParaRPr lang="en-GB" dirty="0"/>
          </a:p>
        </p:txBody>
      </p:sp>
      <p:sp>
        <p:nvSpPr>
          <p:cNvPr id="7" name="Title 6"/>
          <p:cNvSpPr>
            <a:spLocks noGrp="1"/>
          </p:cNvSpPr>
          <p:nvPr>
            <p:ph type="title"/>
          </p:nvPr>
        </p:nvSpPr>
        <p:spPr/>
        <p:txBody>
          <a:bodyPr/>
          <a:lstStyle/>
          <a:p>
            <a:r>
              <a:rPr lang="en-US" smtClean="0"/>
              <a:t>Click to edit Master title style</a:t>
            </a:r>
            <a:endParaRPr lang="en-AU"/>
          </a:p>
        </p:txBody>
      </p:sp>
      <p:sp>
        <p:nvSpPr>
          <p:cNvPr id="9" name="Text Placeholder 16"/>
          <p:cNvSpPr>
            <a:spLocks noGrp="1"/>
          </p:cNvSpPr>
          <p:nvPr>
            <p:ph type="body" sz="quarter" idx="10"/>
          </p:nvPr>
        </p:nvSpPr>
        <p:spPr>
          <a:xfrm>
            <a:off x="496800" y="1166781"/>
            <a:ext cx="8151900" cy="396000"/>
          </a:xfrm>
          <a:prstGeom prst="rect">
            <a:avLst/>
          </a:prstGeom>
        </p:spPr>
        <p:txBody>
          <a:bodyPr lIns="0"/>
          <a:lstStyle>
            <a:lvl1pPr marL="0" indent="0">
              <a:buNone/>
              <a:defRPr sz="2000">
                <a:solidFill>
                  <a:schemeClr val="accent2"/>
                </a:solidFill>
              </a:defRPr>
            </a:lvl1pPr>
            <a:lvl2pPr>
              <a:defRPr sz="2600"/>
            </a:lvl2pPr>
            <a:lvl3pPr>
              <a:defRPr sz="2400"/>
            </a:lvl3pPr>
            <a:lvl4pPr>
              <a:defRPr sz="2200"/>
            </a:lvl4pPr>
            <a:lvl5pPr>
              <a:defRPr sz="2000"/>
            </a:lvl5pPr>
          </a:lstStyle>
          <a:p>
            <a:pPr lvl="0"/>
            <a:r>
              <a:rPr lang="en-US" smtClean="0"/>
              <a:t>Click to edit Master text styles</a:t>
            </a:r>
          </a:p>
        </p:txBody>
      </p:sp>
      <p:sp>
        <p:nvSpPr>
          <p:cNvPr id="11" name="Content Placeholder 7"/>
          <p:cNvSpPr>
            <a:spLocks noGrp="1"/>
          </p:cNvSpPr>
          <p:nvPr>
            <p:ph sz="quarter" idx="11"/>
          </p:nvPr>
        </p:nvSpPr>
        <p:spPr>
          <a:xfrm>
            <a:off x="496801" y="1562789"/>
            <a:ext cx="4019638" cy="48269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2" name="Content Placeholder 7"/>
          <p:cNvSpPr>
            <a:spLocks noGrp="1"/>
          </p:cNvSpPr>
          <p:nvPr>
            <p:ph sz="quarter" idx="17"/>
          </p:nvPr>
        </p:nvSpPr>
        <p:spPr>
          <a:xfrm>
            <a:off x="4627568" y="1562789"/>
            <a:ext cx="4021137" cy="48269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 name="Footer Placeholder 1"/>
          <p:cNvSpPr>
            <a:spLocks noGrp="1"/>
          </p:cNvSpPr>
          <p:nvPr>
            <p:ph type="ftr" sz="quarter" idx="18"/>
          </p:nvPr>
        </p:nvSpPr>
        <p:spPr/>
        <p:txBody>
          <a:bodyPr/>
          <a:lstStyle/>
          <a:p>
            <a:endParaRPr lang="en-GB" dirty="0"/>
          </a:p>
        </p:txBody>
      </p:sp>
    </p:spTree>
    <p:extLst>
      <p:ext uri="{BB962C8B-B14F-4D97-AF65-F5344CB8AC3E}">
        <p14:creationId xmlns:p14="http://schemas.microsoft.com/office/powerpoint/2010/main" val="355779851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Slide">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fld id="{3FE1AAC3-A965-44A3-AD06-EA035165D72C}" type="slidenum">
              <a:rPr lang="en-GB" smtClean="0"/>
              <a:t>‹#›</a:t>
            </a:fld>
            <a:endParaRPr lang="en-GB" dirty="0"/>
          </a:p>
        </p:txBody>
      </p:sp>
      <p:sp>
        <p:nvSpPr>
          <p:cNvPr id="6" name="Title 5"/>
          <p:cNvSpPr>
            <a:spLocks noGrp="1"/>
          </p:cNvSpPr>
          <p:nvPr>
            <p:ph type="title"/>
          </p:nvPr>
        </p:nvSpPr>
        <p:spPr/>
        <p:txBody>
          <a:bodyPr/>
          <a:lstStyle/>
          <a:p>
            <a:r>
              <a:rPr lang="en-US" smtClean="0"/>
              <a:t>Click to edit Master title style</a:t>
            </a:r>
            <a:endParaRPr lang="en-AU"/>
          </a:p>
        </p:txBody>
      </p:sp>
      <p:sp>
        <p:nvSpPr>
          <p:cNvPr id="10" name="Content Placeholder 9"/>
          <p:cNvSpPr>
            <a:spLocks noGrp="1"/>
          </p:cNvSpPr>
          <p:nvPr>
            <p:ph sz="quarter" idx="14"/>
          </p:nvPr>
        </p:nvSpPr>
        <p:spPr>
          <a:xfrm>
            <a:off x="496800" y="1169377"/>
            <a:ext cx="8151900" cy="52203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3" name="Footer Placeholder 2"/>
          <p:cNvSpPr>
            <a:spLocks noGrp="1"/>
          </p:cNvSpPr>
          <p:nvPr>
            <p:ph type="ftr" sz="quarter" idx="15"/>
          </p:nvPr>
        </p:nvSpPr>
        <p:spPr/>
        <p:txBody>
          <a:bodyPr/>
          <a:lstStyle/>
          <a:p>
            <a:endParaRPr lang="en-GB" dirty="0"/>
          </a:p>
        </p:txBody>
      </p:sp>
    </p:spTree>
    <p:extLst>
      <p:ext uri="{BB962C8B-B14F-4D97-AF65-F5344CB8AC3E}">
        <p14:creationId xmlns:p14="http://schemas.microsoft.com/office/powerpoint/2010/main" val="188803778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wo Column Text slide">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fld id="{3FE1AAC3-A965-44A3-AD06-EA035165D72C}" type="slidenum">
              <a:rPr lang="en-GB" smtClean="0"/>
              <a:t>‹#›</a:t>
            </a:fld>
            <a:endParaRPr lang="en-GB" dirty="0"/>
          </a:p>
        </p:txBody>
      </p:sp>
      <p:sp>
        <p:nvSpPr>
          <p:cNvPr id="7" name="Title 6"/>
          <p:cNvSpPr>
            <a:spLocks noGrp="1"/>
          </p:cNvSpPr>
          <p:nvPr>
            <p:ph type="title"/>
          </p:nvPr>
        </p:nvSpPr>
        <p:spPr/>
        <p:txBody>
          <a:bodyPr/>
          <a:lstStyle/>
          <a:p>
            <a:r>
              <a:rPr lang="en-US" smtClean="0"/>
              <a:t>Click to edit Master title style</a:t>
            </a:r>
            <a:endParaRPr lang="en-AU"/>
          </a:p>
        </p:txBody>
      </p:sp>
      <p:sp>
        <p:nvSpPr>
          <p:cNvPr id="4" name="Content Placeholder 3"/>
          <p:cNvSpPr>
            <a:spLocks noGrp="1"/>
          </p:cNvSpPr>
          <p:nvPr>
            <p:ph sz="quarter" idx="16"/>
          </p:nvPr>
        </p:nvSpPr>
        <p:spPr>
          <a:xfrm>
            <a:off x="496801" y="1168094"/>
            <a:ext cx="4019638" cy="522159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3" name="Content Placeholder 3"/>
          <p:cNvSpPr>
            <a:spLocks noGrp="1"/>
          </p:cNvSpPr>
          <p:nvPr>
            <p:ph sz="quarter" idx="17"/>
          </p:nvPr>
        </p:nvSpPr>
        <p:spPr>
          <a:xfrm>
            <a:off x="4627563" y="1168094"/>
            <a:ext cx="4021138" cy="522159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2" name="Footer Placeholder 1"/>
          <p:cNvSpPr>
            <a:spLocks noGrp="1"/>
          </p:cNvSpPr>
          <p:nvPr>
            <p:ph type="ftr" sz="quarter" idx="18"/>
          </p:nvPr>
        </p:nvSpPr>
        <p:spPr/>
        <p:txBody>
          <a:bodyPr/>
          <a:lstStyle/>
          <a:p>
            <a:endParaRPr lang="en-GB" dirty="0"/>
          </a:p>
        </p:txBody>
      </p:sp>
    </p:spTree>
    <p:extLst>
      <p:ext uri="{BB962C8B-B14F-4D97-AF65-F5344CB8AC3E}">
        <p14:creationId xmlns:p14="http://schemas.microsoft.com/office/powerpoint/2010/main" val="409597556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FE1AAC3-A965-44A3-AD06-EA035165D72C}" type="slidenum">
              <a:rPr lang="en-GB" smtClean="0"/>
              <a:t>‹#›</a:t>
            </a:fld>
            <a:endParaRPr lang="en-GB" dirty="0"/>
          </a:p>
        </p:txBody>
      </p:sp>
      <p:sp>
        <p:nvSpPr>
          <p:cNvPr id="5" name="Title 4"/>
          <p:cNvSpPr>
            <a:spLocks noGrp="1"/>
          </p:cNvSpPr>
          <p:nvPr>
            <p:ph type="title"/>
          </p:nvPr>
        </p:nvSpPr>
        <p:spPr/>
        <p:txBody>
          <a:bodyPr/>
          <a:lstStyle/>
          <a:p>
            <a:r>
              <a:rPr lang="en-US" smtClean="0"/>
              <a:t>Click to edit Master title style</a:t>
            </a:r>
            <a:endParaRPr lang="en-AU"/>
          </a:p>
        </p:txBody>
      </p:sp>
      <p:sp>
        <p:nvSpPr>
          <p:cNvPr id="6" name="Text Placeholder 16"/>
          <p:cNvSpPr>
            <a:spLocks noGrp="1"/>
          </p:cNvSpPr>
          <p:nvPr>
            <p:ph type="body" sz="quarter" idx="10"/>
          </p:nvPr>
        </p:nvSpPr>
        <p:spPr>
          <a:xfrm>
            <a:off x="496800" y="1166781"/>
            <a:ext cx="8151900" cy="396000"/>
          </a:xfrm>
          <a:prstGeom prst="rect">
            <a:avLst/>
          </a:prstGeom>
        </p:spPr>
        <p:txBody>
          <a:bodyPr lIns="0"/>
          <a:lstStyle>
            <a:lvl1pPr marL="0" indent="0">
              <a:buNone/>
              <a:defRPr sz="2000">
                <a:solidFill>
                  <a:schemeClr val="accent2"/>
                </a:solidFill>
              </a:defRPr>
            </a:lvl1pPr>
            <a:lvl2pPr>
              <a:defRPr sz="2600"/>
            </a:lvl2pPr>
            <a:lvl3pPr>
              <a:defRPr sz="2400"/>
            </a:lvl3pPr>
            <a:lvl4pPr>
              <a:defRPr sz="2200"/>
            </a:lvl4pPr>
            <a:lvl5pPr>
              <a:defRPr sz="2000"/>
            </a:lvl5pPr>
          </a:lstStyle>
          <a:p>
            <a:pPr lvl="0"/>
            <a:r>
              <a:rPr lang="en-US" smtClean="0"/>
              <a:t>Click to edit Master text styles</a:t>
            </a:r>
          </a:p>
        </p:txBody>
      </p:sp>
      <p:sp>
        <p:nvSpPr>
          <p:cNvPr id="2" name="Footer Placeholder 1"/>
          <p:cNvSpPr>
            <a:spLocks noGrp="1"/>
          </p:cNvSpPr>
          <p:nvPr>
            <p:ph type="ftr" sz="quarter" idx="13"/>
          </p:nvPr>
        </p:nvSpPr>
        <p:spPr/>
        <p:txBody>
          <a:bodyPr/>
          <a:lstStyle/>
          <a:p>
            <a:endParaRPr lang="en-GB" dirty="0"/>
          </a:p>
        </p:txBody>
      </p:sp>
    </p:spTree>
    <p:extLst>
      <p:ext uri="{BB962C8B-B14F-4D97-AF65-F5344CB8AC3E}">
        <p14:creationId xmlns:p14="http://schemas.microsoft.com/office/powerpoint/2010/main" val="39570406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FE1AAC3-A965-44A3-AD06-EA035165D72C}" type="slidenum">
              <a:rPr lang="en-GB" smtClean="0"/>
              <a:t>‹#›</a:t>
            </a:fld>
            <a:endParaRPr lang="en-GB" dirty="0"/>
          </a:p>
        </p:txBody>
      </p:sp>
      <p:sp>
        <p:nvSpPr>
          <p:cNvPr id="5" name="Title 4"/>
          <p:cNvSpPr>
            <a:spLocks noGrp="1"/>
          </p:cNvSpPr>
          <p:nvPr>
            <p:ph type="title"/>
          </p:nvPr>
        </p:nvSpPr>
        <p:spPr/>
        <p:txBody>
          <a:bodyPr/>
          <a:lstStyle/>
          <a:p>
            <a:r>
              <a:rPr lang="en-US" smtClean="0"/>
              <a:t>Click to edit Master title style</a:t>
            </a:r>
            <a:endParaRPr lang="en-AU"/>
          </a:p>
        </p:txBody>
      </p:sp>
      <p:sp>
        <p:nvSpPr>
          <p:cNvPr id="2" name="Footer Placeholder 1"/>
          <p:cNvSpPr>
            <a:spLocks noGrp="1"/>
          </p:cNvSpPr>
          <p:nvPr>
            <p:ph type="ftr" sz="quarter" idx="12"/>
          </p:nvPr>
        </p:nvSpPr>
        <p:spPr/>
        <p:txBody>
          <a:bodyPr/>
          <a:lstStyle/>
          <a:p>
            <a:endParaRPr lang="en-GB" dirty="0"/>
          </a:p>
        </p:txBody>
      </p:sp>
    </p:spTree>
    <p:extLst>
      <p:ext uri="{BB962C8B-B14F-4D97-AF65-F5344CB8AC3E}">
        <p14:creationId xmlns:p14="http://schemas.microsoft.com/office/powerpoint/2010/main" val="39570406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2"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p>
            <a:endParaRPr lang="en-GB" dirty="0"/>
          </a:p>
        </p:txBody>
      </p:sp>
    </p:spTree>
    <p:extLst>
      <p:ext uri="{BB962C8B-B14F-4D97-AF65-F5344CB8AC3E}">
        <p14:creationId xmlns:p14="http://schemas.microsoft.com/office/powerpoint/2010/main" val="43808522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Divider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96893" y="1256061"/>
            <a:ext cx="8151811" cy="1161492"/>
          </a:xfrm>
          <a:prstGeom prst="rect">
            <a:avLst/>
          </a:prstGeom>
        </p:spPr>
        <p:txBody>
          <a:bodyPr lIns="0" tIns="0" anchor="b" anchorCtr="0">
            <a:noAutofit/>
          </a:bodyPr>
          <a:lstStyle>
            <a:lvl1pPr algn="l">
              <a:lnSpc>
                <a:spcPct val="100000"/>
              </a:lnSpc>
              <a:defRPr sz="3600" b="0" spc="0" baseline="0">
                <a:solidFill>
                  <a:schemeClr val="bg1"/>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bg1"/>
                </a:solidFill>
              </a:defRPr>
            </a:lvl1pPr>
          </a:lstStyle>
          <a:p>
            <a:endParaRPr lang="en-GB" dirty="0"/>
          </a:p>
        </p:txBody>
      </p:sp>
      <p:sp>
        <p:nvSpPr>
          <p:cNvPr id="6" name="Text Placeholder 8"/>
          <p:cNvSpPr>
            <a:spLocks noGrp="1"/>
          </p:cNvSpPr>
          <p:nvPr>
            <p:ph type="body" sz="quarter" idx="11" hasCustomPrompt="1"/>
          </p:nvPr>
        </p:nvSpPr>
        <p:spPr>
          <a:xfrm>
            <a:off x="496888" y="803553"/>
            <a:ext cx="2857500" cy="452508"/>
          </a:xfrm>
        </p:spPr>
        <p:txBody>
          <a:bodyPr/>
          <a:lstStyle>
            <a:lvl1pPr marL="0" indent="0">
              <a:buNone/>
              <a:defRPr>
                <a:solidFill>
                  <a:schemeClr val="bg1"/>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12288923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ubtitle and Text Slide">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496800" y="1166781"/>
            <a:ext cx="8151900" cy="396548"/>
          </a:xfrm>
          <a:prstGeom prst="rect">
            <a:avLst/>
          </a:prstGeom>
        </p:spPr>
        <p:txBody>
          <a:bodyPr lIns="0"/>
          <a:lstStyle>
            <a:lvl1pPr marL="0" indent="0">
              <a:buNone/>
              <a:defRPr sz="2000">
                <a:solidFill>
                  <a:schemeClr val="accent2"/>
                </a:solidFill>
              </a:defRPr>
            </a:lvl1pPr>
            <a:lvl2pPr>
              <a:defRPr sz="2600"/>
            </a:lvl2pPr>
            <a:lvl3pPr>
              <a:defRPr sz="2400"/>
            </a:lvl3pPr>
            <a:lvl4pPr>
              <a:defRPr sz="2200"/>
            </a:lvl4pPr>
            <a:lvl5pPr>
              <a:defRPr sz="2000"/>
            </a:lvl5pPr>
          </a:lstStyle>
          <a:p>
            <a:pPr lvl="0"/>
            <a:r>
              <a:rPr lang="en-US" dirty="0" smtClean="0"/>
              <a:t>Click to edit Master text styles</a:t>
            </a:r>
          </a:p>
        </p:txBody>
      </p:sp>
      <p:sp>
        <p:nvSpPr>
          <p:cNvPr id="8" name="Content Placeholder 7"/>
          <p:cNvSpPr>
            <a:spLocks noGrp="1"/>
          </p:cNvSpPr>
          <p:nvPr>
            <p:ph sz="quarter" idx="11"/>
          </p:nvPr>
        </p:nvSpPr>
        <p:spPr>
          <a:xfrm>
            <a:off x="496800" y="1563329"/>
            <a:ext cx="8151900" cy="4826359"/>
          </a:xfrm>
        </p:spPr>
        <p:txBody>
          <a:bodyPr/>
          <a:lstStyle>
            <a:lvl2pPr>
              <a:defRPr sz="1400"/>
            </a:lvl2pPr>
            <a:lvl3pPr>
              <a:defRPr sz="1200"/>
            </a:lvl3pPr>
            <a:lvl4pPr>
              <a:defRPr sz="110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2" name="Title 1"/>
          <p:cNvSpPr>
            <a:spLocks noGrp="1"/>
          </p:cNvSpPr>
          <p:nvPr>
            <p:ph type="title"/>
          </p:nvPr>
        </p:nvSpPr>
        <p:spPr/>
        <p:txBody>
          <a:bodyPr/>
          <a:lstStyle/>
          <a:p>
            <a:r>
              <a:rPr lang="en-US" dirty="0" smtClean="0"/>
              <a:t>Click to edit Master title style</a:t>
            </a:r>
            <a:endParaRPr lang="en-AU" dirty="0"/>
          </a:p>
        </p:txBody>
      </p:sp>
      <p:sp>
        <p:nvSpPr>
          <p:cNvPr id="5" name="Footer Placeholder 4"/>
          <p:cNvSpPr>
            <a:spLocks noGrp="1"/>
          </p:cNvSpPr>
          <p:nvPr>
            <p:ph type="ftr" sz="quarter" idx="12"/>
          </p:nvPr>
        </p:nvSpPr>
        <p:spPr/>
        <p:txBody>
          <a:bodyPr/>
          <a:lstStyle/>
          <a:p>
            <a:endParaRPr lang="en-GB" dirty="0"/>
          </a:p>
        </p:txBody>
      </p:sp>
      <p:sp>
        <p:nvSpPr>
          <p:cNvPr id="6" name="Slide Number Placeholder 5"/>
          <p:cNvSpPr>
            <a:spLocks noGrp="1"/>
          </p:cNvSpPr>
          <p:nvPr>
            <p:ph type="sldNum" sz="quarter" idx="13"/>
          </p:nvPr>
        </p:nvSpPr>
        <p:spPr/>
        <p:txBody>
          <a:bodyPr/>
          <a:lstStyle/>
          <a:p>
            <a:fld id="{3FE1AAC3-A965-44A3-AD06-EA035165D72C}" type="slidenum">
              <a:rPr lang="en-GB" smtClean="0"/>
              <a:t>‹#›</a:t>
            </a:fld>
            <a:endParaRPr lang="en-GB" dirty="0"/>
          </a:p>
        </p:txBody>
      </p:sp>
    </p:spTree>
    <p:extLst>
      <p:ext uri="{BB962C8B-B14F-4D97-AF65-F5344CB8AC3E}">
        <p14:creationId xmlns:p14="http://schemas.microsoft.com/office/powerpoint/2010/main" val="88268895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1_Divider Slide 1">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96888" y="1256061"/>
            <a:ext cx="8151812" cy="1161492"/>
          </a:xfrm>
          <a:prstGeom prst="rect">
            <a:avLst/>
          </a:prstGeom>
        </p:spPr>
        <p:txBody>
          <a:bodyPr lIns="0" tIns="0" anchor="b" anchorCtr="0">
            <a:noAutofit/>
          </a:bodyPr>
          <a:lstStyle>
            <a:lvl1pPr algn="l">
              <a:lnSpc>
                <a:spcPct val="100000"/>
              </a:lnSpc>
              <a:defRPr sz="3600" b="0" spc="0" baseline="0">
                <a:solidFill>
                  <a:schemeClr val="bg1"/>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bg1"/>
                </a:solidFill>
              </a:defRPr>
            </a:lvl1pPr>
          </a:lstStyle>
          <a:p>
            <a:endParaRPr lang="en-GB" dirty="0"/>
          </a:p>
        </p:txBody>
      </p:sp>
      <p:sp>
        <p:nvSpPr>
          <p:cNvPr id="6" name="Text Placeholder 8"/>
          <p:cNvSpPr>
            <a:spLocks noGrp="1"/>
          </p:cNvSpPr>
          <p:nvPr>
            <p:ph type="body" sz="quarter" idx="11" hasCustomPrompt="1"/>
          </p:nvPr>
        </p:nvSpPr>
        <p:spPr>
          <a:xfrm>
            <a:off x="496888" y="803553"/>
            <a:ext cx="2857500" cy="452508"/>
          </a:xfrm>
        </p:spPr>
        <p:txBody>
          <a:bodyPr/>
          <a:lstStyle>
            <a:lvl1pPr marL="0" indent="0">
              <a:buNone/>
              <a:defRPr>
                <a:solidFill>
                  <a:schemeClr val="bg1"/>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410455593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2_Divider Slide 1">
    <p:bg>
      <p:bgPr>
        <a:solidFill>
          <a:schemeClr val="accent3"/>
        </a:solidFill>
        <a:effectLst/>
      </p:bgPr>
    </p:bg>
    <p:spTree>
      <p:nvGrpSpPr>
        <p:cNvPr id="1" name=""/>
        <p:cNvGrpSpPr/>
        <p:nvPr/>
      </p:nvGrpSpPr>
      <p:grpSpPr>
        <a:xfrm>
          <a:off x="0" y="0"/>
          <a:ext cx="0" cy="0"/>
          <a:chOff x="0" y="0"/>
          <a:chExt cx="0" cy="0"/>
        </a:xfrm>
      </p:grpSpPr>
      <p:pic>
        <p:nvPicPr>
          <p:cNvPr id="7" name="Picture 2" descr="\\JBWServer\Shared\Clients\Presentations\Accenture\Lynette Oelschig - 12-4142 - Cloud ppt templates and style guide\Working Files\Final Images\Credentials_8.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89" y="770008"/>
            <a:ext cx="4019550" cy="1161492"/>
          </a:xfrm>
          <a:prstGeom prst="rect">
            <a:avLst/>
          </a:prstGeom>
        </p:spPr>
        <p:txBody>
          <a:bodyPr lIns="0" tIns="0" anchor="b" anchorCtr="0">
            <a:noAutofit/>
          </a:bodyPr>
          <a:lstStyle>
            <a:lvl1pPr algn="l">
              <a:lnSpc>
                <a:spcPct val="100000"/>
              </a:lnSpc>
              <a:defRPr sz="3600" b="0" spc="0" baseline="0">
                <a:solidFill>
                  <a:schemeClr val="bg1"/>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bg1"/>
                </a:solidFill>
              </a:defRPr>
            </a:lvl1pPr>
          </a:lstStyle>
          <a:p>
            <a:endParaRPr lang="en-GB" dirty="0"/>
          </a:p>
        </p:txBody>
      </p:sp>
      <p:sp>
        <p:nvSpPr>
          <p:cNvPr id="6" name="Text Placeholder 8"/>
          <p:cNvSpPr>
            <a:spLocks noGrp="1"/>
          </p:cNvSpPr>
          <p:nvPr>
            <p:ph type="body" sz="quarter" idx="11" hasCustomPrompt="1"/>
          </p:nvPr>
        </p:nvSpPr>
        <p:spPr>
          <a:xfrm>
            <a:off x="496888" y="317500"/>
            <a:ext cx="2857500" cy="452508"/>
          </a:xfrm>
        </p:spPr>
        <p:txBody>
          <a:bodyPr/>
          <a:lstStyle>
            <a:lvl1pPr marL="0" indent="0">
              <a:buNone/>
              <a:defRPr>
                <a:solidFill>
                  <a:schemeClr val="bg1"/>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300316100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3_Divider Slide 1">
    <p:bg>
      <p:bgPr>
        <a:solidFill>
          <a:schemeClr val="accent3"/>
        </a:solidFill>
        <a:effectLst/>
      </p:bgPr>
    </p:bg>
    <p:spTree>
      <p:nvGrpSpPr>
        <p:cNvPr id="1" name=""/>
        <p:cNvGrpSpPr/>
        <p:nvPr/>
      </p:nvGrpSpPr>
      <p:grpSpPr>
        <a:xfrm>
          <a:off x="0" y="0"/>
          <a:ext cx="0" cy="0"/>
          <a:chOff x="0" y="0"/>
          <a:chExt cx="0" cy="0"/>
        </a:xfrm>
      </p:grpSpPr>
      <p:pic>
        <p:nvPicPr>
          <p:cNvPr id="8" name="Picture 2" descr="\\JBWServer\Shared\Clients\Presentations\Accenture\Lynette Oelschig - 12-4142 - Cloud ppt templates and style guide\Working Files\Final Images\Stage 0_12.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89" y="770008"/>
            <a:ext cx="4019550" cy="1161492"/>
          </a:xfrm>
          <a:prstGeom prst="rect">
            <a:avLst/>
          </a:prstGeom>
        </p:spPr>
        <p:txBody>
          <a:bodyPr lIns="0" tIns="0" anchor="b" anchorCtr="0">
            <a:noAutofit/>
          </a:bodyPr>
          <a:lstStyle>
            <a:lvl1pPr algn="l">
              <a:lnSpc>
                <a:spcPct val="100000"/>
              </a:lnSpc>
              <a:defRPr sz="3600" b="0" spc="0" baseline="0">
                <a:solidFill>
                  <a:schemeClr val="bg1"/>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bg1"/>
                </a:solidFill>
              </a:defRPr>
            </a:lvl1pPr>
          </a:lstStyle>
          <a:p>
            <a:endParaRPr lang="en-GB" dirty="0"/>
          </a:p>
        </p:txBody>
      </p:sp>
      <p:sp>
        <p:nvSpPr>
          <p:cNvPr id="6" name="Text Placeholder 8"/>
          <p:cNvSpPr>
            <a:spLocks noGrp="1"/>
          </p:cNvSpPr>
          <p:nvPr>
            <p:ph type="body" sz="quarter" idx="11" hasCustomPrompt="1"/>
          </p:nvPr>
        </p:nvSpPr>
        <p:spPr>
          <a:xfrm>
            <a:off x="496888" y="317500"/>
            <a:ext cx="2857500" cy="452508"/>
          </a:xfrm>
        </p:spPr>
        <p:txBody>
          <a:bodyPr/>
          <a:lstStyle>
            <a:lvl1pPr marL="0" indent="0">
              <a:buNone/>
              <a:defRPr>
                <a:solidFill>
                  <a:schemeClr val="bg1"/>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10471227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4_Divider Slide 1">
    <p:bg>
      <p:bgPr>
        <a:solidFill>
          <a:schemeClr val="accent3"/>
        </a:solidFill>
        <a:effectLst/>
      </p:bgPr>
    </p:bg>
    <p:spTree>
      <p:nvGrpSpPr>
        <p:cNvPr id="1" name=""/>
        <p:cNvGrpSpPr/>
        <p:nvPr/>
      </p:nvGrpSpPr>
      <p:grpSpPr>
        <a:xfrm>
          <a:off x="0" y="0"/>
          <a:ext cx="0" cy="0"/>
          <a:chOff x="0" y="0"/>
          <a:chExt cx="0" cy="0"/>
        </a:xfrm>
      </p:grpSpPr>
      <p:pic>
        <p:nvPicPr>
          <p:cNvPr id="7" name="Picture 4" descr="\\JBWServer\Shared\Clients\Presentations\Accenture\Lynette Oelschig - 12-4142 - Cloud ppt templates and style guide\Working Files\Final Images\Stage 0_10.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89" y="770008"/>
            <a:ext cx="4019550" cy="1161492"/>
          </a:xfrm>
          <a:prstGeom prst="rect">
            <a:avLst/>
          </a:prstGeom>
        </p:spPr>
        <p:txBody>
          <a:bodyPr lIns="0" tIns="0" anchor="b" anchorCtr="0">
            <a:noAutofit/>
          </a:bodyPr>
          <a:lstStyle>
            <a:lvl1pPr algn="l">
              <a:lnSpc>
                <a:spcPct val="100000"/>
              </a:lnSpc>
              <a:defRPr sz="3600" b="0" spc="0" baseline="0">
                <a:solidFill>
                  <a:schemeClr val="accent4"/>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tx2"/>
                </a:solidFill>
              </a:defRPr>
            </a:lvl1pPr>
          </a:lstStyle>
          <a:p>
            <a:endParaRPr lang="en-GB" dirty="0"/>
          </a:p>
        </p:txBody>
      </p:sp>
      <p:sp>
        <p:nvSpPr>
          <p:cNvPr id="6" name="Text Placeholder 8"/>
          <p:cNvSpPr>
            <a:spLocks noGrp="1"/>
          </p:cNvSpPr>
          <p:nvPr>
            <p:ph type="body" sz="quarter" idx="11" hasCustomPrompt="1"/>
          </p:nvPr>
        </p:nvSpPr>
        <p:spPr>
          <a:xfrm>
            <a:off x="496888" y="317500"/>
            <a:ext cx="2857500" cy="452508"/>
          </a:xfrm>
        </p:spPr>
        <p:txBody>
          <a:bodyPr/>
          <a:lstStyle>
            <a:lvl1pPr marL="0" indent="0">
              <a:buNone/>
              <a:defRPr>
                <a:solidFill>
                  <a:schemeClr val="accent4"/>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80480838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5_Divider Slide 1">
    <p:bg>
      <p:bgPr>
        <a:solidFill>
          <a:schemeClr val="accent3"/>
        </a:solidFill>
        <a:effectLst/>
      </p:bgPr>
    </p:bg>
    <p:spTree>
      <p:nvGrpSpPr>
        <p:cNvPr id="1" name=""/>
        <p:cNvGrpSpPr/>
        <p:nvPr/>
      </p:nvGrpSpPr>
      <p:grpSpPr>
        <a:xfrm>
          <a:off x="0" y="0"/>
          <a:ext cx="0" cy="0"/>
          <a:chOff x="0" y="0"/>
          <a:chExt cx="0" cy="0"/>
        </a:xfrm>
      </p:grpSpPr>
      <p:pic>
        <p:nvPicPr>
          <p:cNvPr id="7" name="Picture 2" descr="\\JBWServer\Shared\Clients\Presentations\Accenture\Lynette Oelschig - 12-4142 - Cloud ppt templates and style guide\Working Files\Final Images\shutterstock_5955640.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93" y="3915124"/>
            <a:ext cx="8151811" cy="1161492"/>
          </a:xfrm>
          <a:prstGeom prst="rect">
            <a:avLst/>
          </a:prstGeom>
        </p:spPr>
        <p:txBody>
          <a:bodyPr lIns="0" tIns="0" anchor="b" anchorCtr="0">
            <a:noAutofit/>
          </a:bodyPr>
          <a:lstStyle>
            <a:lvl1pPr algn="l">
              <a:lnSpc>
                <a:spcPct val="100000"/>
              </a:lnSpc>
              <a:defRPr sz="3600" b="0" spc="0" baseline="0">
                <a:solidFill>
                  <a:schemeClr val="bg1"/>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bg1"/>
                </a:solidFill>
              </a:defRPr>
            </a:lvl1pPr>
          </a:lstStyle>
          <a:p>
            <a:endParaRPr lang="en-GB" dirty="0"/>
          </a:p>
        </p:txBody>
      </p:sp>
      <p:sp>
        <p:nvSpPr>
          <p:cNvPr id="6" name="Text Placeholder 8"/>
          <p:cNvSpPr>
            <a:spLocks noGrp="1"/>
          </p:cNvSpPr>
          <p:nvPr>
            <p:ph type="body" sz="quarter" idx="11" hasCustomPrompt="1"/>
          </p:nvPr>
        </p:nvSpPr>
        <p:spPr>
          <a:xfrm>
            <a:off x="496888" y="3462616"/>
            <a:ext cx="2857500" cy="452508"/>
          </a:xfrm>
        </p:spPr>
        <p:txBody>
          <a:bodyPr/>
          <a:lstStyle>
            <a:lvl1pPr marL="0" indent="0">
              <a:buNone/>
              <a:defRPr>
                <a:solidFill>
                  <a:schemeClr val="bg1"/>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128559753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6_Divider Slide 1">
    <p:bg>
      <p:bgPr>
        <a:solidFill>
          <a:schemeClr val="accent3"/>
        </a:solidFill>
        <a:effectLst/>
      </p:bgPr>
    </p:bg>
    <p:spTree>
      <p:nvGrpSpPr>
        <p:cNvPr id="1" name=""/>
        <p:cNvGrpSpPr/>
        <p:nvPr/>
      </p:nvGrpSpPr>
      <p:grpSpPr>
        <a:xfrm>
          <a:off x="0" y="0"/>
          <a:ext cx="0" cy="0"/>
          <a:chOff x="0" y="0"/>
          <a:chExt cx="0" cy="0"/>
        </a:xfrm>
      </p:grpSpPr>
      <p:pic>
        <p:nvPicPr>
          <p:cNvPr id="7" name="Picture 2" descr="\\JBWServer\Shared\Clients\Presentations\Accenture\Lynette Oelschig - 12-4142 - Cloud ppt templates and style guide\Working Files\Final Images\99760752.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1587"/>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93" y="770008"/>
            <a:ext cx="8151811" cy="1161492"/>
          </a:xfrm>
          <a:prstGeom prst="rect">
            <a:avLst/>
          </a:prstGeom>
        </p:spPr>
        <p:txBody>
          <a:bodyPr lIns="0" tIns="0" anchor="b" anchorCtr="0">
            <a:noAutofit/>
          </a:bodyPr>
          <a:lstStyle>
            <a:lvl1pPr algn="l">
              <a:lnSpc>
                <a:spcPct val="100000"/>
              </a:lnSpc>
              <a:defRPr sz="3600" b="0" spc="0" baseline="0">
                <a:solidFill>
                  <a:schemeClr val="accent4"/>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bg1"/>
                </a:solidFill>
              </a:defRPr>
            </a:lvl1pPr>
          </a:lstStyle>
          <a:p>
            <a:endParaRPr lang="en-GB" dirty="0"/>
          </a:p>
        </p:txBody>
      </p:sp>
      <p:sp>
        <p:nvSpPr>
          <p:cNvPr id="6" name="Text Placeholder 8"/>
          <p:cNvSpPr>
            <a:spLocks noGrp="1"/>
          </p:cNvSpPr>
          <p:nvPr>
            <p:ph type="body" sz="quarter" idx="11" hasCustomPrompt="1"/>
          </p:nvPr>
        </p:nvSpPr>
        <p:spPr>
          <a:xfrm>
            <a:off x="496888" y="317500"/>
            <a:ext cx="2857500" cy="452508"/>
          </a:xfrm>
        </p:spPr>
        <p:txBody>
          <a:bodyPr/>
          <a:lstStyle>
            <a:lvl1pPr marL="0" indent="0">
              <a:buNone/>
              <a:defRPr>
                <a:solidFill>
                  <a:schemeClr val="accent4"/>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173854524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9_Divider Slide 1">
    <p:bg>
      <p:bgPr>
        <a:solidFill>
          <a:schemeClr val="accent3"/>
        </a:solidFill>
        <a:effectLst/>
      </p:bgPr>
    </p:bg>
    <p:spTree>
      <p:nvGrpSpPr>
        <p:cNvPr id="1" name=""/>
        <p:cNvGrpSpPr/>
        <p:nvPr/>
      </p:nvGrpSpPr>
      <p:grpSpPr>
        <a:xfrm>
          <a:off x="0" y="0"/>
          <a:ext cx="0" cy="0"/>
          <a:chOff x="0" y="0"/>
          <a:chExt cx="0" cy="0"/>
        </a:xfrm>
      </p:grpSpPr>
      <p:pic>
        <p:nvPicPr>
          <p:cNvPr id="8" name="Picture 2" descr="\\JBWServer\Shared\Clients\Presentations\Accenture\Lynette Oelschig - 12-4142 - Cloud ppt templates and style guide\Working Files\Final Images\127033920.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93" y="770008"/>
            <a:ext cx="8151811" cy="1161492"/>
          </a:xfrm>
          <a:prstGeom prst="rect">
            <a:avLst/>
          </a:prstGeom>
        </p:spPr>
        <p:txBody>
          <a:bodyPr lIns="0" tIns="0" anchor="b" anchorCtr="0">
            <a:noAutofit/>
          </a:bodyPr>
          <a:lstStyle>
            <a:lvl1pPr algn="l">
              <a:lnSpc>
                <a:spcPct val="100000"/>
              </a:lnSpc>
              <a:defRPr sz="3600" b="0" spc="0" baseline="0">
                <a:solidFill>
                  <a:schemeClr val="accent4"/>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bg1"/>
                </a:solidFill>
              </a:defRPr>
            </a:lvl1pPr>
          </a:lstStyle>
          <a:p>
            <a:endParaRPr lang="en-GB" dirty="0"/>
          </a:p>
        </p:txBody>
      </p:sp>
      <p:sp>
        <p:nvSpPr>
          <p:cNvPr id="6" name="Text Placeholder 8"/>
          <p:cNvSpPr>
            <a:spLocks noGrp="1"/>
          </p:cNvSpPr>
          <p:nvPr>
            <p:ph type="body" sz="quarter" idx="11" hasCustomPrompt="1"/>
          </p:nvPr>
        </p:nvSpPr>
        <p:spPr>
          <a:xfrm>
            <a:off x="496888" y="317500"/>
            <a:ext cx="2857500" cy="452508"/>
          </a:xfrm>
        </p:spPr>
        <p:txBody>
          <a:bodyPr/>
          <a:lstStyle>
            <a:lvl1pPr marL="0" indent="0">
              <a:buNone/>
              <a:defRPr>
                <a:solidFill>
                  <a:schemeClr val="accent4"/>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416975513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10_Divider Slide 1">
    <p:bg>
      <p:bgPr>
        <a:solidFill>
          <a:schemeClr val="accent3"/>
        </a:solidFill>
        <a:effectLst/>
      </p:bgPr>
    </p:bg>
    <p:spTree>
      <p:nvGrpSpPr>
        <p:cNvPr id="1" name=""/>
        <p:cNvGrpSpPr/>
        <p:nvPr/>
      </p:nvGrpSpPr>
      <p:grpSpPr>
        <a:xfrm>
          <a:off x="0" y="0"/>
          <a:ext cx="0" cy="0"/>
          <a:chOff x="0" y="0"/>
          <a:chExt cx="0" cy="0"/>
        </a:xfrm>
      </p:grpSpPr>
      <p:pic>
        <p:nvPicPr>
          <p:cNvPr id="7" name="Picture 2" descr="\\JBWServer\Shared\Clients\Presentations\Accenture\Lynette Oelschig - 12-4142 - Cloud ppt templates and style guide\Working Files\Final Images\159002441.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93" y="1784892"/>
            <a:ext cx="8151811" cy="1161492"/>
          </a:xfrm>
          <a:prstGeom prst="rect">
            <a:avLst/>
          </a:prstGeom>
        </p:spPr>
        <p:txBody>
          <a:bodyPr lIns="0" tIns="0" anchor="b" anchorCtr="0">
            <a:noAutofit/>
          </a:bodyPr>
          <a:lstStyle>
            <a:lvl1pPr algn="l">
              <a:lnSpc>
                <a:spcPct val="100000"/>
              </a:lnSpc>
              <a:defRPr sz="3600" b="0" spc="0" baseline="0">
                <a:solidFill>
                  <a:schemeClr val="accent4"/>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bg1"/>
                </a:solidFill>
              </a:defRPr>
            </a:lvl1pPr>
          </a:lstStyle>
          <a:p>
            <a:endParaRPr lang="en-GB" dirty="0"/>
          </a:p>
        </p:txBody>
      </p:sp>
      <p:sp>
        <p:nvSpPr>
          <p:cNvPr id="6" name="Text Placeholder 8"/>
          <p:cNvSpPr>
            <a:spLocks noGrp="1"/>
          </p:cNvSpPr>
          <p:nvPr>
            <p:ph type="body" sz="quarter" idx="11" hasCustomPrompt="1"/>
          </p:nvPr>
        </p:nvSpPr>
        <p:spPr>
          <a:xfrm>
            <a:off x="496888" y="1332384"/>
            <a:ext cx="2857500" cy="452508"/>
          </a:xfrm>
        </p:spPr>
        <p:txBody>
          <a:bodyPr/>
          <a:lstStyle>
            <a:lvl1pPr marL="0" indent="0">
              <a:buNone/>
              <a:defRPr>
                <a:solidFill>
                  <a:schemeClr val="accent4"/>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295951112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1_Divider Slide 1">
    <p:bg>
      <p:bgPr>
        <a:solidFill>
          <a:schemeClr val="accent3"/>
        </a:solidFill>
        <a:effectLst/>
      </p:bgPr>
    </p:bg>
    <p:spTree>
      <p:nvGrpSpPr>
        <p:cNvPr id="1" name=""/>
        <p:cNvGrpSpPr/>
        <p:nvPr/>
      </p:nvGrpSpPr>
      <p:grpSpPr>
        <a:xfrm>
          <a:off x="0" y="0"/>
          <a:ext cx="0" cy="0"/>
          <a:chOff x="0" y="0"/>
          <a:chExt cx="0" cy="0"/>
        </a:xfrm>
      </p:grpSpPr>
      <p:pic>
        <p:nvPicPr>
          <p:cNvPr id="7" name="Picture 2" descr="\\JBWServer\Shared\Clients\Presentations\Accenture\Lynette Oelschig - 12-4142 - Cloud ppt templates and style guide\Working Files\Final Images\155542779.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93" y="770008"/>
            <a:ext cx="8151811" cy="1161492"/>
          </a:xfrm>
          <a:prstGeom prst="rect">
            <a:avLst/>
          </a:prstGeom>
        </p:spPr>
        <p:txBody>
          <a:bodyPr lIns="0" tIns="0" anchor="b" anchorCtr="0">
            <a:noAutofit/>
          </a:bodyPr>
          <a:lstStyle>
            <a:lvl1pPr algn="l">
              <a:lnSpc>
                <a:spcPct val="100000"/>
              </a:lnSpc>
              <a:defRPr sz="3600" b="0" spc="0" baseline="0">
                <a:solidFill>
                  <a:schemeClr val="accent4"/>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tx2"/>
                </a:solidFill>
              </a:defRPr>
            </a:lvl1pPr>
          </a:lstStyle>
          <a:p>
            <a:endParaRPr lang="en-GB" dirty="0"/>
          </a:p>
        </p:txBody>
      </p:sp>
      <p:sp>
        <p:nvSpPr>
          <p:cNvPr id="6" name="Text Placeholder 8"/>
          <p:cNvSpPr>
            <a:spLocks noGrp="1"/>
          </p:cNvSpPr>
          <p:nvPr>
            <p:ph type="body" sz="quarter" idx="11" hasCustomPrompt="1"/>
          </p:nvPr>
        </p:nvSpPr>
        <p:spPr>
          <a:xfrm>
            <a:off x="496888" y="317500"/>
            <a:ext cx="2857500" cy="452508"/>
          </a:xfrm>
        </p:spPr>
        <p:txBody>
          <a:bodyPr/>
          <a:lstStyle>
            <a:lvl1pPr marL="0" indent="0">
              <a:buNone/>
              <a:defRPr>
                <a:solidFill>
                  <a:schemeClr val="accent4"/>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218241909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7_Divider Slide 1">
    <p:bg>
      <p:bgPr>
        <a:solidFill>
          <a:schemeClr val="accent3"/>
        </a:solidFill>
        <a:effectLst/>
      </p:bgPr>
    </p:bg>
    <p:spTree>
      <p:nvGrpSpPr>
        <p:cNvPr id="1" name=""/>
        <p:cNvGrpSpPr/>
        <p:nvPr/>
      </p:nvGrpSpPr>
      <p:grpSpPr>
        <a:xfrm>
          <a:off x="0" y="0"/>
          <a:ext cx="0" cy="0"/>
          <a:chOff x="0" y="0"/>
          <a:chExt cx="0" cy="0"/>
        </a:xfrm>
      </p:grpSpPr>
      <p:pic>
        <p:nvPicPr>
          <p:cNvPr id="7" name="Picture 2" descr="\\JBWServer\Shared\Clients\Presentations\Accenture\Lynette Oelschig - 12-4142 - Cloud ppt templates and style guide\Working Files\Final Images\133694021.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flipH="1">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89" y="1256061"/>
            <a:ext cx="4019550" cy="1161492"/>
          </a:xfrm>
          <a:prstGeom prst="rect">
            <a:avLst/>
          </a:prstGeom>
        </p:spPr>
        <p:txBody>
          <a:bodyPr lIns="0" tIns="0" anchor="b" anchorCtr="0">
            <a:noAutofit/>
          </a:bodyPr>
          <a:lstStyle>
            <a:lvl1pPr algn="l">
              <a:lnSpc>
                <a:spcPct val="100000"/>
              </a:lnSpc>
              <a:defRPr sz="3600" b="0" spc="0" baseline="0">
                <a:solidFill>
                  <a:schemeClr val="bg1"/>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bg1"/>
                </a:solidFill>
              </a:defRPr>
            </a:lvl1pPr>
          </a:lstStyle>
          <a:p>
            <a:endParaRPr lang="en-GB" dirty="0"/>
          </a:p>
        </p:txBody>
      </p:sp>
      <p:sp>
        <p:nvSpPr>
          <p:cNvPr id="6" name="Text Placeholder 8"/>
          <p:cNvSpPr>
            <a:spLocks noGrp="1"/>
          </p:cNvSpPr>
          <p:nvPr>
            <p:ph type="body" sz="quarter" idx="11" hasCustomPrompt="1"/>
          </p:nvPr>
        </p:nvSpPr>
        <p:spPr>
          <a:xfrm>
            <a:off x="496888" y="803553"/>
            <a:ext cx="2857500" cy="452508"/>
          </a:xfrm>
        </p:spPr>
        <p:txBody>
          <a:bodyPr/>
          <a:lstStyle>
            <a:lvl1pPr marL="0" indent="0">
              <a:buNone/>
              <a:defRPr>
                <a:solidFill>
                  <a:schemeClr val="bg1"/>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157157858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Cover Slide_Top">
    <p:spTree>
      <p:nvGrpSpPr>
        <p:cNvPr id="1" name=""/>
        <p:cNvGrpSpPr/>
        <p:nvPr/>
      </p:nvGrpSpPr>
      <p:grpSpPr>
        <a:xfrm>
          <a:off x="0" y="0"/>
          <a:ext cx="0" cy="0"/>
          <a:chOff x="0" y="0"/>
          <a:chExt cx="0" cy="0"/>
        </a:xfrm>
      </p:grpSpPr>
      <p:pic>
        <p:nvPicPr>
          <p:cNvPr id="1026" name="Picture 2" descr="\\JBWServer\Shared\Clients\Presentations\Accenture\Lynette Oelschig - 12-4142 - Cloud ppt templates and style guide\Working Files\Final Images\COLOURBOX1463173[1].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89" y="1430886"/>
            <a:ext cx="5399086" cy="996950"/>
          </a:xfrm>
          <a:prstGeom prst="rect">
            <a:avLst/>
          </a:prstGeom>
        </p:spPr>
        <p:txBody>
          <a:bodyPr lIns="0" tIns="0" anchor="b" anchorCtr="0">
            <a:noAutofit/>
          </a:bodyPr>
          <a:lstStyle>
            <a:lvl1pPr algn="l">
              <a:lnSpc>
                <a:spcPct val="100000"/>
              </a:lnSpc>
              <a:defRPr sz="3600" b="0" spc="0" baseline="0">
                <a:solidFill>
                  <a:schemeClr val="tx1"/>
                </a:solidFill>
                <a:latin typeface="Arial" pitchFamily="34" charset="0"/>
                <a:cs typeface="Arial" pitchFamily="34" charset="0"/>
              </a:defRPr>
            </a:lvl1pPr>
          </a:lstStyle>
          <a:p>
            <a:r>
              <a:rPr lang="en-US" dirty="0" smtClean="0"/>
              <a:t>Click to edit Master title style </a:t>
            </a:r>
            <a:endParaRPr lang="en-GB" dirty="0"/>
          </a:p>
        </p:txBody>
      </p:sp>
      <p:sp>
        <p:nvSpPr>
          <p:cNvPr id="33" name="Text Placeholder 32"/>
          <p:cNvSpPr>
            <a:spLocks noGrp="1"/>
          </p:cNvSpPr>
          <p:nvPr>
            <p:ph type="body" sz="quarter" idx="10"/>
          </p:nvPr>
        </p:nvSpPr>
        <p:spPr>
          <a:xfrm>
            <a:off x="496888" y="2501613"/>
            <a:ext cx="5399086" cy="467562"/>
          </a:xfr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tx1"/>
                </a:solidFill>
                <a:latin typeface="Arial" pitchFamily="34" charset="0"/>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smtClean="0"/>
              <a:t>Click to edit Master text styles</a:t>
            </a:r>
          </a:p>
        </p:txBody>
      </p:sp>
      <p:grpSp>
        <p:nvGrpSpPr>
          <p:cNvPr id="36" name="Group 35"/>
          <p:cNvGrpSpPr/>
          <p:nvPr/>
        </p:nvGrpSpPr>
        <p:grpSpPr>
          <a:xfrm>
            <a:off x="5633935" y="4057690"/>
            <a:ext cx="3074395" cy="2060440"/>
            <a:chOff x="5701703" y="682760"/>
            <a:chExt cx="3074395" cy="2060440"/>
          </a:xfrm>
        </p:grpSpPr>
        <p:sp>
          <p:nvSpPr>
            <p:cNvPr id="37" name="Freeform 36"/>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pic>
          <p:nvPicPr>
            <p:cNvPr id="38" name="Picture 3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grpSp>
        <p:nvGrpSpPr>
          <p:cNvPr id="39" name="Group 38"/>
          <p:cNvGrpSpPr/>
          <p:nvPr/>
        </p:nvGrpSpPr>
        <p:grpSpPr>
          <a:xfrm>
            <a:off x="494508" y="311737"/>
            <a:ext cx="2183719" cy="635721"/>
            <a:chOff x="448031" y="5788818"/>
            <a:chExt cx="2183719" cy="635721"/>
          </a:xfrm>
        </p:grpSpPr>
        <p:pic>
          <p:nvPicPr>
            <p:cNvPr id="40" name="Picture 39"/>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48031" y="6039743"/>
              <a:ext cx="2183719" cy="384796"/>
            </a:xfrm>
            <a:prstGeom prst="rect">
              <a:avLst/>
            </a:prstGeom>
          </p:spPr>
        </p:pic>
        <p:sp>
          <p:nvSpPr>
            <p:cNvPr id="41" name="Freeform 40"/>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grpSp>
      <p:cxnSp>
        <p:nvCxnSpPr>
          <p:cNvPr id="42" name="Straight Connector 41"/>
          <p:cNvCxnSpPr>
            <a:cxnSpLocks noChangeShapeType="1"/>
          </p:cNvCxnSpPr>
          <p:nvPr/>
        </p:nvCxnSpPr>
        <p:spPr bwMode="auto">
          <a:xfrm>
            <a:off x="496888" y="1102300"/>
            <a:ext cx="8647112" cy="0"/>
          </a:xfrm>
          <a:prstGeom prst="line">
            <a:avLst/>
          </a:prstGeom>
          <a:noFill/>
          <a:ln w="12700">
            <a:solidFill>
              <a:schemeClr val="tx1"/>
            </a:solidFill>
            <a:round/>
            <a:headEnd/>
            <a:tailEnd/>
          </a:ln>
        </p:spPr>
      </p:cxnSp>
      <p:pic>
        <p:nvPicPr>
          <p:cNvPr id="43" name="Picture 42"/>
          <p:cNvPicPr>
            <a:picLocks noChangeAspect="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107289" y="799865"/>
            <a:ext cx="2528887" cy="171805"/>
          </a:xfrm>
          <a:prstGeom prst="rect">
            <a:avLst/>
          </a:prstGeom>
        </p:spPr>
      </p:pic>
    </p:spTree>
    <p:extLst>
      <p:ext uri="{BB962C8B-B14F-4D97-AF65-F5344CB8AC3E}">
        <p14:creationId xmlns:p14="http://schemas.microsoft.com/office/powerpoint/2010/main" val="260962958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2_Divider Slide 1">
    <p:bg>
      <p:bgPr>
        <a:solidFill>
          <a:schemeClr val="accent3"/>
        </a:solidFill>
        <a:effectLst/>
      </p:bgPr>
    </p:bg>
    <p:spTree>
      <p:nvGrpSpPr>
        <p:cNvPr id="1" name=""/>
        <p:cNvGrpSpPr/>
        <p:nvPr/>
      </p:nvGrpSpPr>
      <p:grpSpPr>
        <a:xfrm>
          <a:off x="0" y="0"/>
          <a:ext cx="0" cy="0"/>
          <a:chOff x="0" y="0"/>
          <a:chExt cx="0" cy="0"/>
        </a:xfrm>
      </p:grpSpPr>
      <p:pic>
        <p:nvPicPr>
          <p:cNvPr id="8" name="Picture 2" descr="\\JBWServer\Shared\Clients\Presentations\Accenture\Lynette Oelschig - 12-4142 - Cloud ppt templates and style guide\Working Files\Final Images\93484280.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flipH="1">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89" y="1256061"/>
            <a:ext cx="4019550" cy="1161492"/>
          </a:xfrm>
          <a:prstGeom prst="rect">
            <a:avLst/>
          </a:prstGeom>
        </p:spPr>
        <p:txBody>
          <a:bodyPr lIns="0" tIns="0" anchor="b" anchorCtr="0">
            <a:noAutofit/>
          </a:bodyPr>
          <a:lstStyle>
            <a:lvl1pPr algn="l">
              <a:lnSpc>
                <a:spcPct val="100000"/>
              </a:lnSpc>
              <a:defRPr sz="3600" b="0" spc="0" baseline="0">
                <a:solidFill>
                  <a:schemeClr val="accent4"/>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bg1"/>
                </a:solidFill>
              </a:defRPr>
            </a:lvl1pPr>
          </a:lstStyle>
          <a:p>
            <a:endParaRPr lang="en-GB" dirty="0"/>
          </a:p>
        </p:txBody>
      </p:sp>
      <p:sp>
        <p:nvSpPr>
          <p:cNvPr id="6" name="Text Placeholder 8"/>
          <p:cNvSpPr>
            <a:spLocks noGrp="1"/>
          </p:cNvSpPr>
          <p:nvPr>
            <p:ph type="body" sz="quarter" idx="11" hasCustomPrompt="1"/>
          </p:nvPr>
        </p:nvSpPr>
        <p:spPr>
          <a:xfrm>
            <a:off x="496888" y="803553"/>
            <a:ext cx="2857500" cy="452508"/>
          </a:xfrm>
        </p:spPr>
        <p:txBody>
          <a:bodyPr/>
          <a:lstStyle>
            <a:lvl1pPr marL="0" indent="0">
              <a:buNone/>
              <a:defRPr>
                <a:solidFill>
                  <a:schemeClr val="accent4"/>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253098695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13_Divider Slide 1">
    <p:bg>
      <p:bgPr>
        <a:solidFill>
          <a:schemeClr val="accent3"/>
        </a:solidFill>
        <a:effectLst/>
      </p:bgPr>
    </p:bg>
    <p:spTree>
      <p:nvGrpSpPr>
        <p:cNvPr id="1" name=""/>
        <p:cNvGrpSpPr/>
        <p:nvPr/>
      </p:nvGrpSpPr>
      <p:grpSpPr>
        <a:xfrm>
          <a:off x="0" y="0"/>
          <a:ext cx="0" cy="0"/>
          <a:chOff x="0" y="0"/>
          <a:chExt cx="0" cy="0"/>
        </a:xfrm>
      </p:grpSpPr>
      <p:pic>
        <p:nvPicPr>
          <p:cNvPr id="7" name="Picture 3" descr="\\JBWServer\Shared\Clients\Presentations\Accenture\Lynette Oelschig - 12-4142 - Cloud ppt templates and style guide\Working Files\Final Images\106586887.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flipH="1">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89" y="1256061"/>
            <a:ext cx="4019550" cy="1161492"/>
          </a:xfrm>
          <a:prstGeom prst="rect">
            <a:avLst/>
          </a:prstGeom>
        </p:spPr>
        <p:txBody>
          <a:bodyPr lIns="0" tIns="0" anchor="b" anchorCtr="0">
            <a:noAutofit/>
          </a:bodyPr>
          <a:lstStyle>
            <a:lvl1pPr algn="l">
              <a:lnSpc>
                <a:spcPct val="100000"/>
              </a:lnSpc>
              <a:defRPr sz="3600" b="0" spc="0" baseline="0">
                <a:solidFill>
                  <a:schemeClr val="accent4"/>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tx2"/>
                </a:solidFill>
              </a:defRPr>
            </a:lvl1pPr>
          </a:lstStyle>
          <a:p>
            <a:endParaRPr lang="en-GB" dirty="0"/>
          </a:p>
        </p:txBody>
      </p:sp>
      <p:sp>
        <p:nvSpPr>
          <p:cNvPr id="6" name="Text Placeholder 8"/>
          <p:cNvSpPr>
            <a:spLocks noGrp="1"/>
          </p:cNvSpPr>
          <p:nvPr>
            <p:ph type="body" sz="quarter" idx="11" hasCustomPrompt="1"/>
          </p:nvPr>
        </p:nvSpPr>
        <p:spPr>
          <a:xfrm>
            <a:off x="496888" y="803553"/>
            <a:ext cx="2857500" cy="452508"/>
          </a:xfrm>
        </p:spPr>
        <p:txBody>
          <a:bodyPr/>
          <a:lstStyle>
            <a:lvl1pPr marL="0" indent="0">
              <a:buNone/>
              <a:defRPr>
                <a:solidFill>
                  <a:schemeClr val="accent4"/>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17297411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14_Divider Slide 1">
    <p:bg>
      <p:bgPr>
        <a:solidFill>
          <a:schemeClr val="accent3"/>
        </a:solidFill>
        <a:effectLst/>
      </p:bgPr>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1"/>
            <a:ext cx="9144000" cy="6858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a:xfrm>
            <a:off x="496889" y="1256061"/>
            <a:ext cx="4019550" cy="1161492"/>
          </a:xfrm>
          <a:prstGeom prst="rect">
            <a:avLst/>
          </a:prstGeom>
        </p:spPr>
        <p:txBody>
          <a:bodyPr lIns="0" tIns="0" anchor="b" anchorCtr="0">
            <a:noAutofit/>
          </a:bodyPr>
          <a:lstStyle>
            <a:lvl1pPr algn="l">
              <a:lnSpc>
                <a:spcPct val="100000"/>
              </a:lnSpc>
              <a:defRPr sz="3600" b="0" spc="0" baseline="0">
                <a:solidFill>
                  <a:schemeClr val="bg1"/>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bg1"/>
                </a:solidFill>
              </a:defRPr>
            </a:lvl1pPr>
          </a:lstStyle>
          <a:p>
            <a:endParaRPr lang="en-GB" dirty="0"/>
          </a:p>
        </p:txBody>
      </p:sp>
      <p:sp>
        <p:nvSpPr>
          <p:cNvPr id="6" name="Text Placeholder 8"/>
          <p:cNvSpPr>
            <a:spLocks noGrp="1"/>
          </p:cNvSpPr>
          <p:nvPr>
            <p:ph type="body" sz="quarter" idx="11" hasCustomPrompt="1"/>
          </p:nvPr>
        </p:nvSpPr>
        <p:spPr>
          <a:xfrm>
            <a:off x="496888" y="803553"/>
            <a:ext cx="2857500" cy="452508"/>
          </a:xfrm>
        </p:spPr>
        <p:txBody>
          <a:bodyPr/>
          <a:lstStyle>
            <a:lvl1pPr marL="0" indent="0">
              <a:buNone/>
              <a:defRPr>
                <a:solidFill>
                  <a:schemeClr val="bg1"/>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1730617092"/>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15_Divider Slide 1">
    <p:bg>
      <p:bgPr>
        <a:solidFill>
          <a:schemeClr val="accent3"/>
        </a:solidFill>
        <a:effectLst/>
      </p:bgPr>
    </p:bg>
    <p:spTree>
      <p:nvGrpSpPr>
        <p:cNvPr id="1" name=""/>
        <p:cNvGrpSpPr/>
        <p:nvPr/>
      </p:nvGrpSpPr>
      <p:grpSpPr>
        <a:xfrm>
          <a:off x="0" y="0"/>
          <a:ext cx="0" cy="0"/>
          <a:chOff x="0" y="0"/>
          <a:chExt cx="0" cy="0"/>
        </a:xfrm>
      </p:grpSpPr>
      <p:pic>
        <p:nvPicPr>
          <p:cNvPr id="8" name="Picture 2" descr="\\JBWServer\Shared\Clients\Presentations\Accenture\Lynette Oelschig - 12-4142 - Cloud ppt templates and style guide\Working Files\Final Images\Stage 0_1.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89" y="1256061"/>
            <a:ext cx="4019550" cy="1161492"/>
          </a:xfrm>
          <a:prstGeom prst="rect">
            <a:avLst/>
          </a:prstGeom>
        </p:spPr>
        <p:txBody>
          <a:bodyPr lIns="0" tIns="0" anchor="b" anchorCtr="0">
            <a:noAutofit/>
          </a:bodyPr>
          <a:lstStyle>
            <a:lvl1pPr algn="l">
              <a:lnSpc>
                <a:spcPct val="100000"/>
              </a:lnSpc>
              <a:defRPr sz="3600" b="0" spc="0" baseline="0">
                <a:solidFill>
                  <a:schemeClr val="accent4"/>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bg1"/>
                </a:solidFill>
              </a:defRPr>
            </a:lvl1pPr>
          </a:lstStyle>
          <a:p>
            <a:endParaRPr lang="en-GB" dirty="0"/>
          </a:p>
        </p:txBody>
      </p:sp>
      <p:sp>
        <p:nvSpPr>
          <p:cNvPr id="6" name="Text Placeholder 8"/>
          <p:cNvSpPr>
            <a:spLocks noGrp="1"/>
          </p:cNvSpPr>
          <p:nvPr>
            <p:ph type="body" sz="quarter" idx="11" hasCustomPrompt="1"/>
          </p:nvPr>
        </p:nvSpPr>
        <p:spPr>
          <a:xfrm>
            <a:off x="496888" y="803553"/>
            <a:ext cx="2857500" cy="452508"/>
          </a:xfrm>
        </p:spPr>
        <p:txBody>
          <a:bodyPr/>
          <a:lstStyle>
            <a:lvl1pPr marL="0" indent="0">
              <a:buNone/>
              <a:defRPr>
                <a:solidFill>
                  <a:schemeClr val="accent4"/>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3689050961"/>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8_Divider Slide 1">
    <p:bg>
      <p:bgPr>
        <a:solidFill>
          <a:schemeClr val="accent3"/>
        </a:solidFill>
        <a:effectLst/>
      </p:bgPr>
    </p:bg>
    <p:spTree>
      <p:nvGrpSpPr>
        <p:cNvPr id="1" name=""/>
        <p:cNvGrpSpPr/>
        <p:nvPr/>
      </p:nvGrpSpPr>
      <p:grpSpPr>
        <a:xfrm>
          <a:off x="0" y="0"/>
          <a:ext cx="0" cy="0"/>
          <a:chOff x="0" y="0"/>
          <a:chExt cx="0" cy="0"/>
        </a:xfrm>
      </p:grpSpPr>
      <p:pic>
        <p:nvPicPr>
          <p:cNvPr id="7" name="Picture 2" descr="\\JBWServer\Shared\Clients\Presentations\Accenture\Lynette Oelschig - 12-4142 - Cloud ppt templates and style guide\Working Files\Final Images\iStock_000004081765Medium[1].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89" y="4284733"/>
            <a:ext cx="4019550" cy="1161492"/>
          </a:xfrm>
          <a:prstGeom prst="rect">
            <a:avLst/>
          </a:prstGeom>
        </p:spPr>
        <p:txBody>
          <a:bodyPr lIns="0" tIns="0" anchor="b" anchorCtr="0">
            <a:noAutofit/>
          </a:bodyPr>
          <a:lstStyle>
            <a:lvl1pPr algn="l">
              <a:lnSpc>
                <a:spcPct val="100000"/>
              </a:lnSpc>
              <a:defRPr sz="3600" b="0" spc="0" baseline="0">
                <a:solidFill>
                  <a:schemeClr val="bg1"/>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bg1"/>
                </a:solidFill>
              </a:defRPr>
            </a:lvl1pPr>
          </a:lstStyle>
          <a:p>
            <a:endParaRPr lang="en-GB" dirty="0"/>
          </a:p>
        </p:txBody>
      </p:sp>
      <p:sp>
        <p:nvSpPr>
          <p:cNvPr id="6" name="Text Placeholder 8"/>
          <p:cNvSpPr>
            <a:spLocks noGrp="1"/>
          </p:cNvSpPr>
          <p:nvPr>
            <p:ph type="body" sz="quarter" idx="11" hasCustomPrompt="1"/>
          </p:nvPr>
        </p:nvSpPr>
        <p:spPr>
          <a:xfrm>
            <a:off x="496888" y="3832225"/>
            <a:ext cx="2857500" cy="452508"/>
          </a:xfrm>
        </p:spPr>
        <p:txBody>
          <a:bodyPr/>
          <a:lstStyle>
            <a:lvl1pPr marL="0" indent="0">
              <a:buNone/>
              <a:defRPr>
                <a:solidFill>
                  <a:schemeClr val="bg1"/>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1558085866"/>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16_Divider Slide 1">
    <p:bg>
      <p:bgPr>
        <a:solidFill>
          <a:schemeClr val="accent3"/>
        </a:solidFill>
        <a:effectLst/>
      </p:bgPr>
    </p:bg>
    <p:spTree>
      <p:nvGrpSpPr>
        <p:cNvPr id="1" name=""/>
        <p:cNvGrpSpPr/>
        <p:nvPr/>
      </p:nvGrpSpPr>
      <p:grpSpPr>
        <a:xfrm>
          <a:off x="0" y="0"/>
          <a:ext cx="0" cy="0"/>
          <a:chOff x="0" y="0"/>
          <a:chExt cx="0" cy="0"/>
        </a:xfrm>
      </p:grpSpPr>
      <p:pic>
        <p:nvPicPr>
          <p:cNvPr id="8" name="Picture 2" descr="\\JBWServer\Shared\Clients\Presentations\Accenture\Lynette Oelschig - 12-4142 - Cloud ppt templates and style guide\Working Files\Final Images\shutterstock_99079640.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89" y="4284733"/>
            <a:ext cx="4019550" cy="1161492"/>
          </a:xfrm>
          <a:prstGeom prst="rect">
            <a:avLst/>
          </a:prstGeom>
        </p:spPr>
        <p:txBody>
          <a:bodyPr lIns="0" tIns="0" anchor="b" anchorCtr="0">
            <a:noAutofit/>
          </a:bodyPr>
          <a:lstStyle>
            <a:lvl1pPr algn="l">
              <a:lnSpc>
                <a:spcPct val="100000"/>
              </a:lnSpc>
              <a:defRPr sz="3600" b="0" spc="0" baseline="0">
                <a:solidFill>
                  <a:schemeClr val="bg1"/>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bg1"/>
                </a:solidFill>
              </a:defRPr>
            </a:lvl1pPr>
          </a:lstStyle>
          <a:p>
            <a:endParaRPr lang="en-GB" dirty="0"/>
          </a:p>
        </p:txBody>
      </p:sp>
      <p:sp>
        <p:nvSpPr>
          <p:cNvPr id="6" name="Text Placeholder 8"/>
          <p:cNvSpPr>
            <a:spLocks noGrp="1"/>
          </p:cNvSpPr>
          <p:nvPr>
            <p:ph type="body" sz="quarter" idx="11" hasCustomPrompt="1"/>
          </p:nvPr>
        </p:nvSpPr>
        <p:spPr>
          <a:xfrm>
            <a:off x="496888" y="3832225"/>
            <a:ext cx="2857500" cy="452508"/>
          </a:xfrm>
        </p:spPr>
        <p:txBody>
          <a:bodyPr/>
          <a:lstStyle>
            <a:lvl1pPr marL="0" indent="0">
              <a:buNone/>
              <a:defRPr>
                <a:solidFill>
                  <a:schemeClr val="bg1"/>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3370920391"/>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17_Divider Slide 1">
    <p:bg>
      <p:bgPr>
        <a:solidFill>
          <a:schemeClr val="accent3"/>
        </a:solidFill>
        <a:effectLst/>
      </p:bgPr>
    </p:bg>
    <p:spTree>
      <p:nvGrpSpPr>
        <p:cNvPr id="1" name=""/>
        <p:cNvGrpSpPr/>
        <p:nvPr/>
      </p:nvGrpSpPr>
      <p:grpSpPr>
        <a:xfrm>
          <a:off x="0" y="0"/>
          <a:ext cx="0" cy="0"/>
          <a:chOff x="0" y="0"/>
          <a:chExt cx="0" cy="0"/>
        </a:xfrm>
      </p:grpSpPr>
      <p:pic>
        <p:nvPicPr>
          <p:cNvPr id="7" name="Picture 2" descr="\\JBWServer\Shared\Clients\Presentations\Accenture\Lynette Oelschig - 12-4142 - Cloud ppt templates and style guide\Working Files\Final Images\iStock_000020161944Large.jpg"/>
          <p:cNvPicPr>
            <a:picLocks noChangeAspect="1" noChangeArrowheads="1"/>
          </p:cNvPicPr>
          <p:nvPr/>
        </p:nvPicPr>
        <p:blipFill rotWithShape="1">
          <a:blip r:embed="rId2" cstate="email">
            <a:extLst>
              <a:ext uri="{28A0092B-C50C-407E-A947-70E740481C1C}">
                <a14:useLocalDpi xmlns:a14="http://schemas.microsoft.com/office/drawing/2010/main"/>
              </a:ext>
            </a:extLst>
          </a:blip>
          <a:stretch/>
        </p:blipFill>
        <p:spPr bwMode="auto">
          <a:xfrm flipH="1">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93" y="1717746"/>
            <a:ext cx="8151811" cy="1161492"/>
          </a:xfrm>
          <a:prstGeom prst="rect">
            <a:avLst/>
          </a:prstGeom>
        </p:spPr>
        <p:txBody>
          <a:bodyPr lIns="0" tIns="0" anchor="b" anchorCtr="0">
            <a:noAutofit/>
          </a:bodyPr>
          <a:lstStyle>
            <a:lvl1pPr algn="l">
              <a:lnSpc>
                <a:spcPct val="100000"/>
              </a:lnSpc>
              <a:defRPr sz="3600" b="0" spc="0" baseline="0">
                <a:solidFill>
                  <a:schemeClr val="accent4"/>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bg1"/>
                </a:solidFill>
              </a:defRPr>
            </a:lvl1pPr>
          </a:lstStyle>
          <a:p>
            <a:endParaRPr lang="en-GB" dirty="0"/>
          </a:p>
        </p:txBody>
      </p:sp>
      <p:sp>
        <p:nvSpPr>
          <p:cNvPr id="6" name="Text Placeholder 8"/>
          <p:cNvSpPr>
            <a:spLocks noGrp="1"/>
          </p:cNvSpPr>
          <p:nvPr>
            <p:ph type="body" sz="quarter" idx="11" hasCustomPrompt="1"/>
          </p:nvPr>
        </p:nvSpPr>
        <p:spPr>
          <a:xfrm>
            <a:off x="496888" y="1265238"/>
            <a:ext cx="2857500" cy="452508"/>
          </a:xfrm>
        </p:spPr>
        <p:txBody>
          <a:bodyPr/>
          <a:lstStyle>
            <a:lvl1pPr marL="0" indent="0">
              <a:buNone/>
              <a:defRPr>
                <a:solidFill>
                  <a:schemeClr val="accent4"/>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1151427366"/>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18_Divider Slide 1">
    <p:bg>
      <p:bgPr>
        <a:solidFill>
          <a:schemeClr val="accent3"/>
        </a:solidFill>
        <a:effectLst/>
      </p:bgPr>
    </p:bg>
    <p:spTree>
      <p:nvGrpSpPr>
        <p:cNvPr id="1" name=""/>
        <p:cNvGrpSpPr/>
        <p:nvPr/>
      </p:nvGrpSpPr>
      <p:grpSpPr>
        <a:xfrm>
          <a:off x="0" y="0"/>
          <a:ext cx="0" cy="0"/>
          <a:chOff x="0" y="0"/>
          <a:chExt cx="0" cy="0"/>
        </a:xfrm>
      </p:grpSpPr>
      <p:pic>
        <p:nvPicPr>
          <p:cNvPr id="8" name="Picture 2" descr="\\JBWServer\Shared\Clients\Presentations\Accenture\Lynette Oelschig - 12-4142 - Cloud ppt templates and style guide\Working Files\Final Images\97242474.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flipH="1">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88" y="1370729"/>
            <a:ext cx="5399088" cy="1161492"/>
          </a:xfrm>
          <a:prstGeom prst="rect">
            <a:avLst/>
          </a:prstGeom>
        </p:spPr>
        <p:txBody>
          <a:bodyPr lIns="0" tIns="0" anchor="b" anchorCtr="0">
            <a:noAutofit/>
          </a:bodyPr>
          <a:lstStyle>
            <a:lvl1pPr algn="l">
              <a:lnSpc>
                <a:spcPct val="100000"/>
              </a:lnSpc>
              <a:defRPr sz="3600" b="0" spc="0" baseline="0">
                <a:solidFill>
                  <a:schemeClr val="accent4"/>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bg1"/>
                </a:solidFill>
              </a:defRPr>
            </a:lvl1pPr>
          </a:lstStyle>
          <a:p>
            <a:endParaRPr lang="en-GB" dirty="0"/>
          </a:p>
        </p:txBody>
      </p:sp>
      <p:sp>
        <p:nvSpPr>
          <p:cNvPr id="6" name="Text Placeholder 8"/>
          <p:cNvSpPr>
            <a:spLocks noGrp="1"/>
          </p:cNvSpPr>
          <p:nvPr>
            <p:ph type="body" sz="quarter" idx="11" hasCustomPrompt="1"/>
          </p:nvPr>
        </p:nvSpPr>
        <p:spPr>
          <a:xfrm>
            <a:off x="496888" y="918221"/>
            <a:ext cx="2857500" cy="452508"/>
          </a:xfrm>
        </p:spPr>
        <p:txBody>
          <a:bodyPr/>
          <a:lstStyle>
            <a:lvl1pPr marL="0" indent="0">
              <a:buNone/>
              <a:defRPr>
                <a:solidFill>
                  <a:schemeClr val="accent4"/>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190976127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19_Divider Slide 1">
    <p:bg>
      <p:bgPr>
        <a:solidFill>
          <a:schemeClr val="accent3"/>
        </a:solidFill>
        <a:effectLst/>
      </p:bgPr>
    </p:bg>
    <p:spTree>
      <p:nvGrpSpPr>
        <p:cNvPr id="1" name=""/>
        <p:cNvGrpSpPr/>
        <p:nvPr/>
      </p:nvGrpSpPr>
      <p:grpSpPr>
        <a:xfrm>
          <a:off x="0" y="0"/>
          <a:ext cx="0" cy="0"/>
          <a:chOff x="0" y="0"/>
          <a:chExt cx="0" cy="0"/>
        </a:xfrm>
      </p:grpSpPr>
      <p:pic>
        <p:nvPicPr>
          <p:cNvPr id="7" name="Picture 5" descr="\\JBWServer\Shared\Clients\Presentations\Accenture\Lynette Oelschig - 12-4142 - Cloud ppt templates and style guide\Working Files\Final Images\158956189PS.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93" y="5453718"/>
            <a:ext cx="8151811" cy="756801"/>
          </a:xfrm>
          <a:prstGeom prst="rect">
            <a:avLst/>
          </a:prstGeom>
        </p:spPr>
        <p:txBody>
          <a:bodyPr lIns="0" tIns="0" anchor="b" anchorCtr="0">
            <a:noAutofit/>
          </a:bodyPr>
          <a:lstStyle>
            <a:lvl1pPr algn="l">
              <a:lnSpc>
                <a:spcPct val="100000"/>
              </a:lnSpc>
              <a:defRPr sz="3600" b="0" spc="0" baseline="0">
                <a:solidFill>
                  <a:schemeClr val="bg1"/>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bg1"/>
                </a:solidFill>
              </a:defRPr>
            </a:lvl1pPr>
          </a:lstStyle>
          <a:p>
            <a:endParaRPr lang="en-GB" dirty="0"/>
          </a:p>
        </p:txBody>
      </p:sp>
      <p:sp>
        <p:nvSpPr>
          <p:cNvPr id="6" name="Text Placeholder 8"/>
          <p:cNvSpPr>
            <a:spLocks noGrp="1"/>
          </p:cNvSpPr>
          <p:nvPr>
            <p:ph type="body" sz="quarter" idx="11" hasCustomPrompt="1"/>
          </p:nvPr>
        </p:nvSpPr>
        <p:spPr>
          <a:xfrm>
            <a:off x="496888" y="5174620"/>
            <a:ext cx="2857500" cy="452508"/>
          </a:xfrm>
        </p:spPr>
        <p:txBody>
          <a:bodyPr/>
          <a:lstStyle>
            <a:lvl1pPr marL="0" indent="0">
              <a:buNone/>
              <a:defRPr>
                <a:solidFill>
                  <a:schemeClr val="bg1"/>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1915379896"/>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20_Divider Slide 1">
    <p:bg>
      <p:bgPr>
        <a:solidFill>
          <a:schemeClr val="accent3"/>
        </a:solidFill>
        <a:effectLst/>
      </p:bgPr>
    </p:bg>
    <p:spTree>
      <p:nvGrpSpPr>
        <p:cNvPr id="1" name=""/>
        <p:cNvGrpSpPr/>
        <p:nvPr/>
      </p:nvGrpSpPr>
      <p:grpSpPr>
        <a:xfrm>
          <a:off x="0" y="0"/>
          <a:ext cx="0" cy="0"/>
          <a:chOff x="0" y="0"/>
          <a:chExt cx="0" cy="0"/>
        </a:xfrm>
      </p:grpSpPr>
      <p:pic>
        <p:nvPicPr>
          <p:cNvPr id="8" name="Picture 4" descr="\\JBWServer\Shared\Clients\Presentations\Accenture\Lynette Oelschig - 12-4142 - Cloud ppt templates and style guide\Working Files\Final Images\COE_2.jp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588"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89" y="1235673"/>
            <a:ext cx="4019550" cy="1495805"/>
          </a:xfrm>
          <a:prstGeom prst="rect">
            <a:avLst/>
          </a:prstGeom>
        </p:spPr>
        <p:txBody>
          <a:bodyPr lIns="0" tIns="0" anchor="b" anchorCtr="0">
            <a:noAutofit/>
          </a:bodyPr>
          <a:lstStyle>
            <a:lvl1pPr algn="l">
              <a:lnSpc>
                <a:spcPct val="100000"/>
              </a:lnSpc>
              <a:defRPr sz="3600" b="0" spc="0" baseline="0">
                <a:solidFill>
                  <a:schemeClr val="accent4"/>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tx2"/>
                </a:solidFill>
              </a:defRPr>
            </a:lvl1pPr>
          </a:lstStyle>
          <a:p>
            <a:endParaRPr lang="en-GB" dirty="0"/>
          </a:p>
        </p:txBody>
      </p:sp>
      <p:sp>
        <p:nvSpPr>
          <p:cNvPr id="6" name="Text Placeholder 8"/>
          <p:cNvSpPr>
            <a:spLocks noGrp="1"/>
          </p:cNvSpPr>
          <p:nvPr>
            <p:ph type="body" sz="quarter" idx="11" hasCustomPrompt="1"/>
          </p:nvPr>
        </p:nvSpPr>
        <p:spPr>
          <a:xfrm>
            <a:off x="496888" y="488934"/>
            <a:ext cx="2857500" cy="452508"/>
          </a:xfrm>
        </p:spPr>
        <p:txBody>
          <a:bodyPr/>
          <a:lstStyle>
            <a:lvl1pPr marL="0" indent="0">
              <a:buNone/>
              <a:defRPr>
                <a:solidFill>
                  <a:schemeClr val="accent4"/>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129167393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2_Cover Slide_Top">
    <p:spTree>
      <p:nvGrpSpPr>
        <p:cNvPr id="1" name=""/>
        <p:cNvGrpSpPr/>
        <p:nvPr/>
      </p:nvGrpSpPr>
      <p:grpSpPr>
        <a:xfrm>
          <a:off x="0" y="0"/>
          <a:ext cx="0" cy="0"/>
          <a:chOff x="0" y="0"/>
          <a:chExt cx="0" cy="0"/>
        </a:xfrm>
      </p:grpSpPr>
      <p:pic>
        <p:nvPicPr>
          <p:cNvPr id="24" name="Picture 2" descr="\\JBWServer\Shared\Clients\Presentations\Accenture\Lynette Oelschig - 12-4142 - Cloud ppt templates and style guide\Working Files\Final Images\shutterstock_5955640.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24"/>
          <p:cNvGrpSpPr/>
          <p:nvPr/>
        </p:nvGrpSpPr>
        <p:grpSpPr>
          <a:xfrm>
            <a:off x="5633935" y="3420466"/>
            <a:ext cx="3074395" cy="2060440"/>
            <a:chOff x="5701703" y="682760"/>
            <a:chExt cx="3074395" cy="2060440"/>
          </a:xfrm>
        </p:grpSpPr>
        <p:sp>
          <p:nvSpPr>
            <p:cNvPr id="32" name="Freeform 31"/>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grpSp>
        <p:nvGrpSpPr>
          <p:cNvPr id="26" name="Group 25"/>
          <p:cNvGrpSpPr/>
          <p:nvPr/>
        </p:nvGrpSpPr>
        <p:grpSpPr>
          <a:xfrm>
            <a:off x="494508" y="311737"/>
            <a:ext cx="2183719" cy="635721"/>
            <a:chOff x="448031" y="5788818"/>
            <a:chExt cx="2183719" cy="635721"/>
          </a:xfrm>
        </p:grpSpPr>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031" y="6039743"/>
              <a:ext cx="2183719" cy="384796"/>
            </a:xfrm>
            <a:prstGeom prst="rect">
              <a:avLst/>
            </a:prstGeom>
          </p:spPr>
        </p:pic>
        <p:sp>
          <p:nvSpPr>
            <p:cNvPr id="31" name="Freeform 30"/>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grpSp>
      <p:cxnSp>
        <p:nvCxnSpPr>
          <p:cNvPr id="27" name="Straight Connector 26"/>
          <p:cNvCxnSpPr>
            <a:cxnSpLocks noChangeShapeType="1"/>
          </p:cNvCxnSpPr>
          <p:nvPr/>
        </p:nvCxnSpPr>
        <p:spPr bwMode="auto">
          <a:xfrm>
            <a:off x="496888" y="1102300"/>
            <a:ext cx="8647112" cy="0"/>
          </a:xfrm>
          <a:prstGeom prst="line">
            <a:avLst/>
          </a:prstGeom>
          <a:noFill/>
          <a:ln w="12700">
            <a:solidFill>
              <a:schemeClr val="bg1"/>
            </a:solidFill>
            <a:round/>
            <a:headEnd/>
            <a:tailEnd/>
          </a:ln>
        </p:spPr>
      </p:cxnSp>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07289" y="799865"/>
            <a:ext cx="2528887" cy="171805"/>
          </a:xfrm>
          <a:prstGeom prst="rect">
            <a:avLst/>
          </a:prstGeom>
        </p:spPr>
      </p:pic>
      <p:sp>
        <p:nvSpPr>
          <p:cNvPr id="2" name="Title 1"/>
          <p:cNvSpPr>
            <a:spLocks noGrp="1"/>
          </p:cNvSpPr>
          <p:nvPr>
            <p:ph type="ctrTitle" hasCustomPrompt="1"/>
          </p:nvPr>
        </p:nvSpPr>
        <p:spPr>
          <a:xfrm>
            <a:off x="496892" y="3705735"/>
            <a:ext cx="4075113" cy="996950"/>
          </a:xfrm>
          <a:prstGeom prst="rect">
            <a:avLst/>
          </a:prstGeom>
        </p:spPr>
        <p:txBody>
          <a:bodyPr lIns="0" tIns="0" anchor="b" anchorCtr="0">
            <a:noAutofit/>
          </a:bodyPr>
          <a:lstStyle>
            <a:lvl1pPr algn="l">
              <a:lnSpc>
                <a:spcPct val="100000"/>
              </a:lnSpc>
              <a:defRPr sz="3600" b="0" spc="0" baseline="0">
                <a:solidFill>
                  <a:schemeClr val="bg1"/>
                </a:solidFill>
                <a:latin typeface="Arial" pitchFamily="34" charset="0"/>
                <a:cs typeface="Arial" pitchFamily="34" charset="0"/>
              </a:defRPr>
            </a:lvl1pPr>
          </a:lstStyle>
          <a:p>
            <a:r>
              <a:rPr lang="en-US" dirty="0" smtClean="0"/>
              <a:t>Click to edit Master title style </a:t>
            </a:r>
            <a:endParaRPr lang="en-GB" dirty="0"/>
          </a:p>
        </p:txBody>
      </p:sp>
      <p:sp>
        <p:nvSpPr>
          <p:cNvPr id="33" name="Text Placeholder 32"/>
          <p:cNvSpPr>
            <a:spLocks noGrp="1"/>
          </p:cNvSpPr>
          <p:nvPr>
            <p:ph type="body" sz="quarter" idx="10"/>
          </p:nvPr>
        </p:nvSpPr>
        <p:spPr>
          <a:xfrm>
            <a:off x="496892" y="4776462"/>
            <a:ext cx="4075113" cy="467562"/>
          </a:xfr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bg1"/>
                </a:solidFill>
                <a:latin typeface="Arial" pitchFamily="34" charset="0"/>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smtClean="0"/>
              <a:t>Click to edit Master text styles</a:t>
            </a:r>
          </a:p>
        </p:txBody>
      </p:sp>
    </p:spTree>
    <p:extLst>
      <p:ext uri="{BB962C8B-B14F-4D97-AF65-F5344CB8AC3E}">
        <p14:creationId xmlns:p14="http://schemas.microsoft.com/office/powerpoint/2010/main" val="1093110321"/>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p:nvCxnSpPr>
        <p:spPr>
          <a:xfrm>
            <a:off x="457994" y="415429"/>
            <a:ext cx="8686006" cy="0"/>
          </a:xfrm>
          <a:prstGeom prst="line">
            <a:avLst/>
          </a:prstGeom>
          <a:ln/>
        </p:spPr>
        <p:style>
          <a:lnRef idx="1">
            <a:schemeClr val="accent5"/>
          </a:lnRef>
          <a:fillRef idx="0">
            <a:schemeClr val="accent5"/>
          </a:fillRef>
          <a:effectRef idx="0">
            <a:schemeClr val="accent5"/>
          </a:effectRef>
          <a:fontRef idx="minor">
            <a:schemeClr val="tx1"/>
          </a:fontRef>
        </p:style>
      </p:cxnSp>
      <p:sp>
        <p:nvSpPr>
          <p:cNvPr id="4" name="Title 3"/>
          <p:cNvSpPr>
            <a:spLocks noGrp="1"/>
          </p:cNvSpPr>
          <p:nvPr>
            <p:ph type="title" hasCustomPrompt="1"/>
          </p:nvPr>
        </p:nvSpPr>
        <p:spPr>
          <a:xfrm>
            <a:off x="461035" y="170122"/>
            <a:ext cx="8205261" cy="245307"/>
          </a:xfrm>
        </p:spPr>
        <p:txBody>
          <a:bodyPr/>
          <a:lstStyle>
            <a:lvl1pPr>
              <a:defRPr baseline="0"/>
            </a:lvl1pPr>
          </a:lstStyle>
          <a:p>
            <a:r>
              <a:rPr lang="en-US" dirty="0" smtClean="0"/>
              <a:t>PCSC: FY14 Roadmap</a:t>
            </a:r>
            <a:endParaRPr lang="en-CA" dirty="0"/>
          </a:p>
        </p:txBody>
      </p:sp>
      <p:sp>
        <p:nvSpPr>
          <p:cNvPr id="8" name="TextBox 7"/>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
        <p:nvSpPr>
          <p:cNvPr id="6" name="TextBox 5"/>
          <p:cNvSpPr txBox="1"/>
          <p:nvPr/>
        </p:nvSpPr>
        <p:spPr>
          <a:xfrm>
            <a:off x="444500" y="65722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2012 </a:t>
            </a:r>
            <a:r>
              <a:rPr lang="en-US" sz="900" dirty="0">
                <a:solidFill>
                  <a:srgbClr val="858789"/>
                </a:solidFill>
                <a:latin typeface="Arial" pitchFamily="34" charset="0"/>
                <a:cs typeface="Arial" pitchFamily="34" charset="0"/>
              </a:rPr>
              <a:t>Accenture  All rights reserved.</a:t>
            </a:r>
          </a:p>
        </p:txBody>
      </p:sp>
    </p:spTree>
    <p:extLst>
      <p:ext uri="{BB962C8B-B14F-4D97-AF65-F5344CB8AC3E}">
        <p14:creationId xmlns:p14="http://schemas.microsoft.com/office/powerpoint/2010/main" val="409410990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p:nvCxnSpPr>
        <p:spPr>
          <a:xfrm>
            <a:off x="457994" y="415429"/>
            <a:ext cx="8686006" cy="0"/>
          </a:xfrm>
          <a:prstGeom prst="line">
            <a:avLst/>
          </a:prstGeom>
          <a:ln/>
        </p:spPr>
        <p:style>
          <a:lnRef idx="1">
            <a:schemeClr val="accent5"/>
          </a:lnRef>
          <a:fillRef idx="0">
            <a:schemeClr val="accent5"/>
          </a:fillRef>
          <a:effectRef idx="0">
            <a:schemeClr val="accent5"/>
          </a:effectRef>
          <a:fontRef idx="minor">
            <a:schemeClr val="tx1"/>
          </a:fontRef>
        </p:style>
      </p:cxnSp>
      <p:sp>
        <p:nvSpPr>
          <p:cNvPr id="4" name="Title 3"/>
          <p:cNvSpPr>
            <a:spLocks noGrp="1"/>
          </p:cNvSpPr>
          <p:nvPr>
            <p:ph type="title" hasCustomPrompt="1"/>
          </p:nvPr>
        </p:nvSpPr>
        <p:spPr>
          <a:xfrm>
            <a:off x="461035" y="170122"/>
            <a:ext cx="8205261" cy="245307"/>
          </a:xfrm>
        </p:spPr>
        <p:txBody>
          <a:bodyPr/>
          <a:lstStyle>
            <a:lvl1pPr>
              <a:defRPr baseline="0"/>
            </a:lvl1pPr>
          </a:lstStyle>
          <a:p>
            <a:r>
              <a:rPr lang="en-US" dirty="0" smtClean="0"/>
              <a:t>PCSC: FY14 Roadmap</a:t>
            </a:r>
            <a:endParaRPr lang="en-CA" dirty="0"/>
          </a:p>
        </p:txBody>
      </p:sp>
      <p:sp>
        <p:nvSpPr>
          <p:cNvPr id="8" name="TextBox 7"/>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
        <p:nvSpPr>
          <p:cNvPr id="6" name="TextBox 5"/>
          <p:cNvSpPr txBox="1"/>
          <p:nvPr/>
        </p:nvSpPr>
        <p:spPr>
          <a:xfrm>
            <a:off x="444500" y="65722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2012 </a:t>
            </a:r>
            <a:r>
              <a:rPr lang="en-US" sz="900" dirty="0">
                <a:solidFill>
                  <a:srgbClr val="858789"/>
                </a:solidFill>
                <a:latin typeface="Arial" pitchFamily="34" charset="0"/>
                <a:cs typeface="Arial" pitchFamily="34" charset="0"/>
              </a:rPr>
              <a:t>Accenture  All rights reserved.</a:t>
            </a:r>
          </a:p>
        </p:txBody>
      </p:sp>
    </p:spTree>
    <p:extLst>
      <p:ext uri="{BB962C8B-B14F-4D97-AF65-F5344CB8AC3E}">
        <p14:creationId xmlns:p14="http://schemas.microsoft.com/office/powerpoint/2010/main" val="409410990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p:nvCxnSpPr>
        <p:spPr>
          <a:xfrm>
            <a:off x="457994" y="415429"/>
            <a:ext cx="8686006" cy="0"/>
          </a:xfrm>
          <a:prstGeom prst="line">
            <a:avLst/>
          </a:prstGeom>
          <a:ln/>
        </p:spPr>
        <p:style>
          <a:lnRef idx="1">
            <a:schemeClr val="accent5"/>
          </a:lnRef>
          <a:fillRef idx="0">
            <a:schemeClr val="accent5"/>
          </a:fillRef>
          <a:effectRef idx="0">
            <a:schemeClr val="accent5"/>
          </a:effectRef>
          <a:fontRef idx="minor">
            <a:schemeClr val="tx1"/>
          </a:fontRef>
        </p:style>
      </p:cxnSp>
      <p:sp>
        <p:nvSpPr>
          <p:cNvPr id="4" name="Title 3"/>
          <p:cNvSpPr>
            <a:spLocks noGrp="1"/>
          </p:cNvSpPr>
          <p:nvPr>
            <p:ph type="title" hasCustomPrompt="1"/>
          </p:nvPr>
        </p:nvSpPr>
        <p:spPr>
          <a:xfrm>
            <a:off x="461035" y="170122"/>
            <a:ext cx="8205261" cy="245307"/>
          </a:xfrm>
        </p:spPr>
        <p:txBody>
          <a:bodyPr/>
          <a:lstStyle>
            <a:lvl1pPr>
              <a:defRPr baseline="0"/>
            </a:lvl1pPr>
          </a:lstStyle>
          <a:p>
            <a:r>
              <a:rPr lang="en-US" dirty="0" smtClean="0"/>
              <a:t>PCSC: FY14 Roadmap</a:t>
            </a:r>
            <a:endParaRPr lang="en-CA" dirty="0"/>
          </a:p>
        </p:txBody>
      </p:sp>
      <p:sp>
        <p:nvSpPr>
          <p:cNvPr id="8" name="TextBox 7"/>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
        <p:nvSpPr>
          <p:cNvPr id="6" name="TextBox 5"/>
          <p:cNvSpPr txBox="1"/>
          <p:nvPr/>
        </p:nvSpPr>
        <p:spPr>
          <a:xfrm>
            <a:off x="444500" y="65722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2012 </a:t>
            </a:r>
            <a:r>
              <a:rPr lang="en-US" sz="900" dirty="0">
                <a:solidFill>
                  <a:srgbClr val="858789"/>
                </a:solidFill>
                <a:latin typeface="Arial" pitchFamily="34" charset="0"/>
                <a:cs typeface="Arial" pitchFamily="34" charset="0"/>
              </a:rPr>
              <a:t>Accenture  All rights reserved.</a:t>
            </a:r>
          </a:p>
        </p:txBody>
      </p:sp>
    </p:spTree>
    <p:extLst>
      <p:ext uri="{BB962C8B-B14F-4D97-AF65-F5344CB8AC3E}">
        <p14:creationId xmlns:p14="http://schemas.microsoft.com/office/powerpoint/2010/main" val="4094109901"/>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p:nvCxnSpPr>
        <p:spPr>
          <a:xfrm>
            <a:off x="457994" y="415429"/>
            <a:ext cx="8686006" cy="0"/>
          </a:xfrm>
          <a:prstGeom prst="line">
            <a:avLst/>
          </a:prstGeom>
          <a:ln/>
        </p:spPr>
        <p:style>
          <a:lnRef idx="1">
            <a:schemeClr val="accent5"/>
          </a:lnRef>
          <a:fillRef idx="0">
            <a:schemeClr val="accent5"/>
          </a:fillRef>
          <a:effectRef idx="0">
            <a:schemeClr val="accent5"/>
          </a:effectRef>
          <a:fontRef idx="minor">
            <a:schemeClr val="tx1"/>
          </a:fontRef>
        </p:style>
      </p:cxnSp>
      <p:sp>
        <p:nvSpPr>
          <p:cNvPr id="4" name="Title 3"/>
          <p:cNvSpPr>
            <a:spLocks noGrp="1"/>
          </p:cNvSpPr>
          <p:nvPr>
            <p:ph type="title" hasCustomPrompt="1"/>
          </p:nvPr>
        </p:nvSpPr>
        <p:spPr>
          <a:xfrm>
            <a:off x="461035" y="170122"/>
            <a:ext cx="8205261" cy="245307"/>
          </a:xfrm>
        </p:spPr>
        <p:txBody>
          <a:bodyPr/>
          <a:lstStyle>
            <a:lvl1pPr>
              <a:defRPr baseline="0"/>
            </a:lvl1pPr>
          </a:lstStyle>
          <a:p>
            <a:r>
              <a:rPr lang="en-US" dirty="0" smtClean="0"/>
              <a:t>PCSC: FY14 Roadmap</a:t>
            </a:r>
            <a:endParaRPr lang="en-CA" dirty="0"/>
          </a:p>
        </p:txBody>
      </p:sp>
      <p:sp>
        <p:nvSpPr>
          <p:cNvPr id="8" name="TextBox 7"/>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
        <p:nvSpPr>
          <p:cNvPr id="6" name="TextBox 5"/>
          <p:cNvSpPr txBox="1"/>
          <p:nvPr/>
        </p:nvSpPr>
        <p:spPr>
          <a:xfrm>
            <a:off x="444500" y="65722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2012 </a:t>
            </a:r>
            <a:r>
              <a:rPr lang="en-US" sz="900" dirty="0">
                <a:solidFill>
                  <a:srgbClr val="858789"/>
                </a:solidFill>
                <a:latin typeface="Arial" pitchFamily="34" charset="0"/>
                <a:cs typeface="Arial" pitchFamily="34" charset="0"/>
              </a:rPr>
              <a:t>Accenture  All rights reserved.</a:t>
            </a:r>
          </a:p>
        </p:txBody>
      </p:sp>
    </p:spTree>
    <p:extLst>
      <p:ext uri="{BB962C8B-B14F-4D97-AF65-F5344CB8AC3E}">
        <p14:creationId xmlns:p14="http://schemas.microsoft.com/office/powerpoint/2010/main" val="409410990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p:nvCxnSpPr>
        <p:spPr>
          <a:xfrm>
            <a:off x="457994" y="415429"/>
            <a:ext cx="8686006" cy="0"/>
          </a:xfrm>
          <a:prstGeom prst="line">
            <a:avLst/>
          </a:prstGeom>
          <a:ln/>
        </p:spPr>
        <p:style>
          <a:lnRef idx="1">
            <a:schemeClr val="accent5"/>
          </a:lnRef>
          <a:fillRef idx="0">
            <a:schemeClr val="accent5"/>
          </a:fillRef>
          <a:effectRef idx="0">
            <a:schemeClr val="accent5"/>
          </a:effectRef>
          <a:fontRef idx="minor">
            <a:schemeClr val="tx1"/>
          </a:fontRef>
        </p:style>
      </p:cxnSp>
      <p:sp>
        <p:nvSpPr>
          <p:cNvPr id="4" name="Title 3"/>
          <p:cNvSpPr>
            <a:spLocks noGrp="1"/>
          </p:cNvSpPr>
          <p:nvPr>
            <p:ph type="title" hasCustomPrompt="1"/>
          </p:nvPr>
        </p:nvSpPr>
        <p:spPr>
          <a:xfrm>
            <a:off x="461035" y="170122"/>
            <a:ext cx="8205261" cy="245307"/>
          </a:xfrm>
        </p:spPr>
        <p:txBody>
          <a:bodyPr/>
          <a:lstStyle>
            <a:lvl1pPr>
              <a:defRPr baseline="0"/>
            </a:lvl1pPr>
          </a:lstStyle>
          <a:p>
            <a:r>
              <a:rPr lang="en-US" dirty="0" smtClean="0"/>
              <a:t>PCSC: FY14 Roadmap</a:t>
            </a:r>
            <a:endParaRPr lang="en-CA" dirty="0"/>
          </a:p>
        </p:txBody>
      </p:sp>
      <p:sp>
        <p:nvSpPr>
          <p:cNvPr id="8" name="TextBox 7"/>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
        <p:nvSpPr>
          <p:cNvPr id="6" name="TextBox 5"/>
          <p:cNvSpPr txBox="1"/>
          <p:nvPr/>
        </p:nvSpPr>
        <p:spPr>
          <a:xfrm>
            <a:off x="444500" y="65722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2012 </a:t>
            </a:r>
            <a:r>
              <a:rPr lang="en-US" sz="900" dirty="0">
                <a:solidFill>
                  <a:srgbClr val="858789"/>
                </a:solidFill>
                <a:latin typeface="Arial" pitchFamily="34" charset="0"/>
                <a:cs typeface="Arial" pitchFamily="34" charset="0"/>
              </a:rPr>
              <a:t>Accenture  All rights reserved.</a:t>
            </a:r>
          </a:p>
        </p:txBody>
      </p:sp>
    </p:spTree>
    <p:extLst>
      <p:ext uri="{BB962C8B-B14F-4D97-AF65-F5344CB8AC3E}">
        <p14:creationId xmlns:p14="http://schemas.microsoft.com/office/powerpoint/2010/main" val="4094109901"/>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p:nvCxnSpPr>
        <p:spPr>
          <a:xfrm>
            <a:off x="457994" y="415429"/>
            <a:ext cx="8686006" cy="0"/>
          </a:xfrm>
          <a:prstGeom prst="line">
            <a:avLst/>
          </a:prstGeom>
          <a:ln/>
        </p:spPr>
        <p:style>
          <a:lnRef idx="1">
            <a:schemeClr val="accent5"/>
          </a:lnRef>
          <a:fillRef idx="0">
            <a:schemeClr val="accent5"/>
          </a:fillRef>
          <a:effectRef idx="0">
            <a:schemeClr val="accent5"/>
          </a:effectRef>
          <a:fontRef idx="minor">
            <a:schemeClr val="tx1"/>
          </a:fontRef>
        </p:style>
      </p:cxnSp>
      <p:sp>
        <p:nvSpPr>
          <p:cNvPr id="4" name="Title 3"/>
          <p:cNvSpPr>
            <a:spLocks noGrp="1"/>
          </p:cNvSpPr>
          <p:nvPr>
            <p:ph type="title" hasCustomPrompt="1"/>
          </p:nvPr>
        </p:nvSpPr>
        <p:spPr>
          <a:xfrm>
            <a:off x="461035" y="170122"/>
            <a:ext cx="8205261" cy="245307"/>
          </a:xfrm>
        </p:spPr>
        <p:txBody>
          <a:bodyPr/>
          <a:lstStyle>
            <a:lvl1pPr>
              <a:defRPr baseline="0"/>
            </a:lvl1pPr>
          </a:lstStyle>
          <a:p>
            <a:r>
              <a:rPr lang="en-US" dirty="0" smtClean="0"/>
              <a:t>PCSC: FY14 Roadmap</a:t>
            </a:r>
            <a:endParaRPr lang="en-CA" dirty="0"/>
          </a:p>
        </p:txBody>
      </p:sp>
      <p:sp>
        <p:nvSpPr>
          <p:cNvPr id="8" name="TextBox 7"/>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
        <p:nvSpPr>
          <p:cNvPr id="6" name="TextBox 5"/>
          <p:cNvSpPr txBox="1"/>
          <p:nvPr/>
        </p:nvSpPr>
        <p:spPr>
          <a:xfrm>
            <a:off x="444500" y="65722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2012 </a:t>
            </a:r>
            <a:r>
              <a:rPr lang="en-US" sz="900" dirty="0">
                <a:solidFill>
                  <a:srgbClr val="858789"/>
                </a:solidFill>
                <a:latin typeface="Arial" pitchFamily="34" charset="0"/>
                <a:cs typeface="Arial" pitchFamily="34" charset="0"/>
              </a:rPr>
              <a:t>Accenture  All rights reserved.</a:t>
            </a:r>
          </a:p>
        </p:txBody>
      </p:sp>
    </p:spTree>
    <p:extLst>
      <p:ext uri="{BB962C8B-B14F-4D97-AF65-F5344CB8AC3E}">
        <p14:creationId xmlns:p14="http://schemas.microsoft.com/office/powerpoint/2010/main" val="4094109901"/>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p:nvCxnSpPr>
        <p:spPr>
          <a:xfrm>
            <a:off x="457994" y="415429"/>
            <a:ext cx="8686006" cy="0"/>
          </a:xfrm>
          <a:prstGeom prst="line">
            <a:avLst/>
          </a:prstGeom>
          <a:ln/>
        </p:spPr>
        <p:style>
          <a:lnRef idx="1">
            <a:schemeClr val="accent5"/>
          </a:lnRef>
          <a:fillRef idx="0">
            <a:schemeClr val="accent5"/>
          </a:fillRef>
          <a:effectRef idx="0">
            <a:schemeClr val="accent5"/>
          </a:effectRef>
          <a:fontRef idx="minor">
            <a:schemeClr val="tx1"/>
          </a:fontRef>
        </p:style>
      </p:cxnSp>
      <p:sp>
        <p:nvSpPr>
          <p:cNvPr id="4" name="Title 3"/>
          <p:cNvSpPr>
            <a:spLocks noGrp="1"/>
          </p:cNvSpPr>
          <p:nvPr>
            <p:ph type="title" hasCustomPrompt="1"/>
          </p:nvPr>
        </p:nvSpPr>
        <p:spPr>
          <a:xfrm>
            <a:off x="461035" y="170122"/>
            <a:ext cx="8205261" cy="245307"/>
          </a:xfrm>
        </p:spPr>
        <p:txBody>
          <a:bodyPr/>
          <a:lstStyle>
            <a:lvl1pPr>
              <a:defRPr baseline="0"/>
            </a:lvl1pPr>
          </a:lstStyle>
          <a:p>
            <a:r>
              <a:rPr lang="en-US" dirty="0" smtClean="0"/>
              <a:t>PCSC: FY14 Roadmap</a:t>
            </a:r>
            <a:endParaRPr lang="en-CA" dirty="0"/>
          </a:p>
        </p:txBody>
      </p:sp>
      <p:sp>
        <p:nvSpPr>
          <p:cNvPr id="8" name="TextBox 7"/>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
        <p:nvSpPr>
          <p:cNvPr id="6" name="TextBox 5"/>
          <p:cNvSpPr txBox="1"/>
          <p:nvPr/>
        </p:nvSpPr>
        <p:spPr>
          <a:xfrm>
            <a:off x="444500" y="65722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2012 </a:t>
            </a:r>
            <a:r>
              <a:rPr lang="en-US" sz="900" dirty="0">
                <a:solidFill>
                  <a:srgbClr val="858789"/>
                </a:solidFill>
                <a:latin typeface="Arial" pitchFamily="34" charset="0"/>
                <a:cs typeface="Arial" pitchFamily="34" charset="0"/>
              </a:rPr>
              <a:t>Accenture  All rights reserved.</a:t>
            </a:r>
          </a:p>
        </p:txBody>
      </p:sp>
    </p:spTree>
    <p:extLst>
      <p:ext uri="{BB962C8B-B14F-4D97-AF65-F5344CB8AC3E}">
        <p14:creationId xmlns:p14="http://schemas.microsoft.com/office/powerpoint/2010/main" val="4094109901"/>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8_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p:nvCxnSpPr>
        <p:spPr>
          <a:xfrm>
            <a:off x="457994" y="415429"/>
            <a:ext cx="8686006" cy="0"/>
          </a:xfrm>
          <a:prstGeom prst="line">
            <a:avLst/>
          </a:prstGeom>
          <a:ln/>
        </p:spPr>
        <p:style>
          <a:lnRef idx="1">
            <a:schemeClr val="accent5"/>
          </a:lnRef>
          <a:fillRef idx="0">
            <a:schemeClr val="accent5"/>
          </a:fillRef>
          <a:effectRef idx="0">
            <a:schemeClr val="accent5"/>
          </a:effectRef>
          <a:fontRef idx="minor">
            <a:schemeClr val="tx1"/>
          </a:fontRef>
        </p:style>
      </p:cxnSp>
      <p:sp>
        <p:nvSpPr>
          <p:cNvPr id="4" name="Title 3"/>
          <p:cNvSpPr>
            <a:spLocks noGrp="1"/>
          </p:cNvSpPr>
          <p:nvPr>
            <p:ph type="title" hasCustomPrompt="1"/>
          </p:nvPr>
        </p:nvSpPr>
        <p:spPr>
          <a:xfrm>
            <a:off x="461035" y="170122"/>
            <a:ext cx="8205261" cy="245307"/>
          </a:xfrm>
        </p:spPr>
        <p:txBody>
          <a:bodyPr/>
          <a:lstStyle>
            <a:lvl1pPr>
              <a:defRPr baseline="0"/>
            </a:lvl1pPr>
          </a:lstStyle>
          <a:p>
            <a:r>
              <a:rPr lang="en-US" dirty="0" smtClean="0"/>
              <a:t>PCSC: FY14 Roadmap</a:t>
            </a:r>
            <a:endParaRPr lang="en-CA" dirty="0"/>
          </a:p>
        </p:txBody>
      </p:sp>
      <p:sp>
        <p:nvSpPr>
          <p:cNvPr id="8" name="TextBox 7"/>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
        <p:nvSpPr>
          <p:cNvPr id="6" name="TextBox 5"/>
          <p:cNvSpPr txBox="1"/>
          <p:nvPr/>
        </p:nvSpPr>
        <p:spPr>
          <a:xfrm>
            <a:off x="444500" y="65722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2012 </a:t>
            </a:r>
            <a:r>
              <a:rPr lang="en-US" sz="900" dirty="0">
                <a:solidFill>
                  <a:srgbClr val="858789"/>
                </a:solidFill>
                <a:latin typeface="Arial" pitchFamily="34" charset="0"/>
                <a:cs typeface="Arial" pitchFamily="34" charset="0"/>
              </a:rPr>
              <a:t>Accenture  All rights reserved.</a:t>
            </a:r>
          </a:p>
        </p:txBody>
      </p:sp>
    </p:spTree>
    <p:extLst>
      <p:ext uri="{BB962C8B-B14F-4D97-AF65-F5344CB8AC3E}">
        <p14:creationId xmlns:p14="http://schemas.microsoft.com/office/powerpoint/2010/main" val="4094109901"/>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6" name="TextBox 5"/>
          <p:cNvSpPr txBox="1"/>
          <p:nvPr/>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2014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a:xfrm>
            <a:off x="461035" y="279306"/>
            <a:ext cx="8205261" cy="785553"/>
          </a:xfrm>
        </p:spPr>
        <p:txBody>
          <a:bodyPr/>
          <a:lstStyle/>
          <a:p>
            <a:r>
              <a:rPr lang="en-US" dirty="0" smtClean="0"/>
              <a:t>Master Title Slide Headline</a:t>
            </a:r>
            <a:endParaRPr lang="en-CA" dirty="0"/>
          </a:p>
        </p:txBody>
      </p:sp>
      <p:sp>
        <p:nvSpPr>
          <p:cNvPr id="8" name="TextBox 7"/>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48967126"/>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
        <p:nvSpPr>
          <p:cNvPr id="9" name="TextBox 8"/>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2014 </a:t>
            </a:r>
            <a:r>
              <a:rPr lang="en-US" sz="900" dirty="0">
                <a:solidFill>
                  <a:srgbClr val="7F7F7F"/>
                </a:solidFill>
                <a:latin typeface="Arial" pitchFamily="34" charset="0"/>
                <a:cs typeface="Arial" pitchFamily="34" charset="0"/>
              </a:rPr>
              <a:t>Accenture  All rights reserved.</a:t>
            </a:r>
          </a:p>
        </p:txBody>
      </p:sp>
    </p:spTree>
    <p:extLst>
      <p:ext uri="{BB962C8B-B14F-4D97-AF65-F5344CB8AC3E}">
        <p14:creationId xmlns:p14="http://schemas.microsoft.com/office/powerpoint/2010/main" val="80971189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4_Cover Slide_Top">
    <p:spTree>
      <p:nvGrpSpPr>
        <p:cNvPr id="1" name=""/>
        <p:cNvGrpSpPr/>
        <p:nvPr/>
      </p:nvGrpSpPr>
      <p:grpSpPr>
        <a:xfrm>
          <a:off x="0" y="0"/>
          <a:ext cx="0" cy="0"/>
          <a:chOff x="0" y="0"/>
          <a:chExt cx="0" cy="0"/>
        </a:xfrm>
      </p:grpSpPr>
      <p:grpSp>
        <p:nvGrpSpPr>
          <p:cNvPr id="14" name="Group 13"/>
          <p:cNvGrpSpPr/>
          <p:nvPr/>
        </p:nvGrpSpPr>
        <p:grpSpPr>
          <a:xfrm>
            <a:off x="0" y="0"/>
            <a:ext cx="9144000" cy="6858000"/>
            <a:chOff x="0" y="0"/>
            <a:chExt cx="9144000" cy="6858000"/>
          </a:xfrm>
        </p:grpSpPr>
        <p:pic>
          <p:nvPicPr>
            <p:cNvPr id="16" name="Picture 2" descr="\\JBWServer\Shared\Clients\Presentations\Accenture\Lynette Oelschig - 12-4142 - Cloud ppt templates and style guide\Working Files\Final Images\shutterstock_69707050.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p:cNvGrpSpPr/>
            <p:nvPr/>
          </p:nvGrpSpPr>
          <p:grpSpPr>
            <a:xfrm>
              <a:off x="5633930" y="3542935"/>
              <a:ext cx="3074395" cy="2060440"/>
              <a:chOff x="5701703" y="682760"/>
              <a:chExt cx="3074395" cy="2060440"/>
            </a:xfrm>
          </p:grpSpPr>
          <p:sp>
            <p:nvSpPr>
              <p:cNvPr id="23" name="Freeform 22"/>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grpSp>
          <p:nvGrpSpPr>
            <p:cNvPr id="18" name="Group 17"/>
            <p:cNvGrpSpPr/>
            <p:nvPr/>
          </p:nvGrpSpPr>
          <p:grpSpPr>
            <a:xfrm>
              <a:off x="494508" y="5754163"/>
              <a:ext cx="2183719" cy="635721"/>
              <a:chOff x="448031" y="5788818"/>
              <a:chExt cx="2183719" cy="635721"/>
            </a:xfrm>
          </p:grpSpPr>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031" y="6039743"/>
                <a:ext cx="2183719" cy="384796"/>
              </a:xfrm>
              <a:prstGeom prst="rect">
                <a:avLst/>
              </a:prstGeom>
            </p:spPr>
          </p:pic>
          <p:sp>
            <p:nvSpPr>
              <p:cNvPr id="22" name="Freeform 21"/>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grpSp>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07288" y="6253605"/>
              <a:ext cx="2528887" cy="171805"/>
            </a:xfrm>
            <a:prstGeom prst="rect">
              <a:avLst/>
            </a:prstGeom>
          </p:spPr>
        </p:pic>
        <p:cxnSp>
          <p:nvCxnSpPr>
            <p:cNvPr id="20" name="Straight Connector 9"/>
            <p:cNvCxnSpPr>
              <a:cxnSpLocks noChangeShapeType="1"/>
            </p:cNvCxnSpPr>
            <p:nvPr/>
          </p:nvCxnSpPr>
          <p:spPr bwMode="auto">
            <a:xfrm>
              <a:off x="496800" y="6550025"/>
              <a:ext cx="8647200" cy="0"/>
            </a:xfrm>
            <a:prstGeom prst="line">
              <a:avLst/>
            </a:prstGeom>
            <a:noFill/>
            <a:ln w="12700">
              <a:solidFill>
                <a:schemeClr val="bg1"/>
              </a:solidFill>
              <a:round/>
              <a:headEnd/>
              <a:tailEnd/>
            </a:ln>
          </p:spPr>
        </p:cxnSp>
      </p:grpSp>
      <p:sp>
        <p:nvSpPr>
          <p:cNvPr id="2" name="Title 1"/>
          <p:cNvSpPr>
            <a:spLocks noGrp="1"/>
          </p:cNvSpPr>
          <p:nvPr>
            <p:ph type="ctrTitle" hasCustomPrompt="1"/>
          </p:nvPr>
        </p:nvSpPr>
        <p:spPr>
          <a:xfrm>
            <a:off x="495304" y="603250"/>
            <a:ext cx="8140875" cy="996950"/>
          </a:xfrm>
          <a:prstGeom prst="rect">
            <a:avLst/>
          </a:prstGeom>
        </p:spPr>
        <p:txBody>
          <a:bodyPr lIns="0" tIns="0" anchor="b" anchorCtr="0">
            <a:noAutofit/>
          </a:bodyPr>
          <a:lstStyle>
            <a:lvl1pPr>
              <a:defRPr lang="en-GB" sz="3600" b="0" dirty="0">
                <a:solidFill>
                  <a:schemeClr val="accent4"/>
                </a:solidFill>
                <a:latin typeface="Arial" pitchFamily="34" charset="0"/>
              </a:defRPr>
            </a:lvl1pPr>
          </a:lstStyle>
          <a:p>
            <a:pPr lvl="0"/>
            <a:r>
              <a:rPr lang="en-US" dirty="0" smtClean="0"/>
              <a:t>Click to edit Master title style </a:t>
            </a:r>
            <a:endParaRPr lang="en-GB" dirty="0"/>
          </a:p>
        </p:txBody>
      </p:sp>
      <p:sp>
        <p:nvSpPr>
          <p:cNvPr id="33" name="Text Placeholder 32"/>
          <p:cNvSpPr>
            <a:spLocks noGrp="1"/>
          </p:cNvSpPr>
          <p:nvPr>
            <p:ph type="body" sz="quarter" idx="10"/>
          </p:nvPr>
        </p:nvSpPr>
        <p:spPr>
          <a:xfrm>
            <a:off x="495303" y="1673976"/>
            <a:ext cx="8140875" cy="467562"/>
          </a:xfr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accent4"/>
                </a:solidFill>
                <a:latin typeface="Arial" pitchFamily="34" charset="0"/>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smtClean="0"/>
              <a:t>Click to edit Master text styles</a:t>
            </a:r>
          </a:p>
        </p:txBody>
      </p:sp>
    </p:spTree>
    <p:extLst>
      <p:ext uri="{BB962C8B-B14F-4D97-AF65-F5344CB8AC3E}">
        <p14:creationId xmlns:p14="http://schemas.microsoft.com/office/powerpoint/2010/main" val="4007544074"/>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obj">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fld id="{45CAD484-7811-4992-BE22-DC3485F26599}" type="slidenum">
              <a:rPr lang="en-US" altLang="en-US"/>
              <a:pPr/>
              <a:t>‹#›</a:t>
            </a:fld>
            <a:endParaRPr lang="en-US" altLang="en-US" dirty="0"/>
          </a:p>
        </p:txBody>
      </p: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2014 </a:t>
            </a:r>
            <a:r>
              <a:rPr lang="en-US" sz="900" dirty="0">
                <a:solidFill>
                  <a:srgbClr val="7F7F7F"/>
                </a:solidFill>
                <a:latin typeface="Arial" pitchFamily="34" charset="0"/>
                <a:cs typeface="Arial" pitchFamily="34" charset="0"/>
              </a:rPr>
              <a:t>Accenture  All rights reserved.</a:t>
            </a:r>
          </a:p>
        </p:txBody>
      </p:sp>
    </p:spTree>
    <p:extLst>
      <p:ext uri="{BB962C8B-B14F-4D97-AF65-F5344CB8AC3E}">
        <p14:creationId xmlns:p14="http://schemas.microsoft.com/office/powerpoint/2010/main" val="3248428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5_Cover Slide_Top">
    <p:spTree>
      <p:nvGrpSpPr>
        <p:cNvPr id="1" name=""/>
        <p:cNvGrpSpPr/>
        <p:nvPr/>
      </p:nvGrpSpPr>
      <p:grpSpPr>
        <a:xfrm>
          <a:off x="0" y="0"/>
          <a:ext cx="0" cy="0"/>
          <a:chOff x="0" y="0"/>
          <a:chExt cx="0" cy="0"/>
        </a:xfrm>
      </p:grpSpPr>
      <p:grpSp>
        <p:nvGrpSpPr>
          <p:cNvPr id="4" name="Group 3"/>
          <p:cNvGrpSpPr/>
          <p:nvPr/>
        </p:nvGrpSpPr>
        <p:grpSpPr>
          <a:xfrm>
            <a:off x="0" y="0"/>
            <a:ext cx="9144000" cy="6858000"/>
            <a:chOff x="0" y="0"/>
            <a:chExt cx="9144000" cy="6858000"/>
          </a:xfrm>
        </p:grpSpPr>
        <p:pic>
          <p:nvPicPr>
            <p:cNvPr id="5" name="Picture 2" descr="\\JBWServer\Shared\Clients\Presentations\Accenture\Lynette Oelschig - 12-4142 - Cloud ppt templates and style guide\Working Files\Final Images\160375114.jpg"/>
            <p:cNvPicPr>
              <a:picLocks noChangeAspect="1" noChangeArrowheads="1"/>
            </p:cNvPicPr>
            <p:nvPr/>
          </p:nvPicPr>
          <p:blipFill rotWithShape="1">
            <a:blip r:embed="rId2" cstate="email">
              <a:extLst>
                <a:ext uri="{28A0092B-C50C-407E-A947-70E740481C1C}">
                  <a14:useLocalDpi xmlns:a14="http://schemas.microsoft.com/office/drawing/2010/main"/>
                </a:ext>
              </a:extLst>
            </a:blip>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5633930" y="3333265"/>
              <a:ext cx="3074395" cy="2060440"/>
              <a:chOff x="5701703" y="682760"/>
              <a:chExt cx="3074395" cy="2060440"/>
            </a:xfrm>
          </p:grpSpPr>
          <p:sp>
            <p:nvSpPr>
              <p:cNvPr id="12" name="Freeform 11"/>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grpSp>
          <p:nvGrpSpPr>
            <p:cNvPr id="7" name="Group 6"/>
            <p:cNvGrpSpPr/>
            <p:nvPr/>
          </p:nvGrpSpPr>
          <p:grpSpPr>
            <a:xfrm>
              <a:off x="494508" y="5754163"/>
              <a:ext cx="2183719" cy="635721"/>
              <a:chOff x="448031" y="5788818"/>
              <a:chExt cx="2183719" cy="635721"/>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031" y="6039743"/>
                <a:ext cx="2183719" cy="384796"/>
              </a:xfrm>
              <a:prstGeom prst="rect">
                <a:avLst/>
              </a:prstGeom>
            </p:spPr>
          </p:pic>
          <p:sp>
            <p:nvSpPr>
              <p:cNvPr id="11" name="Freeform 10"/>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gr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07288" y="6253605"/>
              <a:ext cx="2528887" cy="171805"/>
            </a:xfrm>
            <a:prstGeom prst="rect">
              <a:avLst/>
            </a:prstGeom>
          </p:spPr>
        </p:pic>
        <p:cxnSp>
          <p:nvCxnSpPr>
            <p:cNvPr id="9" name="Straight Connector 9"/>
            <p:cNvCxnSpPr>
              <a:cxnSpLocks noChangeShapeType="1"/>
            </p:cNvCxnSpPr>
            <p:nvPr/>
          </p:nvCxnSpPr>
          <p:spPr bwMode="auto">
            <a:xfrm>
              <a:off x="496800" y="6550025"/>
              <a:ext cx="8647200" cy="0"/>
            </a:xfrm>
            <a:prstGeom prst="line">
              <a:avLst/>
            </a:prstGeom>
            <a:noFill/>
            <a:ln w="12700">
              <a:solidFill>
                <a:schemeClr val="bg1"/>
              </a:solidFill>
              <a:round/>
              <a:headEnd/>
              <a:tailEnd/>
            </a:ln>
          </p:spPr>
        </p:cxnSp>
      </p:grpSp>
      <p:sp>
        <p:nvSpPr>
          <p:cNvPr id="2" name="Title 1"/>
          <p:cNvSpPr>
            <a:spLocks noGrp="1"/>
          </p:cNvSpPr>
          <p:nvPr>
            <p:ph type="ctrTitle" hasCustomPrompt="1"/>
          </p:nvPr>
        </p:nvSpPr>
        <p:spPr>
          <a:xfrm>
            <a:off x="495304" y="475762"/>
            <a:ext cx="8140875" cy="996950"/>
          </a:xfrm>
          <a:prstGeom prst="rect">
            <a:avLst/>
          </a:prstGeom>
        </p:spPr>
        <p:txBody>
          <a:bodyPr lIns="0" tIns="0" anchor="b" anchorCtr="0">
            <a:noAutofit/>
          </a:bodyPr>
          <a:lstStyle>
            <a:lvl1pPr algn="l">
              <a:lnSpc>
                <a:spcPct val="100000"/>
              </a:lnSpc>
              <a:defRPr sz="3600" b="0" spc="0" baseline="0">
                <a:solidFill>
                  <a:schemeClr val="accent4"/>
                </a:solidFill>
                <a:latin typeface="Arial" pitchFamily="34" charset="0"/>
                <a:cs typeface="Arial" pitchFamily="34" charset="0"/>
              </a:defRPr>
            </a:lvl1pPr>
          </a:lstStyle>
          <a:p>
            <a:r>
              <a:rPr lang="en-US" dirty="0" smtClean="0"/>
              <a:t>Click to edit Master title style </a:t>
            </a:r>
            <a:endParaRPr lang="en-GB" dirty="0"/>
          </a:p>
        </p:txBody>
      </p:sp>
      <p:sp>
        <p:nvSpPr>
          <p:cNvPr id="33" name="Text Placeholder 32"/>
          <p:cNvSpPr>
            <a:spLocks noGrp="1"/>
          </p:cNvSpPr>
          <p:nvPr>
            <p:ph type="body" sz="quarter" idx="10"/>
          </p:nvPr>
        </p:nvSpPr>
        <p:spPr>
          <a:xfrm>
            <a:off x="495303" y="1546488"/>
            <a:ext cx="8140875" cy="467562"/>
          </a:xfr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accent4"/>
                </a:solidFill>
                <a:latin typeface="Arial" pitchFamily="34" charset="0"/>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smtClean="0"/>
              <a:t>Click to edit Master text styles</a:t>
            </a:r>
          </a:p>
        </p:txBody>
      </p:sp>
    </p:spTree>
    <p:extLst>
      <p:ext uri="{BB962C8B-B14F-4D97-AF65-F5344CB8AC3E}">
        <p14:creationId xmlns:p14="http://schemas.microsoft.com/office/powerpoint/2010/main" val="27584398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6_Cover Slide_Top">
    <p:spTree>
      <p:nvGrpSpPr>
        <p:cNvPr id="1" name=""/>
        <p:cNvGrpSpPr/>
        <p:nvPr/>
      </p:nvGrpSpPr>
      <p:grpSpPr>
        <a:xfrm>
          <a:off x="0" y="0"/>
          <a:ext cx="0" cy="0"/>
          <a:chOff x="0" y="0"/>
          <a:chExt cx="0" cy="0"/>
        </a:xfrm>
      </p:grpSpPr>
      <p:grpSp>
        <p:nvGrpSpPr>
          <p:cNvPr id="4" name="Group 3"/>
          <p:cNvGrpSpPr/>
          <p:nvPr/>
        </p:nvGrpSpPr>
        <p:grpSpPr>
          <a:xfrm>
            <a:off x="0" y="0"/>
            <a:ext cx="9144000" cy="6858000"/>
            <a:chOff x="0" y="0"/>
            <a:chExt cx="9144000" cy="6858000"/>
          </a:xfrm>
        </p:grpSpPr>
        <p:pic>
          <p:nvPicPr>
            <p:cNvPr id="5" name="Picture 2" descr="\\JBWServer\Shared\Clients\Presentations\Accenture\Lynette Oelschig - 12-4142 - Cloud ppt templates and style guide\Working Files\Final Images\160421532.jpg"/>
            <p:cNvPicPr>
              <a:picLocks noChangeAspect="1" noChangeArrowheads="1"/>
            </p:cNvPicPr>
            <p:nvPr/>
          </p:nvPicPr>
          <p:blipFill rotWithShape="1">
            <a:blip r:embed="rId2" cstate="email">
              <a:extLst>
                <a:ext uri="{28A0092B-C50C-407E-A947-70E740481C1C}">
                  <a14:useLocalDpi xmlns:a14="http://schemas.microsoft.com/office/drawing/2010/main"/>
                </a:ext>
              </a:extLst>
            </a:blip>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5633930" y="2538851"/>
              <a:ext cx="3074395" cy="2060440"/>
              <a:chOff x="5701703" y="682760"/>
              <a:chExt cx="3074395" cy="2060440"/>
            </a:xfrm>
          </p:grpSpPr>
          <p:sp>
            <p:nvSpPr>
              <p:cNvPr id="12" name="Freeform 11"/>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grpSp>
          <p:nvGrpSpPr>
            <p:cNvPr id="7" name="Group 6"/>
            <p:cNvGrpSpPr/>
            <p:nvPr/>
          </p:nvGrpSpPr>
          <p:grpSpPr>
            <a:xfrm>
              <a:off x="494508" y="5754163"/>
              <a:ext cx="2183719" cy="635721"/>
              <a:chOff x="448031" y="5788818"/>
              <a:chExt cx="2183719" cy="635721"/>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031" y="6039743"/>
                <a:ext cx="2183719" cy="384796"/>
              </a:xfrm>
              <a:prstGeom prst="rect">
                <a:avLst/>
              </a:prstGeom>
            </p:spPr>
          </p:pic>
          <p:sp>
            <p:nvSpPr>
              <p:cNvPr id="11" name="Freeform 10"/>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gr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07288" y="6253605"/>
              <a:ext cx="2528887" cy="171805"/>
            </a:xfrm>
            <a:prstGeom prst="rect">
              <a:avLst/>
            </a:prstGeom>
          </p:spPr>
        </p:pic>
        <p:cxnSp>
          <p:nvCxnSpPr>
            <p:cNvPr id="9" name="Straight Connector 9"/>
            <p:cNvCxnSpPr>
              <a:cxnSpLocks noChangeShapeType="1"/>
            </p:cNvCxnSpPr>
            <p:nvPr/>
          </p:nvCxnSpPr>
          <p:spPr bwMode="auto">
            <a:xfrm>
              <a:off x="496800" y="6550025"/>
              <a:ext cx="8647200" cy="0"/>
            </a:xfrm>
            <a:prstGeom prst="line">
              <a:avLst/>
            </a:prstGeom>
            <a:noFill/>
            <a:ln w="12700">
              <a:solidFill>
                <a:schemeClr val="bg1"/>
              </a:solidFill>
              <a:round/>
              <a:headEnd/>
              <a:tailEnd/>
            </a:ln>
          </p:spPr>
        </p:cxnSp>
      </p:grpSp>
      <p:sp>
        <p:nvSpPr>
          <p:cNvPr id="2" name="Title 1"/>
          <p:cNvSpPr>
            <a:spLocks noGrp="1"/>
          </p:cNvSpPr>
          <p:nvPr>
            <p:ph type="ctrTitle" hasCustomPrompt="1"/>
          </p:nvPr>
        </p:nvSpPr>
        <p:spPr>
          <a:xfrm>
            <a:off x="495304" y="317500"/>
            <a:ext cx="8140875" cy="996950"/>
          </a:xfrm>
          <a:prstGeom prst="rect">
            <a:avLst/>
          </a:prstGeom>
        </p:spPr>
        <p:txBody>
          <a:bodyPr lIns="0" tIns="0" anchor="b" anchorCtr="0">
            <a:noAutofit/>
          </a:bodyPr>
          <a:lstStyle>
            <a:lvl1pPr algn="l">
              <a:lnSpc>
                <a:spcPct val="100000"/>
              </a:lnSpc>
              <a:defRPr sz="3600" b="0" spc="0" baseline="0">
                <a:solidFill>
                  <a:schemeClr val="bg1"/>
                </a:solidFill>
                <a:latin typeface="Arial" pitchFamily="34" charset="0"/>
                <a:cs typeface="Arial" pitchFamily="34" charset="0"/>
              </a:defRPr>
            </a:lvl1pPr>
          </a:lstStyle>
          <a:p>
            <a:r>
              <a:rPr lang="en-US" dirty="0" smtClean="0"/>
              <a:t>Click to edit Master title style </a:t>
            </a:r>
            <a:endParaRPr lang="en-GB" dirty="0"/>
          </a:p>
        </p:txBody>
      </p:sp>
      <p:sp>
        <p:nvSpPr>
          <p:cNvPr id="33" name="Text Placeholder 32"/>
          <p:cNvSpPr>
            <a:spLocks noGrp="1"/>
          </p:cNvSpPr>
          <p:nvPr>
            <p:ph type="body" sz="quarter" idx="10"/>
          </p:nvPr>
        </p:nvSpPr>
        <p:spPr>
          <a:xfrm>
            <a:off x="495303" y="1388226"/>
            <a:ext cx="8140875" cy="467562"/>
          </a:xfr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bg1"/>
                </a:solidFill>
                <a:latin typeface="Arial" pitchFamily="34" charset="0"/>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smtClean="0"/>
              <a:t>Click to edit Master text styles</a:t>
            </a:r>
          </a:p>
        </p:txBody>
      </p:sp>
    </p:spTree>
    <p:extLst>
      <p:ext uri="{BB962C8B-B14F-4D97-AF65-F5344CB8AC3E}">
        <p14:creationId xmlns:p14="http://schemas.microsoft.com/office/powerpoint/2010/main" val="401070617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7_Cover Slide_Top">
    <p:spTree>
      <p:nvGrpSpPr>
        <p:cNvPr id="1" name=""/>
        <p:cNvGrpSpPr/>
        <p:nvPr/>
      </p:nvGrpSpPr>
      <p:grpSpPr>
        <a:xfrm>
          <a:off x="0" y="0"/>
          <a:ext cx="0" cy="0"/>
          <a:chOff x="0" y="0"/>
          <a:chExt cx="0" cy="0"/>
        </a:xfrm>
      </p:grpSpPr>
      <p:grpSp>
        <p:nvGrpSpPr>
          <p:cNvPr id="4" name="Group 3"/>
          <p:cNvGrpSpPr/>
          <p:nvPr/>
        </p:nvGrpSpPr>
        <p:grpSpPr>
          <a:xfrm>
            <a:off x="0" y="0"/>
            <a:ext cx="9144000" cy="6858000"/>
            <a:chOff x="0" y="0"/>
            <a:chExt cx="9144000" cy="6858000"/>
          </a:xfrm>
        </p:grpSpPr>
        <p:pic>
          <p:nvPicPr>
            <p:cNvPr id="5" name="Picture 2" descr="\\JBWServer\Shared\Clients\Presentations\Accenture\Lynette Oelschig - 12-4142 - Cloud ppt templates and style guide\Working Files\Final Images\99760752.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JBWServer\Shared\transit\_To_Tim\white blur 1.png"/>
            <p:cNvPicPr>
              <a:picLocks noChangeAspect="1" noChangeArrowheads="1"/>
            </p:cNvPicPr>
            <p:nvPr/>
          </p:nvPicPr>
          <p:blipFill rotWithShape="1">
            <a:blip r:embed="rId3">
              <a:extLst>
                <a:ext uri="{28A0092B-C50C-407E-A947-70E740481C1C}">
                  <a14:useLocalDpi xmlns:a14="http://schemas.microsoft.com/office/drawing/2010/main" val="0"/>
                </a:ext>
              </a:extLst>
            </a:blip>
            <a:stretch/>
          </p:blipFill>
          <p:spPr bwMode="auto">
            <a:xfrm>
              <a:off x="0" y="0"/>
              <a:ext cx="4273984" cy="294734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9"/>
            <p:cNvCxnSpPr>
              <a:cxnSpLocks noChangeShapeType="1"/>
            </p:cNvCxnSpPr>
            <p:nvPr/>
          </p:nvCxnSpPr>
          <p:spPr bwMode="auto">
            <a:xfrm>
              <a:off x="496888" y="1102300"/>
              <a:ext cx="8647112" cy="0"/>
            </a:xfrm>
            <a:prstGeom prst="line">
              <a:avLst/>
            </a:prstGeom>
            <a:noFill/>
            <a:ln w="12700">
              <a:solidFill>
                <a:schemeClr val="tx1"/>
              </a:solidFill>
              <a:round/>
              <a:headEnd/>
              <a:tailEnd/>
            </a:ln>
          </p:spPr>
        </p:cxn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07288" y="797819"/>
              <a:ext cx="2528887" cy="175897"/>
            </a:xfrm>
            <a:prstGeom prst="rect">
              <a:avLst/>
            </a:prstGeom>
          </p:spPr>
        </p:pic>
        <p:grpSp>
          <p:nvGrpSpPr>
            <p:cNvPr id="9" name="Group 8"/>
            <p:cNvGrpSpPr/>
            <p:nvPr/>
          </p:nvGrpSpPr>
          <p:grpSpPr>
            <a:xfrm>
              <a:off x="5633931" y="2236445"/>
              <a:ext cx="3074395" cy="2060440"/>
              <a:chOff x="5701703" y="682760"/>
              <a:chExt cx="3074395" cy="2060440"/>
            </a:xfrm>
          </p:grpSpPr>
          <p:sp>
            <p:nvSpPr>
              <p:cNvPr id="13" name="Freeform 12"/>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grpSp>
          <p:nvGrpSpPr>
            <p:cNvPr id="10" name="Group 9"/>
            <p:cNvGrpSpPr/>
            <p:nvPr/>
          </p:nvGrpSpPr>
          <p:grpSpPr>
            <a:xfrm>
              <a:off x="495299" y="312167"/>
              <a:ext cx="2183716" cy="635721"/>
              <a:chOff x="459321" y="5788818"/>
              <a:chExt cx="2183716" cy="635721"/>
            </a:xfrm>
          </p:grpSpPr>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9321" y="6039743"/>
                <a:ext cx="2183716" cy="384796"/>
              </a:xfrm>
              <a:prstGeom prst="rect">
                <a:avLst/>
              </a:prstGeom>
            </p:spPr>
          </p:pic>
          <p:sp>
            <p:nvSpPr>
              <p:cNvPr id="12" name="Freeform 11"/>
              <p:cNvSpPr/>
              <p:nvPr/>
            </p:nvSpPr>
            <p:spPr>
              <a:xfrm>
                <a:off x="1741785"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grpSp>
      </p:grpSp>
      <p:sp>
        <p:nvSpPr>
          <p:cNvPr id="2" name="Title 1"/>
          <p:cNvSpPr>
            <a:spLocks noGrp="1"/>
          </p:cNvSpPr>
          <p:nvPr>
            <p:ph type="ctrTitle" hasCustomPrompt="1"/>
          </p:nvPr>
        </p:nvSpPr>
        <p:spPr>
          <a:xfrm>
            <a:off x="496895" y="1471441"/>
            <a:ext cx="4019547" cy="996950"/>
          </a:xfrm>
          <a:prstGeom prst="rect">
            <a:avLst/>
          </a:prstGeom>
        </p:spPr>
        <p:txBody>
          <a:bodyPr lIns="0" tIns="0" anchor="b" anchorCtr="0">
            <a:noAutofit/>
          </a:bodyPr>
          <a:lstStyle>
            <a:lvl1pPr algn="l">
              <a:lnSpc>
                <a:spcPct val="100000"/>
              </a:lnSpc>
              <a:defRPr sz="3600" b="0" spc="0" baseline="0">
                <a:solidFill>
                  <a:schemeClr val="tx1"/>
                </a:solidFill>
                <a:latin typeface="Arial" pitchFamily="34" charset="0"/>
                <a:cs typeface="Arial" pitchFamily="34" charset="0"/>
              </a:defRPr>
            </a:lvl1pPr>
          </a:lstStyle>
          <a:p>
            <a:r>
              <a:rPr lang="en-US" dirty="0" smtClean="0"/>
              <a:t>Click to edit Master title style </a:t>
            </a:r>
            <a:endParaRPr lang="en-GB" dirty="0"/>
          </a:p>
        </p:txBody>
      </p:sp>
      <p:sp>
        <p:nvSpPr>
          <p:cNvPr id="33" name="Text Placeholder 32"/>
          <p:cNvSpPr>
            <a:spLocks noGrp="1"/>
          </p:cNvSpPr>
          <p:nvPr>
            <p:ph type="body" sz="quarter" idx="10"/>
          </p:nvPr>
        </p:nvSpPr>
        <p:spPr>
          <a:xfrm>
            <a:off x="496889" y="2542167"/>
            <a:ext cx="4831856" cy="467562"/>
          </a:xfr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tx1"/>
                </a:solidFill>
                <a:latin typeface="Arial" pitchFamily="34" charset="0"/>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smtClean="0"/>
              <a:t>Click to edit Master text styles</a:t>
            </a:r>
          </a:p>
        </p:txBody>
      </p:sp>
    </p:spTree>
    <p:extLst>
      <p:ext uri="{BB962C8B-B14F-4D97-AF65-F5344CB8AC3E}">
        <p14:creationId xmlns:p14="http://schemas.microsoft.com/office/powerpoint/2010/main" val="78800085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9_Cover Slide_Top">
    <p:spTree>
      <p:nvGrpSpPr>
        <p:cNvPr id="1" name=""/>
        <p:cNvGrpSpPr/>
        <p:nvPr/>
      </p:nvGrpSpPr>
      <p:grpSpPr>
        <a:xfrm>
          <a:off x="0" y="0"/>
          <a:ext cx="0" cy="0"/>
          <a:chOff x="0" y="0"/>
          <a:chExt cx="0" cy="0"/>
        </a:xfrm>
      </p:grpSpPr>
      <p:grpSp>
        <p:nvGrpSpPr>
          <p:cNvPr id="4" name="Group 3"/>
          <p:cNvGrpSpPr/>
          <p:nvPr/>
        </p:nvGrpSpPr>
        <p:grpSpPr>
          <a:xfrm>
            <a:off x="0" y="0"/>
            <a:ext cx="9144000" cy="6858000"/>
            <a:chOff x="0" y="0"/>
            <a:chExt cx="9144000" cy="6858000"/>
          </a:xfrm>
        </p:grpSpPr>
        <p:pic>
          <p:nvPicPr>
            <p:cNvPr id="5" name="Picture 2" descr="\\JBWServer\Shared\Clients\Presentations\Accenture\Lynette Oelschig - 12-4142 - Cloud ppt templates and style guide\Working Files\Final Images\127033920.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9"/>
            <p:cNvCxnSpPr>
              <a:cxnSpLocks noChangeShapeType="1"/>
            </p:cNvCxnSpPr>
            <p:nvPr/>
          </p:nvCxnSpPr>
          <p:spPr bwMode="auto">
            <a:xfrm>
              <a:off x="496800" y="6550025"/>
              <a:ext cx="8647200" cy="0"/>
            </a:xfrm>
            <a:prstGeom prst="line">
              <a:avLst/>
            </a:prstGeom>
            <a:noFill/>
            <a:ln w="12700">
              <a:solidFill>
                <a:schemeClr val="tx1"/>
              </a:solidFill>
              <a:round/>
              <a:headEnd/>
              <a:tailEnd/>
            </a:ln>
          </p:spPr>
        </p:cxn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07288" y="6251894"/>
              <a:ext cx="2528887" cy="175897"/>
            </a:xfrm>
            <a:prstGeom prst="rect">
              <a:avLst/>
            </a:prstGeom>
          </p:spPr>
        </p:pic>
        <p:grpSp>
          <p:nvGrpSpPr>
            <p:cNvPr id="8" name="Group 7"/>
            <p:cNvGrpSpPr/>
            <p:nvPr/>
          </p:nvGrpSpPr>
          <p:grpSpPr>
            <a:xfrm>
              <a:off x="5633931" y="1834849"/>
              <a:ext cx="3074395" cy="2060440"/>
              <a:chOff x="5701703" y="682760"/>
              <a:chExt cx="3074395" cy="2060440"/>
            </a:xfrm>
          </p:grpSpPr>
          <p:sp>
            <p:nvSpPr>
              <p:cNvPr id="12" name="Freeform 11"/>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grpSp>
          <p:nvGrpSpPr>
            <p:cNvPr id="9" name="Group 8"/>
            <p:cNvGrpSpPr/>
            <p:nvPr/>
          </p:nvGrpSpPr>
          <p:grpSpPr>
            <a:xfrm>
              <a:off x="495299" y="5753967"/>
              <a:ext cx="2183716" cy="635721"/>
              <a:chOff x="459321" y="5788818"/>
              <a:chExt cx="2183716" cy="635721"/>
            </a:xfrm>
          </p:grpSpPr>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9321" y="6039743"/>
                <a:ext cx="2183716" cy="384796"/>
              </a:xfrm>
              <a:prstGeom prst="rect">
                <a:avLst/>
              </a:prstGeom>
            </p:spPr>
          </p:pic>
          <p:sp>
            <p:nvSpPr>
              <p:cNvPr id="11" name="Freeform 10"/>
              <p:cNvSpPr/>
              <p:nvPr/>
            </p:nvSpPr>
            <p:spPr>
              <a:xfrm>
                <a:off x="1741785"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grpSp>
      </p:grpSp>
      <p:sp>
        <p:nvSpPr>
          <p:cNvPr id="2" name="Title 1"/>
          <p:cNvSpPr>
            <a:spLocks noGrp="1"/>
          </p:cNvSpPr>
          <p:nvPr>
            <p:ph type="ctrTitle" hasCustomPrompt="1"/>
          </p:nvPr>
        </p:nvSpPr>
        <p:spPr>
          <a:xfrm>
            <a:off x="495305" y="912030"/>
            <a:ext cx="4473743" cy="996950"/>
          </a:xfrm>
          <a:prstGeom prst="rect">
            <a:avLst/>
          </a:prstGeom>
        </p:spPr>
        <p:txBody>
          <a:bodyPr lIns="0" tIns="0" anchor="b" anchorCtr="0">
            <a:noAutofit/>
          </a:bodyPr>
          <a:lstStyle>
            <a:lvl1pPr algn="l">
              <a:lnSpc>
                <a:spcPct val="100000"/>
              </a:lnSpc>
              <a:defRPr sz="3600" b="0" spc="0" baseline="0">
                <a:solidFill>
                  <a:schemeClr val="tx1"/>
                </a:solidFill>
                <a:latin typeface="Arial" pitchFamily="34" charset="0"/>
                <a:cs typeface="Arial" pitchFamily="34" charset="0"/>
              </a:defRPr>
            </a:lvl1pPr>
          </a:lstStyle>
          <a:p>
            <a:r>
              <a:rPr lang="en-US" dirty="0" smtClean="0"/>
              <a:t>Click to edit Master title style </a:t>
            </a:r>
            <a:endParaRPr lang="en-GB" dirty="0"/>
          </a:p>
        </p:txBody>
      </p:sp>
      <p:sp>
        <p:nvSpPr>
          <p:cNvPr id="33" name="Text Placeholder 32"/>
          <p:cNvSpPr>
            <a:spLocks noGrp="1"/>
          </p:cNvSpPr>
          <p:nvPr>
            <p:ph type="body" sz="quarter" idx="10"/>
          </p:nvPr>
        </p:nvSpPr>
        <p:spPr>
          <a:xfrm>
            <a:off x="495304" y="1982756"/>
            <a:ext cx="4473743" cy="467562"/>
          </a:xfr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tx1"/>
                </a:solidFill>
                <a:latin typeface="Arial" pitchFamily="34" charset="0"/>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smtClean="0"/>
              <a:t>Click to edit Master text styles</a:t>
            </a:r>
          </a:p>
        </p:txBody>
      </p:sp>
    </p:spTree>
    <p:extLst>
      <p:ext uri="{BB962C8B-B14F-4D97-AF65-F5344CB8AC3E}">
        <p14:creationId xmlns:p14="http://schemas.microsoft.com/office/powerpoint/2010/main" val="15675976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6888" y="1172569"/>
            <a:ext cx="8151812" cy="5217120"/>
          </a:xfrm>
          <a:prstGeom prst="rect">
            <a:avLst/>
          </a:prstGeom>
        </p:spPr>
        <p:txBody>
          <a:bodyPr vert="horz" lIns="0" tIns="4572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 name="Title Placeholder 1"/>
          <p:cNvSpPr>
            <a:spLocks noGrp="1"/>
          </p:cNvSpPr>
          <p:nvPr>
            <p:ph type="title"/>
          </p:nvPr>
        </p:nvSpPr>
        <p:spPr>
          <a:xfrm>
            <a:off x="496800" y="5"/>
            <a:ext cx="8151900" cy="1002979"/>
          </a:xfrm>
          <a:prstGeom prst="rect">
            <a:avLst/>
          </a:prstGeom>
        </p:spPr>
        <p:txBody>
          <a:bodyPr vert="horz" lIns="0" tIns="45720" rIns="0" bIns="0" rtlCol="0" anchor="b" anchorCtr="0">
            <a:noAutofit/>
          </a:bodyPr>
          <a:lstStyle/>
          <a:p>
            <a:pPr lvl="0"/>
            <a:r>
              <a:rPr lang="en-US" smtClean="0"/>
              <a:t>Click to edit Master title style</a:t>
            </a:r>
            <a:endParaRPr lang="en-AU" dirty="0"/>
          </a:p>
        </p:txBody>
      </p:sp>
      <p:sp>
        <p:nvSpPr>
          <p:cNvPr id="5" name="Slide Number Placeholder 4"/>
          <p:cNvSpPr>
            <a:spLocks noGrp="1"/>
          </p:cNvSpPr>
          <p:nvPr>
            <p:ph type="sldNum" sz="quarter" idx="4"/>
          </p:nvPr>
        </p:nvSpPr>
        <p:spPr>
          <a:xfrm>
            <a:off x="8140360" y="6546849"/>
            <a:ext cx="508345" cy="157164"/>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defRPr>
            </a:lvl1pPr>
          </a:lstStyle>
          <a:p>
            <a:fld id="{3FE1AAC3-A965-44A3-AD06-EA035165D72C}" type="slidenum">
              <a:rPr lang="en-GB" smtClean="0"/>
              <a:t>‹#›</a:t>
            </a:fld>
            <a:endParaRPr lang="en-GB" dirty="0"/>
          </a:p>
        </p:txBody>
      </p:sp>
      <p:cxnSp>
        <p:nvCxnSpPr>
          <p:cNvPr id="7" name="Straight Connector 9"/>
          <p:cNvCxnSpPr>
            <a:cxnSpLocks noChangeShapeType="1"/>
          </p:cNvCxnSpPr>
          <p:nvPr/>
        </p:nvCxnSpPr>
        <p:spPr bwMode="auto">
          <a:xfrm>
            <a:off x="496888" y="1102300"/>
            <a:ext cx="8645612" cy="0"/>
          </a:xfrm>
          <a:prstGeom prst="line">
            <a:avLst/>
          </a:prstGeom>
          <a:noFill/>
          <a:ln w="12700">
            <a:solidFill>
              <a:schemeClr val="accent1"/>
            </a:solidFill>
            <a:round/>
            <a:headEnd/>
            <a:tailEnd/>
          </a:ln>
        </p:spPr>
      </p:cxnSp>
      <p:sp>
        <p:nvSpPr>
          <p:cNvPr id="4" name="Footer Placeholder 3"/>
          <p:cNvSpPr>
            <a:spLocks noGrp="1"/>
          </p:cNvSpPr>
          <p:nvPr>
            <p:ph type="ftr" sz="quarter" idx="3"/>
          </p:nvPr>
        </p:nvSpPr>
        <p:spPr>
          <a:xfrm>
            <a:off x="496800" y="6546849"/>
            <a:ext cx="2895600" cy="157164"/>
          </a:xfrm>
          <a:prstGeom prst="rect">
            <a:avLst/>
          </a:prstGeom>
          <a:noFill/>
        </p:spPr>
        <p:txBody>
          <a:bodyPr wrap="square" lIns="0" anchor="ctr" anchorCtr="0">
            <a:noAutofit/>
          </a:bodyPr>
          <a:lstStyle>
            <a:lvl1pPr>
              <a:defRPr lang="en-AU" sz="900">
                <a:solidFill>
                  <a:schemeClr val="tx2"/>
                </a:solidFill>
              </a:defRPr>
            </a:lvl1pPr>
          </a:lstStyle>
          <a:p>
            <a:endParaRPr lang="en-GB" dirty="0"/>
          </a:p>
        </p:txBody>
      </p:sp>
      <p:pic>
        <p:nvPicPr>
          <p:cNvPr id="8" name="Picture 2" descr="C:\Users\mark.rendell\AppData\Local\Microsoft\Windows\Temporary Internet Files\Content.Outlook\Q4DNG7M0\new-devops.png"/>
          <p:cNvPicPr>
            <a:picLocks noChangeAspect="1" noChangeArrowheads="1"/>
          </p:cNvPicPr>
          <p:nvPr userDrawn="1"/>
        </p:nvPicPr>
        <p:blipFill>
          <a:blip r:embed="rId52" cstate="print">
            <a:extLst>
              <a:ext uri="{28A0092B-C50C-407E-A947-70E740481C1C}">
                <a14:useLocalDpi xmlns:a14="http://schemas.microsoft.com/office/drawing/2010/main" val="0"/>
              </a:ext>
            </a:extLst>
          </a:blip>
          <a:srcRect/>
          <a:stretch>
            <a:fillRect/>
          </a:stretch>
        </p:blipFill>
        <p:spPr bwMode="auto">
          <a:xfrm>
            <a:off x="7403167" y="0"/>
            <a:ext cx="1740833" cy="548679"/>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7" r:id="rId1"/>
    <p:sldLayoutId id="2147483671" r:id="rId2"/>
    <p:sldLayoutId id="2147483661" r:id="rId3"/>
    <p:sldLayoutId id="2147483662" r:id="rId4"/>
    <p:sldLayoutId id="2147483663" r:id="rId5"/>
    <p:sldLayoutId id="2147483664" r:id="rId6"/>
    <p:sldLayoutId id="2147483665" r:id="rId7"/>
    <p:sldLayoutId id="2147483666" r:id="rId8"/>
    <p:sldLayoutId id="2147483668" r:id="rId9"/>
    <p:sldLayoutId id="2147483669" r:id="rId10"/>
    <p:sldLayoutId id="2147483670"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Lst>
  <p:timing>
    <p:tnLst>
      <p:par>
        <p:cTn id="1" dur="indefinite" restart="never" nodeType="tmRoot"/>
      </p:par>
    </p:tnLst>
  </p:timing>
  <p:txStyles>
    <p:titleStyle>
      <a:lvl1pPr algn="l" rtl="0" eaLnBrk="1" fontAlgn="base" hangingPunct="1">
        <a:lnSpc>
          <a:spcPct val="100000"/>
        </a:lnSpc>
        <a:spcBef>
          <a:spcPct val="0"/>
        </a:spcBef>
        <a:spcAft>
          <a:spcPct val="0"/>
        </a:spcAft>
        <a:buFont typeface="Arial" charset="0"/>
        <a:defRPr lang="en-AU" sz="2300" kern="1200" spc="0" baseline="0" dirty="0" smtClean="0">
          <a:solidFill>
            <a:schemeClr val="tx1"/>
          </a:solidFill>
          <a:latin typeface="+mj-lt"/>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p:titleStyle>
    <p:body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xml"/><Relationship Id="rId1" Type="http://schemas.openxmlformats.org/officeDocument/2006/relationships/slideLayout" Target="../slideLayouts/slideLayout17.xml"/><Relationship Id="rId5" Type="http://schemas.openxmlformats.org/officeDocument/2006/relationships/hyperlink" Target="https://www.docker.com/whatisdocker" TargetMode="External"/><Relationship Id="rId4" Type="http://schemas.openxmlformats.org/officeDocument/2006/relationships/image" Target="../media/image6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7.jpeg"/><Relationship Id="rId4" Type="http://schemas.openxmlformats.org/officeDocument/2006/relationships/hyperlink" Target="http://www.centurylinklabs.com/flynn-vs-deis-the-tale-of-two-docker-micro-paas-technologie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osv.io/blog/blog/page/3/" TargetMode="External"/><Relationship Id="rId4" Type="http://schemas.openxmlformats.org/officeDocument/2006/relationships/image" Target="../media/image68.png"/></Relationships>
</file>

<file path=ppt/slides/_rels/slide16.xml.rels><?xml version="1.0" encoding="UTF-8" standalone="yes"?>
<Relationships xmlns="http://schemas.openxmlformats.org/package/2006/relationships"><Relationship Id="rId3" Type="http://schemas.openxmlformats.org/officeDocument/2006/relationships/hyperlink" Target="https://docker.accenture.com/" TargetMode="External"/><Relationship Id="rId2" Type="http://schemas.openxmlformats.org/officeDocument/2006/relationships/hyperlink" Target="https://hub.docker.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aufs.sourceforge.net/aufs.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2.xml"/><Relationship Id="rId1" Type="http://schemas.openxmlformats.org/officeDocument/2006/relationships/slideLayout" Target="../slideLayouts/slideLayout17.xml"/><Relationship Id="rId5" Type="http://schemas.openxmlformats.org/officeDocument/2006/relationships/image" Target="../media/image71.png"/><Relationship Id="rId4" Type="http://schemas.openxmlformats.org/officeDocument/2006/relationships/image" Target="../media/image7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3.xml"/><Relationship Id="rId1" Type="http://schemas.openxmlformats.org/officeDocument/2006/relationships/slideLayout" Target="../slideLayouts/slideLayout17.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69.png"/></Relationships>
</file>

<file path=ppt/slides/_rels/slide21.xml.rels><?xml version="1.0" encoding="UTF-8" standalone="yes"?>
<Relationships xmlns="http://schemas.openxmlformats.org/package/2006/relationships"><Relationship Id="rId3" Type="http://schemas.openxmlformats.org/officeDocument/2006/relationships/image" Target="../media/image75.emf"/><Relationship Id="rId7" Type="http://schemas.openxmlformats.org/officeDocument/2006/relationships/image" Target="../media/image78.png"/><Relationship Id="rId2" Type="http://schemas.openxmlformats.org/officeDocument/2006/relationships/notesSlide" Target="../notesSlides/notesSlide14.xml"/><Relationship Id="rId1" Type="http://schemas.openxmlformats.org/officeDocument/2006/relationships/slideLayout" Target="../slideLayouts/slideLayout16.xml"/><Relationship Id="rId6" Type="http://schemas.openxmlformats.org/officeDocument/2006/relationships/image" Target="../media/image62.png"/><Relationship Id="rId5" Type="http://schemas.openxmlformats.org/officeDocument/2006/relationships/image" Target="../media/image77.png"/><Relationship Id="rId4" Type="http://schemas.openxmlformats.org/officeDocument/2006/relationships/image" Target="../media/image7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notesSlide" Target="../notesSlides/notesSlide17.xml"/><Relationship Id="rId1" Type="http://schemas.openxmlformats.org/officeDocument/2006/relationships/slideLayout" Target="../slideLayouts/slideLayout49.xml"/><Relationship Id="rId6" Type="http://schemas.openxmlformats.org/officeDocument/2006/relationships/image" Target="../media/image82.png"/><Relationship Id="rId11" Type="http://schemas.openxmlformats.org/officeDocument/2006/relationships/hyperlink" Target="https://docker.accenture.com/" TargetMode="External"/><Relationship Id="rId5" Type="http://schemas.openxmlformats.org/officeDocument/2006/relationships/image" Target="../media/image81.png"/><Relationship Id="rId10" Type="http://schemas.openxmlformats.org/officeDocument/2006/relationships/image" Target="../media/image86.png"/><Relationship Id="rId4" Type="http://schemas.openxmlformats.org/officeDocument/2006/relationships/image" Target="../media/image80.png"/><Relationship Id="rId9" Type="http://schemas.openxmlformats.org/officeDocument/2006/relationships/image" Target="../media/image85.png"/></Relationships>
</file>

<file path=ppt/slides/_rels/slide26.xml.rels><?xml version="1.0" encoding="UTF-8" standalone="yes"?>
<Relationships xmlns="http://schemas.openxmlformats.org/package/2006/relationships"><Relationship Id="rId2" Type="http://schemas.openxmlformats.org/officeDocument/2006/relationships/hyperlink" Target="https://alm.accenture.com/wiki/display/DOT/Module+6+Introduction"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png"/><Relationship Id="rId1" Type="http://schemas.openxmlformats.org/officeDocument/2006/relationships/slideLayout" Target="../slideLayouts/slideLayout16.xml"/><Relationship Id="rId5" Type="http://schemas.openxmlformats.org/officeDocument/2006/relationships/image" Target="../media/image41.png"/><Relationship Id="rId4" Type="http://schemas.openxmlformats.org/officeDocument/2006/relationships/image" Target="../media/image40.wmf"/></Relationships>
</file>

<file path=ppt/slides/_rels/slide6.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0.jpeg"/><Relationship Id="rId18" Type="http://schemas.openxmlformats.org/officeDocument/2006/relationships/image" Target="../media/image55.jpeg"/><Relationship Id="rId3" Type="http://schemas.openxmlformats.org/officeDocument/2006/relationships/image" Target="../media/image40.wmf"/><Relationship Id="rId21" Type="http://schemas.openxmlformats.org/officeDocument/2006/relationships/image" Target="../media/image58.jpeg"/><Relationship Id="rId7" Type="http://schemas.openxmlformats.org/officeDocument/2006/relationships/image" Target="../media/image45.gif"/><Relationship Id="rId12" Type="http://schemas.openxmlformats.org/officeDocument/2006/relationships/image" Target="../media/image49.jpeg"/><Relationship Id="rId17" Type="http://schemas.openxmlformats.org/officeDocument/2006/relationships/image" Target="../media/image54.png"/><Relationship Id="rId2" Type="http://schemas.openxmlformats.org/officeDocument/2006/relationships/image" Target="../media/image38.png"/><Relationship Id="rId16" Type="http://schemas.openxmlformats.org/officeDocument/2006/relationships/image" Target="../media/image53.png"/><Relationship Id="rId20" Type="http://schemas.openxmlformats.org/officeDocument/2006/relationships/image" Target="../media/image57.png"/><Relationship Id="rId1" Type="http://schemas.openxmlformats.org/officeDocument/2006/relationships/slideLayout" Target="../slideLayouts/slideLayout16.xml"/><Relationship Id="rId6" Type="http://schemas.openxmlformats.org/officeDocument/2006/relationships/image" Target="../media/image44.png"/><Relationship Id="rId11" Type="http://schemas.openxmlformats.org/officeDocument/2006/relationships/image" Target="../media/image48.jpeg"/><Relationship Id="rId5" Type="http://schemas.openxmlformats.org/officeDocument/2006/relationships/image" Target="../media/image43.wmf"/><Relationship Id="rId15" Type="http://schemas.openxmlformats.org/officeDocument/2006/relationships/image" Target="../media/image52.png"/><Relationship Id="rId10" Type="http://schemas.openxmlformats.org/officeDocument/2006/relationships/image" Target="../media/image39.wmf"/><Relationship Id="rId19" Type="http://schemas.openxmlformats.org/officeDocument/2006/relationships/image" Target="../media/image56.png"/><Relationship Id="rId4" Type="http://schemas.openxmlformats.org/officeDocument/2006/relationships/image" Target="../media/image42.wmf"/><Relationship Id="rId9" Type="http://schemas.openxmlformats.org/officeDocument/2006/relationships/image" Target="../media/image47.jpeg"/><Relationship Id="rId14" Type="http://schemas.openxmlformats.org/officeDocument/2006/relationships/image" Target="../media/image51.jpeg"/></Relationships>
</file>

<file path=ppt/slides/_rels/slide7.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0.jpeg"/><Relationship Id="rId18" Type="http://schemas.openxmlformats.org/officeDocument/2006/relationships/image" Target="../media/image55.jpeg"/><Relationship Id="rId3" Type="http://schemas.openxmlformats.org/officeDocument/2006/relationships/image" Target="../media/image40.wmf"/><Relationship Id="rId21" Type="http://schemas.openxmlformats.org/officeDocument/2006/relationships/image" Target="../media/image58.jpeg"/><Relationship Id="rId7" Type="http://schemas.openxmlformats.org/officeDocument/2006/relationships/image" Target="../media/image45.gif"/><Relationship Id="rId12" Type="http://schemas.openxmlformats.org/officeDocument/2006/relationships/image" Target="../media/image49.jpeg"/><Relationship Id="rId17" Type="http://schemas.openxmlformats.org/officeDocument/2006/relationships/image" Target="../media/image54.png"/><Relationship Id="rId2" Type="http://schemas.openxmlformats.org/officeDocument/2006/relationships/image" Target="../media/image38.png"/><Relationship Id="rId16" Type="http://schemas.openxmlformats.org/officeDocument/2006/relationships/image" Target="../media/image53.png"/><Relationship Id="rId20" Type="http://schemas.openxmlformats.org/officeDocument/2006/relationships/image" Target="../media/image57.png"/><Relationship Id="rId1" Type="http://schemas.openxmlformats.org/officeDocument/2006/relationships/slideLayout" Target="../slideLayouts/slideLayout16.xml"/><Relationship Id="rId6" Type="http://schemas.openxmlformats.org/officeDocument/2006/relationships/image" Target="../media/image44.png"/><Relationship Id="rId11" Type="http://schemas.openxmlformats.org/officeDocument/2006/relationships/image" Target="../media/image48.jpeg"/><Relationship Id="rId5" Type="http://schemas.openxmlformats.org/officeDocument/2006/relationships/image" Target="../media/image43.wmf"/><Relationship Id="rId15" Type="http://schemas.openxmlformats.org/officeDocument/2006/relationships/image" Target="../media/image52.png"/><Relationship Id="rId10" Type="http://schemas.openxmlformats.org/officeDocument/2006/relationships/image" Target="../media/image39.wmf"/><Relationship Id="rId19" Type="http://schemas.openxmlformats.org/officeDocument/2006/relationships/image" Target="../media/image56.png"/><Relationship Id="rId4" Type="http://schemas.openxmlformats.org/officeDocument/2006/relationships/image" Target="../media/image42.wmf"/><Relationship Id="rId9" Type="http://schemas.openxmlformats.org/officeDocument/2006/relationships/image" Target="../media/image47.jpeg"/><Relationship Id="rId14" Type="http://schemas.openxmlformats.org/officeDocument/2006/relationships/image" Target="../media/image51.jpeg"/><Relationship Id="rId22" Type="http://schemas.openxmlformats.org/officeDocument/2006/relationships/image" Target="../media/image59.png"/></Relationships>
</file>

<file path=ppt/slides/_rels/slide8.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0.jpeg"/><Relationship Id="rId18" Type="http://schemas.openxmlformats.org/officeDocument/2006/relationships/image" Target="../media/image55.jpeg"/><Relationship Id="rId3" Type="http://schemas.openxmlformats.org/officeDocument/2006/relationships/image" Target="../media/image40.wmf"/><Relationship Id="rId21" Type="http://schemas.openxmlformats.org/officeDocument/2006/relationships/image" Target="../media/image58.jpeg"/><Relationship Id="rId7" Type="http://schemas.openxmlformats.org/officeDocument/2006/relationships/image" Target="../media/image45.gif"/><Relationship Id="rId12" Type="http://schemas.openxmlformats.org/officeDocument/2006/relationships/image" Target="../media/image49.jpeg"/><Relationship Id="rId17" Type="http://schemas.openxmlformats.org/officeDocument/2006/relationships/image" Target="../media/image54.png"/><Relationship Id="rId2" Type="http://schemas.openxmlformats.org/officeDocument/2006/relationships/image" Target="../media/image38.png"/><Relationship Id="rId16" Type="http://schemas.openxmlformats.org/officeDocument/2006/relationships/image" Target="../media/image53.png"/><Relationship Id="rId20" Type="http://schemas.openxmlformats.org/officeDocument/2006/relationships/image" Target="../media/image57.png"/><Relationship Id="rId1" Type="http://schemas.openxmlformats.org/officeDocument/2006/relationships/slideLayout" Target="../slideLayouts/slideLayout16.xml"/><Relationship Id="rId6" Type="http://schemas.openxmlformats.org/officeDocument/2006/relationships/image" Target="../media/image44.png"/><Relationship Id="rId11" Type="http://schemas.openxmlformats.org/officeDocument/2006/relationships/image" Target="../media/image48.jpeg"/><Relationship Id="rId5" Type="http://schemas.openxmlformats.org/officeDocument/2006/relationships/image" Target="../media/image43.wmf"/><Relationship Id="rId15" Type="http://schemas.openxmlformats.org/officeDocument/2006/relationships/image" Target="../media/image52.png"/><Relationship Id="rId23" Type="http://schemas.openxmlformats.org/officeDocument/2006/relationships/image" Target="../media/image60.png"/><Relationship Id="rId10" Type="http://schemas.openxmlformats.org/officeDocument/2006/relationships/image" Target="../media/image39.wmf"/><Relationship Id="rId19" Type="http://schemas.openxmlformats.org/officeDocument/2006/relationships/image" Target="../media/image56.png"/><Relationship Id="rId4" Type="http://schemas.openxmlformats.org/officeDocument/2006/relationships/image" Target="../media/image42.wmf"/><Relationship Id="rId9" Type="http://schemas.openxmlformats.org/officeDocument/2006/relationships/image" Target="../media/image47.jpeg"/><Relationship Id="rId14" Type="http://schemas.openxmlformats.org/officeDocument/2006/relationships/image" Target="../media/image51.jpeg"/><Relationship Id="rId22" Type="http://schemas.openxmlformats.org/officeDocument/2006/relationships/image" Target="../media/image59.png"/></Relationships>
</file>

<file path=ppt/slides/_rels/slide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Module 6: Containers</a:t>
            </a:r>
            <a:endParaRPr lang="en-GB" dirty="0"/>
          </a:p>
        </p:txBody>
      </p:sp>
      <p:sp>
        <p:nvSpPr>
          <p:cNvPr id="3" name="Text Placeholder 2"/>
          <p:cNvSpPr>
            <a:spLocks noGrp="1"/>
          </p:cNvSpPr>
          <p:nvPr>
            <p:ph type="body" sz="quarter" idx="10"/>
          </p:nvPr>
        </p:nvSpPr>
        <p:spPr/>
        <p:txBody>
          <a:bodyPr/>
          <a:lstStyle/>
          <a:p>
            <a:endParaRPr lang="en-GB" dirty="0"/>
          </a:p>
        </p:txBody>
      </p:sp>
    </p:spTree>
    <p:extLst>
      <p:ext uri="{BB962C8B-B14F-4D97-AF65-F5344CB8AC3E}">
        <p14:creationId xmlns:p14="http://schemas.microsoft.com/office/powerpoint/2010/main" val="1306815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Docker engine for containers</a:t>
            </a:r>
            <a:endParaRPr lang="en-GB" dirty="0"/>
          </a:p>
        </p:txBody>
      </p:sp>
      <p:sp>
        <p:nvSpPr>
          <p:cNvPr id="3" name="Content Placeholder 2"/>
          <p:cNvSpPr>
            <a:spLocks noGrp="1"/>
          </p:cNvSpPr>
          <p:nvPr>
            <p:ph sz="quarter" idx="11"/>
          </p:nvPr>
        </p:nvSpPr>
        <p:spPr/>
        <p:txBody>
          <a:bodyPr/>
          <a:lstStyle/>
          <a:p>
            <a:r>
              <a:rPr lang="en-GB" sz="1800" dirty="0"/>
              <a:t>What is Docker?</a:t>
            </a:r>
          </a:p>
          <a:p>
            <a:pPr lvl="1"/>
            <a:r>
              <a:rPr lang="en-GB" sz="1600" dirty="0" smtClean="0"/>
              <a:t>An open </a:t>
            </a:r>
            <a:r>
              <a:rPr lang="en-GB" sz="1600" dirty="0"/>
              <a:t>source OS–level virtualization </a:t>
            </a:r>
            <a:r>
              <a:rPr lang="en-GB" sz="1600" dirty="0" smtClean="0"/>
              <a:t>manager</a:t>
            </a:r>
            <a:endParaRPr lang="en-GB" sz="1600" dirty="0"/>
          </a:p>
          <a:p>
            <a:pPr lvl="1"/>
            <a:r>
              <a:rPr lang="en-GB" sz="1600" dirty="0" smtClean="0"/>
              <a:t>By default uses LXC (Linux Containers) to create isolated virtual environments</a:t>
            </a:r>
          </a:p>
          <a:p>
            <a:pPr lvl="1"/>
            <a:r>
              <a:rPr lang="en-GB" sz="1600" dirty="0"/>
              <a:t>A tool that makes trivially easy to use containers capabilities</a:t>
            </a:r>
          </a:p>
          <a:p>
            <a:pPr lvl="1"/>
            <a:r>
              <a:rPr lang="en-GB" sz="1600" dirty="0"/>
              <a:t>Portable </a:t>
            </a:r>
            <a:r>
              <a:rPr lang="en-GB" sz="1600" dirty="0" smtClean="0"/>
              <a:t>and immutable deployment </a:t>
            </a:r>
            <a:r>
              <a:rPr lang="en-GB" sz="1600" dirty="0"/>
              <a:t>across machines</a:t>
            </a:r>
          </a:p>
          <a:p>
            <a:pPr lvl="1"/>
            <a:r>
              <a:rPr lang="en-GB" sz="1600" dirty="0" smtClean="0"/>
              <a:t>It is application-centric, allows </a:t>
            </a:r>
            <a:r>
              <a:rPr lang="en-GB" sz="1600" dirty="0"/>
              <a:t>rapid building, shipping, and running of distributed </a:t>
            </a:r>
            <a:r>
              <a:rPr lang="en-GB" sz="1600" dirty="0" smtClean="0"/>
              <a:t>applications using containers</a:t>
            </a:r>
            <a:endParaRPr lang="en-GB" sz="1600" dirty="0"/>
          </a:p>
          <a:p>
            <a:pPr lvl="1"/>
            <a:r>
              <a:rPr lang="en-GB" sz="1600" dirty="0"/>
              <a:t>Consists of Docker Engine, a lightweight runtime and a packaging tool</a:t>
            </a:r>
          </a:p>
          <a:p>
            <a:pPr lvl="1"/>
            <a:r>
              <a:rPr lang="en-GB" sz="1600" dirty="0" smtClean="0"/>
              <a:t>Docker </a:t>
            </a:r>
            <a:r>
              <a:rPr lang="en-GB" sz="1600" dirty="0"/>
              <a:t>includes git-like capabilities for tracking successive versions </a:t>
            </a:r>
            <a:r>
              <a:rPr lang="en-GB" sz="1600" dirty="0" smtClean="0"/>
              <a:t>of images and containers</a:t>
            </a:r>
          </a:p>
          <a:p>
            <a:pPr lvl="1"/>
            <a:r>
              <a:rPr lang="en-GB" sz="1600" dirty="0" smtClean="0"/>
              <a:t>Any </a:t>
            </a:r>
            <a:r>
              <a:rPr lang="en-GB" sz="1600" dirty="0"/>
              <a:t>container can be used as an "base image" </a:t>
            </a:r>
          </a:p>
          <a:p>
            <a:pPr lvl="1"/>
            <a:r>
              <a:rPr lang="en-GB" sz="1600" dirty="0" smtClean="0"/>
              <a:t>Docker </a:t>
            </a:r>
            <a:r>
              <a:rPr lang="en-GB" sz="1600" dirty="0"/>
              <a:t>has access to a registry hubs (private and public</a:t>
            </a:r>
            <a:r>
              <a:rPr lang="en-GB" sz="1600" dirty="0" smtClean="0"/>
              <a:t>), this make sharing easy</a:t>
            </a:r>
            <a:endParaRPr lang="en-GB" sz="1600" dirty="0"/>
          </a:p>
          <a:p>
            <a:pPr lvl="1"/>
            <a:r>
              <a:rPr lang="en-GB" sz="1600" dirty="0" smtClean="0"/>
              <a:t>Developers </a:t>
            </a:r>
            <a:r>
              <a:rPr lang="en-GB" sz="1600" dirty="0"/>
              <a:t>can build any app in any language using any </a:t>
            </a:r>
            <a:r>
              <a:rPr lang="en-GB" sz="1600" dirty="0" smtClean="0"/>
              <a:t>tool chain. </a:t>
            </a:r>
            <a:endParaRPr lang="en-GB" sz="1600" dirty="0"/>
          </a:p>
          <a:p>
            <a:pPr lvl="1"/>
            <a:r>
              <a:rPr lang="en-GB" sz="1600" dirty="0" smtClean="0"/>
              <a:t>System administrators </a:t>
            </a:r>
            <a:r>
              <a:rPr lang="en-GB" sz="1600" dirty="0"/>
              <a:t>use Docker to provide standardised environments for their development, </a:t>
            </a:r>
            <a:r>
              <a:rPr lang="en-GB" sz="1600" dirty="0" smtClean="0"/>
              <a:t>quality assurance, </a:t>
            </a:r>
            <a:r>
              <a:rPr lang="en-GB" sz="1600" dirty="0"/>
              <a:t>and production teams.</a:t>
            </a:r>
          </a:p>
          <a:p>
            <a:endParaRPr lang="en-GB" dirty="0"/>
          </a:p>
        </p:txBody>
      </p:sp>
      <p:sp>
        <p:nvSpPr>
          <p:cNvPr id="4" name="Title 3"/>
          <p:cNvSpPr>
            <a:spLocks noGrp="1"/>
          </p:cNvSpPr>
          <p:nvPr>
            <p:ph type="title"/>
          </p:nvPr>
        </p:nvSpPr>
        <p:spPr/>
        <p:txBody>
          <a:bodyPr/>
          <a:lstStyle/>
          <a:p>
            <a:r>
              <a:rPr lang="en-GB" dirty="0" smtClean="0"/>
              <a:t>Docker</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120" y="1212553"/>
            <a:ext cx="3248023" cy="776287"/>
          </a:xfrm>
          <a:prstGeom prst="rect">
            <a:avLst/>
          </a:prstGeom>
        </p:spPr>
      </p:pic>
    </p:spTree>
    <p:extLst>
      <p:ext uri="{BB962C8B-B14F-4D97-AF65-F5344CB8AC3E}">
        <p14:creationId xmlns:p14="http://schemas.microsoft.com/office/powerpoint/2010/main" val="14403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GB" dirty="0"/>
              <a:t>How Docker differs from Virtual Machines</a:t>
            </a:r>
          </a:p>
        </p:txBody>
      </p:sp>
      <p:sp>
        <p:nvSpPr>
          <p:cNvPr id="13" name="TextBox 12"/>
          <p:cNvSpPr txBox="1"/>
          <p:nvPr/>
        </p:nvSpPr>
        <p:spPr>
          <a:xfrm>
            <a:off x="285750" y="2057401"/>
            <a:ext cx="5657850" cy="705321"/>
          </a:xfrm>
          <a:prstGeom prst="rect">
            <a:avLst/>
          </a:prstGeom>
          <a:noFill/>
        </p:spPr>
        <p:txBody>
          <a:bodyPr wrap="square" rtlCol="0">
            <a:spAutoFit/>
          </a:bodyPr>
          <a:lstStyle/>
          <a:p>
            <a:pPr>
              <a:spcAft>
                <a:spcPts val="450"/>
              </a:spcAft>
            </a:pPr>
            <a:r>
              <a:rPr lang="en-GB" sz="1050" dirty="0" smtClean="0">
                <a:latin typeface="Segoe UI" pitchFamily="34" charset="0"/>
                <a:ea typeface="Segoe UI" pitchFamily="34" charset="0"/>
                <a:cs typeface="Segoe UI" pitchFamily="34" charset="0"/>
              </a:rPr>
              <a:t>The </a:t>
            </a:r>
            <a:r>
              <a:rPr lang="en-GB" sz="1050" dirty="0">
                <a:latin typeface="Segoe UI" pitchFamily="34" charset="0"/>
                <a:ea typeface="Segoe UI" pitchFamily="34" charset="0"/>
                <a:cs typeface="Segoe UI" pitchFamily="34" charset="0"/>
              </a:rPr>
              <a:t>below shows the fundamental difference in Virtual Machines and Docker:</a:t>
            </a:r>
          </a:p>
          <a:p>
            <a:pPr marL="214313" indent="-214313">
              <a:spcAft>
                <a:spcPts val="450"/>
              </a:spcAft>
              <a:buFont typeface="Wingdings" panose="05000000000000000000" pitchFamily="2" charset="2"/>
              <a:buChar char="§"/>
            </a:pPr>
            <a:endParaRPr lang="en-GB" sz="1050" dirty="0">
              <a:latin typeface="Segoe UI" pitchFamily="34" charset="0"/>
              <a:ea typeface="Segoe UI" pitchFamily="34" charset="0"/>
              <a:cs typeface="Segoe UI" pitchFamily="34" charset="0"/>
            </a:endParaRPr>
          </a:p>
          <a:p>
            <a:pPr marL="214313" indent="-214313">
              <a:spcAft>
                <a:spcPts val="450"/>
              </a:spcAft>
              <a:buFont typeface="Wingdings" panose="05000000000000000000" pitchFamily="2" charset="2"/>
              <a:buChar char="§"/>
            </a:pPr>
            <a:endParaRPr lang="en-GB" sz="1050" dirty="0">
              <a:latin typeface="Segoe UI" pitchFamily="34" charset="0"/>
              <a:ea typeface="Segoe UI" pitchFamily="34" charset="0"/>
              <a:cs typeface="Segoe UI" pitchFamily="34" charset="0"/>
            </a:endParaRPr>
          </a:p>
        </p:txBody>
      </p:sp>
      <p:sp>
        <p:nvSpPr>
          <p:cNvPr id="8" name="Slide Number Placeholder 15"/>
          <p:cNvSpPr txBox="1">
            <a:spLocks/>
          </p:cNvSpPr>
          <p:nvPr/>
        </p:nvSpPr>
        <p:spPr>
          <a:xfrm>
            <a:off x="6553200" y="5624515"/>
            <a:ext cx="2133600" cy="273844"/>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900" dirty="0"/>
              <a:t>3</a:t>
            </a:r>
          </a:p>
        </p:txBody>
      </p:sp>
      <p:pic>
        <p:nvPicPr>
          <p:cNvPr id="2" name="Picture 1"/>
          <p:cNvPicPr>
            <a:picLocks noChangeAspect="1"/>
          </p:cNvPicPr>
          <p:nvPr/>
        </p:nvPicPr>
        <p:blipFill rotWithShape="1">
          <a:blip r:embed="rId3">
            <a:clrChange>
              <a:clrFrom>
                <a:srgbClr val="F2FCFF"/>
              </a:clrFrom>
              <a:clrTo>
                <a:srgbClr val="F2FCFF">
                  <a:alpha val="0"/>
                </a:srgbClr>
              </a:clrTo>
            </a:clrChange>
          </a:blip>
          <a:srcRect r="59147"/>
          <a:stretch/>
        </p:blipFill>
        <p:spPr>
          <a:xfrm>
            <a:off x="308611" y="3163722"/>
            <a:ext cx="1634489" cy="1579729"/>
          </a:xfrm>
          <a:prstGeom prst="rect">
            <a:avLst/>
          </a:prstGeom>
        </p:spPr>
      </p:pic>
      <p:pic>
        <p:nvPicPr>
          <p:cNvPr id="3" name="Picture 2"/>
          <p:cNvPicPr>
            <a:picLocks noChangeAspect="1"/>
          </p:cNvPicPr>
          <p:nvPr/>
        </p:nvPicPr>
        <p:blipFill rotWithShape="1">
          <a:blip r:embed="rId4">
            <a:clrChange>
              <a:clrFrom>
                <a:srgbClr val="F2FCFF"/>
              </a:clrFrom>
              <a:clrTo>
                <a:srgbClr val="F2FCFF">
                  <a:alpha val="0"/>
                </a:srgbClr>
              </a:clrTo>
            </a:clrChange>
          </a:blip>
          <a:srcRect r="57561"/>
          <a:stretch/>
        </p:blipFill>
        <p:spPr>
          <a:xfrm>
            <a:off x="4400550" y="3166350"/>
            <a:ext cx="1769679" cy="1314450"/>
          </a:xfrm>
          <a:prstGeom prst="rect">
            <a:avLst/>
          </a:prstGeom>
        </p:spPr>
      </p:pic>
      <p:sp>
        <p:nvSpPr>
          <p:cNvPr id="4" name="TextBox 3"/>
          <p:cNvSpPr txBox="1"/>
          <p:nvPr/>
        </p:nvSpPr>
        <p:spPr>
          <a:xfrm>
            <a:off x="2057400" y="3622172"/>
            <a:ext cx="1943100" cy="1446550"/>
          </a:xfrm>
          <a:prstGeom prst="rect">
            <a:avLst/>
          </a:prstGeom>
          <a:noFill/>
        </p:spPr>
        <p:txBody>
          <a:bodyPr wrap="square" rtlCol="0">
            <a:spAutoFit/>
          </a:bodyPr>
          <a:lstStyle/>
          <a:p>
            <a:r>
              <a:rPr lang="en-GB" sz="1100" dirty="0">
                <a:latin typeface="Segoe UI" panose="020B0502040204020203" pitchFamily="34" charset="0"/>
                <a:ea typeface="Segoe UI" panose="020B0502040204020203" pitchFamily="34" charset="0"/>
                <a:cs typeface="Segoe UI" panose="020B0502040204020203" pitchFamily="34" charset="0"/>
              </a:rPr>
              <a:t>Each virtualized application includes not only the application - which may be only 10s of MB - and the necessary binaries and libraries, but also an entire guest operating system - which may weigh 10s of GB.</a:t>
            </a:r>
          </a:p>
        </p:txBody>
      </p:sp>
      <p:sp>
        <p:nvSpPr>
          <p:cNvPr id="11" name="TextBox 10"/>
          <p:cNvSpPr txBox="1"/>
          <p:nvPr/>
        </p:nvSpPr>
        <p:spPr>
          <a:xfrm>
            <a:off x="2057400" y="2718351"/>
            <a:ext cx="1943100" cy="954107"/>
          </a:xfrm>
          <a:prstGeom prst="rect">
            <a:avLst/>
          </a:prstGeom>
          <a:noFill/>
        </p:spPr>
        <p:txBody>
          <a:bodyPr wrap="square" rtlCol="0">
            <a:spAutoFit/>
          </a:bodyPr>
          <a:lstStyle/>
          <a:p>
            <a:r>
              <a:rPr lang="en-GB" sz="2800" dirty="0">
                <a:latin typeface="Segoe UI" panose="020B0502040204020203" pitchFamily="34" charset="0"/>
                <a:ea typeface="Segoe UI" panose="020B0502040204020203" pitchFamily="34" charset="0"/>
                <a:cs typeface="Segoe UI" panose="020B0502040204020203" pitchFamily="34" charset="0"/>
              </a:rPr>
              <a:t>Virtual Machines</a:t>
            </a:r>
          </a:p>
        </p:txBody>
      </p:sp>
      <p:sp>
        <p:nvSpPr>
          <p:cNvPr id="14" name="TextBox 13"/>
          <p:cNvSpPr txBox="1"/>
          <p:nvPr/>
        </p:nvSpPr>
        <p:spPr>
          <a:xfrm>
            <a:off x="6227379" y="3622172"/>
            <a:ext cx="2230821" cy="1785104"/>
          </a:xfrm>
          <a:prstGeom prst="rect">
            <a:avLst/>
          </a:prstGeom>
          <a:noFill/>
        </p:spPr>
        <p:txBody>
          <a:bodyPr wrap="square" rtlCol="0">
            <a:spAutoFit/>
          </a:bodyPr>
          <a:lstStyle/>
          <a:p>
            <a:r>
              <a:rPr lang="en-GB" sz="1100" dirty="0">
                <a:latin typeface="Segoe UI" panose="020B0502040204020203" pitchFamily="34" charset="0"/>
                <a:ea typeface="Segoe UI" panose="020B0502040204020203" pitchFamily="34" charset="0"/>
                <a:cs typeface="Segoe UI" panose="020B0502040204020203" pitchFamily="34" charset="0"/>
              </a:rPr>
              <a:t>The </a:t>
            </a:r>
            <a:r>
              <a:rPr lang="en-GB" sz="1100" dirty="0" err="1">
                <a:latin typeface="Segoe UI" panose="020B0502040204020203" pitchFamily="34" charset="0"/>
                <a:ea typeface="Segoe UI" panose="020B0502040204020203" pitchFamily="34" charset="0"/>
                <a:cs typeface="Segoe UI" panose="020B0502040204020203" pitchFamily="34" charset="0"/>
              </a:rPr>
              <a:t>Docker</a:t>
            </a:r>
            <a:r>
              <a:rPr lang="en-GB" sz="1100" dirty="0">
                <a:latin typeface="Segoe UI" panose="020B0502040204020203" pitchFamily="34" charset="0"/>
                <a:ea typeface="Segoe UI" panose="020B0502040204020203" pitchFamily="34" charset="0"/>
                <a:cs typeface="Segoe UI" panose="020B0502040204020203" pitchFamily="34" charset="0"/>
              </a:rPr>
              <a:t> Engine container comprises just the application and its dependencies. It runs as an isolated process in </a:t>
            </a:r>
            <a:r>
              <a:rPr lang="en-GB" sz="1100" dirty="0" err="1">
                <a:latin typeface="Segoe UI" panose="020B0502040204020203" pitchFamily="34" charset="0"/>
                <a:ea typeface="Segoe UI" panose="020B0502040204020203" pitchFamily="34" charset="0"/>
                <a:cs typeface="Segoe UI" panose="020B0502040204020203" pitchFamily="34" charset="0"/>
              </a:rPr>
              <a:t>userspace</a:t>
            </a:r>
            <a:r>
              <a:rPr lang="en-GB" sz="1100" dirty="0">
                <a:latin typeface="Segoe UI" panose="020B0502040204020203" pitchFamily="34" charset="0"/>
                <a:ea typeface="Segoe UI" panose="020B0502040204020203" pitchFamily="34" charset="0"/>
                <a:cs typeface="Segoe UI" panose="020B0502040204020203" pitchFamily="34" charset="0"/>
              </a:rPr>
              <a:t> on the host operating system, sharing the kernel with other containers. Thus, it enjoys the resource isolation and allocation benefits of VMs but is much more portable and efficient.</a:t>
            </a:r>
          </a:p>
        </p:txBody>
      </p:sp>
      <p:sp>
        <p:nvSpPr>
          <p:cNvPr id="16" name="TextBox 15"/>
          <p:cNvSpPr txBox="1"/>
          <p:nvPr/>
        </p:nvSpPr>
        <p:spPr>
          <a:xfrm>
            <a:off x="6227379" y="2718351"/>
            <a:ext cx="1943100" cy="523220"/>
          </a:xfrm>
          <a:prstGeom prst="rect">
            <a:avLst/>
          </a:prstGeom>
          <a:noFill/>
        </p:spPr>
        <p:txBody>
          <a:bodyPr wrap="square" rtlCol="0">
            <a:spAutoFit/>
          </a:bodyPr>
          <a:lstStyle/>
          <a:p>
            <a:r>
              <a:rPr lang="en-GB" sz="2800" dirty="0" err="1">
                <a:latin typeface="Segoe UI" panose="020B0502040204020203" pitchFamily="34" charset="0"/>
                <a:ea typeface="Segoe UI" panose="020B0502040204020203" pitchFamily="34" charset="0"/>
                <a:cs typeface="Segoe UI" panose="020B0502040204020203" pitchFamily="34" charset="0"/>
              </a:rPr>
              <a:t>Docker</a:t>
            </a:r>
            <a:endParaRPr lang="en-GB" sz="2800" dirty="0">
              <a:latin typeface="Segoe UI" panose="020B0502040204020203" pitchFamily="34" charset="0"/>
              <a:ea typeface="Segoe UI" panose="020B0502040204020203" pitchFamily="34" charset="0"/>
              <a:cs typeface="Segoe UI" panose="020B0502040204020203" pitchFamily="34" charset="0"/>
            </a:endParaRPr>
          </a:p>
        </p:txBody>
      </p:sp>
      <p:cxnSp>
        <p:nvCxnSpPr>
          <p:cNvPr id="6" name="Straight Connector 5"/>
          <p:cNvCxnSpPr/>
          <p:nvPr/>
        </p:nvCxnSpPr>
        <p:spPr>
          <a:xfrm>
            <a:off x="4229100" y="2857500"/>
            <a:ext cx="0" cy="2057400"/>
          </a:xfrm>
          <a:prstGeom prst="line">
            <a:avLst/>
          </a:prstGeom>
          <a:ln>
            <a:solidFill>
              <a:srgbClr val="339966"/>
            </a:solidFill>
            <a:prstDash val="dash"/>
          </a:ln>
          <a:effectLst/>
        </p:spPr>
        <p:style>
          <a:lnRef idx="2">
            <a:schemeClr val="accent3"/>
          </a:lnRef>
          <a:fillRef idx="0">
            <a:schemeClr val="accent3"/>
          </a:fillRef>
          <a:effectRef idx="1">
            <a:schemeClr val="accent3"/>
          </a:effectRef>
          <a:fontRef idx="minor">
            <a:schemeClr val="tx1"/>
          </a:fontRef>
        </p:style>
      </p:cxnSp>
      <p:sp>
        <p:nvSpPr>
          <p:cNvPr id="9" name="Slide Number Placeholder 8"/>
          <p:cNvSpPr>
            <a:spLocks noGrp="1"/>
          </p:cNvSpPr>
          <p:nvPr>
            <p:ph type="sldNum" sz="quarter" idx="12"/>
          </p:nvPr>
        </p:nvSpPr>
        <p:spPr/>
        <p:txBody>
          <a:bodyPr/>
          <a:lstStyle/>
          <a:p>
            <a:fld id="{E27E5EB4-EFBF-4F61-ACBC-00D1CD707371}" type="slidenum">
              <a:rPr lang="en-GB" smtClean="0"/>
              <a:pPr/>
              <a:t>11</a:t>
            </a:fld>
            <a:endParaRPr lang="en-GB"/>
          </a:p>
        </p:txBody>
      </p:sp>
      <p:sp>
        <p:nvSpPr>
          <p:cNvPr id="5" name="Rectangle 4"/>
          <p:cNvSpPr/>
          <p:nvPr/>
        </p:nvSpPr>
        <p:spPr>
          <a:xfrm>
            <a:off x="4421930" y="5855336"/>
            <a:ext cx="4710649" cy="276999"/>
          </a:xfrm>
          <a:prstGeom prst="rect">
            <a:avLst/>
          </a:prstGeom>
        </p:spPr>
        <p:txBody>
          <a:bodyPr wrap="none">
            <a:spAutoFit/>
          </a:bodyPr>
          <a:lstStyle/>
          <a:p>
            <a:pPr algn="r"/>
            <a:r>
              <a:rPr lang="en-GB" sz="1200" dirty="0" smtClean="0"/>
              <a:t>Some diagrams taken from: </a:t>
            </a:r>
            <a:r>
              <a:rPr lang="en-GB" sz="1200" dirty="0" smtClean="0">
                <a:hlinkClick r:id="rId5"/>
              </a:rPr>
              <a:t>https</a:t>
            </a:r>
            <a:r>
              <a:rPr lang="en-GB" sz="1200" dirty="0">
                <a:hlinkClick r:id="rId5"/>
              </a:rPr>
              <a:t>://</a:t>
            </a:r>
            <a:r>
              <a:rPr lang="en-GB" sz="1200" dirty="0" smtClean="0">
                <a:hlinkClick r:id="rId5"/>
              </a:rPr>
              <a:t>www.docker.com/whatisdocker</a:t>
            </a:r>
            <a:r>
              <a:rPr lang="en-GB" sz="1200" dirty="0" smtClean="0"/>
              <a:t> </a:t>
            </a:r>
            <a:endParaRPr lang="en-GB" sz="1200" dirty="0"/>
          </a:p>
        </p:txBody>
      </p:sp>
    </p:spTree>
    <p:extLst>
      <p:ext uri="{BB962C8B-B14F-4D97-AF65-F5344CB8AC3E}">
        <p14:creationId xmlns:p14="http://schemas.microsoft.com/office/powerpoint/2010/main" val="172837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4"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To put it another way:</a:t>
            </a:r>
            <a:endParaRPr lang="en-GB" dirty="0"/>
          </a:p>
        </p:txBody>
      </p:sp>
      <p:sp>
        <p:nvSpPr>
          <p:cNvPr id="3" name="Content Placeholder 2"/>
          <p:cNvSpPr>
            <a:spLocks noGrp="1"/>
          </p:cNvSpPr>
          <p:nvPr>
            <p:ph sz="quarter" idx="11"/>
          </p:nvPr>
        </p:nvSpPr>
        <p:spPr/>
        <p:txBody>
          <a:bodyPr/>
          <a:lstStyle/>
          <a:p>
            <a:pPr marL="171450" indent="-171450"/>
            <a:r>
              <a:rPr lang="en-GB" dirty="0" smtClean="0"/>
              <a:t>Virtualization refers to a process of creating </a:t>
            </a:r>
            <a:r>
              <a:rPr lang="en-GB" dirty="0"/>
              <a:t>a virtual </a:t>
            </a:r>
            <a:r>
              <a:rPr lang="en-GB" dirty="0" smtClean="0"/>
              <a:t>computer, </a:t>
            </a:r>
            <a:r>
              <a:rPr lang="en-GB" dirty="0"/>
              <a:t>hardware platform, operating </a:t>
            </a:r>
            <a:r>
              <a:rPr lang="en-GB" dirty="0" smtClean="0"/>
              <a:t>system, storage </a:t>
            </a:r>
            <a:r>
              <a:rPr lang="en-GB" dirty="0"/>
              <a:t>device, or computer network resources</a:t>
            </a:r>
            <a:r>
              <a:rPr lang="en-GB" dirty="0" smtClean="0"/>
              <a:t>.</a:t>
            </a:r>
          </a:p>
          <a:p>
            <a:pPr marL="171450" indent="-171450"/>
            <a:endParaRPr lang="en-GB" dirty="0"/>
          </a:p>
          <a:p>
            <a:r>
              <a:rPr lang="en-GB" dirty="0" smtClean="0"/>
              <a:t>Virtual Machines</a:t>
            </a:r>
          </a:p>
          <a:p>
            <a:pPr lvl="1"/>
            <a:r>
              <a:rPr lang="en-GB" dirty="0" smtClean="0"/>
              <a:t>Virtualized applications include applications, binaries, libraries and entire (guest) Operation System</a:t>
            </a:r>
          </a:p>
          <a:p>
            <a:pPr lvl="1"/>
            <a:r>
              <a:rPr lang="en-GB" dirty="0"/>
              <a:t>A virtual machine emulates a physical computing </a:t>
            </a:r>
            <a:r>
              <a:rPr lang="en-GB" dirty="0" smtClean="0"/>
              <a:t>environment</a:t>
            </a:r>
          </a:p>
          <a:p>
            <a:pPr lvl="1"/>
            <a:r>
              <a:rPr lang="en-GB" dirty="0"/>
              <a:t>R</a:t>
            </a:r>
            <a:r>
              <a:rPr lang="en-GB" dirty="0" smtClean="0"/>
              <a:t>equests </a:t>
            </a:r>
            <a:r>
              <a:rPr lang="en-GB" dirty="0"/>
              <a:t>for CPU, memory, </a:t>
            </a:r>
            <a:r>
              <a:rPr lang="en-GB" dirty="0" smtClean="0"/>
              <a:t>disk</a:t>
            </a:r>
            <a:r>
              <a:rPr lang="en-GB" dirty="0"/>
              <a:t>, network and other hardware resources </a:t>
            </a:r>
            <a:r>
              <a:rPr lang="en-GB" dirty="0" smtClean="0"/>
              <a:t>to a </a:t>
            </a:r>
            <a:r>
              <a:rPr lang="en-GB" dirty="0"/>
              <a:t>virtualization </a:t>
            </a:r>
            <a:r>
              <a:rPr lang="en-GB" dirty="0" smtClean="0"/>
              <a:t>layer</a:t>
            </a:r>
          </a:p>
          <a:p>
            <a:pPr lvl="1"/>
            <a:r>
              <a:rPr lang="en-GB" dirty="0" smtClean="0"/>
              <a:t>VMs provide complete isolation, there is minimal resource sharing</a:t>
            </a:r>
          </a:p>
          <a:p>
            <a:pPr lvl="1"/>
            <a:endParaRPr lang="en-GB" dirty="0"/>
          </a:p>
          <a:p>
            <a:r>
              <a:rPr lang="en-GB" dirty="0" smtClean="0"/>
              <a:t>Containers</a:t>
            </a:r>
          </a:p>
          <a:p>
            <a:pPr lvl="1"/>
            <a:r>
              <a:rPr lang="en-GB" dirty="0" smtClean="0"/>
              <a:t>Container (should) </a:t>
            </a:r>
            <a:r>
              <a:rPr lang="en-GB" dirty="0"/>
              <a:t>only </a:t>
            </a:r>
            <a:r>
              <a:rPr lang="en-GB" dirty="0" smtClean="0"/>
              <a:t>contains an application and its dependencies</a:t>
            </a:r>
          </a:p>
          <a:p>
            <a:pPr lvl="1"/>
            <a:r>
              <a:rPr lang="en-GB" dirty="0"/>
              <a:t>R</a:t>
            </a:r>
            <a:r>
              <a:rPr lang="en-GB" dirty="0" smtClean="0"/>
              <a:t>uns </a:t>
            </a:r>
            <a:r>
              <a:rPr lang="en-GB" dirty="0"/>
              <a:t>as an isolated process </a:t>
            </a:r>
            <a:r>
              <a:rPr lang="en-GB" dirty="0" smtClean="0"/>
              <a:t>on </a:t>
            </a:r>
            <a:r>
              <a:rPr lang="en-GB" dirty="0"/>
              <a:t>the host </a:t>
            </a:r>
            <a:r>
              <a:rPr lang="en-GB" dirty="0" smtClean="0"/>
              <a:t>system</a:t>
            </a:r>
            <a:r>
              <a:rPr lang="en-GB" dirty="0"/>
              <a:t>, </a:t>
            </a:r>
            <a:r>
              <a:rPr lang="en-GB" dirty="0" smtClean="0"/>
              <a:t>shares the </a:t>
            </a:r>
            <a:r>
              <a:rPr lang="en-GB" dirty="0"/>
              <a:t>kernel with other </a:t>
            </a:r>
            <a:r>
              <a:rPr lang="en-GB" dirty="0" smtClean="0"/>
              <a:t>containers</a:t>
            </a:r>
          </a:p>
          <a:p>
            <a:pPr lvl="1"/>
            <a:r>
              <a:rPr lang="en-GB" dirty="0"/>
              <a:t>I</a:t>
            </a:r>
            <a:r>
              <a:rPr lang="en-GB" dirty="0" smtClean="0"/>
              <a:t>t </a:t>
            </a:r>
            <a:r>
              <a:rPr lang="en-GB" dirty="0"/>
              <a:t>enjoys the resource isolation and allocation benefits of VMs but is </a:t>
            </a:r>
            <a:r>
              <a:rPr lang="en-GB" dirty="0" smtClean="0"/>
              <a:t>more </a:t>
            </a:r>
            <a:r>
              <a:rPr lang="en-GB" dirty="0"/>
              <a:t>portable and </a:t>
            </a:r>
            <a:r>
              <a:rPr lang="en-GB" dirty="0" smtClean="0"/>
              <a:t>efficient</a:t>
            </a:r>
          </a:p>
          <a:p>
            <a:pPr lvl="1"/>
            <a:r>
              <a:rPr lang="en-GB" dirty="0" smtClean="0"/>
              <a:t>Less isolated compared to fully virtualised systems</a:t>
            </a:r>
          </a:p>
          <a:p>
            <a:pPr lvl="1"/>
            <a:r>
              <a:rPr lang="en-GB" dirty="0" smtClean="0"/>
              <a:t>Uses AuFS (Another Union File System) for kernel sharing</a:t>
            </a:r>
          </a:p>
          <a:p>
            <a:pPr marL="0" indent="0">
              <a:buNone/>
            </a:pPr>
            <a:endParaRPr lang="en-GB" dirty="0"/>
          </a:p>
        </p:txBody>
      </p:sp>
      <p:sp>
        <p:nvSpPr>
          <p:cNvPr id="4" name="Title 3"/>
          <p:cNvSpPr>
            <a:spLocks noGrp="1"/>
          </p:cNvSpPr>
          <p:nvPr>
            <p:ph type="title"/>
          </p:nvPr>
        </p:nvSpPr>
        <p:spPr/>
        <p:txBody>
          <a:bodyPr/>
          <a:lstStyle/>
          <a:p>
            <a:r>
              <a:rPr lang="en-GB" dirty="0"/>
              <a:t>How Docker differs from Virtual Machines</a:t>
            </a:r>
          </a:p>
        </p:txBody>
      </p:sp>
    </p:spTree>
    <p:extLst>
      <p:ext uri="{BB962C8B-B14F-4D97-AF65-F5344CB8AC3E}">
        <p14:creationId xmlns:p14="http://schemas.microsoft.com/office/powerpoint/2010/main" val="2854511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Containers should be treated “like cattle”</a:t>
            </a:r>
            <a:endParaRPr lang="en-GB" dirty="0"/>
          </a:p>
        </p:txBody>
      </p:sp>
      <p:sp>
        <p:nvSpPr>
          <p:cNvPr id="3" name="Content Placeholder 2"/>
          <p:cNvSpPr>
            <a:spLocks noGrp="1"/>
          </p:cNvSpPr>
          <p:nvPr>
            <p:ph sz="quarter" idx="11"/>
          </p:nvPr>
        </p:nvSpPr>
        <p:spPr/>
        <p:txBody>
          <a:bodyPr/>
          <a:lstStyle/>
          <a:p>
            <a:r>
              <a:rPr lang="en-GB" dirty="0" smtClean="0"/>
              <a:t>Normally we:</a:t>
            </a:r>
          </a:p>
          <a:p>
            <a:pPr lvl="1"/>
            <a:r>
              <a:rPr lang="en-GB" dirty="0" smtClean="0"/>
              <a:t>Create a container</a:t>
            </a:r>
          </a:p>
          <a:p>
            <a:pPr lvl="1"/>
            <a:r>
              <a:rPr lang="en-GB" dirty="0" smtClean="0"/>
              <a:t>Run it</a:t>
            </a:r>
          </a:p>
          <a:p>
            <a:pPr lvl="1"/>
            <a:r>
              <a:rPr lang="en-GB" dirty="0" smtClean="0"/>
              <a:t>Decide we want it to change</a:t>
            </a:r>
          </a:p>
          <a:p>
            <a:pPr lvl="1"/>
            <a:r>
              <a:rPr lang="en-GB" dirty="0" smtClean="0"/>
              <a:t>Create a new version of the container</a:t>
            </a:r>
          </a:p>
          <a:p>
            <a:pPr lvl="1"/>
            <a:r>
              <a:rPr lang="en-GB" dirty="0" smtClean="0"/>
              <a:t>Replace the old running container with a new one</a:t>
            </a:r>
          </a:p>
          <a:p>
            <a:pPr lvl="1"/>
            <a:endParaRPr lang="en-GB" dirty="0"/>
          </a:p>
          <a:p>
            <a:r>
              <a:rPr lang="en-GB" dirty="0" smtClean="0"/>
              <a:t>The container </a:t>
            </a:r>
            <a:r>
              <a:rPr lang="en-GB" u="sng" dirty="0" smtClean="0"/>
              <a:t>could</a:t>
            </a:r>
            <a:r>
              <a:rPr lang="en-GB" dirty="0" smtClean="0"/>
              <a:t> contain a Chef agent </a:t>
            </a:r>
            <a:endParaRPr lang="en-GB" dirty="0"/>
          </a:p>
        </p:txBody>
      </p:sp>
      <p:sp>
        <p:nvSpPr>
          <p:cNvPr id="4" name="Title 3"/>
          <p:cNvSpPr>
            <a:spLocks noGrp="1"/>
          </p:cNvSpPr>
          <p:nvPr>
            <p:ph type="title"/>
          </p:nvPr>
        </p:nvSpPr>
        <p:spPr/>
        <p:txBody>
          <a:bodyPr/>
          <a:lstStyle/>
          <a:p>
            <a:r>
              <a:rPr lang="en-GB" dirty="0" smtClean="0"/>
              <a:t>Immutable Containers</a:t>
            </a:r>
            <a:endParaRPr lang="en-GB" dirty="0"/>
          </a:p>
        </p:txBody>
      </p:sp>
      <p:pic>
        <p:nvPicPr>
          <p:cNvPr id="2050" name="Picture 2" descr="http://pixabay.com/static/uploads/photo/2014/03/01/19/35/cow-277727_640.jpg"/>
          <p:cNvPicPr>
            <a:picLocks noChangeAspect="1" noChangeArrowheads="1"/>
          </p:cNvPicPr>
          <p:nvPr/>
        </p:nvPicPr>
        <p:blipFill rotWithShape="1">
          <a:blip r:embed="rId3">
            <a:extLst>
              <a:ext uri="{28A0092B-C50C-407E-A947-70E740481C1C}">
                <a14:useLocalDpi xmlns:a14="http://schemas.microsoft.com/office/drawing/2010/main" val="0"/>
              </a:ext>
            </a:extLst>
          </a:blip>
          <a:srcRect l="8225" r="10569"/>
          <a:stretch/>
        </p:blipFill>
        <p:spPr bwMode="auto">
          <a:xfrm>
            <a:off x="5436096" y="4289626"/>
            <a:ext cx="3707904" cy="2568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0122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No longer have to think about where your containers are</a:t>
            </a:r>
            <a:endParaRPr lang="en-GB" dirty="0"/>
          </a:p>
        </p:txBody>
      </p:sp>
      <p:sp>
        <p:nvSpPr>
          <p:cNvPr id="3" name="Content Placeholder 2"/>
          <p:cNvSpPr>
            <a:spLocks noGrp="1"/>
          </p:cNvSpPr>
          <p:nvPr>
            <p:ph sz="quarter" idx="11"/>
          </p:nvPr>
        </p:nvSpPr>
        <p:spPr>
          <a:xfrm>
            <a:off x="496800" y="1563329"/>
            <a:ext cx="8151900" cy="1361615"/>
          </a:xfrm>
        </p:spPr>
        <p:txBody>
          <a:bodyPr/>
          <a:lstStyle/>
          <a:p>
            <a:r>
              <a:rPr lang="en-GB" dirty="0" smtClean="0"/>
              <a:t>Let a software application your PaaS (sometimes called micro PaaS) work out where to put your containers</a:t>
            </a:r>
          </a:p>
          <a:p>
            <a:r>
              <a:rPr lang="en-GB" dirty="0" smtClean="0"/>
              <a:t>Let it create extra VMs or kill them as needed</a:t>
            </a:r>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r>
              <a:rPr lang="en-GB" dirty="0" smtClean="0"/>
              <a:t>This area is exploding with new stuff!</a:t>
            </a:r>
            <a:endParaRPr lang="en-GB" dirty="0"/>
          </a:p>
        </p:txBody>
      </p:sp>
      <p:sp>
        <p:nvSpPr>
          <p:cNvPr id="4" name="Title 3"/>
          <p:cNvSpPr>
            <a:spLocks noGrp="1"/>
          </p:cNvSpPr>
          <p:nvPr>
            <p:ph type="title"/>
          </p:nvPr>
        </p:nvSpPr>
        <p:spPr/>
        <p:txBody>
          <a:bodyPr/>
          <a:lstStyle/>
          <a:p>
            <a:r>
              <a:rPr lang="en-GB" dirty="0" smtClean="0"/>
              <a:t>Container PaaS’</a:t>
            </a:r>
            <a:endParaRPr lang="en-GB" dirty="0"/>
          </a:p>
        </p:txBody>
      </p:sp>
      <p:pic>
        <p:nvPicPr>
          <p:cNvPr id="4100" name="Picture 4" descr="http://cdn.ttgtmedia.com/rms/computerweekly/kubernetes-580px.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88124" y="2923563"/>
            <a:ext cx="2376264" cy="156505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88032" y="4797152"/>
            <a:ext cx="4572000" cy="184666"/>
          </a:xfrm>
          <a:prstGeom prst="rect">
            <a:avLst/>
          </a:prstGeom>
        </p:spPr>
        <p:txBody>
          <a:bodyPr>
            <a:spAutoFit/>
          </a:bodyPr>
          <a:lstStyle/>
          <a:p>
            <a:pPr algn="r"/>
            <a:r>
              <a:rPr lang="en-GB" sz="600" dirty="0">
                <a:hlinkClick r:id="rId4"/>
              </a:rPr>
              <a:t>http://www.centurylinklabs.com/flynn-vs-deis-the-tale-of-two-docker-micro-paas-technologies</a:t>
            </a:r>
            <a:r>
              <a:rPr lang="en-GB" sz="600" dirty="0" smtClean="0">
                <a:hlinkClick r:id="rId4"/>
              </a:rPr>
              <a:t>/</a:t>
            </a:r>
            <a:r>
              <a:rPr lang="en-GB" sz="600" dirty="0" smtClean="0"/>
              <a:t> </a:t>
            </a:r>
            <a:endParaRPr lang="en-GB" sz="600" dirty="0"/>
          </a:p>
        </p:txBody>
      </p:sp>
      <p:pic>
        <p:nvPicPr>
          <p:cNvPr id="4102" name="Picture 6" descr="Flynn vs. Deis: The Tale of Two Docker Micro-PaaS Technologi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2657299"/>
            <a:ext cx="3745691" cy="2097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3175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Docker engine for containers</a:t>
            </a:r>
            <a:endParaRPr lang="en-GB" dirty="0"/>
          </a:p>
        </p:txBody>
      </p:sp>
      <p:sp>
        <p:nvSpPr>
          <p:cNvPr id="4" name="Title 3"/>
          <p:cNvSpPr>
            <a:spLocks noGrp="1"/>
          </p:cNvSpPr>
          <p:nvPr>
            <p:ph type="title"/>
          </p:nvPr>
        </p:nvSpPr>
        <p:spPr/>
        <p:txBody>
          <a:bodyPr/>
          <a:lstStyle/>
          <a:p>
            <a:r>
              <a:rPr lang="en-GB" dirty="0" smtClean="0"/>
              <a:t>How to use Docker</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120" y="1212553"/>
            <a:ext cx="3248023" cy="776287"/>
          </a:xfrm>
          <a:prstGeom prst="rect">
            <a:avLst/>
          </a:prstGeom>
        </p:spPr>
      </p:pic>
      <p:pic>
        <p:nvPicPr>
          <p:cNvPr id="1026" name="Picture 2" descr="Docker diagr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5" y="2204864"/>
            <a:ext cx="7419741" cy="36004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647168" y="6156012"/>
            <a:ext cx="3245312" cy="369332"/>
          </a:xfrm>
          <a:prstGeom prst="rect">
            <a:avLst/>
          </a:prstGeom>
        </p:spPr>
        <p:txBody>
          <a:bodyPr wrap="none">
            <a:spAutoFit/>
          </a:bodyPr>
          <a:lstStyle/>
          <a:p>
            <a:r>
              <a:rPr lang="en-GB" dirty="0">
                <a:hlinkClick r:id="rId5"/>
              </a:rPr>
              <a:t>http://osv.io/blog/blog/page/3</a:t>
            </a:r>
            <a:r>
              <a:rPr lang="en-GB" dirty="0" smtClean="0">
                <a:hlinkClick r:id="rId5"/>
              </a:rPr>
              <a:t>/</a:t>
            </a:r>
            <a:r>
              <a:rPr lang="en-GB" dirty="0" smtClean="0"/>
              <a:t> </a:t>
            </a:r>
            <a:endParaRPr lang="en-GB" dirty="0"/>
          </a:p>
        </p:txBody>
      </p:sp>
    </p:spTree>
    <p:extLst>
      <p:ext uri="{BB962C8B-B14F-4D97-AF65-F5344CB8AC3E}">
        <p14:creationId xmlns:p14="http://schemas.microsoft.com/office/powerpoint/2010/main" val="8187604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We defined</a:t>
            </a:r>
            <a:endParaRPr lang="en-GB" dirty="0"/>
          </a:p>
        </p:txBody>
      </p:sp>
      <p:sp>
        <p:nvSpPr>
          <p:cNvPr id="3" name="Content Placeholder 2"/>
          <p:cNvSpPr>
            <a:spLocks noGrp="1"/>
          </p:cNvSpPr>
          <p:nvPr>
            <p:ph sz="quarter" idx="11"/>
          </p:nvPr>
        </p:nvSpPr>
        <p:spPr/>
        <p:txBody>
          <a:bodyPr/>
          <a:lstStyle/>
          <a:p>
            <a:r>
              <a:rPr lang="en-GB" dirty="0" smtClean="0"/>
              <a:t>Docker </a:t>
            </a:r>
            <a:r>
              <a:rPr lang="en-GB" dirty="0"/>
              <a:t>images</a:t>
            </a:r>
          </a:p>
          <a:p>
            <a:pPr lvl="1"/>
            <a:r>
              <a:rPr lang="en-GB" dirty="0"/>
              <a:t>Read-only template</a:t>
            </a:r>
          </a:p>
          <a:p>
            <a:pPr lvl="1"/>
            <a:r>
              <a:rPr lang="en-GB" dirty="0"/>
              <a:t>Images are frozen files that act as blueprint for containers</a:t>
            </a:r>
          </a:p>
          <a:p>
            <a:r>
              <a:rPr lang="en-GB" dirty="0"/>
              <a:t>Docker containers</a:t>
            </a:r>
          </a:p>
          <a:p>
            <a:pPr lvl="1"/>
            <a:r>
              <a:rPr lang="en-GB" dirty="0"/>
              <a:t>Are spun from images</a:t>
            </a:r>
          </a:p>
          <a:p>
            <a:pPr lvl="1"/>
            <a:r>
              <a:rPr lang="en-GB" dirty="0"/>
              <a:t>A Docker container holds everything that is needed for an application to run</a:t>
            </a:r>
          </a:p>
          <a:p>
            <a:pPr lvl="1"/>
            <a:r>
              <a:rPr lang="en-GB" dirty="0"/>
              <a:t>Multiple containers can be run from a single image</a:t>
            </a:r>
          </a:p>
          <a:p>
            <a:r>
              <a:rPr lang="en-GB" dirty="0"/>
              <a:t>Docker registries</a:t>
            </a:r>
          </a:p>
          <a:p>
            <a:pPr lvl="1"/>
            <a:r>
              <a:rPr lang="en-GB" dirty="0"/>
              <a:t>Docker registries hold images</a:t>
            </a:r>
          </a:p>
          <a:p>
            <a:pPr lvl="1"/>
            <a:r>
              <a:rPr lang="en-GB" dirty="0"/>
              <a:t>Community Docker Hub: </a:t>
            </a:r>
            <a:r>
              <a:rPr lang="en-GB" dirty="0">
                <a:hlinkClick r:id="rId2"/>
              </a:rPr>
              <a:t>https://hub.docker.com/</a:t>
            </a:r>
            <a:endParaRPr lang="en-GB" dirty="0"/>
          </a:p>
          <a:p>
            <a:pPr lvl="1"/>
            <a:r>
              <a:rPr lang="en-GB" dirty="0"/>
              <a:t>Docker Accenture Hub: </a:t>
            </a:r>
            <a:r>
              <a:rPr lang="en-GB" dirty="0">
                <a:hlinkClick r:id="rId3"/>
              </a:rPr>
              <a:t>https://docker.accenture.com/</a:t>
            </a:r>
            <a:endParaRPr lang="en-GB" dirty="0"/>
          </a:p>
          <a:p>
            <a:endParaRPr lang="en-GB" dirty="0"/>
          </a:p>
        </p:txBody>
      </p:sp>
      <p:sp>
        <p:nvSpPr>
          <p:cNvPr id="4" name="Title 3"/>
          <p:cNvSpPr>
            <a:spLocks noGrp="1"/>
          </p:cNvSpPr>
          <p:nvPr>
            <p:ph type="title"/>
          </p:nvPr>
        </p:nvSpPr>
        <p:spPr/>
        <p:txBody>
          <a:bodyPr/>
          <a:lstStyle/>
          <a:p>
            <a:r>
              <a:rPr lang="en-GB" dirty="0" smtClean="0"/>
              <a:t>Docker Components</a:t>
            </a:r>
            <a:endParaRPr lang="en-GB" dirty="0"/>
          </a:p>
        </p:txBody>
      </p:sp>
    </p:spTree>
    <p:extLst>
      <p:ext uri="{BB962C8B-B14F-4D97-AF65-F5344CB8AC3E}">
        <p14:creationId xmlns:p14="http://schemas.microsoft.com/office/powerpoint/2010/main" val="3251742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Using Docker efficiently</a:t>
            </a:r>
            <a:endParaRPr lang="en-GB" dirty="0"/>
          </a:p>
        </p:txBody>
      </p:sp>
      <p:sp>
        <p:nvSpPr>
          <p:cNvPr id="3" name="Content Placeholder 2"/>
          <p:cNvSpPr>
            <a:spLocks noGrp="1"/>
          </p:cNvSpPr>
          <p:nvPr>
            <p:ph sz="quarter" idx="11"/>
          </p:nvPr>
        </p:nvSpPr>
        <p:spPr/>
        <p:txBody>
          <a:bodyPr/>
          <a:lstStyle/>
          <a:p>
            <a:r>
              <a:rPr lang="en-GB" dirty="0"/>
              <a:t>Containers should be </a:t>
            </a:r>
            <a:r>
              <a:rPr lang="en-GB" dirty="0" smtClean="0"/>
              <a:t>ephemeral</a:t>
            </a:r>
          </a:p>
          <a:p>
            <a:pPr lvl="1"/>
            <a:r>
              <a:rPr lang="en-GB" dirty="0" smtClean="0"/>
              <a:t>it </a:t>
            </a:r>
            <a:r>
              <a:rPr lang="en-GB" dirty="0"/>
              <a:t>can be stopped and destroyed and a new one built and put in place with </a:t>
            </a:r>
            <a:r>
              <a:rPr lang="en-GB" dirty="0" smtClean="0"/>
              <a:t>a minimum </a:t>
            </a:r>
            <a:r>
              <a:rPr lang="en-GB" dirty="0"/>
              <a:t>of set-up</a:t>
            </a:r>
          </a:p>
          <a:p>
            <a:r>
              <a:rPr lang="en-GB" dirty="0"/>
              <a:t>Use a .dockerignore </a:t>
            </a:r>
            <a:r>
              <a:rPr lang="en-GB" dirty="0" smtClean="0"/>
              <a:t>file</a:t>
            </a:r>
          </a:p>
          <a:p>
            <a:pPr lvl="1"/>
            <a:r>
              <a:rPr lang="en-GB" dirty="0"/>
              <a:t>For </a:t>
            </a:r>
            <a:r>
              <a:rPr lang="en-GB" dirty="0" smtClean="0"/>
              <a:t>efficiency </a:t>
            </a:r>
            <a:r>
              <a:rPr lang="en-GB" dirty="0"/>
              <a:t>during docker build, you should use a </a:t>
            </a:r>
            <a:r>
              <a:rPr lang="en-GB" i="1" dirty="0"/>
              <a:t>.dockerignore</a:t>
            </a:r>
            <a:r>
              <a:rPr lang="en-GB" dirty="0"/>
              <a:t> file to exclude files or directories</a:t>
            </a:r>
            <a:endParaRPr lang="en-GB" dirty="0" smtClean="0"/>
          </a:p>
          <a:p>
            <a:r>
              <a:rPr lang="en-GB" dirty="0"/>
              <a:t>Avoid installing unnecessary </a:t>
            </a:r>
            <a:r>
              <a:rPr lang="en-GB" dirty="0" smtClean="0"/>
              <a:t>packages</a:t>
            </a:r>
          </a:p>
          <a:p>
            <a:pPr lvl="1"/>
            <a:r>
              <a:rPr lang="en-GB" dirty="0" smtClean="0"/>
              <a:t>Containers are lightweight and should container only an application and its dependencies</a:t>
            </a:r>
            <a:endParaRPr lang="en-GB" dirty="0"/>
          </a:p>
          <a:p>
            <a:r>
              <a:rPr lang="en-GB" dirty="0"/>
              <a:t>Run only one process per </a:t>
            </a:r>
            <a:r>
              <a:rPr lang="en-GB" dirty="0" smtClean="0"/>
              <a:t>container</a:t>
            </a:r>
          </a:p>
          <a:p>
            <a:pPr lvl="1"/>
            <a:r>
              <a:rPr lang="en-GB" dirty="0"/>
              <a:t>Decoupling applications into multiple containers makes it </a:t>
            </a:r>
            <a:r>
              <a:rPr lang="en-GB" dirty="0" smtClean="0"/>
              <a:t>easier </a:t>
            </a:r>
            <a:r>
              <a:rPr lang="en-GB" dirty="0"/>
              <a:t>to scale </a:t>
            </a:r>
            <a:r>
              <a:rPr lang="en-GB" dirty="0" smtClean="0"/>
              <a:t>horizontally &amp; </a:t>
            </a:r>
            <a:r>
              <a:rPr lang="en-GB" dirty="0"/>
              <a:t>reuse </a:t>
            </a:r>
            <a:r>
              <a:rPr lang="en-GB" dirty="0" smtClean="0"/>
              <a:t>containers</a:t>
            </a:r>
          </a:p>
          <a:p>
            <a:pPr lvl="1"/>
            <a:r>
              <a:rPr lang="en-GB" dirty="0" smtClean="0"/>
              <a:t>Use container linking for service dependencies</a:t>
            </a:r>
            <a:endParaRPr lang="en-GB" dirty="0"/>
          </a:p>
          <a:p>
            <a:r>
              <a:rPr lang="en-GB" dirty="0"/>
              <a:t>Minimize the number of </a:t>
            </a:r>
            <a:r>
              <a:rPr lang="en-GB" dirty="0" smtClean="0"/>
              <a:t>layers</a:t>
            </a:r>
          </a:p>
          <a:p>
            <a:pPr lvl="1"/>
            <a:r>
              <a:rPr lang="en-GB" dirty="0" smtClean="0"/>
              <a:t>Layers increase container size</a:t>
            </a:r>
            <a:endParaRPr lang="en-GB" dirty="0"/>
          </a:p>
          <a:p>
            <a:r>
              <a:rPr lang="en-GB" dirty="0"/>
              <a:t>Sort multi-line </a:t>
            </a:r>
            <a:r>
              <a:rPr lang="en-GB" dirty="0" smtClean="0"/>
              <a:t>arguments</a:t>
            </a:r>
          </a:p>
          <a:p>
            <a:pPr lvl="1"/>
            <a:r>
              <a:rPr lang="en-GB" dirty="0" smtClean="0"/>
              <a:t>Use multiline arguments to improve readability</a:t>
            </a:r>
            <a:endParaRPr lang="en-GB" dirty="0"/>
          </a:p>
          <a:p>
            <a:r>
              <a:rPr lang="en-GB" dirty="0"/>
              <a:t>Build cache</a:t>
            </a:r>
          </a:p>
          <a:p>
            <a:pPr lvl="1"/>
            <a:r>
              <a:rPr lang="en-GB" dirty="0" smtClean="0"/>
              <a:t>Using --no-cache=true/false</a:t>
            </a:r>
          </a:p>
          <a:p>
            <a:pPr marL="176212" lvl="1" indent="0">
              <a:buNone/>
            </a:pPr>
            <a:endParaRPr lang="en-GB" dirty="0"/>
          </a:p>
        </p:txBody>
      </p:sp>
      <p:sp>
        <p:nvSpPr>
          <p:cNvPr id="4" name="Title 3"/>
          <p:cNvSpPr>
            <a:spLocks noGrp="1"/>
          </p:cNvSpPr>
          <p:nvPr>
            <p:ph type="title"/>
          </p:nvPr>
        </p:nvSpPr>
        <p:spPr/>
        <p:txBody>
          <a:bodyPr/>
          <a:lstStyle/>
          <a:p>
            <a:r>
              <a:rPr lang="en-GB" dirty="0" smtClean="0"/>
              <a:t>Docker Best Practices</a:t>
            </a:r>
            <a:endParaRPr lang="en-GB" dirty="0"/>
          </a:p>
        </p:txBody>
      </p:sp>
    </p:spTree>
    <p:extLst>
      <p:ext uri="{BB962C8B-B14F-4D97-AF65-F5344CB8AC3E}">
        <p14:creationId xmlns:p14="http://schemas.microsoft.com/office/powerpoint/2010/main" val="313763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Docker features</a:t>
            </a:r>
            <a:endParaRPr lang="en-GB" dirty="0"/>
          </a:p>
        </p:txBody>
      </p:sp>
      <p:sp>
        <p:nvSpPr>
          <p:cNvPr id="3" name="Content Placeholder 2"/>
          <p:cNvSpPr>
            <a:spLocks noGrp="1"/>
          </p:cNvSpPr>
          <p:nvPr>
            <p:ph sz="quarter" idx="11"/>
          </p:nvPr>
        </p:nvSpPr>
        <p:spPr/>
        <p:txBody>
          <a:bodyPr/>
          <a:lstStyle/>
          <a:p>
            <a:r>
              <a:rPr lang="en-GB" dirty="0" smtClean="0"/>
              <a:t>File system isolation - Each container run on separate root file system</a:t>
            </a:r>
          </a:p>
          <a:p>
            <a:r>
              <a:rPr lang="en-GB" dirty="0" smtClean="0"/>
              <a:t>Resource </a:t>
            </a:r>
            <a:r>
              <a:rPr lang="en-GB" dirty="0"/>
              <a:t>isolation - CPU, memory can be </a:t>
            </a:r>
            <a:r>
              <a:rPr lang="en-GB" dirty="0" smtClean="0"/>
              <a:t>allocated separately </a:t>
            </a:r>
            <a:endParaRPr lang="en-GB" dirty="0"/>
          </a:p>
          <a:p>
            <a:r>
              <a:rPr lang="en-GB" dirty="0"/>
              <a:t>Network isolation - </a:t>
            </a:r>
            <a:r>
              <a:rPr lang="en-GB" dirty="0" smtClean="0"/>
              <a:t>Runs on </a:t>
            </a:r>
            <a:r>
              <a:rPr lang="en-GB" dirty="0"/>
              <a:t>its own network namespace, with a virtual interface and IP address of its own.</a:t>
            </a:r>
          </a:p>
          <a:p>
            <a:r>
              <a:rPr lang="en-GB" dirty="0"/>
              <a:t>Copy-on-write - </a:t>
            </a:r>
            <a:r>
              <a:rPr lang="en-GB" dirty="0" smtClean="0"/>
              <a:t>Root file systems </a:t>
            </a:r>
            <a:r>
              <a:rPr lang="en-GB" dirty="0"/>
              <a:t>are created using copy-on-write, which makes deployment extremely fast, memory-cheap and disk-cheap, copy-on-write is provided by </a:t>
            </a:r>
            <a:r>
              <a:rPr lang="en-GB" dirty="0" smtClean="0"/>
              <a:t>AuFS (</a:t>
            </a:r>
            <a:r>
              <a:rPr lang="en-GB" dirty="0"/>
              <a:t>Another Union </a:t>
            </a:r>
            <a:r>
              <a:rPr lang="en-GB" dirty="0" smtClean="0"/>
              <a:t>File System)</a:t>
            </a:r>
          </a:p>
          <a:p>
            <a:r>
              <a:rPr lang="en-GB" dirty="0" smtClean="0"/>
              <a:t>More on Union File System </a:t>
            </a:r>
            <a:r>
              <a:rPr lang="en-GB" sz="1200" dirty="0">
                <a:hlinkClick r:id="rId3"/>
              </a:rPr>
              <a:t>http://</a:t>
            </a:r>
            <a:r>
              <a:rPr lang="en-GB" sz="1200" dirty="0" smtClean="0">
                <a:hlinkClick r:id="rId3"/>
              </a:rPr>
              <a:t>aufs.sourceforge.net/aufs.html</a:t>
            </a:r>
            <a:endParaRPr lang="en-GB" sz="1200" dirty="0"/>
          </a:p>
          <a:p>
            <a:r>
              <a:rPr lang="en-GB" dirty="0"/>
              <a:t>Logging - </a:t>
            </a:r>
            <a:r>
              <a:rPr lang="en-GB" dirty="0" smtClean="0"/>
              <a:t>The </a:t>
            </a:r>
            <a:r>
              <a:rPr lang="en-GB" dirty="0"/>
              <a:t>standard streams (stdout/stderr/stdin) is logged </a:t>
            </a:r>
          </a:p>
          <a:p>
            <a:r>
              <a:rPr lang="en-GB" dirty="0"/>
              <a:t>Change management - </a:t>
            </a:r>
            <a:r>
              <a:rPr lang="en-GB" dirty="0" smtClean="0"/>
              <a:t>Changes </a:t>
            </a:r>
            <a:r>
              <a:rPr lang="en-GB" dirty="0"/>
              <a:t>to a container's </a:t>
            </a:r>
            <a:r>
              <a:rPr lang="en-GB" dirty="0" smtClean="0"/>
              <a:t>file system </a:t>
            </a:r>
            <a:r>
              <a:rPr lang="en-GB" dirty="0"/>
              <a:t>can be committed into a new image </a:t>
            </a:r>
          </a:p>
          <a:p>
            <a:r>
              <a:rPr lang="en-GB" dirty="0"/>
              <a:t>Interactive shell - </a:t>
            </a:r>
            <a:r>
              <a:rPr lang="en-GB" dirty="0" smtClean="0"/>
              <a:t>Docker </a:t>
            </a:r>
            <a:r>
              <a:rPr lang="en-GB" dirty="0"/>
              <a:t>can allocate a pseudo-tty and attach to the standard input of any </a:t>
            </a:r>
            <a:r>
              <a:rPr lang="en-GB" dirty="0" smtClean="0"/>
              <a:t>container</a:t>
            </a:r>
          </a:p>
          <a:p>
            <a:r>
              <a:rPr lang="en-GB" dirty="0" smtClean="0"/>
              <a:t>Docker doesn't provide these features, it merely makes them trivially easy to use</a:t>
            </a:r>
          </a:p>
          <a:p>
            <a:endParaRPr lang="en-GB" dirty="0"/>
          </a:p>
        </p:txBody>
      </p:sp>
      <p:sp>
        <p:nvSpPr>
          <p:cNvPr id="4" name="Title 3"/>
          <p:cNvSpPr>
            <a:spLocks noGrp="1"/>
          </p:cNvSpPr>
          <p:nvPr>
            <p:ph type="title"/>
          </p:nvPr>
        </p:nvSpPr>
        <p:spPr/>
        <p:txBody>
          <a:bodyPr/>
          <a:lstStyle/>
          <a:p>
            <a:r>
              <a:rPr lang="en-GB" dirty="0" smtClean="0"/>
              <a:t>More Docker Information</a:t>
            </a:r>
            <a:endParaRPr lang="en-GB" dirty="0"/>
          </a:p>
        </p:txBody>
      </p:sp>
    </p:spTree>
    <p:extLst>
      <p:ext uri="{BB962C8B-B14F-4D97-AF65-F5344CB8AC3E}">
        <p14:creationId xmlns:p14="http://schemas.microsoft.com/office/powerpoint/2010/main" val="3697107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GB" dirty="0" smtClean="0"/>
              <a:t>Case Study: Using Docker for Managing Build Servers – pt1</a:t>
            </a:r>
            <a:endParaRPr lang="en-GB" dirty="0"/>
          </a:p>
        </p:txBody>
      </p:sp>
      <p:sp>
        <p:nvSpPr>
          <p:cNvPr id="13" name="TextBox 12"/>
          <p:cNvSpPr txBox="1"/>
          <p:nvPr/>
        </p:nvSpPr>
        <p:spPr>
          <a:xfrm>
            <a:off x="350871" y="1375881"/>
            <a:ext cx="5543550" cy="897682"/>
          </a:xfrm>
          <a:prstGeom prst="rect">
            <a:avLst/>
          </a:prstGeom>
          <a:noFill/>
        </p:spPr>
        <p:txBody>
          <a:bodyPr wrap="square" rtlCol="0">
            <a:spAutoFit/>
          </a:bodyPr>
          <a:lstStyle/>
          <a:p>
            <a:pPr>
              <a:spcAft>
                <a:spcPts val="450"/>
              </a:spcAft>
            </a:pPr>
            <a:r>
              <a:rPr lang="en-GB" sz="2000" dirty="0" smtClean="0">
                <a:solidFill>
                  <a:schemeClr val="accent2"/>
                </a:solidFill>
                <a:latin typeface="+mj-lt"/>
                <a:ea typeface="Segoe UI" pitchFamily="34" charset="0"/>
                <a:cs typeface="Segoe UI" pitchFamily="34" charset="0"/>
              </a:rPr>
              <a:t>Example: Building Hybris </a:t>
            </a:r>
            <a:r>
              <a:rPr lang="en-GB" sz="2000" u="sng" dirty="0" smtClean="0">
                <a:solidFill>
                  <a:schemeClr val="accent2"/>
                </a:solidFill>
                <a:latin typeface="+mj-lt"/>
                <a:ea typeface="Segoe UI" pitchFamily="34" charset="0"/>
                <a:cs typeface="Segoe UI" pitchFamily="34" charset="0"/>
              </a:rPr>
              <a:t>without</a:t>
            </a:r>
            <a:r>
              <a:rPr lang="en-GB" sz="2000" dirty="0" smtClean="0">
                <a:solidFill>
                  <a:schemeClr val="accent2"/>
                </a:solidFill>
                <a:latin typeface="+mj-lt"/>
                <a:ea typeface="Segoe UI" pitchFamily="34" charset="0"/>
                <a:cs typeface="Segoe UI" pitchFamily="34" charset="0"/>
              </a:rPr>
              <a:t> Docker</a:t>
            </a:r>
          </a:p>
          <a:p>
            <a:pPr>
              <a:spcAft>
                <a:spcPts val="450"/>
              </a:spcAft>
            </a:pPr>
            <a:endParaRPr lang="en-GB" sz="1350" dirty="0">
              <a:solidFill>
                <a:srgbClr val="339966"/>
              </a:solidFill>
              <a:latin typeface="Segoe UI" pitchFamily="34" charset="0"/>
              <a:ea typeface="Segoe UI" pitchFamily="34" charset="0"/>
              <a:cs typeface="Segoe UI" pitchFamily="34" charset="0"/>
            </a:endParaRPr>
          </a:p>
          <a:p>
            <a:pPr>
              <a:spcAft>
                <a:spcPts val="450"/>
              </a:spcAft>
            </a:pPr>
            <a:r>
              <a:rPr lang="en-GB" sz="1050" dirty="0" smtClean="0">
                <a:latin typeface="+mj-lt"/>
                <a:ea typeface="Segoe UI" pitchFamily="34" charset="0"/>
                <a:cs typeface="Segoe UI" pitchFamily="34" charset="0"/>
              </a:rPr>
              <a:t>The </a:t>
            </a:r>
            <a:r>
              <a:rPr lang="en-GB" sz="1050" dirty="0">
                <a:latin typeface="+mj-lt"/>
                <a:ea typeface="Segoe UI" pitchFamily="34" charset="0"/>
                <a:cs typeface="Segoe UI" pitchFamily="34" charset="0"/>
              </a:rPr>
              <a:t>below highlights </a:t>
            </a:r>
            <a:r>
              <a:rPr lang="en-GB" sz="1050" dirty="0" smtClean="0">
                <a:latin typeface="+mj-lt"/>
                <a:ea typeface="Segoe UI" pitchFamily="34" charset="0"/>
                <a:cs typeface="Segoe UI" pitchFamily="34" charset="0"/>
              </a:rPr>
              <a:t>a </a:t>
            </a:r>
            <a:r>
              <a:rPr lang="en-GB" sz="1050" dirty="0">
                <a:latin typeface="+mj-lt"/>
                <a:ea typeface="Segoe UI" pitchFamily="34" charset="0"/>
                <a:cs typeface="Segoe UI" pitchFamily="34" charset="0"/>
              </a:rPr>
              <a:t>Hybris Build </a:t>
            </a:r>
            <a:r>
              <a:rPr lang="en-GB" sz="1050" dirty="0" smtClean="0">
                <a:latin typeface="+mj-lt"/>
                <a:ea typeface="Segoe UI" pitchFamily="34" charset="0"/>
                <a:cs typeface="Segoe UI" pitchFamily="34" charset="0"/>
              </a:rPr>
              <a:t>Process solution</a:t>
            </a:r>
            <a:endParaRPr lang="en-GB" sz="1050" dirty="0">
              <a:latin typeface="+mj-lt"/>
              <a:ea typeface="Segoe UI" pitchFamily="34" charset="0"/>
              <a:cs typeface="Segoe UI" pitchFamily="34" charset="0"/>
            </a:endParaRPr>
          </a:p>
        </p:txBody>
      </p:sp>
      <p:sp>
        <p:nvSpPr>
          <p:cNvPr id="9" name="Rectangle 8"/>
          <p:cNvSpPr/>
          <p:nvPr/>
        </p:nvSpPr>
        <p:spPr>
          <a:xfrm>
            <a:off x="457200" y="4963663"/>
            <a:ext cx="1205865" cy="236987"/>
          </a:xfrm>
          <a:prstGeom prst="rect">
            <a:avLst/>
          </a:prstGeom>
          <a:solidFill>
            <a:srgbClr val="008080"/>
          </a:solidFill>
          <a:ln>
            <a:solidFill>
              <a:srgbClr val="00808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sz="788" dirty="0">
                <a:solidFill>
                  <a:schemeClr val="bg1"/>
                </a:solidFill>
                <a:latin typeface="Segoe UI" panose="020B0502040204020203" pitchFamily="34" charset="0"/>
                <a:ea typeface="Segoe UI" panose="020B0502040204020203" pitchFamily="34" charset="0"/>
                <a:cs typeface="Segoe UI" panose="020B0502040204020203" pitchFamily="34" charset="0"/>
              </a:rPr>
              <a:t>Jenkins Server</a:t>
            </a:r>
          </a:p>
        </p:txBody>
      </p:sp>
      <p:sp>
        <p:nvSpPr>
          <p:cNvPr id="10" name="Rectangle 9"/>
          <p:cNvSpPr/>
          <p:nvPr/>
        </p:nvSpPr>
        <p:spPr>
          <a:xfrm>
            <a:off x="457200" y="3847861"/>
            <a:ext cx="1205865" cy="1124189"/>
          </a:xfrm>
          <a:prstGeom prst="rect">
            <a:avLst/>
          </a:prstGeom>
          <a:noFill/>
          <a:ln>
            <a:solidFill>
              <a:srgbClr val="00808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GB" sz="788"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pic>
        <p:nvPicPr>
          <p:cNvPr id="2050" name="Picture 2" descr="http://ftp-chi.osuosl.org/pub/jenkins/art/jenkins-logo/1024x1024/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436" y="3943350"/>
            <a:ext cx="685800" cy="94773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upload.wikimedia.org/wikipedia/commons/thumb/e/e0/Git-logo.svg/2000px-Git-logo.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8558" y="3086101"/>
            <a:ext cx="649556" cy="27151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2521268" y="3847861"/>
            <a:ext cx="1205865" cy="1124189"/>
          </a:xfrm>
          <a:prstGeom prst="rect">
            <a:avLst/>
          </a:prstGeom>
          <a:noFill/>
          <a:ln>
            <a:solidFill>
              <a:srgbClr val="00808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GB" sz="788"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16" name="Rectangle 15"/>
          <p:cNvSpPr/>
          <p:nvPr/>
        </p:nvSpPr>
        <p:spPr>
          <a:xfrm>
            <a:off x="2519714" y="4977706"/>
            <a:ext cx="1205865" cy="236987"/>
          </a:xfrm>
          <a:prstGeom prst="rect">
            <a:avLst/>
          </a:prstGeom>
          <a:solidFill>
            <a:srgbClr val="008080"/>
          </a:solidFill>
          <a:ln>
            <a:solidFill>
              <a:srgbClr val="00808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sz="788" dirty="0">
                <a:solidFill>
                  <a:schemeClr val="bg1"/>
                </a:solidFill>
                <a:latin typeface="Segoe UI" panose="020B0502040204020203" pitchFamily="34" charset="0"/>
                <a:ea typeface="Segoe UI" panose="020B0502040204020203" pitchFamily="34" charset="0"/>
                <a:cs typeface="Segoe UI" panose="020B0502040204020203" pitchFamily="34" charset="0"/>
              </a:rPr>
              <a:t>Build Server</a:t>
            </a:r>
          </a:p>
        </p:txBody>
      </p:sp>
      <p:cxnSp>
        <p:nvCxnSpPr>
          <p:cNvPr id="5" name="Straight Arrow Connector 4"/>
          <p:cNvCxnSpPr>
            <a:endCxn id="10" idx="0"/>
          </p:cNvCxnSpPr>
          <p:nvPr/>
        </p:nvCxnSpPr>
        <p:spPr>
          <a:xfrm>
            <a:off x="1060133" y="3429000"/>
            <a:ext cx="0" cy="418862"/>
          </a:xfrm>
          <a:prstGeom prst="straightConnector1">
            <a:avLst/>
          </a:prstGeom>
          <a:ln w="38100">
            <a:solidFill>
              <a:srgbClr val="00808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3"/>
          </p:cNvCxnSpPr>
          <p:nvPr/>
        </p:nvCxnSpPr>
        <p:spPr>
          <a:xfrm>
            <a:off x="1663065" y="4409956"/>
            <a:ext cx="794385" cy="7263"/>
          </a:xfrm>
          <a:prstGeom prst="straightConnector1">
            <a:avLst/>
          </a:prstGeom>
          <a:ln w="38100">
            <a:solidFill>
              <a:srgbClr val="008080"/>
            </a:solidFill>
            <a:tailEnd type="triangle"/>
          </a:ln>
        </p:spPr>
        <p:style>
          <a:lnRef idx="1">
            <a:schemeClr val="accent1"/>
          </a:lnRef>
          <a:fillRef idx="0">
            <a:schemeClr val="accent1"/>
          </a:fillRef>
          <a:effectRef idx="0">
            <a:schemeClr val="accent1"/>
          </a:effectRef>
          <a:fontRef idx="minor">
            <a:schemeClr val="tx1"/>
          </a:fontRef>
        </p:style>
      </p:cxnSp>
      <p:pic>
        <p:nvPicPr>
          <p:cNvPr id="2056" name="Picture 8" descr="http://www.translatemedia.com/wp-content/uploads/2014/07/Hybri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82429" y="4302345"/>
            <a:ext cx="860872" cy="326806"/>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p:cNvSpPr txBox="1"/>
          <p:nvPr/>
        </p:nvSpPr>
        <p:spPr>
          <a:xfrm>
            <a:off x="3349194" y="4536707"/>
            <a:ext cx="453970" cy="253916"/>
          </a:xfrm>
          <a:prstGeom prst="rect">
            <a:avLst/>
          </a:prstGeom>
          <a:noFill/>
        </p:spPr>
        <p:txBody>
          <a:bodyPr wrap="none" rtlCol="0">
            <a:spAutoFit/>
          </a:bodyPr>
          <a:lstStyle/>
          <a:p>
            <a:r>
              <a:rPr lang="en-GB" sz="1050" i="1" dirty="0">
                <a:solidFill>
                  <a:schemeClr val="tx2">
                    <a:lumMod val="75000"/>
                  </a:schemeClr>
                </a:solidFill>
              </a:rPr>
              <a:t>vX.2</a:t>
            </a:r>
          </a:p>
        </p:txBody>
      </p:sp>
      <p:sp>
        <p:nvSpPr>
          <p:cNvPr id="23" name="TextBox 3"/>
          <p:cNvSpPr txBox="1"/>
          <p:nvPr/>
        </p:nvSpPr>
        <p:spPr>
          <a:xfrm>
            <a:off x="4392345" y="2571750"/>
            <a:ext cx="4008706" cy="3157275"/>
          </a:xfrm>
          <a:prstGeom prst="rect">
            <a:avLst/>
          </a:prstGeom>
          <a:noFill/>
        </p:spPr>
        <p:txBody>
          <a:bodyPr wrap="square" rtlCol="0">
            <a:spAutoFit/>
          </a:bodyPr>
          <a:lstStyle/>
          <a:p>
            <a:pPr>
              <a:spcAft>
                <a:spcPts val="450"/>
              </a:spcAft>
            </a:pPr>
            <a:r>
              <a:rPr lang="en-GB" sz="1050" u="sng" dirty="0">
                <a:latin typeface="+mj-lt"/>
                <a:ea typeface="Segoe UI" pitchFamily="34" charset="0"/>
                <a:cs typeface="Segoe UI" pitchFamily="34" charset="0"/>
              </a:rPr>
              <a:t>Process</a:t>
            </a:r>
            <a:r>
              <a:rPr lang="en-GB" sz="1050" dirty="0">
                <a:latin typeface="+mj-lt"/>
                <a:ea typeface="Segoe UI" pitchFamily="34" charset="0"/>
                <a:cs typeface="Segoe UI" pitchFamily="34" charset="0"/>
              </a:rPr>
              <a:t>:</a:t>
            </a:r>
          </a:p>
          <a:p>
            <a:pPr marL="257175" indent="-257175">
              <a:spcAft>
                <a:spcPts val="450"/>
              </a:spcAft>
              <a:buFont typeface="+mj-lt"/>
              <a:buAutoNum type="arabicPeriod"/>
            </a:pPr>
            <a:r>
              <a:rPr lang="en-GB" sz="1050" b="1" dirty="0" smtClean="0">
                <a:latin typeface="+mj-lt"/>
                <a:ea typeface="Segoe UI" pitchFamily="34" charset="0"/>
                <a:cs typeface="Segoe UI" pitchFamily="34" charset="0"/>
              </a:rPr>
              <a:t>Something </a:t>
            </a:r>
            <a:r>
              <a:rPr lang="en-GB" sz="1050" dirty="0" smtClean="0">
                <a:latin typeface="+mj-lt"/>
                <a:ea typeface="Segoe UI" pitchFamily="34" charset="0"/>
                <a:cs typeface="Segoe UI" pitchFamily="34" charset="0"/>
              </a:rPr>
              <a:t>was used </a:t>
            </a:r>
            <a:r>
              <a:rPr lang="en-GB" sz="1050" dirty="0">
                <a:latin typeface="+mj-lt"/>
                <a:ea typeface="Segoe UI" pitchFamily="34" charset="0"/>
                <a:cs typeface="Segoe UI" pitchFamily="34" charset="0"/>
              </a:rPr>
              <a:t>to install Hybris on the Build server (one-time only setup</a:t>
            </a:r>
            <a:r>
              <a:rPr lang="en-GB" sz="1050" dirty="0" smtClean="0">
                <a:latin typeface="+mj-lt"/>
                <a:ea typeface="Segoe UI" pitchFamily="34" charset="0"/>
                <a:cs typeface="Segoe UI" pitchFamily="34" charset="0"/>
              </a:rPr>
              <a:t>) – could be Chef (often manual)</a:t>
            </a:r>
            <a:endParaRPr lang="en-GB" sz="1050" dirty="0">
              <a:latin typeface="+mj-lt"/>
              <a:ea typeface="Segoe UI" pitchFamily="34" charset="0"/>
              <a:cs typeface="Segoe UI" pitchFamily="34" charset="0"/>
            </a:endParaRPr>
          </a:p>
          <a:p>
            <a:pPr marL="257175" indent="-257175">
              <a:spcAft>
                <a:spcPts val="450"/>
              </a:spcAft>
              <a:buFont typeface="+mj-lt"/>
              <a:buAutoNum type="arabicPeriod"/>
            </a:pPr>
            <a:r>
              <a:rPr lang="en-GB" sz="1050" dirty="0">
                <a:latin typeface="+mj-lt"/>
                <a:ea typeface="Segoe UI" pitchFamily="34" charset="0"/>
                <a:cs typeface="Segoe UI" pitchFamily="34" charset="0"/>
              </a:rPr>
              <a:t>The Hybris build server is used for the compilation of code</a:t>
            </a:r>
          </a:p>
          <a:p>
            <a:pPr marL="257175" indent="-257175">
              <a:spcAft>
                <a:spcPts val="450"/>
              </a:spcAft>
              <a:buFont typeface="+mj-lt"/>
              <a:buAutoNum type="arabicPeriod"/>
            </a:pPr>
            <a:r>
              <a:rPr lang="en-GB" sz="1050" dirty="0">
                <a:latin typeface="+mj-lt"/>
                <a:ea typeface="Segoe UI" pitchFamily="34" charset="0"/>
                <a:cs typeface="Segoe UI" pitchFamily="34" charset="0"/>
              </a:rPr>
              <a:t>When a developer pushes the code to Git, Jenkins will execute on the Hybris build server (if not already in use)</a:t>
            </a:r>
          </a:p>
          <a:p>
            <a:pPr marL="257175" indent="-257175">
              <a:spcAft>
                <a:spcPts val="450"/>
              </a:spcAft>
              <a:buFont typeface="+mj-lt"/>
              <a:buAutoNum type="arabicPeriod"/>
            </a:pPr>
            <a:r>
              <a:rPr lang="en-GB" sz="1050" dirty="0">
                <a:latin typeface="+mj-lt"/>
                <a:ea typeface="Segoe UI" pitchFamily="34" charset="0"/>
                <a:cs typeface="Segoe UI" pitchFamily="34" charset="0"/>
              </a:rPr>
              <a:t>The code is copied onto the Hybris server and the code is compiled</a:t>
            </a:r>
          </a:p>
          <a:p>
            <a:pPr marL="257175" indent="-257175">
              <a:spcAft>
                <a:spcPts val="450"/>
              </a:spcAft>
              <a:buFont typeface="+mj-lt"/>
              <a:buAutoNum type="arabicPeriod"/>
            </a:pPr>
            <a:r>
              <a:rPr lang="en-GB" sz="1050" dirty="0">
                <a:latin typeface="+mj-lt"/>
                <a:ea typeface="Segoe UI" pitchFamily="34" charset="0"/>
                <a:cs typeface="Segoe UI" pitchFamily="34" charset="0"/>
              </a:rPr>
              <a:t>Once compiled Jenkins zips up the content for deployment</a:t>
            </a:r>
          </a:p>
          <a:p>
            <a:pPr>
              <a:spcAft>
                <a:spcPts val="450"/>
              </a:spcAft>
            </a:pPr>
            <a:endParaRPr lang="en-GB" sz="1050" dirty="0">
              <a:latin typeface="+mj-lt"/>
              <a:ea typeface="Segoe UI" pitchFamily="34" charset="0"/>
              <a:cs typeface="Segoe UI" pitchFamily="34" charset="0"/>
            </a:endParaRPr>
          </a:p>
          <a:p>
            <a:pPr>
              <a:spcAft>
                <a:spcPts val="450"/>
              </a:spcAft>
            </a:pPr>
            <a:r>
              <a:rPr lang="en-GB" sz="1050" u="sng" dirty="0">
                <a:latin typeface="+mj-lt"/>
                <a:ea typeface="Segoe UI" pitchFamily="34" charset="0"/>
                <a:cs typeface="Segoe UI" pitchFamily="34" charset="0"/>
              </a:rPr>
              <a:t>Disadvantages</a:t>
            </a:r>
            <a:r>
              <a:rPr lang="en-GB" sz="1050" dirty="0">
                <a:latin typeface="+mj-lt"/>
                <a:ea typeface="Segoe UI" pitchFamily="34" charset="0"/>
                <a:cs typeface="Segoe UI" pitchFamily="34" charset="0"/>
              </a:rPr>
              <a:t>:</a:t>
            </a:r>
          </a:p>
          <a:p>
            <a:pPr marL="214313" indent="-214313">
              <a:spcAft>
                <a:spcPts val="450"/>
              </a:spcAft>
              <a:buFont typeface="Wingdings" panose="05000000000000000000" pitchFamily="2" charset="2"/>
              <a:buChar char="§"/>
            </a:pPr>
            <a:r>
              <a:rPr lang="en-GB" sz="1050" dirty="0">
                <a:latin typeface="+mj-lt"/>
                <a:ea typeface="Segoe UI" pitchFamily="34" charset="0"/>
                <a:cs typeface="Segoe UI" pitchFamily="34" charset="0"/>
              </a:rPr>
              <a:t>The Hybris build server can only be used for one execution at a time</a:t>
            </a:r>
          </a:p>
          <a:p>
            <a:pPr marL="214313" indent="-214313">
              <a:spcAft>
                <a:spcPts val="450"/>
              </a:spcAft>
              <a:buFont typeface="Wingdings" panose="05000000000000000000" pitchFamily="2" charset="2"/>
              <a:buChar char="§"/>
            </a:pPr>
            <a:r>
              <a:rPr lang="en-GB" sz="1050" dirty="0">
                <a:latin typeface="+mj-lt"/>
                <a:ea typeface="Segoe UI" pitchFamily="34" charset="0"/>
                <a:cs typeface="Segoe UI" pitchFamily="34" charset="0"/>
              </a:rPr>
              <a:t> The build server is restricted to one version of Hybris only</a:t>
            </a:r>
          </a:p>
          <a:p>
            <a:pPr marL="214313" indent="-214313">
              <a:spcAft>
                <a:spcPts val="450"/>
              </a:spcAft>
              <a:buFont typeface="Wingdings" panose="05000000000000000000" pitchFamily="2" charset="2"/>
              <a:buChar char="§"/>
            </a:pPr>
            <a:endParaRPr lang="en-GB" sz="1050" dirty="0">
              <a:latin typeface="+mj-lt"/>
              <a:ea typeface="Segoe UI" pitchFamily="34" charset="0"/>
              <a:cs typeface="Segoe UI" pitchFamily="34" charset="0"/>
            </a:endParaRPr>
          </a:p>
        </p:txBody>
      </p:sp>
      <p:sp>
        <p:nvSpPr>
          <p:cNvPr id="3" name="Slide Number Placeholder 2"/>
          <p:cNvSpPr>
            <a:spLocks noGrp="1"/>
          </p:cNvSpPr>
          <p:nvPr>
            <p:ph type="sldNum" sz="quarter" idx="12"/>
          </p:nvPr>
        </p:nvSpPr>
        <p:spPr/>
        <p:txBody>
          <a:bodyPr/>
          <a:lstStyle/>
          <a:p>
            <a:fld id="{E27E5EB4-EFBF-4F61-ACBC-00D1CD707371}" type="slidenum">
              <a:rPr lang="en-GB" smtClean="0"/>
              <a:pPr/>
              <a:t>19</a:t>
            </a:fld>
            <a:endParaRPr lang="en-GB"/>
          </a:p>
        </p:txBody>
      </p:sp>
      <p:cxnSp>
        <p:nvCxnSpPr>
          <p:cNvPr id="20" name="Straight Connector 19"/>
          <p:cNvCxnSpPr/>
          <p:nvPr/>
        </p:nvCxnSpPr>
        <p:spPr>
          <a:xfrm>
            <a:off x="4114800" y="2800350"/>
            <a:ext cx="0" cy="2514600"/>
          </a:xfrm>
          <a:prstGeom prst="line">
            <a:avLst/>
          </a:prstGeom>
          <a:ln>
            <a:solidFill>
              <a:srgbClr val="339966"/>
            </a:solidFill>
            <a:prstDash val="dash"/>
          </a:ln>
          <a:effectLst/>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05064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6"/>
                                        </p:tgtEl>
                                        <p:attrNameLst>
                                          <p:attrName>style.visibility</p:attrName>
                                        </p:attrNameLst>
                                      </p:cBhvr>
                                      <p:to>
                                        <p:strVal val="visible"/>
                                      </p:to>
                                    </p:set>
                                    <p:animEffect transition="in" filter="fade">
                                      <p:cBhvr>
                                        <p:cTn id="7" dur="500"/>
                                        <p:tgtEl>
                                          <p:spTgt spid="205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500"/>
                                        <p:tgtEl>
                                          <p:spTgt spid="6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54"/>
                                        </p:tgtEl>
                                        <p:attrNameLst>
                                          <p:attrName>style.visibility</p:attrName>
                                        </p:attrNameLst>
                                      </p:cBhvr>
                                      <p:to>
                                        <p:strVal val="visible"/>
                                      </p:to>
                                    </p:set>
                                    <p:animEffect transition="in" filter="fade">
                                      <p:cBhvr>
                                        <p:cTn id="15" dur="500"/>
                                        <p:tgtEl>
                                          <p:spTgt spid="205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Sections</a:t>
            </a:r>
            <a:endParaRPr lang="en-GB" dirty="0"/>
          </a:p>
        </p:txBody>
      </p:sp>
      <p:sp>
        <p:nvSpPr>
          <p:cNvPr id="3" name="Content Placeholder 2"/>
          <p:cNvSpPr>
            <a:spLocks noGrp="1"/>
          </p:cNvSpPr>
          <p:nvPr>
            <p:ph sz="quarter" idx="11"/>
          </p:nvPr>
        </p:nvSpPr>
        <p:spPr/>
        <p:txBody>
          <a:bodyPr/>
          <a:lstStyle/>
          <a:p>
            <a:r>
              <a:rPr lang="en-GB" dirty="0"/>
              <a:t>Immutable vs </a:t>
            </a:r>
            <a:r>
              <a:rPr lang="en-GB" dirty="0" smtClean="0"/>
              <a:t>Convergent Infrastructure</a:t>
            </a:r>
            <a:endParaRPr lang="en-GB" dirty="0"/>
          </a:p>
          <a:p>
            <a:r>
              <a:rPr lang="en-GB" dirty="0" smtClean="0"/>
              <a:t>Introduction </a:t>
            </a:r>
            <a:r>
              <a:rPr lang="en-GB" dirty="0"/>
              <a:t>to Containers</a:t>
            </a:r>
          </a:p>
          <a:p>
            <a:r>
              <a:rPr lang="en-GB" dirty="0" smtClean="0"/>
              <a:t>Containers </a:t>
            </a:r>
            <a:r>
              <a:rPr lang="en-GB" dirty="0"/>
              <a:t>vs </a:t>
            </a:r>
            <a:r>
              <a:rPr lang="en-GB" dirty="0" smtClean="0"/>
              <a:t>Virtual Machines</a:t>
            </a:r>
            <a:endParaRPr lang="en-GB" dirty="0"/>
          </a:p>
          <a:p>
            <a:r>
              <a:rPr lang="en-GB" dirty="0"/>
              <a:t>Best practices of using Docker containers</a:t>
            </a:r>
          </a:p>
          <a:p>
            <a:r>
              <a:rPr lang="en-GB" dirty="0"/>
              <a:t>Docker architecture overview</a:t>
            </a:r>
          </a:p>
          <a:p>
            <a:r>
              <a:rPr lang="en-GB" dirty="0"/>
              <a:t>Using Docker to build an environment</a:t>
            </a:r>
          </a:p>
          <a:p>
            <a:r>
              <a:rPr lang="en-GB" dirty="0"/>
              <a:t>Summary</a:t>
            </a:r>
          </a:p>
          <a:p>
            <a:r>
              <a:rPr lang="en-GB" dirty="0"/>
              <a:t>Lab </a:t>
            </a:r>
            <a:r>
              <a:rPr lang="en-GB" dirty="0" smtClean="0"/>
              <a:t>exercise</a:t>
            </a:r>
            <a:endParaRPr lang="en-GB" dirty="0"/>
          </a:p>
          <a:p>
            <a:r>
              <a:rPr lang="en-GB" dirty="0"/>
              <a:t>Lab Review</a:t>
            </a:r>
          </a:p>
          <a:p>
            <a:r>
              <a:rPr lang="en-GB" dirty="0"/>
              <a:t>Discussion</a:t>
            </a:r>
          </a:p>
          <a:p>
            <a:r>
              <a:rPr lang="en-GB" dirty="0" smtClean="0"/>
              <a:t>Recap</a:t>
            </a:r>
            <a:endParaRPr lang="en-GB" dirty="0"/>
          </a:p>
        </p:txBody>
      </p:sp>
      <p:sp>
        <p:nvSpPr>
          <p:cNvPr id="4" name="Title 3"/>
          <p:cNvSpPr>
            <a:spLocks noGrp="1"/>
          </p:cNvSpPr>
          <p:nvPr>
            <p:ph type="title"/>
          </p:nvPr>
        </p:nvSpPr>
        <p:spPr/>
        <p:txBody>
          <a:bodyPr/>
          <a:lstStyle/>
          <a:p>
            <a:r>
              <a:rPr lang="en-CA" dirty="0"/>
              <a:t>Content</a:t>
            </a:r>
            <a:endParaRPr lang="en-GB" dirty="0"/>
          </a:p>
        </p:txBody>
      </p:sp>
    </p:spTree>
    <p:extLst>
      <p:ext uri="{BB962C8B-B14F-4D97-AF65-F5344CB8AC3E}">
        <p14:creationId xmlns:p14="http://schemas.microsoft.com/office/powerpoint/2010/main" val="13403441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GB" dirty="0" smtClean="0"/>
              <a:t>Case Study: Using Docker for Managing Build Servers – pt2</a:t>
            </a:r>
            <a:endParaRPr lang="en-GB" dirty="0"/>
          </a:p>
        </p:txBody>
      </p:sp>
      <p:sp>
        <p:nvSpPr>
          <p:cNvPr id="13" name="TextBox 12"/>
          <p:cNvSpPr txBox="1"/>
          <p:nvPr/>
        </p:nvSpPr>
        <p:spPr>
          <a:xfrm>
            <a:off x="350871" y="1375881"/>
            <a:ext cx="5543550" cy="897682"/>
          </a:xfrm>
          <a:prstGeom prst="rect">
            <a:avLst/>
          </a:prstGeom>
          <a:noFill/>
        </p:spPr>
        <p:txBody>
          <a:bodyPr wrap="square" rtlCol="0">
            <a:spAutoFit/>
          </a:bodyPr>
          <a:lstStyle/>
          <a:p>
            <a:pPr>
              <a:spcAft>
                <a:spcPts val="450"/>
              </a:spcAft>
            </a:pPr>
            <a:r>
              <a:rPr lang="en-GB" sz="2000" dirty="0" smtClean="0">
                <a:solidFill>
                  <a:schemeClr val="accent2"/>
                </a:solidFill>
                <a:latin typeface="+mj-lt"/>
                <a:ea typeface="Segoe UI" pitchFamily="34" charset="0"/>
                <a:cs typeface="Segoe UI" pitchFamily="34" charset="0"/>
              </a:rPr>
              <a:t>Example: Building Hybris </a:t>
            </a:r>
            <a:r>
              <a:rPr lang="en-GB" sz="2000" u="sng" dirty="0" smtClean="0">
                <a:solidFill>
                  <a:schemeClr val="accent2"/>
                </a:solidFill>
                <a:latin typeface="+mj-lt"/>
                <a:ea typeface="Segoe UI" pitchFamily="34" charset="0"/>
                <a:cs typeface="Segoe UI" pitchFamily="34" charset="0"/>
              </a:rPr>
              <a:t>with</a:t>
            </a:r>
            <a:r>
              <a:rPr lang="en-GB" sz="2000" dirty="0" smtClean="0">
                <a:solidFill>
                  <a:schemeClr val="accent2"/>
                </a:solidFill>
                <a:latin typeface="+mj-lt"/>
                <a:ea typeface="Segoe UI" pitchFamily="34" charset="0"/>
                <a:cs typeface="Segoe UI" pitchFamily="34" charset="0"/>
              </a:rPr>
              <a:t> Docker</a:t>
            </a:r>
          </a:p>
          <a:p>
            <a:pPr>
              <a:spcAft>
                <a:spcPts val="450"/>
              </a:spcAft>
            </a:pPr>
            <a:endParaRPr lang="en-GB" sz="1350" dirty="0">
              <a:solidFill>
                <a:srgbClr val="339966"/>
              </a:solidFill>
              <a:latin typeface="Segoe UI" pitchFamily="34" charset="0"/>
              <a:ea typeface="Segoe UI" pitchFamily="34" charset="0"/>
              <a:cs typeface="Segoe UI" pitchFamily="34" charset="0"/>
            </a:endParaRPr>
          </a:p>
          <a:p>
            <a:pPr>
              <a:spcAft>
                <a:spcPts val="450"/>
              </a:spcAft>
            </a:pPr>
            <a:r>
              <a:rPr lang="en-GB" sz="1050" dirty="0" smtClean="0">
                <a:latin typeface="+mj-lt"/>
                <a:ea typeface="Segoe UI" pitchFamily="34" charset="0"/>
                <a:cs typeface="Segoe UI" pitchFamily="34" charset="0"/>
              </a:rPr>
              <a:t>The </a:t>
            </a:r>
            <a:r>
              <a:rPr lang="en-GB" sz="1050" dirty="0">
                <a:latin typeface="+mj-lt"/>
                <a:ea typeface="Segoe UI" pitchFamily="34" charset="0"/>
                <a:cs typeface="Segoe UI" pitchFamily="34" charset="0"/>
              </a:rPr>
              <a:t>below highlights </a:t>
            </a:r>
            <a:r>
              <a:rPr lang="en-GB" sz="1050" dirty="0" smtClean="0">
                <a:latin typeface="+mj-lt"/>
                <a:ea typeface="Segoe UI" pitchFamily="34" charset="0"/>
                <a:cs typeface="Segoe UI" pitchFamily="34" charset="0"/>
              </a:rPr>
              <a:t>a </a:t>
            </a:r>
            <a:r>
              <a:rPr lang="en-GB" sz="1050" dirty="0">
                <a:latin typeface="+mj-lt"/>
                <a:ea typeface="Segoe UI" pitchFamily="34" charset="0"/>
                <a:cs typeface="Segoe UI" pitchFamily="34" charset="0"/>
              </a:rPr>
              <a:t>Hybris Build </a:t>
            </a:r>
            <a:r>
              <a:rPr lang="en-GB" sz="1050" dirty="0" smtClean="0">
                <a:latin typeface="+mj-lt"/>
                <a:ea typeface="Segoe UI" pitchFamily="34" charset="0"/>
                <a:cs typeface="Segoe UI" pitchFamily="34" charset="0"/>
              </a:rPr>
              <a:t>Process solution</a:t>
            </a:r>
            <a:endParaRPr lang="en-GB" sz="1050" dirty="0">
              <a:latin typeface="+mj-lt"/>
              <a:ea typeface="Segoe UI" pitchFamily="34" charset="0"/>
              <a:cs typeface="Segoe UI" pitchFamily="34" charset="0"/>
            </a:endParaRPr>
          </a:p>
        </p:txBody>
      </p:sp>
      <p:sp>
        <p:nvSpPr>
          <p:cNvPr id="3" name="Slide Number Placeholder 2"/>
          <p:cNvSpPr>
            <a:spLocks noGrp="1"/>
          </p:cNvSpPr>
          <p:nvPr>
            <p:ph type="sldNum" sz="quarter" idx="12"/>
          </p:nvPr>
        </p:nvSpPr>
        <p:spPr/>
        <p:txBody>
          <a:bodyPr/>
          <a:lstStyle/>
          <a:p>
            <a:fld id="{E27E5EB4-EFBF-4F61-ACBC-00D1CD707371}" type="slidenum">
              <a:rPr lang="en-GB" smtClean="0"/>
              <a:pPr/>
              <a:t>20</a:t>
            </a:fld>
            <a:endParaRPr lang="en-GB"/>
          </a:p>
        </p:txBody>
      </p:sp>
      <p:cxnSp>
        <p:nvCxnSpPr>
          <p:cNvPr id="24" name="Straight Arrow Connector 23"/>
          <p:cNvCxnSpPr/>
          <p:nvPr/>
        </p:nvCxnSpPr>
        <p:spPr>
          <a:xfrm flipV="1">
            <a:off x="1628924" y="4114800"/>
            <a:ext cx="1196365" cy="20628"/>
          </a:xfrm>
          <a:prstGeom prst="straightConnector1">
            <a:avLst/>
          </a:prstGeom>
          <a:ln w="38100">
            <a:solidFill>
              <a:srgbClr val="00808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621684" y="4220091"/>
            <a:ext cx="1203605" cy="440706"/>
          </a:xfrm>
          <a:prstGeom prst="straightConnector1">
            <a:avLst/>
          </a:prstGeom>
          <a:ln w="38100">
            <a:solidFill>
              <a:srgbClr val="00808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198661" y="3182391"/>
            <a:ext cx="2377951" cy="1934482"/>
          </a:xfrm>
          <a:prstGeom prst="rect">
            <a:avLst/>
          </a:prstGeom>
          <a:noFill/>
          <a:ln>
            <a:solidFill>
              <a:srgbClr val="00808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GB" sz="788"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cxnSp>
        <p:nvCxnSpPr>
          <p:cNvPr id="29" name="Straight Arrow Connector 28"/>
          <p:cNvCxnSpPr/>
          <p:nvPr/>
        </p:nvCxnSpPr>
        <p:spPr>
          <a:xfrm>
            <a:off x="1493797" y="3566897"/>
            <a:ext cx="1829324" cy="6009"/>
          </a:xfrm>
          <a:prstGeom prst="straightConnector1">
            <a:avLst/>
          </a:prstGeom>
          <a:ln w="28575">
            <a:solidFill>
              <a:srgbClr val="4BACC6"/>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2933029" y="3881764"/>
            <a:ext cx="1012530" cy="472274"/>
          </a:xfrm>
          <a:prstGeom prst="roundRect">
            <a:avLst>
              <a:gd name="adj" fmla="val 14021"/>
            </a:avLst>
          </a:prstGeom>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GB" sz="1350"/>
          </a:p>
        </p:txBody>
      </p:sp>
      <p:sp>
        <p:nvSpPr>
          <p:cNvPr id="31" name="TextBox 30"/>
          <p:cNvSpPr txBox="1"/>
          <p:nvPr/>
        </p:nvSpPr>
        <p:spPr>
          <a:xfrm>
            <a:off x="3087976" y="3964398"/>
            <a:ext cx="742950" cy="438582"/>
          </a:xfrm>
          <a:prstGeom prst="rect">
            <a:avLst/>
          </a:prstGeom>
          <a:noFill/>
        </p:spPr>
        <p:txBody>
          <a:bodyPr wrap="square" rtlCol="0">
            <a:spAutoFit/>
          </a:bodyPr>
          <a:lstStyle/>
          <a:p>
            <a:pPr algn="ctr"/>
            <a:r>
              <a:rPr lang="en-GB" sz="750" dirty="0">
                <a:latin typeface="Segoe UI" panose="020B0502040204020203" pitchFamily="34" charset="0"/>
                <a:ea typeface="Segoe UI" panose="020B0502040204020203" pitchFamily="34" charset="0"/>
                <a:cs typeface="Segoe UI" panose="020B0502040204020203" pitchFamily="34" charset="0"/>
              </a:rPr>
              <a:t>Isolated build Environment</a:t>
            </a:r>
          </a:p>
        </p:txBody>
      </p:sp>
      <p:sp>
        <p:nvSpPr>
          <p:cNvPr id="32" name="Rounded Rectangle 31"/>
          <p:cNvSpPr/>
          <p:nvPr/>
        </p:nvSpPr>
        <p:spPr>
          <a:xfrm>
            <a:off x="2933675" y="4469903"/>
            <a:ext cx="1012530" cy="472274"/>
          </a:xfrm>
          <a:prstGeom prst="roundRect">
            <a:avLst>
              <a:gd name="adj" fmla="val 14021"/>
            </a:avLst>
          </a:prstGeom>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GB" sz="1350"/>
          </a:p>
        </p:txBody>
      </p:sp>
      <p:sp>
        <p:nvSpPr>
          <p:cNvPr id="33" name="TextBox 32"/>
          <p:cNvSpPr txBox="1"/>
          <p:nvPr/>
        </p:nvSpPr>
        <p:spPr>
          <a:xfrm>
            <a:off x="3088622" y="4560331"/>
            <a:ext cx="742950" cy="438582"/>
          </a:xfrm>
          <a:prstGeom prst="rect">
            <a:avLst/>
          </a:prstGeom>
          <a:noFill/>
        </p:spPr>
        <p:txBody>
          <a:bodyPr wrap="square" rtlCol="0">
            <a:spAutoFit/>
          </a:bodyPr>
          <a:lstStyle/>
          <a:p>
            <a:pPr algn="ctr"/>
            <a:r>
              <a:rPr lang="en-GB" sz="750" dirty="0">
                <a:latin typeface="Segoe UI" panose="020B0502040204020203" pitchFamily="34" charset="0"/>
                <a:ea typeface="Segoe UI" panose="020B0502040204020203" pitchFamily="34" charset="0"/>
                <a:cs typeface="Segoe UI" panose="020B0502040204020203" pitchFamily="34" charset="0"/>
              </a:rPr>
              <a:t>Isolated build Environment</a:t>
            </a:r>
          </a:p>
        </p:txBody>
      </p:sp>
      <p:sp>
        <p:nvSpPr>
          <p:cNvPr id="34" name="Rectangle 33"/>
          <p:cNvSpPr/>
          <p:nvPr/>
        </p:nvSpPr>
        <p:spPr>
          <a:xfrm>
            <a:off x="2896663" y="3303998"/>
            <a:ext cx="1126649" cy="43508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r"/>
            <a:endParaRPr lang="en-GB" sz="1350" dirty="0">
              <a:ln w="0"/>
              <a:solidFill>
                <a:schemeClr val="tx1"/>
              </a:solidFill>
              <a:effectLst>
                <a:outerShdw blurRad="38100" dist="19050" dir="2700000" algn="tl" rotWithShape="0">
                  <a:schemeClr val="dk1">
                    <a:alpha val="40000"/>
                  </a:schemeClr>
                </a:outerShdw>
              </a:effectLst>
            </a:endParaRPr>
          </a:p>
        </p:txBody>
      </p:sp>
      <p:pic>
        <p:nvPicPr>
          <p:cNvPr id="35" name="Picture 34" descr="http://odewahn.github.io/repeatable-workflows-docker-ipython/images/docker-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8659" y="3391889"/>
            <a:ext cx="1007805" cy="240869"/>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46"/>
          <p:cNvSpPr/>
          <p:nvPr/>
        </p:nvSpPr>
        <p:spPr>
          <a:xfrm>
            <a:off x="457200" y="4758472"/>
            <a:ext cx="1205865" cy="236987"/>
          </a:xfrm>
          <a:prstGeom prst="rect">
            <a:avLst/>
          </a:prstGeom>
          <a:solidFill>
            <a:srgbClr val="008080"/>
          </a:solidFill>
          <a:ln>
            <a:solidFill>
              <a:srgbClr val="00808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sz="788" dirty="0">
                <a:solidFill>
                  <a:schemeClr val="bg1"/>
                </a:solidFill>
                <a:latin typeface="Segoe UI" panose="020B0502040204020203" pitchFamily="34" charset="0"/>
                <a:ea typeface="Segoe UI" panose="020B0502040204020203" pitchFamily="34" charset="0"/>
                <a:cs typeface="Segoe UI" panose="020B0502040204020203" pitchFamily="34" charset="0"/>
              </a:rPr>
              <a:t>Jenkins Server</a:t>
            </a:r>
          </a:p>
        </p:txBody>
      </p:sp>
      <p:sp>
        <p:nvSpPr>
          <p:cNvPr id="37" name="Rectangle 47"/>
          <p:cNvSpPr/>
          <p:nvPr/>
        </p:nvSpPr>
        <p:spPr>
          <a:xfrm>
            <a:off x="457200" y="3642670"/>
            <a:ext cx="1205865" cy="1124189"/>
          </a:xfrm>
          <a:prstGeom prst="rect">
            <a:avLst/>
          </a:prstGeom>
          <a:noFill/>
          <a:ln>
            <a:solidFill>
              <a:srgbClr val="00808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GB" sz="788"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38" name="Rectangle 9"/>
          <p:cNvSpPr/>
          <p:nvPr/>
        </p:nvSpPr>
        <p:spPr>
          <a:xfrm>
            <a:off x="457200" y="3642670"/>
            <a:ext cx="1205865" cy="1124189"/>
          </a:xfrm>
          <a:prstGeom prst="rect">
            <a:avLst/>
          </a:prstGeom>
          <a:solidFill>
            <a:schemeClr val="bg1"/>
          </a:solidFill>
          <a:ln>
            <a:solidFill>
              <a:srgbClr val="00808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GB" sz="788"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pic>
        <p:nvPicPr>
          <p:cNvPr id="39" name="Picture 2" descr="http://ftp-chi.osuosl.org/pub/jenkins/art/jenkins-logo/1024x1024/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0436" y="3713059"/>
            <a:ext cx="685800" cy="947738"/>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p:cNvSpPr/>
          <p:nvPr/>
        </p:nvSpPr>
        <p:spPr>
          <a:xfrm>
            <a:off x="2198661" y="5109759"/>
            <a:ext cx="2377951" cy="262341"/>
          </a:xfrm>
          <a:prstGeom prst="rect">
            <a:avLst/>
          </a:prstGeom>
          <a:solidFill>
            <a:srgbClr val="008080"/>
          </a:solidFill>
          <a:ln>
            <a:solidFill>
              <a:srgbClr val="00808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sz="788" dirty="0">
                <a:solidFill>
                  <a:schemeClr val="bg1"/>
                </a:solidFill>
                <a:latin typeface="Segoe UI" panose="020B0502040204020203" pitchFamily="34" charset="0"/>
                <a:ea typeface="Segoe UI" panose="020B0502040204020203" pitchFamily="34" charset="0"/>
                <a:cs typeface="Segoe UI" panose="020B0502040204020203" pitchFamily="34" charset="0"/>
              </a:rPr>
              <a:t>Build Server</a:t>
            </a:r>
          </a:p>
        </p:txBody>
      </p:sp>
      <p:sp>
        <p:nvSpPr>
          <p:cNvPr id="41" name="Rectangle 40"/>
          <p:cNvSpPr/>
          <p:nvPr/>
        </p:nvSpPr>
        <p:spPr>
          <a:xfrm>
            <a:off x="1339395" y="3303998"/>
            <a:ext cx="451394" cy="43508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r"/>
            <a:endParaRPr lang="en-GB" sz="1350" dirty="0">
              <a:ln w="0"/>
              <a:solidFill>
                <a:schemeClr val="tx1"/>
              </a:solidFill>
              <a:effectLst>
                <a:outerShdw blurRad="38100" dist="19050" dir="2700000" algn="tl" rotWithShape="0">
                  <a:schemeClr val="dk1">
                    <a:alpha val="40000"/>
                  </a:schemeClr>
                </a:outerShdw>
              </a:effectLst>
            </a:endParaRPr>
          </a:p>
        </p:txBody>
      </p:sp>
      <p:pic>
        <p:nvPicPr>
          <p:cNvPr id="42" name="Picture 41" descr="http://odewahn.github.io/repeatable-workflows-docker-ipython/images/docker-logo.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57719"/>
          <a:stretch/>
        </p:blipFill>
        <p:spPr bwMode="auto">
          <a:xfrm>
            <a:off x="1357302" y="3406292"/>
            <a:ext cx="397823" cy="224878"/>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1193616" y="3138814"/>
            <a:ext cx="742950" cy="184666"/>
          </a:xfrm>
          <a:prstGeom prst="rect">
            <a:avLst/>
          </a:prstGeom>
          <a:noFill/>
        </p:spPr>
        <p:txBody>
          <a:bodyPr wrap="square" rtlCol="0">
            <a:spAutoFit/>
          </a:bodyPr>
          <a:lstStyle/>
          <a:p>
            <a:pPr algn="ctr"/>
            <a:r>
              <a:rPr lang="en-GB" sz="600" i="1" dirty="0">
                <a:latin typeface="Segoe UI" panose="020B0502040204020203" pitchFamily="34" charset="0"/>
                <a:ea typeface="Segoe UI" panose="020B0502040204020203" pitchFamily="34" charset="0"/>
                <a:cs typeface="Segoe UI" panose="020B0502040204020203" pitchFamily="34" charset="0"/>
              </a:rPr>
              <a:t>Docker Plugin</a:t>
            </a:r>
          </a:p>
        </p:txBody>
      </p:sp>
      <p:sp>
        <p:nvSpPr>
          <p:cNvPr id="44" name="Rectangle 43"/>
          <p:cNvSpPr/>
          <p:nvPr/>
        </p:nvSpPr>
        <p:spPr>
          <a:xfrm>
            <a:off x="2645817" y="3501559"/>
            <a:ext cx="166267" cy="142898"/>
          </a:xfrm>
          <a:prstGeom prst="rect">
            <a:avLst/>
          </a:prstGeom>
          <a:solidFill>
            <a:schemeClr val="bg1"/>
          </a:solidFill>
          <a:ln>
            <a:solidFill>
              <a:srgbClr val="4BACC6"/>
            </a:solidFill>
          </a:ln>
          <a:effectLst/>
        </p:spPr>
        <p:style>
          <a:lnRef idx="1">
            <a:schemeClr val="accent5"/>
          </a:lnRef>
          <a:fillRef idx="2">
            <a:schemeClr val="accent5"/>
          </a:fillRef>
          <a:effectRef idx="1">
            <a:schemeClr val="accent5"/>
          </a:effectRef>
          <a:fontRef idx="minor">
            <a:schemeClr val="dk1"/>
          </a:fontRef>
        </p:style>
        <p:txBody>
          <a:bodyPr rtlCol="0" anchor="ctr"/>
          <a:lstStyle/>
          <a:p>
            <a:pPr algn="r"/>
            <a:endParaRPr lang="en-GB" i="1" dirty="0">
              <a:ln w="0"/>
              <a:solidFill>
                <a:schemeClr val="tx1"/>
              </a:solidFill>
              <a:effectLst>
                <a:outerShdw blurRad="38100" dist="19050" dir="2700000" algn="tl" rotWithShape="0">
                  <a:schemeClr val="dk1">
                    <a:alpha val="40000"/>
                  </a:schemeClr>
                </a:outerShdw>
              </a:effectLst>
            </a:endParaRPr>
          </a:p>
        </p:txBody>
      </p:sp>
      <p:sp>
        <p:nvSpPr>
          <p:cNvPr id="45" name="TextBox 44"/>
          <p:cNvSpPr txBox="1"/>
          <p:nvPr/>
        </p:nvSpPr>
        <p:spPr>
          <a:xfrm>
            <a:off x="2590636" y="3505671"/>
            <a:ext cx="272603" cy="161583"/>
          </a:xfrm>
          <a:prstGeom prst="rect">
            <a:avLst/>
          </a:prstGeom>
          <a:noFill/>
          <a:ln>
            <a:noFill/>
          </a:ln>
        </p:spPr>
        <p:txBody>
          <a:bodyPr wrap="square" rtlCol="0">
            <a:spAutoFit/>
          </a:bodyPr>
          <a:lstStyle/>
          <a:p>
            <a:pPr algn="ctr"/>
            <a:r>
              <a:rPr lang="en-GB" sz="450" i="1" dirty="0">
                <a:latin typeface="Segoe UI" panose="020B0502040204020203" pitchFamily="34" charset="0"/>
                <a:ea typeface="Segoe UI" panose="020B0502040204020203" pitchFamily="34" charset="0"/>
                <a:cs typeface="Segoe UI" panose="020B0502040204020203" pitchFamily="34" charset="0"/>
              </a:rPr>
              <a:t>API</a:t>
            </a:r>
          </a:p>
        </p:txBody>
      </p:sp>
      <p:sp>
        <p:nvSpPr>
          <p:cNvPr id="46" name="TextBox 3"/>
          <p:cNvSpPr txBox="1"/>
          <p:nvPr/>
        </p:nvSpPr>
        <p:spPr>
          <a:xfrm>
            <a:off x="5096892" y="3048022"/>
            <a:ext cx="3786562" cy="2254463"/>
          </a:xfrm>
          <a:prstGeom prst="rect">
            <a:avLst/>
          </a:prstGeom>
          <a:noFill/>
        </p:spPr>
        <p:txBody>
          <a:bodyPr wrap="square" rtlCol="0">
            <a:spAutoFit/>
          </a:bodyPr>
          <a:lstStyle/>
          <a:p>
            <a:pPr>
              <a:spcAft>
                <a:spcPts val="450"/>
              </a:spcAft>
            </a:pPr>
            <a:r>
              <a:rPr lang="en-GB" sz="1050" u="sng" dirty="0">
                <a:latin typeface="+mj-lt"/>
                <a:ea typeface="Segoe UI" pitchFamily="34" charset="0"/>
                <a:cs typeface="Segoe UI" pitchFamily="34" charset="0"/>
              </a:rPr>
              <a:t>Advantages</a:t>
            </a:r>
            <a:r>
              <a:rPr lang="en-GB" sz="1050" dirty="0">
                <a:latin typeface="+mj-lt"/>
                <a:ea typeface="Segoe UI" pitchFamily="34" charset="0"/>
                <a:cs typeface="Segoe UI" pitchFamily="34" charset="0"/>
              </a:rPr>
              <a:t>:</a:t>
            </a:r>
          </a:p>
          <a:p>
            <a:pPr marL="214313" indent="-214313">
              <a:spcAft>
                <a:spcPts val="450"/>
              </a:spcAft>
              <a:buFont typeface="Wingdings" panose="05000000000000000000" pitchFamily="2" charset="2"/>
              <a:buChar char="§"/>
            </a:pPr>
            <a:r>
              <a:rPr lang="en-GB" sz="1050" dirty="0">
                <a:latin typeface="+mj-lt"/>
                <a:ea typeface="Segoe UI" pitchFamily="34" charset="0"/>
                <a:cs typeface="Segoe UI" pitchFamily="34" charset="0"/>
              </a:rPr>
              <a:t>Jenkins uses containers as normal slaves, and manages build tool installations if required</a:t>
            </a:r>
          </a:p>
          <a:p>
            <a:pPr marL="214313" indent="-214313">
              <a:spcAft>
                <a:spcPts val="450"/>
              </a:spcAft>
              <a:buFont typeface="Wingdings" panose="05000000000000000000" pitchFamily="2" charset="2"/>
              <a:buChar char="§"/>
            </a:pPr>
            <a:r>
              <a:rPr lang="en-GB" sz="1050" dirty="0">
                <a:latin typeface="+mj-lt"/>
                <a:ea typeface="Segoe UI" pitchFamily="34" charset="0"/>
                <a:cs typeface="Segoe UI" pitchFamily="34" charset="0"/>
              </a:rPr>
              <a:t>Higher throughput of builds resulting into faster feedback to developers</a:t>
            </a:r>
          </a:p>
          <a:p>
            <a:pPr marL="214313" indent="-214313">
              <a:spcAft>
                <a:spcPts val="450"/>
              </a:spcAft>
              <a:buFont typeface="Wingdings" panose="05000000000000000000" pitchFamily="2" charset="2"/>
              <a:buChar char="§"/>
            </a:pPr>
            <a:r>
              <a:rPr lang="en-GB" sz="1050" dirty="0">
                <a:latin typeface="+mj-lt"/>
                <a:ea typeface="Segoe UI" pitchFamily="34" charset="0"/>
                <a:cs typeface="Segoe UI" pitchFamily="34" charset="0"/>
              </a:rPr>
              <a:t>Every build environment is clean and consistent as each is created from the same image</a:t>
            </a:r>
          </a:p>
          <a:p>
            <a:pPr marL="214313" indent="-214313">
              <a:spcAft>
                <a:spcPts val="450"/>
              </a:spcAft>
              <a:buFont typeface="Wingdings" panose="05000000000000000000" pitchFamily="2" charset="2"/>
              <a:buChar char="§"/>
            </a:pPr>
            <a:r>
              <a:rPr lang="en-GB" sz="1050" dirty="0">
                <a:latin typeface="+mj-lt"/>
                <a:ea typeface="Segoe UI" pitchFamily="34" charset="0"/>
                <a:cs typeface="Segoe UI" pitchFamily="34" charset="0"/>
              </a:rPr>
              <a:t>Slaves become available ‘on-demand’ and are destroyed when no longer needed</a:t>
            </a:r>
          </a:p>
          <a:p>
            <a:pPr marL="214313" indent="-214313">
              <a:spcAft>
                <a:spcPts val="450"/>
              </a:spcAft>
              <a:buFont typeface="Wingdings" panose="05000000000000000000" pitchFamily="2" charset="2"/>
              <a:buChar char="§"/>
            </a:pPr>
            <a:r>
              <a:rPr lang="en-GB" sz="1050" dirty="0">
                <a:latin typeface="+mj-lt"/>
                <a:ea typeface="Segoe UI" pitchFamily="34" charset="0"/>
                <a:cs typeface="Segoe UI" pitchFamily="34" charset="0"/>
              </a:rPr>
              <a:t>Scalable, resource and cost efficient</a:t>
            </a:r>
          </a:p>
          <a:p>
            <a:pPr marL="214313" indent="-214313">
              <a:spcAft>
                <a:spcPts val="450"/>
              </a:spcAft>
              <a:buFont typeface="Wingdings" panose="05000000000000000000" pitchFamily="2" charset="2"/>
              <a:buChar char="§"/>
            </a:pPr>
            <a:r>
              <a:rPr lang="en-GB" sz="1050" dirty="0">
                <a:latin typeface="+mj-lt"/>
                <a:ea typeface="Segoe UI" pitchFamily="34" charset="0"/>
                <a:cs typeface="Segoe UI" pitchFamily="34" charset="0"/>
              </a:rPr>
              <a:t>Different image versions are supported</a:t>
            </a:r>
          </a:p>
        </p:txBody>
      </p:sp>
      <p:cxnSp>
        <p:nvCxnSpPr>
          <p:cNvPr id="47" name="Straight Arrow Connector 46"/>
          <p:cNvCxnSpPr>
            <a:endCxn id="34" idx="3"/>
          </p:cNvCxnSpPr>
          <p:nvPr/>
        </p:nvCxnSpPr>
        <p:spPr>
          <a:xfrm flipH="1">
            <a:off x="4023312" y="3406292"/>
            <a:ext cx="181991" cy="115250"/>
          </a:xfrm>
          <a:prstGeom prst="straightConnector1">
            <a:avLst/>
          </a:prstGeom>
          <a:ln w="28575">
            <a:solidFill>
              <a:srgbClr val="4BACC6"/>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914900" y="2857501"/>
            <a:ext cx="0" cy="2482934"/>
          </a:xfrm>
          <a:prstGeom prst="line">
            <a:avLst/>
          </a:prstGeom>
          <a:ln>
            <a:solidFill>
              <a:srgbClr val="339966"/>
            </a:solidFill>
            <a:prstDash val="dash"/>
          </a:ln>
          <a:effectLst/>
        </p:spPr>
        <p:style>
          <a:lnRef idx="2">
            <a:schemeClr val="accent3"/>
          </a:lnRef>
          <a:fillRef idx="0">
            <a:schemeClr val="accent3"/>
          </a:fillRef>
          <a:effectRef idx="1">
            <a:schemeClr val="accent3"/>
          </a:effectRef>
          <a:fontRef idx="minor">
            <a:schemeClr val="tx1"/>
          </a:fontRef>
        </p:style>
      </p:cxnSp>
      <p:sp>
        <p:nvSpPr>
          <p:cNvPr id="49" name="Flowchart: Magnetic Disk 48"/>
          <p:cNvSpPr/>
          <p:nvPr/>
        </p:nvSpPr>
        <p:spPr>
          <a:xfrm>
            <a:off x="4208170" y="2948027"/>
            <a:ext cx="537586" cy="569777"/>
          </a:xfrm>
          <a:prstGeom prst="flowChartMagneticDisk">
            <a:avLst/>
          </a:prstGeom>
          <a:gradFill flip="none" rotWithShape="1">
            <a:gsLst>
              <a:gs pos="0">
                <a:schemeClr val="bg1">
                  <a:lumMod val="65000"/>
                </a:schemeClr>
              </a:gs>
              <a:gs pos="50000">
                <a:schemeClr val="bg1">
                  <a:lumMod val="85000"/>
                </a:schemeClr>
              </a:gs>
              <a:gs pos="84000">
                <a:schemeClr val="bg1"/>
              </a:gs>
            </a:gsLst>
            <a:path path="circle">
              <a:fillToRect l="100000" t="100000"/>
            </a:path>
            <a:tileRect r="-100000" b="-100000"/>
          </a:gra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75" dirty="0"/>
          </a:p>
        </p:txBody>
      </p:sp>
      <p:pic>
        <p:nvPicPr>
          <p:cNvPr id="50" name="Picture 49" descr="http://odewahn.github.io/repeatable-workflows-docker-ipython/images/docker-logo.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r="57719"/>
          <a:stretch/>
        </p:blipFill>
        <p:spPr bwMode="auto">
          <a:xfrm>
            <a:off x="4226991" y="3184483"/>
            <a:ext cx="518765" cy="277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299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p:cNvPicPr>
            <a:picLocks noChangeAspect="1"/>
          </p:cNvPicPr>
          <p:nvPr/>
        </p:nvPicPr>
        <p:blipFill>
          <a:blip r:embed="rId3"/>
          <a:stretch>
            <a:fillRect/>
          </a:stretch>
        </p:blipFill>
        <p:spPr>
          <a:xfrm>
            <a:off x="7017591" y="2686051"/>
            <a:ext cx="636699" cy="867017"/>
          </a:xfrm>
          <a:prstGeom prst="rect">
            <a:avLst/>
          </a:prstGeom>
        </p:spPr>
      </p:pic>
      <p:sp>
        <p:nvSpPr>
          <p:cNvPr id="58" name="Rounded Rectangle 57"/>
          <p:cNvSpPr/>
          <p:nvPr/>
        </p:nvSpPr>
        <p:spPr>
          <a:xfrm>
            <a:off x="7311555" y="2930386"/>
            <a:ext cx="1012530" cy="472274"/>
          </a:xfrm>
          <a:prstGeom prst="roundRect">
            <a:avLst>
              <a:gd name="adj" fmla="val 14021"/>
            </a:avLst>
          </a:prstGeom>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GB" sz="1350"/>
          </a:p>
        </p:txBody>
      </p:sp>
      <p:pic>
        <p:nvPicPr>
          <p:cNvPr id="53" name="Picture 52"/>
          <p:cNvPicPr>
            <a:picLocks noChangeAspect="1"/>
          </p:cNvPicPr>
          <p:nvPr/>
        </p:nvPicPr>
        <p:blipFill>
          <a:blip r:embed="rId3"/>
          <a:stretch>
            <a:fillRect/>
          </a:stretch>
        </p:blipFill>
        <p:spPr>
          <a:xfrm>
            <a:off x="6965990" y="3596236"/>
            <a:ext cx="636699" cy="867017"/>
          </a:xfrm>
          <a:prstGeom prst="rect">
            <a:avLst/>
          </a:prstGeom>
        </p:spPr>
      </p:pic>
      <p:pic>
        <p:nvPicPr>
          <p:cNvPr id="44" name="Picture 43"/>
          <p:cNvPicPr>
            <a:picLocks noChangeAspect="1"/>
          </p:cNvPicPr>
          <p:nvPr/>
        </p:nvPicPr>
        <p:blipFill>
          <a:blip r:embed="rId3"/>
          <a:stretch>
            <a:fillRect/>
          </a:stretch>
        </p:blipFill>
        <p:spPr>
          <a:xfrm>
            <a:off x="2311805" y="3533533"/>
            <a:ext cx="636699" cy="867017"/>
          </a:xfrm>
          <a:prstGeom prst="rect">
            <a:avLst/>
          </a:prstGeom>
        </p:spPr>
      </p:pic>
      <p:pic>
        <p:nvPicPr>
          <p:cNvPr id="42" name="Picture 41"/>
          <p:cNvPicPr>
            <a:picLocks noChangeAspect="1"/>
          </p:cNvPicPr>
          <p:nvPr/>
        </p:nvPicPr>
        <p:blipFill>
          <a:blip r:embed="rId3"/>
          <a:stretch>
            <a:fillRect/>
          </a:stretch>
        </p:blipFill>
        <p:spPr>
          <a:xfrm>
            <a:off x="2363406" y="2623348"/>
            <a:ext cx="636699" cy="867017"/>
          </a:xfrm>
          <a:prstGeom prst="rect">
            <a:avLst/>
          </a:prstGeom>
        </p:spPr>
      </p:pic>
      <p:sp>
        <p:nvSpPr>
          <p:cNvPr id="67" name="Slide Number Placeholder 66"/>
          <p:cNvSpPr>
            <a:spLocks noGrp="1"/>
          </p:cNvSpPr>
          <p:nvPr>
            <p:ph type="sldNum" sz="quarter" idx="12"/>
          </p:nvPr>
        </p:nvSpPr>
        <p:spPr/>
        <p:txBody>
          <a:bodyPr/>
          <a:lstStyle/>
          <a:p>
            <a:fld id="{E27E5EB4-EFBF-4F61-ACBC-00D1CD707371}" type="slidenum">
              <a:rPr lang="en-GB" smtClean="0"/>
              <a:pPr/>
              <a:t>21</a:t>
            </a:fld>
            <a:endParaRPr lang="en-GB"/>
          </a:p>
        </p:txBody>
      </p:sp>
      <p:sp>
        <p:nvSpPr>
          <p:cNvPr id="12" name="Title 11"/>
          <p:cNvSpPr>
            <a:spLocks noGrp="1"/>
          </p:cNvSpPr>
          <p:nvPr>
            <p:ph type="title"/>
          </p:nvPr>
        </p:nvSpPr>
        <p:spPr/>
        <p:txBody>
          <a:bodyPr/>
          <a:lstStyle/>
          <a:p>
            <a:r>
              <a:rPr lang="en-GB" dirty="0"/>
              <a:t>Differences between Chef and Docker</a:t>
            </a:r>
          </a:p>
        </p:txBody>
      </p:sp>
      <p:sp>
        <p:nvSpPr>
          <p:cNvPr id="2" name="Text Placeholder 1"/>
          <p:cNvSpPr>
            <a:spLocks noGrp="1"/>
          </p:cNvSpPr>
          <p:nvPr>
            <p:ph type="body" sz="quarter" idx="10"/>
          </p:nvPr>
        </p:nvSpPr>
        <p:spPr/>
        <p:txBody>
          <a:bodyPr/>
          <a:lstStyle/>
          <a:p>
            <a:pPr>
              <a:spcAft>
                <a:spcPts val="450"/>
              </a:spcAft>
            </a:pPr>
            <a:r>
              <a:rPr lang="en-GB" dirty="0" smtClean="0">
                <a:latin typeface="Segoe UI" pitchFamily="34" charset="0"/>
                <a:ea typeface="Segoe UI" pitchFamily="34" charset="0"/>
                <a:cs typeface="Segoe UI" pitchFamily="34" charset="0"/>
              </a:rPr>
              <a:t>The </a:t>
            </a:r>
            <a:r>
              <a:rPr lang="en-GB" dirty="0">
                <a:latin typeface="Segoe UI" pitchFamily="34" charset="0"/>
                <a:ea typeface="Segoe UI" pitchFamily="34" charset="0"/>
                <a:cs typeface="Segoe UI" pitchFamily="34" charset="0"/>
              </a:rPr>
              <a:t>fundamental difference in </a:t>
            </a:r>
            <a:r>
              <a:rPr lang="en-GB" dirty="0" smtClean="0">
                <a:latin typeface="Segoe UI" pitchFamily="34" charset="0"/>
                <a:ea typeface="Segoe UI" pitchFamily="34" charset="0"/>
                <a:cs typeface="Segoe UI" pitchFamily="34" charset="0"/>
              </a:rPr>
              <a:t>Chef and Docker</a:t>
            </a:r>
            <a:endParaRPr lang="en-GB" dirty="0">
              <a:latin typeface="Segoe UI" pitchFamily="34" charset="0"/>
              <a:ea typeface="Segoe UI" pitchFamily="34" charset="0"/>
              <a:cs typeface="Segoe UI" pitchFamily="34" charset="0"/>
            </a:endParaRPr>
          </a:p>
        </p:txBody>
      </p:sp>
      <p:sp>
        <p:nvSpPr>
          <p:cNvPr id="18" name="Rectangle 17"/>
          <p:cNvSpPr/>
          <p:nvPr/>
        </p:nvSpPr>
        <p:spPr>
          <a:xfrm>
            <a:off x="2771505" y="2844277"/>
            <a:ext cx="908685" cy="483743"/>
          </a:xfrm>
          <a:prstGeom prst="rect">
            <a:avLst/>
          </a:prstGeom>
          <a:ln>
            <a:solidFill>
              <a:srgbClr val="00808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GB" sz="1350"/>
          </a:p>
        </p:txBody>
      </p:sp>
      <p:pic>
        <p:nvPicPr>
          <p:cNvPr id="19" name="Picture 10" descr="http://b-i.forbesimg.com/benkepes/files/2013/12/Chef_Vertical_CCan_Re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1036" y="2847733"/>
            <a:ext cx="675409" cy="732842"/>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742950" y="3639446"/>
            <a:ext cx="1205865" cy="236987"/>
          </a:xfrm>
          <a:prstGeom prst="rect">
            <a:avLst/>
          </a:prstGeom>
          <a:solidFill>
            <a:srgbClr val="008080"/>
          </a:solidFill>
          <a:ln>
            <a:solidFill>
              <a:srgbClr val="00808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sz="788" dirty="0">
                <a:solidFill>
                  <a:schemeClr val="bg1"/>
                </a:solidFill>
                <a:latin typeface="Segoe UI" panose="020B0502040204020203" pitchFamily="34" charset="0"/>
                <a:ea typeface="Segoe UI" panose="020B0502040204020203" pitchFamily="34" charset="0"/>
                <a:cs typeface="Segoe UI" panose="020B0502040204020203" pitchFamily="34" charset="0"/>
              </a:rPr>
              <a:t>Dependencies/Binaries</a:t>
            </a:r>
          </a:p>
        </p:txBody>
      </p:sp>
      <p:pic>
        <p:nvPicPr>
          <p:cNvPr id="21" name="Picture 10" descr="http://b-i.forbesimg.com/benkepes/files/2013/12/Chef_Vertical_CCan_Reg.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34244"/>
          <a:stretch/>
        </p:blipFill>
        <p:spPr bwMode="auto">
          <a:xfrm>
            <a:off x="2771505" y="2932509"/>
            <a:ext cx="453390" cy="323482"/>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2771505" y="3768056"/>
            <a:ext cx="908685" cy="483743"/>
          </a:xfrm>
          <a:prstGeom prst="rect">
            <a:avLst/>
          </a:prstGeom>
          <a:ln>
            <a:solidFill>
              <a:srgbClr val="00808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GB" sz="1350"/>
          </a:p>
        </p:txBody>
      </p:sp>
      <p:pic>
        <p:nvPicPr>
          <p:cNvPr id="23" name="Picture 10" descr="http://b-i.forbesimg.com/benkepes/files/2013/12/Chef_Vertical_CCan_Reg.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34244"/>
          <a:stretch/>
        </p:blipFill>
        <p:spPr bwMode="auto">
          <a:xfrm>
            <a:off x="2771505" y="3856288"/>
            <a:ext cx="453390" cy="323482"/>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742950" y="2792297"/>
            <a:ext cx="1205865" cy="855536"/>
          </a:xfrm>
          <a:prstGeom prst="rect">
            <a:avLst/>
          </a:prstGeom>
          <a:noFill/>
          <a:ln>
            <a:solidFill>
              <a:srgbClr val="00808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GB" sz="788"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cxnSp>
        <p:nvCxnSpPr>
          <p:cNvPr id="25" name="Straight Arrow Connector 24"/>
          <p:cNvCxnSpPr>
            <a:stCxn id="24" idx="3"/>
            <a:endCxn id="42" idx="1"/>
          </p:cNvCxnSpPr>
          <p:nvPr/>
        </p:nvCxnSpPr>
        <p:spPr>
          <a:xfrm flipV="1">
            <a:off x="1948815" y="3056857"/>
            <a:ext cx="414591" cy="163208"/>
          </a:xfrm>
          <a:prstGeom prst="straightConnector1">
            <a:avLst/>
          </a:prstGeom>
          <a:ln>
            <a:solidFill>
              <a:srgbClr val="00808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44" idx="1"/>
          </p:cNvCxnSpPr>
          <p:nvPr/>
        </p:nvCxnSpPr>
        <p:spPr>
          <a:xfrm>
            <a:off x="1908112" y="3688529"/>
            <a:ext cx="403694" cy="278513"/>
          </a:xfrm>
          <a:prstGeom prst="straightConnector1">
            <a:avLst/>
          </a:prstGeom>
          <a:ln>
            <a:solidFill>
              <a:srgbClr val="00808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8" idx="3"/>
            <a:endCxn id="20" idx="2"/>
          </p:cNvCxnSpPr>
          <p:nvPr/>
        </p:nvCxnSpPr>
        <p:spPr>
          <a:xfrm flipH="1">
            <a:off x="1345882" y="3086149"/>
            <a:ext cx="2334308" cy="790284"/>
          </a:xfrm>
          <a:prstGeom prst="bentConnector4">
            <a:avLst>
              <a:gd name="adj1" fmla="val -7345"/>
              <a:gd name="adj2" fmla="val 178025"/>
            </a:avLst>
          </a:prstGeom>
          <a:ln>
            <a:solidFill>
              <a:srgbClr val="00808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2" idx="3"/>
            <a:endCxn id="20" idx="2"/>
          </p:cNvCxnSpPr>
          <p:nvPr/>
        </p:nvCxnSpPr>
        <p:spPr>
          <a:xfrm flipH="1" flipV="1">
            <a:off x="1345882" y="3876433"/>
            <a:ext cx="2334308" cy="133495"/>
          </a:xfrm>
          <a:prstGeom prst="bentConnector4">
            <a:avLst>
              <a:gd name="adj1" fmla="val -7345"/>
              <a:gd name="adj2" fmla="val -363242"/>
            </a:avLst>
          </a:prstGeom>
          <a:ln>
            <a:solidFill>
              <a:srgbClr val="00808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110595" y="2919447"/>
            <a:ext cx="575311" cy="346249"/>
          </a:xfrm>
          <a:prstGeom prst="rect">
            <a:avLst/>
          </a:prstGeom>
          <a:noFill/>
        </p:spPr>
        <p:txBody>
          <a:bodyPr wrap="square" rtlCol="0">
            <a:spAutoFit/>
          </a:bodyPr>
          <a:lstStyle/>
          <a:p>
            <a:pPr algn="r"/>
            <a:r>
              <a:rPr lang="en-GB" sz="825" dirty="0">
                <a:latin typeface="Segoe UI" panose="020B0502040204020203" pitchFamily="34" charset="0"/>
                <a:ea typeface="Segoe UI" panose="020B0502040204020203" pitchFamily="34" charset="0"/>
                <a:cs typeface="Segoe UI" panose="020B0502040204020203" pitchFamily="34" charset="0"/>
              </a:rPr>
              <a:t>App installed</a:t>
            </a:r>
          </a:p>
        </p:txBody>
      </p:sp>
      <p:sp>
        <p:nvSpPr>
          <p:cNvPr id="30" name="TextBox 29"/>
          <p:cNvSpPr txBox="1"/>
          <p:nvPr/>
        </p:nvSpPr>
        <p:spPr>
          <a:xfrm>
            <a:off x="3110595" y="3840600"/>
            <a:ext cx="575311" cy="346249"/>
          </a:xfrm>
          <a:prstGeom prst="rect">
            <a:avLst/>
          </a:prstGeom>
          <a:noFill/>
        </p:spPr>
        <p:txBody>
          <a:bodyPr wrap="square" rtlCol="0">
            <a:spAutoFit/>
          </a:bodyPr>
          <a:lstStyle/>
          <a:p>
            <a:pPr algn="r"/>
            <a:r>
              <a:rPr lang="en-GB" sz="825" dirty="0">
                <a:latin typeface="Segoe UI" panose="020B0502040204020203" pitchFamily="34" charset="0"/>
                <a:ea typeface="Segoe UI" panose="020B0502040204020203" pitchFamily="34" charset="0"/>
                <a:cs typeface="Segoe UI" panose="020B0502040204020203" pitchFamily="34" charset="0"/>
              </a:rPr>
              <a:t>App installed</a:t>
            </a:r>
          </a:p>
        </p:txBody>
      </p:sp>
      <p:sp>
        <p:nvSpPr>
          <p:cNvPr id="33" name="Rectangle 32"/>
          <p:cNvSpPr/>
          <p:nvPr/>
        </p:nvSpPr>
        <p:spPr>
          <a:xfrm>
            <a:off x="5328506" y="2921593"/>
            <a:ext cx="1205865" cy="930338"/>
          </a:xfrm>
          <a:prstGeom prst="rect">
            <a:avLst/>
          </a:prstGeom>
          <a:noFill/>
          <a:ln>
            <a:solidFill>
              <a:srgbClr val="00808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GB" sz="788"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cxnSp>
        <p:nvCxnSpPr>
          <p:cNvPr id="34" name="Straight Arrow Connector 33"/>
          <p:cNvCxnSpPr>
            <a:stCxn id="33" idx="3"/>
            <a:endCxn id="54" idx="1"/>
          </p:cNvCxnSpPr>
          <p:nvPr/>
        </p:nvCxnSpPr>
        <p:spPr>
          <a:xfrm flipV="1">
            <a:off x="6534370" y="3119560"/>
            <a:ext cx="483221" cy="267203"/>
          </a:xfrm>
          <a:prstGeom prst="straightConnector1">
            <a:avLst/>
          </a:prstGeom>
          <a:ln>
            <a:solidFill>
              <a:srgbClr val="00808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534371" y="3474995"/>
            <a:ext cx="399304" cy="430775"/>
          </a:xfrm>
          <a:prstGeom prst="straightConnector1">
            <a:avLst/>
          </a:prstGeom>
          <a:ln>
            <a:solidFill>
              <a:srgbClr val="00808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551180" y="3048854"/>
            <a:ext cx="742950" cy="323165"/>
          </a:xfrm>
          <a:prstGeom prst="rect">
            <a:avLst/>
          </a:prstGeom>
          <a:noFill/>
        </p:spPr>
        <p:txBody>
          <a:bodyPr wrap="square" rtlCol="0">
            <a:spAutoFit/>
          </a:bodyPr>
          <a:lstStyle/>
          <a:p>
            <a:pPr algn="r"/>
            <a:r>
              <a:rPr lang="en-GB" sz="750" dirty="0">
                <a:latin typeface="Segoe UI" panose="020B0502040204020203" pitchFamily="34" charset="0"/>
                <a:ea typeface="Segoe UI" panose="020B0502040204020203" pitchFamily="34" charset="0"/>
                <a:cs typeface="Segoe UI" panose="020B0502040204020203" pitchFamily="34" charset="0"/>
              </a:rPr>
              <a:t>App</a:t>
            </a:r>
          </a:p>
          <a:p>
            <a:pPr algn="r"/>
            <a:r>
              <a:rPr lang="en-GB" sz="750" dirty="0">
                <a:latin typeface="Segoe UI" panose="020B0502040204020203" pitchFamily="34" charset="0"/>
                <a:ea typeface="Segoe UI" panose="020B0502040204020203" pitchFamily="34" charset="0"/>
                <a:cs typeface="Segoe UI" panose="020B0502040204020203" pitchFamily="34" charset="0"/>
              </a:rPr>
              <a:t>provisioned</a:t>
            </a:r>
          </a:p>
        </p:txBody>
      </p:sp>
      <p:pic>
        <p:nvPicPr>
          <p:cNvPr id="37" name="Picture 36" descr="http://odewahn.github.io/repeatable-workflows-docker-ipython/images/docker-logo.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r="57719"/>
          <a:stretch/>
        </p:blipFill>
        <p:spPr bwMode="auto">
          <a:xfrm>
            <a:off x="5412422" y="3104550"/>
            <a:ext cx="1038032" cy="58676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http://odewahn.github.io/repeatable-workflows-docker-ipython/images/docker-logo.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57719"/>
          <a:stretch/>
        </p:blipFill>
        <p:spPr bwMode="auto">
          <a:xfrm>
            <a:off x="7385445" y="3006036"/>
            <a:ext cx="466186" cy="263522"/>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Straight Connector 40"/>
          <p:cNvCxnSpPr/>
          <p:nvPr/>
        </p:nvCxnSpPr>
        <p:spPr>
          <a:xfrm>
            <a:off x="4572000" y="2628900"/>
            <a:ext cx="0" cy="2057400"/>
          </a:xfrm>
          <a:prstGeom prst="line">
            <a:avLst/>
          </a:prstGeom>
          <a:ln>
            <a:solidFill>
              <a:srgbClr val="339966"/>
            </a:solidFill>
            <a:prstDash val="dash"/>
          </a:ln>
          <a:effectLst/>
        </p:spPr>
        <p:style>
          <a:lnRef idx="2">
            <a:schemeClr val="accent3"/>
          </a:lnRef>
          <a:fillRef idx="0">
            <a:schemeClr val="accent3"/>
          </a:fillRef>
          <a:effectRef idx="1">
            <a:schemeClr val="accent3"/>
          </a:effectRef>
          <a:fontRef idx="minor">
            <a:schemeClr val="tx1"/>
          </a:fontRef>
        </p:style>
      </p:cxnSp>
      <p:sp>
        <p:nvSpPr>
          <p:cNvPr id="62" name="Rounded Rectangle 61"/>
          <p:cNvSpPr/>
          <p:nvPr/>
        </p:nvSpPr>
        <p:spPr>
          <a:xfrm>
            <a:off x="7311555" y="3811395"/>
            <a:ext cx="1012530" cy="472274"/>
          </a:xfrm>
          <a:prstGeom prst="roundRect">
            <a:avLst>
              <a:gd name="adj" fmla="val 14021"/>
            </a:avLst>
          </a:prstGeom>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GB" sz="1350"/>
          </a:p>
        </p:txBody>
      </p:sp>
      <p:sp>
        <p:nvSpPr>
          <p:cNvPr id="63" name="TextBox 62"/>
          <p:cNvSpPr txBox="1"/>
          <p:nvPr/>
        </p:nvSpPr>
        <p:spPr>
          <a:xfrm>
            <a:off x="7551180" y="3929862"/>
            <a:ext cx="742950" cy="323165"/>
          </a:xfrm>
          <a:prstGeom prst="rect">
            <a:avLst/>
          </a:prstGeom>
          <a:noFill/>
        </p:spPr>
        <p:txBody>
          <a:bodyPr wrap="square" rtlCol="0">
            <a:spAutoFit/>
          </a:bodyPr>
          <a:lstStyle/>
          <a:p>
            <a:pPr algn="r"/>
            <a:r>
              <a:rPr lang="en-GB" sz="750" dirty="0">
                <a:latin typeface="Segoe UI" panose="020B0502040204020203" pitchFamily="34" charset="0"/>
                <a:ea typeface="Segoe UI" panose="020B0502040204020203" pitchFamily="34" charset="0"/>
                <a:cs typeface="Segoe UI" panose="020B0502040204020203" pitchFamily="34" charset="0"/>
              </a:rPr>
              <a:t>App</a:t>
            </a:r>
          </a:p>
          <a:p>
            <a:pPr algn="r"/>
            <a:r>
              <a:rPr lang="en-GB" sz="750" dirty="0">
                <a:latin typeface="Segoe UI" panose="020B0502040204020203" pitchFamily="34" charset="0"/>
                <a:ea typeface="Segoe UI" panose="020B0502040204020203" pitchFamily="34" charset="0"/>
                <a:cs typeface="Segoe UI" panose="020B0502040204020203" pitchFamily="34" charset="0"/>
              </a:rPr>
              <a:t>provisioned</a:t>
            </a:r>
          </a:p>
        </p:txBody>
      </p:sp>
      <p:pic>
        <p:nvPicPr>
          <p:cNvPr id="64" name="Picture 63" descr="http://odewahn.github.io/repeatable-workflows-docker-ipython/images/docker-logo.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57719"/>
          <a:stretch/>
        </p:blipFill>
        <p:spPr bwMode="auto">
          <a:xfrm>
            <a:off x="7385445" y="3887044"/>
            <a:ext cx="466186" cy="263522"/>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p:cNvSpPr txBox="1"/>
          <p:nvPr/>
        </p:nvSpPr>
        <p:spPr>
          <a:xfrm>
            <a:off x="285751" y="4883869"/>
            <a:ext cx="4223657" cy="1544012"/>
          </a:xfrm>
          <a:prstGeom prst="rect">
            <a:avLst/>
          </a:prstGeom>
          <a:noFill/>
        </p:spPr>
        <p:txBody>
          <a:bodyPr wrap="square" rtlCol="0">
            <a:spAutoFit/>
          </a:bodyPr>
          <a:lstStyle/>
          <a:p>
            <a:pPr>
              <a:spcAft>
                <a:spcPts val="450"/>
              </a:spcAft>
            </a:pPr>
            <a:r>
              <a:rPr lang="en-GB" sz="1050" u="sng" dirty="0">
                <a:latin typeface="+mj-lt"/>
                <a:ea typeface="Segoe UI" pitchFamily="34" charset="0"/>
                <a:cs typeface="Segoe UI" pitchFamily="34" charset="0"/>
              </a:rPr>
              <a:t>Chef</a:t>
            </a:r>
            <a:r>
              <a:rPr lang="en-GB" sz="1050" dirty="0">
                <a:latin typeface="+mj-lt"/>
                <a:ea typeface="Segoe UI" pitchFamily="34" charset="0"/>
                <a:cs typeface="Segoe UI" pitchFamily="34" charset="0"/>
              </a:rPr>
              <a:t>:</a:t>
            </a:r>
          </a:p>
          <a:p>
            <a:pPr marL="257175" indent="-257175">
              <a:spcAft>
                <a:spcPts val="450"/>
              </a:spcAft>
              <a:buFont typeface="Wingdings" panose="05000000000000000000" pitchFamily="2" charset="2"/>
              <a:buChar char="§"/>
            </a:pPr>
            <a:r>
              <a:rPr lang="en-GB" sz="1050" dirty="0">
                <a:latin typeface="+mj-lt"/>
                <a:ea typeface="Segoe UI" pitchFamily="34" charset="0"/>
                <a:cs typeface="Segoe UI" pitchFamily="34" charset="0"/>
              </a:rPr>
              <a:t>Chef is used to install applications/manage configuration</a:t>
            </a:r>
          </a:p>
          <a:p>
            <a:pPr marL="257175" indent="-257175">
              <a:spcAft>
                <a:spcPts val="450"/>
              </a:spcAft>
              <a:buFont typeface="Wingdings" panose="05000000000000000000" pitchFamily="2" charset="2"/>
              <a:buChar char="§"/>
            </a:pPr>
            <a:r>
              <a:rPr lang="en-GB" sz="1050" dirty="0">
                <a:latin typeface="+mj-lt"/>
                <a:ea typeface="Segoe UI" pitchFamily="34" charset="0"/>
                <a:cs typeface="Segoe UI" pitchFamily="34" charset="0"/>
              </a:rPr>
              <a:t>It often depends on other cookbooks/dependent repositories (such as yum) to install </a:t>
            </a:r>
            <a:r>
              <a:rPr lang="en-GB" sz="1050" dirty="0" smtClean="0">
                <a:latin typeface="+mj-lt"/>
                <a:ea typeface="Segoe UI" pitchFamily="34" charset="0"/>
                <a:cs typeface="Segoe UI" pitchFamily="34" charset="0"/>
              </a:rPr>
              <a:t>software</a:t>
            </a:r>
          </a:p>
          <a:p>
            <a:pPr marL="257175" indent="-257175">
              <a:spcAft>
                <a:spcPts val="450"/>
              </a:spcAft>
              <a:buFont typeface="Wingdings" panose="05000000000000000000" pitchFamily="2" charset="2"/>
              <a:buChar char="§"/>
            </a:pPr>
            <a:r>
              <a:rPr lang="en-GB" sz="1050" dirty="0" smtClean="0">
                <a:latin typeface="+mj-lt"/>
                <a:ea typeface="Segoe UI" pitchFamily="34" charset="0"/>
                <a:cs typeface="Segoe UI" pitchFamily="34" charset="0"/>
              </a:rPr>
              <a:t>Dependencies resolved at converge (server update) time</a:t>
            </a:r>
          </a:p>
          <a:p>
            <a:pPr marL="257175" indent="-257175">
              <a:spcAft>
                <a:spcPts val="450"/>
              </a:spcAft>
              <a:buFont typeface="Wingdings" panose="05000000000000000000" pitchFamily="2" charset="2"/>
              <a:buChar char="§"/>
            </a:pPr>
            <a:r>
              <a:rPr lang="en-GB" sz="1050" dirty="0" smtClean="0">
                <a:latin typeface="+mj-lt"/>
                <a:ea typeface="Segoe UI" pitchFamily="34" charset="0"/>
                <a:cs typeface="Segoe UI" pitchFamily="34" charset="0"/>
              </a:rPr>
              <a:t>Changes can be pushed out to evolve a server</a:t>
            </a:r>
            <a:endParaRPr lang="en-GB" sz="1050" dirty="0">
              <a:latin typeface="+mj-lt"/>
              <a:ea typeface="Segoe UI" pitchFamily="34" charset="0"/>
              <a:cs typeface="Segoe UI" pitchFamily="34" charset="0"/>
            </a:endParaRPr>
          </a:p>
          <a:p>
            <a:pPr marL="214313" indent="-214313">
              <a:spcAft>
                <a:spcPts val="450"/>
              </a:spcAft>
              <a:buFont typeface="Wingdings" panose="05000000000000000000" pitchFamily="2" charset="2"/>
              <a:buChar char="§"/>
            </a:pPr>
            <a:endParaRPr lang="en-GB" sz="1050" dirty="0">
              <a:latin typeface="+mj-lt"/>
              <a:ea typeface="Segoe UI" pitchFamily="34" charset="0"/>
              <a:cs typeface="Segoe UI" pitchFamily="34" charset="0"/>
            </a:endParaRPr>
          </a:p>
        </p:txBody>
      </p:sp>
      <p:sp>
        <p:nvSpPr>
          <p:cNvPr id="66" name="TextBox 65"/>
          <p:cNvSpPr txBox="1"/>
          <p:nvPr/>
        </p:nvSpPr>
        <p:spPr>
          <a:xfrm>
            <a:off x="4622194" y="4883869"/>
            <a:ext cx="4223657" cy="1641475"/>
          </a:xfrm>
          <a:prstGeom prst="rect">
            <a:avLst/>
          </a:prstGeom>
          <a:noFill/>
        </p:spPr>
        <p:txBody>
          <a:bodyPr wrap="square" rtlCol="0">
            <a:spAutoFit/>
          </a:bodyPr>
          <a:lstStyle/>
          <a:p>
            <a:pPr>
              <a:spcAft>
                <a:spcPts val="450"/>
              </a:spcAft>
            </a:pPr>
            <a:r>
              <a:rPr lang="en-GB" sz="1050" u="sng" dirty="0" err="1">
                <a:latin typeface="+mj-lt"/>
                <a:ea typeface="Segoe UI" pitchFamily="34" charset="0"/>
                <a:cs typeface="Segoe UI" pitchFamily="34" charset="0"/>
              </a:rPr>
              <a:t>Docker</a:t>
            </a:r>
            <a:r>
              <a:rPr lang="en-GB" sz="1050" dirty="0">
                <a:latin typeface="+mj-lt"/>
                <a:ea typeface="Segoe UI" pitchFamily="34" charset="0"/>
                <a:cs typeface="Segoe UI" pitchFamily="34" charset="0"/>
              </a:rPr>
              <a:t>:</a:t>
            </a:r>
          </a:p>
          <a:p>
            <a:pPr marL="257175" indent="-257175">
              <a:spcAft>
                <a:spcPts val="450"/>
              </a:spcAft>
              <a:buFont typeface="Wingdings" panose="05000000000000000000" pitchFamily="2" charset="2"/>
              <a:buChar char="§"/>
            </a:pPr>
            <a:r>
              <a:rPr lang="en-GB" sz="1050" dirty="0">
                <a:latin typeface="+mj-lt"/>
                <a:ea typeface="Segoe UI" pitchFamily="34" charset="0"/>
                <a:cs typeface="Segoe UI" pitchFamily="34" charset="0"/>
              </a:rPr>
              <a:t>Provisions applications on servers on a separate layer to the operating system</a:t>
            </a:r>
          </a:p>
          <a:p>
            <a:pPr marL="257175" indent="-257175">
              <a:spcAft>
                <a:spcPts val="450"/>
              </a:spcAft>
              <a:buFont typeface="Wingdings" panose="05000000000000000000" pitchFamily="2" charset="2"/>
              <a:buChar char="§"/>
            </a:pPr>
            <a:r>
              <a:rPr lang="en-GB" sz="1050" dirty="0" smtClean="0">
                <a:latin typeface="+mj-lt"/>
                <a:ea typeface="Segoe UI" pitchFamily="34" charset="0"/>
                <a:cs typeface="Segoe UI" pitchFamily="34" charset="0"/>
              </a:rPr>
              <a:t>Dependencies resolved at image build time (i.e. before we want to start a container)</a:t>
            </a:r>
          </a:p>
          <a:p>
            <a:pPr marL="257175" indent="-257175">
              <a:spcAft>
                <a:spcPts val="450"/>
              </a:spcAft>
              <a:buFont typeface="Wingdings" panose="05000000000000000000" pitchFamily="2" charset="2"/>
              <a:buChar char="§"/>
            </a:pPr>
            <a:r>
              <a:rPr lang="en-GB" sz="1050" dirty="0" smtClean="0">
                <a:latin typeface="+mj-lt"/>
                <a:ea typeface="Segoe UI" pitchFamily="34" charset="0"/>
                <a:cs typeface="Segoe UI" pitchFamily="34" charset="0"/>
              </a:rPr>
              <a:t>Changes must be made by stopping and replacing a container with a new version</a:t>
            </a:r>
            <a:endParaRPr lang="en-GB" sz="1050" dirty="0">
              <a:latin typeface="+mj-lt"/>
              <a:ea typeface="Segoe UI" pitchFamily="34" charset="0"/>
              <a:cs typeface="Segoe UI" pitchFamily="34" charset="0"/>
            </a:endParaRPr>
          </a:p>
          <a:p>
            <a:pPr marL="214313" indent="-214313">
              <a:spcAft>
                <a:spcPts val="450"/>
              </a:spcAft>
              <a:buFont typeface="Wingdings" panose="05000000000000000000" pitchFamily="2" charset="2"/>
              <a:buChar char="§"/>
            </a:pPr>
            <a:endParaRPr lang="en-GB" sz="1050" dirty="0">
              <a:latin typeface="+mj-lt"/>
              <a:ea typeface="Segoe UI" pitchFamily="34" charset="0"/>
              <a:cs typeface="Segoe UI" pitchFamily="34" charset="0"/>
            </a:endParaRPr>
          </a:p>
        </p:txBody>
      </p:sp>
    </p:spTree>
    <p:extLst>
      <p:ext uri="{BB962C8B-B14F-4D97-AF65-F5344CB8AC3E}">
        <p14:creationId xmlns:p14="http://schemas.microsoft.com/office/powerpoint/2010/main" val="1149807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500"/>
                                        <p:tgtEl>
                                          <p:spTgt spid="42"/>
                                        </p:tgtEl>
                                      </p:cBhvr>
                                    </p:animEffect>
                                  </p:childTnLst>
                                </p:cTn>
                              </p:par>
                              <p:par>
                                <p:cTn id="19" presetID="10" presetClass="entr" presetSubtype="0" fill="hold" nodeType="with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500"/>
                                        <p:tgtEl>
                                          <p:spTgt spid="4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par>
                                <p:cTn id="27" presetID="10"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par>
                                <p:cTn id="38" presetID="10" presetClass="entr" presetSubtype="0" fill="hold"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par>
                                <p:cTn id="49" presetID="10" presetClass="entr" presetSubtype="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500"/>
                                        <p:tgtEl>
                                          <p:spTgt spid="2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500"/>
                                        <p:tgtEl>
                                          <p:spTgt spid="29"/>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65"/>
                                        </p:tgtEl>
                                        <p:attrNameLst>
                                          <p:attrName>style.visibility</p:attrName>
                                        </p:attrNameLst>
                                      </p:cBhvr>
                                      <p:to>
                                        <p:strVal val="visible"/>
                                      </p:to>
                                    </p:set>
                                    <p:animEffect transition="in" filter="fade">
                                      <p:cBhvr>
                                        <p:cTn id="64" dur="500"/>
                                        <p:tgtEl>
                                          <p:spTgt spid="65"/>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fade">
                                      <p:cBhvr>
                                        <p:cTn id="69" dur="500"/>
                                        <p:tgtEl>
                                          <p:spTgt spid="33"/>
                                        </p:tgtEl>
                                      </p:cBhvr>
                                    </p:animEffect>
                                  </p:childTnLst>
                                </p:cTn>
                              </p:par>
                              <p:par>
                                <p:cTn id="70" presetID="10" presetClass="entr" presetSubtype="0" fill="hold" nodeType="with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fade">
                                      <p:cBhvr>
                                        <p:cTn id="72" dur="500"/>
                                        <p:tgtEl>
                                          <p:spTgt spid="3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54"/>
                                        </p:tgtEl>
                                        <p:attrNameLst>
                                          <p:attrName>style.visibility</p:attrName>
                                        </p:attrNameLst>
                                      </p:cBhvr>
                                      <p:to>
                                        <p:strVal val="visible"/>
                                      </p:to>
                                    </p:set>
                                    <p:animEffect transition="in" filter="fade">
                                      <p:cBhvr>
                                        <p:cTn id="77" dur="500"/>
                                        <p:tgtEl>
                                          <p:spTgt spid="54"/>
                                        </p:tgtEl>
                                      </p:cBhvr>
                                    </p:animEffect>
                                  </p:childTnLst>
                                </p:cTn>
                              </p:par>
                              <p:par>
                                <p:cTn id="78" presetID="10" presetClass="entr" presetSubtype="0" fill="hold" nodeType="withEffect">
                                  <p:stCondLst>
                                    <p:cond delay="0"/>
                                  </p:stCondLst>
                                  <p:childTnLst>
                                    <p:set>
                                      <p:cBhvr>
                                        <p:cTn id="79" dur="1" fill="hold">
                                          <p:stCondLst>
                                            <p:cond delay="0"/>
                                          </p:stCondLst>
                                        </p:cTn>
                                        <p:tgtEl>
                                          <p:spTgt spid="53"/>
                                        </p:tgtEl>
                                        <p:attrNameLst>
                                          <p:attrName>style.visibility</p:attrName>
                                        </p:attrNameLst>
                                      </p:cBhvr>
                                      <p:to>
                                        <p:strVal val="visible"/>
                                      </p:to>
                                    </p:set>
                                    <p:animEffect transition="in" filter="fade">
                                      <p:cBhvr>
                                        <p:cTn id="80" dur="500"/>
                                        <p:tgtEl>
                                          <p:spTgt spid="53"/>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4"/>
                                        </p:tgtEl>
                                        <p:attrNameLst>
                                          <p:attrName>style.visibility</p:attrName>
                                        </p:attrNameLst>
                                      </p:cBhvr>
                                      <p:to>
                                        <p:strVal val="visible"/>
                                      </p:to>
                                    </p:set>
                                    <p:animEffect transition="in" filter="fade">
                                      <p:cBhvr>
                                        <p:cTn id="85" dur="500"/>
                                        <p:tgtEl>
                                          <p:spTgt spid="34"/>
                                        </p:tgtEl>
                                      </p:cBhvr>
                                    </p:animEffect>
                                  </p:childTnLst>
                                </p:cTn>
                              </p:par>
                              <p:par>
                                <p:cTn id="86" presetID="10" presetClass="entr" presetSubtype="0" fill="hold" nodeType="withEffect">
                                  <p:stCondLst>
                                    <p:cond delay="0"/>
                                  </p:stCondLst>
                                  <p:childTnLst>
                                    <p:set>
                                      <p:cBhvr>
                                        <p:cTn id="87" dur="1" fill="hold">
                                          <p:stCondLst>
                                            <p:cond delay="0"/>
                                          </p:stCondLst>
                                        </p:cTn>
                                        <p:tgtEl>
                                          <p:spTgt spid="35"/>
                                        </p:tgtEl>
                                        <p:attrNameLst>
                                          <p:attrName>style.visibility</p:attrName>
                                        </p:attrNameLst>
                                      </p:cBhvr>
                                      <p:to>
                                        <p:strVal val="visible"/>
                                      </p:to>
                                    </p:set>
                                    <p:animEffect transition="in" filter="fade">
                                      <p:cBhvr>
                                        <p:cTn id="88" dur="500"/>
                                        <p:tgtEl>
                                          <p:spTgt spid="35"/>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58"/>
                                        </p:tgtEl>
                                        <p:attrNameLst>
                                          <p:attrName>style.visibility</p:attrName>
                                        </p:attrNameLst>
                                      </p:cBhvr>
                                      <p:to>
                                        <p:strVal val="visible"/>
                                      </p:to>
                                    </p:set>
                                    <p:animEffect transition="in" filter="fade">
                                      <p:cBhvr>
                                        <p:cTn id="93" dur="500"/>
                                        <p:tgtEl>
                                          <p:spTgt spid="58"/>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36"/>
                                        </p:tgtEl>
                                        <p:attrNameLst>
                                          <p:attrName>style.visibility</p:attrName>
                                        </p:attrNameLst>
                                      </p:cBhvr>
                                      <p:to>
                                        <p:strVal val="visible"/>
                                      </p:to>
                                    </p:set>
                                    <p:animEffect transition="in" filter="fade">
                                      <p:cBhvr>
                                        <p:cTn id="96" dur="500"/>
                                        <p:tgtEl>
                                          <p:spTgt spid="36"/>
                                        </p:tgtEl>
                                      </p:cBhvr>
                                    </p:animEffect>
                                  </p:childTnLst>
                                </p:cTn>
                              </p:par>
                              <p:par>
                                <p:cTn id="97" presetID="10" presetClass="entr" presetSubtype="0" fill="hold" nodeType="with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fade">
                                      <p:cBhvr>
                                        <p:cTn id="99" dur="500"/>
                                        <p:tgtEl>
                                          <p:spTgt spid="38"/>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62"/>
                                        </p:tgtEl>
                                        <p:attrNameLst>
                                          <p:attrName>style.visibility</p:attrName>
                                        </p:attrNameLst>
                                      </p:cBhvr>
                                      <p:to>
                                        <p:strVal val="visible"/>
                                      </p:to>
                                    </p:set>
                                    <p:animEffect transition="in" filter="fade">
                                      <p:cBhvr>
                                        <p:cTn id="102" dur="500"/>
                                        <p:tgtEl>
                                          <p:spTgt spid="62"/>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63"/>
                                        </p:tgtEl>
                                        <p:attrNameLst>
                                          <p:attrName>style.visibility</p:attrName>
                                        </p:attrNameLst>
                                      </p:cBhvr>
                                      <p:to>
                                        <p:strVal val="visible"/>
                                      </p:to>
                                    </p:set>
                                    <p:animEffect transition="in" filter="fade">
                                      <p:cBhvr>
                                        <p:cTn id="105" dur="500"/>
                                        <p:tgtEl>
                                          <p:spTgt spid="63"/>
                                        </p:tgtEl>
                                      </p:cBhvr>
                                    </p:animEffect>
                                  </p:childTnLst>
                                </p:cTn>
                              </p:par>
                              <p:par>
                                <p:cTn id="106" presetID="10" presetClass="entr" presetSubtype="0" fill="hold" nodeType="withEffect">
                                  <p:stCondLst>
                                    <p:cond delay="0"/>
                                  </p:stCondLst>
                                  <p:childTnLst>
                                    <p:set>
                                      <p:cBhvr>
                                        <p:cTn id="107" dur="1" fill="hold">
                                          <p:stCondLst>
                                            <p:cond delay="0"/>
                                          </p:stCondLst>
                                        </p:cTn>
                                        <p:tgtEl>
                                          <p:spTgt spid="64"/>
                                        </p:tgtEl>
                                        <p:attrNameLst>
                                          <p:attrName>style.visibility</p:attrName>
                                        </p:attrNameLst>
                                      </p:cBhvr>
                                      <p:to>
                                        <p:strVal val="visible"/>
                                      </p:to>
                                    </p:set>
                                    <p:animEffect transition="in" filter="fade">
                                      <p:cBhvr>
                                        <p:cTn id="108" dur="500"/>
                                        <p:tgtEl>
                                          <p:spTgt spid="64"/>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66"/>
                                        </p:tgtEl>
                                        <p:attrNameLst>
                                          <p:attrName>style.visibility</p:attrName>
                                        </p:attrNameLst>
                                      </p:cBhvr>
                                      <p:to>
                                        <p:strVal val="visible"/>
                                      </p:to>
                                    </p:set>
                                    <p:animEffect transition="in" filter="fade">
                                      <p:cBhvr>
                                        <p:cTn id="113"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18" grpId="0" animBg="1"/>
      <p:bldP spid="20" grpId="0" animBg="1"/>
      <p:bldP spid="22" grpId="0" animBg="1"/>
      <p:bldP spid="24" grpId="0" animBg="1"/>
      <p:bldP spid="29" grpId="0"/>
      <p:bldP spid="30" grpId="0"/>
      <p:bldP spid="33" grpId="0" animBg="1"/>
      <p:bldP spid="36" grpId="0"/>
      <p:bldP spid="62" grpId="0" animBg="1"/>
      <p:bldP spid="63" grpId="0"/>
      <p:bldP spid="65" grpId="0"/>
      <p:bldP spid="6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Slide Number Placeholder 66"/>
          <p:cNvSpPr>
            <a:spLocks noGrp="1"/>
          </p:cNvSpPr>
          <p:nvPr>
            <p:ph type="sldNum" sz="quarter" idx="12"/>
          </p:nvPr>
        </p:nvSpPr>
        <p:spPr/>
        <p:txBody>
          <a:bodyPr/>
          <a:lstStyle/>
          <a:p>
            <a:fld id="{E27E5EB4-EFBF-4F61-ACBC-00D1CD707371}" type="slidenum">
              <a:rPr lang="en-GB" smtClean="0"/>
              <a:pPr/>
              <a:t>22</a:t>
            </a:fld>
            <a:endParaRPr lang="en-GB"/>
          </a:p>
        </p:txBody>
      </p:sp>
      <p:sp>
        <p:nvSpPr>
          <p:cNvPr id="12" name="Title 11"/>
          <p:cNvSpPr>
            <a:spLocks noGrp="1"/>
          </p:cNvSpPr>
          <p:nvPr>
            <p:ph type="title"/>
          </p:nvPr>
        </p:nvSpPr>
        <p:spPr/>
        <p:txBody>
          <a:bodyPr/>
          <a:lstStyle/>
          <a:p>
            <a:r>
              <a:rPr lang="en-GB" dirty="0" smtClean="0"/>
              <a:t>What happens when you are developing Docker?	</a:t>
            </a:r>
            <a:endParaRPr lang="en-GB" dirty="0"/>
          </a:p>
        </p:txBody>
      </p:sp>
      <p:sp>
        <p:nvSpPr>
          <p:cNvPr id="2" name="Text Placeholder 1"/>
          <p:cNvSpPr>
            <a:spLocks noGrp="1"/>
          </p:cNvSpPr>
          <p:nvPr>
            <p:ph type="body" sz="quarter" idx="10"/>
          </p:nvPr>
        </p:nvSpPr>
        <p:spPr/>
        <p:txBody>
          <a:bodyPr/>
          <a:lstStyle/>
          <a:p>
            <a:pPr>
              <a:spcAft>
                <a:spcPts val="450"/>
              </a:spcAft>
            </a:pPr>
            <a:r>
              <a:rPr lang="en-GB" dirty="0" smtClean="0">
                <a:latin typeface="Segoe UI" pitchFamily="34" charset="0"/>
                <a:ea typeface="Segoe UI" pitchFamily="34" charset="0"/>
                <a:cs typeface="Segoe UI" pitchFamily="34" charset="0"/>
              </a:rPr>
              <a:t>A lot of </a:t>
            </a:r>
            <a:r>
              <a:rPr lang="en-GB" dirty="0">
                <a:latin typeface="Segoe UI" pitchFamily="34" charset="0"/>
                <a:ea typeface="Segoe UI" pitchFamily="34" charset="0"/>
                <a:cs typeface="Segoe UI" pitchFamily="34" charset="0"/>
              </a:rPr>
              <a:t>layers! </a:t>
            </a:r>
            <a:r>
              <a:rPr lang="en-GB" dirty="0" smtClean="0">
                <a:latin typeface="Segoe UI" pitchFamily="34" charset="0"/>
                <a:ea typeface="Segoe UI" pitchFamily="34" charset="0"/>
                <a:cs typeface="Segoe UI" pitchFamily="34" charset="0"/>
              </a:rPr>
              <a:t>Like the movie inception</a:t>
            </a:r>
            <a:r>
              <a:rPr lang="en-GB" dirty="0">
                <a:latin typeface="Segoe UI" pitchFamily="34" charset="0"/>
                <a:ea typeface="Segoe UI" pitchFamily="34" charset="0"/>
                <a:cs typeface="Segoe UI" pitchFamily="34" charset="0"/>
              </a:rPr>
              <a:t>? </a:t>
            </a:r>
          </a:p>
        </p:txBody>
      </p:sp>
      <p:sp>
        <p:nvSpPr>
          <p:cNvPr id="39" name="Rectangle 38"/>
          <p:cNvSpPr/>
          <p:nvPr/>
        </p:nvSpPr>
        <p:spPr>
          <a:xfrm>
            <a:off x="56388" y="2231112"/>
            <a:ext cx="9064464" cy="3709069"/>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marL="285750" indent="-285750">
              <a:buFont typeface="Calibri" panose="020F0502020204030204" pitchFamily="34" charset="0"/>
              <a:buChar char="→"/>
            </a:pPr>
            <a:r>
              <a:rPr lang="en-GB" sz="1400" dirty="0" smtClean="0"/>
              <a:t>Your laptop</a:t>
            </a:r>
          </a:p>
          <a:p>
            <a:pPr marL="742950" lvl="1" indent="-285750">
              <a:buFont typeface="Calibri" panose="020F0502020204030204" pitchFamily="34" charset="0"/>
              <a:buChar char="→"/>
            </a:pPr>
            <a:r>
              <a:rPr lang="en-GB" sz="1400" dirty="0" smtClean="0"/>
              <a:t>Operating system (e.g. Windows)</a:t>
            </a:r>
          </a:p>
          <a:p>
            <a:pPr marL="1200150" lvl="2" indent="-285750">
              <a:buFont typeface="Calibri" panose="020F0502020204030204" pitchFamily="34" charset="0"/>
              <a:buChar char="→"/>
            </a:pPr>
            <a:r>
              <a:rPr lang="en-GB" sz="1400" dirty="0" smtClean="0"/>
              <a:t>Terminal (e.g. Git bash)</a:t>
            </a:r>
          </a:p>
          <a:p>
            <a:pPr marL="1657350" lvl="3" indent="-285750">
              <a:buFont typeface="Calibri" panose="020F0502020204030204" pitchFamily="34" charset="0"/>
              <a:buChar char="→"/>
            </a:pPr>
            <a:r>
              <a:rPr lang="en-GB" sz="1400" dirty="0" smtClean="0"/>
              <a:t>Docker-Machine</a:t>
            </a:r>
          </a:p>
          <a:p>
            <a:pPr marL="2114550" lvl="4" indent="-285750">
              <a:buFont typeface="Calibri" panose="020F0502020204030204" pitchFamily="34" charset="0"/>
              <a:buChar char="→"/>
            </a:pPr>
            <a:r>
              <a:rPr lang="en-GB" sz="1400" dirty="0" smtClean="0"/>
              <a:t> </a:t>
            </a:r>
          </a:p>
          <a:p>
            <a:pPr marL="285750" indent="-285750">
              <a:buFont typeface="Calibri" panose="020F0502020204030204" pitchFamily="34" charset="0"/>
              <a:buChar char="→"/>
            </a:pPr>
            <a:endParaRPr lang="en-GB" sz="1400" dirty="0"/>
          </a:p>
        </p:txBody>
      </p:sp>
      <p:sp>
        <p:nvSpPr>
          <p:cNvPr id="40" name="Rectangle 39"/>
          <p:cNvSpPr/>
          <p:nvPr/>
        </p:nvSpPr>
        <p:spPr>
          <a:xfrm>
            <a:off x="2309701" y="3211417"/>
            <a:ext cx="6654740" cy="2576641"/>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marL="285750" indent="-285750">
              <a:buFont typeface="Calibri" panose="020F0502020204030204" pitchFamily="34" charset="0"/>
              <a:buChar char="→"/>
            </a:pPr>
            <a:endParaRPr lang="en-GB" sz="1400" dirty="0" smtClean="0"/>
          </a:p>
          <a:p>
            <a:pPr marL="285750" indent="-285750">
              <a:buFont typeface="Calibri" panose="020F0502020204030204" pitchFamily="34" charset="0"/>
              <a:buChar char="→"/>
            </a:pPr>
            <a:r>
              <a:rPr lang="en-GB" sz="1400" dirty="0" smtClean="0"/>
              <a:t>Virtual Machine</a:t>
            </a:r>
          </a:p>
          <a:p>
            <a:pPr marL="742950" lvl="1" indent="-285750">
              <a:buFont typeface="Calibri" panose="020F0502020204030204" pitchFamily="34" charset="0"/>
              <a:buChar char="→"/>
            </a:pPr>
            <a:r>
              <a:rPr lang="en-GB" sz="1400" dirty="0" smtClean="0"/>
              <a:t>Linux</a:t>
            </a:r>
          </a:p>
          <a:p>
            <a:pPr marL="1200150" lvl="2" indent="-285750">
              <a:buFont typeface="Calibri" panose="020F0502020204030204" pitchFamily="34" charset="0"/>
              <a:buChar char="→"/>
            </a:pPr>
            <a:r>
              <a:rPr lang="en-GB" sz="1400" dirty="0" smtClean="0"/>
              <a:t>Docker (LXE, etc.)</a:t>
            </a:r>
          </a:p>
          <a:p>
            <a:pPr marL="1657350" lvl="3" indent="-285750">
              <a:buFont typeface="Calibri" panose="020F0502020204030204" pitchFamily="34" charset="0"/>
              <a:buChar char="→"/>
            </a:pPr>
            <a:r>
              <a:rPr lang="en-GB" sz="1400" dirty="0" smtClean="0"/>
              <a:t> </a:t>
            </a:r>
            <a:endParaRPr lang="en-GB" sz="1400" dirty="0"/>
          </a:p>
        </p:txBody>
      </p:sp>
      <p:sp>
        <p:nvSpPr>
          <p:cNvPr id="43" name="Rounded Rectangle 42"/>
          <p:cNvSpPr/>
          <p:nvPr/>
        </p:nvSpPr>
        <p:spPr>
          <a:xfrm>
            <a:off x="4041396" y="4132101"/>
            <a:ext cx="3076865" cy="1236580"/>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pPr marL="285750" indent="-285750">
              <a:buFont typeface="Calibri" panose="020F0502020204030204" pitchFamily="34" charset="0"/>
              <a:buChar char="→"/>
            </a:pPr>
            <a:endParaRPr lang="en-GB" sz="1400" dirty="0" smtClean="0"/>
          </a:p>
          <a:p>
            <a:pPr marL="285750" indent="-285750">
              <a:buFont typeface="Calibri" panose="020F0502020204030204" pitchFamily="34" charset="0"/>
              <a:buChar char="→"/>
            </a:pPr>
            <a:r>
              <a:rPr lang="en-GB" sz="1400" dirty="0" smtClean="0"/>
              <a:t>container you want to run</a:t>
            </a:r>
          </a:p>
          <a:p>
            <a:pPr marL="742950" lvl="1" indent="-285750">
              <a:buFont typeface="Calibri" panose="020F0502020204030204" pitchFamily="34" charset="0"/>
              <a:buChar char="→"/>
            </a:pPr>
            <a:r>
              <a:rPr lang="en-GB" sz="1400" dirty="0" smtClean="0"/>
              <a:t>OS e.g. </a:t>
            </a:r>
            <a:r>
              <a:rPr lang="en-GB" sz="1400" dirty="0" err="1" smtClean="0"/>
              <a:t>Debian</a:t>
            </a:r>
            <a:endParaRPr lang="en-GB" sz="1400" dirty="0" smtClean="0"/>
          </a:p>
          <a:p>
            <a:pPr marL="1200150" lvl="2" indent="-285750">
              <a:buFont typeface="Calibri" panose="020F0502020204030204" pitchFamily="34" charset="0"/>
              <a:buChar char="→"/>
            </a:pPr>
            <a:r>
              <a:rPr lang="en-GB" sz="1400" dirty="0" smtClean="0"/>
              <a:t>Software e.g. Ruby</a:t>
            </a:r>
          </a:p>
          <a:p>
            <a:pPr marL="1657350" lvl="3" indent="-285750">
              <a:buFont typeface="Calibri" panose="020F0502020204030204" pitchFamily="34" charset="0"/>
              <a:buChar char="→"/>
            </a:pPr>
            <a:r>
              <a:rPr lang="en-GB" sz="1400" dirty="0" smtClean="0"/>
              <a:t>Your code </a:t>
            </a:r>
          </a:p>
        </p:txBody>
      </p:sp>
      <p:sp>
        <p:nvSpPr>
          <p:cNvPr id="45" name="TextBox 44"/>
          <p:cNvSpPr txBox="1"/>
          <p:nvPr/>
        </p:nvSpPr>
        <p:spPr>
          <a:xfrm>
            <a:off x="2329739" y="5511059"/>
            <a:ext cx="5644386" cy="276999"/>
          </a:xfrm>
          <a:prstGeom prst="rect">
            <a:avLst/>
          </a:prstGeom>
          <a:noFill/>
        </p:spPr>
        <p:txBody>
          <a:bodyPr wrap="square" rtlCol="0">
            <a:spAutoFit/>
          </a:bodyPr>
          <a:lstStyle/>
          <a:p>
            <a:r>
              <a:rPr lang="en-GB" sz="1200" dirty="0" smtClean="0"/>
              <a:t>Hypervisor (e.g. Virtual Box)</a:t>
            </a:r>
            <a:endParaRPr lang="en-GB" sz="1200" dirty="0"/>
          </a:p>
        </p:txBody>
      </p:sp>
      <p:cxnSp>
        <p:nvCxnSpPr>
          <p:cNvPr id="46" name="Straight Connector 45"/>
          <p:cNvCxnSpPr/>
          <p:nvPr/>
        </p:nvCxnSpPr>
        <p:spPr>
          <a:xfrm>
            <a:off x="2309701" y="5511059"/>
            <a:ext cx="66547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637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p:txBody>
          <a:bodyPr/>
          <a:lstStyle/>
          <a:p>
            <a:r>
              <a:rPr lang="en-GB" altLang="en-US" dirty="0" smtClean="0"/>
              <a:t>What does this mean for people?</a:t>
            </a:r>
            <a:endParaRPr lang="en-US" altLang="en-US" dirty="0" smtClean="0"/>
          </a:p>
        </p:txBody>
      </p:sp>
    </p:spTree>
    <p:extLst>
      <p:ext uri="{BB962C8B-B14F-4D97-AF65-F5344CB8AC3E}">
        <p14:creationId xmlns:p14="http://schemas.microsoft.com/office/powerpoint/2010/main" val="35117117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smtClean="0"/>
              <a:t>Let’s talk about the lab</a:t>
            </a:r>
            <a:endParaRPr lang="en-GB" dirty="0"/>
          </a:p>
        </p:txBody>
      </p:sp>
    </p:spTree>
    <p:extLst>
      <p:ext uri="{BB962C8B-B14F-4D97-AF65-F5344CB8AC3E}">
        <p14:creationId xmlns:p14="http://schemas.microsoft.com/office/powerpoint/2010/main" val="24114622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descr="EC2-Instan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0938" y="3305196"/>
            <a:ext cx="979334" cy="987900"/>
          </a:xfrm>
          <a:prstGeom prst="rect">
            <a:avLst/>
          </a:prstGeom>
        </p:spPr>
      </p:pic>
      <p:sp>
        <p:nvSpPr>
          <p:cNvPr id="3" name="Title 2"/>
          <p:cNvSpPr>
            <a:spLocks noGrp="1"/>
          </p:cNvSpPr>
          <p:nvPr>
            <p:ph type="title"/>
          </p:nvPr>
        </p:nvSpPr>
        <p:spPr/>
        <p:txBody>
          <a:bodyPr/>
          <a:lstStyle/>
          <a:p>
            <a:r>
              <a:rPr lang="en-GB" dirty="0" smtClean="0"/>
              <a:t>How We Are Going To Use Docker</a:t>
            </a:r>
            <a:endParaRPr lang="en-GB" dirty="0"/>
          </a:p>
        </p:txBody>
      </p:sp>
      <p:sp>
        <p:nvSpPr>
          <p:cNvPr id="5" name="Text Placeholder 1"/>
          <p:cNvSpPr txBox="1">
            <a:spLocks/>
          </p:cNvSpPr>
          <p:nvPr/>
        </p:nvSpPr>
        <p:spPr>
          <a:xfrm>
            <a:off x="452548" y="1166781"/>
            <a:ext cx="8151900" cy="396548"/>
          </a:xfrm>
          <a:prstGeom prst="rect">
            <a:avLst/>
          </a:prstGeom>
        </p:spPr>
        <p:txBody>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dirty="0" smtClean="0">
                <a:solidFill>
                  <a:schemeClr val="accent2"/>
                </a:solidFill>
              </a:rPr>
              <a:t>1. Build a new container </a:t>
            </a:r>
            <a:endParaRPr lang="en-GB" sz="2000" dirty="0">
              <a:solidFill>
                <a:schemeClr val="accent2"/>
              </a:solidFill>
            </a:endParaRPr>
          </a:p>
        </p:txBody>
      </p:sp>
      <p:grpSp>
        <p:nvGrpSpPr>
          <p:cNvPr id="13" name="Group 12"/>
          <p:cNvGrpSpPr/>
          <p:nvPr/>
        </p:nvGrpSpPr>
        <p:grpSpPr>
          <a:xfrm>
            <a:off x="772708" y="4149080"/>
            <a:ext cx="731520" cy="885408"/>
            <a:chOff x="772708" y="4149080"/>
            <a:chExt cx="731520" cy="885408"/>
          </a:xfrm>
        </p:grpSpPr>
        <p:pic>
          <p:nvPicPr>
            <p:cNvPr id="26" name="Picture 25" descr="EC2-AMI.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2708" y="4149080"/>
              <a:ext cx="731520" cy="731520"/>
            </a:xfrm>
            <a:prstGeom prst="rect">
              <a:avLst/>
            </a:prstGeom>
          </p:spPr>
        </p:pic>
        <p:sp>
          <p:nvSpPr>
            <p:cNvPr id="27" name="TextBox 26"/>
            <p:cNvSpPr txBox="1"/>
            <p:nvPr/>
          </p:nvSpPr>
          <p:spPr>
            <a:xfrm>
              <a:off x="951312" y="4880600"/>
              <a:ext cx="408900" cy="153888"/>
            </a:xfrm>
            <a:prstGeom prst="rect">
              <a:avLst/>
            </a:prstGeom>
            <a:noFill/>
          </p:spPr>
          <p:txBody>
            <a:bodyPr wrap="square" lIns="0" tIns="0" rIns="0" bIns="0" rtlCol="0">
              <a:spAutoFit/>
            </a:bodyPr>
            <a:lstStyle/>
            <a:p>
              <a:pPr algn="ctr"/>
              <a:r>
                <a:rPr lang="en-US" sz="1000" dirty="0" smtClean="0"/>
                <a:t>AMI</a:t>
              </a:r>
              <a:endParaRPr lang="en-US" sz="1000" dirty="0"/>
            </a:p>
          </p:txBody>
        </p:sp>
      </p:grpSp>
      <p:grpSp>
        <p:nvGrpSpPr>
          <p:cNvPr id="14" name="Group 13"/>
          <p:cNvGrpSpPr/>
          <p:nvPr/>
        </p:nvGrpSpPr>
        <p:grpSpPr>
          <a:xfrm>
            <a:off x="1220072" y="5433784"/>
            <a:ext cx="737154" cy="897106"/>
            <a:chOff x="1220072" y="5433784"/>
            <a:chExt cx="737154" cy="897106"/>
          </a:xfrm>
        </p:grpSpPr>
        <p:pic>
          <p:nvPicPr>
            <p:cNvPr id="28" name="Picture 27" descr="S3.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20072" y="5433784"/>
              <a:ext cx="731520" cy="731520"/>
            </a:xfrm>
            <a:prstGeom prst="rect">
              <a:avLst/>
            </a:prstGeom>
          </p:spPr>
        </p:pic>
        <p:sp>
          <p:nvSpPr>
            <p:cNvPr id="29" name="TextBox 28"/>
            <p:cNvSpPr txBox="1"/>
            <p:nvPr/>
          </p:nvSpPr>
          <p:spPr>
            <a:xfrm>
              <a:off x="1236630" y="6177002"/>
              <a:ext cx="720596" cy="153888"/>
            </a:xfrm>
            <a:prstGeom prst="rect">
              <a:avLst/>
            </a:prstGeom>
            <a:noFill/>
          </p:spPr>
          <p:txBody>
            <a:bodyPr wrap="square" lIns="0" tIns="0" rIns="0" bIns="0" rtlCol="0">
              <a:spAutoFit/>
            </a:bodyPr>
            <a:lstStyle/>
            <a:p>
              <a:pPr algn="ctr"/>
              <a:r>
                <a:rPr lang="en-US" sz="1000" dirty="0" smtClean="0">
                  <a:latin typeface="Arial"/>
                  <a:cs typeface="Arial"/>
                </a:rPr>
                <a:t>Amazon S3</a:t>
              </a:r>
              <a:endParaRPr lang="en-US" sz="1000" dirty="0">
                <a:latin typeface="Arial"/>
                <a:cs typeface="Arial"/>
              </a:endParaRPr>
            </a:p>
          </p:txBody>
        </p:sp>
      </p:grpSp>
      <p:grpSp>
        <p:nvGrpSpPr>
          <p:cNvPr id="4" name="Group 3"/>
          <p:cNvGrpSpPr/>
          <p:nvPr/>
        </p:nvGrpSpPr>
        <p:grpSpPr>
          <a:xfrm>
            <a:off x="86788" y="1607240"/>
            <a:ext cx="803528" cy="823520"/>
            <a:chOff x="86788" y="1607240"/>
            <a:chExt cx="803528" cy="823520"/>
          </a:xfrm>
        </p:grpSpPr>
        <p:pic>
          <p:nvPicPr>
            <p:cNvPr id="30" name="Picture 29" descr="AWS-Cloud.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788" y="1607240"/>
              <a:ext cx="731520" cy="731520"/>
            </a:xfrm>
            <a:prstGeom prst="rect">
              <a:avLst/>
            </a:prstGeom>
          </p:spPr>
        </p:pic>
        <p:sp>
          <p:nvSpPr>
            <p:cNvPr id="31" name="TextBox 30"/>
            <p:cNvSpPr txBox="1"/>
            <p:nvPr/>
          </p:nvSpPr>
          <p:spPr>
            <a:xfrm>
              <a:off x="96172" y="2276872"/>
              <a:ext cx="794144" cy="153888"/>
            </a:xfrm>
            <a:prstGeom prst="rect">
              <a:avLst/>
            </a:prstGeom>
            <a:noFill/>
          </p:spPr>
          <p:txBody>
            <a:bodyPr wrap="square" lIns="0" tIns="0" rIns="0" bIns="0" rtlCol="0">
              <a:spAutoFit/>
            </a:bodyPr>
            <a:lstStyle/>
            <a:p>
              <a:pPr algn="ctr"/>
              <a:r>
                <a:rPr lang="en-US" sz="1000" dirty="0" smtClean="0"/>
                <a:t>AWS Cloud</a:t>
              </a:r>
              <a:endParaRPr lang="en-US" sz="1000" dirty="0"/>
            </a:p>
          </p:txBody>
        </p:sp>
      </p:grpSp>
      <p:grpSp>
        <p:nvGrpSpPr>
          <p:cNvPr id="8" name="Group 7"/>
          <p:cNvGrpSpPr/>
          <p:nvPr/>
        </p:nvGrpSpPr>
        <p:grpSpPr>
          <a:xfrm>
            <a:off x="395536" y="2846426"/>
            <a:ext cx="997336" cy="1034367"/>
            <a:chOff x="395536" y="2846426"/>
            <a:chExt cx="997336" cy="1034367"/>
          </a:xfrm>
        </p:grpSpPr>
        <p:pic>
          <p:nvPicPr>
            <p:cNvPr id="32" name="Picture 31" descr="CloudFormation.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0560" y="2846426"/>
              <a:ext cx="659512" cy="659512"/>
            </a:xfrm>
            <a:prstGeom prst="rect">
              <a:avLst/>
            </a:prstGeom>
          </p:spPr>
        </p:pic>
        <p:sp>
          <p:nvSpPr>
            <p:cNvPr id="33" name="TextBox 32"/>
            <p:cNvSpPr txBox="1"/>
            <p:nvPr/>
          </p:nvSpPr>
          <p:spPr>
            <a:xfrm>
              <a:off x="395536" y="3573016"/>
              <a:ext cx="997336" cy="307777"/>
            </a:xfrm>
            <a:prstGeom prst="rect">
              <a:avLst/>
            </a:prstGeom>
            <a:noFill/>
          </p:spPr>
          <p:txBody>
            <a:bodyPr wrap="square" lIns="0" tIns="0" rIns="0" bIns="0" rtlCol="0">
              <a:spAutoFit/>
            </a:bodyPr>
            <a:lstStyle/>
            <a:p>
              <a:pPr algn="ctr"/>
              <a:r>
                <a:rPr lang="en-US" sz="1000" dirty="0" smtClean="0"/>
                <a:t>AWS CloudFormation</a:t>
              </a:r>
              <a:endParaRPr lang="en-US" sz="1000" dirty="0"/>
            </a:p>
          </p:txBody>
        </p:sp>
      </p:grpSp>
      <p:grpSp>
        <p:nvGrpSpPr>
          <p:cNvPr id="9" name="Group 8"/>
          <p:cNvGrpSpPr/>
          <p:nvPr/>
        </p:nvGrpSpPr>
        <p:grpSpPr>
          <a:xfrm>
            <a:off x="2652856" y="1484784"/>
            <a:ext cx="5832648" cy="5184576"/>
            <a:chOff x="2652856" y="1844824"/>
            <a:chExt cx="5832648" cy="4464496"/>
          </a:xfrm>
        </p:grpSpPr>
        <p:grpSp>
          <p:nvGrpSpPr>
            <p:cNvPr id="2" name="Group 1"/>
            <p:cNvGrpSpPr/>
            <p:nvPr/>
          </p:nvGrpSpPr>
          <p:grpSpPr>
            <a:xfrm>
              <a:off x="2652856" y="1844824"/>
              <a:ext cx="5832648" cy="4464496"/>
              <a:chOff x="2652856" y="1844824"/>
              <a:chExt cx="5832648" cy="4464496"/>
            </a:xfrm>
          </p:grpSpPr>
          <p:sp>
            <p:nvSpPr>
              <p:cNvPr id="6" name="Rounded Rectangle 5"/>
              <p:cNvSpPr/>
              <p:nvPr/>
            </p:nvSpPr>
            <p:spPr>
              <a:xfrm>
                <a:off x="2652856" y="2348880"/>
                <a:ext cx="5832648" cy="396044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7" name="Picture 6" descr="VPC-Cloud.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45975" y="1844824"/>
                <a:ext cx="803025" cy="803025"/>
              </a:xfrm>
              <a:prstGeom prst="rect">
                <a:avLst/>
              </a:prstGeom>
            </p:spPr>
          </p:pic>
        </p:grpSp>
        <p:sp>
          <p:nvSpPr>
            <p:cNvPr id="17" name="TextBox 34"/>
            <p:cNvSpPr txBox="1">
              <a:spLocks noChangeArrowheads="1"/>
            </p:cNvSpPr>
            <p:nvPr/>
          </p:nvSpPr>
          <p:spPr bwMode="auto">
            <a:xfrm>
              <a:off x="3012896" y="2492896"/>
              <a:ext cx="1032140" cy="230832"/>
            </a:xfrm>
            <a:prstGeom prst="rect">
              <a:avLst/>
            </a:prstGeom>
            <a:noFill/>
            <a:ln w="9525">
              <a:noFill/>
              <a:miter lim="800000"/>
              <a:headEnd/>
              <a:tailEnd/>
            </a:ln>
          </p:spPr>
          <p:txBody>
            <a:bodyPr wrap="square">
              <a:spAutoFit/>
            </a:bodyPr>
            <a:lstStyle/>
            <a:p>
              <a:pPr algn="ctr"/>
              <a:r>
                <a:rPr lang="en-US" sz="900" b="1" dirty="0" smtClean="0">
                  <a:solidFill>
                    <a:srgbClr val="6F2927"/>
                  </a:solidFill>
                  <a:latin typeface="Arial"/>
                  <a:ea typeface="Verdana" pitchFamily="34" charset="0"/>
                  <a:cs typeface="Arial"/>
                </a:rPr>
                <a:t>Academy VPC</a:t>
              </a:r>
              <a:endParaRPr lang="en-US" sz="900" b="1" dirty="0">
                <a:solidFill>
                  <a:srgbClr val="6F2927"/>
                </a:solidFill>
                <a:latin typeface="Arial"/>
                <a:ea typeface="Verdana" pitchFamily="34" charset="0"/>
                <a:cs typeface="Arial"/>
              </a:endParaRPr>
            </a:p>
          </p:txBody>
        </p:sp>
      </p:grpSp>
      <p:pic>
        <p:nvPicPr>
          <p:cNvPr id="39" name="Picture 38" descr="EC2-Instan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8478" y="2882734"/>
            <a:ext cx="979334" cy="987900"/>
          </a:xfrm>
          <a:prstGeom prst="rect">
            <a:avLst/>
          </a:prstGeom>
        </p:spPr>
      </p:pic>
      <p:pic>
        <p:nvPicPr>
          <p:cNvPr id="40" name="Picture 39" descr="EC2-Instan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5319" y="4773496"/>
            <a:ext cx="979334" cy="987900"/>
          </a:xfrm>
          <a:prstGeom prst="rect">
            <a:avLst/>
          </a:prstGeom>
        </p:spPr>
      </p:pic>
      <p:sp>
        <p:nvSpPr>
          <p:cNvPr id="41" name="Rectangle 40"/>
          <p:cNvSpPr/>
          <p:nvPr/>
        </p:nvSpPr>
        <p:spPr>
          <a:xfrm>
            <a:off x="3218444" y="5702882"/>
            <a:ext cx="1847251" cy="246221"/>
          </a:xfrm>
          <a:prstGeom prst="rect">
            <a:avLst/>
          </a:prstGeom>
        </p:spPr>
        <p:txBody>
          <a:bodyPr wrap="square">
            <a:spAutoFit/>
          </a:bodyPr>
          <a:lstStyle/>
          <a:p>
            <a:r>
              <a:rPr lang="en-GB" sz="1000" dirty="0"/>
              <a:t>OpenLDAP-Gerrit-Server</a:t>
            </a:r>
          </a:p>
        </p:txBody>
      </p:sp>
      <p:sp>
        <p:nvSpPr>
          <p:cNvPr id="42" name="Rectangle 41"/>
          <p:cNvSpPr/>
          <p:nvPr/>
        </p:nvSpPr>
        <p:spPr>
          <a:xfrm>
            <a:off x="3347222" y="3744369"/>
            <a:ext cx="1420582" cy="246221"/>
          </a:xfrm>
          <a:prstGeom prst="rect">
            <a:avLst/>
          </a:prstGeom>
        </p:spPr>
        <p:txBody>
          <a:bodyPr wrap="none">
            <a:spAutoFit/>
          </a:bodyPr>
          <a:lstStyle/>
          <a:p>
            <a:r>
              <a:rPr lang="en-GB" sz="1000" dirty="0"/>
              <a:t>Sonar-Jenkins-Server</a:t>
            </a:r>
          </a:p>
        </p:txBody>
      </p:sp>
      <p:sp>
        <p:nvSpPr>
          <p:cNvPr id="36" name="TextBox 34"/>
          <p:cNvSpPr txBox="1">
            <a:spLocks noChangeArrowheads="1"/>
          </p:cNvSpPr>
          <p:nvPr/>
        </p:nvSpPr>
        <p:spPr bwMode="auto">
          <a:xfrm>
            <a:off x="3479409" y="2522770"/>
            <a:ext cx="1584744" cy="199114"/>
          </a:xfrm>
          <a:prstGeom prst="rect">
            <a:avLst/>
          </a:prstGeom>
          <a:noFill/>
          <a:ln w="9525">
            <a:noFill/>
            <a:miter lim="800000"/>
            <a:headEnd/>
            <a:tailEnd/>
          </a:ln>
        </p:spPr>
        <p:txBody>
          <a:bodyPr wrap="square">
            <a:spAutoFit/>
          </a:bodyPr>
          <a:lstStyle/>
          <a:p>
            <a:pPr algn="ctr"/>
            <a:r>
              <a:rPr lang="en-US" sz="900" b="1" dirty="0" smtClean="0">
                <a:solidFill>
                  <a:srgbClr val="6F2927"/>
                </a:solidFill>
                <a:latin typeface="Arial"/>
                <a:ea typeface="Verdana" pitchFamily="34" charset="0"/>
                <a:cs typeface="Arial"/>
              </a:rPr>
              <a:t>Academy Security </a:t>
            </a:r>
            <a:r>
              <a:rPr lang="en-US" sz="900" b="1" dirty="0">
                <a:solidFill>
                  <a:srgbClr val="6F2927"/>
                </a:solidFill>
                <a:latin typeface="Arial"/>
                <a:ea typeface="Verdana" pitchFamily="34" charset="0"/>
                <a:cs typeface="Arial"/>
              </a:rPr>
              <a:t>Group</a:t>
            </a:r>
          </a:p>
        </p:txBody>
      </p:sp>
      <p:grpSp>
        <p:nvGrpSpPr>
          <p:cNvPr id="35" name="Group 21"/>
          <p:cNvGrpSpPr>
            <a:grpSpLocks/>
          </p:cNvGrpSpPr>
          <p:nvPr/>
        </p:nvGrpSpPr>
        <p:grpSpPr bwMode="auto">
          <a:xfrm>
            <a:off x="3145976" y="2448655"/>
            <a:ext cx="2200073" cy="1988457"/>
            <a:chOff x="545458" y="4783771"/>
            <a:chExt cx="2293787" cy="1733798"/>
          </a:xfrm>
        </p:grpSpPr>
        <p:sp>
          <p:nvSpPr>
            <p:cNvPr id="37" name="Rounded Rectangle 36"/>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38" name="Rounded Rectangle 37"/>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grpSp>
      <p:grpSp>
        <p:nvGrpSpPr>
          <p:cNvPr id="43" name="Group 42"/>
          <p:cNvGrpSpPr/>
          <p:nvPr/>
        </p:nvGrpSpPr>
        <p:grpSpPr>
          <a:xfrm>
            <a:off x="3124616" y="4519840"/>
            <a:ext cx="2200073" cy="1988457"/>
            <a:chOff x="6743700" y="760413"/>
            <a:chExt cx="1752600" cy="1733550"/>
          </a:xfrm>
        </p:grpSpPr>
        <p:grpSp>
          <p:nvGrpSpPr>
            <p:cNvPr id="44" name="Group 21"/>
            <p:cNvGrpSpPr>
              <a:grpSpLocks/>
            </p:cNvGrpSpPr>
            <p:nvPr/>
          </p:nvGrpSpPr>
          <p:grpSpPr bwMode="auto">
            <a:xfrm>
              <a:off x="6743700" y="760413"/>
              <a:ext cx="1752600" cy="1733550"/>
              <a:chOff x="545458" y="4783771"/>
              <a:chExt cx="2293787" cy="1733798"/>
            </a:xfrm>
          </p:grpSpPr>
          <p:sp>
            <p:nvSpPr>
              <p:cNvPr id="46" name="Rounded Rectangle 45"/>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47" name="Rounded Rectangle 46"/>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grpSp>
        <p:sp>
          <p:nvSpPr>
            <p:cNvPr id="45" name="TextBox 34"/>
            <p:cNvSpPr txBox="1">
              <a:spLocks noChangeArrowheads="1"/>
            </p:cNvSpPr>
            <p:nvPr/>
          </p:nvSpPr>
          <p:spPr bwMode="auto">
            <a:xfrm>
              <a:off x="7009316" y="825027"/>
              <a:ext cx="1280667" cy="173589"/>
            </a:xfrm>
            <a:prstGeom prst="rect">
              <a:avLst/>
            </a:prstGeom>
            <a:noFill/>
            <a:ln w="9525">
              <a:noFill/>
              <a:miter lim="800000"/>
              <a:headEnd/>
              <a:tailEnd/>
            </a:ln>
          </p:spPr>
          <p:txBody>
            <a:bodyPr wrap="square">
              <a:spAutoFit/>
            </a:bodyPr>
            <a:lstStyle/>
            <a:p>
              <a:pPr algn="ctr"/>
              <a:r>
                <a:rPr lang="en-US" sz="900" b="1" dirty="0" smtClean="0">
                  <a:solidFill>
                    <a:srgbClr val="6F2927"/>
                  </a:solidFill>
                  <a:latin typeface="Arial"/>
                  <a:ea typeface="Verdana" pitchFamily="34" charset="0"/>
                  <a:cs typeface="Arial"/>
                </a:rPr>
                <a:t>Academy Security </a:t>
              </a:r>
              <a:r>
                <a:rPr lang="en-US" sz="900" b="1" dirty="0">
                  <a:solidFill>
                    <a:srgbClr val="6F2927"/>
                  </a:solidFill>
                  <a:latin typeface="Arial"/>
                  <a:ea typeface="Verdana" pitchFamily="34" charset="0"/>
                  <a:cs typeface="Arial"/>
                </a:rPr>
                <a:t>Group</a:t>
              </a:r>
            </a:p>
          </p:txBody>
        </p:sp>
      </p:grpSp>
      <p:pic>
        <p:nvPicPr>
          <p:cNvPr id="1026" name="Picture 2"/>
          <p:cNvPicPr>
            <a:picLocks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20272" y="1340768"/>
            <a:ext cx="698400" cy="6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2" name="Rectangle 51"/>
          <p:cNvSpPr/>
          <p:nvPr/>
        </p:nvSpPr>
        <p:spPr>
          <a:xfrm>
            <a:off x="5948054" y="4147517"/>
            <a:ext cx="1847251" cy="246221"/>
          </a:xfrm>
          <a:prstGeom prst="rect">
            <a:avLst/>
          </a:prstGeom>
        </p:spPr>
        <p:txBody>
          <a:bodyPr wrap="square">
            <a:spAutoFit/>
          </a:bodyPr>
          <a:lstStyle/>
          <a:p>
            <a:r>
              <a:rPr lang="en-GB" sz="1000" dirty="0" smtClean="0"/>
              <a:t>“Test Environment” Server</a:t>
            </a:r>
            <a:endParaRPr lang="en-GB" sz="1000" dirty="0"/>
          </a:p>
        </p:txBody>
      </p:sp>
      <p:grpSp>
        <p:nvGrpSpPr>
          <p:cNvPr id="53" name="Group 52"/>
          <p:cNvGrpSpPr/>
          <p:nvPr/>
        </p:nvGrpSpPr>
        <p:grpSpPr>
          <a:xfrm>
            <a:off x="5854226" y="2964475"/>
            <a:ext cx="2200073" cy="1988457"/>
            <a:chOff x="6743700" y="760413"/>
            <a:chExt cx="1752600" cy="1733550"/>
          </a:xfrm>
        </p:grpSpPr>
        <p:grpSp>
          <p:nvGrpSpPr>
            <p:cNvPr id="54" name="Group 21"/>
            <p:cNvGrpSpPr>
              <a:grpSpLocks/>
            </p:cNvGrpSpPr>
            <p:nvPr/>
          </p:nvGrpSpPr>
          <p:grpSpPr bwMode="auto">
            <a:xfrm>
              <a:off x="6743700" y="760413"/>
              <a:ext cx="1752600" cy="1733550"/>
              <a:chOff x="545458" y="4783771"/>
              <a:chExt cx="2293787" cy="1733798"/>
            </a:xfrm>
          </p:grpSpPr>
          <p:sp>
            <p:nvSpPr>
              <p:cNvPr id="57" name="Rounded Rectangle 56"/>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58" name="Rounded Rectangle 57"/>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grpSp>
        <p:sp>
          <p:nvSpPr>
            <p:cNvPr id="56" name="TextBox 34"/>
            <p:cNvSpPr txBox="1">
              <a:spLocks noChangeArrowheads="1"/>
            </p:cNvSpPr>
            <p:nvPr/>
          </p:nvSpPr>
          <p:spPr bwMode="auto">
            <a:xfrm>
              <a:off x="7009316" y="825027"/>
              <a:ext cx="1280667" cy="173589"/>
            </a:xfrm>
            <a:prstGeom prst="rect">
              <a:avLst/>
            </a:prstGeom>
            <a:noFill/>
            <a:ln w="9525">
              <a:noFill/>
              <a:miter lim="800000"/>
              <a:headEnd/>
              <a:tailEnd/>
            </a:ln>
          </p:spPr>
          <p:txBody>
            <a:bodyPr wrap="square">
              <a:spAutoFit/>
            </a:bodyPr>
            <a:lstStyle/>
            <a:p>
              <a:pPr algn="ctr"/>
              <a:r>
                <a:rPr lang="en-US" sz="900" b="1" dirty="0" smtClean="0">
                  <a:solidFill>
                    <a:srgbClr val="6F2927"/>
                  </a:solidFill>
                  <a:latin typeface="Arial"/>
                  <a:ea typeface="Verdana" pitchFamily="34" charset="0"/>
                  <a:cs typeface="Arial"/>
                </a:rPr>
                <a:t>Academy Security </a:t>
              </a:r>
              <a:r>
                <a:rPr lang="en-US" sz="900" b="1" dirty="0">
                  <a:solidFill>
                    <a:srgbClr val="6F2927"/>
                  </a:solidFill>
                  <a:latin typeface="Arial"/>
                  <a:ea typeface="Verdana" pitchFamily="34" charset="0"/>
                  <a:cs typeface="Arial"/>
                </a:rPr>
                <a:t>Group</a:t>
              </a:r>
            </a:p>
          </p:txBody>
        </p:sp>
      </p:grpSp>
      <p:sp>
        <p:nvSpPr>
          <p:cNvPr id="10" name="Flowchart: Document 9"/>
          <p:cNvSpPr/>
          <p:nvPr/>
        </p:nvSpPr>
        <p:spPr>
          <a:xfrm>
            <a:off x="1596928" y="2070140"/>
            <a:ext cx="612000" cy="651744"/>
          </a:xfrm>
          <a:prstGeom prst="flowChartDocumen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sz="1050" dirty="0" smtClean="0"/>
              <a:t>Docker file</a:t>
            </a:r>
            <a:endParaRPr lang="en-GB" sz="1050" dirty="0"/>
          </a:p>
        </p:txBody>
      </p:sp>
      <p:pic>
        <p:nvPicPr>
          <p:cNvPr id="62" name="Picture 2"/>
          <p:cNvPicPr>
            <a:picLocks noChangeAspect="1" noChangeArrowheads="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42250" y="2996952"/>
            <a:ext cx="697702" cy="675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3" name="Text Placeholder 1"/>
          <p:cNvSpPr txBox="1">
            <a:spLocks/>
          </p:cNvSpPr>
          <p:nvPr/>
        </p:nvSpPr>
        <p:spPr>
          <a:xfrm>
            <a:off x="467545" y="1160244"/>
            <a:ext cx="5101636" cy="396548"/>
          </a:xfrm>
          <a:prstGeom prst="rect">
            <a:avLst/>
          </a:prstGeom>
          <a:solidFill>
            <a:schemeClr val="bg1"/>
          </a:solidFill>
        </p:spPr>
        <p:txBody>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dirty="0" smtClean="0">
                <a:solidFill>
                  <a:schemeClr val="accent2"/>
                </a:solidFill>
              </a:rPr>
              <a:t>2. Push to registry</a:t>
            </a:r>
            <a:endParaRPr lang="en-GB" sz="2000" dirty="0">
              <a:solidFill>
                <a:schemeClr val="accent2"/>
              </a:solidFill>
            </a:endParaRPr>
          </a:p>
        </p:txBody>
      </p:sp>
      <p:sp>
        <p:nvSpPr>
          <p:cNvPr id="64" name="Text Placeholder 1"/>
          <p:cNvSpPr txBox="1">
            <a:spLocks/>
          </p:cNvSpPr>
          <p:nvPr/>
        </p:nvSpPr>
        <p:spPr>
          <a:xfrm>
            <a:off x="467545" y="1160244"/>
            <a:ext cx="5573394" cy="396548"/>
          </a:xfrm>
          <a:prstGeom prst="rect">
            <a:avLst/>
          </a:prstGeom>
          <a:solidFill>
            <a:schemeClr val="bg1"/>
          </a:solidFill>
        </p:spPr>
        <p:txBody>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dirty="0" smtClean="0">
                <a:solidFill>
                  <a:schemeClr val="accent2"/>
                </a:solidFill>
              </a:rPr>
              <a:t>3. Pull from registry and run in our environment</a:t>
            </a:r>
            <a:endParaRPr lang="en-GB" sz="2000" dirty="0">
              <a:solidFill>
                <a:schemeClr val="accent2"/>
              </a:solidFill>
            </a:endParaRPr>
          </a:p>
        </p:txBody>
      </p:sp>
      <p:sp>
        <p:nvSpPr>
          <p:cNvPr id="50" name="Rectangle 49"/>
          <p:cNvSpPr/>
          <p:nvPr/>
        </p:nvSpPr>
        <p:spPr>
          <a:xfrm>
            <a:off x="6109220" y="1154428"/>
            <a:ext cx="2927276" cy="338554"/>
          </a:xfrm>
          <a:prstGeom prst="rect">
            <a:avLst/>
          </a:prstGeom>
        </p:spPr>
        <p:txBody>
          <a:bodyPr wrap="none">
            <a:spAutoFit/>
          </a:bodyPr>
          <a:lstStyle/>
          <a:p>
            <a:r>
              <a:rPr lang="en-GB" sz="1600" dirty="0">
                <a:hlinkClick r:id="rId11"/>
              </a:rPr>
              <a:t>https://docker.accenture.com</a:t>
            </a:r>
            <a:r>
              <a:rPr lang="en-GB" sz="1600" dirty="0" smtClean="0">
                <a:hlinkClick r:id="rId11"/>
              </a:rPr>
              <a:t>/</a:t>
            </a:r>
            <a:r>
              <a:rPr lang="en-GB" sz="1600" dirty="0" smtClean="0"/>
              <a:t> </a:t>
            </a:r>
            <a:endParaRPr lang="en-GB" sz="1600" dirty="0"/>
          </a:p>
        </p:txBody>
      </p:sp>
    </p:spTree>
    <p:extLst>
      <p:ext uri="{BB962C8B-B14F-4D97-AF65-F5344CB8AC3E}">
        <p14:creationId xmlns:p14="http://schemas.microsoft.com/office/powerpoint/2010/main" val="410995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20678 0.13796 " pathEditMode="relative" ptsTypes="AA">
                                      <p:cBhvr>
                                        <p:cTn id="6" dur="2000" fill="hold"/>
                                        <p:tgtEl>
                                          <p:spTgt spid="10"/>
                                        </p:tgtEl>
                                        <p:attrNameLst>
                                          <p:attrName>ppt_x</p:attrName>
                                          <p:attrName>ppt_y</p:attrName>
                                        </p:attrNameLst>
                                      </p:cBhvr>
                                    </p:animMotion>
                                  </p:childTnLst>
                                </p:cTn>
                              </p:par>
                            </p:childTnLst>
                          </p:cTn>
                        </p:par>
                        <p:par>
                          <p:cTn id="7" fill="hold">
                            <p:stCondLst>
                              <p:cond delay="2000"/>
                            </p:stCondLst>
                            <p:childTnLst>
                              <p:par>
                                <p:cTn id="8" presetID="8" presetClass="emph" presetSubtype="0" fill="hold" grpId="1" nodeType="afterEffect">
                                  <p:stCondLst>
                                    <p:cond delay="0"/>
                                  </p:stCondLst>
                                  <p:childTnLst>
                                    <p:animRot by="21600000">
                                      <p:cBhvr>
                                        <p:cTn id="9" dur="2000" fill="hold"/>
                                        <p:tgtEl>
                                          <p:spTgt spid="10"/>
                                        </p:tgtEl>
                                        <p:attrNameLst>
                                          <p:attrName>r</p:attrName>
                                        </p:attrNameLst>
                                      </p:cBhvr>
                                    </p:animRot>
                                  </p:childTnLst>
                                </p:cTn>
                              </p:par>
                            </p:childTnLst>
                          </p:cTn>
                        </p:par>
                        <p:par>
                          <p:cTn id="10" fill="hold">
                            <p:stCondLst>
                              <p:cond delay="4000"/>
                            </p:stCondLst>
                            <p:childTnLst>
                              <p:par>
                                <p:cTn id="11" presetID="32" presetClass="emph" presetSubtype="0" fill="hold" grpId="2" nodeType="afterEffect">
                                  <p:stCondLst>
                                    <p:cond delay="0"/>
                                  </p:stCondLst>
                                  <p:childTnLst>
                                    <p:animRot by="120000">
                                      <p:cBhvr>
                                        <p:cTn id="12" dur="100" fill="hold">
                                          <p:stCondLst>
                                            <p:cond delay="0"/>
                                          </p:stCondLst>
                                        </p:cTn>
                                        <p:tgtEl>
                                          <p:spTgt spid="10"/>
                                        </p:tgtEl>
                                        <p:attrNameLst>
                                          <p:attrName>r</p:attrName>
                                        </p:attrNameLst>
                                      </p:cBhvr>
                                    </p:animRot>
                                    <p:animRot by="-240000">
                                      <p:cBhvr>
                                        <p:cTn id="13" dur="200" fill="hold">
                                          <p:stCondLst>
                                            <p:cond delay="200"/>
                                          </p:stCondLst>
                                        </p:cTn>
                                        <p:tgtEl>
                                          <p:spTgt spid="10"/>
                                        </p:tgtEl>
                                        <p:attrNameLst>
                                          <p:attrName>r</p:attrName>
                                        </p:attrNameLst>
                                      </p:cBhvr>
                                    </p:animRot>
                                    <p:animRot by="240000">
                                      <p:cBhvr>
                                        <p:cTn id="14" dur="200" fill="hold">
                                          <p:stCondLst>
                                            <p:cond delay="400"/>
                                          </p:stCondLst>
                                        </p:cTn>
                                        <p:tgtEl>
                                          <p:spTgt spid="10"/>
                                        </p:tgtEl>
                                        <p:attrNameLst>
                                          <p:attrName>r</p:attrName>
                                        </p:attrNameLst>
                                      </p:cBhvr>
                                    </p:animRot>
                                    <p:animRot by="-240000">
                                      <p:cBhvr>
                                        <p:cTn id="15" dur="200" fill="hold">
                                          <p:stCondLst>
                                            <p:cond delay="600"/>
                                          </p:stCondLst>
                                        </p:cTn>
                                        <p:tgtEl>
                                          <p:spTgt spid="10"/>
                                        </p:tgtEl>
                                        <p:attrNameLst>
                                          <p:attrName>r</p:attrName>
                                        </p:attrNameLst>
                                      </p:cBhvr>
                                    </p:animRot>
                                    <p:animRot by="120000">
                                      <p:cBhvr>
                                        <p:cTn id="16" dur="200" fill="hold">
                                          <p:stCondLst>
                                            <p:cond delay="800"/>
                                          </p:stCondLst>
                                        </p:cTn>
                                        <p:tgtEl>
                                          <p:spTgt spid="10"/>
                                        </p:tgtEl>
                                        <p:attrNameLst>
                                          <p:attrName>r</p:attrName>
                                        </p:attrNameLst>
                                      </p:cBhvr>
                                    </p:animRot>
                                  </p:childTnLst>
                                </p:cTn>
                              </p:par>
                            </p:childTnLst>
                          </p:cTn>
                        </p:par>
                        <p:par>
                          <p:cTn id="17" fill="hold">
                            <p:stCondLst>
                              <p:cond delay="5000"/>
                            </p:stCondLst>
                            <p:childTnLst>
                              <p:par>
                                <p:cTn id="18" presetID="53" presetClass="entr" presetSubtype="16"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 calcmode="lin" valueType="num">
                                      <p:cBhvr>
                                        <p:cTn id="20" dur="500" fill="hold"/>
                                        <p:tgtEl>
                                          <p:spTgt spid="62"/>
                                        </p:tgtEl>
                                        <p:attrNameLst>
                                          <p:attrName>ppt_w</p:attrName>
                                        </p:attrNameLst>
                                      </p:cBhvr>
                                      <p:tavLst>
                                        <p:tav tm="0">
                                          <p:val>
                                            <p:fltVal val="0"/>
                                          </p:val>
                                        </p:tav>
                                        <p:tav tm="100000">
                                          <p:val>
                                            <p:strVal val="#ppt_w"/>
                                          </p:val>
                                        </p:tav>
                                      </p:tavLst>
                                    </p:anim>
                                    <p:anim calcmode="lin" valueType="num">
                                      <p:cBhvr>
                                        <p:cTn id="21" dur="500" fill="hold"/>
                                        <p:tgtEl>
                                          <p:spTgt spid="62"/>
                                        </p:tgtEl>
                                        <p:attrNameLst>
                                          <p:attrName>ppt_h</p:attrName>
                                        </p:attrNameLst>
                                      </p:cBhvr>
                                      <p:tavLst>
                                        <p:tav tm="0">
                                          <p:val>
                                            <p:fltVal val="0"/>
                                          </p:val>
                                        </p:tav>
                                        <p:tav tm="100000">
                                          <p:val>
                                            <p:strVal val="#ppt_h"/>
                                          </p:val>
                                        </p:tav>
                                      </p:tavLst>
                                    </p:anim>
                                    <p:animEffect transition="in" filter="fade">
                                      <p:cBhvr>
                                        <p:cTn id="22" dur="500"/>
                                        <p:tgtEl>
                                          <p:spTgt spid="6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par>
                          <p:cTn id="27" fill="hold">
                            <p:stCondLst>
                              <p:cond delay="0"/>
                            </p:stCondLst>
                            <p:childTnLst>
                              <p:par>
                                <p:cTn id="28" presetID="0" presetClass="path" presetSubtype="0" accel="50000" decel="50000" fill="hold" nodeType="afterEffect">
                                  <p:stCondLst>
                                    <p:cond delay="0"/>
                                  </p:stCondLst>
                                  <p:childTnLst>
                                    <p:animMotion origin="layout" path="M -1.38889E-6 4.07407E-6 C 0.00504 -0.00185 0.01042 -0.00209 0.01545 -0.00463 C 0.02361 -0.0088 0.03958 -0.01852 0.03958 -0.01852 C 0.10313 -0.10209 0.1842 -0.16551 0.26372 -0.21852 C 0.27326 -0.23704 0.26129 -0.2176 0.29479 -0.22755 C 0.29688 -0.22824 0.2974 -0.23195 0.29826 -0.23449 C 0.30208 -0.2463 0.3026 -0.26019 0.30677 -0.2713 " pathEditMode="relative" ptsTypes="ffffffA">
                                      <p:cBhvr>
                                        <p:cTn id="29" dur="2000" fill="hold"/>
                                        <p:tgtEl>
                                          <p:spTgt spid="62"/>
                                        </p:tgtEl>
                                        <p:attrNameLst>
                                          <p:attrName>ppt_x</p:attrName>
                                          <p:attrName>ppt_y</p:attrName>
                                        </p:attrNameLst>
                                      </p:cBhvr>
                                    </p:animMotion>
                                  </p:childTnLst>
                                </p:cTn>
                              </p:par>
                            </p:childTnLst>
                          </p:cTn>
                        </p:par>
                        <p:par>
                          <p:cTn id="30" fill="hold">
                            <p:stCondLst>
                              <p:cond delay="2000"/>
                            </p:stCondLst>
                            <p:childTnLst>
                              <p:par>
                                <p:cTn id="31" presetID="10" presetClass="exit" presetSubtype="0" fill="hold" nodeType="afterEffect">
                                  <p:stCondLst>
                                    <p:cond delay="0"/>
                                  </p:stCondLst>
                                  <p:childTnLst>
                                    <p:animEffect transition="out" filter="fade">
                                      <p:cBhvr>
                                        <p:cTn id="32" dur="500"/>
                                        <p:tgtEl>
                                          <p:spTgt spid="62"/>
                                        </p:tgtEl>
                                      </p:cBhvr>
                                    </p:animEffect>
                                    <p:set>
                                      <p:cBhvr>
                                        <p:cTn id="33" dur="1" fill="hold">
                                          <p:stCondLst>
                                            <p:cond delay="499"/>
                                          </p:stCondLst>
                                        </p:cTn>
                                        <p:tgtEl>
                                          <p:spTgt spid="62"/>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64"/>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nodeType="afterEffect">
                                  <p:stCondLst>
                                    <p:cond delay="0"/>
                                  </p:stCondLst>
                                  <p:childTnLst>
                                    <p:set>
                                      <p:cBhvr>
                                        <p:cTn id="40" dur="1" fill="hold">
                                          <p:stCondLst>
                                            <p:cond delay="0"/>
                                          </p:stCondLst>
                                        </p:cTn>
                                        <p:tgtEl>
                                          <p:spTgt spid="1026"/>
                                        </p:tgtEl>
                                        <p:attrNameLst>
                                          <p:attrName>style.visibility</p:attrName>
                                        </p:attrNameLst>
                                      </p:cBhvr>
                                      <p:to>
                                        <p:strVal val="visible"/>
                                      </p:to>
                                    </p:set>
                                  </p:childTnLst>
                                </p:cTn>
                              </p:par>
                            </p:childTnLst>
                          </p:cTn>
                        </p:par>
                        <p:par>
                          <p:cTn id="41" fill="hold">
                            <p:stCondLst>
                              <p:cond delay="0"/>
                            </p:stCondLst>
                            <p:childTnLst>
                              <p:par>
                                <p:cTn id="42" presetID="0" presetClass="path" presetSubtype="0" accel="50000" decel="50000" fill="hold" nodeType="afterEffect">
                                  <p:stCondLst>
                                    <p:cond delay="0"/>
                                  </p:stCondLst>
                                  <p:childTnLst>
                                    <p:animMotion origin="layout" path="M -4.72222E-6 -1.48148E-6 C -0.00712 0.03426 -0.01562 0.06968 -0.0276 0.10116 C -0.03281 0.11481 -0.03229 0.12963 -0.03802 0.14468 C -0.04149 0.17569 -0.04045 0.17685 -0.05347 0.2 C -0.05937 0.22315 -0.05573 0.21458 -0.06215 0.22755 C -0.06337 0.23356 -0.06493 0.24306 -0.06719 0.24815 C -0.0684 0.25093 -0.071 0.25231 -0.07239 0.25509 C -0.07847 0.26759 -0.08107 0.28032 -0.08455 0.29421 C -0.08507 0.29653 -0.08576 0.29884 -0.08628 0.30116 C -0.0868 0.30347 -0.08993 0.30185 -0.09132 0.30324 C -0.09184 0.3037 -0.09132 0.30486 -0.09132 0.30556 " pathEditMode="relative" ptsTypes="ffffffffffA">
                                      <p:cBhvr>
                                        <p:cTn id="43" dur="2000" fill="hold"/>
                                        <p:tgtEl>
                                          <p:spTgt spid="102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63" grpId="0" animBg="1"/>
      <p:bldP spid="6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Lab exercises</a:t>
            </a:r>
            <a:endParaRPr lang="en-GB" dirty="0"/>
          </a:p>
        </p:txBody>
      </p:sp>
      <p:sp>
        <p:nvSpPr>
          <p:cNvPr id="3" name="Content Placeholder 2"/>
          <p:cNvSpPr>
            <a:spLocks noGrp="1"/>
          </p:cNvSpPr>
          <p:nvPr>
            <p:ph sz="quarter" idx="11"/>
          </p:nvPr>
        </p:nvSpPr>
        <p:spPr/>
        <p:txBody>
          <a:bodyPr/>
          <a:lstStyle/>
          <a:p>
            <a:r>
              <a:rPr lang="en-GB" dirty="0" smtClean="0"/>
              <a:t>Go here!</a:t>
            </a:r>
            <a:br>
              <a:rPr lang="en-GB" dirty="0" smtClean="0"/>
            </a:br>
            <a:r>
              <a:rPr lang="en-GB" dirty="0">
                <a:hlinkClick r:id="rId2"/>
              </a:rPr>
              <a:t>https://alm.accenture.com/wiki/display/DOT/Module+6+Introduction</a:t>
            </a:r>
            <a:endParaRPr lang="en-GB" dirty="0"/>
          </a:p>
          <a:p>
            <a:pPr marL="0" indent="0">
              <a:buNone/>
            </a:pPr>
            <a:endParaRPr lang="en-GB" dirty="0"/>
          </a:p>
          <a:p>
            <a:r>
              <a:rPr lang="en-GB" dirty="0"/>
              <a:t>Duration: ~30 minutes</a:t>
            </a:r>
          </a:p>
          <a:p>
            <a:pPr marL="0" indent="0">
              <a:buNone/>
            </a:pPr>
            <a:r>
              <a:rPr lang="en-GB" dirty="0"/>
              <a:t> </a:t>
            </a:r>
          </a:p>
          <a:p>
            <a:endParaRPr lang="en-GB" dirty="0" smtClean="0"/>
          </a:p>
          <a:p>
            <a:endParaRPr lang="en-GB" dirty="0" smtClean="0"/>
          </a:p>
        </p:txBody>
      </p:sp>
      <p:sp>
        <p:nvSpPr>
          <p:cNvPr id="4" name="Title 3"/>
          <p:cNvSpPr>
            <a:spLocks noGrp="1"/>
          </p:cNvSpPr>
          <p:nvPr>
            <p:ph type="title"/>
          </p:nvPr>
        </p:nvSpPr>
        <p:spPr/>
        <p:txBody>
          <a:bodyPr/>
          <a:lstStyle/>
          <a:p>
            <a:r>
              <a:rPr lang="en-GB" dirty="0" smtClean="0"/>
              <a:t>Lab</a:t>
            </a:r>
            <a:endParaRPr lang="en-GB" dirty="0"/>
          </a:p>
        </p:txBody>
      </p:sp>
    </p:spTree>
    <p:extLst>
      <p:ext uri="{BB962C8B-B14F-4D97-AF65-F5344CB8AC3E}">
        <p14:creationId xmlns:p14="http://schemas.microsoft.com/office/powerpoint/2010/main" val="5656730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smtClean="0"/>
              <a:t>Do the lab!</a:t>
            </a:r>
            <a:endParaRPr lang="en-GB" dirty="0"/>
          </a:p>
        </p:txBody>
      </p:sp>
    </p:spTree>
    <p:extLst>
      <p:ext uri="{BB962C8B-B14F-4D97-AF65-F5344CB8AC3E}">
        <p14:creationId xmlns:p14="http://schemas.microsoft.com/office/powerpoint/2010/main" val="35610725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a:xfrm>
            <a:off x="496800" y="1196752"/>
            <a:ext cx="8151900" cy="4826359"/>
          </a:xfrm>
        </p:spPr>
        <p:txBody>
          <a:bodyPr/>
          <a:lstStyle/>
          <a:p>
            <a:r>
              <a:rPr lang="en-GB" sz="1800" dirty="0" smtClean="0"/>
              <a:t>Virtual Machines provide complete isolation at the cost of managing entire Operating System</a:t>
            </a:r>
          </a:p>
          <a:p>
            <a:pPr marL="176213" lvl="1" indent="-176213">
              <a:buFont typeface="Arial" pitchFamily="34" charset="0"/>
              <a:buChar char="•"/>
            </a:pPr>
            <a:r>
              <a:rPr lang="en-GB" sz="1800" dirty="0" smtClean="0"/>
              <a:t>Containers are self </a:t>
            </a:r>
            <a:r>
              <a:rPr lang="en-GB" sz="1800" dirty="0"/>
              <a:t>contained execution </a:t>
            </a:r>
            <a:r>
              <a:rPr lang="en-GB" sz="1800" dirty="0" smtClean="0"/>
              <a:t>environment, they are lightweight</a:t>
            </a:r>
          </a:p>
          <a:p>
            <a:pPr marL="176213" lvl="1" indent="-176213">
              <a:buFont typeface="Arial" pitchFamily="34" charset="0"/>
              <a:buChar char="•"/>
            </a:pPr>
            <a:r>
              <a:rPr lang="en-GB" sz="1800" dirty="0" smtClean="0"/>
              <a:t>Docker recommends running one application per container </a:t>
            </a:r>
          </a:p>
          <a:p>
            <a:pPr marL="176213" lvl="1" indent="-176213">
              <a:buFont typeface="Arial" pitchFamily="34" charset="0"/>
              <a:buChar char="•"/>
            </a:pPr>
            <a:r>
              <a:rPr lang="en-GB" sz="1800" dirty="0"/>
              <a:t>Docker </a:t>
            </a:r>
            <a:r>
              <a:rPr lang="en-GB" sz="1800" dirty="0" smtClean="0"/>
              <a:t>model creates immutable containers</a:t>
            </a:r>
            <a:endParaRPr lang="en-GB" sz="1800" dirty="0"/>
          </a:p>
          <a:p>
            <a:pPr marL="176213" lvl="1" indent="-176213">
              <a:buFont typeface="Arial" pitchFamily="34" charset="0"/>
              <a:buChar char="•"/>
            </a:pPr>
            <a:r>
              <a:rPr lang="en-GB" sz="1800" dirty="0"/>
              <a:t>Immutable infrastructure does not support change after build. If changes </a:t>
            </a:r>
            <a:r>
              <a:rPr lang="en-GB" sz="1800" dirty="0" smtClean="0"/>
              <a:t>are required</a:t>
            </a:r>
            <a:r>
              <a:rPr lang="en-GB" sz="1800" dirty="0"/>
              <a:t>, </a:t>
            </a:r>
            <a:r>
              <a:rPr lang="en-GB" sz="1800" dirty="0" smtClean="0"/>
              <a:t>containers should be built from scratch</a:t>
            </a:r>
            <a:endParaRPr lang="en-GB" sz="1800" dirty="0"/>
          </a:p>
          <a:p>
            <a:pPr marL="176213" lvl="1" indent="-176213">
              <a:buFont typeface="Arial" pitchFamily="34" charset="0"/>
              <a:buChar char="•"/>
            </a:pPr>
            <a:r>
              <a:rPr lang="en-GB" sz="1800" dirty="0" smtClean="0"/>
              <a:t>Convergent </a:t>
            </a:r>
            <a:r>
              <a:rPr lang="en-GB" sz="1800" dirty="0"/>
              <a:t>infrastructure support changes after deployment</a:t>
            </a:r>
          </a:p>
          <a:p>
            <a:pPr marL="176213" lvl="1" indent="-176213">
              <a:buFont typeface="Arial" pitchFamily="34" charset="0"/>
              <a:buChar char="•"/>
            </a:pPr>
            <a:r>
              <a:rPr lang="en-GB" sz="1800" dirty="0" smtClean="0"/>
              <a:t>Chef uses convergent model</a:t>
            </a:r>
          </a:p>
          <a:p>
            <a:pPr marL="176213" lvl="1" indent="-176213">
              <a:buFont typeface="Arial" pitchFamily="34" charset="0"/>
              <a:buChar char="•"/>
            </a:pPr>
            <a:endParaRPr lang="en-GB" sz="1600" dirty="0"/>
          </a:p>
          <a:p>
            <a:pPr marL="176213" lvl="1" indent="-176213">
              <a:buFont typeface="Arial" pitchFamily="34" charset="0"/>
              <a:buChar char="•"/>
            </a:pPr>
            <a:endParaRPr lang="en-GB" sz="1600" dirty="0"/>
          </a:p>
          <a:p>
            <a:pPr marL="176213" lvl="1" indent="-176213">
              <a:buFont typeface="Arial" pitchFamily="34" charset="0"/>
              <a:buChar char="•"/>
            </a:pPr>
            <a:endParaRPr lang="en-GB" sz="1600" dirty="0" smtClean="0"/>
          </a:p>
          <a:p>
            <a:pPr marL="176213" lvl="1" indent="-176213">
              <a:buFont typeface="Arial" pitchFamily="34" charset="0"/>
              <a:buChar char="•"/>
            </a:pPr>
            <a:endParaRPr lang="en-GB" dirty="0"/>
          </a:p>
        </p:txBody>
      </p:sp>
      <p:sp>
        <p:nvSpPr>
          <p:cNvPr id="4" name="Title 3"/>
          <p:cNvSpPr>
            <a:spLocks noGrp="1"/>
          </p:cNvSpPr>
          <p:nvPr>
            <p:ph type="title"/>
          </p:nvPr>
        </p:nvSpPr>
        <p:spPr/>
        <p:txBody>
          <a:bodyPr/>
          <a:lstStyle/>
          <a:p>
            <a:r>
              <a:rPr lang="en-GB" dirty="0"/>
              <a:t>Summary</a:t>
            </a:r>
          </a:p>
        </p:txBody>
      </p:sp>
    </p:spTree>
    <p:extLst>
      <p:ext uri="{BB962C8B-B14F-4D97-AF65-F5344CB8AC3E}">
        <p14:creationId xmlns:p14="http://schemas.microsoft.com/office/powerpoint/2010/main" val="135998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pPr marL="0" indent="0" algn="ctr">
              <a:buNone/>
            </a:pPr>
            <a:endParaRPr lang="en-GB" sz="3600" dirty="0" smtClean="0"/>
          </a:p>
          <a:p>
            <a:pPr marL="0" indent="0" algn="ctr">
              <a:buNone/>
            </a:pPr>
            <a:endParaRPr lang="en-GB" sz="3600" dirty="0"/>
          </a:p>
          <a:p>
            <a:pPr marL="0" indent="0" algn="ctr">
              <a:buNone/>
            </a:pPr>
            <a:r>
              <a:rPr lang="en-GB" sz="3600" dirty="0" smtClean="0"/>
              <a:t>Discussion</a:t>
            </a:r>
            <a:endParaRPr lang="en-GB" sz="3600" dirty="0">
              <a:solidFill>
                <a:srgbClr val="FF0000"/>
              </a:solidFill>
            </a:endParaRPr>
          </a:p>
        </p:txBody>
      </p:sp>
      <p:sp>
        <p:nvSpPr>
          <p:cNvPr id="4" name="Title 3"/>
          <p:cNvSpPr>
            <a:spLocks noGrp="1"/>
          </p:cNvSpPr>
          <p:nvPr>
            <p:ph type="title"/>
          </p:nvPr>
        </p:nvSpPr>
        <p:spPr/>
        <p:txBody>
          <a:bodyPr/>
          <a:lstStyle/>
          <a:p>
            <a:r>
              <a:rPr lang="en-GB" sz="2400" dirty="0" smtClean="0"/>
              <a:t>Observation and Discussion</a:t>
            </a:r>
            <a:endParaRPr lang="en-GB" dirty="0"/>
          </a:p>
        </p:txBody>
      </p:sp>
    </p:spTree>
    <p:extLst>
      <p:ext uri="{BB962C8B-B14F-4D97-AF65-F5344CB8AC3E}">
        <p14:creationId xmlns:p14="http://schemas.microsoft.com/office/powerpoint/2010/main" val="39755669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5"/>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r>
              <a:rPr lang="en-GB" altLang="en-US" sz="2400" dirty="0" smtClean="0"/>
              <a:t>Containers</a:t>
            </a:r>
          </a:p>
        </p:txBody>
      </p:sp>
      <p:sp>
        <p:nvSpPr>
          <p:cNvPr id="4" name="Rectangle 3"/>
          <p:cNvSpPr/>
          <p:nvPr/>
        </p:nvSpPr>
        <p:spPr>
          <a:xfrm>
            <a:off x="4627563" y="1182021"/>
            <a:ext cx="3775803" cy="457594"/>
          </a:xfrm>
          <a:prstGeom prst="rect">
            <a:avLst/>
          </a:prstGeom>
          <a:solidFill>
            <a:srgbClr val="FEFEFE">
              <a:alpha val="87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Text Placeholder 2"/>
          <p:cNvSpPr>
            <a:spLocks noGrp="1"/>
          </p:cNvSpPr>
          <p:nvPr>
            <p:ph type="body" sz="quarter" idx="10"/>
          </p:nvPr>
        </p:nvSpPr>
        <p:spPr>
          <a:xfrm>
            <a:off x="502911" y="1182020"/>
            <a:ext cx="6886440" cy="919911"/>
          </a:xfrm>
          <a:noFill/>
          <a:ln>
            <a:noFill/>
          </a:ln>
        </p:spPr>
        <p:txBody>
          <a:bodyPr/>
          <a:lstStyle/>
          <a:p>
            <a:r>
              <a:rPr lang="en-GB" altLang="en-US" dirty="0" smtClean="0"/>
              <a:t>Yes we are going to talk about Docker now….</a:t>
            </a:r>
            <a:endParaRPr lang="en-GB" altLang="en-US" dirty="0"/>
          </a:p>
        </p:txBody>
      </p:sp>
      <p:sp>
        <p:nvSpPr>
          <p:cNvPr id="37" name="Content Placeholder 2"/>
          <p:cNvSpPr txBox="1">
            <a:spLocks/>
          </p:cNvSpPr>
          <p:nvPr/>
        </p:nvSpPr>
        <p:spPr>
          <a:xfrm>
            <a:off x="496800" y="1563329"/>
            <a:ext cx="8151900" cy="4826359"/>
          </a:xfrm>
          <a:prstGeom prst="rect">
            <a:avLst/>
          </a:prstGeom>
        </p:spPr>
        <p:txBody>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GB" dirty="0" smtClean="0"/>
          </a:p>
          <a:p>
            <a:r>
              <a:rPr lang="en-GB" dirty="0" smtClean="0"/>
              <a:t>In this module we are going to explore using Docker as an alternative to Chef</a:t>
            </a:r>
          </a:p>
          <a:p>
            <a:endParaRPr lang="en-GB" dirty="0" smtClean="0"/>
          </a:p>
          <a:p>
            <a:r>
              <a:rPr lang="en-GB" dirty="0" smtClean="0"/>
              <a:t>We’ll consider the pro’s and con’s </a:t>
            </a:r>
          </a:p>
          <a:p>
            <a:endParaRPr lang="en-GB" dirty="0" smtClean="0"/>
          </a:p>
          <a:p>
            <a:r>
              <a:rPr lang="en-GB" dirty="0" smtClean="0"/>
              <a:t>We’ll talk about options for using Docker and Chef </a:t>
            </a:r>
            <a:r>
              <a:rPr lang="en-GB" u="sng" dirty="0" smtClean="0"/>
              <a:t>together</a:t>
            </a:r>
          </a:p>
        </p:txBody>
      </p:sp>
    </p:spTree>
    <p:extLst>
      <p:ext uri="{BB962C8B-B14F-4D97-AF65-F5344CB8AC3E}">
        <p14:creationId xmlns:p14="http://schemas.microsoft.com/office/powerpoint/2010/main" val="4205097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pPr marL="0" indent="0" algn="ctr">
              <a:buNone/>
            </a:pPr>
            <a:endParaRPr lang="en-GB" sz="3600" dirty="0" smtClean="0"/>
          </a:p>
          <a:p>
            <a:pPr marL="0" indent="0" algn="ctr">
              <a:buNone/>
            </a:pPr>
            <a:endParaRPr lang="en-GB" sz="3600" dirty="0"/>
          </a:p>
          <a:p>
            <a:pPr marL="0" indent="0" algn="ctr">
              <a:buNone/>
            </a:pPr>
            <a:endParaRPr lang="en-GB" sz="3600" dirty="0" smtClean="0"/>
          </a:p>
          <a:p>
            <a:pPr marL="0" indent="0" algn="ctr">
              <a:buNone/>
            </a:pPr>
            <a:r>
              <a:rPr lang="en-GB" sz="3600" dirty="0" smtClean="0"/>
              <a:t>?</a:t>
            </a:r>
            <a:endParaRPr lang="en-GB" sz="3600" dirty="0">
              <a:solidFill>
                <a:srgbClr val="FF0000"/>
              </a:solidFill>
            </a:endParaRPr>
          </a:p>
        </p:txBody>
      </p:sp>
      <p:sp>
        <p:nvSpPr>
          <p:cNvPr id="4" name="Title 3"/>
          <p:cNvSpPr>
            <a:spLocks noGrp="1"/>
          </p:cNvSpPr>
          <p:nvPr>
            <p:ph type="title"/>
          </p:nvPr>
        </p:nvSpPr>
        <p:spPr/>
        <p:txBody>
          <a:bodyPr/>
          <a:lstStyle/>
          <a:p>
            <a:r>
              <a:rPr lang="en-GB" sz="2400" dirty="0" smtClean="0"/>
              <a:t>Questions</a:t>
            </a:r>
            <a:endParaRPr lang="en-GB" dirty="0"/>
          </a:p>
        </p:txBody>
      </p:sp>
      <p:pic>
        <p:nvPicPr>
          <p:cNvPr id="5" name="Picture 2" descr="https://openclipart.org/image/300px/svg_to_png/194097/googley-eye-birdie-has-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2636912"/>
            <a:ext cx="2857500" cy="1866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763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aaA_Anatom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700808"/>
            <a:ext cx="5688632" cy="38682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649200" y="1715729"/>
            <a:ext cx="8151900" cy="4826359"/>
          </a:xfrm>
          <a:prstGeom prst="rect">
            <a:avLst/>
          </a:prstGeom>
        </p:spPr>
        <p:txBody>
          <a:bodyPr vert="horz" lIns="0" tIns="45720" rIns="0" bIns="0" rtlCol="0">
            <a:no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400" kern="1200">
                <a:solidFill>
                  <a:schemeClr val="tx2"/>
                </a:solidFill>
                <a:latin typeface="Arial" pitchFamily="34" charset="0"/>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200" kern="1200">
                <a:solidFill>
                  <a:schemeClr val="tx2"/>
                </a:solidFill>
                <a:latin typeface="Arial" pitchFamily="34" charset="0"/>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100" kern="1200">
                <a:solidFill>
                  <a:schemeClr val="tx2"/>
                </a:solidFill>
                <a:latin typeface="Arial" pitchFamily="34" charset="0"/>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050" kern="1200">
                <a:solidFill>
                  <a:schemeClr val="tx2"/>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r>
              <a:rPr lang="en-GB" dirty="0" smtClean="0"/>
              <a:t>Unlike Chef which may just be used for middleware, the application is usually included</a:t>
            </a:r>
          </a:p>
          <a:p>
            <a:r>
              <a:rPr lang="en-GB" dirty="0" smtClean="0"/>
              <a:t>Containers run on VMs or dedicated Container PaaS’</a:t>
            </a:r>
            <a:endParaRPr lang="en-GB" dirty="0"/>
          </a:p>
        </p:txBody>
      </p:sp>
      <p:sp>
        <p:nvSpPr>
          <p:cNvPr id="2" name="Text Placeholder 1"/>
          <p:cNvSpPr>
            <a:spLocks noGrp="1"/>
          </p:cNvSpPr>
          <p:nvPr>
            <p:ph type="body" sz="quarter" idx="10"/>
          </p:nvPr>
        </p:nvSpPr>
        <p:spPr>
          <a:xfrm>
            <a:off x="496800" y="1166781"/>
            <a:ext cx="8539696" cy="396548"/>
          </a:xfrm>
        </p:spPr>
        <p:txBody>
          <a:bodyPr/>
          <a:lstStyle/>
          <a:p>
            <a:r>
              <a:rPr lang="en-GB" dirty="0" smtClean="0"/>
              <a:t>Creating the execution architecture and </a:t>
            </a:r>
            <a:r>
              <a:rPr lang="en-GB" u="sng" dirty="0" smtClean="0"/>
              <a:t>definitely including your application</a:t>
            </a:r>
            <a:endParaRPr lang="en-GB" u="sng" dirty="0"/>
          </a:p>
        </p:txBody>
      </p:sp>
      <p:sp>
        <p:nvSpPr>
          <p:cNvPr id="4" name="Title 3"/>
          <p:cNvSpPr>
            <a:spLocks noGrp="1"/>
          </p:cNvSpPr>
          <p:nvPr>
            <p:ph type="title"/>
          </p:nvPr>
        </p:nvSpPr>
        <p:spPr/>
        <p:txBody>
          <a:bodyPr/>
          <a:lstStyle/>
          <a:p>
            <a:r>
              <a:rPr lang="en-GB" dirty="0" smtClean="0"/>
              <a:t>What Do Containers Solve</a:t>
            </a:r>
            <a:endParaRPr lang="en-GB" dirty="0"/>
          </a:p>
        </p:txBody>
      </p:sp>
      <p:sp>
        <p:nvSpPr>
          <p:cNvPr id="6" name="Rectangle 5"/>
          <p:cNvSpPr/>
          <p:nvPr/>
        </p:nvSpPr>
        <p:spPr>
          <a:xfrm>
            <a:off x="1403648" y="4005064"/>
            <a:ext cx="5688632" cy="504056"/>
          </a:xfrm>
          <a:prstGeom prst="rect">
            <a:avLst/>
          </a:prstGeom>
          <a:noFill/>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p>
        </p:txBody>
      </p:sp>
    </p:spTree>
    <p:extLst>
      <p:ext uri="{BB962C8B-B14F-4D97-AF65-F5344CB8AC3E}">
        <p14:creationId xmlns:p14="http://schemas.microsoft.com/office/powerpoint/2010/main" val="36611907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5"/>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r>
              <a:rPr lang="en-GB" altLang="en-US" sz="2400" dirty="0" smtClean="0"/>
              <a:t>What Problem are we Solving?</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700" y="1362528"/>
            <a:ext cx="9855839" cy="7704722"/>
          </a:xfrm>
          <a:prstGeom prst="rect">
            <a:avLst/>
          </a:prstGeom>
          <a:noFill/>
          <a:ln w="9525">
            <a:solidFill>
              <a:schemeClr val="tx1"/>
            </a:solidFill>
            <a:miter lim="800000"/>
            <a:headEnd/>
            <a:tailEnd/>
          </a:ln>
          <a:scene3d>
            <a:camera prst="isometricOffAxis2Top">
              <a:rot lat="19172227" lon="2884828" rev="17763301"/>
            </a:camera>
            <a:lightRig rig="threePt" dir="t"/>
          </a:scene3d>
          <a:extLst>
            <a:ext uri="{909E8E84-426E-40DD-AFC4-6F175D3DCCD1}">
              <a14:hiddenFill xmlns:a14="http://schemas.microsoft.com/office/drawing/2010/main">
                <a:solidFill>
                  <a:schemeClr val="accent1"/>
                </a:solidFill>
              </a14:hiddenFill>
            </a:ext>
          </a:extLst>
        </p:spPr>
      </p:pic>
      <p:grpSp>
        <p:nvGrpSpPr>
          <p:cNvPr id="7" name="Group 6"/>
          <p:cNvGrpSpPr>
            <a:grpSpLocks/>
          </p:cNvGrpSpPr>
          <p:nvPr/>
        </p:nvGrpSpPr>
        <p:grpSpPr bwMode="auto">
          <a:xfrm>
            <a:off x="-180975" y="1430338"/>
            <a:ext cx="9966325" cy="7591425"/>
            <a:chOff x="-180996" y="1430768"/>
            <a:chExt cx="9966440" cy="7590404"/>
          </a:xfrm>
        </p:grpSpPr>
        <p:sp>
          <p:nvSpPr>
            <p:cNvPr id="21" name="Rectangle 20"/>
            <p:cNvSpPr/>
            <p:nvPr/>
          </p:nvSpPr>
          <p:spPr>
            <a:xfrm>
              <a:off x="-180996" y="1430768"/>
              <a:ext cx="9966440" cy="7590404"/>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pic>
          <p:nvPicPr>
            <p:cNvPr id="58429" name="Picture 2" descr="C:\Users\martin.croker\Documents\AWS Stencils (1)\AWS Stencils\EPS\13.svg.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006" y="4288576"/>
              <a:ext cx="751897" cy="732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Rectangle 8"/>
          <p:cNvSpPr/>
          <p:nvPr/>
        </p:nvSpPr>
        <p:spPr>
          <a:xfrm>
            <a:off x="1923067" y="2997724"/>
            <a:ext cx="4039387" cy="1187777"/>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10" name="Rectangle 9"/>
          <p:cNvSpPr/>
          <p:nvPr/>
        </p:nvSpPr>
        <p:spPr>
          <a:xfrm>
            <a:off x="2181226" y="3671891"/>
            <a:ext cx="2612045" cy="1262062"/>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11" name="Rectangle 10"/>
          <p:cNvSpPr/>
          <p:nvPr/>
        </p:nvSpPr>
        <p:spPr>
          <a:xfrm>
            <a:off x="28576" y="3912359"/>
            <a:ext cx="4083670" cy="1116817"/>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12" name="Rectangle 11"/>
          <p:cNvSpPr/>
          <p:nvPr/>
        </p:nvSpPr>
        <p:spPr>
          <a:xfrm>
            <a:off x="6179423" y="4020868"/>
            <a:ext cx="2906049" cy="1116817"/>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13" name="Rectangle 12"/>
          <p:cNvSpPr/>
          <p:nvPr/>
        </p:nvSpPr>
        <p:spPr>
          <a:xfrm>
            <a:off x="4342634" y="3622246"/>
            <a:ext cx="2906049" cy="3678326"/>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14" name="Rectangle 13"/>
          <p:cNvSpPr/>
          <p:nvPr/>
        </p:nvSpPr>
        <p:spPr>
          <a:xfrm>
            <a:off x="2418747" y="5296775"/>
            <a:ext cx="1803722" cy="1967222"/>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15" name="Rectangle 14"/>
          <p:cNvSpPr/>
          <p:nvPr/>
        </p:nvSpPr>
        <p:spPr>
          <a:xfrm>
            <a:off x="3679897" y="6320637"/>
            <a:ext cx="3149528" cy="1994688"/>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16" name="Rectangle 15"/>
          <p:cNvSpPr/>
          <p:nvPr/>
        </p:nvSpPr>
        <p:spPr>
          <a:xfrm>
            <a:off x="5981700" y="6076949"/>
            <a:ext cx="2068120" cy="1543999"/>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17" name="Rectangle 16"/>
          <p:cNvSpPr/>
          <p:nvPr/>
        </p:nvSpPr>
        <p:spPr>
          <a:xfrm>
            <a:off x="7809305" y="4360072"/>
            <a:ext cx="2068120" cy="3260875"/>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pic>
        <p:nvPicPr>
          <p:cNvPr id="20"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3292989" y="4060689"/>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4207752" y="3655110"/>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2488991" y="2735006"/>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2393992" y="4581857"/>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5286065" y="5214889"/>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3013703" y="5697281"/>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922386" y="5561092"/>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8826890" y="5076124"/>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6149437" y="6200646"/>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4627563" y="6357809"/>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276983" y="5987855"/>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 descr="C:\Users\martin.croker\Documents\AWS Stencils (1)\AWS Stencils\EPS\14.svg.eps"/>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174241" y="4023045"/>
            <a:ext cx="863372" cy="692407"/>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254000" y="5049838"/>
            <a:ext cx="2459038" cy="844550"/>
            <a:chOff x="254000" y="5049838"/>
            <a:chExt cx="2459038" cy="844550"/>
          </a:xfrm>
        </p:grpSpPr>
        <p:sp>
          <p:nvSpPr>
            <p:cNvPr id="44" name="TextBox 43"/>
            <p:cNvSpPr txBox="1">
              <a:spLocks noChangeArrowheads="1"/>
            </p:cNvSpPr>
            <p:nvPr/>
          </p:nvSpPr>
          <p:spPr bwMode="auto">
            <a:xfrm>
              <a:off x="261938" y="5049838"/>
              <a:ext cx="2451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b="1" dirty="0"/>
                <a:t>Virtual Private Cloud</a:t>
              </a:r>
            </a:p>
          </p:txBody>
        </p:sp>
        <p:sp>
          <p:nvSpPr>
            <p:cNvPr id="18" name="TextBox 17"/>
            <p:cNvSpPr txBox="1">
              <a:spLocks noChangeArrowheads="1"/>
            </p:cNvSpPr>
            <p:nvPr/>
          </p:nvSpPr>
          <p:spPr bwMode="auto">
            <a:xfrm>
              <a:off x="254000" y="5286375"/>
              <a:ext cx="1095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b="1" dirty="0"/>
                <a:t>Subnets</a:t>
              </a:r>
            </a:p>
          </p:txBody>
        </p:sp>
        <p:sp>
          <p:nvSpPr>
            <p:cNvPr id="34" name="TextBox 33"/>
            <p:cNvSpPr txBox="1">
              <a:spLocks noChangeArrowheads="1"/>
            </p:cNvSpPr>
            <p:nvPr/>
          </p:nvSpPr>
          <p:spPr bwMode="auto">
            <a:xfrm>
              <a:off x="261938" y="5524500"/>
              <a:ext cx="20145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b="1" dirty="0"/>
                <a:t>Virtual Machines</a:t>
              </a:r>
            </a:p>
          </p:txBody>
        </p:sp>
      </p:grpSp>
      <p:sp>
        <p:nvSpPr>
          <p:cNvPr id="2" name="TextBox 1"/>
          <p:cNvSpPr txBox="1"/>
          <p:nvPr/>
        </p:nvSpPr>
        <p:spPr>
          <a:xfrm>
            <a:off x="12810" y="6656714"/>
            <a:ext cx="1733167" cy="246221"/>
          </a:xfrm>
          <a:prstGeom prst="rect">
            <a:avLst/>
          </a:prstGeom>
          <a:noFill/>
        </p:spPr>
        <p:txBody>
          <a:bodyPr wrap="none" rtlCol="0">
            <a:spAutoFit/>
          </a:bodyPr>
          <a:lstStyle/>
          <a:p>
            <a:r>
              <a:rPr lang="en-GB" sz="1000" dirty="0" smtClean="0"/>
              <a:t>Diagram for illustration only</a:t>
            </a:r>
            <a:endParaRPr lang="en-GB" sz="1000" dirty="0"/>
          </a:p>
        </p:txBody>
      </p:sp>
      <p:sp>
        <p:nvSpPr>
          <p:cNvPr id="4" name="Rectangle 3"/>
          <p:cNvSpPr/>
          <p:nvPr/>
        </p:nvSpPr>
        <p:spPr>
          <a:xfrm>
            <a:off x="4627563" y="1182021"/>
            <a:ext cx="3775803" cy="457594"/>
          </a:xfrm>
          <a:prstGeom prst="rect">
            <a:avLst/>
          </a:prstGeom>
          <a:solidFill>
            <a:srgbClr val="FEFEFE">
              <a:alpha val="87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Text Placeholder 2"/>
          <p:cNvSpPr>
            <a:spLocks noGrp="1"/>
          </p:cNvSpPr>
          <p:nvPr>
            <p:ph type="body" sz="quarter" idx="10"/>
          </p:nvPr>
        </p:nvSpPr>
        <p:spPr>
          <a:xfrm>
            <a:off x="502911" y="1182020"/>
            <a:ext cx="6886440" cy="919911"/>
          </a:xfrm>
          <a:noFill/>
          <a:ln>
            <a:noFill/>
          </a:ln>
        </p:spPr>
        <p:txBody>
          <a:bodyPr/>
          <a:lstStyle/>
          <a:p>
            <a:r>
              <a:rPr lang="en-GB" altLang="en-US" dirty="0" smtClean="0"/>
              <a:t>Just like in the last module, we want to go from this…</a:t>
            </a:r>
            <a:endParaRPr lang="en-GB" altLang="en-US" dirty="0"/>
          </a:p>
        </p:txBody>
      </p:sp>
      <p:pic>
        <p:nvPicPr>
          <p:cNvPr id="61" name="Picture 2" descr="PaaA_Anatom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64247" y="1182021"/>
            <a:ext cx="1504180" cy="1022843"/>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p:cNvSpPr txBox="1"/>
          <p:nvPr/>
        </p:nvSpPr>
        <p:spPr>
          <a:xfrm>
            <a:off x="5295706" y="1844824"/>
            <a:ext cx="2300630" cy="246221"/>
          </a:xfrm>
          <a:prstGeom prst="rect">
            <a:avLst/>
          </a:prstGeom>
          <a:noFill/>
        </p:spPr>
        <p:txBody>
          <a:bodyPr wrap="none" rtlCol="0">
            <a:spAutoFit/>
          </a:bodyPr>
          <a:lstStyle/>
          <a:p>
            <a:r>
              <a:rPr lang="en-GB" sz="1000" dirty="0" smtClean="0"/>
              <a:t>Platform and basic infra automation &gt;</a:t>
            </a:r>
            <a:endParaRPr lang="en-GB" sz="1000" dirty="0"/>
          </a:p>
        </p:txBody>
      </p:sp>
    </p:spTree>
    <p:extLst>
      <p:ext uri="{BB962C8B-B14F-4D97-AF65-F5344CB8AC3E}">
        <p14:creationId xmlns:p14="http://schemas.microsoft.com/office/powerpoint/2010/main" val="41769061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06" name="Slide Number Placeholder 1"/>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AFA058D-094D-4092-AE1C-B30B47E26BA4}" type="slidenum">
              <a:rPr lang="en-US" altLang="en-US" smtClean="0"/>
              <a:pPr eaLnBrk="1" hangingPunct="1"/>
              <a:t>6</a:t>
            </a:fld>
            <a:endParaRPr lang="en-US" altLang="en-US" dirty="0" smtClean="0"/>
          </a:p>
        </p:txBody>
      </p:sp>
      <p:sp>
        <p:nvSpPr>
          <p:cNvPr id="59395" name="Title 5"/>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r>
              <a:rPr lang="en-GB" altLang="en-US" sz="2400" dirty="0"/>
              <a:t>What Problem are we Solving?</a:t>
            </a:r>
            <a:endParaRPr lang="en-GB" altLang="en-US" sz="2400" dirty="0" smtClean="0"/>
          </a:p>
        </p:txBody>
      </p:sp>
      <p:sp>
        <p:nvSpPr>
          <p:cNvPr id="2" name="Text Placeholder 1"/>
          <p:cNvSpPr>
            <a:spLocks noGrp="1"/>
          </p:cNvSpPr>
          <p:nvPr>
            <p:ph type="body" sz="quarter" idx="10"/>
          </p:nvPr>
        </p:nvSpPr>
        <p:spPr/>
        <p:txBody>
          <a:bodyPr/>
          <a:lstStyle/>
          <a:p>
            <a:r>
              <a:rPr lang="en-GB" dirty="0" smtClean="0"/>
              <a:t>…to this!</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700" y="1362528"/>
            <a:ext cx="9855839" cy="7704722"/>
          </a:xfrm>
          <a:prstGeom prst="rect">
            <a:avLst/>
          </a:prstGeom>
          <a:noFill/>
          <a:ln w="9525">
            <a:solidFill>
              <a:schemeClr val="tx1"/>
            </a:solidFill>
            <a:miter lim="800000"/>
            <a:headEnd/>
            <a:tailEnd/>
          </a:ln>
          <a:scene3d>
            <a:camera prst="isometricOffAxis2Top">
              <a:rot lat="19172227" lon="2884828" rev="17763301"/>
            </a:camera>
            <a:lightRig rig="threePt" dir="t"/>
          </a:scene3d>
          <a:extLst>
            <a:ext uri="{909E8E84-426E-40DD-AFC4-6F175D3DCCD1}">
              <a14:hiddenFill xmlns:a14="http://schemas.microsoft.com/office/drawing/2010/main">
                <a:solidFill>
                  <a:schemeClr val="accent1"/>
                </a:solidFill>
              </a14:hiddenFill>
            </a:ext>
          </a:extLst>
        </p:spPr>
      </p:pic>
      <p:sp>
        <p:nvSpPr>
          <p:cNvPr id="22" name="Rectangle 21"/>
          <p:cNvSpPr/>
          <p:nvPr/>
        </p:nvSpPr>
        <p:spPr>
          <a:xfrm>
            <a:off x="1923067" y="2997724"/>
            <a:ext cx="4039387" cy="1187777"/>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3" name="Rectangle 22"/>
          <p:cNvSpPr/>
          <p:nvPr/>
        </p:nvSpPr>
        <p:spPr>
          <a:xfrm>
            <a:off x="2181226" y="3671891"/>
            <a:ext cx="2612045" cy="1262062"/>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4" name="Rectangle 23"/>
          <p:cNvSpPr/>
          <p:nvPr/>
        </p:nvSpPr>
        <p:spPr>
          <a:xfrm>
            <a:off x="28576" y="3912359"/>
            <a:ext cx="4083670" cy="1116817"/>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5" name="Rectangle 24"/>
          <p:cNvSpPr/>
          <p:nvPr/>
        </p:nvSpPr>
        <p:spPr>
          <a:xfrm>
            <a:off x="6179423" y="4020868"/>
            <a:ext cx="2906049" cy="1116817"/>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6" name="Rectangle 25"/>
          <p:cNvSpPr/>
          <p:nvPr/>
        </p:nvSpPr>
        <p:spPr>
          <a:xfrm>
            <a:off x="4342634" y="3622246"/>
            <a:ext cx="2906049" cy="3678326"/>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27" name="Rectangle 26"/>
          <p:cNvSpPr/>
          <p:nvPr/>
        </p:nvSpPr>
        <p:spPr>
          <a:xfrm>
            <a:off x="2418747" y="5296775"/>
            <a:ext cx="1803722" cy="1967222"/>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8" name="Rectangle 27"/>
          <p:cNvSpPr/>
          <p:nvPr/>
        </p:nvSpPr>
        <p:spPr>
          <a:xfrm>
            <a:off x="3679897" y="6320637"/>
            <a:ext cx="3149528" cy="1994688"/>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9" name="Rectangle 28"/>
          <p:cNvSpPr/>
          <p:nvPr/>
        </p:nvSpPr>
        <p:spPr>
          <a:xfrm>
            <a:off x="5981700" y="6076949"/>
            <a:ext cx="2068120" cy="1543999"/>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30" name="Rectangle 29"/>
          <p:cNvSpPr/>
          <p:nvPr/>
        </p:nvSpPr>
        <p:spPr>
          <a:xfrm>
            <a:off x="7809305" y="4360072"/>
            <a:ext cx="2068120" cy="3260875"/>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pic>
        <p:nvPicPr>
          <p:cNvPr id="19"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3292989" y="4060689"/>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4207752" y="3655110"/>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2488991" y="2735006"/>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2393992" y="4581857"/>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5286065" y="5214889"/>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3013703" y="5697281"/>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922386" y="5561092"/>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8826890" y="5076124"/>
            <a:ext cx="863372" cy="692407"/>
          </a:xfrm>
          <a:prstGeom prst="rect">
            <a:avLst/>
          </a:prstGeom>
          <a:noFill/>
          <a:extLst>
            <a:ext uri="{909E8E84-426E-40DD-AFC4-6F175D3DCCD1}">
              <a14:hiddenFill xmlns:a14="http://schemas.microsoft.com/office/drawing/2010/main">
                <a:solidFill>
                  <a:srgbClr val="FFFFFF"/>
                </a:solidFill>
              </a14:hiddenFill>
            </a:ext>
          </a:extLst>
        </p:spPr>
      </p:pic>
      <p:sp>
        <p:nvSpPr>
          <p:cNvPr id="70" name="Rectangle 69"/>
          <p:cNvSpPr/>
          <p:nvPr/>
        </p:nvSpPr>
        <p:spPr>
          <a:xfrm>
            <a:off x="-180996" y="1430768"/>
            <a:ext cx="9966440" cy="7590404"/>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pic>
        <p:nvPicPr>
          <p:cNvPr id="39"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6149437" y="6200646"/>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4627563" y="6357809"/>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276983" y="5987855"/>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174241" y="4023045"/>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2375" y="2397125"/>
            <a:ext cx="854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3950" y="4227513"/>
            <a:ext cx="85407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6400" y="3316288"/>
            <a:ext cx="8540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3075" y="5346700"/>
            <a:ext cx="854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4788" y="4860925"/>
            <a:ext cx="854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3438" y="3678238"/>
            <a:ext cx="85407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4"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2750" y="2868613"/>
            <a:ext cx="854075"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5" name="Group 144"/>
          <p:cNvGrpSpPr>
            <a:grpSpLocks/>
          </p:cNvGrpSpPr>
          <p:nvPr/>
        </p:nvGrpSpPr>
        <p:grpSpPr bwMode="auto">
          <a:xfrm>
            <a:off x="2967038" y="4881563"/>
            <a:ext cx="920750" cy="930275"/>
            <a:chOff x="2966267" y="4881219"/>
            <a:chExt cx="921441" cy="930894"/>
          </a:xfrm>
        </p:grpSpPr>
        <p:pic>
          <p:nvPicPr>
            <p:cNvPr id="59522"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409" y="4881219"/>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 name="Picture 4" descr="http://en.community.dell.com/cfs-file.ashx/__key/communityserver-blogs-components-weblogfiles/00-00-00-37-45/6521.OC_5F00_Chef_5F00_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87462" y="5274573"/>
              <a:ext cx="500246" cy="394694"/>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148" name="Picture 4" descr="http://en.community.dell.com/cfs-file.ashx/__key/communityserver-blogs-components-weblogfiles/00-00-00-37-45/6521.OC_5F00_Chef_5F00_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66267" y="5259205"/>
              <a:ext cx="500246" cy="394694"/>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grpSp>
      <p:grpSp>
        <p:nvGrpSpPr>
          <p:cNvPr id="149" name="Group 148"/>
          <p:cNvGrpSpPr>
            <a:grpSpLocks/>
          </p:cNvGrpSpPr>
          <p:nvPr/>
        </p:nvGrpSpPr>
        <p:grpSpPr bwMode="auto">
          <a:xfrm>
            <a:off x="2460625" y="1936750"/>
            <a:ext cx="935038" cy="931863"/>
            <a:chOff x="2461279" y="1936984"/>
            <a:chExt cx="933617" cy="930894"/>
          </a:xfrm>
        </p:grpSpPr>
        <p:pic>
          <p:nvPicPr>
            <p:cNvPr id="59515"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2718" y="1936984"/>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9516" name="Group 150"/>
            <p:cNvGrpSpPr>
              <a:grpSpLocks/>
            </p:cNvGrpSpPr>
            <p:nvPr/>
          </p:nvGrpSpPr>
          <p:grpSpPr bwMode="auto">
            <a:xfrm>
              <a:off x="2461279" y="2285002"/>
              <a:ext cx="501930" cy="434646"/>
              <a:chOff x="0" y="2245302"/>
              <a:chExt cx="5353446" cy="2225466"/>
            </a:xfrm>
          </p:grpSpPr>
          <p:pic>
            <p:nvPicPr>
              <p:cNvPr id="155" name="Picture 4" descr="http://www.talend.com/sites/default/files/media/Logos/logo_jaspersoft.gif"/>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5138" t="29742" b="26542"/>
              <a:stretch/>
            </p:blipFill>
            <p:spPr bwMode="auto">
              <a:xfrm>
                <a:off x="0" y="3794720"/>
                <a:ext cx="5353446" cy="676048"/>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156" name="Picture 4" descr="http://www.talend.com/sites/default/files/media/Logos/logo_jaspersoft.gif"/>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75598"/>
              <a:stretch/>
            </p:blipFill>
            <p:spPr bwMode="auto">
              <a:xfrm>
                <a:off x="1804229" y="2245302"/>
                <a:ext cx="1744989" cy="1546434"/>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grpSp>
        <p:grpSp>
          <p:nvGrpSpPr>
            <p:cNvPr id="59517" name="Group 151"/>
            <p:cNvGrpSpPr>
              <a:grpSpLocks/>
            </p:cNvGrpSpPr>
            <p:nvPr/>
          </p:nvGrpSpPr>
          <p:grpSpPr bwMode="auto">
            <a:xfrm>
              <a:off x="2868210" y="2338167"/>
              <a:ext cx="526686" cy="344864"/>
              <a:chOff x="0" y="2245302"/>
              <a:chExt cx="5353446" cy="2225466"/>
            </a:xfrm>
          </p:grpSpPr>
          <p:pic>
            <p:nvPicPr>
              <p:cNvPr id="153" name="Picture 4" descr="http://www.talend.com/sites/default/files/media/Logos/logo_jaspersoft.gif"/>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5138" t="29742" b="26542"/>
              <a:stretch/>
            </p:blipFill>
            <p:spPr bwMode="auto">
              <a:xfrm>
                <a:off x="0" y="3794720"/>
                <a:ext cx="5353446" cy="676048"/>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154" name="Picture 4" descr="http://www.talend.com/sites/default/files/media/Logos/logo_jaspersoft.gif"/>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75598"/>
              <a:stretch/>
            </p:blipFill>
            <p:spPr bwMode="auto">
              <a:xfrm>
                <a:off x="1804229" y="2245302"/>
                <a:ext cx="1744989" cy="1546434"/>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grpSp>
      </p:grpSp>
      <p:grpSp>
        <p:nvGrpSpPr>
          <p:cNvPr id="157" name="Group 156"/>
          <p:cNvGrpSpPr>
            <a:grpSpLocks/>
          </p:cNvGrpSpPr>
          <p:nvPr/>
        </p:nvGrpSpPr>
        <p:grpSpPr bwMode="auto">
          <a:xfrm>
            <a:off x="2327275" y="3771900"/>
            <a:ext cx="977900" cy="931863"/>
            <a:chOff x="2327764" y="3772534"/>
            <a:chExt cx="977397" cy="930894"/>
          </a:xfrm>
        </p:grpSpPr>
        <p:pic>
          <p:nvPicPr>
            <p:cNvPr id="59512"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991" y="3772534"/>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9"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41280" y="4209820"/>
              <a:ext cx="563881" cy="350201"/>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0"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327764" y="4212549"/>
              <a:ext cx="563881" cy="350201"/>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61" name="Group 160"/>
          <p:cNvGrpSpPr>
            <a:grpSpLocks/>
          </p:cNvGrpSpPr>
          <p:nvPr/>
        </p:nvGrpSpPr>
        <p:grpSpPr bwMode="auto">
          <a:xfrm>
            <a:off x="5221288" y="4406900"/>
            <a:ext cx="977900" cy="930275"/>
            <a:chOff x="5221789" y="4406892"/>
            <a:chExt cx="977397" cy="930894"/>
          </a:xfrm>
        </p:grpSpPr>
        <p:pic>
          <p:nvPicPr>
            <p:cNvPr id="59509"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6065" y="4406892"/>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635305" y="4874500"/>
              <a:ext cx="563881" cy="350201"/>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4"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21789" y="4877229"/>
              <a:ext cx="563881" cy="350201"/>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69" name="Group 168"/>
          <p:cNvGrpSpPr>
            <a:grpSpLocks/>
          </p:cNvGrpSpPr>
          <p:nvPr/>
        </p:nvGrpSpPr>
        <p:grpSpPr bwMode="auto">
          <a:xfrm>
            <a:off x="7115175" y="3224213"/>
            <a:ext cx="954088" cy="930275"/>
            <a:chOff x="4155873" y="2863826"/>
            <a:chExt cx="953881" cy="930894"/>
          </a:xfrm>
        </p:grpSpPr>
        <p:pic>
          <p:nvPicPr>
            <p:cNvPr id="59500"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2469" y="2863826"/>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9501" name="Group 170"/>
            <p:cNvGrpSpPr>
              <a:grpSpLocks/>
            </p:cNvGrpSpPr>
            <p:nvPr/>
          </p:nvGrpSpPr>
          <p:grpSpPr bwMode="auto">
            <a:xfrm>
              <a:off x="4598974" y="3173708"/>
              <a:ext cx="510780" cy="481401"/>
              <a:chOff x="127000" y="1401736"/>
              <a:chExt cx="1090612" cy="873842"/>
            </a:xfrm>
          </p:grpSpPr>
          <p:pic>
            <p:nvPicPr>
              <p:cNvPr id="176" name="Picture 11" descr="http://info.intel.com/rs/intel/images/IntelESG-Logo-159px.jpg"/>
              <p:cNvPicPr>
                <a:picLocks noChangeAspect="1" noChangeArrowheads="1"/>
              </p:cNvPicPr>
              <p:nvPr/>
            </p:nvPicPr>
            <p:blipFill rotWithShape="1">
              <a:blip r:embed="rId9">
                <a:extLst>
                  <a:ext uri="{28A0092B-C50C-407E-A947-70E740481C1C}">
                    <a14:useLocalDpi xmlns:a14="http://schemas.microsoft.com/office/drawing/2010/main" val="0"/>
                  </a:ext>
                </a:extLst>
              </a:blip>
              <a:srcRect l="27987" b="41725"/>
              <a:stretch/>
            </p:blipFill>
            <p:spPr bwMode="auto">
              <a:xfrm>
                <a:off x="127000" y="1936984"/>
                <a:ext cx="1090612" cy="338594"/>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177" name="Picture 11" descr="http://info.intel.com/rs/intel/images/IntelESG-Logo-159px.jpg"/>
              <p:cNvPicPr>
                <a:picLocks noChangeAspect="1" noChangeArrowheads="1"/>
              </p:cNvPicPr>
              <p:nvPr/>
            </p:nvPicPr>
            <p:blipFill rotWithShape="1">
              <a:blip r:embed="rId9">
                <a:extLst>
                  <a:ext uri="{28A0092B-C50C-407E-A947-70E740481C1C}">
                    <a14:useLocalDpi xmlns:a14="http://schemas.microsoft.com/office/drawing/2010/main" val="0"/>
                  </a:ext>
                </a:extLst>
              </a:blip>
              <a:srcRect r="77463"/>
              <a:stretch/>
            </p:blipFill>
            <p:spPr bwMode="auto">
              <a:xfrm>
                <a:off x="470807" y="1405100"/>
                <a:ext cx="341313" cy="581026"/>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178" name="Picture 11" descr="http://info.intel.com/rs/intel/images/IntelESG-Logo-159px.jpg"/>
              <p:cNvPicPr>
                <a:picLocks noChangeAspect="1" noChangeArrowheads="1"/>
              </p:cNvPicPr>
              <p:nvPr/>
            </p:nvPicPr>
            <p:blipFill rotWithShape="1">
              <a:blip r:embed="rId9">
                <a:extLst>
                  <a:ext uri="{28A0092B-C50C-407E-A947-70E740481C1C}">
                    <a14:useLocalDpi xmlns:a14="http://schemas.microsoft.com/office/drawing/2010/main" val="0"/>
                  </a:ext>
                </a:extLst>
              </a:blip>
              <a:srcRect r="71188" b="43314"/>
              <a:stretch/>
            </p:blipFill>
            <p:spPr bwMode="auto">
              <a:xfrm>
                <a:off x="470807" y="1401736"/>
                <a:ext cx="436336" cy="329357"/>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grpSp>
        <p:grpSp>
          <p:nvGrpSpPr>
            <p:cNvPr id="59502" name="Group 171"/>
            <p:cNvGrpSpPr>
              <a:grpSpLocks/>
            </p:cNvGrpSpPr>
            <p:nvPr/>
          </p:nvGrpSpPr>
          <p:grpSpPr bwMode="auto">
            <a:xfrm>
              <a:off x="4155873" y="3202470"/>
              <a:ext cx="564200" cy="430860"/>
              <a:chOff x="127000" y="1401736"/>
              <a:chExt cx="1090612" cy="873842"/>
            </a:xfrm>
          </p:grpSpPr>
          <p:pic>
            <p:nvPicPr>
              <p:cNvPr id="173" name="Picture 11" descr="http://info.intel.com/rs/intel/images/IntelESG-Logo-159px.jpg"/>
              <p:cNvPicPr>
                <a:picLocks noChangeAspect="1" noChangeArrowheads="1"/>
              </p:cNvPicPr>
              <p:nvPr/>
            </p:nvPicPr>
            <p:blipFill rotWithShape="1">
              <a:blip r:embed="rId9">
                <a:extLst>
                  <a:ext uri="{28A0092B-C50C-407E-A947-70E740481C1C}">
                    <a14:useLocalDpi xmlns:a14="http://schemas.microsoft.com/office/drawing/2010/main" val="0"/>
                  </a:ext>
                </a:extLst>
              </a:blip>
              <a:srcRect l="27987" b="41725"/>
              <a:stretch/>
            </p:blipFill>
            <p:spPr bwMode="auto">
              <a:xfrm>
                <a:off x="127000" y="1936984"/>
                <a:ext cx="1090612" cy="338594"/>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174" name="Picture 11" descr="http://info.intel.com/rs/intel/images/IntelESG-Logo-159px.jpg"/>
              <p:cNvPicPr>
                <a:picLocks noChangeAspect="1" noChangeArrowheads="1"/>
              </p:cNvPicPr>
              <p:nvPr/>
            </p:nvPicPr>
            <p:blipFill rotWithShape="1">
              <a:blip r:embed="rId9">
                <a:extLst>
                  <a:ext uri="{28A0092B-C50C-407E-A947-70E740481C1C}">
                    <a14:useLocalDpi xmlns:a14="http://schemas.microsoft.com/office/drawing/2010/main" val="0"/>
                  </a:ext>
                </a:extLst>
              </a:blip>
              <a:srcRect r="77463"/>
              <a:stretch/>
            </p:blipFill>
            <p:spPr bwMode="auto">
              <a:xfrm>
                <a:off x="470807" y="1405100"/>
                <a:ext cx="341313" cy="581026"/>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175" name="Picture 11" descr="http://info.intel.com/rs/intel/images/IntelESG-Logo-159px.jpg"/>
              <p:cNvPicPr>
                <a:picLocks noChangeAspect="1" noChangeArrowheads="1"/>
              </p:cNvPicPr>
              <p:nvPr/>
            </p:nvPicPr>
            <p:blipFill rotWithShape="1">
              <a:blip r:embed="rId9">
                <a:extLst>
                  <a:ext uri="{28A0092B-C50C-407E-A947-70E740481C1C}">
                    <a14:useLocalDpi xmlns:a14="http://schemas.microsoft.com/office/drawing/2010/main" val="0"/>
                  </a:ext>
                </a:extLst>
              </a:blip>
              <a:srcRect r="71188" b="43314"/>
              <a:stretch/>
            </p:blipFill>
            <p:spPr bwMode="auto">
              <a:xfrm>
                <a:off x="470807" y="1401736"/>
                <a:ext cx="436336" cy="329357"/>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grpSp>
      </p:grpSp>
      <p:pic>
        <p:nvPicPr>
          <p:cNvPr id="59440" name="Picture 2" descr="C:\Users\martin.croker\Documents\AWS Stencils (1)\AWS Stencils\EPS\13.svg.ep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1613" y="4281488"/>
            <a:ext cx="75247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41" name="TextBox 211"/>
          <p:cNvSpPr txBox="1">
            <a:spLocks noChangeArrowheads="1"/>
          </p:cNvSpPr>
          <p:nvPr/>
        </p:nvSpPr>
        <p:spPr bwMode="auto">
          <a:xfrm>
            <a:off x="254000" y="5286375"/>
            <a:ext cx="1095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b="1" dirty="0"/>
              <a:t>Subnets</a:t>
            </a:r>
          </a:p>
        </p:txBody>
      </p:sp>
      <p:sp>
        <p:nvSpPr>
          <p:cNvPr id="59442" name="TextBox 212"/>
          <p:cNvSpPr txBox="1">
            <a:spLocks noChangeArrowheads="1"/>
          </p:cNvSpPr>
          <p:nvPr/>
        </p:nvSpPr>
        <p:spPr bwMode="auto">
          <a:xfrm>
            <a:off x="261938" y="5049838"/>
            <a:ext cx="2451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b="1" dirty="0"/>
              <a:t>Virtual Private Cloud</a:t>
            </a:r>
          </a:p>
        </p:txBody>
      </p:sp>
      <p:sp>
        <p:nvSpPr>
          <p:cNvPr id="59443" name="TextBox 213"/>
          <p:cNvSpPr txBox="1">
            <a:spLocks noChangeArrowheads="1"/>
          </p:cNvSpPr>
          <p:nvPr/>
        </p:nvSpPr>
        <p:spPr bwMode="auto">
          <a:xfrm>
            <a:off x="261938" y="5524500"/>
            <a:ext cx="20145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b="1" dirty="0"/>
              <a:t>Virtual Machines</a:t>
            </a:r>
          </a:p>
        </p:txBody>
      </p:sp>
      <p:sp>
        <p:nvSpPr>
          <p:cNvPr id="59444" name="TextBox 214"/>
          <p:cNvSpPr txBox="1">
            <a:spLocks noChangeArrowheads="1"/>
          </p:cNvSpPr>
          <p:nvPr/>
        </p:nvSpPr>
        <p:spPr bwMode="auto">
          <a:xfrm>
            <a:off x="257175" y="5867980"/>
            <a:ext cx="4185761" cy="369332"/>
          </a:xfrm>
          <a:prstGeom prst="rect">
            <a:avLst/>
          </a:prstGeom>
          <a:solidFill>
            <a:schemeClr val="bg1"/>
          </a:solidFill>
          <a:ln>
            <a:noFill/>
          </a:ln>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b="1" dirty="0" smtClean="0"/>
              <a:t>Execution architecture ready for use</a:t>
            </a:r>
            <a:endParaRPr lang="en-GB" altLang="en-US" b="1" dirty="0"/>
          </a:p>
        </p:txBody>
      </p:sp>
      <p:pic>
        <p:nvPicPr>
          <p:cNvPr id="139"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9500" y="5846763"/>
            <a:ext cx="85407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9" name="Group 178"/>
          <p:cNvGrpSpPr>
            <a:grpSpLocks/>
          </p:cNvGrpSpPr>
          <p:nvPr/>
        </p:nvGrpSpPr>
        <p:grpSpPr bwMode="auto">
          <a:xfrm>
            <a:off x="6092825" y="5389563"/>
            <a:ext cx="976313" cy="931862"/>
            <a:chOff x="5221789" y="4406892"/>
            <a:chExt cx="977397" cy="930894"/>
          </a:xfrm>
        </p:grpSpPr>
        <p:pic>
          <p:nvPicPr>
            <p:cNvPr id="59497"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6065" y="4406892"/>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635305" y="4874500"/>
              <a:ext cx="563881" cy="350201"/>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2"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21789" y="4877229"/>
              <a:ext cx="563881" cy="350201"/>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41"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1625" y="5213350"/>
            <a:ext cx="854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3" name="Group 182"/>
          <p:cNvGrpSpPr>
            <a:grpSpLocks/>
          </p:cNvGrpSpPr>
          <p:nvPr/>
        </p:nvGrpSpPr>
        <p:grpSpPr bwMode="auto">
          <a:xfrm>
            <a:off x="7862888" y="4748213"/>
            <a:ext cx="985837" cy="930275"/>
            <a:chOff x="7862995" y="4747824"/>
            <a:chExt cx="984965" cy="930894"/>
          </a:xfrm>
        </p:grpSpPr>
        <p:pic>
          <p:nvPicPr>
            <p:cNvPr id="59490"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2385" y="4747824"/>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9491" name="Group 184"/>
            <p:cNvGrpSpPr>
              <a:grpSpLocks/>
            </p:cNvGrpSpPr>
            <p:nvPr/>
          </p:nvGrpSpPr>
          <p:grpSpPr bwMode="auto">
            <a:xfrm>
              <a:off x="8263533" y="5101879"/>
              <a:ext cx="584427" cy="459306"/>
              <a:chOff x="-827149" y="468873"/>
              <a:chExt cx="3221141" cy="2086832"/>
            </a:xfrm>
          </p:grpSpPr>
          <p:pic>
            <p:nvPicPr>
              <p:cNvPr id="189" name="Picture 13" descr="https://encrypted-tbn3.gstatic.com/images?q=tbn:ANd9GcT0906YubhIEEoEpd0yKtToMjgLqvbaKr97hbzQ-cRWNtp5M_ngeQ"/>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25511"/>
              <a:stretch/>
            </p:blipFill>
            <p:spPr bwMode="auto">
              <a:xfrm>
                <a:off x="-827149" y="1498429"/>
                <a:ext cx="3221141" cy="1057276"/>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190" name="Picture 13" descr="https://encrypted-tbn3.gstatic.com/images?q=tbn:ANd9GcT0906YubhIEEoEpd0yKtToMjgLqvbaKr97hbzQ-cRWNtp5M_ngeQ"/>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74720"/>
              <a:stretch/>
            </p:blipFill>
            <p:spPr bwMode="auto">
              <a:xfrm>
                <a:off x="236824" y="468873"/>
                <a:ext cx="1093195" cy="1057276"/>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grpSp>
        <p:grpSp>
          <p:nvGrpSpPr>
            <p:cNvPr id="59492" name="Group 185"/>
            <p:cNvGrpSpPr>
              <a:grpSpLocks/>
            </p:cNvGrpSpPr>
            <p:nvPr/>
          </p:nvGrpSpPr>
          <p:grpSpPr bwMode="auto">
            <a:xfrm>
              <a:off x="7862995" y="5118735"/>
              <a:ext cx="548411" cy="434780"/>
              <a:chOff x="-827149" y="468873"/>
              <a:chExt cx="3221141" cy="2086832"/>
            </a:xfrm>
          </p:grpSpPr>
          <p:pic>
            <p:nvPicPr>
              <p:cNvPr id="187" name="Picture 13" descr="https://encrypted-tbn3.gstatic.com/images?q=tbn:ANd9GcT0906YubhIEEoEpd0yKtToMjgLqvbaKr97hbzQ-cRWNtp5M_ngeQ"/>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25511"/>
              <a:stretch/>
            </p:blipFill>
            <p:spPr bwMode="auto">
              <a:xfrm>
                <a:off x="-827149" y="1498429"/>
                <a:ext cx="3221141" cy="1057276"/>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188" name="Picture 13" descr="https://encrypted-tbn3.gstatic.com/images?q=tbn:ANd9GcT0906YubhIEEoEpd0yKtToMjgLqvbaKr97hbzQ-cRWNtp5M_ngeQ"/>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r="74720"/>
              <a:stretch/>
            </p:blipFill>
            <p:spPr bwMode="auto">
              <a:xfrm>
                <a:off x="236824" y="468873"/>
                <a:ext cx="1093195" cy="1057276"/>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grpSp>
      </p:grpSp>
      <p:pic>
        <p:nvPicPr>
          <p:cNvPr id="142"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6500" y="4730750"/>
            <a:ext cx="854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5" name="Group 194"/>
          <p:cNvGrpSpPr>
            <a:grpSpLocks/>
          </p:cNvGrpSpPr>
          <p:nvPr/>
        </p:nvGrpSpPr>
        <p:grpSpPr bwMode="auto">
          <a:xfrm>
            <a:off x="8759825" y="4264025"/>
            <a:ext cx="982663" cy="930275"/>
            <a:chOff x="8759107" y="4263382"/>
            <a:chExt cx="983012" cy="930894"/>
          </a:xfrm>
        </p:grpSpPr>
        <p:pic>
          <p:nvPicPr>
            <p:cNvPr id="59487"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22664" y="4263382"/>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7" name="Picture 18" descr="http://www.modsecurity.org/g/nginx.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759107" y="4714970"/>
              <a:ext cx="566345" cy="288983"/>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198" name="Picture 18" descr="http://www.modsecurity.org/g/nginx.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172591" y="4710579"/>
              <a:ext cx="569528" cy="290607"/>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grpSp>
      <p:pic>
        <p:nvPicPr>
          <p:cNvPr id="140"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7100" y="5634038"/>
            <a:ext cx="85407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1" name="Group 190"/>
          <p:cNvGrpSpPr>
            <a:grpSpLocks/>
          </p:cNvGrpSpPr>
          <p:nvPr/>
        </p:nvGrpSpPr>
        <p:grpSpPr bwMode="auto">
          <a:xfrm>
            <a:off x="7210425" y="5173663"/>
            <a:ext cx="977900" cy="930275"/>
            <a:chOff x="7211002" y="5173546"/>
            <a:chExt cx="976680" cy="930894"/>
          </a:xfrm>
        </p:grpSpPr>
        <p:pic>
          <p:nvPicPr>
            <p:cNvPr id="59484"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4454" y="5173546"/>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3" name="Picture 16"/>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632387" y="5704650"/>
              <a:ext cx="555295" cy="226088"/>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 name="Picture 16"/>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211002" y="5701092"/>
              <a:ext cx="548946" cy="227216"/>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38"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7563" y="6013450"/>
            <a:ext cx="8540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9" name="Group 198"/>
          <p:cNvGrpSpPr>
            <a:grpSpLocks/>
          </p:cNvGrpSpPr>
          <p:nvPr/>
        </p:nvGrpSpPr>
        <p:grpSpPr bwMode="auto">
          <a:xfrm>
            <a:off x="4570413" y="5559425"/>
            <a:ext cx="976312" cy="930275"/>
            <a:chOff x="4570649" y="5559099"/>
            <a:chExt cx="976712" cy="930894"/>
          </a:xfrm>
        </p:grpSpPr>
        <p:pic>
          <p:nvPicPr>
            <p:cNvPr id="59479"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8219" y="5559099"/>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1" name="Picture 21"/>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l="14162" t="19526" r="12970" b="33522"/>
            <a:stretch/>
          </p:blipFill>
          <p:spPr bwMode="auto">
            <a:xfrm>
              <a:off x="4570649" y="6211109"/>
              <a:ext cx="546181" cy="121291"/>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2" name="Picture 21"/>
            <p:cNvPicPr>
              <a:picLocks noChangeAspect="1" noChangeArrowheads="1"/>
            </p:cNvPicPr>
            <p:nvPr/>
          </p:nvPicPr>
          <p:blipFill rotWithShape="1">
            <a:blip r:embed="rId20" cstate="print">
              <a:extLst>
                <a:ext uri="{28A0092B-C50C-407E-A947-70E740481C1C}">
                  <a14:useLocalDpi xmlns:a14="http://schemas.microsoft.com/office/drawing/2010/main" val="0"/>
                </a:ext>
              </a:extLst>
            </a:blip>
            <a:srcRect l="14162" t="19526" r="12970" b="33522"/>
            <a:stretch/>
          </p:blipFill>
          <p:spPr bwMode="auto">
            <a:xfrm>
              <a:off x="4968925" y="6197416"/>
              <a:ext cx="578436" cy="128454"/>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3" name="Picture 23" descr="https://encrypted-tbn3.gstatic.com/images?q=tbn:ANd9GcS6h9wNpOjUJTHSoU3iOrda52nmTnvP0AmCrl279sPvjZfTNl_bbQ"/>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5091049" y="5891291"/>
              <a:ext cx="337854" cy="337854"/>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204" name="Picture 23" descr="https://encrypted-tbn3.gstatic.com/images?q=tbn:ANd9GcS6h9wNpOjUJTHSoU3iOrda52nmTnvP0AmCrl279sPvjZfTNl_bbQ"/>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4689884" y="5915645"/>
              <a:ext cx="337854" cy="337854"/>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grpSp>
      <p:pic>
        <p:nvPicPr>
          <p:cNvPr id="134"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2475" y="3713163"/>
            <a:ext cx="8540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5" name="Group 164"/>
          <p:cNvGrpSpPr>
            <a:grpSpLocks/>
          </p:cNvGrpSpPr>
          <p:nvPr/>
        </p:nvGrpSpPr>
        <p:grpSpPr bwMode="auto">
          <a:xfrm>
            <a:off x="3224213" y="3248025"/>
            <a:ext cx="977900" cy="931863"/>
            <a:chOff x="3224748" y="3248288"/>
            <a:chExt cx="977397" cy="930894"/>
          </a:xfrm>
        </p:grpSpPr>
        <p:pic>
          <p:nvPicPr>
            <p:cNvPr id="59476"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0756" y="3248288"/>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7"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638264" y="3696178"/>
              <a:ext cx="563881" cy="350201"/>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8"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24748" y="3698907"/>
              <a:ext cx="563881" cy="350201"/>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46" name="TextBox 145"/>
          <p:cNvSpPr txBox="1"/>
          <p:nvPr/>
        </p:nvSpPr>
        <p:spPr>
          <a:xfrm>
            <a:off x="12810" y="6656714"/>
            <a:ext cx="1733167" cy="246221"/>
          </a:xfrm>
          <a:prstGeom prst="rect">
            <a:avLst/>
          </a:prstGeom>
          <a:noFill/>
        </p:spPr>
        <p:txBody>
          <a:bodyPr wrap="none" rtlCol="0">
            <a:spAutoFit/>
          </a:bodyPr>
          <a:lstStyle/>
          <a:p>
            <a:r>
              <a:rPr lang="en-GB" sz="1000" dirty="0" smtClean="0"/>
              <a:t>Diagram for illustration only</a:t>
            </a:r>
            <a:endParaRPr lang="en-GB" sz="1000" dirty="0"/>
          </a:p>
        </p:txBody>
      </p:sp>
    </p:spTree>
    <p:extLst>
      <p:ext uri="{BB962C8B-B14F-4D97-AF65-F5344CB8AC3E}">
        <p14:creationId xmlns:p14="http://schemas.microsoft.com/office/powerpoint/2010/main" val="32638839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06" name="Slide Number Placeholder 1"/>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AFA058D-094D-4092-AE1C-B30B47E26BA4}" type="slidenum">
              <a:rPr lang="en-US" altLang="en-US" smtClean="0"/>
              <a:pPr eaLnBrk="1" hangingPunct="1"/>
              <a:t>7</a:t>
            </a:fld>
            <a:endParaRPr lang="en-US" altLang="en-US" dirty="0" smtClean="0"/>
          </a:p>
        </p:txBody>
      </p:sp>
      <p:sp>
        <p:nvSpPr>
          <p:cNvPr id="59395" name="Title 5"/>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r>
              <a:rPr lang="en-GB" altLang="en-US" sz="2400" dirty="0" smtClean="0"/>
              <a:t>How This Time Then?</a:t>
            </a:r>
          </a:p>
        </p:txBody>
      </p:sp>
      <p:sp>
        <p:nvSpPr>
          <p:cNvPr id="2" name="Text Placeholder 1"/>
          <p:cNvSpPr>
            <a:spLocks noGrp="1"/>
          </p:cNvSpPr>
          <p:nvPr>
            <p:ph type="body" sz="quarter" idx="10"/>
          </p:nvPr>
        </p:nvSpPr>
        <p:spPr/>
        <p:txBody>
          <a:bodyPr/>
          <a:lstStyle/>
          <a:p>
            <a:r>
              <a:rPr lang="en-GB" dirty="0" smtClean="0"/>
              <a:t>…with Docker containers</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700" y="1362528"/>
            <a:ext cx="9855839" cy="7704722"/>
          </a:xfrm>
          <a:prstGeom prst="rect">
            <a:avLst/>
          </a:prstGeom>
          <a:noFill/>
          <a:ln w="9525">
            <a:solidFill>
              <a:schemeClr val="tx1"/>
            </a:solidFill>
            <a:miter lim="800000"/>
            <a:headEnd/>
            <a:tailEnd/>
          </a:ln>
          <a:scene3d>
            <a:camera prst="isometricOffAxis2Top">
              <a:rot lat="19172227" lon="2884828" rev="17763301"/>
            </a:camera>
            <a:lightRig rig="threePt" dir="t"/>
          </a:scene3d>
          <a:extLst>
            <a:ext uri="{909E8E84-426E-40DD-AFC4-6F175D3DCCD1}">
              <a14:hiddenFill xmlns:a14="http://schemas.microsoft.com/office/drawing/2010/main">
                <a:solidFill>
                  <a:schemeClr val="accent1"/>
                </a:solidFill>
              </a14:hiddenFill>
            </a:ext>
          </a:extLst>
        </p:spPr>
      </p:pic>
      <p:sp>
        <p:nvSpPr>
          <p:cNvPr id="22" name="Rectangle 21"/>
          <p:cNvSpPr/>
          <p:nvPr/>
        </p:nvSpPr>
        <p:spPr>
          <a:xfrm>
            <a:off x="1923067" y="2997724"/>
            <a:ext cx="4039387" cy="1187777"/>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3" name="Rectangle 22"/>
          <p:cNvSpPr/>
          <p:nvPr/>
        </p:nvSpPr>
        <p:spPr>
          <a:xfrm>
            <a:off x="2181226" y="3671891"/>
            <a:ext cx="2612045" cy="1262062"/>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4" name="Rectangle 23"/>
          <p:cNvSpPr/>
          <p:nvPr/>
        </p:nvSpPr>
        <p:spPr>
          <a:xfrm>
            <a:off x="28576" y="3912359"/>
            <a:ext cx="4083670" cy="1116817"/>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5" name="Rectangle 24"/>
          <p:cNvSpPr/>
          <p:nvPr/>
        </p:nvSpPr>
        <p:spPr>
          <a:xfrm>
            <a:off x="6179423" y="4020868"/>
            <a:ext cx="2906049" cy="1116817"/>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6" name="Rectangle 25"/>
          <p:cNvSpPr/>
          <p:nvPr/>
        </p:nvSpPr>
        <p:spPr>
          <a:xfrm>
            <a:off x="4342634" y="3622246"/>
            <a:ext cx="2906049" cy="3678326"/>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27" name="Rectangle 26"/>
          <p:cNvSpPr/>
          <p:nvPr/>
        </p:nvSpPr>
        <p:spPr>
          <a:xfrm>
            <a:off x="2418747" y="5296775"/>
            <a:ext cx="1803722" cy="1967222"/>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8" name="Rectangle 27"/>
          <p:cNvSpPr/>
          <p:nvPr/>
        </p:nvSpPr>
        <p:spPr>
          <a:xfrm>
            <a:off x="3679897" y="6320637"/>
            <a:ext cx="3149528" cy="1994688"/>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9" name="Rectangle 28"/>
          <p:cNvSpPr/>
          <p:nvPr/>
        </p:nvSpPr>
        <p:spPr>
          <a:xfrm>
            <a:off x="5981700" y="6076949"/>
            <a:ext cx="2068120" cy="1543999"/>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30" name="Rectangle 29"/>
          <p:cNvSpPr/>
          <p:nvPr/>
        </p:nvSpPr>
        <p:spPr>
          <a:xfrm>
            <a:off x="7809305" y="4360072"/>
            <a:ext cx="2068120" cy="3260875"/>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pic>
        <p:nvPicPr>
          <p:cNvPr id="19"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3292989" y="4060689"/>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4207752" y="3655110"/>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2488991" y="2735006"/>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2393992" y="4581857"/>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5286065" y="5214889"/>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3013703" y="5697281"/>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922386" y="5561092"/>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8826890" y="5076124"/>
            <a:ext cx="863372" cy="692407"/>
          </a:xfrm>
          <a:prstGeom prst="rect">
            <a:avLst/>
          </a:prstGeom>
          <a:noFill/>
          <a:extLst>
            <a:ext uri="{909E8E84-426E-40DD-AFC4-6F175D3DCCD1}">
              <a14:hiddenFill xmlns:a14="http://schemas.microsoft.com/office/drawing/2010/main">
                <a:solidFill>
                  <a:srgbClr val="FFFFFF"/>
                </a:solidFill>
              </a14:hiddenFill>
            </a:ext>
          </a:extLst>
        </p:spPr>
      </p:pic>
      <p:sp>
        <p:nvSpPr>
          <p:cNvPr id="70" name="Rectangle 69"/>
          <p:cNvSpPr/>
          <p:nvPr/>
        </p:nvSpPr>
        <p:spPr>
          <a:xfrm>
            <a:off x="-180996" y="1430768"/>
            <a:ext cx="9966440" cy="7590404"/>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pic>
        <p:nvPicPr>
          <p:cNvPr id="39"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6149437" y="6200646"/>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4627563" y="6357809"/>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276983" y="5987855"/>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174241" y="4023045"/>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2375" y="2397125"/>
            <a:ext cx="854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3950" y="4227513"/>
            <a:ext cx="85407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6400" y="3316288"/>
            <a:ext cx="8540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3075" y="5346700"/>
            <a:ext cx="854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4788" y="4860925"/>
            <a:ext cx="854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3438" y="3678238"/>
            <a:ext cx="85407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4"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2750" y="2868613"/>
            <a:ext cx="854075"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5" name="Group 144"/>
          <p:cNvGrpSpPr>
            <a:grpSpLocks/>
          </p:cNvGrpSpPr>
          <p:nvPr/>
        </p:nvGrpSpPr>
        <p:grpSpPr bwMode="auto">
          <a:xfrm>
            <a:off x="2967038" y="4881563"/>
            <a:ext cx="920750" cy="930275"/>
            <a:chOff x="2966267" y="4881219"/>
            <a:chExt cx="921441" cy="930894"/>
          </a:xfrm>
        </p:grpSpPr>
        <p:pic>
          <p:nvPicPr>
            <p:cNvPr id="59522"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409" y="4881219"/>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 name="Picture 4" descr="http://en.community.dell.com/cfs-file.ashx/__key/communityserver-blogs-components-weblogfiles/00-00-00-37-45/6521.OC_5F00_Chef_5F00_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87462" y="5274573"/>
              <a:ext cx="500246" cy="394694"/>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148" name="Picture 4" descr="http://en.community.dell.com/cfs-file.ashx/__key/communityserver-blogs-components-weblogfiles/00-00-00-37-45/6521.OC_5F00_Chef_5F00_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66267" y="5259205"/>
              <a:ext cx="500246" cy="394694"/>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grpSp>
      <p:grpSp>
        <p:nvGrpSpPr>
          <p:cNvPr id="149" name="Group 148"/>
          <p:cNvGrpSpPr>
            <a:grpSpLocks/>
          </p:cNvGrpSpPr>
          <p:nvPr/>
        </p:nvGrpSpPr>
        <p:grpSpPr bwMode="auto">
          <a:xfrm>
            <a:off x="2460625" y="1936750"/>
            <a:ext cx="935038" cy="931863"/>
            <a:chOff x="2461279" y="1936984"/>
            <a:chExt cx="933617" cy="930894"/>
          </a:xfrm>
        </p:grpSpPr>
        <p:pic>
          <p:nvPicPr>
            <p:cNvPr id="59515"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2718" y="1936984"/>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9516" name="Group 150"/>
            <p:cNvGrpSpPr>
              <a:grpSpLocks/>
            </p:cNvGrpSpPr>
            <p:nvPr/>
          </p:nvGrpSpPr>
          <p:grpSpPr bwMode="auto">
            <a:xfrm>
              <a:off x="2461279" y="2285002"/>
              <a:ext cx="501930" cy="434646"/>
              <a:chOff x="0" y="2245302"/>
              <a:chExt cx="5353446" cy="2225466"/>
            </a:xfrm>
          </p:grpSpPr>
          <p:pic>
            <p:nvPicPr>
              <p:cNvPr id="155" name="Picture 4" descr="http://www.talend.com/sites/default/files/media/Logos/logo_jaspersoft.gif"/>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5138" t="29742" b="26542"/>
              <a:stretch/>
            </p:blipFill>
            <p:spPr bwMode="auto">
              <a:xfrm>
                <a:off x="0" y="3794720"/>
                <a:ext cx="5353446" cy="676048"/>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156" name="Picture 4" descr="http://www.talend.com/sites/default/files/media/Logos/logo_jaspersoft.gif"/>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75598"/>
              <a:stretch/>
            </p:blipFill>
            <p:spPr bwMode="auto">
              <a:xfrm>
                <a:off x="1804229" y="2245302"/>
                <a:ext cx="1744989" cy="1546434"/>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grpSp>
        <p:grpSp>
          <p:nvGrpSpPr>
            <p:cNvPr id="59517" name="Group 151"/>
            <p:cNvGrpSpPr>
              <a:grpSpLocks/>
            </p:cNvGrpSpPr>
            <p:nvPr/>
          </p:nvGrpSpPr>
          <p:grpSpPr bwMode="auto">
            <a:xfrm>
              <a:off x="2868210" y="2338167"/>
              <a:ext cx="526686" cy="344864"/>
              <a:chOff x="0" y="2245302"/>
              <a:chExt cx="5353446" cy="2225466"/>
            </a:xfrm>
          </p:grpSpPr>
          <p:pic>
            <p:nvPicPr>
              <p:cNvPr id="153" name="Picture 4" descr="http://www.talend.com/sites/default/files/media/Logos/logo_jaspersoft.gif"/>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5138" t="29742" b="26542"/>
              <a:stretch/>
            </p:blipFill>
            <p:spPr bwMode="auto">
              <a:xfrm>
                <a:off x="0" y="3794720"/>
                <a:ext cx="5353446" cy="676048"/>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154" name="Picture 4" descr="http://www.talend.com/sites/default/files/media/Logos/logo_jaspersoft.gif"/>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75598"/>
              <a:stretch/>
            </p:blipFill>
            <p:spPr bwMode="auto">
              <a:xfrm>
                <a:off x="1804229" y="2245302"/>
                <a:ext cx="1744989" cy="1546434"/>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grpSp>
      </p:grpSp>
      <p:grpSp>
        <p:nvGrpSpPr>
          <p:cNvPr id="157" name="Group 156"/>
          <p:cNvGrpSpPr>
            <a:grpSpLocks/>
          </p:cNvGrpSpPr>
          <p:nvPr/>
        </p:nvGrpSpPr>
        <p:grpSpPr bwMode="auto">
          <a:xfrm>
            <a:off x="2327275" y="3771900"/>
            <a:ext cx="977900" cy="931863"/>
            <a:chOff x="2327764" y="3772534"/>
            <a:chExt cx="977397" cy="930894"/>
          </a:xfrm>
        </p:grpSpPr>
        <p:pic>
          <p:nvPicPr>
            <p:cNvPr id="59512"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991" y="3772534"/>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9"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41280" y="4209820"/>
              <a:ext cx="563881" cy="350201"/>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0"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327764" y="4212549"/>
              <a:ext cx="563881" cy="350201"/>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61" name="Group 160"/>
          <p:cNvGrpSpPr>
            <a:grpSpLocks/>
          </p:cNvGrpSpPr>
          <p:nvPr/>
        </p:nvGrpSpPr>
        <p:grpSpPr bwMode="auto">
          <a:xfrm>
            <a:off x="5221288" y="4406900"/>
            <a:ext cx="977900" cy="930275"/>
            <a:chOff x="5221789" y="4406892"/>
            <a:chExt cx="977397" cy="930894"/>
          </a:xfrm>
        </p:grpSpPr>
        <p:pic>
          <p:nvPicPr>
            <p:cNvPr id="59509"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6065" y="4406892"/>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635305" y="4874500"/>
              <a:ext cx="563881" cy="350201"/>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4"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21789" y="4877229"/>
              <a:ext cx="563881" cy="350201"/>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69" name="Group 168"/>
          <p:cNvGrpSpPr>
            <a:grpSpLocks/>
          </p:cNvGrpSpPr>
          <p:nvPr/>
        </p:nvGrpSpPr>
        <p:grpSpPr bwMode="auto">
          <a:xfrm>
            <a:off x="7115175" y="3224213"/>
            <a:ext cx="954088" cy="930275"/>
            <a:chOff x="4155873" y="2863826"/>
            <a:chExt cx="953881" cy="930894"/>
          </a:xfrm>
        </p:grpSpPr>
        <p:pic>
          <p:nvPicPr>
            <p:cNvPr id="59500"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2469" y="2863826"/>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9501" name="Group 170"/>
            <p:cNvGrpSpPr>
              <a:grpSpLocks/>
            </p:cNvGrpSpPr>
            <p:nvPr/>
          </p:nvGrpSpPr>
          <p:grpSpPr bwMode="auto">
            <a:xfrm>
              <a:off x="4598974" y="3173708"/>
              <a:ext cx="510780" cy="481401"/>
              <a:chOff x="127000" y="1401736"/>
              <a:chExt cx="1090612" cy="873842"/>
            </a:xfrm>
          </p:grpSpPr>
          <p:pic>
            <p:nvPicPr>
              <p:cNvPr id="176" name="Picture 11" descr="http://info.intel.com/rs/intel/images/IntelESG-Logo-159px.jpg"/>
              <p:cNvPicPr>
                <a:picLocks noChangeAspect="1" noChangeArrowheads="1"/>
              </p:cNvPicPr>
              <p:nvPr/>
            </p:nvPicPr>
            <p:blipFill rotWithShape="1">
              <a:blip r:embed="rId9">
                <a:extLst>
                  <a:ext uri="{28A0092B-C50C-407E-A947-70E740481C1C}">
                    <a14:useLocalDpi xmlns:a14="http://schemas.microsoft.com/office/drawing/2010/main" val="0"/>
                  </a:ext>
                </a:extLst>
              </a:blip>
              <a:srcRect l="27987" b="41725"/>
              <a:stretch/>
            </p:blipFill>
            <p:spPr bwMode="auto">
              <a:xfrm>
                <a:off x="127000" y="1936984"/>
                <a:ext cx="1090612" cy="338594"/>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177" name="Picture 11" descr="http://info.intel.com/rs/intel/images/IntelESG-Logo-159px.jpg"/>
              <p:cNvPicPr>
                <a:picLocks noChangeAspect="1" noChangeArrowheads="1"/>
              </p:cNvPicPr>
              <p:nvPr/>
            </p:nvPicPr>
            <p:blipFill rotWithShape="1">
              <a:blip r:embed="rId9">
                <a:extLst>
                  <a:ext uri="{28A0092B-C50C-407E-A947-70E740481C1C}">
                    <a14:useLocalDpi xmlns:a14="http://schemas.microsoft.com/office/drawing/2010/main" val="0"/>
                  </a:ext>
                </a:extLst>
              </a:blip>
              <a:srcRect r="77463"/>
              <a:stretch/>
            </p:blipFill>
            <p:spPr bwMode="auto">
              <a:xfrm>
                <a:off x="470807" y="1405100"/>
                <a:ext cx="341313" cy="581026"/>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178" name="Picture 11" descr="http://info.intel.com/rs/intel/images/IntelESG-Logo-159px.jpg"/>
              <p:cNvPicPr>
                <a:picLocks noChangeAspect="1" noChangeArrowheads="1"/>
              </p:cNvPicPr>
              <p:nvPr/>
            </p:nvPicPr>
            <p:blipFill rotWithShape="1">
              <a:blip r:embed="rId9">
                <a:extLst>
                  <a:ext uri="{28A0092B-C50C-407E-A947-70E740481C1C}">
                    <a14:useLocalDpi xmlns:a14="http://schemas.microsoft.com/office/drawing/2010/main" val="0"/>
                  </a:ext>
                </a:extLst>
              </a:blip>
              <a:srcRect r="71188" b="43314"/>
              <a:stretch/>
            </p:blipFill>
            <p:spPr bwMode="auto">
              <a:xfrm>
                <a:off x="470807" y="1401736"/>
                <a:ext cx="436336" cy="329357"/>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grpSp>
        <p:grpSp>
          <p:nvGrpSpPr>
            <p:cNvPr id="59502" name="Group 171"/>
            <p:cNvGrpSpPr>
              <a:grpSpLocks/>
            </p:cNvGrpSpPr>
            <p:nvPr/>
          </p:nvGrpSpPr>
          <p:grpSpPr bwMode="auto">
            <a:xfrm>
              <a:off x="4155873" y="3202470"/>
              <a:ext cx="564200" cy="430860"/>
              <a:chOff x="127000" y="1401736"/>
              <a:chExt cx="1090612" cy="873842"/>
            </a:xfrm>
          </p:grpSpPr>
          <p:pic>
            <p:nvPicPr>
              <p:cNvPr id="173" name="Picture 11" descr="http://info.intel.com/rs/intel/images/IntelESG-Logo-159px.jpg"/>
              <p:cNvPicPr>
                <a:picLocks noChangeAspect="1" noChangeArrowheads="1"/>
              </p:cNvPicPr>
              <p:nvPr/>
            </p:nvPicPr>
            <p:blipFill rotWithShape="1">
              <a:blip r:embed="rId9">
                <a:extLst>
                  <a:ext uri="{28A0092B-C50C-407E-A947-70E740481C1C}">
                    <a14:useLocalDpi xmlns:a14="http://schemas.microsoft.com/office/drawing/2010/main" val="0"/>
                  </a:ext>
                </a:extLst>
              </a:blip>
              <a:srcRect l="27987" b="41725"/>
              <a:stretch/>
            </p:blipFill>
            <p:spPr bwMode="auto">
              <a:xfrm>
                <a:off x="127000" y="1936984"/>
                <a:ext cx="1090612" cy="338594"/>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174" name="Picture 11" descr="http://info.intel.com/rs/intel/images/IntelESG-Logo-159px.jpg"/>
              <p:cNvPicPr>
                <a:picLocks noChangeAspect="1" noChangeArrowheads="1"/>
              </p:cNvPicPr>
              <p:nvPr/>
            </p:nvPicPr>
            <p:blipFill rotWithShape="1">
              <a:blip r:embed="rId9">
                <a:extLst>
                  <a:ext uri="{28A0092B-C50C-407E-A947-70E740481C1C}">
                    <a14:useLocalDpi xmlns:a14="http://schemas.microsoft.com/office/drawing/2010/main" val="0"/>
                  </a:ext>
                </a:extLst>
              </a:blip>
              <a:srcRect r="77463"/>
              <a:stretch/>
            </p:blipFill>
            <p:spPr bwMode="auto">
              <a:xfrm>
                <a:off x="470807" y="1405100"/>
                <a:ext cx="341313" cy="581026"/>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175" name="Picture 11" descr="http://info.intel.com/rs/intel/images/IntelESG-Logo-159px.jpg"/>
              <p:cNvPicPr>
                <a:picLocks noChangeAspect="1" noChangeArrowheads="1"/>
              </p:cNvPicPr>
              <p:nvPr/>
            </p:nvPicPr>
            <p:blipFill rotWithShape="1">
              <a:blip r:embed="rId9">
                <a:extLst>
                  <a:ext uri="{28A0092B-C50C-407E-A947-70E740481C1C}">
                    <a14:useLocalDpi xmlns:a14="http://schemas.microsoft.com/office/drawing/2010/main" val="0"/>
                  </a:ext>
                </a:extLst>
              </a:blip>
              <a:srcRect r="71188" b="43314"/>
              <a:stretch/>
            </p:blipFill>
            <p:spPr bwMode="auto">
              <a:xfrm>
                <a:off x="470807" y="1401736"/>
                <a:ext cx="436336" cy="329357"/>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grpSp>
      </p:grpSp>
      <p:pic>
        <p:nvPicPr>
          <p:cNvPr id="59440" name="Picture 2" descr="C:\Users\martin.croker\Documents\AWS Stencils (1)\AWS Stencils\EPS\13.svg.ep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1613" y="4281488"/>
            <a:ext cx="75247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41" name="TextBox 211"/>
          <p:cNvSpPr txBox="1">
            <a:spLocks noChangeArrowheads="1"/>
          </p:cNvSpPr>
          <p:nvPr/>
        </p:nvSpPr>
        <p:spPr bwMode="auto">
          <a:xfrm>
            <a:off x="254000" y="5286375"/>
            <a:ext cx="1095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b="1" dirty="0"/>
              <a:t>Subnets</a:t>
            </a:r>
          </a:p>
        </p:txBody>
      </p:sp>
      <p:sp>
        <p:nvSpPr>
          <p:cNvPr id="59442" name="TextBox 212"/>
          <p:cNvSpPr txBox="1">
            <a:spLocks noChangeArrowheads="1"/>
          </p:cNvSpPr>
          <p:nvPr/>
        </p:nvSpPr>
        <p:spPr bwMode="auto">
          <a:xfrm>
            <a:off x="261938" y="5049838"/>
            <a:ext cx="2451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b="1" dirty="0"/>
              <a:t>Virtual Private Cloud</a:t>
            </a:r>
          </a:p>
        </p:txBody>
      </p:sp>
      <p:sp>
        <p:nvSpPr>
          <p:cNvPr id="59443" name="TextBox 213"/>
          <p:cNvSpPr txBox="1">
            <a:spLocks noChangeArrowheads="1"/>
          </p:cNvSpPr>
          <p:nvPr/>
        </p:nvSpPr>
        <p:spPr bwMode="auto">
          <a:xfrm>
            <a:off x="261938" y="5524500"/>
            <a:ext cx="20145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b="1" dirty="0"/>
              <a:t>Virtual Machines</a:t>
            </a:r>
          </a:p>
        </p:txBody>
      </p:sp>
      <p:pic>
        <p:nvPicPr>
          <p:cNvPr id="139"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9500" y="5846763"/>
            <a:ext cx="85407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9" name="Group 178"/>
          <p:cNvGrpSpPr>
            <a:grpSpLocks/>
          </p:cNvGrpSpPr>
          <p:nvPr/>
        </p:nvGrpSpPr>
        <p:grpSpPr bwMode="auto">
          <a:xfrm>
            <a:off x="6092825" y="5389563"/>
            <a:ext cx="976313" cy="931862"/>
            <a:chOff x="5221789" y="4406892"/>
            <a:chExt cx="977397" cy="930894"/>
          </a:xfrm>
        </p:grpSpPr>
        <p:pic>
          <p:nvPicPr>
            <p:cNvPr id="59497"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6065" y="4406892"/>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635305" y="4874500"/>
              <a:ext cx="563881" cy="350201"/>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2"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21789" y="4877229"/>
              <a:ext cx="563881" cy="350201"/>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41"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1625" y="5213350"/>
            <a:ext cx="854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3" name="Group 182"/>
          <p:cNvGrpSpPr>
            <a:grpSpLocks/>
          </p:cNvGrpSpPr>
          <p:nvPr/>
        </p:nvGrpSpPr>
        <p:grpSpPr bwMode="auto">
          <a:xfrm>
            <a:off x="7862888" y="4748213"/>
            <a:ext cx="985837" cy="930275"/>
            <a:chOff x="7862995" y="4747824"/>
            <a:chExt cx="984965" cy="930894"/>
          </a:xfrm>
        </p:grpSpPr>
        <p:pic>
          <p:nvPicPr>
            <p:cNvPr id="59490"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2385" y="4747824"/>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9491" name="Group 184"/>
            <p:cNvGrpSpPr>
              <a:grpSpLocks/>
            </p:cNvGrpSpPr>
            <p:nvPr/>
          </p:nvGrpSpPr>
          <p:grpSpPr bwMode="auto">
            <a:xfrm>
              <a:off x="8263533" y="5101879"/>
              <a:ext cx="584427" cy="459306"/>
              <a:chOff x="-827149" y="468873"/>
              <a:chExt cx="3221141" cy="2086832"/>
            </a:xfrm>
          </p:grpSpPr>
          <p:pic>
            <p:nvPicPr>
              <p:cNvPr id="189" name="Picture 13" descr="https://encrypted-tbn3.gstatic.com/images?q=tbn:ANd9GcT0906YubhIEEoEpd0yKtToMjgLqvbaKr97hbzQ-cRWNtp5M_ngeQ"/>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25511"/>
              <a:stretch/>
            </p:blipFill>
            <p:spPr bwMode="auto">
              <a:xfrm>
                <a:off x="-827149" y="1498429"/>
                <a:ext cx="3221141" cy="1057276"/>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190" name="Picture 13" descr="https://encrypted-tbn3.gstatic.com/images?q=tbn:ANd9GcT0906YubhIEEoEpd0yKtToMjgLqvbaKr97hbzQ-cRWNtp5M_ngeQ"/>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74720"/>
              <a:stretch/>
            </p:blipFill>
            <p:spPr bwMode="auto">
              <a:xfrm>
                <a:off x="236824" y="468873"/>
                <a:ext cx="1093195" cy="1057276"/>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grpSp>
        <p:grpSp>
          <p:nvGrpSpPr>
            <p:cNvPr id="59492" name="Group 185"/>
            <p:cNvGrpSpPr>
              <a:grpSpLocks/>
            </p:cNvGrpSpPr>
            <p:nvPr/>
          </p:nvGrpSpPr>
          <p:grpSpPr bwMode="auto">
            <a:xfrm>
              <a:off x="7862995" y="5118735"/>
              <a:ext cx="548411" cy="434780"/>
              <a:chOff x="-827149" y="468873"/>
              <a:chExt cx="3221141" cy="2086832"/>
            </a:xfrm>
          </p:grpSpPr>
          <p:pic>
            <p:nvPicPr>
              <p:cNvPr id="187" name="Picture 13" descr="https://encrypted-tbn3.gstatic.com/images?q=tbn:ANd9GcT0906YubhIEEoEpd0yKtToMjgLqvbaKr97hbzQ-cRWNtp5M_ngeQ"/>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25511"/>
              <a:stretch/>
            </p:blipFill>
            <p:spPr bwMode="auto">
              <a:xfrm>
                <a:off x="-827149" y="1498429"/>
                <a:ext cx="3221141" cy="1057276"/>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188" name="Picture 13" descr="https://encrypted-tbn3.gstatic.com/images?q=tbn:ANd9GcT0906YubhIEEoEpd0yKtToMjgLqvbaKr97hbzQ-cRWNtp5M_ngeQ"/>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r="74720"/>
              <a:stretch/>
            </p:blipFill>
            <p:spPr bwMode="auto">
              <a:xfrm>
                <a:off x="236824" y="468873"/>
                <a:ext cx="1093195" cy="1057276"/>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grpSp>
      </p:grpSp>
      <p:pic>
        <p:nvPicPr>
          <p:cNvPr id="142"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6500" y="4730750"/>
            <a:ext cx="854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5" name="Group 194"/>
          <p:cNvGrpSpPr>
            <a:grpSpLocks/>
          </p:cNvGrpSpPr>
          <p:nvPr/>
        </p:nvGrpSpPr>
        <p:grpSpPr bwMode="auto">
          <a:xfrm>
            <a:off x="8759825" y="4264025"/>
            <a:ext cx="982663" cy="930275"/>
            <a:chOff x="8759107" y="4263382"/>
            <a:chExt cx="983012" cy="930894"/>
          </a:xfrm>
        </p:grpSpPr>
        <p:pic>
          <p:nvPicPr>
            <p:cNvPr id="59487"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22664" y="4263382"/>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7" name="Picture 18" descr="http://www.modsecurity.org/g/nginx.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759107" y="4714970"/>
              <a:ext cx="566345" cy="288983"/>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198" name="Picture 18" descr="http://www.modsecurity.org/g/nginx.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172591" y="4710579"/>
              <a:ext cx="569528" cy="290607"/>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grpSp>
      <p:pic>
        <p:nvPicPr>
          <p:cNvPr id="140"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7100" y="5634038"/>
            <a:ext cx="85407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1" name="Group 190"/>
          <p:cNvGrpSpPr>
            <a:grpSpLocks/>
          </p:cNvGrpSpPr>
          <p:nvPr/>
        </p:nvGrpSpPr>
        <p:grpSpPr bwMode="auto">
          <a:xfrm>
            <a:off x="7210425" y="5173663"/>
            <a:ext cx="977900" cy="930275"/>
            <a:chOff x="7211002" y="5173546"/>
            <a:chExt cx="976680" cy="930894"/>
          </a:xfrm>
        </p:grpSpPr>
        <p:pic>
          <p:nvPicPr>
            <p:cNvPr id="59484"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4454" y="5173546"/>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3" name="Picture 16"/>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632387" y="5704650"/>
              <a:ext cx="555295" cy="226088"/>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 name="Picture 16"/>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211002" y="5701092"/>
              <a:ext cx="548946" cy="227216"/>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38"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7563" y="6013450"/>
            <a:ext cx="8540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9" name="Group 198"/>
          <p:cNvGrpSpPr>
            <a:grpSpLocks/>
          </p:cNvGrpSpPr>
          <p:nvPr/>
        </p:nvGrpSpPr>
        <p:grpSpPr bwMode="auto">
          <a:xfrm>
            <a:off x="4570413" y="5559425"/>
            <a:ext cx="976312" cy="930275"/>
            <a:chOff x="4570649" y="5559099"/>
            <a:chExt cx="976712" cy="930894"/>
          </a:xfrm>
        </p:grpSpPr>
        <p:pic>
          <p:nvPicPr>
            <p:cNvPr id="59479"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8219" y="5559099"/>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1" name="Picture 21"/>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l="14162" t="19526" r="12970" b="33522"/>
            <a:stretch/>
          </p:blipFill>
          <p:spPr bwMode="auto">
            <a:xfrm>
              <a:off x="4570649" y="6211109"/>
              <a:ext cx="546181" cy="121291"/>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2" name="Picture 21"/>
            <p:cNvPicPr>
              <a:picLocks noChangeAspect="1" noChangeArrowheads="1"/>
            </p:cNvPicPr>
            <p:nvPr/>
          </p:nvPicPr>
          <p:blipFill rotWithShape="1">
            <a:blip r:embed="rId20" cstate="print">
              <a:extLst>
                <a:ext uri="{28A0092B-C50C-407E-A947-70E740481C1C}">
                  <a14:useLocalDpi xmlns:a14="http://schemas.microsoft.com/office/drawing/2010/main" val="0"/>
                </a:ext>
              </a:extLst>
            </a:blip>
            <a:srcRect l="14162" t="19526" r="12970" b="33522"/>
            <a:stretch/>
          </p:blipFill>
          <p:spPr bwMode="auto">
            <a:xfrm>
              <a:off x="4968925" y="6197416"/>
              <a:ext cx="578436" cy="128454"/>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3" name="Picture 23" descr="https://encrypted-tbn3.gstatic.com/images?q=tbn:ANd9GcS6h9wNpOjUJTHSoU3iOrda52nmTnvP0AmCrl279sPvjZfTNl_bbQ"/>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5091049" y="5891291"/>
              <a:ext cx="337854" cy="337854"/>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204" name="Picture 23" descr="https://encrypted-tbn3.gstatic.com/images?q=tbn:ANd9GcS6h9wNpOjUJTHSoU3iOrda52nmTnvP0AmCrl279sPvjZfTNl_bbQ"/>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4689884" y="5915645"/>
              <a:ext cx="337854" cy="337854"/>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grpSp>
      <p:pic>
        <p:nvPicPr>
          <p:cNvPr id="134"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2475" y="3713163"/>
            <a:ext cx="8540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5" name="Group 164"/>
          <p:cNvGrpSpPr>
            <a:grpSpLocks/>
          </p:cNvGrpSpPr>
          <p:nvPr/>
        </p:nvGrpSpPr>
        <p:grpSpPr bwMode="auto">
          <a:xfrm>
            <a:off x="3224213" y="3248025"/>
            <a:ext cx="977900" cy="931863"/>
            <a:chOff x="3224748" y="3248288"/>
            <a:chExt cx="977397" cy="930894"/>
          </a:xfrm>
        </p:grpSpPr>
        <p:pic>
          <p:nvPicPr>
            <p:cNvPr id="59476"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0756" y="3248288"/>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7"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638264" y="3696178"/>
              <a:ext cx="563881" cy="350201"/>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8"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24748" y="3698907"/>
              <a:ext cx="563881" cy="350201"/>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46" name="TextBox 145"/>
          <p:cNvSpPr txBox="1"/>
          <p:nvPr/>
        </p:nvSpPr>
        <p:spPr>
          <a:xfrm>
            <a:off x="12810" y="6656714"/>
            <a:ext cx="1733167" cy="246221"/>
          </a:xfrm>
          <a:prstGeom prst="rect">
            <a:avLst/>
          </a:prstGeom>
          <a:noFill/>
        </p:spPr>
        <p:txBody>
          <a:bodyPr wrap="none" rtlCol="0">
            <a:spAutoFit/>
          </a:bodyPr>
          <a:lstStyle/>
          <a:p>
            <a:r>
              <a:rPr lang="en-GB" sz="1000" dirty="0" smtClean="0"/>
              <a:t>Diagram for illustration only</a:t>
            </a:r>
            <a:endParaRPr lang="en-GB" sz="1000" dirty="0"/>
          </a:p>
        </p:txBody>
      </p:sp>
      <p:grpSp>
        <p:nvGrpSpPr>
          <p:cNvPr id="3" name="Group 2"/>
          <p:cNvGrpSpPr/>
          <p:nvPr/>
        </p:nvGrpSpPr>
        <p:grpSpPr>
          <a:xfrm>
            <a:off x="2429266" y="1936750"/>
            <a:ext cx="7183294" cy="4861719"/>
            <a:chOff x="2429266" y="1936750"/>
            <a:chExt cx="7183294" cy="4861719"/>
          </a:xfrm>
        </p:grpSpPr>
        <p:pic>
          <p:nvPicPr>
            <p:cNvPr id="107"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20318" y="1936750"/>
              <a:ext cx="769937"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8"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29266" y="3771900"/>
              <a:ext cx="769937"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9"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25964" y="3261092"/>
              <a:ext cx="769937"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0"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58468" y="2893133"/>
              <a:ext cx="769937"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1"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36296" y="3212976"/>
              <a:ext cx="769937"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32782" y="4429125"/>
              <a:ext cx="769937"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3"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38214" y="4919662"/>
              <a:ext cx="769937"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4"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69631" y="5588794"/>
              <a:ext cx="769937"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5"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96154" y="5389563"/>
              <a:ext cx="769937"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7"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93799" y="4784725"/>
              <a:ext cx="769937"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8"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42623" y="4227572"/>
              <a:ext cx="769937"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6"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30455" y="5157192"/>
              <a:ext cx="769937"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59444" name="TextBox 214"/>
          <p:cNvSpPr txBox="1">
            <a:spLocks noChangeArrowheads="1"/>
          </p:cNvSpPr>
          <p:nvPr/>
        </p:nvSpPr>
        <p:spPr bwMode="auto">
          <a:xfrm>
            <a:off x="257175" y="5867980"/>
            <a:ext cx="4185761" cy="369332"/>
          </a:xfrm>
          <a:prstGeom prst="rect">
            <a:avLst/>
          </a:prstGeom>
          <a:solidFill>
            <a:schemeClr val="bg1"/>
          </a:solidFill>
          <a:ln>
            <a:noFill/>
          </a:ln>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b="1" dirty="0" smtClean="0"/>
              <a:t>Execution architecture ready for use</a:t>
            </a:r>
            <a:endParaRPr lang="en-GB" altLang="en-US" b="1" dirty="0"/>
          </a:p>
        </p:txBody>
      </p:sp>
    </p:spTree>
    <p:extLst>
      <p:ext uri="{BB962C8B-B14F-4D97-AF65-F5344CB8AC3E}">
        <p14:creationId xmlns:p14="http://schemas.microsoft.com/office/powerpoint/2010/main" val="1975928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nodeType="afterEffect">
                                  <p:stCondLst>
                                    <p:cond delay="0"/>
                                  </p:stCondLst>
                                  <p:childTnLst>
                                    <p:animEffect transition="out" filter="fade">
                                      <p:cBhvr>
                                        <p:cTn id="9" dur="500" tmFilter="0, 0; .2, .5; .8, .5; 1, 0"/>
                                        <p:tgtEl>
                                          <p:spTgt spid="3"/>
                                        </p:tgtEl>
                                      </p:cBhvr>
                                    </p:animEffect>
                                    <p:animScale>
                                      <p:cBhvr>
                                        <p:cTn id="10" dur="250" autoRev="1" fill="hold"/>
                                        <p:tgtEl>
                                          <p:spTgt spid="3"/>
                                        </p:tgtEl>
                                      </p:cBhvr>
                                      <p:by x="105000" y="105000"/>
                                    </p:animScale>
                                  </p:childTnLst>
                                </p:cTn>
                              </p:par>
                            </p:childTnLst>
                          </p:cTn>
                        </p:par>
                        <p:par>
                          <p:cTn id="11" fill="hold">
                            <p:stCondLst>
                              <p:cond delay="500"/>
                            </p:stCondLst>
                            <p:childTnLst>
                              <p:par>
                                <p:cTn id="12" presetID="26" presetClass="emph" presetSubtype="0" fill="hold" nodeType="afterEffect">
                                  <p:stCondLst>
                                    <p:cond delay="0"/>
                                  </p:stCondLst>
                                  <p:childTnLst>
                                    <p:animEffect transition="out" filter="fade">
                                      <p:cBhvr>
                                        <p:cTn id="13" dur="500" tmFilter="0, 0; .2, .5; .8, .5; 1, 0"/>
                                        <p:tgtEl>
                                          <p:spTgt spid="3"/>
                                        </p:tgtEl>
                                      </p:cBhvr>
                                    </p:animEffect>
                                    <p:animScale>
                                      <p:cBhvr>
                                        <p:cTn id="14" dur="250" autoRev="1" fill="hold"/>
                                        <p:tgtEl>
                                          <p:spTgt spid="3"/>
                                        </p:tgtEl>
                                      </p:cBhvr>
                                      <p:by x="105000" y="105000"/>
                                    </p:animScale>
                                  </p:childTnLst>
                                </p:cTn>
                              </p:par>
                            </p:childTnLst>
                          </p:cTn>
                        </p:par>
                        <p:par>
                          <p:cTn id="15" fill="hold">
                            <p:stCondLst>
                              <p:cond delay="1000"/>
                            </p:stCondLst>
                            <p:childTnLst>
                              <p:par>
                                <p:cTn id="16" presetID="26" presetClass="emph" presetSubtype="0" fill="hold" nodeType="afterEffect">
                                  <p:stCondLst>
                                    <p:cond delay="0"/>
                                  </p:stCondLst>
                                  <p:childTnLst>
                                    <p:animEffect transition="out" filter="fade">
                                      <p:cBhvr>
                                        <p:cTn id="17" dur="500" tmFilter="0, 0; .2, .5; .8, .5; 1, 0"/>
                                        <p:tgtEl>
                                          <p:spTgt spid="3"/>
                                        </p:tgtEl>
                                      </p:cBhvr>
                                    </p:animEffect>
                                    <p:animScale>
                                      <p:cBhvr>
                                        <p:cTn id="18"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06" name="Slide Number Placeholder 1"/>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AFA058D-094D-4092-AE1C-B30B47E26BA4}" type="slidenum">
              <a:rPr lang="en-US" altLang="en-US" smtClean="0"/>
              <a:pPr eaLnBrk="1" hangingPunct="1"/>
              <a:t>8</a:t>
            </a:fld>
            <a:endParaRPr lang="en-US" altLang="en-US" dirty="0" smtClean="0"/>
          </a:p>
        </p:txBody>
      </p:sp>
      <p:sp>
        <p:nvSpPr>
          <p:cNvPr id="59395" name="Title 5"/>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r>
              <a:rPr lang="en-GB" altLang="en-US" sz="2400" dirty="0" smtClean="0"/>
              <a:t>And Maybe Some Like This</a:t>
            </a:r>
          </a:p>
        </p:txBody>
      </p:sp>
      <p:sp>
        <p:nvSpPr>
          <p:cNvPr id="2" name="Text Placeholder 1"/>
          <p:cNvSpPr>
            <a:spLocks noGrp="1"/>
          </p:cNvSpPr>
          <p:nvPr>
            <p:ph type="body" sz="quarter" idx="10"/>
          </p:nvPr>
        </p:nvSpPr>
        <p:spPr/>
        <p:txBody>
          <a:bodyPr/>
          <a:lstStyle/>
          <a:p>
            <a:r>
              <a:rPr lang="en-GB" dirty="0" smtClean="0"/>
              <a:t>…multiple Docker containers per VM</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700" y="1362528"/>
            <a:ext cx="9855839" cy="7704722"/>
          </a:xfrm>
          <a:prstGeom prst="rect">
            <a:avLst/>
          </a:prstGeom>
          <a:noFill/>
          <a:ln w="9525">
            <a:solidFill>
              <a:schemeClr val="tx1"/>
            </a:solidFill>
            <a:miter lim="800000"/>
            <a:headEnd/>
            <a:tailEnd/>
          </a:ln>
          <a:scene3d>
            <a:camera prst="isometricOffAxis2Top">
              <a:rot lat="19172227" lon="2884828" rev="17763301"/>
            </a:camera>
            <a:lightRig rig="threePt" dir="t"/>
          </a:scene3d>
          <a:extLst>
            <a:ext uri="{909E8E84-426E-40DD-AFC4-6F175D3DCCD1}">
              <a14:hiddenFill xmlns:a14="http://schemas.microsoft.com/office/drawing/2010/main">
                <a:solidFill>
                  <a:schemeClr val="accent1"/>
                </a:solidFill>
              </a14:hiddenFill>
            </a:ext>
          </a:extLst>
        </p:spPr>
      </p:pic>
      <p:sp>
        <p:nvSpPr>
          <p:cNvPr id="22" name="Rectangle 21"/>
          <p:cNvSpPr/>
          <p:nvPr/>
        </p:nvSpPr>
        <p:spPr>
          <a:xfrm>
            <a:off x="1923067" y="2997724"/>
            <a:ext cx="4039387" cy="1187777"/>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3" name="Rectangle 22"/>
          <p:cNvSpPr/>
          <p:nvPr/>
        </p:nvSpPr>
        <p:spPr>
          <a:xfrm>
            <a:off x="2181226" y="3671891"/>
            <a:ext cx="2612045" cy="1262062"/>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4" name="Rectangle 23"/>
          <p:cNvSpPr/>
          <p:nvPr/>
        </p:nvSpPr>
        <p:spPr>
          <a:xfrm>
            <a:off x="28576" y="3912359"/>
            <a:ext cx="4083670" cy="1116817"/>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5" name="Rectangle 24"/>
          <p:cNvSpPr/>
          <p:nvPr/>
        </p:nvSpPr>
        <p:spPr>
          <a:xfrm>
            <a:off x="6179423" y="4020868"/>
            <a:ext cx="2906049" cy="1116817"/>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6" name="Rectangle 25"/>
          <p:cNvSpPr/>
          <p:nvPr/>
        </p:nvSpPr>
        <p:spPr>
          <a:xfrm>
            <a:off x="4342634" y="3622246"/>
            <a:ext cx="2906049" cy="3678326"/>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27" name="Rectangle 26"/>
          <p:cNvSpPr/>
          <p:nvPr/>
        </p:nvSpPr>
        <p:spPr>
          <a:xfrm>
            <a:off x="2418747" y="5296775"/>
            <a:ext cx="1803722" cy="1967222"/>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8" name="Rectangle 27"/>
          <p:cNvSpPr/>
          <p:nvPr/>
        </p:nvSpPr>
        <p:spPr>
          <a:xfrm>
            <a:off x="3679897" y="6320637"/>
            <a:ext cx="3149528" cy="1994688"/>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29" name="Rectangle 28"/>
          <p:cNvSpPr/>
          <p:nvPr/>
        </p:nvSpPr>
        <p:spPr>
          <a:xfrm>
            <a:off x="5981700" y="6076949"/>
            <a:ext cx="2068120" cy="1543999"/>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sp>
        <p:nvSpPr>
          <p:cNvPr id="30" name="Rectangle 29"/>
          <p:cNvSpPr/>
          <p:nvPr/>
        </p:nvSpPr>
        <p:spPr>
          <a:xfrm>
            <a:off x="7809305" y="4360072"/>
            <a:ext cx="2068120" cy="3260875"/>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pic>
        <p:nvPicPr>
          <p:cNvPr id="19"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3292989" y="4060689"/>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4207752" y="3655110"/>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2488991" y="2735006"/>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2393992" y="4581857"/>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5286065" y="5214889"/>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3013703" y="5697281"/>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922386" y="5561092"/>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8826890" y="5076124"/>
            <a:ext cx="863372" cy="692407"/>
          </a:xfrm>
          <a:prstGeom prst="rect">
            <a:avLst/>
          </a:prstGeom>
          <a:noFill/>
          <a:extLst>
            <a:ext uri="{909E8E84-426E-40DD-AFC4-6F175D3DCCD1}">
              <a14:hiddenFill xmlns:a14="http://schemas.microsoft.com/office/drawing/2010/main">
                <a:solidFill>
                  <a:srgbClr val="FFFFFF"/>
                </a:solidFill>
              </a14:hiddenFill>
            </a:ext>
          </a:extLst>
        </p:spPr>
      </p:pic>
      <p:sp>
        <p:nvSpPr>
          <p:cNvPr id="70" name="Rectangle 69"/>
          <p:cNvSpPr/>
          <p:nvPr/>
        </p:nvSpPr>
        <p:spPr>
          <a:xfrm>
            <a:off x="-180996" y="1430768"/>
            <a:ext cx="9966440" cy="7590404"/>
          </a:xfrm>
          <a:prstGeom prst="rect">
            <a:avLst/>
          </a:prstGeom>
          <a:noFill/>
          <a:ln w="76200">
            <a:solidFill>
              <a:schemeClr val="accent1"/>
            </a:solidFill>
          </a:ln>
          <a:scene3d>
            <a:camera prst="orthographicFront">
              <a:rot lat="19170000" lon="2886000" rev="17766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319</a:t>
            </a:r>
          </a:p>
        </p:txBody>
      </p:sp>
      <p:pic>
        <p:nvPicPr>
          <p:cNvPr id="39"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6149437" y="6200646"/>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4627563" y="6357809"/>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276983" y="5987855"/>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 descr="C:\Users\martin.croker\Documents\AWS Stencils (1)\AWS Stencils\EPS\14.svg.eps"/>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174241" y="4023045"/>
            <a:ext cx="863372" cy="692407"/>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2375" y="2397125"/>
            <a:ext cx="854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3950" y="4227513"/>
            <a:ext cx="85407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6400" y="3316288"/>
            <a:ext cx="8540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3075" y="5346700"/>
            <a:ext cx="854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4788" y="4860925"/>
            <a:ext cx="854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3438" y="3678238"/>
            <a:ext cx="85407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4"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2750" y="2868613"/>
            <a:ext cx="854075"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5" name="Group 144"/>
          <p:cNvGrpSpPr>
            <a:grpSpLocks/>
          </p:cNvGrpSpPr>
          <p:nvPr/>
        </p:nvGrpSpPr>
        <p:grpSpPr bwMode="auto">
          <a:xfrm>
            <a:off x="2967038" y="4881563"/>
            <a:ext cx="920750" cy="930275"/>
            <a:chOff x="2966267" y="4881219"/>
            <a:chExt cx="921441" cy="930894"/>
          </a:xfrm>
        </p:grpSpPr>
        <p:pic>
          <p:nvPicPr>
            <p:cNvPr id="59522"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409" y="4881219"/>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 name="Picture 4" descr="http://en.community.dell.com/cfs-file.ashx/__key/communityserver-blogs-components-weblogfiles/00-00-00-37-45/6521.OC_5F00_Chef_5F00_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87462" y="5274573"/>
              <a:ext cx="500246" cy="394694"/>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148" name="Picture 4" descr="http://en.community.dell.com/cfs-file.ashx/__key/communityserver-blogs-components-weblogfiles/00-00-00-37-45/6521.OC_5F00_Chef_5F00_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66267" y="5259205"/>
              <a:ext cx="500246" cy="394694"/>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grpSp>
      <p:grpSp>
        <p:nvGrpSpPr>
          <p:cNvPr id="149" name="Group 148"/>
          <p:cNvGrpSpPr>
            <a:grpSpLocks/>
          </p:cNvGrpSpPr>
          <p:nvPr/>
        </p:nvGrpSpPr>
        <p:grpSpPr bwMode="auto">
          <a:xfrm>
            <a:off x="2460625" y="1936750"/>
            <a:ext cx="935038" cy="931863"/>
            <a:chOff x="2461279" y="1936984"/>
            <a:chExt cx="933617" cy="930894"/>
          </a:xfrm>
        </p:grpSpPr>
        <p:pic>
          <p:nvPicPr>
            <p:cNvPr id="59515"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2718" y="1936984"/>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9516" name="Group 150"/>
            <p:cNvGrpSpPr>
              <a:grpSpLocks/>
            </p:cNvGrpSpPr>
            <p:nvPr/>
          </p:nvGrpSpPr>
          <p:grpSpPr bwMode="auto">
            <a:xfrm>
              <a:off x="2461279" y="2285002"/>
              <a:ext cx="501930" cy="434646"/>
              <a:chOff x="0" y="2245302"/>
              <a:chExt cx="5353446" cy="2225466"/>
            </a:xfrm>
          </p:grpSpPr>
          <p:pic>
            <p:nvPicPr>
              <p:cNvPr id="155" name="Picture 4" descr="http://www.talend.com/sites/default/files/media/Logos/logo_jaspersoft.gif"/>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5138" t="29742" b="26542"/>
              <a:stretch/>
            </p:blipFill>
            <p:spPr bwMode="auto">
              <a:xfrm>
                <a:off x="0" y="3794720"/>
                <a:ext cx="5353446" cy="676048"/>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156" name="Picture 4" descr="http://www.talend.com/sites/default/files/media/Logos/logo_jaspersoft.gif"/>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75598"/>
              <a:stretch/>
            </p:blipFill>
            <p:spPr bwMode="auto">
              <a:xfrm>
                <a:off x="1804229" y="2245302"/>
                <a:ext cx="1744989" cy="1546434"/>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grpSp>
        <p:grpSp>
          <p:nvGrpSpPr>
            <p:cNvPr id="59517" name="Group 151"/>
            <p:cNvGrpSpPr>
              <a:grpSpLocks/>
            </p:cNvGrpSpPr>
            <p:nvPr/>
          </p:nvGrpSpPr>
          <p:grpSpPr bwMode="auto">
            <a:xfrm>
              <a:off x="2868210" y="2338167"/>
              <a:ext cx="526686" cy="344864"/>
              <a:chOff x="0" y="2245302"/>
              <a:chExt cx="5353446" cy="2225466"/>
            </a:xfrm>
          </p:grpSpPr>
          <p:pic>
            <p:nvPicPr>
              <p:cNvPr id="153" name="Picture 4" descr="http://www.talend.com/sites/default/files/media/Logos/logo_jaspersoft.gif"/>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5138" t="29742" b="26542"/>
              <a:stretch/>
            </p:blipFill>
            <p:spPr bwMode="auto">
              <a:xfrm>
                <a:off x="0" y="3794720"/>
                <a:ext cx="5353446" cy="676048"/>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154" name="Picture 4" descr="http://www.talend.com/sites/default/files/media/Logos/logo_jaspersoft.gif"/>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75598"/>
              <a:stretch/>
            </p:blipFill>
            <p:spPr bwMode="auto">
              <a:xfrm>
                <a:off x="1804229" y="2245302"/>
                <a:ext cx="1744989" cy="1546434"/>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grpSp>
      </p:grpSp>
      <p:grpSp>
        <p:nvGrpSpPr>
          <p:cNvPr id="157" name="Group 156"/>
          <p:cNvGrpSpPr>
            <a:grpSpLocks/>
          </p:cNvGrpSpPr>
          <p:nvPr/>
        </p:nvGrpSpPr>
        <p:grpSpPr bwMode="auto">
          <a:xfrm>
            <a:off x="2327275" y="3771900"/>
            <a:ext cx="977900" cy="931863"/>
            <a:chOff x="2327764" y="3772534"/>
            <a:chExt cx="977397" cy="930894"/>
          </a:xfrm>
        </p:grpSpPr>
        <p:pic>
          <p:nvPicPr>
            <p:cNvPr id="59512"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991" y="3772534"/>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9"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41280" y="4209820"/>
              <a:ext cx="563881" cy="350201"/>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0"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327764" y="4212549"/>
              <a:ext cx="563881" cy="350201"/>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61" name="Group 160"/>
          <p:cNvGrpSpPr>
            <a:grpSpLocks/>
          </p:cNvGrpSpPr>
          <p:nvPr/>
        </p:nvGrpSpPr>
        <p:grpSpPr bwMode="auto">
          <a:xfrm>
            <a:off x="5221288" y="4406900"/>
            <a:ext cx="977900" cy="930275"/>
            <a:chOff x="5221789" y="4406892"/>
            <a:chExt cx="977397" cy="930894"/>
          </a:xfrm>
        </p:grpSpPr>
        <p:pic>
          <p:nvPicPr>
            <p:cNvPr id="59509"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6065" y="4406892"/>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635305" y="4874500"/>
              <a:ext cx="563881" cy="350201"/>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4"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21789" y="4877229"/>
              <a:ext cx="563881" cy="350201"/>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69" name="Group 168"/>
          <p:cNvGrpSpPr>
            <a:grpSpLocks/>
          </p:cNvGrpSpPr>
          <p:nvPr/>
        </p:nvGrpSpPr>
        <p:grpSpPr bwMode="auto">
          <a:xfrm>
            <a:off x="7115175" y="3224213"/>
            <a:ext cx="954088" cy="930275"/>
            <a:chOff x="4155873" y="2863826"/>
            <a:chExt cx="953881" cy="930894"/>
          </a:xfrm>
        </p:grpSpPr>
        <p:pic>
          <p:nvPicPr>
            <p:cNvPr id="59500"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2469" y="2863826"/>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9501" name="Group 170"/>
            <p:cNvGrpSpPr>
              <a:grpSpLocks/>
            </p:cNvGrpSpPr>
            <p:nvPr/>
          </p:nvGrpSpPr>
          <p:grpSpPr bwMode="auto">
            <a:xfrm>
              <a:off x="4598974" y="3173708"/>
              <a:ext cx="510780" cy="481401"/>
              <a:chOff x="127000" y="1401736"/>
              <a:chExt cx="1090612" cy="873842"/>
            </a:xfrm>
          </p:grpSpPr>
          <p:pic>
            <p:nvPicPr>
              <p:cNvPr id="176" name="Picture 11" descr="http://info.intel.com/rs/intel/images/IntelESG-Logo-159px.jpg"/>
              <p:cNvPicPr>
                <a:picLocks noChangeAspect="1" noChangeArrowheads="1"/>
              </p:cNvPicPr>
              <p:nvPr/>
            </p:nvPicPr>
            <p:blipFill rotWithShape="1">
              <a:blip r:embed="rId9">
                <a:extLst>
                  <a:ext uri="{28A0092B-C50C-407E-A947-70E740481C1C}">
                    <a14:useLocalDpi xmlns:a14="http://schemas.microsoft.com/office/drawing/2010/main" val="0"/>
                  </a:ext>
                </a:extLst>
              </a:blip>
              <a:srcRect l="27987" b="41725"/>
              <a:stretch/>
            </p:blipFill>
            <p:spPr bwMode="auto">
              <a:xfrm>
                <a:off x="127000" y="1936984"/>
                <a:ext cx="1090612" cy="338594"/>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177" name="Picture 11" descr="http://info.intel.com/rs/intel/images/IntelESG-Logo-159px.jpg"/>
              <p:cNvPicPr>
                <a:picLocks noChangeAspect="1" noChangeArrowheads="1"/>
              </p:cNvPicPr>
              <p:nvPr/>
            </p:nvPicPr>
            <p:blipFill rotWithShape="1">
              <a:blip r:embed="rId9">
                <a:extLst>
                  <a:ext uri="{28A0092B-C50C-407E-A947-70E740481C1C}">
                    <a14:useLocalDpi xmlns:a14="http://schemas.microsoft.com/office/drawing/2010/main" val="0"/>
                  </a:ext>
                </a:extLst>
              </a:blip>
              <a:srcRect r="77463"/>
              <a:stretch/>
            </p:blipFill>
            <p:spPr bwMode="auto">
              <a:xfrm>
                <a:off x="470807" y="1405100"/>
                <a:ext cx="341313" cy="581026"/>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178" name="Picture 11" descr="http://info.intel.com/rs/intel/images/IntelESG-Logo-159px.jpg"/>
              <p:cNvPicPr>
                <a:picLocks noChangeAspect="1" noChangeArrowheads="1"/>
              </p:cNvPicPr>
              <p:nvPr/>
            </p:nvPicPr>
            <p:blipFill rotWithShape="1">
              <a:blip r:embed="rId9">
                <a:extLst>
                  <a:ext uri="{28A0092B-C50C-407E-A947-70E740481C1C}">
                    <a14:useLocalDpi xmlns:a14="http://schemas.microsoft.com/office/drawing/2010/main" val="0"/>
                  </a:ext>
                </a:extLst>
              </a:blip>
              <a:srcRect r="71188" b="43314"/>
              <a:stretch/>
            </p:blipFill>
            <p:spPr bwMode="auto">
              <a:xfrm>
                <a:off x="470807" y="1401736"/>
                <a:ext cx="436336" cy="329357"/>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grpSp>
        <p:grpSp>
          <p:nvGrpSpPr>
            <p:cNvPr id="59502" name="Group 171"/>
            <p:cNvGrpSpPr>
              <a:grpSpLocks/>
            </p:cNvGrpSpPr>
            <p:nvPr/>
          </p:nvGrpSpPr>
          <p:grpSpPr bwMode="auto">
            <a:xfrm>
              <a:off x="4155873" y="3202470"/>
              <a:ext cx="564200" cy="430860"/>
              <a:chOff x="127000" y="1401736"/>
              <a:chExt cx="1090612" cy="873842"/>
            </a:xfrm>
          </p:grpSpPr>
          <p:pic>
            <p:nvPicPr>
              <p:cNvPr id="173" name="Picture 11" descr="http://info.intel.com/rs/intel/images/IntelESG-Logo-159px.jpg"/>
              <p:cNvPicPr>
                <a:picLocks noChangeAspect="1" noChangeArrowheads="1"/>
              </p:cNvPicPr>
              <p:nvPr/>
            </p:nvPicPr>
            <p:blipFill rotWithShape="1">
              <a:blip r:embed="rId9">
                <a:extLst>
                  <a:ext uri="{28A0092B-C50C-407E-A947-70E740481C1C}">
                    <a14:useLocalDpi xmlns:a14="http://schemas.microsoft.com/office/drawing/2010/main" val="0"/>
                  </a:ext>
                </a:extLst>
              </a:blip>
              <a:srcRect l="27987" b="41725"/>
              <a:stretch/>
            </p:blipFill>
            <p:spPr bwMode="auto">
              <a:xfrm>
                <a:off x="127000" y="1936984"/>
                <a:ext cx="1090612" cy="338594"/>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174" name="Picture 11" descr="http://info.intel.com/rs/intel/images/IntelESG-Logo-159px.jpg"/>
              <p:cNvPicPr>
                <a:picLocks noChangeAspect="1" noChangeArrowheads="1"/>
              </p:cNvPicPr>
              <p:nvPr/>
            </p:nvPicPr>
            <p:blipFill rotWithShape="1">
              <a:blip r:embed="rId9">
                <a:extLst>
                  <a:ext uri="{28A0092B-C50C-407E-A947-70E740481C1C}">
                    <a14:useLocalDpi xmlns:a14="http://schemas.microsoft.com/office/drawing/2010/main" val="0"/>
                  </a:ext>
                </a:extLst>
              </a:blip>
              <a:srcRect r="77463"/>
              <a:stretch/>
            </p:blipFill>
            <p:spPr bwMode="auto">
              <a:xfrm>
                <a:off x="470807" y="1405100"/>
                <a:ext cx="341313" cy="581026"/>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175" name="Picture 11" descr="http://info.intel.com/rs/intel/images/IntelESG-Logo-159px.jpg"/>
              <p:cNvPicPr>
                <a:picLocks noChangeAspect="1" noChangeArrowheads="1"/>
              </p:cNvPicPr>
              <p:nvPr/>
            </p:nvPicPr>
            <p:blipFill rotWithShape="1">
              <a:blip r:embed="rId9">
                <a:extLst>
                  <a:ext uri="{28A0092B-C50C-407E-A947-70E740481C1C}">
                    <a14:useLocalDpi xmlns:a14="http://schemas.microsoft.com/office/drawing/2010/main" val="0"/>
                  </a:ext>
                </a:extLst>
              </a:blip>
              <a:srcRect r="71188" b="43314"/>
              <a:stretch/>
            </p:blipFill>
            <p:spPr bwMode="auto">
              <a:xfrm>
                <a:off x="470807" y="1401736"/>
                <a:ext cx="436336" cy="329357"/>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grpSp>
      </p:grpSp>
      <p:pic>
        <p:nvPicPr>
          <p:cNvPr id="59440" name="Picture 2" descr="C:\Users\martin.croker\Documents\AWS Stencils (1)\AWS Stencils\EPS\13.svg.ep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1613" y="4281488"/>
            <a:ext cx="75247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41" name="TextBox 211"/>
          <p:cNvSpPr txBox="1">
            <a:spLocks noChangeArrowheads="1"/>
          </p:cNvSpPr>
          <p:nvPr/>
        </p:nvSpPr>
        <p:spPr bwMode="auto">
          <a:xfrm>
            <a:off x="254000" y="5286375"/>
            <a:ext cx="1095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b="1" dirty="0"/>
              <a:t>Subnets</a:t>
            </a:r>
          </a:p>
        </p:txBody>
      </p:sp>
      <p:sp>
        <p:nvSpPr>
          <p:cNvPr id="59442" name="TextBox 212"/>
          <p:cNvSpPr txBox="1">
            <a:spLocks noChangeArrowheads="1"/>
          </p:cNvSpPr>
          <p:nvPr/>
        </p:nvSpPr>
        <p:spPr bwMode="auto">
          <a:xfrm>
            <a:off x="261938" y="5049838"/>
            <a:ext cx="2451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b="1" dirty="0"/>
              <a:t>Virtual Private Cloud</a:t>
            </a:r>
          </a:p>
        </p:txBody>
      </p:sp>
      <p:sp>
        <p:nvSpPr>
          <p:cNvPr id="59443" name="TextBox 213"/>
          <p:cNvSpPr txBox="1">
            <a:spLocks noChangeArrowheads="1"/>
          </p:cNvSpPr>
          <p:nvPr/>
        </p:nvSpPr>
        <p:spPr bwMode="auto">
          <a:xfrm>
            <a:off x="261938" y="5524500"/>
            <a:ext cx="20145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b="1" dirty="0"/>
              <a:t>Virtual Machines</a:t>
            </a:r>
          </a:p>
        </p:txBody>
      </p:sp>
      <p:pic>
        <p:nvPicPr>
          <p:cNvPr id="139"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9500" y="5846763"/>
            <a:ext cx="85407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9" name="Group 178"/>
          <p:cNvGrpSpPr>
            <a:grpSpLocks/>
          </p:cNvGrpSpPr>
          <p:nvPr/>
        </p:nvGrpSpPr>
        <p:grpSpPr bwMode="auto">
          <a:xfrm>
            <a:off x="6092825" y="5389563"/>
            <a:ext cx="976313" cy="931862"/>
            <a:chOff x="5221789" y="4406892"/>
            <a:chExt cx="977397" cy="930894"/>
          </a:xfrm>
        </p:grpSpPr>
        <p:pic>
          <p:nvPicPr>
            <p:cNvPr id="59497"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6065" y="4406892"/>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635305" y="4874500"/>
              <a:ext cx="563881" cy="350201"/>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2"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21789" y="4877229"/>
              <a:ext cx="563881" cy="350201"/>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41"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1625" y="5213350"/>
            <a:ext cx="854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3" name="Group 182"/>
          <p:cNvGrpSpPr>
            <a:grpSpLocks/>
          </p:cNvGrpSpPr>
          <p:nvPr/>
        </p:nvGrpSpPr>
        <p:grpSpPr bwMode="auto">
          <a:xfrm>
            <a:off x="7862888" y="4748213"/>
            <a:ext cx="985837" cy="930275"/>
            <a:chOff x="7862995" y="4747824"/>
            <a:chExt cx="984965" cy="930894"/>
          </a:xfrm>
        </p:grpSpPr>
        <p:pic>
          <p:nvPicPr>
            <p:cNvPr id="59490"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2385" y="4747824"/>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9491" name="Group 184"/>
            <p:cNvGrpSpPr>
              <a:grpSpLocks/>
            </p:cNvGrpSpPr>
            <p:nvPr/>
          </p:nvGrpSpPr>
          <p:grpSpPr bwMode="auto">
            <a:xfrm>
              <a:off x="8263533" y="5101879"/>
              <a:ext cx="584427" cy="459306"/>
              <a:chOff x="-827149" y="468873"/>
              <a:chExt cx="3221141" cy="2086832"/>
            </a:xfrm>
          </p:grpSpPr>
          <p:pic>
            <p:nvPicPr>
              <p:cNvPr id="189" name="Picture 13" descr="https://encrypted-tbn3.gstatic.com/images?q=tbn:ANd9GcT0906YubhIEEoEpd0yKtToMjgLqvbaKr97hbzQ-cRWNtp5M_ngeQ"/>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25511"/>
              <a:stretch/>
            </p:blipFill>
            <p:spPr bwMode="auto">
              <a:xfrm>
                <a:off x="-827149" y="1498429"/>
                <a:ext cx="3221141" cy="1057276"/>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190" name="Picture 13" descr="https://encrypted-tbn3.gstatic.com/images?q=tbn:ANd9GcT0906YubhIEEoEpd0yKtToMjgLqvbaKr97hbzQ-cRWNtp5M_ngeQ"/>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74720"/>
              <a:stretch/>
            </p:blipFill>
            <p:spPr bwMode="auto">
              <a:xfrm>
                <a:off x="236824" y="468873"/>
                <a:ext cx="1093195" cy="1057276"/>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grpSp>
        <p:grpSp>
          <p:nvGrpSpPr>
            <p:cNvPr id="59492" name="Group 185"/>
            <p:cNvGrpSpPr>
              <a:grpSpLocks/>
            </p:cNvGrpSpPr>
            <p:nvPr/>
          </p:nvGrpSpPr>
          <p:grpSpPr bwMode="auto">
            <a:xfrm>
              <a:off x="7862995" y="5118735"/>
              <a:ext cx="548411" cy="434780"/>
              <a:chOff x="-827149" y="468873"/>
              <a:chExt cx="3221141" cy="2086832"/>
            </a:xfrm>
          </p:grpSpPr>
          <p:pic>
            <p:nvPicPr>
              <p:cNvPr id="187" name="Picture 13" descr="https://encrypted-tbn3.gstatic.com/images?q=tbn:ANd9GcT0906YubhIEEoEpd0yKtToMjgLqvbaKr97hbzQ-cRWNtp5M_ngeQ"/>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25511"/>
              <a:stretch/>
            </p:blipFill>
            <p:spPr bwMode="auto">
              <a:xfrm>
                <a:off x="-827149" y="1498429"/>
                <a:ext cx="3221141" cy="1057276"/>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188" name="Picture 13" descr="https://encrypted-tbn3.gstatic.com/images?q=tbn:ANd9GcT0906YubhIEEoEpd0yKtToMjgLqvbaKr97hbzQ-cRWNtp5M_ngeQ"/>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r="74720"/>
              <a:stretch/>
            </p:blipFill>
            <p:spPr bwMode="auto">
              <a:xfrm>
                <a:off x="236824" y="468873"/>
                <a:ext cx="1093195" cy="1057276"/>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grpSp>
      </p:grpSp>
      <p:pic>
        <p:nvPicPr>
          <p:cNvPr id="142"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6500" y="4730750"/>
            <a:ext cx="854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5" name="Group 194"/>
          <p:cNvGrpSpPr>
            <a:grpSpLocks/>
          </p:cNvGrpSpPr>
          <p:nvPr/>
        </p:nvGrpSpPr>
        <p:grpSpPr bwMode="auto">
          <a:xfrm>
            <a:off x="8759825" y="4264025"/>
            <a:ext cx="982663" cy="930275"/>
            <a:chOff x="8759107" y="4263382"/>
            <a:chExt cx="983012" cy="930894"/>
          </a:xfrm>
        </p:grpSpPr>
        <p:pic>
          <p:nvPicPr>
            <p:cNvPr id="59487"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22664" y="4263382"/>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7" name="Picture 18" descr="http://www.modsecurity.org/g/nginx.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759107" y="4714970"/>
              <a:ext cx="566345" cy="288983"/>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198" name="Picture 18" descr="http://www.modsecurity.org/g/nginx.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172591" y="4710579"/>
              <a:ext cx="569528" cy="290607"/>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grpSp>
      <p:pic>
        <p:nvPicPr>
          <p:cNvPr id="140"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7100" y="5634038"/>
            <a:ext cx="85407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1" name="Group 190"/>
          <p:cNvGrpSpPr>
            <a:grpSpLocks/>
          </p:cNvGrpSpPr>
          <p:nvPr/>
        </p:nvGrpSpPr>
        <p:grpSpPr bwMode="auto">
          <a:xfrm>
            <a:off x="7210425" y="5173663"/>
            <a:ext cx="977900" cy="930275"/>
            <a:chOff x="7211002" y="5173546"/>
            <a:chExt cx="976680" cy="930894"/>
          </a:xfrm>
        </p:grpSpPr>
        <p:pic>
          <p:nvPicPr>
            <p:cNvPr id="59484"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4454" y="5173546"/>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3" name="Picture 16"/>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632387" y="5704650"/>
              <a:ext cx="555295" cy="226088"/>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 name="Picture 16"/>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211002" y="5701092"/>
              <a:ext cx="548946" cy="227216"/>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38"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7563" y="6013450"/>
            <a:ext cx="8540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9" name="Group 198"/>
          <p:cNvGrpSpPr>
            <a:grpSpLocks/>
          </p:cNvGrpSpPr>
          <p:nvPr/>
        </p:nvGrpSpPr>
        <p:grpSpPr bwMode="auto">
          <a:xfrm>
            <a:off x="4570413" y="5559425"/>
            <a:ext cx="976312" cy="930275"/>
            <a:chOff x="4570649" y="5559099"/>
            <a:chExt cx="976712" cy="930894"/>
          </a:xfrm>
        </p:grpSpPr>
        <p:pic>
          <p:nvPicPr>
            <p:cNvPr id="59479"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8219" y="5559099"/>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1" name="Picture 21"/>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l="14162" t="19526" r="12970" b="33522"/>
            <a:stretch/>
          </p:blipFill>
          <p:spPr bwMode="auto">
            <a:xfrm>
              <a:off x="4570649" y="6211109"/>
              <a:ext cx="546181" cy="121291"/>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2" name="Picture 21"/>
            <p:cNvPicPr>
              <a:picLocks noChangeAspect="1" noChangeArrowheads="1"/>
            </p:cNvPicPr>
            <p:nvPr/>
          </p:nvPicPr>
          <p:blipFill rotWithShape="1">
            <a:blip r:embed="rId20" cstate="print">
              <a:extLst>
                <a:ext uri="{28A0092B-C50C-407E-A947-70E740481C1C}">
                  <a14:useLocalDpi xmlns:a14="http://schemas.microsoft.com/office/drawing/2010/main" val="0"/>
                </a:ext>
              </a:extLst>
            </a:blip>
            <a:srcRect l="14162" t="19526" r="12970" b="33522"/>
            <a:stretch/>
          </p:blipFill>
          <p:spPr bwMode="auto">
            <a:xfrm>
              <a:off x="4968925" y="6197416"/>
              <a:ext cx="578436" cy="128454"/>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3" name="Picture 23" descr="https://encrypted-tbn3.gstatic.com/images?q=tbn:ANd9GcS6h9wNpOjUJTHSoU3iOrda52nmTnvP0AmCrl279sPvjZfTNl_bbQ"/>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5091049" y="5891291"/>
              <a:ext cx="337854" cy="337854"/>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204" name="Picture 23" descr="https://encrypted-tbn3.gstatic.com/images?q=tbn:ANd9GcS6h9wNpOjUJTHSoU3iOrda52nmTnvP0AmCrl279sPvjZfTNl_bbQ"/>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4689884" y="5915645"/>
              <a:ext cx="337854" cy="337854"/>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grpSp>
      <p:pic>
        <p:nvPicPr>
          <p:cNvPr id="134" name="Picture 2" descr="C:\Users\martin.croker\Documents\AWS Stencils (1)\AWS Stencils\EPS\2.svg.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2475" y="3713163"/>
            <a:ext cx="8540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5" name="Group 164"/>
          <p:cNvGrpSpPr>
            <a:grpSpLocks/>
          </p:cNvGrpSpPr>
          <p:nvPr/>
        </p:nvGrpSpPr>
        <p:grpSpPr bwMode="auto">
          <a:xfrm>
            <a:off x="3224213" y="3248025"/>
            <a:ext cx="977900" cy="931863"/>
            <a:chOff x="3224748" y="3248288"/>
            <a:chExt cx="977397" cy="930894"/>
          </a:xfrm>
        </p:grpSpPr>
        <p:pic>
          <p:nvPicPr>
            <p:cNvPr id="59476" name="Picture 2" descr="C:\Users\martin.croker\Documents\AWS Stencils (1)\AWS Stencils\EPS\7.svg.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0756" y="3248288"/>
              <a:ext cx="854033" cy="9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7"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638264" y="3696178"/>
              <a:ext cx="563881" cy="350201"/>
            </a:xfrm>
            <a:prstGeom prst="rect">
              <a:avLst/>
            </a:prstGeom>
            <a:noFill/>
            <a:scene3d>
              <a:camera prst="isometricRightUp"/>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8"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24748" y="3698907"/>
              <a:ext cx="563881" cy="350201"/>
            </a:xfrm>
            <a:prstGeom prst="rect">
              <a:avLst/>
            </a:prstGeom>
            <a:noFill/>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46" name="TextBox 145"/>
          <p:cNvSpPr txBox="1"/>
          <p:nvPr/>
        </p:nvSpPr>
        <p:spPr>
          <a:xfrm>
            <a:off x="12810" y="6656714"/>
            <a:ext cx="1733167" cy="246221"/>
          </a:xfrm>
          <a:prstGeom prst="rect">
            <a:avLst/>
          </a:prstGeom>
          <a:noFill/>
        </p:spPr>
        <p:txBody>
          <a:bodyPr wrap="none" rtlCol="0">
            <a:spAutoFit/>
          </a:bodyPr>
          <a:lstStyle/>
          <a:p>
            <a:r>
              <a:rPr lang="en-GB" sz="1000" dirty="0" smtClean="0"/>
              <a:t>Diagram for illustration only</a:t>
            </a:r>
            <a:endParaRPr lang="en-GB" sz="1000" dirty="0"/>
          </a:p>
        </p:txBody>
      </p:sp>
      <p:grpSp>
        <p:nvGrpSpPr>
          <p:cNvPr id="3" name="Group 2"/>
          <p:cNvGrpSpPr/>
          <p:nvPr/>
        </p:nvGrpSpPr>
        <p:grpSpPr>
          <a:xfrm>
            <a:off x="2429266" y="1936751"/>
            <a:ext cx="7183294" cy="4861718"/>
            <a:chOff x="2429266" y="1936751"/>
            <a:chExt cx="7183294" cy="4861718"/>
          </a:xfrm>
        </p:grpSpPr>
        <p:pic>
          <p:nvPicPr>
            <p:cNvPr id="107"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20318" y="1936751"/>
              <a:ext cx="492757" cy="774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8"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29266" y="3771900"/>
              <a:ext cx="769937"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9"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25964" y="3261092"/>
              <a:ext cx="769937"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0" name="Picture 4"/>
            <p:cNvPicPr>
              <a:picLocks noChangeAspect="1" noChangeArrowheads="1"/>
            </p:cNvPicPr>
            <p:nvPr/>
          </p:nvPicPr>
          <p:blipFill>
            <a:blip r:embed="rId2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66238" y="2911853"/>
              <a:ext cx="328146" cy="515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1"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36297" y="3212977"/>
              <a:ext cx="396040" cy="622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32783" y="4429126"/>
              <a:ext cx="450986" cy="708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3"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79911" y="5456514"/>
              <a:ext cx="428240" cy="672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4"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69631" y="5588794"/>
              <a:ext cx="769937"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5"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96154" y="5389563"/>
              <a:ext cx="769937"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7"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93800" y="4784726"/>
              <a:ext cx="417986" cy="65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8"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42623" y="4227572"/>
              <a:ext cx="769937"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6"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30455" y="5157192"/>
              <a:ext cx="769937"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0"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69061" y="2244044"/>
              <a:ext cx="492757" cy="774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1" name="Picture 4"/>
            <p:cNvPicPr>
              <a:picLocks noChangeAspect="1" noChangeArrowheads="1"/>
            </p:cNvPicPr>
            <p:nvPr/>
          </p:nvPicPr>
          <p:blipFill>
            <a:blip r:embed="rId2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94384" y="3075970"/>
              <a:ext cx="328146" cy="515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 name="Picture 4"/>
            <p:cNvPicPr>
              <a:picLocks noChangeAspect="1" noChangeArrowheads="1"/>
            </p:cNvPicPr>
            <p:nvPr/>
          </p:nvPicPr>
          <p:blipFill>
            <a:blip r:embed="rId2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43437" y="3508069"/>
              <a:ext cx="328146" cy="515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5" name="Picture 4"/>
            <p:cNvPicPr>
              <a:picLocks noChangeAspect="1" noChangeArrowheads="1"/>
            </p:cNvPicPr>
            <p:nvPr/>
          </p:nvPicPr>
          <p:blipFill>
            <a:blip r:embed="rId2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99417" y="3406206"/>
              <a:ext cx="328146" cy="515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6"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83769" y="4619925"/>
              <a:ext cx="450986" cy="708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7"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33484" y="4882089"/>
              <a:ext cx="450986" cy="708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8"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72228" y="4966778"/>
              <a:ext cx="450986" cy="708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9"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21943" y="5228942"/>
              <a:ext cx="450986" cy="708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0"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19120" y="4935256"/>
              <a:ext cx="492757" cy="774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1"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72232" y="3212977"/>
              <a:ext cx="396040" cy="622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0"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81292" y="3744526"/>
              <a:ext cx="396040" cy="622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1" name="Picture 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61922" y="3694640"/>
              <a:ext cx="396040" cy="622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59444" name="TextBox 214"/>
          <p:cNvSpPr txBox="1">
            <a:spLocks noChangeArrowheads="1"/>
          </p:cNvSpPr>
          <p:nvPr/>
        </p:nvSpPr>
        <p:spPr bwMode="auto">
          <a:xfrm>
            <a:off x="257175" y="5867980"/>
            <a:ext cx="4185761" cy="369332"/>
          </a:xfrm>
          <a:prstGeom prst="rect">
            <a:avLst/>
          </a:prstGeom>
          <a:solidFill>
            <a:schemeClr val="bg1"/>
          </a:solidFill>
          <a:ln>
            <a:noFill/>
          </a:ln>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b="1" dirty="0" smtClean="0"/>
              <a:t>Execution architecture ready for use</a:t>
            </a:r>
            <a:endParaRPr lang="en-GB" altLang="en-US" b="1" dirty="0"/>
          </a:p>
        </p:txBody>
      </p:sp>
    </p:spTree>
    <p:extLst>
      <p:ext uri="{BB962C8B-B14F-4D97-AF65-F5344CB8AC3E}">
        <p14:creationId xmlns:p14="http://schemas.microsoft.com/office/powerpoint/2010/main" val="102475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nodeType="afterEffect">
                                  <p:stCondLst>
                                    <p:cond delay="0"/>
                                  </p:stCondLst>
                                  <p:childTnLst>
                                    <p:animEffect transition="out" filter="fade">
                                      <p:cBhvr>
                                        <p:cTn id="9" dur="500" tmFilter="0, 0; .2, .5; .8, .5; 1, 0"/>
                                        <p:tgtEl>
                                          <p:spTgt spid="3"/>
                                        </p:tgtEl>
                                      </p:cBhvr>
                                    </p:animEffect>
                                    <p:animScale>
                                      <p:cBhvr>
                                        <p:cTn id="10" dur="250" autoRev="1" fill="hold"/>
                                        <p:tgtEl>
                                          <p:spTgt spid="3"/>
                                        </p:tgtEl>
                                      </p:cBhvr>
                                      <p:by x="105000" y="105000"/>
                                    </p:animScale>
                                  </p:childTnLst>
                                </p:cTn>
                              </p:par>
                            </p:childTnLst>
                          </p:cTn>
                        </p:par>
                        <p:par>
                          <p:cTn id="11" fill="hold">
                            <p:stCondLst>
                              <p:cond delay="500"/>
                            </p:stCondLst>
                            <p:childTnLst>
                              <p:par>
                                <p:cTn id="12" presetID="26" presetClass="emph" presetSubtype="0" fill="hold" nodeType="afterEffect">
                                  <p:stCondLst>
                                    <p:cond delay="0"/>
                                  </p:stCondLst>
                                  <p:childTnLst>
                                    <p:animEffect transition="out" filter="fade">
                                      <p:cBhvr>
                                        <p:cTn id="13" dur="500" tmFilter="0, 0; .2, .5; .8, .5; 1, 0"/>
                                        <p:tgtEl>
                                          <p:spTgt spid="3"/>
                                        </p:tgtEl>
                                      </p:cBhvr>
                                    </p:animEffect>
                                    <p:animScale>
                                      <p:cBhvr>
                                        <p:cTn id="14" dur="250" autoRev="1" fill="hold"/>
                                        <p:tgtEl>
                                          <p:spTgt spid="3"/>
                                        </p:tgtEl>
                                      </p:cBhvr>
                                      <p:by x="105000" y="105000"/>
                                    </p:animScale>
                                  </p:childTnLst>
                                </p:cTn>
                              </p:par>
                            </p:childTnLst>
                          </p:cTn>
                        </p:par>
                        <p:par>
                          <p:cTn id="15" fill="hold">
                            <p:stCondLst>
                              <p:cond delay="1000"/>
                            </p:stCondLst>
                            <p:childTnLst>
                              <p:par>
                                <p:cTn id="16" presetID="26" presetClass="emph" presetSubtype="0" fill="hold" nodeType="afterEffect">
                                  <p:stCondLst>
                                    <p:cond delay="0"/>
                                  </p:stCondLst>
                                  <p:childTnLst>
                                    <p:animEffect transition="out" filter="fade">
                                      <p:cBhvr>
                                        <p:cTn id="17" dur="500" tmFilter="0, 0; .2, .5; .8, .5; 1, 0"/>
                                        <p:tgtEl>
                                          <p:spTgt spid="3"/>
                                        </p:tgtEl>
                                      </p:cBhvr>
                                    </p:animEffect>
                                    <p:animScale>
                                      <p:cBhvr>
                                        <p:cTn id="18"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Introduction to containers</a:t>
            </a:r>
            <a:endParaRPr lang="en-GB" dirty="0"/>
          </a:p>
        </p:txBody>
      </p:sp>
      <p:sp>
        <p:nvSpPr>
          <p:cNvPr id="3" name="Content Placeholder 2"/>
          <p:cNvSpPr>
            <a:spLocks noGrp="1"/>
          </p:cNvSpPr>
          <p:nvPr>
            <p:ph sz="quarter" idx="11"/>
          </p:nvPr>
        </p:nvSpPr>
        <p:spPr/>
        <p:txBody>
          <a:bodyPr/>
          <a:lstStyle/>
          <a:p>
            <a:r>
              <a:rPr lang="en-GB" sz="1800" dirty="0" smtClean="0"/>
              <a:t>What is container?</a:t>
            </a:r>
          </a:p>
          <a:p>
            <a:pPr lvl="1"/>
            <a:r>
              <a:rPr lang="en-GB" sz="1600" dirty="0" smtClean="0"/>
              <a:t>A Linux kernel container is a virtualization environment without a hypervisor</a:t>
            </a:r>
          </a:p>
          <a:p>
            <a:pPr lvl="1"/>
            <a:r>
              <a:rPr lang="en-GB" sz="1600" dirty="0"/>
              <a:t>It is an operating system–level virtualization method</a:t>
            </a:r>
          </a:p>
          <a:p>
            <a:pPr lvl="1"/>
            <a:r>
              <a:rPr lang="en-GB" sz="1600" dirty="0" smtClean="0"/>
              <a:t>Isolated </a:t>
            </a:r>
            <a:r>
              <a:rPr lang="en-GB" sz="1600" dirty="0"/>
              <a:t>from other containers </a:t>
            </a:r>
            <a:r>
              <a:rPr lang="en-GB" sz="1600" dirty="0" smtClean="0"/>
              <a:t>but share</a:t>
            </a:r>
            <a:br>
              <a:rPr lang="en-GB" sz="1600" dirty="0" smtClean="0"/>
            </a:br>
            <a:r>
              <a:rPr lang="en-GB" sz="1600" dirty="0" smtClean="0"/>
              <a:t>resources from the host system</a:t>
            </a:r>
            <a:endParaRPr lang="en-GB" sz="1600" dirty="0"/>
          </a:p>
          <a:p>
            <a:pPr lvl="1"/>
            <a:r>
              <a:rPr lang="en-GB" sz="1600" dirty="0" smtClean="0"/>
              <a:t>Examples of common isolation tools are:</a:t>
            </a:r>
          </a:p>
          <a:p>
            <a:pPr lvl="2"/>
            <a:r>
              <a:rPr lang="en-GB" dirty="0" smtClean="0"/>
              <a:t>Solaris Zones, OpenVZ, LXC, chroot etc.</a:t>
            </a:r>
          </a:p>
          <a:p>
            <a:pPr lvl="2"/>
            <a:endParaRPr lang="en-GB" dirty="0" smtClean="0"/>
          </a:p>
          <a:p>
            <a:pPr lvl="2"/>
            <a:endParaRPr lang="en-GB" dirty="0"/>
          </a:p>
          <a:p>
            <a:pPr lvl="2"/>
            <a:endParaRPr lang="en-GB" dirty="0"/>
          </a:p>
          <a:p>
            <a:r>
              <a:rPr lang="en-GB" dirty="0" smtClean="0"/>
              <a:t>“A second piece of the virtualisation pie”</a:t>
            </a:r>
          </a:p>
          <a:p>
            <a:pPr marL="185737" lvl="1" indent="0">
              <a:buNone/>
            </a:pPr>
            <a:endParaRPr lang="en-GB" sz="1600" dirty="0" smtClean="0"/>
          </a:p>
        </p:txBody>
      </p:sp>
      <p:sp>
        <p:nvSpPr>
          <p:cNvPr id="4" name="Title 3"/>
          <p:cNvSpPr>
            <a:spLocks noGrp="1"/>
          </p:cNvSpPr>
          <p:nvPr>
            <p:ph type="title"/>
          </p:nvPr>
        </p:nvSpPr>
        <p:spPr/>
        <p:txBody>
          <a:bodyPr/>
          <a:lstStyle/>
          <a:p>
            <a:r>
              <a:rPr lang="en-GB" dirty="0" smtClean="0"/>
              <a:t>Containers</a:t>
            </a:r>
            <a:endParaRPr lang="en-GB"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3861048"/>
            <a:ext cx="3168352" cy="23002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2000755"/>
      </p:ext>
    </p:extLst>
  </p:cSld>
  <p:clrMapOvr>
    <a:masterClrMapping/>
  </p:clrMapOvr>
  <p:timing>
    <p:tnLst>
      <p:par>
        <p:cTn id="1" dur="indefinite" restart="never" nodeType="tmRoot"/>
      </p:par>
    </p:tnLst>
  </p:timing>
</p:sld>
</file>

<file path=ppt/theme/theme1.xml><?xml version="1.0" encoding="utf-8"?>
<a:theme xmlns:a="http://schemas.openxmlformats.org/drawingml/2006/main" name="Martin">
  <a:themeElements>
    <a:clrScheme name="Accenture">
      <a:dk1>
        <a:srgbClr val="000000"/>
      </a:dk1>
      <a:lt1>
        <a:srgbClr val="FFFFFF"/>
      </a:lt1>
      <a:dk2>
        <a:srgbClr val="666666"/>
      </a:dk2>
      <a:lt2>
        <a:srgbClr val="778888"/>
      </a:lt2>
      <a:accent1>
        <a:srgbClr val="00BBEE"/>
      </a:accent1>
      <a:accent2>
        <a:srgbClr val="66AA44"/>
      </a:accent2>
      <a:accent3>
        <a:srgbClr val="FF9900"/>
      </a:accent3>
      <a:accent4>
        <a:srgbClr val="002266"/>
      </a:accent4>
      <a:accent5>
        <a:srgbClr val="00BBEE"/>
      </a:accent5>
      <a:accent6>
        <a:srgbClr val="66AA44"/>
      </a:accent6>
      <a:hlink>
        <a:srgbClr val="FF9900"/>
      </a:hlink>
      <a:folHlink>
        <a:srgbClr val="0022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Martin</Template>
  <TotalTime>0</TotalTime>
  <Words>2240</Words>
  <Application>Microsoft Office PowerPoint</Application>
  <PresentationFormat>On-screen Show (4:3)</PresentationFormat>
  <Paragraphs>409</Paragraphs>
  <Slides>30</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Segoe UI</vt:lpstr>
      <vt:lpstr>Verdana</vt:lpstr>
      <vt:lpstr>Wingdings</vt:lpstr>
      <vt:lpstr>Martin</vt:lpstr>
      <vt:lpstr>Module 6: Containers</vt:lpstr>
      <vt:lpstr>Content</vt:lpstr>
      <vt:lpstr>Containers</vt:lpstr>
      <vt:lpstr>What Do Containers Solve</vt:lpstr>
      <vt:lpstr>What Problem are we Solving?</vt:lpstr>
      <vt:lpstr>What Problem are we Solving?</vt:lpstr>
      <vt:lpstr>How This Time Then?</vt:lpstr>
      <vt:lpstr>And Maybe Some Like This</vt:lpstr>
      <vt:lpstr>Containers</vt:lpstr>
      <vt:lpstr>Docker</vt:lpstr>
      <vt:lpstr>How Docker differs from Virtual Machines</vt:lpstr>
      <vt:lpstr>How Docker differs from Virtual Machines</vt:lpstr>
      <vt:lpstr>Immutable Containers</vt:lpstr>
      <vt:lpstr>Container PaaS’</vt:lpstr>
      <vt:lpstr>How to use Docker</vt:lpstr>
      <vt:lpstr>Docker Components</vt:lpstr>
      <vt:lpstr>Docker Best Practices</vt:lpstr>
      <vt:lpstr>More Docker Information</vt:lpstr>
      <vt:lpstr>Case Study: Using Docker for Managing Build Servers – pt1</vt:lpstr>
      <vt:lpstr>Case Study: Using Docker for Managing Build Servers – pt2</vt:lpstr>
      <vt:lpstr>Differences between Chef and Docker</vt:lpstr>
      <vt:lpstr>What happens when you are developing Docker? </vt:lpstr>
      <vt:lpstr>What does this mean for people?</vt:lpstr>
      <vt:lpstr>Let’s talk about the lab</vt:lpstr>
      <vt:lpstr>How We Are Going To Use Docker</vt:lpstr>
      <vt:lpstr>Lab</vt:lpstr>
      <vt:lpstr>Do the lab!</vt:lpstr>
      <vt:lpstr>Summary</vt:lpstr>
      <vt:lpstr>Observation and Discussion</vt:lpstr>
      <vt:lpstr>Questions</vt:lpstr>
    </vt:vector>
  </TitlesOfParts>
  <Company>Accenture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Gofur, Abul K.</dc:creator>
  <cp:lastModifiedBy>Ekart, Grischa</cp:lastModifiedBy>
  <cp:revision>417</cp:revision>
  <dcterms:created xsi:type="dcterms:W3CDTF">2014-10-28T11:22:42Z</dcterms:created>
  <dcterms:modified xsi:type="dcterms:W3CDTF">2016-03-30T17:07:51Z</dcterms:modified>
</cp:coreProperties>
</file>