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8" r:id="rId3"/>
    <p:sldId id="266" r:id="rId4"/>
    <p:sldId id="272" r:id="rId5"/>
    <p:sldId id="273" r:id="rId6"/>
    <p:sldId id="274" r:id="rId7"/>
    <p:sldId id="275" r:id="rId8"/>
    <p:sldId id="276" r:id="rId9"/>
    <p:sldId id="260" r:id="rId10"/>
    <p:sldId id="301" r:id="rId11"/>
    <p:sldId id="267" r:id="rId12"/>
    <p:sldId id="268" r:id="rId13"/>
    <p:sldId id="269" r:id="rId14"/>
    <p:sldId id="270" r:id="rId15"/>
    <p:sldId id="277" r:id="rId16"/>
    <p:sldId id="278" r:id="rId17"/>
    <p:sldId id="279" r:id="rId18"/>
    <p:sldId id="302" r:id="rId19"/>
    <p:sldId id="280" r:id="rId20"/>
    <p:sldId id="299" r:id="rId21"/>
    <p:sldId id="281" r:id="rId22"/>
    <p:sldId id="282" r:id="rId23"/>
    <p:sldId id="297" r:id="rId24"/>
    <p:sldId id="298" r:id="rId25"/>
    <p:sldId id="300" r:id="rId26"/>
    <p:sldId id="303" r:id="rId27"/>
    <p:sldId id="285" r:id="rId28"/>
    <p:sldId id="284" r:id="rId29"/>
    <p:sldId id="288" r:id="rId30"/>
    <p:sldId id="286" r:id="rId31"/>
    <p:sldId id="291" r:id="rId32"/>
    <p:sldId id="294" r:id="rId33"/>
    <p:sldId id="293" r:id="rId34"/>
    <p:sldId id="308" r:id="rId35"/>
    <p:sldId id="261" r:id="rId36"/>
    <p:sldId id="295" r:id="rId37"/>
    <p:sldId id="290"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52423" autoAdjust="0"/>
  </p:normalViewPr>
  <p:slideViewPr>
    <p:cSldViewPr>
      <p:cViewPr varScale="1">
        <p:scale>
          <a:sx n="80" d="100"/>
          <a:sy n="80" d="100"/>
        </p:scale>
        <p:origin x="36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5D9DEB-8D17-44D8-89C5-504AC95473B4}" type="datetimeFigureOut">
              <a:rPr lang="en-GB" smtClean="0"/>
              <a:t>30/03/2016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BB8159-5CDE-4634-8C5A-3005F6D7C227}" type="slidenum">
              <a:rPr lang="en-GB" smtClean="0"/>
              <a:t>‹#›</a:t>
            </a:fld>
            <a:endParaRPr lang="en-GB" dirty="0"/>
          </a:p>
        </p:txBody>
      </p:sp>
    </p:spTree>
    <p:extLst>
      <p:ext uri="{BB962C8B-B14F-4D97-AF65-F5344CB8AC3E}">
        <p14:creationId xmlns:p14="http://schemas.microsoft.com/office/powerpoint/2010/main" val="313940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Presenter Notes:</a:t>
            </a:r>
          </a:p>
          <a:p>
            <a:r>
              <a:rPr lang="en-GB" dirty="0" smtClean="0"/>
              <a:t>- Briefly introduce each type of the services</a:t>
            </a:r>
          </a:p>
        </p:txBody>
      </p:sp>
      <p:sp>
        <p:nvSpPr>
          <p:cNvPr id="4" name="Slide Number Placeholder 3"/>
          <p:cNvSpPr>
            <a:spLocks noGrp="1"/>
          </p:cNvSpPr>
          <p:nvPr>
            <p:ph type="sldNum" sz="quarter" idx="10"/>
          </p:nvPr>
        </p:nvSpPr>
        <p:spPr/>
        <p:txBody>
          <a:bodyPr/>
          <a:lstStyle/>
          <a:p>
            <a:fld id="{BFBB8159-5CDE-4634-8C5A-3005F6D7C227}" type="slidenum">
              <a:rPr lang="en-GB" smtClean="0"/>
              <a:t>5</a:t>
            </a:fld>
            <a:endParaRPr lang="en-GB" dirty="0"/>
          </a:p>
        </p:txBody>
      </p:sp>
    </p:spTree>
    <p:extLst>
      <p:ext uri="{BB962C8B-B14F-4D97-AF65-F5344CB8AC3E}">
        <p14:creationId xmlns:p14="http://schemas.microsoft.com/office/powerpoint/2010/main" val="1910554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Kibana provides rich interactions and UI elements for visualising data.</a:t>
            </a:r>
          </a:p>
          <a:p>
            <a:endParaRPr lang="en-GB" baseline="0" dirty="0" smtClean="0"/>
          </a:p>
          <a:p>
            <a:r>
              <a:rPr lang="en-GB" baseline="0" dirty="0" smtClean="0"/>
              <a:t>We can:</a:t>
            </a:r>
          </a:p>
          <a:p>
            <a:pPr marL="171450" lvl="0" indent="-171450">
              <a:buFont typeface="Arial" panose="020B0604020202020204" pitchFamily="34" charset="0"/>
              <a:buChar char="•"/>
            </a:pPr>
            <a:r>
              <a:rPr lang="en-GB" baseline="0" dirty="0" smtClean="0"/>
              <a:t>Produce Pie charts, tables, histograms, maps. </a:t>
            </a:r>
          </a:p>
          <a:p>
            <a:pPr marL="171450" lvl="0" indent="-171450">
              <a:buFont typeface="Arial" panose="020B0604020202020204" pitchFamily="34" charset="0"/>
              <a:buChar char="•"/>
            </a:pPr>
            <a:r>
              <a:rPr lang="en-GB" baseline="0" dirty="0" smtClean="0"/>
              <a:t>Filter through logs based on filters.</a:t>
            </a:r>
          </a:p>
          <a:p>
            <a:pPr marL="171450" lvl="0" indent="-171450">
              <a:buFont typeface="Arial" panose="020B0604020202020204" pitchFamily="34" charset="0"/>
              <a:buChar char="•"/>
            </a:pPr>
            <a:r>
              <a:rPr lang="en-GB" baseline="0" dirty="0" smtClean="0"/>
              <a:t>Complex search queries based on Apache Lucene language.</a:t>
            </a:r>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BFBB8159-5CDE-4634-8C5A-3005F6D7C227}" type="slidenum">
              <a:rPr lang="en-GB" smtClean="0"/>
              <a:t>24</a:t>
            </a:fld>
            <a:endParaRPr lang="en-GB" dirty="0"/>
          </a:p>
        </p:txBody>
      </p:sp>
    </p:spTree>
    <p:extLst>
      <p:ext uri="{BB962C8B-B14F-4D97-AF65-F5344CB8AC3E}">
        <p14:creationId xmlns:p14="http://schemas.microsoft.com/office/powerpoint/2010/main" val="628423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Shipyard.</a:t>
            </a:r>
          </a:p>
          <a:p>
            <a:endParaRPr lang="en-GB" dirty="0" smtClean="0"/>
          </a:p>
          <a:p>
            <a:pPr marL="171450" indent="-171450">
              <a:buFont typeface="Arial" panose="020B0604020202020204" pitchFamily="34" charset="0"/>
              <a:buChar char="•"/>
            </a:pPr>
            <a:r>
              <a:rPr lang="en-GB" dirty="0" smtClean="0"/>
              <a:t>Manage</a:t>
            </a:r>
            <a:r>
              <a:rPr lang="en-GB" baseline="0" dirty="0" smtClean="0"/>
              <a:t> </a:t>
            </a:r>
            <a:r>
              <a:rPr lang="en-GB" dirty="0" smtClean="0"/>
              <a:t>Docker daemons</a:t>
            </a:r>
            <a:r>
              <a:rPr lang="en-GB" baseline="0" dirty="0" smtClean="0"/>
              <a:t> on separate hosts.</a:t>
            </a:r>
            <a:endParaRPr lang="en-GB" dirty="0" smtClean="0"/>
          </a:p>
          <a:p>
            <a:pPr marL="171450" indent="-171450">
              <a:buFont typeface="Arial" panose="020B0604020202020204" pitchFamily="34" charset="0"/>
              <a:buChar char="•"/>
            </a:pPr>
            <a:r>
              <a:rPr lang="en-GB" dirty="0" smtClean="0"/>
              <a:t>View Container logs</a:t>
            </a:r>
          </a:p>
          <a:p>
            <a:pPr marL="171450" indent="-171450">
              <a:buFont typeface="Arial" panose="020B0604020202020204" pitchFamily="34" charset="0"/>
              <a:buChar char="•"/>
            </a:pPr>
            <a:r>
              <a:rPr lang="en-GB" dirty="0" smtClean="0"/>
              <a:t>Deploy, Destroy, Scale</a:t>
            </a:r>
            <a:r>
              <a:rPr lang="en-GB" baseline="0" dirty="0" smtClean="0"/>
              <a:t> and </a:t>
            </a:r>
            <a:r>
              <a:rPr lang="en-GB" dirty="0" smtClean="0"/>
              <a:t>restart containers</a:t>
            </a:r>
          </a:p>
          <a:p>
            <a:pPr marL="171450" indent="-171450">
              <a:buFont typeface="Arial" panose="020B0604020202020204" pitchFamily="34" charset="0"/>
              <a:buChar char="•"/>
            </a:pPr>
            <a:r>
              <a:rPr lang="en-GB" dirty="0" smtClean="0"/>
              <a:t>View running containers</a:t>
            </a:r>
          </a:p>
          <a:p>
            <a:pPr marL="171450" indent="-171450">
              <a:buFont typeface="Arial" panose="020B0604020202020204" pitchFamily="34" charset="0"/>
              <a:buChar char="•"/>
            </a:pPr>
            <a:r>
              <a:rPr lang="en-GB" dirty="0" smtClean="0"/>
              <a:t>Monitor Container CPU/Memory Usage</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Downsides:</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Security - Docker daemon needs to be listening on 0.0.0.0:2375 opposed to a local web socket. </a:t>
            </a:r>
          </a:p>
        </p:txBody>
      </p:sp>
      <p:sp>
        <p:nvSpPr>
          <p:cNvPr id="4" name="Slide Number Placeholder 3"/>
          <p:cNvSpPr>
            <a:spLocks noGrp="1"/>
          </p:cNvSpPr>
          <p:nvPr>
            <p:ph type="sldNum" sz="quarter" idx="10"/>
          </p:nvPr>
        </p:nvSpPr>
        <p:spPr/>
        <p:txBody>
          <a:bodyPr/>
          <a:lstStyle/>
          <a:p>
            <a:fld id="{BFBB8159-5CDE-4634-8C5A-3005F6D7C227}" type="slidenum">
              <a:rPr lang="en-GB" smtClean="0"/>
              <a:t>25</a:t>
            </a:fld>
            <a:endParaRPr lang="en-GB" dirty="0"/>
          </a:p>
        </p:txBody>
      </p:sp>
    </p:spTree>
    <p:extLst>
      <p:ext uri="{BB962C8B-B14F-4D97-AF65-F5344CB8AC3E}">
        <p14:creationId xmlns:p14="http://schemas.microsoft.com/office/powerpoint/2010/main" val="49642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suggestions:</a:t>
            </a:r>
          </a:p>
          <a:p>
            <a:r>
              <a:rPr lang="en-GB" baseline="0" dirty="0" smtClean="0"/>
              <a:t>Talk about who does what.  This is to powerful for a 3</a:t>
            </a:r>
            <a:r>
              <a:rPr lang="en-GB" baseline="30000" dirty="0" smtClean="0"/>
              <a:t>rd</a:t>
            </a:r>
            <a:r>
              <a:rPr lang="en-GB" baseline="0" dirty="0" smtClean="0"/>
              <a:t> party to do for us!</a:t>
            </a:r>
          </a:p>
        </p:txBody>
      </p:sp>
      <p:sp>
        <p:nvSpPr>
          <p:cNvPr id="4" name="Slide Number Placeholder 3"/>
          <p:cNvSpPr>
            <a:spLocks noGrp="1"/>
          </p:cNvSpPr>
          <p:nvPr>
            <p:ph type="sldNum" sz="quarter" idx="10"/>
          </p:nvPr>
        </p:nvSpPr>
        <p:spPr/>
        <p:txBody>
          <a:bodyPr/>
          <a:lstStyle/>
          <a:p>
            <a:fld id="{27F7A45B-6EF4-48D1-BAD3-C67D3F7B37C9}" type="slidenum">
              <a:rPr lang="en-GB" smtClean="0"/>
              <a:t>26</a:t>
            </a:fld>
            <a:endParaRPr lang="en-GB" dirty="0"/>
          </a:p>
        </p:txBody>
      </p:sp>
    </p:spTree>
    <p:extLst>
      <p:ext uri="{BB962C8B-B14F-4D97-AF65-F5344CB8AC3E}">
        <p14:creationId xmlns:p14="http://schemas.microsoft.com/office/powerpoint/2010/main" val="425924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BB8159-5CDE-4634-8C5A-3005F6D7C227}" type="slidenum">
              <a:rPr lang="en-GB" smtClean="0"/>
              <a:t>32</a:t>
            </a:fld>
            <a:endParaRPr lang="en-GB" dirty="0"/>
          </a:p>
        </p:txBody>
      </p:sp>
    </p:spTree>
    <p:extLst>
      <p:ext uri="{BB962C8B-B14F-4D97-AF65-F5344CB8AC3E}">
        <p14:creationId xmlns:p14="http://schemas.microsoft.com/office/powerpoint/2010/main" val="2856686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BB8159-5CDE-4634-8C5A-3005F6D7C227}" type="slidenum">
              <a:rPr lang="en-GB" smtClean="0"/>
              <a:t>6</a:t>
            </a:fld>
            <a:endParaRPr lang="en-GB" dirty="0"/>
          </a:p>
        </p:txBody>
      </p:sp>
    </p:spTree>
    <p:extLst>
      <p:ext uri="{BB962C8B-B14F-4D97-AF65-F5344CB8AC3E}">
        <p14:creationId xmlns:p14="http://schemas.microsoft.com/office/powerpoint/2010/main" val="2366207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Presenter Notes:</a:t>
            </a:r>
          </a:p>
          <a:p>
            <a:pPr marL="171450" indent="-171450">
              <a:buFontTx/>
              <a:buChar char="-"/>
            </a:pPr>
            <a:r>
              <a:rPr lang="en-GB" dirty="0" smtClean="0"/>
              <a:t>Examples of first bullet point:</a:t>
            </a:r>
          </a:p>
          <a:p>
            <a:pPr marL="171450" indent="-171450">
              <a:buFontTx/>
              <a:buChar char="-"/>
            </a:pPr>
            <a:r>
              <a:rPr lang="en-GB" dirty="0" smtClean="0"/>
              <a:t>such as Amazon Simple Storage Service (Amazon S3), Amazon Glacier, Amazon DynamoDB, Amazon Simple Queuing Service (Amazon SQS), and Amazon Simple Email Service (Amazon SES). </a:t>
            </a:r>
            <a:endParaRPr lang="en-GB" dirty="0"/>
          </a:p>
        </p:txBody>
      </p:sp>
      <p:sp>
        <p:nvSpPr>
          <p:cNvPr id="4" name="Slide Number Placeholder 3"/>
          <p:cNvSpPr>
            <a:spLocks noGrp="1"/>
          </p:cNvSpPr>
          <p:nvPr>
            <p:ph type="sldNum" sz="quarter" idx="10"/>
          </p:nvPr>
        </p:nvSpPr>
        <p:spPr/>
        <p:txBody>
          <a:bodyPr/>
          <a:lstStyle/>
          <a:p>
            <a:fld id="{BFBB8159-5CDE-4634-8C5A-3005F6D7C227}" type="slidenum">
              <a:rPr lang="en-GB" smtClean="0"/>
              <a:t>8</a:t>
            </a:fld>
            <a:endParaRPr lang="en-GB" dirty="0"/>
          </a:p>
        </p:txBody>
      </p:sp>
    </p:spTree>
    <p:extLst>
      <p:ext uri="{BB962C8B-B14F-4D97-AF65-F5344CB8AC3E}">
        <p14:creationId xmlns:p14="http://schemas.microsoft.com/office/powerpoint/2010/main" val="427720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Presenter Notes:</a:t>
            </a:r>
          </a:p>
          <a:p>
            <a:pPr marL="171450" indent="-171450">
              <a:buFont typeface="Arial" panose="020B0604020202020204" pitchFamily="34" charset="0"/>
              <a:buChar char="•"/>
            </a:pPr>
            <a:r>
              <a:rPr lang="en-GB" dirty="0" smtClean="0"/>
              <a:t>Protect</a:t>
            </a:r>
            <a:r>
              <a:rPr lang="en-GB" baseline="0" dirty="0" smtClean="0"/>
              <a:t> data in transit using SSL connections</a:t>
            </a:r>
          </a:p>
          <a:p>
            <a:pPr marL="171450" indent="-171450">
              <a:buFont typeface="Arial" panose="020B0604020202020204" pitchFamily="34" charset="0"/>
              <a:buChar char="•"/>
            </a:pPr>
            <a:r>
              <a:rPr lang="en-GB" baseline="0" dirty="0" smtClean="0"/>
              <a:t>Protect data at rest by encrypting data before uploading to cloud</a:t>
            </a:r>
          </a:p>
          <a:p>
            <a:pPr marL="171450" indent="-171450">
              <a:buFont typeface="Arial" panose="020B0604020202020204" pitchFamily="34" charset="0"/>
              <a:buChar char="•"/>
            </a:pPr>
            <a:r>
              <a:rPr lang="en-GB" baseline="0" dirty="0" smtClean="0"/>
              <a:t>Protect Cloud Credentials, including Keys and Certificates</a:t>
            </a:r>
          </a:p>
          <a:p>
            <a:pPr marL="171450" indent="-171450">
              <a:buFont typeface="Arial" panose="020B0604020202020204" pitchFamily="34" charset="0"/>
              <a:buChar char="•"/>
            </a:pPr>
            <a:endParaRPr lang="en-GB" baseline="0" dirty="0" smtClean="0"/>
          </a:p>
          <a:p>
            <a:pPr marL="171450" indent="-171450">
              <a:buFont typeface="Arial" panose="020B0604020202020204" pitchFamily="34" charset="0"/>
              <a:buChar char="•"/>
            </a:pPr>
            <a:r>
              <a:rPr lang="en-GB" baseline="0" dirty="0" smtClean="0"/>
              <a:t>Talk them through the diagram on securing application</a:t>
            </a:r>
            <a:endParaRPr lang="en-GB" dirty="0"/>
          </a:p>
        </p:txBody>
      </p:sp>
      <p:sp>
        <p:nvSpPr>
          <p:cNvPr id="4" name="Slide Number Placeholder 3"/>
          <p:cNvSpPr>
            <a:spLocks noGrp="1"/>
          </p:cNvSpPr>
          <p:nvPr>
            <p:ph type="sldNum" sz="quarter" idx="10"/>
          </p:nvPr>
        </p:nvSpPr>
        <p:spPr/>
        <p:txBody>
          <a:bodyPr/>
          <a:lstStyle/>
          <a:p>
            <a:fld id="{BFBB8159-5CDE-4634-8C5A-3005F6D7C227}" type="slidenum">
              <a:rPr lang="en-GB" smtClean="0"/>
              <a:t>9</a:t>
            </a:fld>
            <a:endParaRPr lang="en-GB" dirty="0"/>
          </a:p>
        </p:txBody>
      </p:sp>
    </p:spTree>
    <p:extLst>
      <p:ext uri="{BB962C8B-B14F-4D97-AF65-F5344CB8AC3E}">
        <p14:creationId xmlns:p14="http://schemas.microsoft.com/office/powerpoint/2010/main" val="94362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suggestions:</a:t>
            </a:r>
          </a:p>
          <a:p>
            <a:r>
              <a:rPr lang="en-GB" baseline="0" dirty="0" smtClean="0"/>
              <a:t>We now have a lot of power – use it wisely!</a:t>
            </a:r>
          </a:p>
        </p:txBody>
      </p:sp>
      <p:sp>
        <p:nvSpPr>
          <p:cNvPr id="4" name="Slide Number Placeholder 3"/>
          <p:cNvSpPr>
            <a:spLocks noGrp="1"/>
          </p:cNvSpPr>
          <p:nvPr>
            <p:ph type="sldNum" sz="quarter" idx="10"/>
          </p:nvPr>
        </p:nvSpPr>
        <p:spPr/>
        <p:txBody>
          <a:bodyPr/>
          <a:lstStyle/>
          <a:p>
            <a:fld id="{27F7A45B-6EF4-48D1-BAD3-C67D3F7B37C9}" type="slidenum">
              <a:rPr lang="en-GB" smtClean="0"/>
              <a:t>10</a:t>
            </a:fld>
            <a:endParaRPr lang="en-GB" dirty="0"/>
          </a:p>
        </p:txBody>
      </p:sp>
    </p:spTree>
    <p:extLst>
      <p:ext uri="{BB962C8B-B14F-4D97-AF65-F5344CB8AC3E}">
        <p14:creationId xmlns:p14="http://schemas.microsoft.com/office/powerpoint/2010/main" val="4259242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Presenter Notes:</a:t>
            </a:r>
          </a:p>
          <a:p>
            <a:r>
              <a:rPr lang="en-GB" dirty="0" smtClean="0"/>
              <a:t>-Introducing the topic of high Availability:</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cloud is all about redundancy and fault-tolerance. Since no single component can guarantee 100% uptime (and even the most expensive hardware eventually fails), we have to design a cloud architecture where individual components can fail without affecting the availability of the entire system.</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r>
            <a:br>
              <a:rPr lang="en-GB" dirty="0" smtClean="0"/>
            </a:br>
            <a:r>
              <a:rPr lang="en-GB" dirty="0" smtClean="0"/>
              <a:t>- Explain</a:t>
            </a:r>
            <a:r>
              <a:rPr lang="en-GB" baseline="0" dirty="0" smtClean="0"/>
              <a:t> the main principles that leads to High Availability in the cloud</a:t>
            </a:r>
          </a:p>
          <a:p>
            <a:r>
              <a:rPr lang="en-GB" baseline="0" dirty="0" smtClean="0"/>
              <a:t>- Explain Fragile, sturdy and Antifragile</a:t>
            </a:r>
            <a:endParaRPr lang="en-GB" dirty="0"/>
          </a:p>
        </p:txBody>
      </p:sp>
      <p:sp>
        <p:nvSpPr>
          <p:cNvPr id="4" name="Slide Number Placeholder 3"/>
          <p:cNvSpPr>
            <a:spLocks noGrp="1"/>
          </p:cNvSpPr>
          <p:nvPr>
            <p:ph type="sldNum" sz="quarter" idx="10"/>
          </p:nvPr>
        </p:nvSpPr>
        <p:spPr/>
        <p:txBody>
          <a:bodyPr/>
          <a:lstStyle/>
          <a:p>
            <a:fld id="{BFBB8159-5CDE-4634-8C5A-3005F6D7C227}" type="slidenum">
              <a:rPr lang="en-GB" smtClean="0"/>
              <a:t>16</a:t>
            </a:fld>
            <a:endParaRPr lang="en-GB" dirty="0"/>
          </a:p>
        </p:txBody>
      </p:sp>
    </p:spTree>
    <p:extLst>
      <p:ext uri="{BB962C8B-B14F-4D97-AF65-F5344CB8AC3E}">
        <p14:creationId xmlns:p14="http://schemas.microsoft.com/office/powerpoint/2010/main" val="4204364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suggestions:</a:t>
            </a:r>
          </a:p>
          <a:p>
            <a:r>
              <a:rPr lang="en-GB" baseline="0" dirty="0" smtClean="0"/>
              <a:t>These tools are available to use consistently throughout the lifecycle</a:t>
            </a:r>
          </a:p>
        </p:txBody>
      </p:sp>
      <p:sp>
        <p:nvSpPr>
          <p:cNvPr id="4" name="Slide Number Placeholder 3"/>
          <p:cNvSpPr>
            <a:spLocks noGrp="1"/>
          </p:cNvSpPr>
          <p:nvPr>
            <p:ph type="sldNum" sz="quarter" idx="10"/>
          </p:nvPr>
        </p:nvSpPr>
        <p:spPr/>
        <p:txBody>
          <a:bodyPr/>
          <a:lstStyle/>
          <a:p>
            <a:fld id="{27F7A45B-6EF4-48D1-BAD3-C67D3F7B37C9}" type="slidenum">
              <a:rPr lang="en-GB" smtClean="0"/>
              <a:t>18</a:t>
            </a:fld>
            <a:endParaRPr lang="en-GB" dirty="0"/>
          </a:p>
        </p:txBody>
      </p:sp>
    </p:spTree>
    <p:extLst>
      <p:ext uri="{BB962C8B-B14F-4D97-AF65-F5344CB8AC3E}">
        <p14:creationId xmlns:p14="http://schemas.microsoft.com/office/powerpoint/2010/main" val="425924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Describe</a:t>
            </a:r>
            <a:r>
              <a:rPr lang="en-GB" baseline="0" dirty="0" smtClean="0"/>
              <a:t> how monitoring is using telemtry (remote measurement) to look at application performance</a:t>
            </a:r>
          </a:p>
          <a:p>
            <a:r>
              <a:rPr lang="en-GB" baseline="0" dirty="0" smtClean="0"/>
              <a:t>And ultimately business intelligence is what matters</a:t>
            </a:r>
            <a:endParaRPr lang="en-GB" dirty="0"/>
          </a:p>
        </p:txBody>
      </p:sp>
      <p:sp>
        <p:nvSpPr>
          <p:cNvPr id="4" name="Slide Number Placeholder 3"/>
          <p:cNvSpPr>
            <a:spLocks noGrp="1"/>
          </p:cNvSpPr>
          <p:nvPr>
            <p:ph type="sldNum" sz="quarter" idx="10"/>
          </p:nvPr>
        </p:nvSpPr>
        <p:spPr/>
        <p:txBody>
          <a:bodyPr/>
          <a:lstStyle/>
          <a:p>
            <a:fld id="{BFBB8159-5CDE-4634-8C5A-3005F6D7C227}" type="slidenum">
              <a:rPr lang="en-GB" smtClean="0"/>
              <a:t>20</a:t>
            </a:fld>
            <a:endParaRPr lang="en-GB" dirty="0"/>
          </a:p>
        </p:txBody>
      </p:sp>
    </p:spTree>
    <p:extLst>
      <p:ext uri="{BB962C8B-B14F-4D97-AF65-F5344CB8AC3E}">
        <p14:creationId xmlns:p14="http://schemas.microsoft.com/office/powerpoint/2010/main" val="114443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pPr marL="228600" indent="-228600">
              <a:buAutoNum type="arabicPeriod"/>
            </a:pPr>
            <a:r>
              <a:rPr lang="en-GB" baseline="0" dirty="0" smtClean="0"/>
              <a:t>Logs get pushed into logstash via a shipper or datasource:</a:t>
            </a:r>
          </a:p>
          <a:p>
            <a:pPr marL="685800" lvl="1" indent="-228600">
              <a:buFont typeface="Arial" panose="020B0604020202020204" pitchFamily="34" charset="0"/>
              <a:buChar char="•"/>
            </a:pPr>
            <a:r>
              <a:rPr lang="en-GB" baseline="0" dirty="0" smtClean="0"/>
              <a:t>rsyslogd (TCP/UDP)</a:t>
            </a:r>
          </a:p>
          <a:p>
            <a:pPr marL="685800" lvl="1" indent="-228600">
              <a:buFont typeface="Arial" panose="020B0604020202020204" pitchFamily="34" charset="0"/>
              <a:buChar char="•"/>
            </a:pPr>
            <a:r>
              <a:rPr lang="en-GB" baseline="0" dirty="0" smtClean="0"/>
              <a:t>Lumberjack</a:t>
            </a:r>
          </a:p>
          <a:p>
            <a:pPr marL="685800" lvl="1" indent="-228600">
              <a:buFont typeface="Arial" panose="020B0604020202020204" pitchFamily="34" charset="0"/>
              <a:buChar char="•"/>
            </a:pPr>
            <a:r>
              <a:rPr lang="en-GB" baseline="0" dirty="0" smtClean="0"/>
              <a:t>RabbitMQ</a:t>
            </a:r>
          </a:p>
          <a:p>
            <a:pPr marL="685800" lvl="1" indent="-228600">
              <a:buAutoNum type="arabicPeriod"/>
            </a:pPr>
            <a:endParaRPr lang="en-GB" baseline="0" dirty="0" smtClean="0"/>
          </a:p>
          <a:p>
            <a:pPr marL="0" lvl="0" indent="0">
              <a:buNone/>
            </a:pPr>
            <a:r>
              <a:rPr lang="en-GB" dirty="0" smtClean="0"/>
              <a:t>2.</a:t>
            </a:r>
            <a:r>
              <a:rPr lang="en-GB" baseline="0" dirty="0" smtClean="0"/>
              <a:t> Logstash takes the logs and other time-based information and stores it for processing and transformations. Logstash parses all data sources, based on Grok patterns and outputs a JSON object for each log entry.</a:t>
            </a:r>
          </a:p>
          <a:p>
            <a:pPr marL="628650" lvl="1" indent="-171450">
              <a:buFont typeface="Arial" panose="020B0604020202020204" pitchFamily="34" charset="0"/>
              <a:buChar char="•"/>
            </a:pPr>
            <a:r>
              <a:rPr lang="en-GB" baseline="0" dirty="0" smtClean="0"/>
              <a:t>Grok patterns are regular expressions for breaking down log entries into their constituent parts. </a:t>
            </a:r>
          </a:p>
          <a:p>
            <a:pPr marL="628650" lvl="1" indent="-171450">
              <a:buFont typeface="Arial" panose="020B0604020202020204" pitchFamily="34" charset="0"/>
              <a:buChar char="•"/>
            </a:pPr>
            <a:endParaRPr lang="en-GB" baseline="0" dirty="0" smtClean="0"/>
          </a:p>
          <a:p>
            <a:pPr marL="228600" lvl="0" indent="-228600">
              <a:buFont typeface="Arial" panose="020B0604020202020204" pitchFamily="34" charset="0"/>
              <a:buAutoNum type="arabicPeriod" startAt="3"/>
            </a:pPr>
            <a:r>
              <a:rPr lang="en-GB" baseline="0" dirty="0" smtClean="0"/>
              <a:t>Elasticsearch is a search and analytics engine. </a:t>
            </a:r>
          </a:p>
          <a:p>
            <a:pPr marL="628650" lvl="1" indent="-171450">
              <a:buFont typeface="Arial" panose="020B0604020202020204" pitchFamily="34" charset="0"/>
              <a:buChar char="•"/>
            </a:pPr>
            <a:r>
              <a:rPr lang="en-GB" baseline="0" dirty="0" smtClean="0"/>
              <a:t>Queries are based on the Apache Lucene language</a:t>
            </a:r>
          </a:p>
          <a:p>
            <a:pPr marL="457200" lvl="1" indent="0">
              <a:buFont typeface="Arial" panose="020B0604020202020204" pitchFamily="34" charset="0"/>
              <a:buNone/>
            </a:pPr>
            <a:endParaRPr lang="en-GB" baseline="0" dirty="0" smtClean="0"/>
          </a:p>
          <a:p>
            <a:pPr marL="228600" lvl="0" indent="-228600">
              <a:buFont typeface="Arial" panose="020B0604020202020204" pitchFamily="34" charset="0"/>
              <a:buAutoNum type="arabicPeriod" startAt="3"/>
            </a:pPr>
            <a:r>
              <a:rPr lang="en-GB" baseline="0" dirty="0" smtClean="0"/>
              <a:t>Kibana is elasticssearch’s data visualizations engine allowing you to view all your data through custom dashboards. </a:t>
            </a:r>
          </a:p>
        </p:txBody>
      </p:sp>
      <p:sp>
        <p:nvSpPr>
          <p:cNvPr id="4" name="Slide Number Placeholder 3"/>
          <p:cNvSpPr>
            <a:spLocks noGrp="1"/>
          </p:cNvSpPr>
          <p:nvPr>
            <p:ph type="sldNum" sz="quarter" idx="10"/>
          </p:nvPr>
        </p:nvSpPr>
        <p:spPr/>
        <p:txBody>
          <a:bodyPr/>
          <a:lstStyle/>
          <a:p>
            <a:fld id="{BFBB8159-5CDE-4634-8C5A-3005F6D7C227}" type="slidenum">
              <a:rPr lang="en-GB" smtClean="0"/>
              <a:t>23</a:t>
            </a:fld>
            <a:endParaRPr lang="en-GB" dirty="0"/>
          </a:p>
        </p:txBody>
      </p:sp>
    </p:spTree>
    <p:extLst>
      <p:ext uri="{BB962C8B-B14F-4D97-AF65-F5344CB8AC3E}">
        <p14:creationId xmlns:p14="http://schemas.microsoft.com/office/powerpoint/2010/main" val="628423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8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99734330.jpg"/>
            <p:cNvPicPr>
              <a:picLocks noChangeAspect="1" noChangeArrowheads="1"/>
            </p:cNvPicPr>
            <p:nvPr/>
          </p:nvPicPr>
          <p:blipFill rotWithShape="1">
            <a:blip r:embed="rId2" cstate="email">
              <a:extLst>
                <a:ext uri="{28A0092B-C50C-407E-A947-70E740481C1C}">
                  <a14:useLocalDpi xmlns:a14="http://schemas.microsoft.com/office/drawing/2010/main"/>
                </a:ext>
              </a:extLst>
            </a:blip>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JBWServer\Shared\transit\_To_Tim\white blur 1.png"/>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0" y="0"/>
              <a:ext cx="4273984" cy="29473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9"/>
            <p:cNvCxnSpPr>
              <a:cxnSpLocks noChangeShapeType="1"/>
            </p:cNvCxnSpPr>
            <p:nvPr/>
          </p:nvCxnSpPr>
          <p:spPr bwMode="auto">
            <a:xfrm>
              <a:off x="496888" y="1102300"/>
              <a:ext cx="8647112" cy="0"/>
            </a:xfrm>
            <a:prstGeom prst="line">
              <a:avLst/>
            </a:prstGeom>
            <a:noFill/>
            <a:ln w="12700">
              <a:solidFill>
                <a:schemeClr val="tx1"/>
              </a:solidFill>
              <a:round/>
              <a:headEnd/>
              <a:tailEnd/>
            </a:ln>
          </p:spPr>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7288" y="797819"/>
              <a:ext cx="2528887" cy="175897"/>
            </a:xfrm>
            <a:prstGeom prst="rect">
              <a:avLst/>
            </a:prstGeom>
          </p:spPr>
        </p:pic>
        <p:grpSp>
          <p:nvGrpSpPr>
            <p:cNvPr id="9" name="Group 8"/>
            <p:cNvGrpSpPr/>
            <p:nvPr/>
          </p:nvGrpSpPr>
          <p:grpSpPr>
            <a:xfrm>
              <a:off x="495299" y="312167"/>
              <a:ext cx="2183716" cy="635721"/>
              <a:chOff x="459321" y="5788818"/>
              <a:chExt cx="2183716" cy="635721"/>
            </a:xfrm>
          </p:grpSpPr>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4" name="Freeform 13"/>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nvGrpSpPr>
            <p:cNvPr id="10" name="Group 9"/>
            <p:cNvGrpSpPr/>
            <p:nvPr/>
          </p:nvGrpSpPr>
          <p:grpSpPr>
            <a:xfrm>
              <a:off x="5633931" y="1692955"/>
              <a:ext cx="3074395" cy="2060440"/>
              <a:chOff x="5701703" y="682760"/>
              <a:chExt cx="3074395" cy="2060440"/>
            </a:xfrm>
          </p:grpSpPr>
          <p:sp>
            <p:nvSpPr>
              <p:cNvPr id="11" name="Freeform 1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sp>
        <p:nvSpPr>
          <p:cNvPr id="2" name="Title 1"/>
          <p:cNvSpPr>
            <a:spLocks noGrp="1"/>
          </p:cNvSpPr>
          <p:nvPr>
            <p:ph type="ctrTitle" hasCustomPrompt="1"/>
          </p:nvPr>
        </p:nvSpPr>
        <p:spPr>
          <a:xfrm>
            <a:off x="496892" y="1599032"/>
            <a:ext cx="4075113"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Module #</a:t>
            </a:r>
            <a:br>
              <a:rPr lang="en-US" dirty="0" smtClean="0"/>
            </a:br>
            <a:r>
              <a:rPr lang="en-US" dirty="0" smtClean="0"/>
              <a:t>Module name</a:t>
            </a:r>
            <a:endParaRPr lang="en-GB" dirty="0"/>
          </a:p>
        </p:txBody>
      </p:sp>
      <p:sp>
        <p:nvSpPr>
          <p:cNvPr id="33" name="Text Placeholder 32"/>
          <p:cNvSpPr>
            <a:spLocks noGrp="1"/>
          </p:cNvSpPr>
          <p:nvPr>
            <p:ph type="body" sz="quarter" idx="10" hasCustomPrompt="1"/>
          </p:nvPr>
        </p:nvSpPr>
        <p:spPr>
          <a:xfrm>
            <a:off x="496892" y="2669757"/>
            <a:ext cx="407511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err="1" smtClean="0"/>
              <a:t>DevOps</a:t>
            </a:r>
            <a:r>
              <a:rPr lang="en-US" dirty="0" smtClean="0"/>
              <a:t> Academy</a:t>
            </a:r>
          </a:p>
        </p:txBody>
      </p:sp>
    </p:spTree>
    <p:extLst>
      <p:ext uri="{BB962C8B-B14F-4D97-AF65-F5344CB8AC3E}">
        <p14:creationId xmlns:p14="http://schemas.microsoft.com/office/powerpoint/2010/main" val="4161689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0_Cover Slide_Top">
    <p:spTree>
      <p:nvGrpSpPr>
        <p:cNvPr id="1" name=""/>
        <p:cNvGrpSpPr/>
        <p:nvPr/>
      </p:nvGrpSpPr>
      <p:grpSpPr>
        <a:xfrm>
          <a:off x="0" y="0"/>
          <a:ext cx="0" cy="0"/>
          <a:chOff x="0" y="0"/>
          <a:chExt cx="0" cy="0"/>
        </a:xfrm>
      </p:grpSpPr>
      <p:grpSp>
        <p:nvGrpSpPr>
          <p:cNvPr id="14" name="Group 13"/>
          <p:cNvGrpSpPr/>
          <p:nvPr/>
        </p:nvGrpSpPr>
        <p:grpSpPr>
          <a:xfrm>
            <a:off x="0" y="0"/>
            <a:ext cx="9144000" cy="6858000"/>
            <a:chOff x="0" y="0"/>
            <a:chExt cx="9144000" cy="6858000"/>
          </a:xfrm>
        </p:grpSpPr>
        <p:pic>
          <p:nvPicPr>
            <p:cNvPr id="15" name="Picture 2" descr="\\JBWServer\Shared\Clients\Presentations\Accenture\Lynette Oelschig - 12-4142 - Cloud ppt templates and style guide\Working Files\Final Images\15900244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JBWServer\Shared\transit\_To_Tim\white blur 1.png"/>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0" y="0"/>
              <a:ext cx="4273984" cy="294734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9"/>
            <p:cNvCxnSpPr>
              <a:cxnSpLocks noChangeShapeType="1"/>
            </p:cNvCxnSpPr>
            <p:nvPr/>
          </p:nvCxnSpPr>
          <p:spPr bwMode="auto">
            <a:xfrm>
              <a:off x="496888" y="1102300"/>
              <a:ext cx="8647112" cy="0"/>
            </a:xfrm>
            <a:prstGeom prst="line">
              <a:avLst/>
            </a:prstGeom>
            <a:noFill/>
            <a:ln w="12700">
              <a:solidFill>
                <a:schemeClr val="tx1"/>
              </a:solidFill>
              <a:round/>
              <a:headEnd/>
              <a:tailEnd/>
            </a:ln>
          </p:spPr>
        </p:cxn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7288" y="797819"/>
              <a:ext cx="2528887" cy="175897"/>
            </a:xfrm>
            <a:prstGeom prst="rect">
              <a:avLst/>
            </a:prstGeom>
          </p:spPr>
        </p:pic>
        <p:grpSp>
          <p:nvGrpSpPr>
            <p:cNvPr id="19" name="Group 18"/>
            <p:cNvGrpSpPr/>
            <p:nvPr/>
          </p:nvGrpSpPr>
          <p:grpSpPr>
            <a:xfrm>
              <a:off x="495299" y="312167"/>
              <a:ext cx="2183716" cy="635721"/>
              <a:chOff x="459321" y="5788818"/>
              <a:chExt cx="2183716" cy="635721"/>
            </a:xfrm>
          </p:grpSpPr>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24" name="Freeform 23"/>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nvGrpSpPr>
            <p:cNvPr id="20" name="Group 19"/>
            <p:cNvGrpSpPr/>
            <p:nvPr/>
          </p:nvGrpSpPr>
          <p:grpSpPr>
            <a:xfrm>
              <a:off x="5633931" y="1771785"/>
              <a:ext cx="3074395" cy="2060440"/>
              <a:chOff x="5701703" y="682760"/>
              <a:chExt cx="3074395" cy="2060440"/>
            </a:xfrm>
          </p:grpSpPr>
          <p:sp>
            <p:nvSpPr>
              <p:cNvPr id="21" name="Freeform 2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sp>
        <p:nvSpPr>
          <p:cNvPr id="2" name="Title 1"/>
          <p:cNvSpPr>
            <a:spLocks noGrp="1"/>
          </p:cNvSpPr>
          <p:nvPr>
            <p:ph type="ctrTitle" hasCustomPrompt="1"/>
          </p:nvPr>
        </p:nvSpPr>
        <p:spPr>
          <a:xfrm>
            <a:off x="496892" y="1599032"/>
            <a:ext cx="4075113"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6892" y="2669757"/>
            <a:ext cx="407511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1271621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1_Cover Slide_Top">
    <p:spTree>
      <p:nvGrpSpPr>
        <p:cNvPr id="1" name=""/>
        <p:cNvGrpSpPr/>
        <p:nvPr/>
      </p:nvGrpSpPr>
      <p:grpSpPr>
        <a:xfrm>
          <a:off x="0" y="0"/>
          <a:ext cx="0" cy="0"/>
          <a:chOff x="0" y="0"/>
          <a:chExt cx="0" cy="0"/>
        </a:xfrm>
      </p:grpSpPr>
      <p:grpSp>
        <p:nvGrpSpPr>
          <p:cNvPr id="14" name="Group 13"/>
          <p:cNvGrpSpPr/>
          <p:nvPr/>
        </p:nvGrpSpPr>
        <p:grpSpPr>
          <a:xfrm>
            <a:off x="0" y="0"/>
            <a:ext cx="9144000" cy="6858000"/>
            <a:chOff x="0" y="0"/>
            <a:chExt cx="9144000" cy="6858000"/>
          </a:xfrm>
        </p:grpSpPr>
        <p:pic>
          <p:nvPicPr>
            <p:cNvPr id="15" name="Picture 2" descr="\\JBWServer\Shared\Clients\Presentations\Accenture\Lynette Oelschig - 12-4142 - Cloud ppt templates and style guide\Working Files\Final Images\155542779.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9"/>
            <p:cNvCxnSpPr>
              <a:cxnSpLocks noChangeShapeType="1"/>
            </p:cNvCxnSpPr>
            <p:nvPr/>
          </p:nvCxnSpPr>
          <p:spPr bwMode="auto">
            <a:xfrm>
              <a:off x="496800" y="6550025"/>
              <a:ext cx="8647200" cy="0"/>
            </a:xfrm>
            <a:prstGeom prst="line">
              <a:avLst/>
            </a:prstGeom>
            <a:noFill/>
            <a:ln w="12700">
              <a:solidFill>
                <a:schemeClr val="tx1"/>
              </a:solidFill>
              <a:round/>
              <a:headEnd/>
              <a:tailEnd/>
            </a:ln>
          </p:spPr>
        </p:cxn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7288" y="6251894"/>
              <a:ext cx="2528887" cy="175897"/>
            </a:xfrm>
            <a:prstGeom prst="rect">
              <a:avLst/>
            </a:prstGeom>
          </p:spPr>
        </p:pic>
        <p:grpSp>
          <p:nvGrpSpPr>
            <p:cNvPr id="18" name="Group 17"/>
            <p:cNvGrpSpPr/>
            <p:nvPr/>
          </p:nvGrpSpPr>
          <p:grpSpPr>
            <a:xfrm>
              <a:off x="5633931" y="2137580"/>
              <a:ext cx="3074395" cy="2060440"/>
              <a:chOff x="5701703" y="682760"/>
              <a:chExt cx="3074395" cy="2060440"/>
            </a:xfrm>
          </p:grpSpPr>
          <p:sp>
            <p:nvSpPr>
              <p:cNvPr id="22" name="Freeform 2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19" name="Group 18"/>
            <p:cNvGrpSpPr/>
            <p:nvPr/>
          </p:nvGrpSpPr>
          <p:grpSpPr>
            <a:xfrm>
              <a:off x="495299" y="5753967"/>
              <a:ext cx="2183716" cy="635721"/>
              <a:chOff x="459321" y="5788818"/>
              <a:chExt cx="2183716" cy="635721"/>
            </a:xfrm>
          </p:grpSpPr>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21" name="Freeform 20"/>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sp>
        <p:nvSpPr>
          <p:cNvPr id="2" name="Title 1"/>
          <p:cNvSpPr>
            <a:spLocks noGrp="1"/>
          </p:cNvSpPr>
          <p:nvPr>
            <p:ph type="ctrTitle" hasCustomPrompt="1"/>
          </p:nvPr>
        </p:nvSpPr>
        <p:spPr>
          <a:xfrm>
            <a:off x="495305" y="912030"/>
            <a:ext cx="4473743"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5304" y="1982756"/>
            <a:ext cx="447374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
        <p:nvSpPr>
          <p:cNvPr id="24" name="Rectangle 10"/>
          <p:cNvSpPr>
            <a:spLocks noChangeArrowheads="1"/>
          </p:cNvSpPr>
          <p:nvPr/>
        </p:nvSpPr>
        <p:spPr bwMode="auto">
          <a:xfrm>
            <a:off x="458789" y="6535748"/>
            <a:ext cx="8345487" cy="244475"/>
          </a:xfrm>
          <a:prstGeom prst="rect">
            <a:avLst/>
          </a:prstGeom>
          <a:noFill/>
          <a:ln w="9525">
            <a:noFill/>
            <a:miter lim="800000"/>
            <a:headEnd/>
            <a:tailEnd/>
          </a:ln>
          <a:effectLst/>
        </p:spPr>
        <p:txBody>
          <a:bodyPr>
            <a:spAutoFit/>
          </a:bodyPr>
          <a:lstStyle/>
          <a:p>
            <a:pPr>
              <a:lnSpc>
                <a:spcPct val="100000"/>
              </a:lnSpc>
              <a:defRPr/>
            </a:pPr>
            <a:r>
              <a:rPr lang="en-US" sz="1000" b="0" dirty="0">
                <a:solidFill>
                  <a:schemeClr val="tx1"/>
                </a:solidFill>
                <a:latin typeface="Arial" pitchFamily="34" charset="0"/>
              </a:rPr>
              <a:t>Copyright © </a:t>
            </a:r>
            <a:r>
              <a:rPr lang="en-US" sz="1000" b="0" dirty="0" smtClean="0">
                <a:solidFill>
                  <a:schemeClr val="tx1"/>
                </a:solidFill>
                <a:latin typeface="Arial" pitchFamily="34" charset="0"/>
              </a:rPr>
              <a:t>2014 </a:t>
            </a:r>
            <a:r>
              <a:rPr lang="en-US" sz="1000" b="0" dirty="0">
                <a:solidFill>
                  <a:schemeClr val="tx1"/>
                </a:solidFill>
                <a:latin typeface="Arial" pitchFamily="34" charset="0"/>
              </a:rPr>
              <a:t>Accenture All Rights Reserved. Accenture, its logo, and High Performance Delivered are trademarks of Accenture.</a:t>
            </a:r>
          </a:p>
        </p:txBody>
      </p:sp>
    </p:spTree>
    <p:extLst>
      <p:ext uri="{BB962C8B-B14F-4D97-AF65-F5344CB8AC3E}">
        <p14:creationId xmlns:p14="http://schemas.microsoft.com/office/powerpoint/2010/main" val="661660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3FE1AAC3-A965-44A3-AD06-EA035165D72C}" type="slidenum">
              <a:rPr lang="en-GB" smtClean="0"/>
              <a:t>‹#›</a:t>
            </a:fld>
            <a:endParaRPr lang="en-GB"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10" name="Text Placeholder 16"/>
          <p:cNvSpPr>
            <a:spLocks noGrp="1"/>
          </p:cNvSpPr>
          <p:nvPr>
            <p:ph type="body" sz="quarter" idx="10"/>
          </p:nvPr>
        </p:nvSpPr>
        <p:spPr>
          <a:xfrm>
            <a:off x="496889" y="1166781"/>
            <a:ext cx="4019550" cy="396000"/>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96803" y="1562789"/>
            <a:ext cx="4019550" cy="482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Text Placeholder 16"/>
          <p:cNvSpPr>
            <a:spLocks noGrp="1"/>
          </p:cNvSpPr>
          <p:nvPr>
            <p:ph type="body" sz="quarter" idx="16"/>
          </p:nvPr>
        </p:nvSpPr>
        <p:spPr>
          <a:xfrm>
            <a:off x="4627568" y="1166781"/>
            <a:ext cx="4021137" cy="396000"/>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smtClean="0"/>
              <a:t>Click to edit Master text styles</a:t>
            </a:r>
          </a:p>
        </p:txBody>
      </p:sp>
      <p:sp>
        <p:nvSpPr>
          <p:cNvPr id="13" name="Content Placeholder 7"/>
          <p:cNvSpPr>
            <a:spLocks noGrp="1"/>
          </p:cNvSpPr>
          <p:nvPr>
            <p:ph sz="quarter" idx="17"/>
          </p:nvPr>
        </p:nvSpPr>
        <p:spPr>
          <a:xfrm>
            <a:off x="4627568" y="1562789"/>
            <a:ext cx="4021137" cy="482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endParaRPr lang="en-GB"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3FE1AAC3-A965-44A3-AD06-EA035165D72C}" type="slidenum">
              <a:rPr lang="en-GB" smtClean="0"/>
              <a:t>‹#›</a:t>
            </a:fld>
            <a:endParaRPr lang="en-GB"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96800" y="1166781"/>
            <a:ext cx="8151900" cy="396000"/>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96801" y="1562789"/>
            <a:ext cx="4019638" cy="482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Content Placeholder 7"/>
          <p:cNvSpPr>
            <a:spLocks noGrp="1"/>
          </p:cNvSpPr>
          <p:nvPr>
            <p:ph sz="quarter" idx="17"/>
          </p:nvPr>
        </p:nvSpPr>
        <p:spPr>
          <a:xfrm>
            <a:off x="4627568" y="1562789"/>
            <a:ext cx="4021137" cy="4826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endParaRPr lang="en-GB"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3FE1AAC3-A965-44A3-AD06-EA035165D72C}" type="slidenum">
              <a:rPr lang="en-GB" smtClean="0"/>
              <a:t>‹#›</a:t>
            </a:fld>
            <a:endParaRPr lang="en-GB"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96800" y="1169377"/>
            <a:ext cx="8151900" cy="52203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 name="Footer Placeholder 2"/>
          <p:cNvSpPr>
            <a:spLocks noGrp="1"/>
          </p:cNvSpPr>
          <p:nvPr>
            <p:ph type="ftr" sz="quarter" idx="15"/>
          </p:nvPr>
        </p:nvSpPr>
        <p:spPr/>
        <p:txBody>
          <a:bodyPr/>
          <a:lstStyle/>
          <a:p>
            <a:endParaRPr lang="en-GB"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3FE1AAC3-A965-44A3-AD06-EA035165D72C}" type="slidenum">
              <a:rPr lang="en-GB" smtClean="0"/>
              <a:t>‹#›</a:t>
            </a:fld>
            <a:endParaRPr lang="en-GB"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96801" y="1168094"/>
            <a:ext cx="4019638" cy="522159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3" name="Content Placeholder 3"/>
          <p:cNvSpPr>
            <a:spLocks noGrp="1"/>
          </p:cNvSpPr>
          <p:nvPr>
            <p:ph sz="quarter" idx="17"/>
          </p:nvPr>
        </p:nvSpPr>
        <p:spPr>
          <a:xfrm>
            <a:off x="4627563" y="1168094"/>
            <a:ext cx="4021138" cy="522159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2" name="Footer Placeholder 1"/>
          <p:cNvSpPr>
            <a:spLocks noGrp="1"/>
          </p:cNvSpPr>
          <p:nvPr>
            <p:ph type="ftr" sz="quarter" idx="18"/>
          </p:nvPr>
        </p:nvSpPr>
        <p:spPr/>
        <p:txBody>
          <a:bodyPr/>
          <a:lstStyle/>
          <a:p>
            <a:endParaRPr lang="en-GB"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FE1AAC3-A965-44A3-AD06-EA035165D72C}" type="slidenum">
              <a:rPr lang="en-GB" smtClean="0"/>
              <a:t>‹#›</a:t>
            </a:fld>
            <a:endParaRPr lang="en-GB"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96800" y="1166781"/>
            <a:ext cx="8151900" cy="396000"/>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smtClean="0"/>
              <a:t>Click to edit Master text styles</a:t>
            </a:r>
          </a:p>
        </p:txBody>
      </p:sp>
      <p:sp>
        <p:nvSpPr>
          <p:cNvPr id="2" name="Footer Placeholder 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FE1AAC3-A965-44A3-AD06-EA035165D72C}" type="slidenum">
              <a:rPr lang="en-GB" smtClean="0"/>
              <a:t>‹#›</a:t>
            </a:fld>
            <a:endParaRPr lang="en-GB"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endParaRPr lang="en-GB"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p>
            <a:endParaRPr lang="en-GB" dirty="0"/>
          </a:p>
        </p:txBody>
      </p:sp>
    </p:spTree>
    <p:extLst>
      <p:ext uri="{BB962C8B-B14F-4D97-AF65-F5344CB8AC3E}">
        <p14:creationId xmlns:p14="http://schemas.microsoft.com/office/powerpoint/2010/main" val="43808522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6893" y="1256061"/>
            <a:ext cx="8151811"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2288923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96800" y="1166781"/>
            <a:ext cx="8151900" cy="396548"/>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8" name="Content Placeholder 7"/>
          <p:cNvSpPr>
            <a:spLocks noGrp="1"/>
          </p:cNvSpPr>
          <p:nvPr>
            <p:ph sz="quarter" idx="11"/>
          </p:nvPr>
        </p:nvSpPr>
        <p:spPr>
          <a:xfrm>
            <a:off x="496800" y="1563329"/>
            <a:ext cx="8151900" cy="4826359"/>
          </a:xfrm>
        </p:spPr>
        <p:txBody>
          <a:bodyPr/>
          <a:lstStyle>
            <a:lvl2pPr>
              <a:defRPr sz="1400"/>
            </a:lvl2pPr>
            <a:lvl3pPr>
              <a:defRPr sz="1200"/>
            </a:lvl3pPr>
            <a:lvl4pPr>
              <a:defRPr sz="110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dirty="0" smtClean="0"/>
              <a:t>Click to edit Master title style</a:t>
            </a:r>
            <a:endParaRPr lang="en-AU" dirty="0"/>
          </a:p>
        </p:txBody>
      </p:sp>
      <p:sp>
        <p:nvSpPr>
          <p:cNvPr id="5" name="Footer Placeholder 4"/>
          <p:cNvSpPr>
            <a:spLocks noGrp="1"/>
          </p:cNvSpPr>
          <p:nvPr>
            <p:ph type="ftr" sz="quarter" idx="12"/>
          </p:nvPr>
        </p:nvSpPr>
        <p:spPr/>
        <p:txBody>
          <a:bodyPr/>
          <a:lstStyle/>
          <a:p>
            <a:endParaRPr lang="en-GB" dirty="0"/>
          </a:p>
        </p:txBody>
      </p:sp>
      <p:sp>
        <p:nvSpPr>
          <p:cNvPr id="6" name="Slide Number Placeholder 5"/>
          <p:cNvSpPr>
            <a:spLocks noGrp="1"/>
          </p:cNvSpPr>
          <p:nvPr>
            <p:ph type="sldNum" sz="quarter" idx="13"/>
          </p:nvPr>
        </p:nvSpPr>
        <p:spPr/>
        <p:txBody>
          <a:bodyPr/>
          <a:lstStyle/>
          <a:p>
            <a:fld id="{3FE1AAC3-A965-44A3-AD06-EA035165D72C}" type="slidenum">
              <a:rPr lang="en-GB" smtClean="0"/>
              <a:t>‹#›</a:t>
            </a:fld>
            <a:endParaRPr lang="en-GB"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6888" y="1256061"/>
            <a:ext cx="8151812"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410455593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Credentials_8.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770008"/>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300316100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3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Stage 0_1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770008"/>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0471227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4_Divider Slide 1">
    <p:bg>
      <p:bgPr>
        <a:solidFill>
          <a:schemeClr val="accent3"/>
        </a:solidFill>
        <a:effectLst/>
      </p:bgPr>
    </p:bg>
    <p:spTree>
      <p:nvGrpSpPr>
        <p:cNvPr id="1" name=""/>
        <p:cNvGrpSpPr/>
        <p:nvPr/>
      </p:nvGrpSpPr>
      <p:grpSpPr>
        <a:xfrm>
          <a:off x="0" y="0"/>
          <a:ext cx="0" cy="0"/>
          <a:chOff x="0" y="0"/>
          <a:chExt cx="0" cy="0"/>
        </a:xfrm>
      </p:grpSpPr>
      <p:pic>
        <p:nvPicPr>
          <p:cNvPr id="7" name="Picture 4" descr="\\JBWServer\Shared\Clients\Presentations\Accenture\Lynette Oelschig - 12-4142 - Cloud ppt templates and style guide\Working Files\Final Images\Stage 0_1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770008"/>
            <a:ext cx="4019550"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tx2"/>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80480838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5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shutterstock_595564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3915124"/>
            <a:ext cx="8151811"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462616"/>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28559753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6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9976075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1587"/>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770008"/>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73854524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9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12703392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770008"/>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41697551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0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15900244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1784892"/>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1332384"/>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295951112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155542779.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770008"/>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tx2"/>
                </a:solidFill>
              </a:defRPr>
            </a:lvl1pPr>
          </a:lstStyle>
          <a:p>
            <a:endParaRPr lang="en-GB" dirty="0"/>
          </a:p>
        </p:txBody>
      </p:sp>
      <p:sp>
        <p:nvSpPr>
          <p:cNvPr id="6" name="Text Placeholder 8"/>
          <p:cNvSpPr>
            <a:spLocks noGrp="1"/>
          </p:cNvSpPr>
          <p:nvPr>
            <p:ph type="body" sz="quarter" idx="11" hasCustomPrompt="1"/>
          </p:nvPr>
        </p:nvSpPr>
        <p:spPr>
          <a:xfrm>
            <a:off x="496888" y="317500"/>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218241909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7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13369402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5715785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over Slide_Top">
    <p:spTree>
      <p:nvGrpSpPr>
        <p:cNvPr id="1" name=""/>
        <p:cNvGrpSpPr/>
        <p:nvPr/>
      </p:nvGrpSpPr>
      <p:grpSpPr>
        <a:xfrm>
          <a:off x="0" y="0"/>
          <a:ext cx="0" cy="0"/>
          <a:chOff x="0" y="0"/>
          <a:chExt cx="0" cy="0"/>
        </a:xfrm>
      </p:grpSpPr>
      <p:pic>
        <p:nvPicPr>
          <p:cNvPr id="1026" name="Picture 2" descr="\\JBWServer\Shared\Clients\Presentations\Accenture\Lynette Oelschig - 12-4142 - Cloud ppt templates and style guide\Working Files\Final Images\COLOURBOX1463173[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430886"/>
            <a:ext cx="5399086"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6888" y="2501613"/>
            <a:ext cx="5399086"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grpSp>
        <p:nvGrpSpPr>
          <p:cNvPr id="36" name="Group 35"/>
          <p:cNvGrpSpPr/>
          <p:nvPr/>
        </p:nvGrpSpPr>
        <p:grpSpPr>
          <a:xfrm>
            <a:off x="5633935" y="4057690"/>
            <a:ext cx="3074395" cy="2060440"/>
            <a:chOff x="5701703" y="682760"/>
            <a:chExt cx="3074395" cy="2060440"/>
          </a:xfrm>
        </p:grpSpPr>
        <p:sp>
          <p:nvSpPr>
            <p:cNvPr id="37" name="Freeform 36"/>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38" name="Picture 3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39" name="Group 38"/>
          <p:cNvGrpSpPr/>
          <p:nvPr/>
        </p:nvGrpSpPr>
        <p:grpSpPr>
          <a:xfrm>
            <a:off x="494508" y="311737"/>
            <a:ext cx="2183719" cy="635721"/>
            <a:chOff x="448031" y="5788818"/>
            <a:chExt cx="2183719" cy="635721"/>
          </a:xfrm>
        </p:grpSpPr>
        <p:pic>
          <p:nvPicPr>
            <p:cNvPr id="40" name="Picture 3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41" name="Freeform 4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cxnSp>
        <p:nvCxnSpPr>
          <p:cNvPr id="42" name="Straight Connector 41"/>
          <p:cNvCxnSpPr>
            <a:cxnSpLocks noChangeShapeType="1"/>
          </p:cNvCxnSpPr>
          <p:nvPr/>
        </p:nvCxnSpPr>
        <p:spPr bwMode="auto">
          <a:xfrm>
            <a:off x="496888" y="1102300"/>
            <a:ext cx="8647112" cy="0"/>
          </a:xfrm>
          <a:prstGeom prst="line">
            <a:avLst/>
          </a:prstGeom>
          <a:noFill/>
          <a:ln w="12700">
            <a:solidFill>
              <a:schemeClr val="tx1"/>
            </a:solidFill>
            <a:round/>
            <a:headEnd/>
            <a:tailEnd/>
          </a:ln>
        </p:spPr>
      </p:cxnSp>
      <p:pic>
        <p:nvPicPr>
          <p:cNvPr id="43" name="Picture 42"/>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107289" y="799865"/>
            <a:ext cx="2528887" cy="171805"/>
          </a:xfrm>
          <a:prstGeom prst="rect">
            <a:avLst/>
          </a:prstGeom>
        </p:spPr>
      </p:pic>
    </p:spTree>
    <p:extLst>
      <p:ext uri="{BB962C8B-B14F-4D97-AF65-F5344CB8AC3E}">
        <p14:creationId xmlns:p14="http://schemas.microsoft.com/office/powerpoint/2010/main" val="260962958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9348428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253098695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13_Divider Slide 1">
    <p:bg>
      <p:bgPr>
        <a:solidFill>
          <a:schemeClr val="accent3"/>
        </a:solidFill>
        <a:effectLst/>
      </p:bgPr>
    </p:bg>
    <p:spTree>
      <p:nvGrpSpPr>
        <p:cNvPr id="1" name=""/>
        <p:cNvGrpSpPr/>
        <p:nvPr/>
      </p:nvGrpSpPr>
      <p:grpSpPr>
        <a:xfrm>
          <a:off x="0" y="0"/>
          <a:ext cx="0" cy="0"/>
          <a:chOff x="0" y="0"/>
          <a:chExt cx="0" cy="0"/>
        </a:xfrm>
      </p:grpSpPr>
      <p:pic>
        <p:nvPicPr>
          <p:cNvPr id="7" name="Picture 3" descr="\\JBWServer\Shared\Clients\Presentations\Accenture\Lynette Oelschig - 12-4142 - Cloud ppt templates and style guide\Working Files\Final Images\106586887.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tx2"/>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7297411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4_Divider Slide 1">
    <p:bg>
      <p:bgPr>
        <a:solidFill>
          <a:schemeClr val="accent3"/>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
            <a:ext cx="9144000" cy="6858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7306170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15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Stage 0_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56061"/>
            <a:ext cx="4019550"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803553"/>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3689050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8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iStock_000004081765Medium[1].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4284733"/>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832225"/>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55808586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16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shutterstock_9907964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4284733"/>
            <a:ext cx="4019550" cy="1161492"/>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3832225"/>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337092039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7_Divider Slide 1">
    <p:bg>
      <p:bgPr>
        <a:solidFill>
          <a:schemeClr val="accent3"/>
        </a:solidFill>
        <a:effectLst/>
      </p:bgPr>
    </p:bg>
    <p:spTree>
      <p:nvGrpSpPr>
        <p:cNvPr id="1" name=""/>
        <p:cNvGrpSpPr/>
        <p:nvPr/>
      </p:nvGrpSpPr>
      <p:grpSpPr>
        <a:xfrm>
          <a:off x="0" y="0"/>
          <a:ext cx="0" cy="0"/>
          <a:chOff x="0" y="0"/>
          <a:chExt cx="0" cy="0"/>
        </a:xfrm>
      </p:grpSpPr>
      <p:pic>
        <p:nvPicPr>
          <p:cNvPr id="7" name="Picture 2" descr="\\JBWServer\Shared\Clients\Presentations\Accenture\Lynette Oelschig - 12-4142 - Cloud ppt templates and style guide\Working Files\Final Images\iStock_000020161944Large.jpg"/>
          <p:cNvPicPr>
            <a:picLocks noChangeAspect="1" noChangeArrowheads="1"/>
          </p:cNvPicPr>
          <p:nvPr/>
        </p:nvPicPr>
        <p:blipFill rotWithShape="1">
          <a:blip r:embed="rId2" cstate="email">
            <a:extLst>
              <a:ext uri="{28A0092B-C50C-407E-A947-70E740481C1C}">
                <a14:useLocalDpi xmlns:a14="http://schemas.microsoft.com/office/drawing/2010/main"/>
              </a:ext>
            </a:extLst>
          </a:blip>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1717746"/>
            <a:ext cx="8151811"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1265238"/>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15142736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18_Divider Slide 1">
    <p:bg>
      <p:bgPr>
        <a:solidFill>
          <a:schemeClr val="accent3"/>
        </a:solidFill>
        <a:effectLst/>
      </p:bgPr>
    </p:bg>
    <p:spTree>
      <p:nvGrpSpPr>
        <p:cNvPr id="1" name=""/>
        <p:cNvGrpSpPr/>
        <p:nvPr/>
      </p:nvGrpSpPr>
      <p:grpSpPr>
        <a:xfrm>
          <a:off x="0" y="0"/>
          <a:ext cx="0" cy="0"/>
          <a:chOff x="0" y="0"/>
          <a:chExt cx="0" cy="0"/>
        </a:xfrm>
      </p:grpSpPr>
      <p:pic>
        <p:nvPicPr>
          <p:cNvPr id="8" name="Picture 2" descr="\\JBWServer\Shared\Clients\Presentations\Accenture\Lynette Oelschig - 12-4142 - Cloud ppt templates and style guide\Working Files\Final Images\97242474.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8" y="1370729"/>
            <a:ext cx="5399088" cy="1161492"/>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918221"/>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90976127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9_Divider Slide 1">
    <p:bg>
      <p:bgPr>
        <a:solidFill>
          <a:schemeClr val="accent3"/>
        </a:solidFill>
        <a:effectLst/>
      </p:bgPr>
    </p:bg>
    <p:spTree>
      <p:nvGrpSpPr>
        <p:cNvPr id="1" name=""/>
        <p:cNvGrpSpPr/>
        <p:nvPr/>
      </p:nvGrpSpPr>
      <p:grpSpPr>
        <a:xfrm>
          <a:off x="0" y="0"/>
          <a:ext cx="0" cy="0"/>
          <a:chOff x="0" y="0"/>
          <a:chExt cx="0" cy="0"/>
        </a:xfrm>
      </p:grpSpPr>
      <p:pic>
        <p:nvPicPr>
          <p:cNvPr id="7" name="Picture 5" descr="\\JBWServer\Shared\Clients\Presentations\Accenture\Lynette Oelschig - 12-4142 - Cloud ppt templates and style guide\Working Files\Final Images\158956189PS.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93" y="5453718"/>
            <a:ext cx="8151811" cy="756801"/>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bg1"/>
                </a:solidFill>
              </a:defRPr>
            </a:lvl1pPr>
          </a:lstStyle>
          <a:p>
            <a:endParaRPr lang="en-GB" dirty="0"/>
          </a:p>
        </p:txBody>
      </p:sp>
      <p:sp>
        <p:nvSpPr>
          <p:cNvPr id="6" name="Text Placeholder 8"/>
          <p:cNvSpPr>
            <a:spLocks noGrp="1"/>
          </p:cNvSpPr>
          <p:nvPr>
            <p:ph type="body" sz="quarter" idx="11" hasCustomPrompt="1"/>
          </p:nvPr>
        </p:nvSpPr>
        <p:spPr>
          <a:xfrm>
            <a:off x="496888" y="5174620"/>
            <a:ext cx="2857500" cy="452508"/>
          </a:xfrm>
        </p:spPr>
        <p:txBody>
          <a:bodyPr/>
          <a:lstStyle>
            <a:lvl1pPr marL="0" indent="0">
              <a:buNone/>
              <a:defRPr>
                <a:solidFill>
                  <a:schemeClr val="bg1"/>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91537989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0_Divider Slide 1">
    <p:bg>
      <p:bgPr>
        <a:solidFill>
          <a:schemeClr val="accent3"/>
        </a:solidFill>
        <a:effectLst/>
      </p:bgPr>
    </p:bg>
    <p:spTree>
      <p:nvGrpSpPr>
        <p:cNvPr id="1" name=""/>
        <p:cNvGrpSpPr/>
        <p:nvPr/>
      </p:nvGrpSpPr>
      <p:grpSpPr>
        <a:xfrm>
          <a:off x="0" y="0"/>
          <a:ext cx="0" cy="0"/>
          <a:chOff x="0" y="0"/>
          <a:chExt cx="0" cy="0"/>
        </a:xfrm>
      </p:grpSpPr>
      <p:pic>
        <p:nvPicPr>
          <p:cNvPr id="8" name="Picture 4" descr="\\JBWServer\Shared\Clients\Presentations\Accenture\Lynette Oelschig - 12-4142 - Cloud ppt templates and style guide\Working Files\Final Images\COE_2.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88"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96889" y="1235673"/>
            <a:ext cx="4019550" cy="1495805"/>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5" name="Slide Number Placeholder 4"/>
          <p:cNvSpPr>
            <a:spLocks noGrp="1"/>
          </p:cNvSpPr>
          <p:nvPr>
            <p:ph type="sldNum" sz="quarter" idx="4"/>
          </p:nvPr>
        </p:nvSpPr>
        <p:spPr>
          <a:xfrm>
            <a:off x="8140360" y="6546849"/>
            <a:ext cx="508345"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sp>
        <p:nvSpPr>
          <p:cNvPr id="3" name="Footer Placeholder 2"/>
          <p:cNvSpPr>
            <a:spLocks noGrp="1"/>
          </p:cNvSpPr>
          <p:nvPr>
            <p:ph type="ftr" sz="quarter" idx="10"/>
          </p:nvPr>
        </p:nvSpPr>
        <p:spPr>
          <a:xfrm>
            <a:off x="496800" y="6546849"/>
            <a:ext cx="2895600" cy="157164"/>
          </a:xfrm>
        </p:spPr>
        <p:txBody>
          <a:bodyPr/>
          <a:lstStyle>
            <a:lvl1pPr>
              <a:defRPr>
                <a:solidFill>
                  <a:schemeClr val="tx2"/>
                </a:solidFill>
              </a:defRPr>
            </a:lvl1pPr>
          </a:lstStyle>
          <a:p>
            <a:endParaRPr lang="en-GB" dirty="0"/>
          </a:p>
        </p:txBody>
      </p:sp>
      <p:sp>
        <p:nvSpPr>
          <p:cNvPr id="6" name="Text Placeholder 8"/>
          <p:cNvSpPr>
            <a:spLocks noGrp="1"/>
          </p:cNvSpPr>
          <p:nvPr>
            <p:ph type="body" sz="quarter" idx="11" hasCustomPrompt="1"/>
          </p:nvPr>
        </p:nvSpPr>
        <p:spPr>
          <a:xfrm>
            <a:off x="496888" y="488934"/>
            <a:ext cx="2857500" cy="452508"/>
          </a:xfrm>
        </p:spPr>
        <p:txBody>
          <a:bodyPr/>
          <a:lstStyle>
            <a:lvl1pPr marL="0" indent="0">
              <a:buNone/>
              <a:defRPr>
                <a:solidFill>
                  <a:schemeClr val="accent4"/>
                </a:solidFill>
              </a:defRPr>
            </a:lvl1pPr>
            <a:lvl2pPr marL="263525" indent="0">
              <a:buNone/>
              <a:defRPr/>
            </a:lvl2pPr>
          </a:lstStyle>
          <a:p>
            <a:pPr lvl="0"/>
            <a:r>
              <a:rPr lang="en-US" dirty="0" smtClean="0"/>
              <a:t>SECTION HEADER</a:t>
            </a:r>
            <a:endParaRPr lang="en-AU" dirty="0"/>
          </a:p>
        </p:txBody>
      </p:sp>
    </p:spTree>
    <p:extLst>
      <p:ext uri="{BB962C8B-B14F-4D97-AF65-F5344CB8AC3E}">
        <p14:creationId xmlns:p14="http://schemas.microsoft.com/office/powerpoint/2010/main" val="12916739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2_Cover Slide_Top">
    <p:spTree>
      <p:nvGrpSpPr>
        <p:cNvPr id="1" name=""/>
        <p:cNvGrpSpPr/>
        <p:nvPr/>
      </p:nvGrpSpPr>
      <p:grpSpPr>
        <a:xfrm>
          <a:off x="0" y="0"/>
          <a:ext cx="0" cy="0"/>
          <a:chOff x="0" y="0"/>
          <a:chExt cx="0" cy="0"/>
        </a:xfrm>
      </p:grpSpPr>
      <p:pic>
        <p:nvPicPr>
          <p:cNvPr id="24" name="Picture 2" descr="\\JBWServer\Shared\Clients\Presentations\Accenture\Lynette Oelschig - 12-4142 - Cloud ppt templates and style guide\Working Files\Final Images\shutterstock_595564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5633935" y="3420466"/>
            <a:ext cx="3074395" cy="2060440"/>
            <a:chOff x="5701703" y="682760"/>
            <a:chExt cx="3074395" cy="2060440"/>
          </a:xfrm>
        </p:grpSpPr>
        <p:sp>
          <p:nvSpPr>
            <p:cNvPr id="32" name="Freeform 3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26" name="Group 25"/>
          <p:cNvGrpSpPr/>
          <p:nvPr/>
        </p:nvGrpSpPr>
        <p:grpSpPr>
          <a:xfrm>
            <a:off x="494508" y="311737"/>
            <a:ext cx="2183719" cy="635721"/>
            <a:chOff x="448031" y="5788818"/>
            <a:chExt cx="2183719" cy="635721"/>
          </a:xfrm>
        </p:grpSpPr>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31" name="Freeform 3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cxnSp>
        <p:nvCxnSpPr>
          <p:cNvPr id="27" name="Straight Connector 26"/>
          <p:cNvCxnSpPr>
            <a:cxnSpLocks noChangeShapeType="1"/>
          </p:cNvCxnSpPr>
          <p:nvPr/>
        </p:nvCxnSpPr>
        <p:spPr bwMode="auto">
          <a:xfrm>
            <a:off x="496888" y="1102300"/>
            <a:ext cx="8647112" cy="0"/>
          </a:xfrm>
          <a:prstGeom prst="line">
            <a:avLst/>
          </a:prstGeom>
          <a:noFill/>
          <a:ln w="12700">
            <a:solidFill>
              <a:schemeClr val="bg1"/>
            </a:solidFill>
            <a:round/>
            <a:headEnd/>
            <a:tailEnd/>
          </a:ln>
        </p:spPr>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7289" y="799865"/>
            <a:ext cx="2528887" cy="171805"/>
          </a:xfrm>
          <a:prstGeom prst="rect">
            <a:avLst/>
          </a:prstGeom>
        </p:spPr>
      </p:pic>
      <p:sp>
        <p:nvSpPr>
          <p:cNvPr id="2" name="Title 1"/>
          <p:cNvSpPr>
            <a:spLocks noGrp="1"/>
          </p:cNvSpPr>
          <p:nvPr>
            <p:ph type="ctrTitle" hasCustomPrompt="1"/>
          </p:nvPr>
        </p:nvSpPr>
        <p:spPr>
          <a:xfrm>
            <a:off x="496892" y="3705735"/>
            <a:ext cx="4075113" cy="996950"/>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6892" y="4776462"/>
            <a:ext cx="407511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109311032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415429"/>
            <a:ext cx="8686006" cy="0"/>
          </a:xfrm>
          <a:prstGeom prst="line">
            <a:avLst/>
          </a:prstGeom>
          <a:ln/>
        </p:spPr>
        <p:style>
          <a:lnRef idx="1">
            <a:schemeClr val="accent5"/>
          </a:lnRef>
          <a:fillRef idx="0">
            <a:schemeClr val="accent5"/>
          </a:fillRef>
          <a:effectRef idx="0">
            <a:schemeClr val="accent5"/>
          </a:effectRef>
          <a:fontRef idx="minor">
            <a:schemeClr val="tx1"/>
          </a:fontRef>
        </p:style>
      </p:cxnSp>
      <p:sp>
        <p:nvSpPr>
          <p:cNvPr id="4" name="Title 3"/>
          <p:cNvSpPr>
            <a:spLocks noGrp="1"/>
          </p:cNvSpPr>
          <p:nvPr>
            <p:ph type="title" hasCustomPrompt="1"/>
          </p:nvPr>
        </p:nvSpPr>
        <p:spPr>
          <a:xfrm>
            <a:off x="461035" y="170122"/>
            <a:ext cx="8205261" cy="245307"/>
          </a:xfrm>
        </p:spPr>
        <p:txBody>
          <a:bodyPr/>
          <a:lstStyle>
            <a:lvl1pPr>
              <a:defRPr baseline="0"/>
            </a:lvl1pPr>
          </a:lstStyle>
          <a:p>
            <a:r>
              <a:rPr lang="en-US" dirty="0" smtClean="0"/>
              <a:t>PCSC: FY14 Roadmap</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858789"/>
                </a:solidFill>
                <a:latin typeface="Arial" pitchFamily="34" charset="0"/>
                <a:cs typeface="Arial" pitchFamily="34" charset="0"/>
              </a:rPr>
              <a:t>Copyright © </a:t>
            </a:r>
            <a:r>
              <a:rPr lang="en-US" sz="900" dirty="0" smtClean="0">
                <a:solidFill>
                  <a:srgbClr val="858789"/>
                </a:solidFill>
                <a:latin typeface="Arial" pitchFamily="34" charset="0"/>
                <a:cs typeface="Arial" pitchFamily="34" charset="0"/>
              </a:rPr>
              <a:t>2012 </a:t>
            </a:r>
            <a:r>
              <a:rPr lang="en-US" sz="900" dirty="0">
                <a:solidFill>
                  <a:srgbClr val="858789"/>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409410990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6" name="TextBox 5"/>
          <p:cNvSpPr txBox="1"/>
          <p:nvPr/>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2014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a:xfrm>
            <a:off x="461035" y="279306"/>
            <a:ext cx="8205261" cy="785553"/>
          </a:xfrm>
        </p:spPr>
        <p:txBody>
          <a:bodyPr/>
          <a:lstStyle/>
          <a:p>
            <a:r>
              <a:rPr lang="en-US" dirty="0" smtClean="0"/>
              <a:t>Master Title Slide Headline</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4896712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45CAD484-7811-4992-BE22-DC3485F26599}" type="slidenum">
              <a:rPr lang="en-US" altLang="en-US"/>
              <a:pPr/>
              <a:t>‹#›</a:t>
            </a:fld>
            <a:endParaRPr lang="en-US" altLang="en-US" dirty="0"/>
          </a:p>
        </p:txBody>
      </p: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2014 </a:t>
            </a:r>
            <a:r>
              <a:rPr lang="en-US" sz="900" dirty="0">
                <a:solidFill>
                  <a:srgbClr val="7F7F7F"/>
                </a:solidFill>
                <a:latin typeface="Arial" pitchFamily="34" charset="0"/>
                <a:cs typeface="Arial" pitchFamily="34" charset="0"/>
              </a:rPr>
              <a:t>Accenture  All rights reserved.</a:t>
            </a:r>
          </a:p>
        </p:txBody>
      </p:sp>
    </p:spTree>
    <p:extLst>
      <p:ext uri="{BB962C8B-B14F-4D97-AF65-F5344CB8AC3E}">
        <p14:creationId xmlns:p14="http://schemas.microsoft.com/office/powerpoint/2010/main" val="121017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4_Cover Slide_Top">
    <p:spTree>
      <p:nvGrpSpPr>
        <p:cNvPr id="1" name=""/>
        <p:cNvGrpSpPr/>
        <p:nvPr/>
      </p:nvGrpSpPr>
      <p:grpSpPr>
        <a:xfrm>
          <a:off x="0" y="0"/>
          <a:ext cx="0" cy="0"/>
          <a:chOff x="0" y="0"/>
          <a:chExt cx="0" cy="0"/>
        </a:xfrm>
      </p:grpSpPr>
      <p:grpSp>
        <p:nvGrpSpPr>
          <p:cNvPr id="14" name="Group 13"/>
          <p:cNvGrpSpPr/>
          <p:nvPr/>
        </p:nvGrpSpPr>
        <p:grpSpPr>
          <a:xfrm>
            <a:off x="0" y="0"/>
            <a:ext cx="9144000" cy="6858000"/>
            <a:chOff x="0" y="0"/>
            <a:chExt cx="9144000" cy="6858000"/>
          </a:xfrm>
        </p:grpSpPr>
        <p:pic>
          <p:nvPicPr>
            <p:cNvPr id="16" name="Picture 2" descr="\\JBWServer\Shared\Clients\Presentations\Accenture\Lynette Oelschig - 12-4142 - Cloud ppt templates and style guide\Working Files\Final Images\shutterstock_6970705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5633930" y="3542935"/>
              <a:ext cx="3074395" cy="2060440"/>
              <a:chOff x="5701703" y="682760"/>
              <a:chExt cx="3074395" cy="2060440"/>
            </a:xfrm>
          </p:grpSpPr>
          <p:sp>
            <p:nvSpPr>
              <p:cNvPr id="23" name="Freeform 22"/>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8" name="Group 17"/>
            <p:cNvGrpSpPr/>
            <p:nvPr/>
          </p:nvGrpSpPr>
          <p:grpSpPr>
            <a:xfrm>
              <a:off x="494508" y="5754163"/>
              <a:ext cx="2183719" cy="635721"/>
              <a:chOff x="448031" y="5788818"/>
              <a:chExt cx="2183719" cy="635721"/>
            </a:xfrm>
          </p:grpSpPr>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22" name="Freeform 21"/>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7288" y="6253605"/>
              <a:ext cx="2528887" cy="171805"/>
            </a:xfrm>
            <a:prstGeom prst="rect">
              <a:avLst/>
            </a:prstGeom>
          </p:spPr>
        </p:pic>
        <p:cxnSp>
          <p:nvCxnSpPr>
            <p:cNvPr id="20" name="Straight Connector 9"/>
            <p:cNvCxnSpPr>
              <a:cxnSpLocks noChangeShapeType="1"/>
            </p:cNvCxnSpPr>
            <p:nvPr/>
          </p:nvCxnSpPr>
          <p:spPr bwMode="auto">
            <a:xfrm>
              <a:off x="496800" y="6550025"/>
              <a:ext cx="8647200" cy="0"/>
            </a:xfrm>
            <a:prstGeom prst="line">
              <a:avLst/>
            </a:prstGeom>
            <a:noFill/>
            <a:ln w="12700">
              <a:solidFill>
                <a:schemeClr val="bg1"/>
              </a:solidFill>
              <a:round/>
              <a:headEnd/>
              <a:tailEnd/>
            </a:ln>
          </p:spPr>
        </p:cxnSp>
      </p:grpSp>
      <p:sp>
        <p:nvSpPr>
          <p:cNvPr id="2" name="Title 1"/>
          <p:cNvSpPr>
            <a:spLocks noGrp="1"/>
          </p:cNvSpPr>
          <p:nvPr>
            <p:ph type="ctrTitle" hasCustomPrompt="1"/>
          </p:nvPr>
        </p:nvSpPr>
        <p:spPr>
          <a:xfrm>
            <a:off x="495304" y="603250"/>
            <a:ext cx="8140875" cy="996950"/>
          </a:xfrm>
          <a:prstGeom prst="rect">
            <a:avLst/>
          </a:prstGeom>
        </p:spPr>
        <p:txBody>
          <a:bodyPr lIns="0" tIns="0" anchor="b" anchorCtr="0">
            <a:noAutofit/>
          </a:bodyPr>
          <a:lstStyle>
            <a:lvl1pPr>
              <a:defRPr lang="en-GB" sz="3600" b="0" dirty="0">
                <a:solidFill>
                  <a:schemeClr val="accent4"/>
                </a:solidFill>
                <a:latin typeface="Arial" pitchFamily="34" charset="0"/>
              </a:defRPr>
            </a:lvl1pPr>
          </a:lstStyle>
          <a:p>
            <a:pPr lvl="0"/>
            <a:r>
              <a:rPr lang="en-US" dirty="0" smtClean="0"/>
              <a:t>Click to edit Master title style </a:t>
            </a:r>
            <a:endParaRPr lang="en-GB" dirty="0"/>
          </a:p>
        </p:txBody>
      </p:sp>
      <p:sp>
        <p:nvSpPr>
          <p:cNvPr id="33" name="Text Placeholder 32"/>
          <p:cNvSpPr>
            <a:spLocks noGrp="1"/>
          </p:cNvSpPr>
          <p:nvPr>
            <p:ph type="body" sz="quarter" idx="10"/>
          </p:nvPr>
        </p:nvSpPr>
        <p:spPr>
          <a:xfrm>
            <a:off x="495303" y="1673976"/>
            <a:ext cx="8140875"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accent4"/>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40075440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5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160375114.jpg"/>
            <p:cNvPicPr>
              <a:picLocks noChangeAspect="1" noChangeArrowheads="1"/>
            </p:cNvPicPr>
            <p:nvPr/>
          </p:nvPicPr>
          <p:blipFill rotWithShape="1">
            <a:blip r:embed="rId2" cstate="email">
              <a:extLst>
                <a:ext uri="{28A0092B-C50C-407E-A947-70E740481C1C}">
                  <a14:useLocalDpi xmlns:a14="http://schemas.microsoft.com/office/drawing/2010/main"/>
                </a:ext>
              </a:extLst>
            </a:blip>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633930" y="3333265"/>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7" name="Group 6"/>
            <p:cNvGrpSpPr/>
            <p:nvPr/>
          </p:nvGrpSpPr>
          <p:grpSpPr>
            <a:xfrm>
              <a:off x="494508" y="5754163"/>
              <a:ext cx="2183719" cy="635721"/>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7288" y="6253605"/>
              <a:ext cx="2528887" cy="171805"/>
            </a:xfrm>
            <a:prstGeom prst="rect">
              <a:avLst/>
            </a:prstGeom>
          </p:spPr>
        </p:pic>
        <p:cxnSp>
          <p:nvCxnSpPr>
            <p:cNvPr id="9" name="Straight Connector 9"/>
            <p:cNvCxnSpPr>
              <a:cxnSpLocks noChangeShapeType="1"/>
            </p:cNvCxnSpPr>
            <p:nvPr/>
          </p:nvCxnSpPr>
          <p:spPr bwMode="auto">
            <a:xfrm>
              <a:off x="496800" y="6550025"/>
              <a:ext cx="8647200" cy="0"/>
            </a:xfrm>
            <a:prstGeom prst="line">
              <a:avLst/>
            </a:prstGeom>
            <a:noFill/>
            <a:ln w="12700">
              <a:solidFill>
                <a:schemeClr val="bg1"/>
              </a:solidFill>
              <a:round/>
              <a:headEnd/>
              <a:tailEnd/>
            </a:ln>
          </p:spPr>
        </p:cxnSp>
      </p:grpSp>
      <p:sp>
        <p:nvSpPr>
          <p:cNvPr id="2" name="Title 1"/>
          <p:cNvSpPr>
            <a:spLocks noGrp="1"/>
          </p:cNvSpPr>
          <p:nvPr>
            <p:ph type="ctrTitle" hasCustomPrompt="1"/>
          </p:nvPr>
        </p:nvSpPr>
        <p:spPr>
          <a:xfrm>
            <a:off x="495304" y="475762"/>
            <a:ext cx="8140875" cy="996950"/>
          </a:xfrm>
          <a:prstGeom prst="rect">
            <a:avLst/>
          </a:prstGeom>
        </p:spPr>
        <p:txBody>
          <a:bodyPr lIns="0" tIns="0" anchor="b" anchorCtr="0">
            <a:noAutofit/>
          </a:bodyPr>
          <a:lstStyle>
            <a:lvl1pPr algn="l">
              <a:lnSpc>
                <a:spcPct val="100000"/>
              </a:lnSpc>
              <a:defRPr sz="3600" b="0" spc="0" baseline="0">
                <a:solidFill>
                  <a:schemeClr val="accent4"/>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5303" y="1546488"/>
            <a:ext cx="8140875"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accent4"/>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27584398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6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160421532.jpg"/>
            <p:cNvPicPr>
              <a:picLocks noChangeAspect="1" noChangeArrowheads="1"/>
            </p:cNvPicPr>
            <p:nvPr/>
          </p:nvPicPr>
          <p:blipFill rotWithShape="1">
            <a:blip r:embed="rId2" cstate="email">
              <a:extLst>
                <a:ext uri="{28A0092B-C50C-407E-A947-70E740481C1C}">
                  <a14:useLocalDpi xmlns:a14="http://schemas.microsoft.com/office/drawing/2010/main"/>
                </a:ext>
              </a:extLst>
            </a:blip>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633930" y="2538851"/>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7" name="Group 6"/>
            <p:cNvGrpSpPr/>
            <p:nvPr/>
          </p:nvGrpSpPr>
          <p:grpSpPr>
            <a:xfrm>
              <a:off x="494508" y="5754163"/>
              <a:ext cx="2183719" cy="635721"/>
              <a:chOff x="448031" y="5788818"/>
              <a:chExt cx="2183719" cy="63572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1" name="Freeform 10"/>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7288" y="6253605"/>
              <a:ext cx="2528887" cy="171805"/>
            </a:xfrm>
            <a:prstGeom prst="rect">
              <a:avLst/>
            </a:prstGeom>
          </p:spPr>
        </p:pic>
        <p:cxnSp>
          <p:nvCxnSpPr>
            <p:cNvPr id="9" name="Straight Connector 9"/>
            <p:cNvCxnSpPr>
              <a:cxnSpLocks noChangeShapeType="1"/>
            </p:cNvCxnSpPr>
            <p:nvPr/>
          </p:nvCxnSpPr>
          <p:spPr bwMode="auto">
            <a:xfrm>
              <a:off x="496800" y="6550025"/>
              <a:ext cx="8647200" cy="0"/>
            </a:xfrm>
            <a:prstGeom prst="line">
              <a:avLst/>
            </a:prstGeom>
            <a:noFill/>
            <a:ln w="12700">
              <a:solidFill>
                <a:schemeClr val="bg1"/>
              </a:solidFill>
              <a:round/>
              <a:headEnd/>
              <a:tailEnd/>
            </a:ln>
          </p:spPr>
        </p:cxnSp>
      </p:grpSp>
      <p:sp>
        <p:nvSpPr>
          <p:cNvPr id="2" name="Title 1"/>
          <p:cNvSpPr>
            <a:spLocks noGrp="1"/>
          </p:cNvSpPr>
          <p:nvPr>
            <p:ph type="ctrTitle" hasCustomPrompt="1"/>
          </p:nvPr>
        </p:nvSpPr>
        <p:spPr>
          <a:xfrm>
            <a:off x="495304" y="317500"/>
            <a:ext cx="8140875" cy="996950"/>
          </a:xfrm>
          <a:prstGeom prst="rect">
            <a:avLst/>
          </a:prstGeom>
        </p:spPr>
        <p:txBody>
          <a:bodyPr lIns="0" tIns="0" anchor="b" anchorCtr="0">
            <a:noAutofit/>
          </a:bodyPr>
          <a:lstStyle>
            <a:lvl1pPr algn="l">
              <a:lnSpc>
                <a:spcPct val="100000"/>
              </a:lnSpc>
              <a:defRPr sz="3600" b="0" spc="0" baseline="0">
                <a:solidFill>
                  <a:schemeClr val="bg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5303" y="1388226"/>
            <a:ext cx="8140875"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40107061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7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9976075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JBWServer\Shared\transit\_To_Tim\white blur 1.png"/>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0" y="0"/>
              <a:ext cx="4273984" cy="29473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9"/>
            <p:cNvCxnSpPr>
              <a:cxnSpLocks noChangeShapeType="1"/>
            </p:cNvCxnSpPr>
            <p:nvPr/>
          </p:nvCxnSpPr>
          <p:spPr bwMode="auto">
            <a:xfrm>
              <a:off x="496888" y="1102300"/>
              <a:ext cx="8647112" cy="0"/>
            </a:xfrm>
            <a:prstGeom prst="line">
              <a:avLst/>
            </a:prstGeom>
            <a:noFill/>
            <a:ln w="12700">
              <a:solidFill>
                <a:schemeClr val="tx1"/>
              </a:solidFill>
              <a:round/>
              <a:headEnd/>
              <a:tailEnd/>
            </a:ln>
          </p:spPr>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7288" y="797819"/>
              <a:ext cx="2528887" cy="175897"/>
            </a:xfrm>
            <a:prstGeom prst="rect">
              <a:avLst/>
            </a:prstGeom>
          </p:spPr>
        </p:pic>
        <p:grpSp>
          <p:nvGrpSpPr>
            <p:cNvPr id="9" name="Group 8"/>
            <p:cNvGrpSpPr/>
            <p:nvPr/>
          </p:nvGrpSpPr>
          <p:grpSpPr>
            <a:xfrm>
              <a:off x="5633931" y="2236445"/>
              <a:ext cx="3074395" cy="2060440"/>
              <a:chOff x="5701703" y="682760"/>
              <a:chExt cx="3074395" cy="2060440"/>
            </a:xfrm>
          </p:grpSpPr>
          <p:sp>
            <p:nvSpPr>
              <p:cNvPr id="13" name="Freeform 12"/>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10" name="Group 9"/>
            <p:cNvGrpSpPr/>
            <p:nvPr/>
          </p:nvGrpSpPr>
          <p:grpSpPr>
            <a:xfrm>
              <a:off x="495299" y="312167"/>
              <a:ext cx="2183716" cy="635721"/>
              <a:chOff x="459321" y="5788818"/>
              <a:chExt cx="2183716" cy="635721"/>
            </a:xfrm>
          </p:grpSpPr>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2" name="Freeform 11"/>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sp>
        <p:nvSpPr>
          <p:cNvPr id="2" name="Title 1"/>
          <p:cNvSpPr>
            <a:spLocks noGrp="1"/>
          </p:cNvSpPr>
          <p:nvPr>
            <p:ph type="ctrTitle" hasCustomPrompt="1"/>
          </p:nvPr>
        </p:nvSpPr>
        <p:spPr>
          <a:xfrm>
            <a:off x="496895" y="1471441"/>
            <a:ext cx="4019547"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6889" y="2542167"/>
            <a:ext cx="4831856"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788000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9_Cover Slide_Top">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pic>
          <p:nvPicPr>
            <p:cNvPr id="5" name="Picture 2" descr="\\JBWServer\Shared\Clients\Presentations\Accenture\Lynette Oelschig - 12-4142 - Cloud ppt templates and style guide\Working Files\Final Images\127033920.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9"/>
            <p:cNvCxnSpPr>
              <a:cxnSpLocks noChangeShapeType="1"/>
            </p:cNvCxnSpPr>
            <p:nvPr/>
          </p:nvCxnSpPr>
          <p:spPr bwMode="auto">
            <a:xfrm>
              <a:off x="496800" y="6550025"/>
              <a:ext cx="8647200" cy="0"/>
            </a:xfrm>
            <a:prstGeom prst="line">
              <a:avLst/>
            </a:prstGeom>
            <a:noFill/>
            <a:ln w="12700">
              <a:solidFill>
                <a:schemeClr val="tx1"/>
              </a:solidFill>
              <a:round/>
              <a:headEnd/>
              <a:tailEnd/>
            </a:ln>
          </p:spPr>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7288" y="6251894"/>
              <a:ext cx="2528887" cy="175897"/>
            </a:xfrm>
            <a:prstGeom prst="rect">
              <a:avLst/>
            </a:prstGeom>
          </p:spPr>
        </p:pic>
        <p:grpSp>
          <p:nvGrpSpPr>
            <p:cNvPr id="8" name="Group 7"/>
            <p:cNvGrpSpPr/>
            <p:nvPr/>
          </p:nvGrpSpPr>
          <p:grpSpPr>
            <a:xfrm>
              <a:off x="5633931" y="1834849"/>
              <a:ext cx="3074395" cy="2060440"/>
              <a:chOff x="5701703" y="682760"/>
              <a:chExt cx="3074395" cy="2060440"/>
            </a:xfrm>
          </p:grpSpPr>
          <p:sp>
            <p:nvSpPr>
              <p:cNvPr id="12" name="Freeform 11"/>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9" name="Group 8"/>
            <p:cNvGrpSpPr/>
            <p:nvPr/>
          </p:nvGrpSpPr>
          <p:grpSpPr>
            <a:xfrm>
              <a:off x="495299" y="5753967"/>
              <a:ext cx="2183716" cy="635721"/>
              <a:chOff x="459321" y="5788818"/>
              <a:chExt cx="2183716" cy="635721"/>
            </a:xfrm>
          </p:grpSpPr>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1" name="Freeform 10"/>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sp>
        <p:nvSpPr>
          <p:cNvPr id="2" name="Title 1"/>
          <p:cNvSpPr>
            <a:spLocks noGrp="1"/>
          </p:cNvSpPr>
          <p:nvPr>
            <p:ph type="ctrTitle" hasCustomPrompt="1"/>
          </p:nvPr>
        </p:nvSpPr>
        <p:spPr>
          <a:xfrm>
            <a:off x="495305" y="912030"/>
            <a:ext cx="4473743" cy="996950"/>
          </a:xfrm>
          <a:prstGeom prst="rect">
            <a:avLst/>
          </a:prstGeom>
        </p:spPr>
        <p:txBody>
          <a:bodyPr lIns="0" tIns="0" anchor="b" anchorCtr="0">
            <a:noAutofit/>
          </a:bodyPr>
          <a:lstStyle>
            <a:lvl1pPr algn="l">
              <a:lnSpc>
                <a:spcPct val="100000"/>
              </a:lnSpc>
              <a:defRPr sz="3600" b="0" spc="0" baseline="0">
                <a:solidFill>
                  <a:schemeClr val="tx1"/>
                </a:solidFill>
                <a:latin typeface="Arial" pitchFamily="34"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495304" y="1982756"/>
            <a:ext cx="4473743"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1567597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6888" y="1172569"/>
            <a:ext cx="8151812" cy="5217120"/>
          </a:xfrm>
          <a:prstGeom prst="rect">
            <a:avLst/>
          </a:prstGeom>
        </p:spPr>
        <p:txBody>
          <a:bodyPr vert="horz" lIns="0" tIns="4572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Placeholder 1"/>
          <p:cNvSpPr>
            <a:spLocks noGrp="1"/>
          </p:cNvSpPr>
          <p:nvPr>
            <p:ph type="title"/>
          </p:nvPr>
        </p:nvSpPr>
        <p:spPr>
          <a:xfrm>
            <a:off x="496800" y="5"/>
            <a:ext cx="8151900" cy="1002979"/>
          </a:xfrm>
          <a:prstGeom prst="rect">
            <a:avLst/>
          </a:prstGeom>
        </p:spPr>
        <p:txBody>
          <a:bodyPr vert="horz" lIns="0" tIns="45720" rIns="0" bIns="0" rtlCol="0" anchor="b" anchorCtr="0">
            <a:noAutofit/>
          </a:bodyPr>
          <a:lstStyle/>
          <a:p>
            <a:pPr lvl="0"/>
            <a:r>
              <a:rPr lang="en-US" smtClean="0"/>
              <a:t>Click to edit Master title style</a:t>
            </a:r>
            <a:endParaRPr lang="en-AU" dirty="0"/>
          </a:p>
        </p:txBody>
      </p:sp>
      <p:sp>
        <p:nvSpPr>
          <p:cNvPr id="5" name="Slide Number Placeholder 4"/>
          <p:cNvSpPr>
            <a:spLocks noGrp="1"/>
          </p:cNvSpPr>
          <p:nvPr>
            <p:ph type="sldNum" sz="quarter" idx="4"/>
          </p:nvPr>
        </p:nvSpPr>
        <p:spPr>
          <a:xfrm>
            <a:off x="8140360" y="6546849"/>
            <a:ext cx="508345" cy="157164"/>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fld id="{3FE1AAC3-A965-44A3-AD06-EA035165D72C}" type="slidenum">
              <a:rPr lang="en-GB" smtClean="0"/>
              <a:t>‹#›</a:t>
            </a:fld>
            <a:endParaRPr lang="en-GB" dirty="0"/>
          </a:p>
        </p:txBody>
      </p:sp>
      <p:cxnSp>
        <p:nvCxnSpPr>
          <p:cNvPr id="7" name="Straight Connector 9"/>
          <p:cNvCxnSpPr>
            <a:cxnSpLocks noChangeShapeType="1"/>
          </p:cNvCxnSpPr>
          <p:nvPr/>
        </p:nvCxnSpPr>
        <p:spPr bwMode="auto">
          <a:xfrm>
            <a:off x="496888" y="1102300"/>
            <a:ext cx="8645612" cy="0"/>
          </a:xfrm>
          <a:prstGeom prst="line">
            <a:avLst/>
          </a:prstGeom>
          <a:noFill/>
          <a:ln w="12700">
            <a:solidFill>
              <a:schemeClr val="accent1"/>
            </a:solidFill>
            <a:round/>
            <a:headEnd/>
            <a:tailEnd/>
          </a:ln>
        </p:spPr>
      </p:cxnSp>
      <p:sp>
        <p:nvSpPr>
          <p:cNvPr id="4" name="Footer Placeholder 3"/>
          <p:cNvSpPr>
            <a:spLocks noGrp="1"/>
          </p:cNvSpPr>
          <p:nvPr>
            <p:ph type="ftr" sz="quarter" idx="3"/>
          </p:nvPr>
        </p:nvSpPr>
        <p:spPr>
          <a:xfrm>
            <a:off x="496800" y="6546849"/>
            <a:ext cx="2895600" cy="157164"/>
          </a:xfrm>
          <a:prstGeom prst="rect">
            <a:avLst/>
          </a:prstGeom>
          <a:noFill/>
        </p:spPr>
        <p:txBody>
          <a:bodyPr wrap="square" lIns="0" anchor="ctr" anchorCtr="0">
            <a:noAutofit/>
          </a:bodyPr>
          <a:lstStyle>
            <a:lvl1pPr>
              <a:defRPr lang="en-AU" sz="900">
                <a:solidFill>
                  <a:schemeClr val="tx2"/>
                </a:solidFill>
              </a:defRPr>
            </a:lvl1pPr>
          </a:lstStyle>
          <a:p>
            <a:endParaRPr lang="en-GB" dirty="0"/>
          </a:p>
        </p:txBody>
      </p:sp>
      <p:pic>
        <p:nvPicPr>
          <p:cNvPr id="8" name="Picture 2" descr="C:\Users\mark.rendell\AppData\Local\Microsoft\Windows\Temporary Internet Files\Content.Outlook\Q4DNG7M0\new-devops.png"/>
          <p:cNvPicPr>
            <a:picLocks noChangeAspect="1" noChangeArrowheads="1"/>
          </p:cNvPicPr>
          <p:nvPr userDrawn="1"/>
        </p:nvPicPr>
        <p:blipFill>
          <a:blip r:embed="rId51" cstate="print">
            <a:extLst>
              <a:ext uri="{28A0092B-C50C-407E-A947-70E740481C1C}">
                <a14:useLocalDpi xmlns:a14="http://schemas.microsoft.com/office/drawing/2010/main" val="0"/>
              </a:ext>
            </a:extLst>
          </a:blip>
          <a:srcRect/>
          <a:stretch>
            <a:fillRect/>
          </a:stretch>
        </p:blipFill>
        <p:spPr bwMode="auto">
          <a:xfrm>
            <a:off x="7403167" y="0"/>
            <a:ext cx="1740833" cy="54867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7" r:id="rId1"/>
    <p:sldLayoutId id="2147483671" r:id="rId2"/>
    <p:sldLayoutId id="2147483661" r:id="rId3"/>
    <p:sldLayoutId id="2147483662" r:id="rId4"/>
    <p:sldLayoutId id="2147483663" r:id="rId5"/>
    <p:sldLayoutId id="2147483664" r:id="rId6"/>
    <p:sldLayoutId id="2147483665" r:id="rId7"/>
    <p:sldLayoutId id="2147483666" r:id="rId8"/>
    <p:sldLayoutId id="2147483668" r:id="rId9"/>
    <p:sldLayoutId id="2147483669" r:id="rId10"/>
    <p:sldLayoutId id="2147483670"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Lst>
  <p:timing>
    <p:tnLst>
      <p:par>
        <p:cTn id="1" dur="indefinite" restart="never" nodeType="tmRoot"/>
      </p:par>
    </p:tnLst>
  </p:timing>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en.wikipedia.org/wiki/Application_performance_management#cite_note-1" TargetMode="External"/><Relationship Id="rId3" Type="http://schemas.openxmlformats.org/officeDocument/2006/relationships/hyperlink" Target="http://en.wikipedia.org/wiki/Telemetry" TargetMode="External"/><Relationship Id="rId7" Type="http://schemas.openxmlformats.org/officeDocument/2006/relationships/hyperlink" Target="http://en.wikipedia.org/wiki/Performance_metri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en.wikipedia.org/wiki/Level_of_service" TargetMode="External"/><Relationship Id="rId5" Type="http://schemas.openxmlformats.org/officeDocument/2006/relationships/hyperlink" Target="http://en.wikipedia.org/wiki/Software" TargetMode="External"/><Relationship Id="rId4" Type="http://schemas.openxmlformats.org/officeDocument/2006/relationships/hyperlink" Target="http://en.wikipedia.org/wiki/Business_intelligence" TargetMode="External"/><Relationship Id="rId9" Type="http://schemas.openxmlformats.org/officeDocument/2006/relationships/hyperlink" Target="http://en.wikipedia.org/wiki/Application_performance_managemen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slideshare.net/superdupersheep/stop-using-nagios-so-it-can-die-peacefully" TargetMode="External"/><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blog.xebia.fr/2013/12/05/logstash-elasticsearch-kibana-s01e00-analyse-de-vos-donnees-en-temps-reel-cloud-ready/"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hyperlink" Target="https://alm.accenture.com/wiki/display/DOT/Module+8:+Introduc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www.slideshare.net/superdupersheep/stop-using-nagios-so-it-can-die-peacefully" TargetMode="External"/><Relationship Id="rId3" Type="http://schemas.openxmlformats.org/officeDocument/2006/relationships/hyperlink" Target="http://aws.amazon.com/security/" TargetMode="External"/><Relationship Id="rId7" Type="http://schemas.openxmlformats.org/officeDocument/2006/relationships/hyperlink" Target="http://www.slideshare.net/rightscale/rightscale-webinar-high-availability-in-the-cloud-architectural-best-practices" TargetMode="External"/><Relationship Id="rId2" Type="http://schemas.openxmlformats.org/officeDocument/2006/relationships/hyperlink" Target="http://www1.cs.columbia.edu/~salman/publications/patch-noms-2012.pdf" TargetMode="External"/><Relationship Id="rId1" Type="http://schemas.openxmlformats.org/officeDocument/2006/relationships/slideLayout" Target="../slideLayouts/slideLayout2.xml"/><Relationship Id="rId6" Type="http://schemas.openxmlformats.org/officeDocument/2006/relationships/hyperlink" Target="http://techblog.netflix.com/2011/07/netflix-simian-army.html" TargetMode="External"/><Relationship Id="rId5" Type="http://schemas.openxmlformats.org/officeDocument/2006/relationships/hyperlink" Target="http://media.amazonwebservices.com/pdf/AWS_Security_Whitepaper.pdf" TargetMode="External"/><Relationship Id="rId4" Type="http://schemas.openxmlformats.org/officeDocument/2006/relationships/hyperlink" Target="http://media.amazonwebservices.com/AWS_Security_Best_Practices.pdf" TargetMode="External"/><Relationship Id="rId9" Type="http://schemas.openxmlformats.org/officeDocument/2006/relationships/hyperlink" Target="http://media.amazonwebservices.com/AWS_Backup_Recovery.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Module 8</a:t>
            </a:r>
            <a:br>
              <a:rPr lang="en-GB" dirty="0" smtClean="0"/>
            </a:br>
            <a:r>
              <a:rPr lang="en-GB" dirty="0" smtClean="0"/>
              <a:t>Operations</a:t>
            </a:r>
            <a:endParaRPr lang="en-GB" dirty="0"/>
          </a:p>
        </p:txBody>
      </p:sp>
      <p:sp>
        <p:nvSpPr>
          <p:cNvPr id="3" name="Text Placeholder 2"/>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1306815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r>
              <a:rPr lang="en-GB" altLang="en-US" dirty="0" smtClean="0"/>
              <a:t>What does this mean for people?</a:t>
            </a:r>
            <a:endParaRPr lang="en-US" altLang="en-US" dirty="0" smtClean="0"/>
          </a:p>
        </p:txBody>
      </p:sp>
    </p:spTree>
    <p:extLst>
      <p:ext uri="{BB962C8B-B14F-4D97-AF65-F5344CB8AC3E}">
        <p14:creationId xmlns:p14="http://schemas.microsoft.com/office/powerpoint/2010/main" val="28355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Patching</a:t>
            </a:r>
            <a:endParaRPr lang="en-GB" dirty="0"/>
          </a:p>
        </p:txBody>
      </p:sp>
    </p:spTree>
    <p:extLst>
      <p:ext uri="{BB962C8B-B14F-4D97-AF65-F5344CB8AC3E}">
        <p14:creationId xmlns:p14="http://schemas.microsoft.com/office/powerpoint/2010/main" val="3156802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GB" dirty="0" smtClean="0"/>
              <a:t>Basics</a:t>
            </a:r>
            <a:endParaRPr lang="en-GB" dirty="0"/>
          </a:p>
        </p:txBody>
      </p:sp>
      <p:sp>
        <p:nvSpPr>
          <p:cNvPr id="11" name="Content Placeholder 10"/>
          <p:cNvSpPr>
            <a:spLocks noGrp="1"/>
          </p:cNvSpPr>
          <p:nvPr>
            <p:ph sz="quarter" idx="11"/>
          </p:nvPr>
        </p:nvSpPr>
        <p:spPr/>
        <p:txBody>
          <a:bodyPr/>
          <a:lstStyle/>
          <a:p>
            <a:r>
              <a:rPr lang="en-GB" dirty="0"/>
              <a:t>Operating systems, middleware, and applications need to be regularly patched to guard against </a:t>
            </a:r>
            <a:r>
              <a:rPr lang="en-GB" dirty="0" smtClean="0"/>
              <a:t> newly </a:t>
            </a:r>
            <a:r>
              <a:rPr lang="en-GB" dirty="0"/>
              <a:t>found vulnerabilities or to provide additional functionality. </a:t>
            </a:r>
            <a:endParaRPr lang="en-GB" dirty="0" smtClean="0"/>
          </a:p>
          <a:p>
            <a:r>
              <a:rPr lang="en-GB" dirty="0" smtClean="0"/>
              <a:t>In </a:t>
            </a:r>
            <a:r>
              <a:rPr lang="en-GB" dirty="0"/>
              <a:t>the non-enterprise space, updates </a:t>
            </a:r>
            <a:r>
              <a:rPr lang="en-GB" dirty="0" smtClean="0"/>
              <a:t>are </a:t>
            </a:r>
            <a:r>
              <a:rPr lang="en-GB" dirty="0"/>
              <a:t>typically handled by turning on the auto-update feature of the operating system or </a:t>
            </a:r>
            <a:r>
              <a:rPr lang="en-GB" dirty="0" smtClean="0"/>
              <a:t>middleware. </a:t>
            </a:r>
          </a:p>
          <a:p>
            <a:r>
              <a:rPr lang="en-GB" dirty="0" smtClean="0"/>
              <a:t>Software </a:t>
            </a:r>
            <a:r>
              <a:rPr lang="en-GB" dirty="0"/>
              <a:t>patches</a:t>
            </a:r>
          </a:p>
          <a:p>
            <a:pPr lvl="1"/>
            <a:r>
              <a:rPr lang="en-GB" dirty="0" smtClean="0"/>
              <a:t>Security</a:t>
            </a:r>
            <a:r>
              <a:rPr lang="en-GB" dirty="0"/>
              <a:t>: Fix vulnerabilities</a:t>
            </a:r>
          </a:p>
          <a:p>
            <a:pPr lvl="1"/>
            <a:r>
              <a:rPr lang="en-GB" dirty="0" smtClean="0"/>
              <a:t>Functional</a:t>
            </a:r>
            <a:r>
              <a:rPr lang="en-GB" dirty="0"/>
              <a:t>: Add features, improve existing functions, change software </a:t>
            </a:r>
            <a:r>
              <a:rPr lang="en-GB" dirty="0" smtClean="0"/>
              <a:t>behaviours</a:t>
            </a:r>
            <a:endParaRPr lang="en-GB" dirty="0"/>
          </a:p>
          <a:p>
            <a:pPr lvl="1"/>
            <a:r>
              <a:rPr lang="en-GB" dirty="0" smtClean="0"/>
              <a:t>Impacted </a:t>
            </a:r>
            <a:r>
              <a:rPr lang="en-GB" dirty="0"/>
              <a:t>systems: Hypervisor, OS, middleware, applications</a:t>
            </a:r>
          </a:p>
          <a:p>
            <a:r>
              <a:rPr lang="en-GB" dirty="0" smtClean="0"/>
              <a:t>Vendor </a:t>
            </a:r>
            <a:r>
              <a:rPr lang="en-GB" dirty="0"/>
              <a:t>Tools: Windows Server Update Services, Redhat Network, etc.</a:t>
            </a:r>
          </a:p>
          <a:p>
            <a:pPr lvl="1"/>
            <a:r>
              <a:rPr lang="en-GB" dirty="0" smtClean="0"/>
              <a:t>Only </a:t>
            </a:r>
            <a:r>
              <a:rPr lang="en-GB" dirty="0"/>
              <a:t>handles Windows/Redhat systems</a:t>
            </a:r>
          </a:p>
          <a:p>
            <a:pPr lvl="1"/>
            <a:r>
              <a:rPr lang="en-GB" dirty="0" smtClean="0"/>
              <a:t>Standalone </a:t>
            </a:r>
            <a:r>
              <a:rPr lang="en-GB" dirty="0"/>
              <a:t>tool with no integration with other management tools, e.g., change management</a:t>
            </a:r>
          </a:p>
          <a:p>
            <a:r>
              <a:rPr lang="en-GB" dirty="0" smtClean="0"/>
              <a:t>3rd </a:t>
            </a:r>
            <a:r>
              <a:rPr lang="en-GB" dirty="0"/>
              <a:t>Party Tools: IBM TEM, VMware vSphere update manager</a:t>
            </a:r>
          </a:p>
          <a:p>
            <a:pPr lvl="1"/>
            <a:r>
              <a:rPr lang="en-GB" dirty="0" smtClean="0"/>
              <a:t>TEM</a:t>
            </a:r>
            <a:r>
              <a:rPr lang="en-GB" dirty="0"/>
              <a:t>: Hypervisor, guests, middlewares, apps. vSphere: hypervisor &amp; guests</a:t>
            </a:r>
          </a:p>
          <a:p>
            <a:pPr lvl="1"/>
            <a:r>
              <a:rPr lang="en-GB" dirty="0" smtClean="0"/>
              <a:t>Scheduling </a:t>
            </a:r>
            <a:r>
              <a:rPr lang="en-GB" dirty="0"/>
              <a:t>&amp; deployment made easy but largely rely on human involvement, no tool </a:t>
            </a:r>
            <a:r>
              <a:rPr lang="en-GB" dirty="0" smtClean="0"/>
              <a:t>integration</a:t>
            </a:r>
            <a:endParaRPr lang="en-GB" dirty="0"/>
          </a:p>
          <a:p>
            <a:r>
              <a:rPr lang="en-GB" dirty="0" smtClean="0"/>
              <a:t>Amazon </a:t>
            </a:r>
            <a:r>
              <a:rPr lang="en-GB" dirty="0"/>
              <a:t>EC2, Microsoft Azure, many private Clouds</a:t>
            </a:r>
          </a:p>
          <a:p>
            <a:pPr lvl="1"/>
            <a:r>
              <a:rPr lang="en-GB" dirty="0" smtClean="0"/>
              <a:t>User </a:t>
            </a:r>
            <a:r>
              <a:rPr lang="en-GB" dirty="0"/>
              <a:t>manages patching. VMs can be potentially vulnerable when first </a:t>
            </a:r>
            <a:r>
              <a:rPr lang="en-GB" dirty="0" smtClean="0"/>
              <a:t>provisioned</a:t>
            </a:r>
            <a:endParaRPr lang="en-GB" dirty="0"/>
          </a:p>
        </p:txBody>
      </p:sp>
      <p:sp>
        <p:nvSpPr>
          <p:cNvPr id="9" name="Title 8"/>
          <p:cNvSpPr>
            <a:spLocks noGrp="1"/>
          </p:cNvSpPr>
          <p:nvPr>
            <p:ph type="title"/>
          </p:nvPr>
        </p:nvSpPr>
        <p:spPr/>
        <p:txBody>
          <a:bodyPr/>
          <a:lstStyle/>
          <a:p>
            <a:r>
              <a:rPr lang="en-GB" dirty="0" smtClean="0"/>
              <a:t>Patching</a:t>
            </a:r>
            <a:endParaRPr lang="en-GB" dirty="0"/>
          </a:p>
        </p:txBody>
      </p:sp>
    </p:spTree>
    <p:extLst>
      <p:ext uri="{BB962C8B-B14F-4D97-AF65-F5344CB8AC3E}">
        <p14:creationId xmlns:p14="http://schemas.microsoft.com/office/powerpoint/2010/main" val="223906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Patch management in enterprise</a:t>
            </a:r>
          </a:p>
        </p:txBody>
      </p:sp>
      <p:sp>
        <p:nvSpPr>
          <p:cNvPr id="3" name="Content Placeholder 2"/>
          <p:cNvSpPr>
            <a:spLocks noGrp="1"/>
          </p:cNvSpPr>
          <p:nvPr>
            <p:ph sz="quarter" idx="11"/>
          </p:nvPr>
        </p:nvSpPr>
        <p:spPr/>
        <p:txBody>
          <a:bodyPr/>
          <a:lstStyle/>
          <a:p>
            <a:r>
              <a:rPr lang="en-GB" dirty="0"/>
              <a:t>Patch management challenges in traditional </a:t>
            </a:r>
            <a:r>
              <a:rPr lang="en-GB" dirty="0" smtClean="0"/>
              <a:t>enterprise</a:t>
            </a:r>
          </a:p>
          <a:p>
            <a:pPr lvl="1"/>
            <a:r>
              <a:rPr lang="en-GB" dirty="0"/>
              <a:t> </a:t>
            </a:r>
            <a:r>
              <a:rPr lang="en-GB" dirty="0" smtClean="0"/>
              <a:t>Lack </a:t>
            </a:r>
            <a:r>
              <a:rPr lang="en-GB" dirty="0"/>
              <a:t>of standardization in </a:t>
            </a:r>
            <a:r>
              <a:rPr lang="en-GB" dirty="0" smtClean="0"/>
              <a:t>software/hardware/services</a:t>
            </a:r>
          </a:p>
          <a:p>
            <a:pPr lvl="2"/>
            <a:r>
              <a:rPr lang="en-GB" dirty="0" smtClean="0"/>
              <a:t>Human intervention in every step (notification, approval, scheduling, deployment, post-deployment)</a:t>
            </a:r>
          </a:p>
          <a:p>
            <a:pPr lvl="1"/>
            <a:r>
              <a:rPr lang="en-GB" dirty="0"/>
              <a:t>Every customer wants a different patch management policy to suit their </a:t>
            </a:r>
            <a:r>
              <a:rPr lang="en-GB" dirty="0" smtClean="0"/>
              <a:t>needs</a:t>
            </a:r>
          </a:p>
          <a:p>
            <a:pPr lvl="2"/>
            <a:r>
              <a:rPr lang="en-GB" dirty="0"/>
              <a:t>Patch management solution provided to one customer can be completely different </a:t>
            </a:r>
            <a:r>
              <a:rPr lang="en-GB" dirty="0" smtClean="0"/>
              <a:t>from another</a:t>
            </a:r>
            <a:endParaRPr lang="en-GB" dirty="0"/>
          </a:p>
          <a:p>
            <a:pPr lvl="2"/>
            <a:r>
              <a:rPr lang="en-GB" dirty="0"/>
              <a:t>Little or no solution </a:t>
            </a:r>
            <a:r>
              <a:rPr lang="en-GB" dirty="0" smtClean="0"/>
              <a:t>reuse</a:t>
            </a:r>
          </a:p>
          <a:p>
            <a:pPr lvl="1"/>
            <a:r>
              <a:rPr lang="en-GB" dirty="0" smtClean="0"/>
              <a:t>Labour </a:t>
            </a:r>
            <a:r>
              <a:rPr lang="en-GB" dirty="0"/>
              <a:t>intensive and cost ineffective</a:t>
            </a:r>
          </a:p>
        </p:txBody>
      </p:sp>
      <p:sp>
        <p:nvSpPr>
          <p:cNvPr id="4" name="Title 3"/>
          <p:cNvSpPr>
            <a:spLocks noGrp="1"/>
          </p:cNvSpPr>
          <p:nvPr>
            <p:ph type="title"/>
          </p:nvPr>
        </p:nvSpPr>
        <p:spPr/>
        <p:txBody>
          <a:bodyPr/>
          <a:lstStyle/>
          <a:p>
            <a:r>
              <a:rPr lang="en-GB" dirty="0" smtClean="0"/>
              <a:t>Patching</a:t>
            </a:r>
            <a:endParaRPr lang="en-GB"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1724" y="4509120"/>
            <a:ext cx="2117276"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00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openclipart.org/image/800px/svg_to_png/193560/140062504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724128" y="4746421"/>
            <a:ext cx="3026353" cy="153209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0"/>
          </p:nvPr>
        </p:nvSpPr>
        <p:spPr/>
        <p:txBody>
          <a:bodyPr/>
          <a:lstStyle/>
          <a:p>
            <a:r>
              <a:rPr lang="en-GB" dirty="0" smtClean="0"/>
              <a:t>Patch management in Cloud</a:t>
            </a:r>
            <a:endParaRPr lang="en-GB" dirty="0"/>
          </a:p>
        </p:txBody>
      </p:sp>
      <p:sp>
        <p:nvSpPr>
          <p:cNvPr id="3" name="Content Placeholder 2"/>
          <p:cNvSpPr>
            <a:spLocks noGrp="1"/>
          </p:cNvSpPr>
          <p:nvPr>
            <p:ph sz="quarter" idx="11"/>
          </p:nvPr>
        </p:nvSpPr>
        <p:spPr/>
        <p:txBody>
          <a:bodyPr/>
          <a:lstStyle/>
          <a:p>
            <a:r>
              <a:rPr lang="en-GB" dirty="0"/>
              <a:t>Cloud opportunities</a:t>
            </a:r>
          </a:p>
          <a:p>
            <a:pPr lvl="1"/>
            <a:r>
              <a:rPr lang="en-GB" dirty="0" smtClean="0"/>
              <a:t>Highly </a:t>
            </a:r>
            <a:r>
              <a:rPr lang="en-GB" dirty="0"/>
              <a:t>standardized software/hardware stacks</a:t>
            </a:r>
          </a:p>
          <a:p>
            <a:pPr lvl="1"/>
            <a:r>
              <a:rPr lang="en-GB" dirty="0" smtClean="0"/>
              <a:t>Aggressively </a:t>
            </a:r>
            <a:r>
              <a:rPr lang="en-GB" dirty="0"/>
              <a:t>increase the level of services automation in many processes of IT delivery, </a:t>
            </a:r>
          </a:p>
          <a:p>
            <a:pPr lvl="1"/>
            <a:r>
              <a:rPr lang="en-GB" dirty="0"/>
              <a:t>including patch management</a:t>
            </a:r>
          </a:p>
          <a:p>
            <a:r>
              <a:rPr lang="en-GB" dirty="0" smtClean="0"/>
              <a:t>A </a:t>
            </a:r>
            <a:r>
              <a:rPr lang="en-GB" dirty="0"/>
              <a:t>clean slate to offer customers with more standardized solutions and services at </a:t>
            </a:r>
            <a:r>
              <a:rPr lang="en-GB" dirty="0" smtClean="0"/>
              <a:t>a </a:t>
            </a:r>
            <a:r>
              <a:rPr lang="en-GB" dirty="0"/>
              <a:t>lower cost</a:t>
            </a:r>
          </a:p>
          <a:p>
            <a:pPr lvl="1"/>
            <a:r>
              <a:rPr lang="en-GB" dirty="0" smtClean="0"/>
              <a:t>Lower provider’s </a:t>
            </a:r>
            <a:r>
              <a:rPr lang="en-GB" dirty="0"/>
              <a:t>operational costs get passed to customers so they are likely willing to </a:t>
            </a:r>
            <a:r>
              <a:rPr lang="en-GB" dirty="0" smtClean="0"/>
              <a:t>accept </a:t>
            </a:r>
            <a:r>
              <a:rPr lang="en-GB" dirty="0"/>
              <a:t>standardized services such as patch management</a:t>
            </a:r>
          </a:p>
          <a:p>
            <a:r>
              <a:rPr lang="en-GB" dirty="0" smtClean="0"/>
              <a:t>Cloud </a:t>
            </a:r>
            <a:r>
              <a:rPr lang="en-GB" dirty="0"/>
              <a:t>challenges </a:t>
            </a:r>
          </a:p>
          <a:p>
            <a:pPr lvl="1"/>
            <a:r>
              <a:rPr lang="en-GB" dirty="0" smtClean="0"/>
              <a:t>Extremely </a:t>
            </a:r>
            <a:r>
              <a:rPr lang="en-GB" dirty="0"/>
              <a:t>large, multi-tenancy, deeper vertical stack due to virtualization</a:t>
            </a:r>
          </a:p>
        </p:txBody>
      </p:sp>
      <p:sp>
        <p:nvSpPr>
          <p:cNvPr id="4" name="Title 3"/>
          <p:cNvSpPr>
            <a:spLocks noGrp="1"/>
          </p:cNvSpPr>
          <p:nvPr>
            <p:ph type="title"/>
          </p:nvPr>
        </p:nvSpPr>
        <p:spPr/>
        <p:txBody>
          <a:bodyPr/>
          <a:lstStyle/>
          <a:p>
            <a:r>
              <a:rPr lang="en-GB" dirty="0" smtClean="0"/>
              <a:t>Patching</a:t>
            </a:r>
            <a:endParaRPr lang="en-GB" dirty="0"/>
          </a:p>
        </p:txBody>
      </p:sp>
      <p:pic>
        <p:nvPicPr>
          <p:cNvPr id="3076" name="Picture 4" descr="https://openclipart.org/image/800px/svg_to_png/22712/pitr_Patch_icon_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1817" y="5475910"/>
            <a:ext cx="1283296" cy="128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94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High Availability</a:t>
            </a:r>
            <a:endParaRPr lang="en-GB" dirty="0"/>
          </a:p>
        </p:txBody>
      </p:sp>
    </p:spTree>
    <p:extLst>
      <p:ext uri="{BB962C8B-B14F-4D97-AF65-F5344CB8AC3E}">
        <p14:creationId xmlns:p14="http://schemas.microsoft.com/office/powerpoint/2010/main" val="1552913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smtClean="0"/>
              <a:t>High Availability in the Cloud</a:t>
            </a:r>
            <a:endParaRPr lang="en-GB" dirty="0"/>
          </a:p>
        </p:txBody>
      </p:sp>
      <p:sp>
        <p:nvSpPr>
          <p:cNvPr id="6" name="Content Placeholder 5"/>
          <p:cNvSpPr>
            <a:spLocks noGrp="1"/>
          </p:cNvSpPr>
          <p:nvPr>
            <p:ph sz="quarter" idx="11"/>
          </p:nvPr>
        </p:nvSpPr>
        <p:spPr/>
        <p:txBody>
          <a:bodyPr/>
          <a:lstStyle/>
          <a:p>
            <a:r>
              <a:rPr lang="en-GB" dirty="0" smtClean="0"/>
              <a:t>Design for Failure and Nothing will Fail</a:t>
            </a:r>
          </a:p>
          <a:p>
            <a:pPr lvl="1"/>
            <a:r>
              <a:rPr lang="en-GB" dirty="0" smtClean="0"/>
              <a:t>Be </a:t>
            </a:r>
            <a:r>
              <a:rPr lang="en-GB" dirty="0"/>
              <a:t>a pessimist when designing architectures in the cloud; assume things will </a:t>
            </a:r>
            <a:r>
              <a:rPr lang="en-GB" dirty="0" smtClean="0"/>
              <a:t>fail.</a:t>
            </a:r>
          </a:p>
          <a:p>
            <a:pPr lvl="1"/>
            <a:r>
              <a:rPr lang="en-GB" dirty="0" smtClean="0"/>
              <a:t>In </a:t>
            </a:r>
            <a:r>
              <a:rPr lang="en-GB" dirty="0"/>
              <a:t>other words, always design, implement and deploy for automated recovery from failure. </a:t>
            </a:r>
          </a:p>
          <a:p>
            <a:pPr lvl="1"/>
            <a:r>
              <a:rPr lang="en-GB" dirty="0" smtClean="0"/>
              <a:t>By </a:t>
            </a:r>
            <a:r>
              <a:rPr lang="en-GB" dirty="0"/>
              <a:t>being a pessimist, you end up thinking about recovery strategies during design time, which helps in designing an overall system better. </a:t>
            </a:r>
            <a:endParaRPr lang="en-GB" dirty="0" smtClean="0"/>
          </a:p>
          <a:p>
            <a:pPr lvl="1"/>
            <a:endParaRPr lang="en-GB" dirty="0"/>
          </a:p>
          <a:p>
            <a:r>
              <a:rPr lang="en-GB" dirty="0" smtClean="0"/>
              <a:t>Antifragile</a:t>
            </a:r>
          </a:p>
          <a:p>
            <a:pPr lvl="1"/>
            <a:r>
              <a:rPr lang="en-GB" dirty="0" smtClean="0"/>
              <a:t>Make your Cloud resilient to changes and chaos</a:t>
            </a:r>
          </a:p>
          <a:p>
            <a:pPr lvl="1"/>
            <a:endParaRPr lang="en-GB" dirty="0"/>
          </a:p>
          <a:p>
            <a:r>
              <a:rPr lang="en-GB" dirty="0" smtClean="0"/>
              <a:t>Chaos Monkey</a:t>
            </a:r>
          </a:p>
          <a:p>
            <a:pPr lvl="1"/>
            <a:r>
              <a:rPr lang="en-GB" dirty="0" smtClean="0"/>
              <a:t>Introduce chaos into your Cloud</a:t>
            </a:r>
          </a:p>
          <a:p>
            <a:pPr lvl="1"/>
            <a:r>
              <a:rPr lang="en-GB" dirty="0" smtClean="0"/>
              <a:t>Learn from problems introduced</a:t>
            </a:r>
          </a:p>
          <a:p>
            <a:pPr lvl="1"/>
            <a:r>
              <a:rPr lang="en-GB" dirty="0" smtClean="0"/>
              <a:t>Become Antifragile</a:t>
            </a:r>
          </a:p>
          <a:p>
            <a:pPr lvl="1"/>
            <a:endParaRPr lang="en-GB" dirty="0"/>
          </a:p>
        </p:txBody>
      </p:sp>
      <p:sp>
        <p:nvSpPr>
          <p:cNvPr id="4" name="Title 3"/>
          <p:cNvSpPr>
            <a:spLocks noGrp="1"/>
          </p:cNvSpPr>
          <p:nvPr>
            <p:ph type="title"/>
          </p:nvPr>
        </p:nvSpPr>
        <p:spPr/>
        <p:txBody>
          <a:bodyPr/>
          <a:lstStyle/>
          <a:p>
            <a:r>
              <a:rPr lang="en-GB" dirty="0" smtClean="0"/>
              <a:t>High Availability</a:t>
            </a:r>
            <a:endParaRPr lang="en-GB" dirty="0"/>
          </a:p>
        </p:txBody>
      </p:sp>
      <p:pic>
        <p:nvPicPr>
          <p:cNvPr id="9218" name="Picture 2" descr="Isometric Server Cabinet by miga03 - Simple isometric server cabi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984" y="2937792"/>
            <a:ext cx="3515544" cy="351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05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General HA </a:t>
            </a:r>
            <a:r>
              <a:rPr lang="en-GB" dirty="0" smtClean="0"/>
              <a:t> Cloud Best </a:t>
            </a:r>
            <a:r>
              <a:rPr lang="en-GB" dirty="0"/>
              <a:t>Practices</a:t>
            </a:r>
          </a:p>
          <a:p>
            <a:endParaRPr lang="en-GB" dirty="0"/>
          </a:p>
        </p:txBody>
      </p:sp>
      <p:sp>
        <p:nvSpPr>
          <p:cNvPr id="3" name="Content Placeholder 2"/>
          <p:cNvSpPr>
            <a:spLocks noGrp="1"/>
          </p:cNvSpPr>
          <p:nvPr>
            <p:ph sz="quarter" idx="11"/>
          </p:nvPr>
        </p:nvSpPr>
        <p:spPr/>
        <p:txBody>
          <a:bodyPr/>
          <a:lstStyle/>
          <a:p>
            <a:r>
              <a:rPr lang="en-GB" dirty="0" smtClean="0"/>
              <a:t>Avoid </a:t>
            </a:r>
            <a:r>
              <a:rPr lang="en-GB" dirty="0"/>
              <a:t>single points of failure</a:t>
            </a:r>
          </a:p>
          <a:p>
            <a:r>
              <a:rPr lang="en-GB" dirty="0" smtClean="0"/>
              <a:t>Always </a:t>
            </a:r>
            <a:r>
              <a:rPr lang="en-GB" dirty="0"/>
              <a:t>place (at least) one of each component (load </a:t>
            </a:r>
            <a:r>
              <a:rPr lang="en-GB" dirty="0" smtClean="0"/>
              <a:t>balancers, app </a:t>
            </a:r>
            <a:r>
              <a:rPr lang="en-GB" dirty="0"/>
              <a:t>servers, databases) in at least two </a:t>
            </a:r>
            <a:r>
              <a:rPr lang="en-GB" dirty="0" smtClean="0"/>
              <a:t>Availability Zones</a:t>
            </a:r>
            <a:endParaRPr lang="en-GB" dirty="0"/>
          </a:p>
          <a:p>
            <a:r>
              <a:rPr lang="en-GB" dirty="0" smtClean="0"/>
              <a:t>Maintain </a:t>
            </a:r>
            <a:r>
              <a:rPr lang="en-GB" dirty="0"/>
              <a:t>sufficient capacity to absorb AZ / cloud failures</a:t>
            </a:r>
          </a:p>
          <a:p>
            <a:r>
              <a:rPr lang="en-GB" dirty="0" smtClean="0"/>
              <a:t>Reserved </a:t>
            </a:r>
            <a:r>
              <a:rPr lang="en-GB" dirty="0"/>
              <a:t>Instances – guarantee capacity is available in a separate </a:t>
            </a:r>
            <a:r>
              <a:rPr lang="en-GB" dirty="0" smtClean="0"/>
              <a:t>region/cloud</a:t>
            </a:r>
            <a:endParaRPr lang="en-GB" dirty="0"/>
          </a:p>
          <a:p>
            <a:r>
              <a:rPr lang="en-GB" dirty="0" smtClean="0"/>
              <a:t>Replicate </a:t>
            </a:r>
            <a:r>
              <a:rPr lang="en-GB" dirty="0"/>
              <a:t>data across AZs and backup or replicate across </a:t>
            </a:r>
          </a:p>
          <a:p>
            <a:r>
              <a:rPr lang="en-GB" dirty="0"/>
              <a:t>clouds/regions for failover</a:t>
            </a:r>
          </a:p>
          <a:p>
            <a:r>
              <a:rPr lang="en-GB" dirty="0" smtClean="0"/>
              <a:t>Setup </a:t>
            </a:r>
            <a:r>
              <a:rPr lang="en-GB" dirty="0"/>
              <a:t>monitoring, alerts and operations to identify and </a:t>
            </a:r>
            <a:r>
              <a:rPr lang="en-GB" dirty="0" smtClean="0"/>
              <a:t>automate </a:t>
            </a:r>
            <a:r>
              <a:rPr lang="en-GB" dirty="0"/>
              <a:t>problem resolution or failover process</a:t>
            </a:r>
          </a:p>
          <a:p>
            <a:r>
              <a:rPr lang="en-GB" dirty="0" smtClean="0"/>
              <a:t>Design </a:t>
            </a:r>
            <a:r>
              <a:rPr lang="en-GB" dirty="0"/>
              <a:t>stateless applications for resilience to reboot / </a:t>
            </a:r>
            <a:r>
              <a:rPr lang="en-GB" dirty="0" smtClean="0"/>
              <a:t>re-launch</a:t>
            </a:r>
            <a:endParaRPr lang="en-GB" dirty="0"/>
          </a:p>
        </p:txBody>
      </p:sp>
      <p:sp>
        <p:nvSpPr>
          <p:cNvPr id="4" name="Title 3"/>
          <p:cNvSpPr>
            <a:spLocks noGrp="1"/>
          </p:cNvSpPr>
          <p:nvPr>
            <p:ph type="title"/>
          </p:nvPr>
        </p:nvSpPr>
        <p:spPr/>
        <p:txBody>
          <a:bodyPr/>
          <a:lstStyle/>
          <a:p>
            <a:r>
              <a:rPr lang="en-GB" dirty="0" smtClean="0"/>
              <a:t>High Availability</a:t>
            </a:r>
            <a:endParaRPr lang="en-GB" dirty="0"/>
          </a:p>
        </p:txBody>
      </p:sp>
      <p:pic>
        <p:nvPicPr>
          <p:cNvPr id="10242" name="Picture 2" descr="Good by pydubreucq - A Good sig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4321106"/>
            <a:ext cx="2380332" cy="2380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75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r>
              <a:rPr lang="en-GB" altLang="en-US" dirty="0" smtClean="0"/>
              <a:t>What does this mean for people?</a:t>
            </a:r>
            <a:endParaRPr lang="en-US" altLang="en-US" dirty="0" smtClean="0"/>
          </a:p>
        </p:txBody>
      </p:sp>
    </p:spTree>
    <p:extLst>
      <p:ext uri="{BB962C8B-B14F-4D97-AF65-F5344CB8AC3E}">
        <p14:creationId xmlns:p14="http://schemas.microsoft.com/office/powerpoint/2010/main" val="28355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Monitoring</a:t>
            </a:r>
            <a:endParaRPr lang="en-GB" dirty="0"/>
          </a:p>
        </p:txBody>
      </p:sp>
    </p:spTree>
    <p:extLst>
      <p:ext uri="{BB962C8B-B14F-4D97-AF65-F5344CB8AC3E}">
        <p14:creationId xmlns:p14="http://schemas.microsoft.com/office/powerpoint/2010/main" val="2180860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Sections</a:t>
            </a:r>
            <a:endParaRPr lang="en-GB" dirty="0"/>
          </a:p>
        </p:txBody>
      </p:sp>
      <p:sp>
        <p:nvSpPr>
          <p:cNvPr id="3" name="Content Placeholder 2"/>
          <p:cNvSpPr>
            <a:spLocks noGrp="1"/>
          </p:cNvSpPr>
          <p:nvPr>
            <p:ph sz="quarter" idx="11"/>
          </p:nvPr>
        </p:nvSpPr>
        <p:spPr/>
        <p:txBody>
          <a:bodyPr/>
          <a:lstStyle/>
          <a:p>
            <a:r>
              <a:rPr lang="en-GB" dirty="0" smtClean="0"/>
              <a:t>Operations </a:t>
            </a:r>
            <a:r>
              <a:rPr lang="en-GB" dirty="0"/>
              <a:t>in the cloud</a:t>
            </a:r>
          </a:p>
          <a:p>
            <a:r>
              <a:rPr lang="en-GB" dirty="0"/>
              <a:t>Security</a:t>
            </a:r>
          </a:p>
          <a:p>
            <a:r>
              <a:rPr lang="en-GB" dirty="0"/>
              <a:t>Patching</a:t>
            </a:r>
          </a:p>
          <a:p>
            <a:r>
              <a:rPr lang="en-GB" dirty="0" smtClean="0"/>
              <a:t>High Availability</a:t>
            </a:r>
            <a:endParaRPr lang="en-GB" dirty="0"/>
          </a:p>
          <a:p>
            <a:endParaRPr lang="en-GB" dirty="0" smtClean="0"/>
          </a:p>
          <a:p>
            <a:r>
              <a:rPr lang="en-GB" dirty="0" smtClean="0"/>
              <a:t>Monitoring </a:t>
            </a:r>
            <a:r>
              <a:rPr lang="en-GB" dirty="0"/>
              <a:t>tools anatomy </a:t>
            </a:r>
          </a:p>
          <a:p>
            <a:r>
              <a:rPr lang="en-GB" dirty="0"/>
              <a:t>Different tools out there for </a:t>
            </a:r>
            <a:r>
              <a:rPr lang="en-GB" dirty="0" smtClean="0"/>
              <a:t>Monitoring</a:t>
            </a:r>
          </a:p>
          <a:p>
            <a:r>
              <a:rPr lang="en-GB" dirty="0" smtClean="0"/>
              <a:t>Applying </a:t>
            </a:r>
            <a:r>
              <a:rPr lang="en-GB" dirty="0"/>
              <a:t>Monitoring tools to DevOps</a:t>
            </a:r>
          </a:p>
          <a:p>
            <a:endParaRPr lang="en-GB" dirty="0" smtClean="0"/>
          </a:p>
          <a:p>
            <a:r>
              <a:rPr lang="en-GB" dirty="0" smtClean="0"/>
              <a:t>Backup </a:t>
            </a:r>
            <a:r>
              <a:rPr lang="en-GB" dirty="0"/>
              <a:t>strategies within </a:t>
            </a:r>
            <a:r>
              <a:rPr lang="en-GB" dirty="0" smtClean="0"/>
              <a:t>DevOps and the </a:t>
            </a:r>
            <a:r>
              <a:rPr lang="en-GB" dirty="0"/>
              <a:t>Cloud</a:t>
            </a:r>
          </a:p>
          <a:p>
            <a:r>
              <a:rPr lang="en-GB" dirty="0" smtClean="0"/>
              <a:t>Implementing Backup and Monitoring solutions</a:t>
            </a:r>
          </a:p>
          <a:p>
            <a:endParaRPr lang="en-GB" dirty="0" smtClean="0"/>
          </a:p>
          <a:p>
            <a:r>
              <a:rPr lang="en-GB" dirty="0" smtClean="0"/>
              <a:t>Intro </a:t>
            </a:r>
            <a:r>
              <a:rPr lang="en-GB" dirty="0"/>
              <a:t>to lab</a:t>
            </a:r>
          </a:p>
          <a:p>
            <a:r>
              <a:rPr lang="en-GB" dirty="0" smtClean="0"/>
              <a:t>Discussion</a:t>
            </a:r>
          </a:p>
          <a:p>
            <a:r>
              <a:rPr lang="en-GB" dirty="0" smtClean="0"/>
              <a:t>Summary</a:t>
            </a:r>
            <a:endParaRPr lang="en-GB" dirty="0"/>
          </a:p>
          <a:p>
            <a:r>
              <a:rPr lang="en-GB" dirty="0" smtClean="0"/>
              <a:t>References</a:t>
            </a:r>
            <a:endParaRPr lang="en-GB" dirty="0"/>
          </a:p>
          <a:p>
            <a:endParaRPr lang="en-GB" dirty="0"/>
          </a:p>
        </p:txBody>
      </p:sp>
      <p:sp>
        <p:nvSpPr>
          <p:cNvPr id="4" name="Title 3"/>
          <p:cNvSpPr>
            <a:spLocks noGrp="1"/>
          </p:cNvSpPr>
          <p:nvPr>
            <p:ph type="title"/>
          </p:nvPr>
        </p:nvSpPr>
        <p:spPr/>
        <p:txBody>
          <a:bodyPr/>
          <a:lstStyle/>
          <a:p>
            <a:r>
              <a:rPr lang="en-CA" dirty="0"/>
              <a:t>Content</a:t>
            </a:r>
            <a:endParaRPr lang="en-GB" dirty="0"/>
          </a:p>
        </p:txBody>
      </p:sp>
    </p:spTree>
    <p:extLst>
      <p:ext uri="{BB962C8B-B14F-4D97-AF65-F5344CB8AC3E}">
        <p14:creationId xmlns:p14="http://schemas.microsoft.com/office/powerpoint/2010/main" val="1340344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Definition</a:t>
            </a:r>
            <a:endParaRPr lang="en-GB" dirty="0"/>
          </a:p>
        </p:txBody>
      </p:sp>
      <p:sp>
        <p:nvSpPr>
          <p:cNvPr id="4" name="Title 3"/>
          <p:cNvSpPr>
            <a:spLocks noGrp="1"/>
          </p:cNvSpPr>
          <p:nvPr>
            <p:ph type="title"/>
          </p:nvPr>
        </p:nvSpPr>
        <p:spPr/>
        <p:txBody>
          <a:bodyPr/>
          <a:lstStyle/>
          <a:p>
            <a:r>
              <a:rPr lang="en-GB" dirty="0" smtClean="0"/>
              <a:t>Monitoring</a:t>
            </a:r>
            <a:endParaRPr lang="en-GB" dirty="0"/>
          </a:p>
        </p:txBody>
      </p:sp>
      <p:sp>
        <p:nvSpPr>
          <p:cNvPr id="7" name="Rectangle 6"/>
          <p:cNvSpPr/>
          <p:nvPr/>
        </p:nvSpPr>
        <p:spPr>
          <a:xfrm>
            <a:off x="467544" y="1628800"/>
            <a:ext cx="8460432" cy="1477328"/>
          </a:xfrm>
          <a:prstGeom prst="rect">
            <a:avLst/>
          </a:prstGeom>
        </p:spPr>
        <p:txBody>
          <a:bodyPr wrap="square">
            <a:spAutoFit/>
          </a:bodyPr>
          <a:lstStyle/>
          <a:p>
            <a:r>
              <a:rPr lang="en-GB" b="1" dirty="0"/>
              <a:t>Telemetry</a:t>
            </a:r>
            <a:r>
              <a:rPr lang="en-GB" dirty="0"/>
              <a:t> is the highly automated communications process by which measurements are made and other data collected at remote or inaccessible points and transmitted to receiving equipment for monitoring. The word is derived from Greek roots: tele = remote, and metron = measure.</a:t>
            </a:r>
          </a:p>
          <a:p>
            <a:r>
              <a:rPr lang="en-GB" dirty="0" smtClean="0">
                <a:hlinkClick r:id="rId3"/>
              </a:rPr>
              <a:t>Wikipedia</a:t>
            </a:r>
            <a:r>
              <a:rPr lang="en-GB" dirty="0">
                <a:hlinkClick r:id="rId3"/>
              </a:rPr>
              <a:t>, the free </a:t>
            </a:r>
            <a:r>
              <a:rPr lang="en-GB" dirty="0" smtClean="0">
                <a:hlinkClick r:id="rId3"/>
              </a:rPr>
              <a:t>encyclopaedia</a:t>
            </a:r>
            <a:endParaRPr lang="en-GB" dirty="0"/>
          </a:p>
        </p:txBody>
      </p:sp>
      <p:sp>
        <p:nvSpPr>
          <p:cNvPr id="8" name="Rectangle 7"/>
          <p:cNvSpPr/>
          <p:nvPr/>
        </p:nvSpPr>
        <p:spPr>
          <a:xfrm>
            <a:off x="515310" y="5602014"/>
            <a:ext cx="8628689" cy="923330"/>
          </a:xfrm>
          <a:prstGeom prst="rect">
            <a:avLst/>
          </a:prstGeom>
        </p:spPr>
        <p:txBody>
          <a:bodyPr wrap="square">
            <a:spAutoFit/>
          </a:bodyPr>
          <a:lstStyle/>
          <a:p>
            <a:r>
              <a:rPr lang="en-GB" b="1" dirty="0"/>
              <a:t>Business intelligence (BI) </a:t>
            </a:r>
            <a:r>
              <a:rPr lang="en-GB" dirty="0"/>
              <a:t>is the set of techniques and tools for the transformation of raw data into meaningful and useful information for business analysis purposes.</a:t>
            </a:r>
          </a:p>
          <a:p>
            <a:r>
              <a:rPr lang="en-GB" dirty="0" smtClean="0">
                <a:hlinkClick r:id="rId4"/>
              </a:rPr>
              <a:t>Wikipedia</a:t>
            </a:r>
            <a:r>
              <a:rPr lang="en-GB" dirty="0">
                <a:hlinkClick r:id="rId4"/>
              </a:rPr>
              <a:t>, the free </a:t>
            </a:r>
            <a:r>
              <a:rPr lang="en-GB" dirty="0" smtClean="0">
                <a:hlinkClick r:id="rId4"/>
              </a:rPr>
              <a:t>encyclopaedia</a:t>
            </a:r>
            <a:endParaRPr lang="en-GB" dirty="0"/>
          </a:p>
        </p:txBody>
      </p:sp>
      <p:sp>
        <p:nvSpPr>
          <p:cNvPr id="9" name="Rectangle 8"/>
          <p:cNvSpPr/>
          <p:nvPr/>
        </p:nvSpPr>
        <p:spPr>
          <a:xfrm>
            <a:off x="515310" y="3501008"/>
            <a:ext cx="8412666" cy="1754326"/>
          </a:xfrm>
          <a:prstGeom prst="rect">
            <a:avLst/>
          </a:prstGeom>
        </p:spPr>
        <p:txBody>
          <a:bodyPr wrap="square">
            <a:spAutoFit/>
          </a:bodyPr>
          <a:lstStyle/>
          <a:p>
            <a:r>
              <a:rPr lang="en-GB" b="1" dirty="0" smtClean="0"/>
              <a:t>Application </a:t>
            </a:r>
            <a:r>
              <a:rPr lang="en-GB" b="1" dirty="0"/>
              <a:t>Performance Management</a:t>
            </a:r>
            <a:r>
              <a:rPr lang="en-GB" dirty="0"/>
              <a:t>  (APM)  is the monitoring and management of performance and availability of </a:t>
            </a:r>
            <a:r>
              <a:rPr lang="en-GB" dirty="0">
                <a:hlinkClick r:id="rId5" tooltip="Software"/>
              </a:rPr>
              <a:t>software</a:t>
            </a:r>
            <a:r>
              <a:rPr lang="en-GB" dirty="0"/>
              <a:t> applications. APM strives to detect and diagnose application performance problems to maintain an expected </a:t>
            </a:r>
            <a:r>
              <a:rPr lang="en-GB" dirty="0">
                <a:hlinkClick r:id="rId6" tooltip="Level of service"/>
              </a:rPr>
              <a:t>level of service</a:t>
            </a:r>
            <a:r>
              <a:rPr lang="en-GB" dirty="0"/>
              <a:t>. APM is "the translation of </a:t>
            </a:r>
            <a:r>
              <a:rPr lang="en-GB" dirty="0">
                <a:hlinkClick r:id="rId7" tooltip="Performance metric"/>
              </a:rPr>
              <a:t>IT metrics</a:t>
            </a:r>
            <a:r>
              <a:rPr lang="en-GB" dirty="0"/>
              <a:t> into business meaning ([i.e.] value)."</a:t>
            </a:r>
            <a:r>
              <a:rPr lang="en-GB" baseline="30000" dirty="0">
                <a:hlinkClick r:id="rId8"/>
              </a:rPr>
              <a:t>[1</a:t>
            </a:r>
            <a:r>
              <a:rPr lang="en-GB" baseline="30000" dirty="0" smtClean="0">
                <a:hlinkClick r:id="rId8"/>
              </a:rPr>
              <a:t>]</a:t>
            </a:r>
            <a:endParaRPr lang="en-GB" baseline="30000" dirty="0" smtClean="0"/>
          </a:p>
          <a:p>
            <a:r>
              <a:rPr lang="en-GB" dirty="0" smtClean="0">
                <a:hlinkClick r:id="rId9"/>
              </a:rPr>
              <a:t>Wikipedia, the free encyclopaedia</a:t>
            </a:r>
            <a:r>
              <a:rPr lang="en-GB" dirty="0" smtClean="0"/>
              <a:t> </a:t>
            </a:r>
            <a:endParaRPr lang="en-GB" dirty="0"/>
          </a:p>
        </p:txBody>
      </p:sp>
    </p:spTree>
    <p:extLst>
      <p:ext uri="{BB962C8B-B14F-4D97-AF65-F5344CB8AC3E}">
        <p14:creationId xmlns:p14="http://schemas.microsoft.com/office/powerpoint/2010/main" val="339167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Monitoring Anatomy</a:t>
            </a:r>
            <a:endParaRPr lang="en-GB" dirty="0"/>
          </a:p>
        </p:txBody>
      </p:sp>
      <p:sp>
        <p:nvSpPr>
          <p:cNvPr id="3" name="Content Placeholder 2"/>
          <p:cNvSpPr>
            <a:spLocks noGrp="1"/>
          </p:cNvSpPr>
          <p:nvPr>
            <p:ph sz="quarter" idx="11"/>
          </p:nvPr>
        </p:nvSpPr>
        <p:spPr/>
        <p:txBody>
          <a:bodyPr/>
          <a:lstStyle/>
          <a:p>
            <a:pPr marL="0" indent="0">
              <a:buNone/>
            </a:pPr>
            <a:r>
              <a:rPr lang="en-GB" dirty="0" smtClean="0"/>
              <a:t>What we need</a:t>
            </a:r>
          </a:p>
          <a:p>
            <a:r>
              <a:rPr lang="en-GB" dirty="0" smtClean="0"/>
              <a:t>Core</a:t>
            </a:r>
          </a:p>
          <a:p>
            <a:pPr lvl="1"/>
            <a:r>
              <a:rPr lang="en-GB" dirty="0" smtClean="0"/>
              <a:t>Holds configuration about hosts/services</a:t>
            </a:r>
          </a:p>
          <a:p>
            <a:pPr lvl="1"/>
            <a:r>
              <a:rPr lang="en-GB" dirty="0" smtClean="0"/>
              <a:t>Distributed across number of masters</a:t>
            </a:r>
          </a:p>
          <a:p>
            <a:pPr lvl="1"/>
            <a:r>
              <a:rPr lang="en-GB" dirty="0" smtClean="0"/>
              <a:t>Check execution (poke)</a:t>
            </a:r>
          </a:p>
          <a:p>
            <a:pPr lvl="1"/>
            <a:r>
              <a:rPr lang="en-GB" dirty="0" smtClean="0"/>
              <a:t>Result queue (poke response)</a:t>
            </a:r>
          </a:p>
          <a:p>
            <a:r>
              <a:rPr lang="en-GB" dirty="0" smtClean="0"/>
              <a:t>Agent</a:t>
            </a:r>
          </a:p>
          <a:p>
            <a:pPr lvl="1"/>
            <a:r>
              <a:rPr lang="en-GB" dirty="0" smtClean="0"/>
              <a:t>Installed on the hosts to be monitored</a:t>
            </a:r>
          </a:p>
          <a:p>
            <a:pPr lvl="1"/>
            <a:r>
              <a:rPr lang="en-GB" dirty="0" smtClean="0"/>
              <a:t>Passes information to the Core</a:t>
            </a:r>
          </a:p>
          <a:p>
            <a:r>
              <a:rPr lang="en-GB" dirty="0" smtClean="0"/>
              <a:t>Graphing</a:t>
            </a:r>
          </a:p>
          <a:p>
            <a:r>
              <a:rPr lang="en-GB" dirty="0" smtClean="0"/>
              <a:t>Anomaly detection</a:t>
            </a:r>
          </a:p>
          <a:p>
            <a:pPr lvl="1"/>
            <a:r>
              <a:rPr lang="en-GB" dirty="0" smtClean="0"/>
              <a:t>Check/thresholds against metrics collected</a:t>
            </a:r>
          </a:p>
          <a:p>
            <a:r>
              <a:rPr lang="en-GB" dirty="0" smtClean="0"/>
              <a:t>Alerting</a:t>
            </a:r>
          </a:p>
          <a:p>
            <a:r>
              <a:rPr lang="en-GB" dirty="0" smtClean="0"/>
              <a:t>UI</a:t>
            </a:r>
            <a:endParaRPr lang="en-GB" dirty="0"/>
          </a:p>
        </p:txBody>
      </p:sp>
      <p:sp>
        <p:nvSpPr>
          <p:cNvPr id="4" name="Title 3"/>
          <p:cNvSpPr>
            <a:spLocks noGrp="1"/>
          </p:cNvSpPr>
          <p:nvPr>
            <p:ph type="title"/>
          </p:nvPr>
        </p:nvSpPr>
        <p:spPr/>
        <p:txBody>
          <a:bodyPr/>
          <a:lstStyle/>
          <a:p>
            <a:r>
              <a:rPr lang="en-GB" dirty="0" smtClean="0"/>
              <a:t>Monitoring</a:t>
            </a:r>
            <a:endParaRPr lang="en-GB" dirty="0"/>
          </a:p>
        </p:txBody>
      </p:sp>
      <p:pic>
        <p:nvPicPr>
          <p:cNvPr id="11266" name="Picture 2" descr="Redes de colores by ainara14 - community or network 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268760"/>
            <a:ext cx="4752528" cy="47525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5536" y="6525344"/>
            <a:ext cx="8748464" cy="276999"/>
          </a:xfrm>
          <a:prstGeom prst="rect">
            <a:avLst/>
          </a:prstGeom>
        </p:spPr>
        <p:txBody>
          <a:bodyPr wrap="square">
            <a:spAutoFit/>
          </a:bodyPr>
          <a:lstStyle/>
          <a:p>
            <a:pPr algn="r"/>
            <a:r>
              <a:rPr lang="en-GB" sz="1200" dirty="0">
                <a:hlinkClick r:id="rId3"/>
              </a:rPr>
              <a:t>http://</a:t>
            </a:r>
            <a:r>
              <a:rPr lang="en-GB" sz="1200" dirty="0" smtClean="0">
                <a:hlinkClick r:id="rId3"/>
              </a:rPr>
              <a:t>www.slideshare.net/superdupersheep/stop-using-nagios-so-it-can-die-peacefully</a:t>
            </a:r>
            <a:endParaRPr lang="en-GB" sz="1200" dirty="0"/>
          </a:p>
        </p:txBody>
      </p:sp>
    </p:spTree>
    <p:extLst>
      <p:ext uri="{BB962C8B-B14F-4D97-AF65-F5344CB8AC3E}">
        <p14:creationId xmlns:p14="http://schemas.microsoft.com/office/powerpoint/2010/main" val="166100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Monitoring Tools</a:t>
            </a:r>
            <a:endParaRPr lang="en-GB" dirty="0"/>
          </a:p>
        </p:txBody>
      </p:sp>
      <p:sp>
        <p:nvSpPr>
          <p:cNvPr id="3" name="Content Placeholder 2"/>
          <p:cNvSpPr>
            <a:spLocks noGrp="1"/>
          </p:cNvSpPr>
          <p:nvPr>
            <p:ph sz="quarter" idx="11"/>
          </p:nvPr>
        </p:nvSpPr>
        <p:spPr/>
        <p:txBody>
          <a:bodyPr/>
          <a:lstStyle/>
          <a:p>
            <a:r>
              <a:rPr lang="en-GB" dirty="0" smtClean="0"/>
              <a:t>Monitoring</a:t>
            </a:r>
          </a:p>
          <a:p>
            <a:pPr lvl="1"/>
            <a:r>
              <a:rPr lang="en-GB" dirty="0" smtClean="0"/>
              <a:t>Sensu</a:t>
            </a:r>
          </a:p>
          <a:p>
            <a:pPr lvl="1"/>
            <a:r>
              <a:rPr lang="en-GB" dirty="0" smtClean="0"/>
              <a:t>Nagios</a:t>
            </a:r>
          </a:p>
          <a:p>
            <a:pPr marL="176212" lvl="1" indent="0">
              <a:buNone/>
            </a:pPr>
            <a:endParaRPr lang="en-GB" dirty="0" smtClean="0"/>
          </a:p>
          <a:p>
            <a:r>
              <a:rPr lang="en-GB" dirty="0" smtClean="0"/>
              <a:t>Graphing</a:t>
            </a:r>
          </a:p>
          <a:p>
            <a:pPr lvl="1"/>
            <a:r>
              <a:rPr lang="en-GB" dirty="0" smtClean="0"/>
              <a:t>Graphite</a:t>
            </a:r>
          </a:p>
          <a:p>
            <a:pPr lvl="1"/>
            <a:r>
              <a:rPr lang="en-GB" dirty="0" smtClean="0"/>
              <a:t>Collectd</a:t>
            </a:r>
          </a:p>
          <a:p>
            <a:pPr lvl="1"/>
            <a:r>
              <a:rPr lang="en-GB" dirty="0" smtClean="0"/>
              <a:t>Graphana</a:t>
            </a:r>
          </a:p>
          <a:p>
            <a:pPr marL="176212" lvl="1" indent="0">
              <a:buNone/>
            </a:pPr>
            <a:endParaRPr lang="en-GB" dirty="0" smtClean="0"/>
          </a:p>
          <a:p>
            <a:r>
              <a:rPr lang="en-GB" dirty="0" smtClean="0"/>
              <a:t>Logging</a:t>
            </a:r>
          </a:p>
          <a:p>
            <a:pPr lvl="1"/>
            <a:r>
              <a:rPr lang="en-GB" dirty="0" smtClean="0"/>
              <a:t>ELK</a:t>
            </a:r>
          </a:p>
          <a:p>
            <a:pPr lvl="1"/>
            <a:r>
              <a:rPr lang="en-GB" dirty="0" smtClean="0"/>
              <a:t>Rsyslogd</a:t>
            </a:r>
          </a:p>
          <a:p>
            <a:pPr marL="176212" lvl="1" indent="0">
              <a:buNone/>
            </a:pPr>
            <a:endParaRPr lang="en-GB" dirty="0" smtClean="0"/>
          </a:p>
          <a:p>
            <a:r>
              <a:rPr lang="en-GB" dirty="0" smtClean="0"/>
              <a:t>Alerting</a:t>
            </a:r>
          </a:p>
          <a:p>
            <a:pPr lvl="1"/>
            <a:r>
              <a:rPr lang="en-GB" dirty="0" smtClean="0"/>
              <a:t>Sensu</a:t>
            </a:r>
          </a:p>
        </p:txBody>
      </p:sp>
      <p:sp>
        <p:nvSpPr>
          <p:cNvPr id="4" name="Title 3"/>
          <p:cNvSpPr>
            <a:spLocks noGrp="1"/>
          </p:cNvSpPr>
          <p:nvPr>
            <p:ph type="title"/>
          </p:nvPr>
        </p:nvSpPr>
        <p:spPr/>
        <p:txBody>
          <a:bodyPr/>
          <a:lstStyle/>
          <a:p>
            <a:r>
              <a:rPr lang="en-GB" dirty="0" smtClean="0"/>
              <a:t>Monitoring</a:t>
            </a:r>
            <a:endParaRPr lang="en-GB"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1340768"/>
            <a:ext cx="229552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145630"/>
            <a:ext cx="16097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2458" y="3582237"/>
            <a:ext cx="15240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6256" y="4077072"/>
            <a:ext cx="19050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4991266"/>
            <a:ext cx="4840932" cy="711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587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Elasticsearch, Logstash, Kibana (ELK) Stack</a:t>
            </a:r>
            <a:endParaRPr lang="en-GB" dirty="0"/>
          </a:p>
        </p:txBody>
      </p:sp>
      <p:sp>
        <p:nvSpPr>
          <p:cNvPr id="4" name="Title 3"/>
          <p:cNvSpPr>
            <a:spLocks noGrp="1"/>
          </p:cNvSpPr>
          <p:nvPr>
            <p:ph type="title"/>
          </p:nvPr>
        </p:nvSpPr>
        <p:spPr/>
        <p:txBody>
          <a:bodyPr/>
          <a:lstStyle/>
          <a:p>
            <a:r>
              <a:rPr lang="en-GB" dirty="0" smtClean="0"/>
              <a:t>Monitoring</a:t>
            </a:r>
            <a:endParaRPr lang="en-GB" dirty="0"/>
          </a:p>
        </p:txBody>
      </p:sp>
      <p:pic>
        <p:nvPicPr>
          <p:cNvPr id="1026" name="Picture 2" descr="ELK Stack Flow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050" y="2898112"/>
            <a:ext cx="7521107" cy="1872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7504" y="6495147"/>
            <a:ext cx="8424936" cy="246221"/>
          </a:xfrm>
          <a:prstGeom prst="rect">
            <a:avLst/>
          </a:prstGeom>
        </p:spPr>
        <p:txBody>
          <a:bodyPr wrap="square">
            <a:spAutoFit/>
          </a:bodyPr>
          <a:lstStyle/>
          <a:p>
            <a:r>
              <a:rPr lang="en-GB" sz="1000" dirty="0"/>
              <a:t>Image Source: </a:t>
            </a:r>
            <a:r>
              <a:rPr lang="en-GB" sz="1000" dirty="0">
                <a:hlinkClick r:id="rId4"/>
              </a:rPr>
              <a:t>http://blog.xebia.fr/2013/12/05/logstash-elasticsearch-kibana-s01e00-analyse-de-vos-donnees-en-temps-reel-cloud-ready/</a:t>
            </a:r>
            <a:r>
              <a:rPr lang="en-GB" sz="1000" dirty="0"/>
              <a:t> </a:t>
            </a:r>
          </a:p>
        </p:txBody>
      </p:sp>
    </p:spTree>
    <p:extLst>
      <p:ext uri="{BB962C8B-B14F-4D97-AF65-F5344CB8AC3E}">
        <p14:creationId xmlns:p14="http://schemas.microsoft.com/office/powerpoint/2010/main" val="637946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Kibana Visualisation – Example NGINX Access Logs</a:t>
            </a:r>
            <a:endParaRPr lang="en-GB" dirty="0"/>
          </a:p>
        </p:txBody>
      </p:sp>
      <p:sp>
        <p:nvSpPr>
          <p:cNvPr id="4" name="Title 3"/>
          <p:cNvSpPr>
            <a:spLocks noGrp="1"/>
          </p:cNvSpPr>
          <p:nvPr>
            <p:ph type="title"/>
          </p:nvPr>
        </p:nvSpPr>
        <p:spPr/>
        <p:txBody>
          <a:bodyPr/>
          <a:lstStyle/>
          <a:p>
            <a:r>
              <a:rPr lang="en-GB" dirty="0" smtClean="0"/>
              <a:t>Monitoring</a:t>
            </a:r>
            <a:endParaRPr lang="en-GB" dirty="0"/>
          </a:p>
        </p:txBody>
      </p:sp>
      <p:sp>
        <p:nvSpPr>
          <p:cNvPr id="6" name="Rectangle 5"/>
          <p:cNvSpPr/>
          <p:nvPr/>
        </p:nvSpPr>
        <p:spPr>
          <a:xfrm>
            <a:off x="107504" y="6495147"/>
            <a:ext cx="8424936" cy="246221"/>
          </a:xfrm>
          <a:prstGeom prst="rect">
            <a:avLst/>
          </a:prstGeom>
        </p:spPr>
        <p:txBody>
          <a:bodyPr wrap="square">
            <a:spAutoFit/>
          </a:bodyPr>
          <a:lstStyle/>
          <a:p>
            <a:r>
              <a:rPr lang="en-GB" sz="1000" dirty="0" smtClean="0"/>
              <a:t>Source: DevOps</a:t>
            </a:r>
            <a:r>
              <a:rPr lang="en-GB" sz="1000" dirty="0"/>
              <a:t> </a:t>
            </a:r>
            <a:r>
              <a:rPr lang="en-GB" sz="1000" dirty="0" smtClean="0"/>
              <a:t>Office Model</a:t>
            </a:r>
            <a:endParaRPr lang="en-GB" sz="1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560" y="1700808"/>
            <a:ext cx="8265904" cy="43924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03840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Shipyard – Managing/Monitoring Docker Containers</a:t>
            </a:r>
            <a:endParaRPr lang="en-GB" dirty="0"/>
          </a:p>
        </p:txBody>
      </p:sp>
      <p:sp>
        <p:nvSpPr>
          <p:cNvPr id="4" name="Title 3"/>
          <p:cNvSpPr>
            <a:spLocks noGrp="1"/>
          </p:cNvSpPr>
          <p:nvPr>
            <p:ph type="title"/>
          </p:nvPr>
        </p:nvSpPr>
        <p:spPr/>
        <p:txBody>
          <a:bodyPr/>
          <a:lstStyle/>
          <a:p>
            <a:r>
              <a:rPr lang="en-GB" dirty="0" smtClean="0"/>
              <a:t>Monitoring</a:t>
            </a:r>
            <a:endParaRPr lang="en-GB" dirty="0"/>
          </a:p>
        </p:txBody>
      </p:sp>
      <p:sp>
        <p:nvSpPr>
          <p:cNvPr id="6" name="Rectangle 5"/>
          <p:cNvSpPr/>
          <p:nvPr/>
        </p:nvSpPr>
        <p:spPr>
          <a:xfrm>
            <a:off x="551936" y="6500869"/>
            <a:ext cx="8424936" cy="246221"/>
          </a:xfrm>
          <a:prstGeom prst="rect">
            <a:avLst/>
          </a:prstGeom>
        </p:spPr>
        <p:txBody>
          <a:bodyPr wrap="square">
            <a:spAutoFit/>
          </a:bodyPr>
          <a:lstStyle/>
          <a:p>
            <a:r>
              <a:rPr lang="en-GB" sz="1000" dirty="0" smtClean="0"/>
              <a:t>Source: DevOps</a:t>
            </a:r>
            <a:r>
              <a:rPr lang="en-GB" sz="1000" dirty="0"/>
              <a:t> </a:t>
            </a:r>
            <a:r>
              <a:rPr lang="en-GB" sz="1000" dirty="0" smtClean="0"/>
              <a:t>Office Model</a:t>
            </a:r>
            <a:endParaRPr lang="en-GB" sz="1000" dirty="0"/>
          </a:p>
        </p:txBody>
      </p:sp>
      <p:pic>
        <p:nvPicPr>
          <p:cNvPr id="5" name="Picture 4"/>
          <p:cNvPicPr>
            <a:picLocks noChangeAspect="1"/>
          </p:cNvPicPr>
          <p:nvPr/>
        </p:nvPicPr>
        <p:blipFill>
          <a:blip r:embed="rId3"/>
          <a:stretch>
            <a:fillRect/>
          </a:stretch>
        </p:blipFill>
        <p:spPr>
          <a:xfrm>
            <a:off x="496800" y="1988840"/>
            <a:ext cx="8480072" cy="4209629"/>
          </a:xfrm>
          <a:prstGeom prst="rect">
            <a:avLst/>
          </a:prstGeom>
        </p:spPr>
      </p:pic>
    </p:spTree>
    <p:extLst>
      <p:ext uri="{BB962C8B-B14F-4D97-AF65-F5344CB8AC3E}">
        <p14:creationId xmlns:p14="http://schemas.microsoft.com/office/powerpoint/2010/main" val="1060965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r>
              <a:rPr lang="en-GB" altLang="en-US" dirty="0" smtClean="0"/>
              <a:t>What does this mean for people?</a:t>
            </a:r>
            <a:endParaRPr lang="en-US" altLang="en-US" dirty="0" smtClean="0"/>
          </a:p>
        </p:txBody>
      </p:sp>
    </p:spTree>
    <p:extLst>
      <p:ext uri="{BB962C8B-B14F-4D97-AF65-F5344CB8AC3E}">
        <p14:creationId xmlns:p14="http://schemas.microsoft.com/office/powerpoint/2010/main" val="8507218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Back Up</a:t>
            </a:r>
            <a:endParaRPr lang="en-GB" dirty="0"/>
          </a:p>
        </p:txBody>
      </p:sp>
    </p:spTree>
    <p:extLst>
      <p:ext uri="{BB962C8B-B14F-4D97-AF65-F5344CB8AC3E}">
        <p14:creationId xmlns:p14="http://schemas.microsoft.com/office/powerpoint/2010/main" val="4269037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Backup Strategies</a:t>
            </a:r>
            <a:endParaRPr lang="en-GB" dirty="0"/>
          </a:p>
        </p:txBody>
      </p:sp>
      <p:sp>
        <p:nvSpPr>
          <p:cNvPr id="3" name="Content Placeholder 2"/>
          <p:cNvSpPr>
            <a:spLocks noGrp="1"/>
          </p:cNvSpPr>
          <p:nvPr>
            <p:ph sz="quarter" idx="11"/>
          </p:nvPr>
        </p:nvSpPr>
        <p:spPr/>
        <p:txBody>
          <a:bodyPr/>
          <a:lstStyle/>
          <a:p>
            <a:r>
              <a:rPr lang="en-GB" dirty="0" smtClean="0"/>
              <a:t>Images:</a:t>
            </a:r>
          </a:p>
          <a:p>
            <a:pPr lvl="1"/>
            <a:r>
              <a:rPr lang="en-GB" dirty="0" smtClean="0"/>
              <a:t>Take backups of the Machine state as images</a:t>
            </a:r>
          </a:p>
          <a:p>
            <a:pPr lvl="1"/>
            <a:r>
              <a:rPr lang="en-GB" dirty="0" smtClean="0"/>
              <a:t>Great for spinning up base images to be consistently re-used</a:t>
            </a:r>
          </a:p>
          <a:p>
            <a:pPr lvl="1"/>
            <a:r>
              <a:rPr lang="en-GB" dirty="0" smtClean="0"/>
              <a:t>Disadvantageous when:</a:t>
            </a:r>
          </a:p>
          <a:p>
            <a:pPr lvl="2"/>
            <a:r>
              <a:rPr lang="en-GB" dirty="0" smtClean="0"/>
              <a:t>Changes have been made on top of the base image which makes it redundant</a:t>
            </a:r>
          </a:p>
          <a:p>
            <a:pPr lvl="2"/>
            <a:r>
              <a:rPr lang="en-GB" dirty="0" smtClean="0"/>
              <a:t>Snapshotting </a:t>
            </a:r>
            <a:r>
              <a:rPr lang="en-GB" dirty="0"/>
              <a:t>an entire disk will capture far more data than is actually needed for a </a:t>
            </a:r>
            <a:r>
              <a:rPr lang="en-GB" dirty="0" smtClean="0"/>
              <a:t>backup</a:t>
            </a:r>
          </a:p>
          <a:p>
            <a:pPr lvl="2"/>
            <a:r>
              <a:rPr lang="en-GB" dirty="0" smtClean="0"/>
              <a:t>Snapshots </a:t>
            </a:r>
            <a:r>
              <a:rPr lang="en-GB" dirty="0"/>
              <a:t>do not stop processes that may be writing to the </a:t>
            </a:r>
            <a:r>
              <a:rPr lang="en-GB" dirty="0" smtClean="0"/>
              <a:t>file system </a:t>
            </a:r>
            <a:r>
              <a:rPr lang="en-GB" dirty="0"/>
              <a:t>(i.e. your </a:t>
            </a:r>
            <a:r>
              <a:rPr lang="en-GB" dirty="0" smtClean="0"/>
              <a:t>database)</a:t>
            </a:r>
          </a:p>
          <a:p>
            <a:pPr lvl="2"/>
            <a:r>
              <a:rPr lang="en-GB" dirty="0" smtClean="0"/>
              <a:t>File-level </a:t>
            </a:r>
            <a:r>
              <a:rPr lang="en-GB" dirty="0"/>
              <a:t>restore is very difficult if not impossible with a </a:t>
            </a:r>
            <a:r>
              <a:rPr lang="en-GB" dirty="0" smtClean="0"/>
              <a:t>snapshot</a:t>
            </a:r>
          </a:p>
          <a:p>
            <a:endParaRPr lang="en-GB" dirty="0" smtClean="0"/>
          </a:p>
          <a:p>
            <a:r>
              <a:rPr lang="en-GB" dirty="0" smtClean="0"/>
              <a:t>Rebuild from scratch using Configuration Management:</a:t>
            </a:r>
          </a:p>
          <a:p>
            <a:pPr lvl="1"/>
            <a:r>
              <a:rPr lang="en-GB" dirty="0" smtClean="0"/>
              <a:t>Quick as deployment is automated</a:t>
            </a:r>
          </a:p>
          <a:p>
            <a:pPr lvl="1"/>
            <a:r>
              <a:rPr lang="en-GB" dirty="0" smtClean="0"/>
              <a:t>Consistent</a:t>
            </a:r>
          </a:p>
          <a:p>
            <a:pPr lvl="1"/>
            <a:r>
              <a:rPr lang="en-GB" dirty="0" smtClean="0"/>
              <a:t>Can be flexible</a:t>
            </a:r>
          </a:p>
          <a:p>
            <a:pPr lvl="1"/>
            <a:endParaRPr lang="en-GB" dirty="0"/>
          </a:p>
          <a:p>
            <a:r>
              <a:rPr lang="en-GB" dirty="0" smtClean="0"/>
              <a:t>What about user/business created data? </a:t>
            </a:r>
          </a:p>
        </p:txBody>
      </p:sp>
      <p:sp>
        <p:nvSpPr>
          <p:cNvPr id="4" name="Title 3"/>
          <p:cNvSpPr>
            <a:spLocks noGrp="1"/>
          </p:cNvSpPr>
          <p:nvPr>
            <p:ph type="title"/>
          </p:nvPr>
        </p:nvSpPr>
        <p:spPr/>
        <p:txBody>
          <a:bodyPr/>
          <a:lstStyle/>
          <a:p>
            <a:r>
              <a:rPr lang="en-GB" dirty="0" smtClean="0"/>
              <a:t>Backup</a:t>
            </a:r>
            <a:endParaRPr lang="en-GB" dirty="0"/>
          </a:p>
        </p:txBody>
      </p:sp>
      <p:pic>
        <p:nvPicPr>
          <p:cNvPr id="13314" name="Picture 2" descr="Backup-restoration by m1981 - A file being recovered from a previous back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750" y="4653136"/>
            <a:ext cx="3571324" cy="1879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65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Backup Strategies in the Cloud</a:t>
            </a:r>
          </a:p>
          <a:p>
            <a:endParaRPr lang="en-GB" dirty="0"/>
          </a:p>
        </p:txBody>
      </p:sp>
      <p:sp>
        <p:nvSpPr>
          <p:cNvPr id="3" name="Content Placeholder 2"/>
          <p:cNvSpPr>
            <a:spLocks noGrp="1"/>
          </p:cNvSpPr>
          <p:nvPr>
            <p:ph sz="quarter" idx="11"/>
          </p:nvPr>
        </p:nvSpPr>
        <p:spPr/>
        <p:txBody>
          <a:bodyPr/>
          <a:lstStyle/>
          <a:p>
            <a:pPr marL="0" indent="0">
              <a:buNone/>
            </a:pPr>
            <a:r>
              <a:rPr lang="en-GB" dirty="0"/>
              <a:t>Backup and Recovery of Configuration </a:t>
            </a:r>
            <a:r>
              <a:rPr lang="en-GB" dirty="0" smtClean="0"/>
              <a:t>Files</a:t>
            </a:r>
          </a:p>
          <a:p>
            <a:r>
              <a:rPr lang="en-GB" dirty="0" smtClean="0"/>
              <a:t>Code Repository</a:t>
            </a:r>
          </a:p>
          <a:p>
            <a:pPr lvl="1"/>
            <a:r>
              <a:rPr lang="en-GB" dirty="0" smtClean="0"/>
              <a:t>Customers </a:t>
            </a:r>
            <a:r>
              <a:rPr lang="en-GB" dirty="0"/>
              <a:t>use a variety of version management approaches for configuration </a:t>
            </a:r>
            <a:r>
              <a:rPr lang="en-GB" dirty="0" smtClean="0"/>
              <a:t>files</a:t>
            </a:r>
          </a:p>
          <a:p>
            <a:pPr lvl="1"/>
            <a:r>
              <a:rPr lang="en-GB" dirty="0" smtClean="0"/>
              <a:t>Store </a:t>
            </a:r>
            <a:r>
              <a:rPr lang="en-GB" dirty="0"/>
              <a:t>different versions of </a:t>
            </a:r>
            <a:r>
              <a:rPr lang="en-GB" dirty="0" smtClean="0"/>
              <a:t>configuration </a:t>
            </a:r>
            <a:r>
              <a:rPr lang="en-GB" dirty="0"/>
              <a:t>files in designated locations and securely control them like any other </a:t>
            </a:r>
            <a:r>
              <a:rPr lang="en-GB" dirty="0" smtClean="0"/>
              <a:t>code</a:t>
            </a:r>
          </a:p>
          <a:p>
            <a:pPr lvl="1"/>
            <a:r>
              <a:rPr lang="en-GB" dirty="0" smtClean="0"/>
              <a:t>Back </a:t>
            </a:r>
            <a:r>
              <a:rPr lang="en-GB" dirty="0"/>
              <a:t>up these code </a:t>
            </a:r>
            <a:r>
              <a:rPr lang="en-GB" dirty="0" smtClean="0"/>
              <a:t>repositories </a:t>
            </a:r>
            <a:r>
              <a:rPr lang="en-GB" dirty="0"/>
              <a:t>using the appropriate backup cycle (e.g., daily, weekly, monthly) and snapshots to protected </a:t>
            </a:r>
            <a:r>
              <a:rPr lang="en-GB" dirty="0" smtClean="0"/>
              <a:t>locations </a:t>
            </a:r>
          </a:p>
          <a:p>
            <a:pPr lvl="1"/>
            <a:endParaRPr lang="en-GB" dirty="0"/>
          </a:p>
          <a:p>
            <a:r>
              <a:rPr lang="en-GB" dirty="0" smtClean="0"/>
              <a:t>Shared storage</a:t>
            </a:r>
          </a:p>
          <a:p>
            <a:pPr lvl="1"/>
            <a:r>
              <a:rPr lang="en-GB" dirty="0"/>
              <a:t>U</a:t>
            </a:r>
            <a:r>
              <a:rPr lang="en-GB" dirty="0" smtClean="0"/>
              <a:t>se </a:t>
            </a:r>
            <a:r>
              <a:rPr lang="en-GB" dirty="0"/>
              <a:t>Amazon S3 to store your configuration files, taking advantage of the durability of the service </a:t>
            </a:r>
          </a:p>
          <a:p>
            <a:pPr lvl="1"/>
            <a:r>
              <a:rPr lang="en-GB" dirty="0" smtClean="0"/>
              <a:t>In </a:t>
            </a:r>
            <a:r>
              <a:rPr lang="en-GB" dirty="0"/>
              <a:t>addition to backing up the files to an alternate location on a regular basis. </a:t>
            </a:r>
          </a:p>
        </p:txBody>
      </p:sp>
      <p:sp>
        <p:nvSpPr>
          <p:cNvPr id="4" name="Title 3"/>
          <p:cNvSpPr>
            <a:spLocks noGrp="1"/>
          </p:cNvSpPr>
          <p:nvPr>
            <p:ph type="title"/>
          </p:nvPr>
        </p:nvSpPr>
        <p:spPr/>
        <p:txBody>
          <a:bodyPr/>
          <a:lstStyle/>
          <a:p>
            <a:r>
              <a:rPr lang="en-GB" dirty="0"/>
              <a:t>Backup</a:t>
            </a:r>
          </a:p>
        </p:txBody>
      </p:sp>
    </p:spTree>
    <p:extLst>
      <p:ext uri="{BB962C8B-B14F-4D97-AF65-F5344CB8AC3E}">
        <p14:creationId xmlns:p14="http://schemas.microsoft.com/office/powerpoint/2010/main" val="87694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Cloud Operations</a:t>
            </a:r>
            <a:endParaRPr lang="en-GB" dirty="0"/>
          </a:p>
        </p:txBody>
      </p:sp>
    </p:spTree>
    <p:extLst>
      <p:ext uri="{BB962C8B-B14F-4D97-AF65-F5344CB8AC3E}">
        <p14:creationId xmlns:p14="http://schemas.microsoft.com/office/powerpoint/2010/main" val="2341065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Backup Strategies in the Cloud</a:t>
            </a:r>
            <a:endParaRPr lang="en-GB" dirty="0"/>
          </a:p>
        </p:txBody>
      </p:sp>
      <p:sp>
        <p:nvSpPr>
          <p:cNvPr id="3" name="Content Placeholder 2"/>
          <p:cNvSpPr>
            <a:spLocks noGrp="1"/>
          </p:cNvSpPr>
          <p:nvPr>
            <p:ph sz="quarter" idx="11"/>
          </p:nvPr>
        </p:nvSpPr>
        <p:spPr/>
        <p:txBody>
          <a:bodyPr/>
          <a:lstStyle/>
          <a:p>
            <a:pPr marL="0" indent="0">
              <a:buNone/>
            </a:pPr>
            <a:r>
              <a:rPr lang="en-GB" dirty="0"/>
              <a:t>Protecting Configurations Rather Than Servers</a:t>
            </a:r>
          </a:p>
          <a:p>
            <a:r>
              <a:rPr lang="en-GB" dirty="0" smtClean="0"/>
              <a:t>Cloud service </a:t>
            </a:r>
            <a:r>
              <a:rPr lang="en-GB" dirty="0"/>
              <a:t>enables the backup and recovery of a standard server, such </a:t>
            </a:r>
            <a:r>
              <a:rPr lang="en-GB" dirty="0" smtClean="0"/>
              <a:t>as </a:t>
            </a:r>
            <a:r>
              <a:rPr lang="en-GB" dirty="0"/>
              <a:t>a web server or application server, so that you can focus on protecting configuration and stateful data—rather </a:t>
            </a:r>
            <a:r>
              <a:rPr lang="en-GB" dirty="0" smtClean="0"/>
              <a:t>than the </a:t>
            </a:r>
            <a:r>
              <a:rPr lang="en-GB" dirty="0"/>
              <a:t>server </a:t>
            </a:r>
            <a:r>
              <a:rPr lang="en-GB" dirty="0" smtClean="0"/>
              <a:t>itself.</a:t>
            </a:r>
          </a:p>
          <a:p>
            <a:r>
              <a:rPr lang="en-GB" dirty="0" smtClean="0"/>
              <a:t>This </a:t>
            </a:r>
            <a:r>
              <a:rPr lang="en-GB" dirty="0"/>
              <a:t>set of data is much smaller than the aggregate set of server data, which typically includes various </a:t>
            </a:r>
            <a:r>
              <a:rPr lang="en-GB" dirty="0" smtClean="0"/>
              <a:t>application </a:t>
            </a:r>
            <a:r>
              <a:rPr lang="en-GB" dirty="0"/>
              <a:t>files, operating system files, temporary files, and so on. </a:t>
            </a:r>
            <a:endParaRPr lang="en-GB" dirty="0" smtClean="0"/>
          </a:p>
          <a:p>
            <a:r>
              <a:rPr lang="en-GB" dirty="0" smtClean="0"/>
              <a:t>This </a:t>
            </a:r>
            <a:r>
              <a:rPr lang="en-GB" dirty="0"/>
              <a:t>change of approach means that regular nightly </a:t>
            </a:r>
            <a:r>
              <a:rPr lang="en-GB" dirty="0" smtClean="0"/>
              <a:t>incremental </a:t>
            </a:r>
            <a:r>
              <a:rPr lang="en-GB" dirty="0"/>
              <a:t>or weekly full backups can take far less time and consume less storage space</a:t>
            </a:r>
            <a:r>
              <a:rPr lang="en-GB" dirty="0" smtClean="0"/>
              <a:t>.</a:t>
            </a:r>
            <a:endParaRPr lang="en-GB" dirty="0"/>
          </a:p>
        </p:txBody>
      </p:sp>
      <p:sp>
        <p:nvSpPr>
          <p:cNvPr id="4" name="Title 3"/>
          <p:cNvSpPr>
            <a:spLocks noGrp="1"/>
          </p:cNvSpPr>
          <p:nvPr>
            <p:ph type="title"/>
          </p:nvPr>
        </p:nvSpPr>
        <p:spPr/>
        <p:txBody>
          <a:bodyPr/>
          <a:lstStyle/>
          <a:p>
            <a:r>
              <a:rPr lang="en-GB" dirty="0" smtClean="0"/>
              <a:t>Backup</a:t>
            </a:r>
            <a:endParaRPr lang="en-GB" dirty="0"/>
          </a:p>
        </p:txBody>
      </p:sp>
    </p:spTree>
    <p:extLst>
      <p:ext uri="{BB962C8B-B14F-4D97-AF65-F5344CB8AC3E}">
        <p14:creationId xmlns:p14="http://schemas.microsoft.com/office/powerpoint/2010/main" val="365571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Let’s talk about the lab</a:t>
            </a:r>
            <a:endParaRPr lang="en-GB" dirty="0"/>
          </a:p>
        </p:txBody>
      </p:sp>
    </p:spTree>
    <p:extLst>
      <p:ext uri="{BB962C8B-B14F-4D97-AF65-F5344CB8AC3E}">
        <p14:creationId xmlns:p14="http://schemas.microsoft.com/office/powerpoint/2010/main" val="7352100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Monitoring in the Cloud</a:t>
            </a:r>
            <a:endParaRPr lang="en-GB" dirty="0"/>
          </a:p>
        </p:txBody>
      </p:sp>
      <p:sp>
        <p:nvSpPr>
          <p:cNvPr id="3" name="Content Placeholder 2"/>
          <p:cNvSpPr>
            <a:spLocks noGrp="1"/>
          </p:cNvSpPr>
          <p:nvPr>
            <p:ph sz="quarter" idx="11"/>
          </p:nvPr>
        </p:nvSpPr>
        <p:spPr/>
        <p:txBody>
          <a:bodyPr/>
          <a:lstStyle/>
          <a:p>
            <a:r>
              <a:rPr lang="en-GB" dirty="0" smtClean="0"/>
              <a:t>Go here:</a:t>
            </a:r>
            <a:br>
              <a:rPr lang="en-GB" dirty="0" smtClean="0"/>
            </a:br>
            <a:r>
              <a:rPr lang="en-GB" dirty="0" smtClean="0">
                <a:hlinkClick r:id="rId3"/>
              </a:rPr>
              <a:t>https://alm.accenture.com/wiki/display/DOT/Module+8%3A+Introduction</a:t>
            </a:r>
            <a:endParaRPr lang="en-GB" dirty="0"/>
          </a:p>
          <a:p>
            <a:pPr marL="0" indent="0">
              <a:buNone/>
            </a:pPr>
            <a:endParaRPr lang="en-GB" dirty="0"/>
          </a:p>
          <a:p>
            <a:r>
              <a:rPr lang="en-GB" dirty="0"/>
              <a:t>Duration: ~30 minutes</a:t>
            </a:r>
          </a:p>
          <a:p>
            <a:pPr marL="0" indent="0">
              <a:buNone/>
            </a:pPr>
            <a:r>
              <a:rPr lang="en-GB" dirty="0"/>
              <a:t> </a:t>
            </a:r>
          </a:p>
          <a:p>
            <a:endParaRPr lang="en-GB" dirty="0" smtClean="0"/>
          </a:p>
          <a:p>
            <a:endParaRPr lang="en-GB" dirty="0"/>
          </a:p>
        </p:txBody>
      </p:sp>
      <p:sp>
        <p:nvSpPr>
          <p:cNvPr id="4" name="Title 3"/>
          <p:cNvSpPr>
            <a:spLocks noGrp="1"/>
          </p:cNvSpPr>
          <p:nvPr>
            <p:ph type="title"/>
          </p:nvPr>
        </p:nvSpPr>
        <p:spPr/>
        <p:txBody>
          <a:bodyPr/>
          <a:lstStyle/>
          <a:p>
            <a:r>
              <a:rPr lang="en-GB" dirty="0"/>
              <a:t>Introduction to Lab</a:t>
            </a:r>
          </a:p>
        </p:txBody>
      </p:sp>
    </p:spTree>
    <p:extLst>
      <p:ext uri="{BB962C8B-B14F-4D97-AF65-F5344CB8AC3E}">
        <p14:creationId xmlns:p14="http://schemas.microsoft.com/office/powerpoint/2010/main" val="3825739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Do the lab!</a:t>
            </a:r>
            <a:endParaRPr lang="en-GB" dirty="0"/>
          </a:p>
        </p:txBody>
      </p:sp>
    </p:spTree>
    <p:extLst>
      <p:ext uri="{BB962C8B-B14F-4D97-AF65-F5344CB8AC3E}">
        <p14:creationId xmlns:p14="http://schemas.microsoft.com/office/powerpoint/2010/main" val="31265164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Delete your stuff </a:t>
            </a:r>
            <a:r>
              <a:rPr lang="en-GB" smtClean="0"/>
              <a:t>in Amazon!</a:t>
            </a:r>
            <a:endParaRPr lang="en-GB" dirty="0"/>
          </a:p>
        </p:txBody>
      </p:sp>
    </p:spTree>
    <p:extLst>
      <p:ext uri="{BB962C8B-B14F-4D97-AF65-F5344CB8AC3E}">
        <p14:creationId xmlns:p14="http://schemas.microsoft.com/office/powerpoint/2010/main" val="14530896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Key Points</a:t>
            </a:r>
            <a:endParaRPr lang="en-GB" dirty="0"/>
          </a:p>
        </p:txBody>
      </p:sp>
      <p:sp>
        <p:nvSpPr>
          <p:cNvPr id="3" name="Content Placeholder 2"/>
          <p:cNvSpPr>
            <a:spLocks noGrp="1"/>
          </p:cNvSpPr>
          <p:nvPr>
            <p:ph sz="quarter" idx="11"/>
          </p:nvPr>
        </p:nvSpPr>
        <p:spPr/>
        <p:txBody>
          <a:bodyPr/>
          <a:lstStyle/>
          <a:p>
            <a:r>
              <a:rPr lang="en-GB" dirty="0" smtClean="0"/>
              <a:t>Key Operations </a:t>
            </a:r>
            <a:r>
              <a:rPr lang="en-GB" dirty="0"/>
              <a:t>in the cloud</a:t>
            </a:r>
          </a:p>
          <a:p>
            <a:pPr lvl="1"/>
            <a:r>
              <a:rPr lang="en-GB" dirty="0" smtClean="0"/>
              <a:t>Security</a:t>
            </a:r>
            <a:endParaRPr lang="en-GB" dirty="0"/>
          </a:p>
          <a:p>
            <a:pPr lvl="1"/>
            <a:r>
              <a:rPr lang="en-GB" dirty="0"/>
              <a:t>Patching</a:t>
            </a:r>
          </a:p>
          <a:p>
            <a:r>
              <a:rPr lang="en-GB" dirty="0" smtClean="0"/>
              <a:t>High Availability</a:t>
            </a:r>
            <a:endParaRPr lang="en-GB" dirty="0"/>
          </a:p>
          <a:p>
            <a:pPr lvl="1"/>
            <a:r>
              <a:rPr lang="en-GB" dirty="0" smtClean="0"/>
              <a:t>Anti-fragile</a:t>
            </a:r>
          </a:p>
          <a:p>
            <a:pPr lvl="1"/>
            <a:r>
              <a:rPr lang="en-GB" dirty="0" smtClean="0"/>
              <a:t>Plan </a:t>
            </a:r>
            <a:r>
              <a:rPr lang="en-GB" dirty="0"/>
              <a:t>to fail </a:t>
            </a:r>
            <a:endParaRPr lang="en-GB" dirty="0" smtClean="0"/>
          </a:p>
          <a:p>
            <a:pPr lvl="1"/>
            <a:r>
              <a:rPr lang="en-GB" dirty="0" smtClean="0"/>
              <a:t> </a:t>
            </a:r>
            <a:r>
              <a:rPr lang="en-GB" dirty="0"/>
              <a:t>chaos monkey</a:t>
            </a:r>
          </a:p>
          <a:p>
            <a:r>
              <a:rPr lang="en-GB" dirty="0" smtClean="0"/>
              <a:t>What we need to monitor</a:t>
            </a:r>
            <a:r>
              <a:rPr lang="en-GB" dirty="0"/>
              <a:t> </a:t>
            </a:r>
          </a:p>
          <a:p>
            <a:r>
              <a:rPr lang="en-GB" dirty="0"/>
              <a:t>Different tools out there for Monitoring</a:t>
            </a:r>
          </a:p>
          <a:p>
            <a:r>
              <a:rPr lang="en-GB" dirty="0"/>
              <a:t>Applying Monitoring tools to DevOps</a:t>
            </a:r>
          </a:p>
          <a:p>
            <a:r>
              <a:rPr lang="en-GB" dirty="0"/>
              <a:t>Backup strategies within DevOps</a:t>
            </a:r>
          </a:p>
          <a:p>
            <a:r>
              <a:rPr lang="en-GB" dirty="0" smtClean="0"/>
              <a:t>Backup </a:t>
            </a:r>
            <a:r>
              <a:rPr lang="en-GB" dirty="0"/>
              <a:t>strategies in the Cloud</a:t>
            </a:r>
          </a:p>
          <a:p>
            <a:r>
              <a:rPr lang="en-GB" dirty="0"/>
              <a:t>Implementing Backup and Monitoring solutions</a:t>
            </a:r>
          </a:p>
        </p:txBody>
      </p:sp>
      <p:sp>
        <p:nvSpPr>
          <p:cNvPr id="4" name="Title 3"/>
          <p:cNvSpPr>
            <a:spLocks noGrp="1"/>
          </p:cNvSpPr>
          <p:nvPr>
            <p:ph type="title"/>
          </p:nvPr>
        </p:nvSpPr>
        <p:spPr/>
        <p:txBody>
          <a:bodyPr/>
          <a:lstStyle/>
          <a:p>
            <a:r>
              <a:rPr lang="en-GB" dirty="0"/>
              <a:t>Summary</a:t>
            </a:r>
          </a:p>
        </p:txBody>
      </p:sp>
    </p:spTree>
    <p:extLst>
      <p:ext uri="{BB962C8B-B14F-4D97-AF65-F5344CB8AC3E}">
        <p14:creationId xmlns:p14="http://schemas.microsoft.com/office/powerpoint/2010/main" val="37415586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marL="0" indent="0" algn="ctr">
              <a:buNone/>
            </a:pPr>
            <a:endParaRPr lang="en-GB" sz="3600" dirty="0" smtClean="0"/>
          </a:p>
          <a:p>
            <a:pPr marL="0" indent="0" algn="ctr">
              <a:buNone/>
            </a:pPr>
            <a:endParaRPr lang="en-GB" sz="3600" dirty="0"/>
          </a:p>
          <a:p>
            <a:pPr marL="0" indent="0" algn="ctr">
              <a:buNone/>
            </a:pPr>
            <a:r>
              <a:rPr lang="en-GB" sz="3600" dirty="0" smtClean="0"/>
              <a:t>Discussion</a:t>
            </a:r>
            <a:endParaRPr lang="en-GB" sz="3600" dirty="0">
              <a:solidFill>
                <a:srgbClr val="FF0000"/>
              </a:solidFill>
            </a:endParaRPr>
          </a:p>
        </p:txBody>
      </p:sp>
      <p:sp>
        <p:nvSpPr>
          <p:cNvPr id="4" name="Title 3"/>
          <p:cNvSpPr>
            <a:spLocks noGrp="1"/>
          </p:cNvSpPr>
          <p:nvPr>
            <p:ph type="title"/>
          </p:nvPr>
        </p:nvSpPr>
        <p:spPr/>
        <p:txBody>
          <a:bodyPr/>
          <a:lstStyle/>
          <a:p>
            <a:r>
              <a:rPr lang="en-GB" sz="2400" dirty="0" smtClean="0"/>
              <a:t>Observation and Discussion</a:t>
            </a:r>
            <a:endParaRPr lang="en-GB" dirty="0"/>
          </a:p>
        </p:txBody>
      </p:sp>
    </p:spTree>
    <p:extLst>
      <p:ext uri="{BB962C8B-B14F-4D97-AF65-F5344CB8AC3E}">
        <p14:creationId xmlns:p14="http://schemas.microsoft.com/office/powerpoint/2010/main" val="2644580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4" name="Title 3"/>
          <p:cNvSpPr>
            <a:spLocks noGrp="1"/>
          </p:cNvSpPr>
          <p:nvPr>
            <p:ph type="title"/>
          </p:nvPr>
        </p:nvSpPr>
        <p:spPr/>
        <p:txBody>
          <a:bodyPr/>
          <a:lstStyle/>
          <a:p>
            <a:r>
              <a:rPr lang="en-GB" dirty="0" smtClean="0"/>
              <a:t>Questions</a:t>
            </a:r>
            <a:endParaRPr lang="en-GB" dirty="0"/>
          </a:p>
        </p:txBody>
      </p:sp>
      <p:sp>
        <p:nvSpPr>
          <p:cNvPr id="5" name="AutoShape 2" desc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1028" name="Picture 4" descr="Question mark by dougofdarkwater - A sketched question mark. _mark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2492896"/>
            <a:ext cx="288032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891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Useful References</a:t>
            </a:r>
            <a:endParaRPr lang="en-GB" dirty="0"/>
          </a:p>
        </p:txBody>
      </p:sp>
      <p:sp>
        <p:nvSpPr>
          <p:cNvPr id="3" name="Content Placeholder 2"/>
          <p:cNvSpPr>
            <a:spLocks noGrp="1"/>
          </p:cNvSpPr>
          <p:nvPr>
            <p:ph sz="quarter" idx="11"/>
          </p:nvPr>
        </p:nvSpPr>
        <p:spPr/>
        <p:txBody>
          <a:bodyPr/>
          <a:lstStyle/>
          <a:p>
            <a:r>
              <a:rPr lang="en-GB" dirty="0"/>
              <a:t>Patch Management Automation </a:t>
            </a:r>
            <a:r>
              <a:rPr lang="en-GB" dirty="0" smtClean="0"/>
              <a:t>for </a:t>
            </a:r>
            <a:r>
              <a:rPr lang="en-GB" dirty="0"/>
              <a:t>Enterprise Cloud, Hai Huang, Salman Baset, Chunqiang </a:t>
            </a:r>
            <a:r>
              <a:rPr lang="en-GB" dirty="0" smtClean="0"/>
              <a:t>Tang (IBM </a:t>
            </a:r>
            <a:r>
              <a:rPr lang="en-GB" dirty="0"/>
              <a:t>TJ Watson Research </a:t>
            </a:r>
            <a:r>
              <a:rPr lang="en-GB" dirty="0" smtClean="0"/>
              <a:t>Center)</a:t>
            </a:r>
            <a:br>
              <a:rPr lang="en-GB" dirty="0" smtClean="0"/>
            </a:br>
            <a:r>
              <a:rPr lang="en-GB" dirty="0" smtClean="0">
                <a:hlinkClick r:id="rId2"/>
              </a:rPr>
              <a:t>http</a:t>
            </a:r>
            <a:r>
              <a:rPr lang="en-GB" dirty="0">
                <a:hlinkClick r:id="rId2"/>
              </a:rPr>
              <a:t>://www1.cs.columbia.edu/~</a:t>
            </a:r>
            <a:r>
              <a:rPr lang="en-GB" dirty="0" smtClean="0">
                <a:hlinkClick r:id="rId2"/>
              </a:rPr>
              <a:t>salman/publications/patch-noms-2012.pdf</a:t>
            </a:r>
            <a:endParaRPr lang="en-GB" dirty="0" smtClean="0"/>
          </a:p>
          <a:p>
            <a:r>
              <a:rPr lang="en-GB" dirty="0">
                <a:hlinkClick r:id="rId3"/>
              </a:rPr>
              <a:t>http://aws.amazon.com/security</a:t>
            </a:r>
            <a:r>
              <a:rPr lang="en-GB" dirty="0" smtClean="0">
                <a:hlinkClick r:id="rId3"/>
              </a:rPr>
              <a:t>/</a:t>
            </a:r>
            <a:endParaRPr lang="en-GB" dirty="0" smtClean="0"/>
          </a:p>
          <a:p>
            <a:r>
              <a:rPr lang="en-GB" dirty="0">
                <a:hlinkClick r:id="rId4"/>
              </a:rPr>
              <a:t>http://</a:t>
            </a:r>
            <a:r>
              <a:rPr lang="en-GB" dirty="0" smtClean="0">
                <a:hlinkClick r:id="rId4"/>
              </a:rPr>
              <a:t>media.amazonwebservices.com/AWS_Security_Best_Practices.pdf</a:t>
            </a:r>
            <a:endParaRPr lang="en-GB" dirty="0" smtClean="0"/>
          </a:p>
          <a:p>
            <a:r>
              <a:rPr lang="en-GB" dirty="0">
                <a:hlinkClick r:id="rId5"/>
              </a:rPr>
              <a:t>http://</a:t>
            </a:r>
            <a:r>
              <a:rPr lang="en-GB" dirty="0" smtClean="0">
                <a:hlinkClick r:id="rId5"/>
              </a:rPr>
              <a:t>media.amazonwebservices.com/pdf/AWS_Security_Whitepaper.pdf</a:t>
            </a:r>
            <a:endParaRPr lang="en-GB" dirty="0" smtClean="0"/>
          </a:p>
          <a:p>
            <a:r>
              <a:rPr lang="en-GB" dirty="0">
                <a:hlinkClick r:id="rId6"/>
              </a:rPr>
              <a:t>http://</a:t>
            </a:r>
            <a:r>
              <a:rPr lang="en-GB" dirty="0" smtClean="0">
                <a:hlinkClick r:id="rId6"/>
              </a:rPr>
              <a:t>techblog.netflix.com/2011/07/netflix-simian-army.html</a:t>
            </a:r>
            <a:endParaRPr lang="en-GB" dirty="0" smtClean="0"/>
          </a:p>
          <a:p>
            <a:r>
              <a:rPr lang="en-GB" dirty="0">
                <a:hlinkClick r:id="rId7"/>
              </a:rPr>
              <a:t>http://</a:t>
            </a:r>
            <a:r>
              <a:rPr lang="en-GB" dirty="0" smtClean="0">
                <a:hlinkClick r:id="rId7"/>
              </a:rPr>
              <a:t>www.slideshare.net/rightscale/rightscale-webinar-high-availability-in-the-cloud-architectural-best-practices</a:t>
            </a:r>
            <a:endParaRPr lang="en-GB" dirty="0" smtClean="0"/>
          </a:p>
          <a:p>
            <a:r>
              <a:rPr lang="en-GB" dirty="0">
                <a:hlinkClick r:id="rId8"/>
              </a:rPr>
              <a:t>http://</a:t>
            </a:r>
            <a:r>
              <a:rPr lang="en-GB" dirty="0" smtClean="0">
                <a:hlinkClick r:id="rId8"/>
              </a:rPr>
              <a:t>www.slideshare.net/superdupersheep/stop-using-nagios-so-it-can-die-peacefully</a:t>
            </a:r>
            <a:endParaRPr lang="en-GB" dirty="0" smtClean="0"/>
          </a:p>
          <a:p>
            <a:r>
              <a:rPr lang="en-GB" dirty="0">
                <a:hlinkClick r:id="rId9"/>
              </a:rPr>
              <a:t>http://</a:t>
            </a:r>
            <a:r>
              <a:rPr lang="en-GB" dirty="0" smtClean="0">
                <a:hlinkClick r:id="rId9"/>
              </a:rPr>
              <a:t>media.amazonwebservices.com/AWS_Backup_Recovery.pdf</a:t>
            </a:r>
            <a:endParaRPr lang="en-GB" dirty="0" smtClean="0"/>
          </a:p>
          <a:p>
            <a:pPr marL="0" indent="0">
              <a:buNone/>
            </a:pPr>
            <a:endParaRPr lang="en-GB" dirty="0" smtClean="0"/>
          </a:p>
          <a:p>
            <a:endParaRPr lang="en-GB" dirty="0" smtClean="0"/>
          </a:p>
          <a:p>
            <a:endParaRPr lang="en-GB" dirty="0" smtClean="0"/>
          </a:p>
          <a:p>
            <a:endParaRPr lang="en-GB" dirty="0"/>
          </a:p>
          <a:p>
            <a:endParaRPr lang="en-GB" dirty="0" smtClean="0"/>
          </a:p>
          <a:p>
            <a:endParaRPr lang="en-GB" dirty="0"/>
          </a:p>
          <a:p>
            <a:pPr marL="0" indent="0">
              <a:buNone/>
            </a:pPr>
            <a:endParaRPr lang="en-GB" dirty="0"/>
          </a:p>
        </p:txBody>
      </p:sp>
      <p:sp>
        <p:nvSpPr>
          <p:cNvPr id="4" name="Title 3"/>
          <p:cNvSpPr>
            <a:spLocks noGrp="1"/>
          </p:cNvSpPr>
          <p:nvPr>
            <p:ph type="title"/>
          </p:nvPr>
        </p:nvSpPr>
        <p:spPr/>
        <p:txBody>
          <a:bodyPr/>
          <a:lstStyle/>
          <a:p>
            <a:r>
              <a:rPr lang="en-GB" dirty="0" smtClean="0"/>
              <a:t>References</a:t>
            </a:r>
            <a:endParaRPr lang="en-GB" dirty="0"/>
          </a:p>
        </p:txBody>
      </p:sp>
    </p:spTree>
    <p:extLst>
      <p:ext uri="{BB962C8B-B14F-4D97-AF65-F5344CB8AC3E}">
        <p14:creationId xmlns:p14="http://schemas.microsoft.com/office/powerpoint/2010/main" val="1202395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Keeping secure in the Cloud</a:t>
            </a:r>
            <a:endParaRPr lang="en-GB" dirty="0"/>
          </a:p>
        </p:txBody>
      </p:sp>
      <p:sp>
        <p:nvSpPr>
          <p:cNvPr id="3" name="Content Placeholder 2"/>
          <p:cNvSpPr>
            <a:spLocks noGrp="1"/>
          </p:cNvSpPr>
          <p:nvPr>
            <p:ph sz="quarter" idx="11"/>
          </p:nvPr>
        </p:nvSpPr>
        <p:spPr/>
        <p:txBody>
          <a:bodyPr/>
          <a:lstStyle/>
          <a:p>
            <a:r>
              <a:rPr lang="en-GB" dirty="0"/>
              <a:t>Information security is of paramount importance to </a:t>
            </a:r>
            <a:r>
              <a:rPr lang="en-GB" dirty="0" smtClean="0"/>
              <a:t>Cloud customers</a:t>
            </a:r>
          </a:p>
          <a:p>
            <a:r>
              <a:rPr lang="en-GB" dirty="0" smtClean="0"/>
              <a:t>Your cloud provider may take responsibility but </a:t>
            </a:r>
            <a:r>
              <a:rPr lang="en-GB" b="1" dirty="0" smtClean="0"/>
              <a:t>not necessarily accountabilit</a:t>
            </a:r>
            <a:r>
              <a:rPr lang="en-GB" dirty="0" smtClean="0"/>
              <a:t>y</a:t>
            </a:r>
          </a:p>
          <a:p>
            <a:r>
              <a:rPr lang="en-GB" dirty="0" smtClean="0"/>
              <a:t>Security </a:t>
            </a:r>
            <a:r>
              <a:rPr lang="en-GB" dirty="0"/>
              <a:t>is a core functional </a:t>
            </a:r>
            <a:r>
              <a:rPr lang="en-GB" dirty="0" smtClean="0"/>
              <a:t>requirement </a:t>
            </a:r>
            <a:r>
              <a:rPr lang="en-GB" dirty="0"/>
              <a:t>that protects mission-critical information from accidental or deliberate theft, leakage, integrity </a:t>
            </a:r>
            <a:r>
              <a:rPr lang="en-GB" dirty="0" smtClean="0"/>
              <a:t>compromise</a:t>
            </a:r>
            <a:r>
              <a:rPr lang="en-GB" dirty="0"/>
              <a:t>, and </a:t>
            </a:r>
            <a:r>
              <a:rPr lang="en-GB" dirty="0" smtClean="0"/>
              <a:t>deletion</a:t>
            </a:r>
          </a:p>
          <a:p>
            <a:endParaRPr lang="en-GB" dirty="0" smtClean="0"/>
          </a:p>
          <a:p>
            <a:r>
              <a:rPr lang="en-GB" dirty="0" smtClean="0"/>
              <a:t>Cloud Security advantages over traditional IT infrastructure:</a:t>
            </a:r>
          </a:p>
          <a:p>
            <a:pPr lvl="1"/>
            <a:r>
              <a:rPr lang="en-GB" dirty="0" smtClean="0"/>
              <a:t>Expenditure reduced on:</a:t>
            </a:r>
          </a:p>
          <a:p>
            <a:pPr lvl="2"/>
            <a:r>
              <a:rPr lang="en-GB" dirty="0" smtClean="0"/>
              <a:t>Network security devices</a:t>
            </a:r>
          </a:p>
          <a:p>
            <a:pPr lvl="2"/>
            <a:r>
              <a:rPr lang="en-GB" dirty="0" smtClean="0"/>
              <a:t>security software licences</a:t>
            </a:r>
          </a:p>
          <a:p>
            <a:pPr lvl="2"/>
            <a:r>
              <a:rPr lang="en-GB" dirty="0"/>
              <a:t>staffing of an information security </a:t>
            </a:r>
            <a:r>
              <a:rPr lang="en-GB" dirty="0" smtClean="0"/>
              <a:t>organization</a:t>
            </a:r>
          </a:p>
          <a:p>
            <a:pPr lvl="2"/>
            <a:r>
              <a:rPr lang="en-GB" dirty="0" smtClean="0"/>
              <a:t>information </a:t>
            </a:r>
            <a:r>
              <a:rPr lang="en-GB" dirty="0"/>
              <a:t>security regulatory </a:t>
            </a:r>
            <a:r>
              <a:rPr lang="en-GB" dirty="0" smtClean="0"/>
              <a:t>compliance</a:t>
            </a:r>
          </a:p>
          <a:p>
            <a:pPr lvl="2"/>
            <a:r>
              <a:rPr lang="en-GB" dirty="0" smtClean="0"/>
              <a:t>physical </a:t>
            </a:r>
            <a:r>
              <a:rPr lang="en-GB" dirty="0"/>
              <a:t>security </a:t>
            </a:r>
            <a:r>
              <a:rPr lang="en-GB" dirty="0" smtClean="0"/>
              <a:t>requirements</a:t>
            </a:r>
          </a:p>
          <a:p>
            <a:pPr lvl="2"/>
            <a:r>
              <a:rPr lang="en-GB" dirty="0" smtClean="0"/>
              <a:t>smart </a:t>
            </a:r>
            <a:r>
              <a:rPr lang="en-GB" dirty="0"/>
              <a:t>cards for access </a:t>
            </a:r>
            <a:r>
              <a:rPr lang="en-GB" dirty="0" smtClean="0"/>
              <a:t>control</a:t>
            </a:r>
            <a:endParaRPr lang="en-GB" dirty="0"/>
          </a:p>
        </p:txBody>
      </p:sp>
      <p:sp>
        <p:nvSpPr>
          <p:cNvPr id="4" name="Title 3"/>
          <p:cNvSpPr>
            <a:spLocks noGrp="1"/>
          </p:cNvSpPr>
          <p:nvPr>
            <p:ph type="title"/>
          </p:nvPr>
        </p:nvSpPr>
        <p:spPr/>
        <p:txBody>
          <a:bodyPr/>
          <a:lstStyle/>
          <a:p>
            <a:r>
              <a:rPr lang="en-GB" dirty="0" smtClean="0"/>
              <a:t>Security</a:t>
            </a:r>
            <a:endParaRPr lang="en-GB" dirty="0"/>
          </a:p>
        </p:txBody>
      </p:sp>
      <p:pic>
        <p:nvPicPr>
          <p:cNvPr id="4098" name="Picture 2" descr="Caution CCTV by boobaloo - warning sign CCT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4845036"/>
            <a:ext cx="2059529" cy="179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2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Cloud Shared Responsibility</a:t>
            </a:r>
            <a:endParaRPr lang="en-GB" dirty="0"/>
          </a:p>
        </p:txBody>
      </p:sp>
      <p:sp>
        <p:nvSpPr>
          <p:cNvPr id="3" name="Content Placeholder 2"/>
          <p:cNvSpPr>
            <a:spLocks noGrp="1"/>
          </p:cNvSpPr>
          <p:nvPr>
            <p:ph sz="quarter" idx="11"/>
          </p:nvPr>
        </p:nvSpPr>
        <p:spPr/>
        <p:txBody>
          <a:bodyPr/>
          <a:lstStyle/>
          <a:p>
            <a:pPr marL="0" indent="0">
              <a:buNone/>
            </a:pPr>
            <a:r>
              <a:rPr lang="en-GB" dirty="0" smtClean="0"/>
              <a:t>Shared Responsibility based on the AWS Model</a:t>
            </a:r>
            <a:endParaRPr lang="en-GB" dirty="0"/>
          </a:p>
          <a:p>
            <a:r>
              <a:rPr lang="en-GB" dirty="0" smtClean="0"/>
              <a:t>AWS and Customer to share responsibility for Security</a:t>
            </a:r>
          </a:p>
          <a:p>
            <a:r>
              <a:rPr lang="en-GB" dirty="0"/>
              <a:t>Security should be implemented in every layer of the cloud application architecture</a:t>
            </a:r>
          </a:p>
          <a:p>
            <a:r>
              <a:rPr lang="en-GB" dirty="0"/>
              <a:t>Physical security is typically handled by </a:t>
            </a:r>
            <a:r>
              <a:rPr lang="en-GB" dirty="0" smtClean="0"/>
              <a:t>service </a:t>
            </a:r>
            <a:r>
              <a:rPr lang="en-GB" dirty="0"/>
              <a:t>provider which is an additional benefit of using the </a:t>
            </a:r>
            <a:r>
              <a:rPr lang="en-GB" dirty="0" smtClean="0"/>
              <a:t>cloud</a:t>
            </a:r>
          </a:p>
          <a:p>
            <a:r>
              <a:rPr lang="en-GB" dirty="0" smtClean="0"/>
              <a:t>Customers </a:t>
            </a:r>
            <a:r>
              <a:rPr lang="en-GB" dirty="0"/>
              <a:t>responsible for secure operating systems, platforms, and </a:t>
            </a:r>
            <a:r>
              <a:rPr lang="en-GB" dirty="0" smtClean="0"/>
              <a:t>data</a:t>
            </a:r>
          </a:p>
          <a:p>
            <a:endParaRPr lang="en-GB" dirty="0" smtClean="0"/>
          </a:p>
          <a:p>
            <a:r>
              <a:rPr lang="en-GB" dirty="0" smtClean="0"/>
              <a:t>AWS </a:t>
            </a:r>
            <a:r>
              <a:rPr lang="en-GB" dirty="0"/>
              <a:t>provides </a:t>
            </a:r>
            <a:r>
              <a:rPr lang="en-GB" dirty="0" smtClean="0"/>
              <a:t>different types </a:t>
            </a:r>
            <a:r>
              <a:rPr lang="en-GB" dirty="0"/>
              <a:t>of </a:t>
            </a:r>
            <a:r>
              <a:rPr lang="en-GB" dirty="0" smtClean="0"/>
              <a:t>shared responsibility services:</a:t>
            </a:r>
          </a:p>
          <a:p>
            <a:pPr lvl="1"/>
            <a:r>
              <a:rPr lang="en-GB" dirty="0" smtClean="0"/>
              <a:t>Infrastructure Services</a:t>
            </a:r>
          </a:p>
          <a:p>
            <a:pPr lvl="1"/>
            <a:r>
              <a:rPr lang="en-GB" dirty="0" smtClean="0"/>
              <a:t>Container Services</a:t>
            </a:r>
          </a:p>
          <a:p>
            <a:pPr lvl="1"/>
            <a:r>
              <a:rPr lang="en-GB" dirty="0" smtClean="0"/>
              <a:t>Abstracted Services </a:t>
            </a:r>
            <a:endParaRPr lang="en-GB" dirty="0"/>
          </a:p>
        </p:txBody>
      </p:sp>
      <p:sp>
        <p:nvSpPr>
          <p:cNvPr id="4" name="Title 3"/>
          <p:cNvSpPr>
            <a:spLocks noGrp="1"/>
          </p:cNvSpPr>
          <p:nvPr>
            <p:ph type="title"/>
          </p:nvPr>
        </p:nvSpPr>
        <p:spPr/>
        <p:txBody>
          <a:bodyPr/>
          <a:lstStyle/>
          <a:p>
            <a:r>
              <a:rPr lang="en-GB" dirty="0" smtClean="0"/>
              <a:t>Security</a:t>
            </a:r>
            <a:endParaRPr lang="en-GB" dirty="0"/>
          </a:p>
        </p:txBody>
      </p:sp>
    </p:spTree>
    <p:extLst>
      <p:ext uri="{BB962C8B-B14F-4D97-AF65-F5344CB8AC3E}">
        <p14:creationId xmlns:p14="http://schemas.microsoft.com/office/powerpoint/2010/main" val="189113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Infrastructure Services</a:t>
            </a:r>
            <a:endParaRPr lang="en-GB" dirty="0"/>
          </a:p>
        </p:txBody>
      </p:sp>
      <p:sp>
        <p:nvSpPr>
          <p:cNvPr id="3" name="Content Placeholder 2"/>
          <p:cNvSpPr>
            <a:spLocks noGrp="1"/>
          </p:cNvSpPr>
          <p:nvPr>
            <p:ph sz="quarter" idx="11"/>
          </p:nvPr>
        </p:nvSpPr>
        <p:spPr/>
        <p:txBody>
          <a:bodyPr/>
          <a:lstStyle/>
          <a:p>
            <a:pPr lvl="1"/>
            <a:r>
              <a:rPr lang="en-GB" dirty="0"/>
              <a:t>AWS looks after Facilities, Physical security of hardware, Network infrastructure, Virtualization infrastructure</a:t>
            </a:r>
          </a:p>
          <a:p>
            <a:pPr lvl="1"/>
            <a:r>
              <a:rPr lang="en-GB" dirty="0"/>
              <a:t>This category includes compute services, such as Amazon EC2, and related services, such as Amazon Elastic Block Store (Amazon EBS), Auto Scaling, and Amazon Virtual Private Cloud (Amazon VPC). </a:t>
            </a:r>
          </a:p>
          <a:p>
            <a:pPr lvl="1"/>
            <a:r>
              <a:rPr lang="en-GB" dirty="0"/>
              <a:t>With these services, you can architect and build a cloud infrastructure using technologies similar to and largely compatible with on-premises solutions.</a:t>
            </a:r>
          </a:p>
          <a:p>
            <a:pPr lvl="1"/>
            <a:r>
              <a:rPr lang="en-GB" dirty="0"/>
              <a:t>You control the operating system, and you configure and operate any identity management system that provides access to the user layer of the virtualization stack.</a:t>
            </a:r>
          </a:p>
          <a:p>
            <a:endParaRPr lang="en-GB" dirty="0"/>
          </a:p>
        </p:txBody>
      </p:sp>
      <p:sp>
        <p:nvSpPr>
          <p:cNvPr id="4" name="Title 3"/>
          <p:cNvSpPr>
            <a:spLocks noGrp="1"/>
          </p:cNvSpPr>
          <p:nvPr>
            <p:ph type="title"/>
          </p:nvPr>
        </p:nvSpPr>
        <p:spPr/>
        <p:txBody>
          <a:bodyPr/>
          <a:lstStyle/>
          <a:p>
            <a:r>
              <a:rPr lang="en-GB" dirty="0" smtClean="0"/>
              <a:t>Security</a:t>
            </a:r>
            <a:endParaRPr lang="en-GB"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846854"/>
            <a:ext cx="6552728" cy="2894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754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Container </a:t>
            </a:r>
            <a:r>
              <a:rPr lang="en-GB" dirty="0" smtClean="0"/>
              <a:t>Services</a:t>
            </a:r>
            <a:endParaRPr lang="en-GB" dirty="0"/>
          </a:p>
        </p:txBody>
      </p:sp>
      <p:sp>
        <p:nvSpPr>
          <p:cNvPr id="3" name="Content Placeholder 2"/>
          <p:cNvSpPr>
            <a:spLocks noGrp="1"/>
          </p:cNvSpPr>
          <p:nvPr>
            <p:ph sz="quarter" idx="11"/>
          </p:nvPr>
        </p:nvSpPr>
        <p:spPr/>
        <p:txBody>
          <a:bodyPr/>
          <a:lstStyle/>
          <a:p>
            <a:pPr lvl="1"/>
            <a:r>
              <a:rPr lang="en-GB" dirty="0" smtClean="0"/>
              <a:t>Services </a:t>
            </a:r>
            <a:r>
              <a:rPr lang="en-GB" dirty="0"/>
              <a:t>in this category typically run on separate Amazon EC2 or other infrastructure instances, but sometimes you don’t manage the operating system or the platform layer.</a:t>
            </a:r>
          </a:p>
          <a:p>
            <a:pPr lvl="1"/>
            <a:r>
              <a:rPr lang="en-GB" dirty="0"/>
              <a:t>AWS provides a managed service for these application “containers”.</a:t>
            </a:r>
          </a:p>
          <a:p>
            <a:pPr lvl="1"/>
            <a:r>
              <a:rPr lang="en-GB" dirty="0"/>
              <a:t>You are responsible for setting up and managing network controls, such as firewall rules, and for managing platform-level identity and access management separately from IAM.</a:t>
            </a:r>
          </a:p>
          <a:p>
            <a:pPr lvl="1"/>
            <a:r>
              <a:rPr lang="en-GB" dirty="0"/>
              <a:t>Examples of container services include Amazon Relational Database Services (Amazon RDS), Amazon Elastic Map Reduce (Amazon EMR) and AWS Elastic Beanstalk</a:t>
            </a:r>
          </a:p>
          <a:p>
            <a:endParaRPr lang="en-GB" dirty="0"/>
          </a:p>
        </p:txBody>
      </p:sp>
      <p:sp>
        <p:nvSpPr>
          <p:cNvPr id="4" name="Title 3"/>
          <p:cNvSpPr>
            <a:spLocks noGrp="1"/>
          </p:cNvSpPr>
          <p:nvPr>
            <p:ph type="title"/>
          </p:nvPr>
        </p:nvSpPr>
        <p:spPr/>
        <p:txBody>
          <a:bodyPr/>
          <a:lstStyle/>
          <a:p>
            <a:r>
              <a:rPr lang="en-GB" dirty="0" smtClean="0"/>
              <a:t>Security</a:t>
            </a:r>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5024"/>
            <a:ext cx="6191250"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88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Abstracted Services</a:t>
            </a:r>
            <a:endParaRPr lang="en-GB" dirty="0"/>
          </a:p>
        </p:txBody>
      </p:sp>
      <p:sp>
        <p:nvSpPr>
          <p:cNvPr id="3" name="Content Placeholder 2"/>
          <p:cNvSpPr>
            <a:spLocks noGrp="1"/>
          </p:cNvSpPr>
          <p:nvPr>
            <p:ph sz="quarter" idx="11"/>
          </p:nvPr>
        </p:nvSpPr>
        <p:spPr/>
        <p:txBody>
          <a:bodyPr/>
          <a:lstStyle/>
          <a:p>
            <a:pPr lvl="1"/>
            <a:r>
              <a:rPr lang="en-GB" dirty="0"/>
              <a:t>This category includes high-level storage, database, and messaging </a:t>
            </a:r>
            <a:r>
              <a:rPr lang="en-GB" dirty="0" smtClean="0"/>
              <a:t>services.</a:t>
            </a:r>
          </a:p>
          <a:p>
            <a:pPr lvl="1"/>
            <a:r>
              <a:rPr lang="en-GB" dirty="0" smtClean="0"/>
              <a:t>These </a:t>
            </a:r>
            <a:r>
              <a:rPr lang="en-GB" dirty="0"/>
              <a:t>services abstract the </a:t>
            </a:r>
            <a:r>
              <a:rPr lang="en-GB" dirty="0" smtClean="0"/>
              <a:t>platform or management </a:t>
            </a:r>
            <a:r>
              <a:rPr lang="en-GB" dirty="0"/>
              <a:t>layer on which you can build and operate cloud </a:t>
            </a:r>
            <a:r>
              <a:rPr lang="en-GB" dirty="0" smtClean="0"/>
              <a:t>applications.</a:t>
            </a:r>
          </a:p>
          <a:p>
            <a:pPr lvl="1"/>
            <a:r>
              <a:rPr lang="en-GB" dirty="0" smtClean="0"/>
              <a:t>You </a:t>
            </a:r>
            <a:r>
              <a:rPr lang="en-GB" dirty="0"/>
              <a:t>access the endpoints of these </a:t>
            </a:r>
            <a:r>
              <a:rPr lang="en-GB" dirty="0" smtClean="0"/>
              <a:t>Abstracted services </a:t>
            </a:r>
            <a:r>
              <a:rPr lang="en-GB" dirty="0"/>
              <a:t>using AWS </a:t>
            </a:r>
            <a:r>
              <a:rPr lang="en-GB" dirty="0" smtClean="0"/>
              <a:t>APIs.</a:t>
            </a:r>
          </a:p>
          <a:p>
            <a:pPr lvl="1"/>
            <a:r>
              <a:rPr lang="en-GB" dirty="0" smtClean="0"/>
              <a:t>AWS </a:t>
            </a:r>
            <a:r>
              <a:rPr lang="en-GB" dirty="0"/>
              <a:t>manages the underlying service components or the operating system on which they </a:t>
            </a:r>
            <a:r>
              <a:rPr lang="en-GB" dirty="0" smtClean="0"/>
              <a:t>reside.</a:t>
            </a:r>
          </a:p>
          <a:p>
            <a:pPr lvl="1"/>
            <a:r>
              <a:rPr lang="en-GB" dirty="0" smtClean="0"/>
              <a:t>You </a:t>
            </a:r>
            <a:r>
              <a:rPr lang="en-GB" dirty="0"/>
              <a:t>share the underlying infrastructure, and abstracted services provide a multi-tenant platform which isolates your data in a secure fashion and provides for powerful integration with IAM.</a:t>
            </a:r>
          </a:p>
          <a:p>
            <a:pPr marL="0" indent="0">
              <a:buNone/>
            </a:pPr>
            <a:endParaRPr lang="en-GB" dirty="0"/>
          </a:p>
        </p:txBody>
      </p:sp>
      <p:sp>
        <p:nvSpPr>
          <p:cNvPr id="4" name="Title 3"/>
          <p:cNvSpPr>
            <a:spLocks noGrp="1"/>
          </p:cNvSpPr>
          <p:nvPr>
            <p:ph type="title"/>
          </p:nvPr>
        </p:nvSpPr>
        <p:spPr/>
        <p:txBody>
          <a:bodyPr/>
          <a:lstStyle/>
          <a:p>
            <a:r>
              <a:rPr lang="en-GB" dirty="0" smtClean="0"/>
              <a:t>Security</a:t>
            </a:r>
            <a:endParaRPr lang="en-GB"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740" y="3567784"/>
            <a:ext cx="5682580" cy="3029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37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Cloud Security Best Practices</a:t>
            </a:r>
            <a:endParaRPr lang="en-GB" dirty="0"/>
          </a:p>
        </p:txBody>
      </p:sp>
      <p:sp>
        <p:nvSpPr>
          <p:cNvPr id="3" name="Content Placeholder 2"/>
          <p:cNvSpPr>
            <a:spLocks noGrp="1"/>
          </p:cNvSpPr>
          <p:nvPr>
            <p:ph sz="quarter" idx="11"/>
          </p:nvPr>
        </p:nvSpPr>
        <p:spPr>
          <a:xfrm>
            <a:off x="496800" y="1563329"/>
            <a:ext cx="4147208" cy="4826359"/>
          </a:xfrm>
        </p:spPr>
        <p:txBody>
          <a:bodyPr/>
          <a:lstStyle/>
          <a:p>
            <a:r>
              <a:rPr lang="en-GB" dirty="0"/>
              <a:t>T</a:t>
            </a:r>
            <a:r>
              <a:rPr lang="en-GB" dirty="0" smtClean="0"/>
              <a:t>ools</a:t>
            </a:r>
            <a:r>
              <a:rPr lang="en-GB" dirty="0"/>
              <a:t>, features and guidelines on how to secure your cloud application in the </a:t>
            </a:r>
            <a:r>
              <a:rPr lang="en-GB" dirty="0" smtClean="0"/>
              <a:t>Cloud</a:t>
            </a:r>
          </a:p>
          <a:p>
            <a:pPr lvl="1"/>
            <a:r>
              <a:rPr lang="en-GB" dirty="0" smtClean="0"/>
              <a:t>Protect your data in Transit</a:t>
            </a:r>
          </a:p>
          <a:p>
            <a:pPr lvl="1"/>
            <a:r>
              <a:rPr lang="en-GB" dirty="0"/>
              <a:t>Protect your data at </a:t>
            </a:r>
            <a:r>
              <a:rPr lang="en-GB" dirty="0" smtClean="0"/>
              <a:t>rest</a:t>
            </a:r>
          </a:p>
          <a:p>
            <a:pPr lvl="1"/>
            <a:r>
              <a:rPr lang="en-GB" dirty="0"/>
              <a:t>Protect your </a:t>
            </a:r>
            <a:r>
              <a:rPr lang="en-GB" dirty="0" smtClean="0"/>
              <a:t>Cloud credentials</a:t>
            </a:r>
          </a:p>
          <a:p>
            <a:pPr lvl="1"/>
            <a:r>
              <a:rPr lang="en-GB" dirty="0"/>
              <a:t>Manage multiple Users and their permissions with </a:t>
            </a:r>
            <a:r>
              <a:rPr lang="en-GB" dirty="0" smtClean="0"/>
              <a:t>Identity and Access Management</a:t>
            </a:r>
          </a:p>
          <a:p>
            <a:pPr lvl="1"/>
            <a:r>
              <a:rPr lang="en-GB" dirty="0"/>
              <a:t>Secure your </a:t>
            </a:r>
            <a:r>
              <a:rPr lang="en-GB" dirty="0" smtClean="0"/>
              <a:t>Application</a:t>
            </a:r>
          </a:p>
          <a:p>
            <a:pPr lvl="2"/>
            <a:r>
              <a:rPr lang="en-GB" dirty="0" smtClean="0"/>
              <a:t>Use Security groups to protect your instances</a:t>
            </a:r>
          </a:p>
          <a:p>
            <a:pPr lvl="2"/>
            <a:r>
              <a:rPr lang="en-GB" dirty="0"/>
              <a:t>Security groups give you basic firewall-like </a:t>
            </a:r>
            <a:r>
              <a:rPr lang="en-GB" dirty="0" smtClean="0"/>
              <a:t>protection </a:t>
            </a:r>
            <a:r>
              <a:rPr lang="en-GB" dirty="0"/>
              <a:t>for running instances</a:t>
            </a:r>
          </a:p>
        </p:txBody>
      </p:sp>
      <p:sp>
        <p:nvSpPr>
          <p:cNvPr id="4" name="Title 3"/>
          <p:cNvSpPr>
            <a:spLocks noGrp="1"/>
          </p:cNvSpPr>
          <p:nvPr>
            <p:ph type="title"/>
          </p:nvPr>
        </p:nvSpPr>
        <p:spPr/>
        <p:txBody>
          <a:bodyPr/>
          <a:lstStyle/>
          <a:p>
            <a:r>
              <a:rPr lang="en-GB" dirty="0" smtClean="0"/>
              <a:t>Security</a:t>
            </a:r>
            <a:endParaRPr lang="en-GB"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136" y="1241673"/>
            <a:ext cx="4326931" cy="43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012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rtin">
  <a:themeElements>
    <a:clrScheme name="Accenture">
      <a:dk1>
        <a:srgbClr val="000000"/>
      </a:dk1>
      <a:lt1>
        <a:srgbClr val="FFFFFF"/>
      </a:lt1>
      <a:dk2>
        <a:srgbClr val="666666"/>
      </a:dk2>
      <a:lt2>
        <a:srgbClr val="778888"/>
      </a:lt2>
      <a:accent1>
        <a:srgbClr val="00BBEE"/>
      </a:accent1>
      <a:accent2>
        <a:srgbClr val="66AA44"/>
      </a:accent2>
      <a:accent3>
        <a:srgbClr val="FF9900"/>
      </a:accent3>
      <a:accent4>
        <a:srgbClr val="002266"/>
      </a:accent4>
      <a:accent5>
        <a:srgbClr val="00BBEE"/>
      </a:accent5>
      <a:accent6>
        <a:srgbClr val="66AA44"/>
      </a:accent6>
      <a:hlink>
        <a:srgbClr val="FF9900"/>
      </a:hlink>
      <a:folHlink>
        <a:srgbClr val="0022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Martin</Template>
  <TotalTime>0</TotalTime>
  <Words>2017</Words>
  <Application>Microsoft Office PowerPoint</Application>
  <PresentationFormat>On-screen Show (4:3)</PresentationFormat>
  <Paragraphs>337</Paragraphs>
  <Slides>38</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Martin</vt:lpstr>
      <vt:lpstr>Module 8 Operations</vt:lpstr>
      <vt:lpstr>Content</vt:lpstr>
      <vt:lpstr>Cloud Operations</vt:lpstr>
      <vt:lpstr>Security</vt:lpstr>
      <vt:lpstr>Security</vt:lpstr>
      <vt:lpstr>Security</vt:lpstr>
      <vt:lpstr>Security</vt:lpstr>
      <vt:lpstr>Security</vt:lpstr>
      <vt:lpstr>Security</vt:lpstr>
      <vt:lpstr>What does this mean for people?</vt:lpstr>
      <vt:lpstr>Patching</vt:lpstr>
      <vt:lpstr>Patching</vt:lpstr>
      <vt:lpstr>Patching</vt:lpstr>
      <vt:lpstr>Patching</vt:lpstr>
      <vt:lpstr>High Availability</vt:lpstr>
      <vt:lpstr>High Availability</vt:lpstr>
      <vt:lpstr>High Availability</vt:lpstr>
      <vt:lpstr>What does this mean for people?</vt:lpstr>
      <vt:lpstr>Monitoring</vt:lpstr>
      <vt:lpstr>Monitoring</vt:lpstr>
      <vt:lpstr>Monitoring</vt:lpstr>
      <vt:lpstr>Monitoring</vt:lpstr>
      <vt:lpstr>Monitoring</vt:lpstr>
      <vt:lpstr>Monitoring</vt:lpstr>
      <vt:lpstr>Monitoring</vt:lpstr>
      <vt:lpstr>What does this mean for people?</vt:lpstr>
      <vt:lpstr>Back Up</vt:lpstr>
      <vt:lpstr>Backup</vt:lpstr>
      <vt:lpstr>Backup</vt:lpstr>
      <vt:lpstr>Backup</vt:lpstr>
      <vt:lpstr>Let’s talk about the lab</vt:lpstr>
      <vt:lpstr>Introduction to Lab</vt:lpstr>
      <vt:lpstr>Do the lab!</vt:lpstr>
      <vt:lpstr>Delete your stuff in Amazon!</vt:lpstr>
      <vt:lpstr>Summary</vt:lpstr>
      <vt:lpstr>Observation and Discussion</vt:lpstr>
      <vt:lpstr>Questions</vt:lpstr>
      <vt:lpstr>References</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Gofur, Abul K.</dc:creator>
  <cp:lastModifiedBy>Ekart, Grischa</cp:lastModifiedBy>
  <cp:revision>121</cp:revision>
  <dcterms:created xsi:type="dcterms:W3CDTF">2014-10-28T11:22:42Z</dcterms:created>
  <dcterms:modified xsi:type="dcterms:W3CDTF">2016-03-30T17:29:12Z</dcterms:modified>
</cp:coreProperties>
</file>