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72" d="100"/>
          <a:sy n="72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9DEB-8D17-44D8-89C5-504AC95473B4}" type="datetimeFigureOut">
              <a:rPr lang="en-GB" smtClean="0"/>
              <a:t>19/08/2015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B8159-5CDE-4634-8C5A-3005F6D7C2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4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B8159-5CDE-4634-8C5A-3005F6D7C22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0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B8159-5CDE-4634-8C5A-3005F6D7C22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0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3433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33931" y="1692955"/>
              <a:ext cx="3074395" cy="2060440"/>
              <a:chOff x="5701703" y="682760"/>
              <a:chExt cx="3074395" cy="206044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Module #</a:t>
            </a:r>
            <a:br>
              <a:rPr lang="en-US" dirty="0" smtClean="0"/>
            </a:br>
            <a:r>
              <a:rPr lang="en-US" dirty="0" smtClean="0"/>
              <a:t>Module name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DevOps</a:t>
            </a:r>
            <a:r>
              <a:rPr lang="en-US" dirty="0" smtClean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1616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2" descr="\\JBWServer\Shared\Clients\Presentations\Accenture\Lynette Oelschig - 12-4142 - Cloud ppt templates and style guide\Working Files\Final Images\159002441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33931" y="1771785"/>
              <a:ext cx="3074395" cy="2060440"/>
              <a:chOff x="5701703" y="682760"/>
              <a:chExt cx="3074395" cy="206044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6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2" descr="\\JBWServer\Shared\Clients\Presentations\Accenture\Lynette Oelschig - 12-4142 - Cloud ppt templates and style guide\Working Files\Final Images\155542779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1894"/>
              <a:ext cx="2528887" cy="175897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633931" y="2137580"/>
              <a:ext cx="3074395" cy="2060440"/>
              <a:chOff x="5701703" y="682760"/>
              <a:chExt cx="3074395" cy="2060440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95299" y="5753967"/>
              <a:ext cx="2183716" cy="635721"/>
              <a:chOff x="459321" y="5788818"/>
              <a:chExt cx="2183716" cy="63572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5" y="912030"/>
            <a:ext cx="447374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4" y="1982756"/>
            <a:ext cx="447374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58789" y="6535748"/>
            <a:ext cx="8345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Copyright © </a:t>
            </a:r>
            <a:r>
              <a:rPr lang="en-US" sz="1000" b="0" dirty="0" smtClean="0">
                <a:solidFill>
                  <a:schemeClr val="tx1"/>
                </a:solidFill>
                <a:latin typeface="Arial" pitchFamily="34" charset="0"/>
              </a:rPr>
              <a:t>2014 </a:t>
            </a: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Accenture All Rights Reserved. Accenture, its logo, and High Performance Delivered are trademarks of Accenture.</a:t>
            </a:r>
          </a:p>
        </p:txBody>
      </p:sp>
    </p:spTree>
    <p:extLst>
      <p:ext uri="{BB962C8B-B14F-4D97-AF65-F5344CB8AC3E}">
        <p14:creationId xmlns:p14="http://schemas.microsoft.com/office/powerpoint/2010/main" val="66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89" y="1166781"/>
            <a:ext cx="401955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3" y="1562789"/>
            <a:ext cx="4019550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27568" y="1166781"/>
            <a:ext cx="4021137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27568" y="1562789"/>
            <a:ext cx="4021137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1" y="1562789"/>
            <a:ext cx="4019638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27568" y="1562789"/>
            <a:ext cx="4021137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96800" y="1169377"/>
            <a:ext cx="8151900" cy="52203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96801" y="1168094"/>
            <a:ext cx="4019638" cy="52215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27563" y="1168094"/>
            <a:ext cx="4021138" cy="52215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256061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89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4826359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1256061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55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Credentials_8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1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tage 0_1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1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\\JBWServer\Shared\Clients\Presentations\Accenture\Lynette Oelschig - 12-4142 - Cloud ppt templates and style guide\Working Files\Final Images\Stage 0_1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80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shutterstock_5955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3915124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462616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55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9976075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58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54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12703392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75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5900244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784892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1332384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5554277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241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3369402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57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JBWServer\Shared\Clients\Presentations\Accenture\Lynette Oelschig - 12-4142 - Cloud ppt templates and style guide\Working Files\Final Images\COLOURBOX1463173[1]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430886"/>
            <a:ext cx="539908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88" y="2501613"/>
            <a:ext cx="539908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3935" y="4057690"/>
            <a:ext cx="3074395" cy="2060440"/>
            <a:chOff x="5701703" y="682760"/>
            <a:chExt cx="3074395" cy="2060440"/>
          </a:xfrm>
        </p:grpSpPr>
        <p:sp>
          <p:nvSpPr>
            <p:cNvPr id="37" name="Freeform 3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94508" y="311737"/>
            <a:ext cx="2183719" cy="635721"/>
            <a:chOff x="448031" y="5788818"/>
            <a:chExt cx="2183719" cy="63572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41" name="Freeform 4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9" y="799865"/>
            <a:ext cx="2528887" cy="1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9348428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098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\\JBWServer\Shared\Clients\Presentations\Accenture\Lynette Oelschig - 12-4142 - Cloud ppt templates and style guide\Working Files\Final Images\106586887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7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61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tage 0_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05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iStock_000004081765Medium[1]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4284733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832225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08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hutterstock_99079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4284733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832225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092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iStock_000020161944Large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717746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1265238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42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9724247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1370729"/>
            <a:ext cx="5399088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918221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76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JBWServer\Shared\Clients\Presentations\Accenture\Lynette Oelschig - 12-4142 - Cloud ppt templates and style guide\Working Files\Final Images\158956189PS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5453718"/>
            <a:ext cx="8151811" cy="75680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17462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37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JBWServer\Shared\Clients\Presentations\Accenture\Lynette Oelschig - 12-4142 - Cloud ppt templates and style guide\Working Files\Final Images\CO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35673"/>
            <a:ext cx="4019550" cy="1495805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488934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\\JBWServer\Shared\Clients\Presentations\Accenture\Lynette Oelschig - 12-4142 - Cloud ppt templates and style guide\Working Files\Final Images\shutterstock_5955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633935" y="3420466"/>
            <a:ext cx="3074395" cy="2060440"/>
            <a:chOff x="5701703" y="682760"/>
            <a:chExt cx="3074395" cy="2060440"/>
          </a:xfrm>
        </p:grpSpPr>
        <p:sp>
          <p:nvSpPr>
            <p:cNvPr id="32" name="Freeform 3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94508" y="311737"/>
            <a:ext cx="2183719" cy="635721"/>
            <a:chOff x="448031" y="5788818"/>
            <a:chExt cx="2183719" cy="63572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31" name="Freeform 3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9" y="799865"/>
            <a:ext cx="2528887" cy="171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3705735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92" y="4776462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11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279306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6" name="Picture 2" descr="\\JBWServer\Shared\Clients\Presentations\Accenture\Lynette Oelschig - 12-4142 - Cloud ppt templates and style guide\Working Files\Final Images\shutterstock_6970705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633930" y="3542935"/>
              <a:ext cx="3074395" cy="2060440"/>
              <a:chOff x="5701703" y="682760"/>
              <a:chExt cx="3074395" cy="2060440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22" name="Freeform 21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20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603250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>
              <a:defRPr lang="en-GB" sz="3600" b="0" dirty="0">
                <a:solidFill>
                  <a:schemeClr val="accent4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673976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4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54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6037511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633930" y="3333265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475762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546488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4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43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6042153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633930" y="2538851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317500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388226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7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6075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633931" y="2236445"/>
              <a:ext cx="3074395" cy="2060440"/>
              <a:chOff x="5701703" y="682760"/>
              <a:chExt cx="3074395" cy="206044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2" name="Freeform 11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5" y="1471441"/>
            <a:ext cx="4019547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89" y="2542167"/>
            <a:ext cx="483185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2703392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1894"/>
              <a:ext cx="2528887" cy="17589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5633931" y="1834849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495299" y="5753967"/>
              <a:ext cx="2183716" cy="635721"/>
              <a:chOff x="459321" y="5788818"/>
              <a:chExt cx="2183716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5" y="912030"/>
            <a:ext cx="447374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4" y="1982756"/>
            <a:ext cx="447374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172569"/>
            <a:ext cx="8151812" cy="521712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496888" y="1102300"/>
            <a:ext cx="8645612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6800" y="6546849"/>
            <a:ext cx="2895600" cy="157164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Picture 2" descr="C:\Users\mark.rendell\AppData\Local\Microsoft\Windows\Temporary Internet Files\Content.Outlook\Q4DNG7M0\new-devops.png"/>
          <p:cNvPicPr>
            <a:picLocks noChangeAspect="1" noChangeArrowheads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67" y="0"/>
            <a:ext cx="1740833" cy="54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lm.accenture.com/wiki/display/DOT/Pre-requirem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asurvey.accenture.com/" TargetMode="External"/><Relationship Id="rId5" Type="http://schemas.openxmlformats.org/officeDocument/2006/relationships/hyperlink" Target="https://adlm.accenture.com/jira/secure/RapidBoard.jspa?rapidView=17" TargetMode="External"/><Relationship Id="rId4" Type="http://schemas.openxmlformats.org/officeDocument/2006/relationships/hyperlink" Target="https://www.yammer.com/accenture.com/#/threads/inGroup?type=in_group&amp;feedId=616428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92" y="1599032"/>
            <a:ext cx="4939204" cy="996950"/>
          </a:xfrm>
        </p:spPr>
        <p:txBody>
          <a:bodyPr/>
          <a:lstStyle/>
          <a:p>
            <a:r>
              <a:rPr lang="en-GB" dirty="0" smtClean="0"/>
              <a:t>Trainers guide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8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Tips on running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5034023"/>
          </a:xfrm>
        </p:spPr>
        <p:txBody>
          <a:bodyPr/>
          <a:lstStyle/>
          <a:p>
            <a:r>
              <a:rPr lang="en-GB" sz="1200" dirty="0" smtClean="0"/>
              <a:t>Just like all materials, these tips are for all trainers to use </a:t>
            </a:r>
            <a:r>
              <a:rPr lang="en-GB" sz="1200" u="sng" dirty="0" smtClean="0"/>
              <a:t>and</a:t>
            </a:r>
            <a:r>
              <a:rPr lang="en-GB" sz="1200" dirty="0" smtClean="0"/>
              <a:t> update.  If you think these tips could be better, please update them.</a:t>
            </a:r>
          </a:p>
          <a:p>
            <a:endParaRPr lang="en-GB" sz="1200" dirty="0"/>
          </a:p>
          <a:p>
            <a:r>
              <a:rPr lang="en-GB" sz="1200" dirty="0" smtClean="0"/>
              <a:t>Prep work for a trainer: </a:t>
            </a:r>
          </a:p>
          <a:p>
            <a:pPr lvl="1"/>
            <a:r>
              <a:rPr lang="en-GB" sz="1100" dirty="0" smtClean="0"/>
              <a:t>read all slides, </a:t>
            </a:r>
          </a:p>
          <a:p>
            <a:pPr lvl="1"/>
            <a:r>
              <a:rPr lang="en-GB" sz="1100" dirty="0" smtClean="0"/>
              <a:t>do the participant pre-</a:t>
            </a:r>
            <a:r>
              <a:rPr lang="en-GB" sz="1100" dirty="0" err="1" smtClean="0"/>
              <a:t>reqs</a:t>
            </a:r>
            <a:r>
              <a:rPr lang="en-GB" sz="1100" dirty="0" smtClean="0"/>
              <a:t> </a:t>
            </a:r>
            <a:r>
              <a:rPr lang="en-GB" sz="1100" b="1" dirty="0" smtClean="0"/>
              <a:t>(at least 24 </a:t>
            </a:r>
            <a:r>
              <a:rPr lang="en-GB" sz="1100" b="1" dirty="0"/>
              <a:t>hours before!) </a:t>
            </a:r>
            <a:r>
              <a:rPr lang="en-GB" sz="1100" dirty="0">
                <a:hlinkClick r:id="rId3"/>
              </a:rPr>
              <a:t>https://</a:t>
            </a:r>
            <a:r>
              <a:rPr lang="en-GB" sz="1100" dirty="0" smtClean="0">
                <a:hlinkClick r:id="rId3"/>
              </a:rPr>
              <a:t>adlm.accenture.com/wiki/display/DOT/Pre-requirements</a:t>
            </a:r>
            <a:r>
              <a:rPr lang="en-GB" sz="1100" dirty="0" smtClean="0"/>
              <a:t>  and </a:t>
            </a:r>
          </a:p>
          <a:p>
            <a:pPr lvl="1"/>
            <a:r>
              <a:rPr lang="en-GB" sz="1100" dirty="0" smtClean="0"/>
              <a:t>try the labs your self!</a:t>
            </a:r>
          </a:p>
          <a:p>
            <a:endParaRPr lang="en-GB" sz="1200" dirty="0" smtClean="0"/>
          </a:p>
          <a:p>
            <a:r>
              <a:rPr lang="en-GB" sz="1200" dirty="0" smtClean="0"/>
              <a:t>Time the course using the spreadsheet</a:t>
            </a:r>
          </a:p>
          <a:p>
            <a:endParaRPr lang="en-GB" sz="1200" dirty="0"/>
          </a:p>
          <a:p>
            <a:r>
              <a:rPr lang="en-GB" sz="1200" dirty="0" smtClean="0"/>
              <a:t>Enhancements </a:t>
            </a:r>
            <a:r>
              <a:rPr lang="en-GB" sz="1200" dirty="0" smtClean="0"/>
              <a:t>to the course </a:t>
            </a:r>
            <a:r>
              <a:rPr lang="en-GB" sz="1200" dirty="0" smtClean="0"/>
              <a:t>should </a:t>
            </a:r>
            <a:r>
              <a:rPr lang="en-GB" sz="1200" dirty="0" smtClean="0"/>
              <a:t>be discussed here</a:t>
            </a:r>
            <a:r>
              <a:rPr lang="en-GB" sz="1200" dirty="0"/>
              <a:t>: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https://www.yammer.com/accenture.com/#/</a:t>
            </a:r>
            <a:r>
              <a:rPr lang="en-GB" sz="1200" dirty="0" smtClean="0">
                <a:hlinkClick r:id="rId4"/>
              </a:rPr>
              <a:t>threads/inGroup?type=in_group&amp;feedId=6164283</a:t>
            </a:r>
            <a:r>
              <a:rPr lang="en-GB" sz="1200" dirty="0" smtClean="0"/>
              <a:t> </a:t>
            </a:r>
            <a:endParaRPr lang="en-GB" sz="1200" dirty="0" smtClean="0"/>
          </a:p>
          <a:p>
            <a:r>
              <a:rPr lang="en-GB" sz="1200" dirty="0" smtClean="0"/>
              <a:t>Development activities can be proposed here: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>
                <a:hlinkClick r:id="rId5"/>
              </a:rPr>
              <a:t>https</a:t>
            </a:r>
            <a:r>
              <a:rPr lang="en-GB" sz="1200" u="sng" dirty="0">
                <a:hlinkClick r:id="rId5"/>
              </a:rPr>
              <a:t>://adlm.accenture.com/jira/secure/RapidBoard.jspa?rapidView=17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At </a:t>
            </a:r>
            <a:r>
              <a:rPr lang="en-GB" sz="1200" dirty="0"/>
              <a:t>the start of each lab, show people the page to start at</a:t>
            </a:r>
          </a:p>
          <a:p>
            <a:endParaRPr lang="en-GB" sz="1200" dirty="0" smtClean="0"/>
          </a:p>
          <a:p>
            <a:r>
              <a:rPr lang="en-GB" sz="1200" dirty="0" smtClean="0"/>
              <a:t>Be </a:t>
            </a:r>
            <a:r>
              <a:rPr lang="en-GB" sz="1200" dirty="0" smtClean="0"/>
              <a:t>very vocal on </a:t>
            </a:r>
            <a:r>
              <a:rPr lang="en-GB" sz="1200" dirty="0" smtClean="0"/>
              <a:t>Yammer whilst presenting the course to raise awareness #</a:t>
            </a:r>
            <a:r>
              <a:rPr lang="en-GB" sz="1200" dirty="0" err="1" smtClean="0"/>
              <a:t>DevOpsAcademy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Survey: run a </a:t>
            </a:r>
            <a:r>
              <a:rPr lang="en-GB" sz="1200" dirty="0"/>
              <a:t>survey in </a:t>
            </a:r>
            <a:r>
              <a:rPr lang="en-GB" sz="1200" dirty="0">
                <a:hlinkClick r:id="rId6"/>
              </a:rPr>
              <a:t>https://</a:t>
            </a:r>
            <a:r>
              <a:rPr lang="en-GB" sz="1200" dirty="0" smtClean="0">
                <a:hlinkClick r:id="rId6"/>
              </a:rPr>
              <a:t>betasurvey.accenture.com</a:t>
            </a:r>
            <a:r>
              <a:rPr lang="en-GB" sz="1200" dirty="0" smtClean="0"/>
              <a:t>    Suggested questions later in this deck.</a:t>
            </a:r>
            <a:endParaRPr lang="en-GB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3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6800" y="1598829"/>
            <a:ext cx="8151900" cy="2982299"/>
          </a:xfrm>
        </p:spPr>
        <p:txBody>
          <a:bodyPr/>
          <a:lstStyle/>
          <a:p>
            <a:r>
              <a:rPr lang="en-GB" sz="1200" b="1" dirty="0" smtClean="0"/>
              <a:t>What </a:t>
            </a:r>
            <a:r>
              <a:rPr lang="en-GB" sz="1200" b="1" dirty="0"/>
              <a:t>did you like about Day </a:t>
            </a:r>
            <a:r>
              <a:rPr lang="en-GB" sz="1200" b="1" dirty="0" smtClean="0"/>
              <a:t>X </a:t>
            </a:r>
            <a:r>
              <a:rPr lang="en-GB" sz="1200" b="1" dirty="0"/>
              <a:t>presentations?  </a:t>
            </a:r>
          </a:p>
          <a:p>
            <a:r>
              <a:rPr lang="en-GB" sz="1200" b="1" dirty="0" smtClean="0"/>
              <a:t>Please </a:t>
            </a:r>
            <a:r>
              <a:rPr lang="en-GB" sz="1200" b="1" dirty="0"/>
              <a:t>try to respond for each </a:t>
            </a:r>
            <a:r>
              <a:rPr lang="en-GB" sz="1200" b="1" dirty="0" smtClean="0"/>
              <a:t>module</a:t>
            </a:r>
          </a:p>
          <a:p>
            <a:r>
              <a:rPr lang="en-GB" sz="1200" b="1" dirty="0" smtClean="0"/>
              <a:t>(state modules)</a:t>
            </a:r>
          </a:p>
          <a:p>
            <a:endParaRPr lang="en-GB" sz="1200" b="1" dirty="0"/>
          </a:p>
          <a:p>
            <a:r>
              <a:rPr lang="en-GB" sz="1200" b="1" dirty="0"/>
              <a:t>What did you like about Day </a:t>
            </a:r>
            <a:r>
              <a:rPr lang="en-GB" sz="1200" b="1" dirty="0" smtClean="0"/>
              <a:t>X </a:t>
            </a:r>
            <a:r>
              <a:rPr lang="en-GB" sz="1200" b="1" dirty="0"/>
              <a:t>labs?  </a:t>
            </a:r>
            <a:endParaRPr lang="en-GB" sz="1200" b="1" dirty="0" smtClean="0"/>
          </a:p>
          <a:p>
            <a:r>
              <a:rPr lang="en-GB" sz="1200" b="1" dirty="0"/>
              <a:t>Please try to respond for each module</a:t>
            </a:r>
          </a:p>
          <a:p>
            <a:r>
              <a:rPr lang="en-GB" sz="1200" b="1" dirty="0"/>
              <a:t>(state modules)</a:t>
            </a:r>
          </a:p>
          <a:p>
            <a:endParaRPr lang="en-GB" sz="1200" b="1" dirty="0"/>
          </a:p>
          <a:p>
            <a:r>
              <a:rPr lang="en-GB" sz="1200" b="1" dirty="0"/>
              <a:t>What did you </a:t>
            </a:r>
            <a:r>
              <a:rPr lang="en-GB" sz="1200" b="1" dirty="0" smtClean="0"/>
              <a:t>dislike </a:t>
            </a:r>
            <a:r>
              <a:rPr lang="en-GB" sz="1200" b="1" dirty="0"/>
              <a:t>about Day X </a:t>
            </a:r>
            <a:r>
              <a:rPr lang="en-GB" sz="1200" b="1" dirty="0" smtClean="0"/>
              <a:t>presentations? </a:t>
            </a:r>
            <a:r>
              <a:rPr lang="en-GB" sz="1200" b="1" dirty="0"/>
              <a:t> </a:t>
            </a:r>
          </a:p>
          <a:p>
            <a:r>
              <a:rPr lang="en-GB" sz="1200" b="1" dirty="0"/>
              <a:t>Please try to respond for each module</a:t>
            </a:r>
          </a:p>
          <a:p>
            <a:r>
              <a:rPr lang="en-GB" sz="1200" b="1" dirty="0"/>
              <a:t>(state modules)</a:t>
            </a:r>
          </a:p>
          <a:p>
            <a:endParaRPr lang="en-GB" sz="1200" b="1" dirty="0" smtClean="0"/>
          </a:p>
          <a:p>
            <a:r>
              <a:rPr lang="en-GB" sz="1200" b="1" dirty="0" smtClean="0"/>
              <a:t>What </a:t>
            </a:r>
            <a:r>
              <a:rPr lang="en-GB" sz="1200" b="1" dirty="0"/>
              <a:t>did you </a:t>
            </a:r>
            <a:r>
              <a:rPr lang="en-GB" sz="1200" b="1" dirty="0" smtClean="0"/>
              <a:t>dislike </a:t>
            </a:r>
            <a:r>
              <a:rPr lang="en-GB" sz="1200" b="1" dirty="0"/>
              <a:t>about Day X labs?  </a:t>
            </a:r>
          </a:p>
          <a:p>
            <a:r>
              <a:rPr lang="en-GB" sz="1200" b="1" dirty="0"/>
              <a:t>Please try to respond for each module</a:t>
            </a:r>
          </a:p>
          <a:p>
            <a:r>
              <a:rPr lang="en-GB" sz="1200" b="1" dirty="0"/>
              <a:t>(state modules)</a:t>
            </a:r>
          </a:p>
          <a:p>
            <a:endParaRPr lang="en-GB" sz="1200" b="1" dirty="0"/>
          </a:p>
          <a:p>
            <a:endParaRPr lang="en-GB" sz="1200" b="1" dirty="0"/>
          </a:p>
          <a:p>
            <a:endParaRPr lang="en-GB" sz="1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Survey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4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tin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BBEE"/>
      </a:accent1>
      <a:accent2>
        <a:srgbClr val="66AA44"/>
      </a:accent2>
      <a:accent3>
        <a:srgbClr val="FF9900"/>
      </a:accent3>
      <a:accent4>
        <a:srgbClr val="002266"/>
      </a:accent4>
      <a:accent5>
        <a:srgbClr val="00BBEE"/>
      </a:accent5>
      <a:accent6>
        <a:srgbClr val="66AA44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Martin</Template>
  <TotalTime>10362</TotalTime>
  <Words>96</Words>
  <Application>Microsoft Office PowerPoint</Application>
  <PresentationFormat>On-screen Show (4:3)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Martin</vt:lpstr>
      <vt:lpstr>Trainers guide</vt:lpstr>
      <vt:lpstr>Overview</vt:lpstr>
      <vt:lpstr>Survey questions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Gofur, Abul K.</dc:creator>
  <cp:lastModifiedBy>Markos Rendell</cp:lastModifiedBy>
  <cp:revision>121</cp:revision>
  <dcterms:created xsi:type="dcterms:W3CDTF">2014-10-28T11:22:42Z</dcterms:created>
  <dcterms:modified xsi:type="dcterms:W3CDTF">2015-08-19T16:06:08Z</dcterms:modified>
</cp:coreProperties>
</file>