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273" r:id="rId3"/>
    <p:sldId id="274" r:id="rId4"/>
    <p:sldId id="275" r:id="rId5"/>
    <p:sldId id="276" r:id="rId6"/>
    <p:sldId id="280" r:id="rId7"/>
    <p:sldId id="277" r:id="rId8"/>
    <p:sldId id="278" r:id="rId9"/>
    <p:sldId id="279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10&amp;v=jE1EU1ACe6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A53E3-E3B6-49BD-BBE1-05331010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62" y="2006354"/>
            <a:ext cx="2300934" cy="131095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Arjun Upadhyay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5672-AAAC-4C66-AA15-6D4D82B5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E3EF-3B8D-44BF-9C81-A221B964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can change shape</a:t>
            </a:r>
          </a:p>
          <a:p>
            <a:r>
              <a:rPr lang="en-US" dirty="0"/>
              <a:t>Grows and shrinks along its plane</a:t>
            </a:r>
          </a:p>
          <a:p>
            <a:r>
              <a:rPr lang="en-US" dirty="0"/>
              <a:t>Never bends or folds</a:t>
            </a:r>
          </a:p>
          <a:p>
            <a:r>
              <a:rPr lang="en-US" dirty="0"/>
              <a:t>Sheets of materials can be joined together to become single material</a:t>
            </a:r>
          </a:p>
          <a:p>
            <a:r>
              <a:rPr lang="en-US" dirty="0"/>
              <a:t>When split can heal</a:t>
            </a:r>
          </a:p>
          <a:p>
            <a:r>
              <a:rPr lang="en-US" dirty="0"/>
              <a:t>Can be generated or destroyed spontaneously anywhere in the environment</a:t>
            </a:r>
          </a:p>
          <a:p>
            <a:r>
              <a:rPr lang="en-US" dirty="0"/>
              <a:t>Can move along axis</a:t>
            </a:r>
          </a:p>
          <a:p>
            <a:r>
              <a:rPr lang="en-US" dirty="0"/>
              <a:t>Z axis motion is result of user interaction with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308F-B458-4438-839E-541229E3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 Design’s color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0536-E140-4390-A973-DC54D4BE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color – appears most frequently in app</a:t>
            </a:r>
          </a:p>
          <a:p>
            <a:r>
              <a:rPr lang="en-US" dirty="0"/>
              <a:t>Secondary color – color used to accent key parts of UI</a:t>
            </a:r>
          </a:p>
          <a:p>
            <a:pPr fontAlgn="base"/>
            <a:r>
              <a:rPr lang="en-US" dirty="0"/>
              <a:t>Secondary colors are best used for:</a:t>
            </a:r>
          </a:p>
          <a:p>
            <a:pPr lvl="1" fontAlgn="base"/>
            <a:r>
              <a:rPr lang="en-US" dirty="0"/>
              <a:t>Buttons, floating action buttons, and button text</a:t>
            </a:r>
          </a:p>
          <a:p>
            <a:pPr lvl="1" fontAlgn="base"/>
            <a:r>
              <a:rPr lang="en-US" dirty="0"/>
              <a:t>Text fields, cursors, and text selection</a:t>
            </a:r>
          </a:p>
          <a:p>
            <a:pPr lvl="1" fontAlgn="base"/>
            <a:r>
              <a:rPr lang="en-US" dirty="0"/>
              <a:t>Progress bars</a:t>
            </a:r>
          </a:p>
          <a:p>
            <a:pPr lvl="1" fontAlgn="base"/>
            <a:r>
              <a:rPr lang="en-US" dirty="0"/>
              <a:t>Selection controls, buttons, and sliders</a:t>
            </a:r>
          </a:p>
          <a:p>
            <a:pPr lvl="1" fontAlgn="base"/>
            <a:r>
              <a:rPr lang="en-US" dirty="0"/>
              <a:t>Links</a:t>
            </a:r>
          </a:p>
          <a:p>
            <a:pPr lvl="1" fontAlgn="base"/>
            <a:r>
              <a:rPr lang="en-US" dirty="0"/>
              <a:t>Headlines</a:t>
            </a:r>
          </a:p>
          <a:p>
            <a:pPr marL="393192" lvl="1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0FF5-C071-4B98-AFB7-38B20B5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1B8F-F16F-47BA-BF2C-545EC01EE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Sufficient color contrast between elements should be there</a:t>
            </a:r>
          </a:p>
          <a:p>
            <a:pPr fontAlgn="base"/>
            <a:r>
              <a:rPr lang="en-US" dirty="0"/>
              <a:t>Dark gray text is used on light backgrounds</a:t>
            </a:r>
          </a:p>
          <a:p>
            <a:pPr fontAlgn="base"/>
            <a:r>
              <a:rPr lang="en-US" dirty="0"/>
              <a:t>Light gray text is used on dark backgrounds</a:t>
            </a:r>
          </a:p>
          <a:p>
            <a:r>
              <a:rPr lang="en-US" dirty="0"/>
              <a:t>Text should be in contrasting color against theme</a:t>
            </a:r>
          </a:p>
          <a:p>
            <a:pPr fontAlgn="base"/>
            <a:r>
              <a:rPr lang="en-US" dirty="0"/>
              <a:t>The </a:t>
            </a:r>
            <a:r>
              <a:rPr lang="en-US" b="1" dirty="0"/>
              <a:t>most important text</a:t>
            </a:r>
            <a:r>
              <a:rPr lang="en-US" dirty="0"/>
              <a:t> has an opacity of 87%</a:t>
            </a:r>
          </a:p>
          <a:p>
            <a:pPr fontAlgn="base"/>
            <a:r>
              <a:rPr lang="en-US" b="1" dirty="0"/>
              <a:t>Secondary text</a:t>
            </a:r>
            <a:r>
              <a:rPr lang="en-US" dirty="0"/>
              <a:t>, which is lower in the visual hierarchy, has an opacity of 54%</a:t>
            </a:r>
          </a:p>
          <a:p>
            <a:pPr fontAlgn="base"/>
            <a:r>
              <a:rPr lang="en-US" b="1" dirty="0"/>
              <a:t>Text hints</a:t>
            </a:r>
            <a:r>
              <a:rPr lang="en-US" dirty="0"/>
              <a:t> (such as text fields and labels) and </a:t>
            </a:r>
            <a:r>
              <a:rPr lang="en-US" b="1" dirty="0"/>
              <a:t>disabled </a:t>
            </a:r>
            <a:r>
              <a:rPr lang="en-US" b="1" dirty="0" err="1"/>
              <a:t>text</a:t>
            </a:r>
            <a:r>
              <a:rPr lang="en-US" dirty="0" err="1"/>
              <a:t>have</a:t>
            </a:r>
            <a:r>
              <a:rPr lang="en-US" dirty="0"/>
              <a:t> even lower visual prominence with an opacity of 38%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FDDF-0FDB-4DC3-9E7B-E6526A38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Usage</a:t>
            </a:r>
          </a:p>
          <a:p>
            <a:pPr lvl="1"/>
            <a:r>
              <a:rPr lang="en-US" b="1" dirty="0"/>
              <a:t>Confirming </a:t>
            </a:r>
            <a:r>
              <a:rPr lang="en-US" dirty="0"/>
              <a:t>involves asking the user to verify if they want to proceed</a:t>
            </a:r>
          </a:p>
          <a:p>
            <a:pPr lvl="1"/>
            <a:r>
              <a:rPr lang="en-US" b="1" dirty="0"/>
              <a:t>Acknowledging </a:t>
            </a:r>
            <a:r>
              <a:rPr lang="en-US" dirty="0"/>
              <a:t>means action is completed</a:t>
            </a:r>
          </a:p>
          <a:p>
            <a:r>
              <a:rPr lang="en-US" dirty="0"/>
              <a:t>Date &amp; Time format depends on</a:t>
            </a:r>
          </a:p>
          <a:p>
            <a:pPr lvl="1" fontAlgn="base"/>
            <a:r>
              <a:rPr lang="en-US" dirty="0"/>
              <a:t>If the time or date is the current one</a:t>
            </a:r>
          </a:p>
          <a:p>
            <a:pPr lvl="1" fontAlgn="base"/>
            <a:r>
              <a:rPr lang="en-US" dirty="0"/>
              <a:t>Whether you are using the 12-hour or 24-hour clock</a:t>
            </a:r>
          </a:p>
          <a:p>
            <a:pPr lvl="1" fontAlgn="base"/>
            <a:r>
              <a:rPr lang="en-US" dirty="0"/>
              <a:t>How specific you need to be</a:t>
            </a:r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n-US" sz="2600" dirty="0"/>
              <a:t>Data redacting : use three midline ellipses [• • •] to hide sensitive data</a:t>
            </a:r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n-US" sz="2600" dirty="0"/>
              <a:t>Credit or debit card numbers user four midline ellipses [• • • •]</a:t>
            </a:r>
          </a:p>
          <a:p>
            <a:pPr marL="274320" lvl="1" indent="-274320">
              <a:buClr>
                <a:schemeClr val="accent3">
                  <a:lumMod val="50000"/>
                </a:schemeClr>
              </a:buClr>
              <a:buSzPct val="95000"/>
            </a:pPr>
            <a:r>
              <a:rPr lang="en-US" sz="2600" dirty="0"/>
              <a:t>Baseline ellipses […] used to hide letters, words, phrases etc.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19DD9B-1371-4641-9793-31CA60A7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2263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D8FE-15FE-4773-BEEB-6B426B3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0DC7-E08C-4C44-8074-BC577BCD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To address errors:</a:t>
            </a:r>
          </a:p>
          <a:p>
            <a:pPr lvl="1" fontAlgn="base"/>
            <a:r>
              <a:rPr lang="en-US" dirty="0"/>
              <a:t>Clearly communicate what is happening</a:t>
            </a:r>
          </a:p>
          <a:p>
            <a:pPr lvl="1" fontAlgn="base"/>
            <a:r>
              <a:rPr lang="en-US" dirty="0"/>
              <a:t>Describe how a user can resolve it</a:t>
            </a:r>
          </a:p>
          <a:p>
            <a:pPr lvl="1" fontAlgn="base"/>
            <a:r>
              <a:rPr lang="en-US" dirty="0"/>
              <a:t>Preserve as much user-entered input as possible</a:t>
            </a:r>
          </a:p>
          <a:p>
            <a:pPr fontAlgn="base"/>
            <a:r>
              <a:rPr lang="en-US" b="1" dirty="0"/>
              <a:t>Helper text</a:t>
            </a:r>
            <a:r>
              <a:rPr lang="en-US" dirty="0"/>
              <a:t> may be included before, during, or after a user interacts with each field on a form.</a:t>
            </a:r>
          </a:p>
          <a:p>
            <a:pPr fontAlgn="base"/>
            <a:r>
              <a:rPr lang="en-US" dirty="0"/>
              <a:t>Show </a:t>
            </a:r>
            <a:r>
              <a:rPr lang="en-US" b="1" dirty="0"/>
              <a:t>error text</a:t>
            </a:r>
            <a:r>
              <a:rPr lang="en-US" dirty="0"/>
              <a:t> only after user interaction with a field.</a:t>
            </a:r>
          </a:p>
          <a:p>
            <a:pPr fontAlgn="base"/>
            <a:r>
              <a:rPr lang="en-US" dirty="0"/>
              <a:t>Submit button should be enabled by default</a:t>
            </a:r>
          </a:p>
          <a:p>
            <a:pPr fontAlgn="base"/>
            <a:r>
              <a:rPr lang="en-US" dirty="0"/>
              <a:t>Error text should be legible, with noticeable contrast against its background color.</a:t>
            </a:r>
          </a:p>
          <a:p>
            <a:pPr fontAlgn="base"/>
            <a:r>
              <a:rPr lang="en-US" dirty="0"/>
              <a:t>Individually label error messages as the user works through the form.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31B5-7A9F-4F9B-A21D-2609A507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E56A-E1AB-47C2-ACFA-705828CD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Principles – clear, robust, specific</a:t>
            </a:r>
          </a:p>
          <a:p>
            <a:r>
              <a:rPr lang="en-US" dirty="0"/>
              <a:t>Color and contrast</a:t>
            </a:r>
          </a:p>
          <a:p>
            <a:pPr lvl="1"/>
            <a:r>
              <a:rPr lang="en-US" dirty="0"/>
              <a:t>Accessible color palette</a:t>
            </a:r>
          </a:p>
          <a:p>
            <a:pPr lvl="1"/>
            <a:r>
              <a:rPr lang="en-US" dirty="0"/>
              <a:t>Contrast ration</a:t>
            </a:r>
          </a:p>
          <a:p>
            <a:pPr lvl="1"/>
            <a:r>
              <a:rPr lang="en-US" dirty="0"/>
              <a:t>Logos and decorative elements </a:t>
            </a:r>
          </a:p>
          <a:p>
            <a:r>
              <a:rPr lang="en-US" dirty="0"/>
              <a:t>Sound and motion</a:t>
            </a:r>
          </a:p>
          <a:p>
            <a:r>
              <a:rPr lang="en-US" dirty="0"/>
              <a:t>Style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Touch target and touch target spacing</a:t>
            </a:r>
          </a:p>
          <a:p>
            <a:pPr lvl="1"/>
            <a:r>
              <a:rPr lang="en-US" dirty="0"/>
              <a:t>Grouping items</a:t>
            </a:r>
          </a:p>
          <a:p>
            <a:pPr lvl="1"/>
            <a:r>
              <a:rPr lang="en-US" dirty="0"/>
              <a:t>Fonts</a:t>
            </a:r>
          </a:p>
          <a:p>
            <a:r>
              <a:rPr lang="en-US" dirty="0"/>
              <a:t>Hierarchy and focus</a:t>
            </a:r>
          </a:p>
          <a:p>
            <a:pPr lvl="1"/>
            <a:r>
              <a:rPr lang="en-US" dirty="0"/>
              <a:t>Use focus control for navigation</a:t>
            </a:r>
          </a:p>
          <a:p>
            <a:pPr lvl="1"/>
            <a:r>
              <a:rPr lang="en-US" dirty="0"/>
              <a:t>Important information on top of hierarchy related items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4892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31B5-7A9F-4F9B-A21D-2609A507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</a:t>
            </a:r>
            <a:r>
              <a:rPr lang="en-US" dirty="0" err="1"/>
              <a:t>conti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E56A-E1AB-47C2-ACFA-705828CD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Use scalable text and a spacious layout</a:t>
            </a:r>
          </a:p>
          <a:p>
            <a:pPr lvl="1"/>
            <a:r>
              <a:rPr lang="en-US" dirty="0"/>
              <a:t>Keyboard/mouse interfaces</a:t>
            </a:r>
          </a:p>
          <a:p>
            <a:pPr lvl="1"/>
            <a:r>
              <a:rPr lang="en-US" dirty="0"/>
              <a:t>Touch interfaces</a:t>
            </a:r>
          </a:p>
          <a:p>
            <a:pPr lvl="1"/>
            <a:r>
              <a:rPr lang="en-US" dirty="0"/>
              <a:t>Label visual UI elements</a:t>
            </a:r>
          </a:p>
          <a:p>
            <a:pPr lvl="1"/>
            <a:r>
              <a:rPr lang="en-US" dirty="0"/>
              <a:t>Help documentation</a:t>
            </a:r>
          </a:p>
          <a:p>
            <a:r>
              <a:rPr lang="en-US" dirty="0"/>
              <a:t>Writing</a:t>
            </a:r>
          </a:p>
          <a:p>
            <a:pPr lvl="1"/>
            <a:r>
              <a:rPr lang="en-US" dirty="0"/>
              <a:t>Be succinct</a:t>
            </a:r>
          </a:p>
          <a:p>
            <a:pPr lvl="1"/>
            <a:r>
              <a:rPr lang="en-US" dirty="0"/>
              <a:t>Avoid including control type or state in text</a:t>
            </a:r>
          </a:p>
          <a:p>
            <a:pPr lvl="1"/>
            <a:r>
              <a:rPr lang="en-US" dirty="0"/>
              <a:t>Indicate what an element does</a:t>
            </a:r>
          </a:p>
          <a:p>
            <a:pPr lvl="1"/>
            <a:r>
              <a:rPr lang="en-US" dirty="0"/>
              <a:t>Don’t mention the exact gesture or interaction</a:t>
            </a:r>
          </a:p>
          <a:p>
            <a:pPr lvl="1"/>
            <a:r>
              <a:rPr lang="en-US" dirty="0"/>
              <a:t>Confirm actions</a:t>
            </a:r>
          </a:p>
          <a:p>
            <a:pPr lvl="1"/>
            <a:r>
              <a:rPr lang="en-US" dirty="0"/>
              <a:t>Provide hint speech</a:t>
            </a:r>
          </a:p>
        </p:txBody>
      </p:sp>
    </p:spTree>
    <p:extLst>
      <p:ext uri="{BB962C8B-B14F-4D97-AF65-F5344CB8AC3E}">
        <p14:creationId xmlns:p14="http://schemas.microsoft.com/office/powerpoint/2010/main" val="200832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C3D2-509C-4299-BF34-3418027A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adaption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49D1F-2840-43BB-BDBE-B0655EBA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recommendations</a:t>
            </a:r>
          </a:p>
          <a:p>
            <a:pPr lvl="1"/>
            <a:r>
              <a:rPr lang="en-US" dirty="0"/>
              <a:t>Toolbars – used to frame context of a screen</a:t>
            </a:r>
          </a:p>
          <a:p>
            <a:pPr lvl="1"/>
            <a:r>
              <a:rPr lang="en-US" dirty="0"/>
              <a:t>Iconography - System icons are used to represent the most universally available actions</a:t>
            </a:r>
          </a:p>
          <a:p>
            <a:pPr lvl="1"/>
            <a:r>
              <a:rPr lang="en-US" dirty="0"/>
              <a:t>Control - indicate how users should interact with them.</a:t>
            </a:r>
          </a:p>
          <a:p>
            <a:pPr lvl="1"/>
            <a:r>
              <a:rPr lang="en-US" dirty="0"/>
              <a:t>Gestures - An edge swipe starts from outside of the screen to reveal off-screen content</a:t>
            </a:r>
          </a:p>
          <a:p>
            <a:pPr lvl="1"/>
            <a:r>
              <a:rPr lang="en-US" dirty="0"/>
              <a:t>Typography - communicates both text content and branding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4715-C511-428C-A994-E520299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vs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820B-E177-45BB-BF5E-78C8A7DB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IBM’s design site feels a bit corporate-y and like a disguised hiring landing page. But that’s probably exactly what it is and doesn’t make it a bad thing. In fact, since IBM is a company of 385,000+, a public re-commitment to design is an interesting thing to watch. The site feels a little neglected these days so it’s hard to say how it all worked out, but it’s certainly an interesting thing to watch.</a:t>
            </a:r>
          </a:p>
          <a:p>
            <a:r>
              <a:rPr lang="en-US" dirty="0"/>
              <a:t>Material design was a big coming-together for the design of Google products, but more broadly, Google has a design site full of guides, news, and podcasts. No RSS feed, but they have newsletters.</a:t>
            </a:r>
          </a:p>
        </p:txBody>
      </p:sp>
    </p:spTree>
    <p:extLst>
      <p:ext uri="{BB962C8B-B14F-4D97-AF65-F5344CB8AC3E}">
        <p14:creationId xmlns:p14="http://schemas.microsoft.com/office/powerpoint/2010/main" val="18704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35480"/>
            <a:ext cx="11315700" cy="4389120"/>
          </a:xfrm>
        </p:spPr>
        <p:txBody>
          <a:bodyPr/>
          <a:lstStyle/>
          <a:p>
            <a:r>
              <a:rPr lang="en-US" dirty="0"/>
              <a:t>Material Design is a unified system</a:t>
            </a:r>
          </a:p>
          <a:p>
            <a:r>
              <a:rPr lang="en-US" dirty="0"/>
              <a:t>Combines theory, resources and tools</a:t>
            </a:r>
          </a:p>
          <a:p>
            <a:r>
              <a:rPr lang="en-US" dirty="0"/>
              <a:t>Resulting in crafting experience</a:t>
            </a:r>
          </a:p>
          <a:p>
            <a:r>
              <a:rPr lang="en-US" dirty="0"/>
              <a:t>Introduction video by google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https://www.youtube.com/watch?time_continue=10&amp;v=jE1EU1ACe6s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home for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is a metaphor, a system for uniting style, branding, interaction and motion under a consistent set of principles. </a:t>
            </a:r>
          </a:p>
          <a:p>
            <a:r>
              <a:rPr lang="en-US" dirty="0"/>
              <a:t>With material product team can realize their greatest design potential</a:t>
            </a:r>
          </a:p>
          <a:p>
            <a:r>
              <a:rPr lang="en-US" dirty="0"/>
              <a:t>More centralized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Material Components</a:t>
            </a:r>
          </a:p>
          <a:p>
            <a:r>
              <a:rPr lang="en-US" dirty="0"/>
              <a:t>Create beautiful applications with modular and customizable UI components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Workflow, simplified</a:t>
            </a:r>
          </a:p>
          <a:p>
            <a:pPr lvl="1"/>
            <a:r>
              <a:rPr lang="en-US" dirty="0"/>
              <a:t>Easy to manage design iterations and feedback</a:t>
            </a:r>
          </a:p>
          <a:p>
            <a:pPr lvl="1"/>
            <a:r>
              <a:rPr lang="en-US" dirty="0"/>
              <a:t>Easy to share snapshots of design from a single location</a:t>
            </a:r>
          </a:p>
          <a:p>
            <a:pPr lvl="1"/>
            <a:r>
              <a:rPr lang="en-US" dirty="0"/>
              <a:t>Generates a lightweight presentation shareable with simple link</a:t>
            </a:r>
          </a:p>
          <a:p>
            <a:pPr lvl="1"/>
            <a:r>
              <a:rPr lang="en-US" dirty="0"/>
              <a:t>Lets you capture feedback on visual and motion designs</a:t>
            </a:r>
          </a:p>
          <a:p>
            <a:r>
              <a:rPr lang="en-US" dirty="0"/>
              <a:t>In Short Gallery makes it easy to find, present, and discuss work from a shared, central place.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Goals</a:t>
            </a:r>
          </a:p>
          <a:p>
            <a:pPr lvl="1"/>
            <a:r>
              <a:rPr lang="en-US" dirty="0"/>
              <a:t>Create a visual language that synthesizes classic principle of good design with innovation, technology and science</a:t>
            </a:r>
          </a:p>
          <a:p>
            <a:pPr lvl="1"/>
            <a:r>
              <a:rPr lang="en-US" dirty="0"/>
              <a:t>Develop a single underlying system for unified experience across platforms and device size</a:t>
            </a:r>
          </a:p>
          <a:p>
            <a:pPr lvl="1"/>
            <a:r>
              <a:rPr lang="en-US" dirty="0"/>
              <a:t>Mobile precepts are fundamental but touch, voice, mouse and keyboard are all first class input methods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Principles</a:t>
            </a:r>
          </a:p>
          <a:p>
            <a:pPr lvl="1"/>
            <a:r>
              <a:rPr lang="en-US" dirty="0"/>
              <a:t>Material is the metaphor</a:t>
            </a:r>
          </a:p>
          <a:p>
            <a:pPr lvl="1"/>
            <a:r>
              <a:rPr lang="en-US" dirty="0"/>
              <a:t>Bold, graphic, intentional</a:t>
            </a:r>
          </a:p>
          <a:p>
            <a:pPr lvl="1"/>
            <a:r>
              <a:rPr lang="en-US" dirty="0"/>
              <a:t>Motion provides meaning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Three-dimensional environment containing light, material and cast shadows</a:t>
            </a:r>
          </a:p>
          <a:p>
            <a:r>
              <a:rPr lang="en-US" dirty="0" err="1"/>
              <a:t>X,y,z</a:t>
            </a:r>
            <a:r>
              <a:rPr lang="en-US" dirty="0"/>
              <a:t> dimensions</a:t>
            </a:r>
          </a:p>
          <a:p>
            <a:r>
              <a:rPr lang="en-US" dirty="0"/>
              <a:t>Single z axis position</a:t>
            </a:r>
          </a:p>
          <a:p>
            <a:r>
              <a:rPr lang="en-US" dirty="0"/>
              <a:t>Key light – directional shadows, ambient light – soft shadows</a:t>
            </a:r>
          </a:p>
          <a:p>
            <a:r>
              <a:rPr lang="en-US" dirty="0"/>
              <a:t>Material thickness – 1 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dirty="0"/>
              <a:t>Shadows are created by elevation difference between overlapping material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has certain immutable characteristics and inherent behaviors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Occupies unique points in space</a:t>
            </a:r>
          </a:p>
          <a:p>
            <a:pPr lvl="1"/>
            <a:r>
              <a:rPr lang="en-US" dirty="0"/>
              <a:t>Impenetrable</a:t>
            </a:r>
          </a:p>
          <a:p>
            <a:pPr lvl="1"/>
            <a:r>
              <a:rPr lang="en-US" dirty="0"/>
              <a:t>Mutable shape</a:t>
            </a:r>
          </a:p>
          <a:p>
            <a:pPr lvl="1"/>
            <a:r>
              <a:rPr lang="en-US" dirty="0"/>
              <a:t>Unbendable</a:t>
            </a:r>
          </a:p>
          <a:p>
            <a:pPr lvl="1"/>
            <a:r>
              <a:rPr lang="en-US" dirty="0"/>
              <a:t>Changes size along its plane and move along axis</a:t>
            </a:r>
          </a:p>
          <a:p>
            <a:pPr lvl="1"/>
            <a:r>
              <a:rPr lang="en-US" dirty="0"/>
              <a:t>Can join to other materials</a:t>
            </a:r>
          </a:p>
          <a:p>
            <a:pPr lvl="1"/>
            <a:r>
              <a:rPr lang="en-US" dirty="0"/>
              <a:t>Can separate, split, heal, created and destroyed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x &amp; y dimensions and uniform thickness</a:t>
            </a:r>
          </a:p>
          <a:p>
            <a:r>
              <a:rPr lang="en-US" dirty="0"/>
              <a:t>Materials cast shadows</a:t>
            </a:r>
          </a:p>
          <a:p>
            <a:r>
              <a:rPr lang="en-US" dirty="0"/>
              <a:t>Content is displayed on material in any shape and color</a:t>
            </a:r>
          </a:p>
          <a:p>
            <a:r>
              <a:rPr lang="en-US" dirty="0"/>
              <a:t>Content does not add thickness to material</a:t>
            </a:r>
          </a:p>
          <a:p>
            <a:r>
              <a:rPr lang="en-US" dirty="0"/>
              <a:t>Content can behave independently of the material but limited within the bounds of material</a:t>
            </a:r>
          </a:p>
          <a:p>
            <a:r>
              <a:rPr lang="en-US" dirty="0"/>
              <a:t>Material is solid</a:t>
            </a:r>
          </a:p>
          <a:p>
            <a:r>
              <a:rPr lang="en-US" dirty="0"/>
              <a:t>Multiple materials can not occupy same point in space simultaneously</a:t>
            </a:r>
          </a:p>
          <a:p>
            <a:r>
              <a:rPr lang="en-US" dirty="0"/>
              <a:t>Material can not pass through other materials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292</TotalTime>
  <Words>790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Material Design</vt:lpstr>
      <vt:lpstr>Material Design</vt:lpstr>
      <vt:lpstr>A new home for design</vt:lpstr>
      <vt:lpstr>Gallery</vt:lpstr>
      <vt:lpstr>Material Design</vt:lpstr>
      <vt:lpstr>Material Design</vt:lpstr>
      <vt:lpstr>Environment</vt:lpstr>
      <vt:lpstr>Properties</vt:lpstr>
      <vt:lpstr>Physical Properties</vt:lpstr>
      <vt:lpstr>Transforming material</vt:lpstr>
      <vt:lpstr>Material Design’s color system</vt:lpstr>
      <vt:lpstr>Conti…</vt:lpstr>
      <vt:lpstr>Patterns</vt:lpstr>
      <vt:lpstr>Errors</vt:lpstr>
      <vt:lpstr>Usability</vt:lpstr>
      <vt:lpstr>Usability conti…</vt:lpstr>
      <vt:lpstr>Platform adaption</vt:lpstr>
      <vt:lpstr>IBM vs Google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Design</dc:title>
  <dc:creator>Arjun Upadhyay</dc:creator>
  <cp:lastModifiedBy>Arjun Upadhyay</cp:lastModifiedBy>
  <cp:revision>13</cp:revision>
  <dcterms:created xsi:type="dcterms:W3CDTF">2018-04-18T03:41:59Z</dcterms:created>
  <dcterms:modified xsi:type="dcterms:W3CDTF">2018-04-19T02:03:42Z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