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7" r:id="rId3"/>
    <p:sldId id="268" r:id="rId4"/>
    <p:sldId id="264" r:id="rId5"/>
    <p:sldId id="266" r:id="rId6"/>
    <p:sldId id="265" r:id="rId7"/>
    <p:sldId id="276" r:id="rId8"/>
    <p:sldId id="259" r:id="rId9"/>
    <p:sldId id="260" r:id="rId10"/>
    <p:sldId id="271" r:id="rId11"/>
    <p:sldId id="262" r:id="rId12"/>
    <p:sldId id="269" r:id="rId13"/>
    <p:sldId id="273" r:id="rId14"/>
    <p:sldId id="274" r:id="rId15"/>
    <p:sldId id="275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3773E-C76C-4F1F-9314-038491D31D41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710D-1119-4546-A360-90F77A09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1710D-1119-4546-A360-90F77A091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499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6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31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3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CA93BE-0805-4F67-B709-8235E2B89DA6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320B-5219-4ACD-90F0-D0F4E8C33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4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Question%203/OLAPCube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8825b20-f9a2-4020-98f3-ce3d0edf358b/ReportSection2" TargetMode="External"/><Relationship Id="rId2" Type="http://schemas.openxmlformats.org/officeDocument/2006/relationships/hyperlink" Target="https://app.powerbi.com/groups/me/reports/028bd427-8247-4f69-a19a-f97436f0b91d/ReportSection1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pp.powerbi.com/groups/me/reports/06e2b13c-3e28-4065-b3b1-fe53cc78a831/ReportSection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Question%206/Schools_K12_DWMySQL.sql" TargetMode="External"/><Relationship Id="rId3" Type="http://schemas.openxmlformats.org/officeDocument/2006/relationships/hyperlink" Target="Question%204/Query%20Output.xlsx" TargetMode="External"/><Relationship Id="rId7" Type="http://schemas.openxmlformats.org/officeDocument/2006/relationships/hyperlink" Target="Question%206/Query%20Output%20-%20Oracle.xlsx" TargetMode="External"/><Relationship Id="rId2" Type="http://schemas.openxmlformats.org/officeDocument/2006/relationships/hyperlink" Target="Question%204/Question%204.doc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Question%206/Question%206%20-%20Oracle.docx" TargetMode="External"/><Relationship Id="rId5" Type="http://schemas.openxmlformats.org/officeDocument/2006/relationships/hyperlink" Target="Question%206/Query%20Output-%20MySQL.xlsx" TargetMode="External"/><Relationship Id="rId4" Type="http://schemas.openxmlformats.org/officeDocument/2006/relationships/hyperlink" Target="Question%206/Question%206-MYSQL.docx" TargetMode="External"/><Relationship Id="rId9" Type="http://schemas.openxmlformats.org/officeDocument/2006/relationships/hyperlink" Target="Question%206/Oracle_DDL_script.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38912" y="3288856"/>
            <a:ext cx="9282738" cy="3313112"/>
          </a:xfrm>
        </p:spPr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Team 8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3934" y="2609388"/>
            <a:ext cx="3598332" cy="1861012"/>
          </a:xfrm>
          <a:prstGeom prst="rect">
            <a:avLst/>
          </a:prstGeom>
        </p:spPr>
      </p:pic>
      <p:pic>
        <p:nvPicPr>
          <p:cNvPr id="4" name="Picture 3" descr="ora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4400" y="5019645"/>
            <a:ext cx="1837268" cy="1549486"/>
          </a:xfrm>
          <a:prstGeom prst="rect">
            <a:avLst/>
          </a:prstGeom>
        </p:spPr>
      </p:pic>
      <p:pic>
        <p:nvPicPr>
          <p:cNvPr id="5" name="Picture 4" descr="powerb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909" y="635000"/>
            <a:ext cx="4370423" cy="2319867"/>
          </a:xfrm>
          <a:prstGeom prst="rect">
            <a:avLst/>
          </a:prstGeom>
        </p:spPr>
      </p:pic>
      <p:pic>
        <p:nvPicPr>
          <p:cNvPr id="6" name="Picture 5" descr="sqlser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9799" y="5073608"/>
            <a:ext cx="1833242" cy="1487208"/>
          </a:xfrm>
          <a:prstGeom prst="rect">
            <a:avLst/>
          </a:prstGeom>
        </p:spPr>
      </p:pic>
      <p:pic>
        <p:nvPicPr>
          <p:cNvPr id="7" name="Picture 6" descr="td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466" y="5111230"/>
            <a:ext cx="2404991" cy="1497361"/>
          </a:xfrm>
          <a:prstGeom prst="rect">
            <a:avLst/>
          </a:prstGeom>
        </p:spPr>
      </p:pic>
      <p:pic>
        <p:nvPicPr>
          <p:cNvPr id="8" name="Picture 7" descr="visua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3099" y="5073571"/>
            <a:ext cx="2285301" cy="15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129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of OLAP Cubes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SQL SERVER CUB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0727" y="1438562"/>
            <a:ext cx="6834909" cy="51797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95874" y="2762451"/>
            <a:ext cx="285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of </a:t>
            </a:r>
            <a:r>
              <a:rPr lang="en-US" dirty="0" err="1" smtClean="0"/>
              <a:t>abf</a:t>
            </a:r>
            <a:r>
              <a:rPr lang="en-US" dirty="0" smtClean="0"/>
              <a:t> files</a:t>
            </a:r>
          </a:p>
          <a:p>
            <a:r>
              <a:rPr lang="en-US" dirty="0" smtClean="0">
                <a:hlinkClick r:id="rId3" action="ppaction://hlinkfile"/>
              </a:rPr>
              <a:t>Question 3\</a:t>
            </a:r>
            <a:r>
              <a:rPr lang="en-US" dirty="0" err="1" smtClean="0">
                <a:hlinkClick r:id="rId3" action="ppaction://hlinkfile"/>
              </a:rPr>
              <a:t>OLAPCubes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90" y="807720"/>
            <a:ext cx="9671542" cy="993648"/>
          </a:xfrm>
        </p:spPr>
        <p:txBody>
          <a:bodyPr/>
          <a:lstStyle/>
          <a:p>
            <a:r>
              <a:rPr lang="en-US" dirty="0" smtClean="0"/>
              <a:t>Power BI Dashboard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2890" y="2075688"/>
            <a:ext cx="9671542" cy="42611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Absence Dashboard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app.powerbi.com/groups/me/reports/028bd427-8247-4f69-a19a-f97436f0b91d/ReportSection1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Discipline Dashboard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app.powerbi.com/groups/me/reports/38825b20-f9a2-4020-98f3-ce3d0edf358b/ReportSection2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Special Program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app.powerbi.com/groups/me/reports/06e2b13c-3e28-4065-b3b1-fe53cc78a831/ReportSection2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273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71" y="3829907"/>
            <a:ext cx="8825659" cy="1981200"/>
          </a:xfrm>
        </p:spPr>
        <p:txBody>
          <a:bodyPr/>
          <a:lstStyle/>
          <a:p>
            <a:r>
              <a:rPr lang="en-US" dirty="0" smtClean="0"/>
              <a:t>Power BI Dashboard</a:t>
            </a:r>
            <a:br>
              <a:rPr lang="en-US" dirty="0" smtClean="0"/>
            </a:br>
            <a:r>
              <a:rPr lang="en-US" dirty="0" smtClean="0"/>
              <a:t>(Academic Performance)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" y="315478"/>
            <a:ext cx="9634888" cy="63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4481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518" y="452386"/>
            <a:ext cx="9606013" cy="63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29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9483" y="442762"/>
            <a:ext cx="9578168" cy="6006163"/>
          </a:xfrm>
        </p:spPr>
      </p:pic>
    </p:spTree>
    <p:extLst>
      <p:ext uri="{BB962C8B-B14F-4D97-AF65-F5344CB8AC3E}">
        <p14:creationId xmlns:p14="http://schemas.microsoft.com/office/powerpoint/2010/main" val="152790352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09" y="311727"/>
            <a:ext cx="8825659" cy="1055255"/>
          </a:xfrm>
        </p:spPr>
        <p:txBody>
          <a:bodyPr/>
          <a:lstStyle/>
          <a:p>
            <a:r>
              <a:rPr lang="en-US" dirty="0" smtClean="0"/>
              <a:t>Challenges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7382" y="1228435"/>
            <a:ext cx="9605818" cy="50984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Rank function in all 3 DBMS : SQL SERVER 2014, </a:t>
            </a:r>
            <a:r>
              <a:rPr lang="en-US" dirty="0" err="1" smtClean="0"/>
              <a:t>MySQL</a:t>
            </a:r>
            <a:r>
              <a:rPr lang="en-US" dirty="0" smtClean="0"/>
              <a:t> and Oracle.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Pivot Table in all 3 DBMS : SQL SERVER 2014, </a:t>
            </a:r>
            <a:r>
              <a:rPr lang="en-US" dirty="0" err="1" smtClean="0"/>
              <a:t>MySQL</a:t>
            </a:r>
            <a:r>
              <a:rPr lang="en-US" dirty="0" smtClean="0"/>
              <a:t> and Oracle.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Stored Procedures and Function syntax in all 3 DBMS.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Performing BI Analysis for Academic Performance.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Arjun</a:t>
            </a:r>
            <a:r>
              <a:rPr lang="en-US" dirty="0" smtClean="0"/>
              <a:t> </a:t>
            </a:r>
            <a:r>
              <a:rPr lang="en-US" dirty="0" err="1" smtClean="0"/>
              <a:t>Upadhyay</a:t>
            </a:r>
            <a:r>
              <a:rPr lang="en-US" dirty="0" smtClean="0"/>
              <a:t> (001676292)</a:t>
            </a:r>
          </a:p>
          <a:p>
            <a:r>
              <a:rPr lang="en-US" dirty="0" err="1" smtClean="0"/>
              <a:t>Labdhi</a:t>
            </a:r>
            <a:r>
              <a:rPr lang="en-US" dirty="0" smtClean="0"/>
              <a:t> Shah (001647688)</a:t>
            </a:r>
          </a:p>
          <a:p>
            <a:r>
              <a:rPr lang="en-US" dirty="0" err="1" smtClean="0"/>
              <a:t>Vijayashree</a:t>
            </a:r>
            <a:r>
              <a:rPr lang="en-US" dirty="0" smtClean="0"/>
              <a:t> </a:t>
            </a:r>
            <a:r>
              <a:rPr lang="en-US" dirty="0" err="1" smtClean="0"/>
              <a:t>Uppili</a:t>
            </a:r>
            <a:r>
              <a:rPr lang="en-US" dirty="0" smtClean="0"/>
              <a:t> (001676934)</a:t>
            </a:r>
            <a:endParaRPr lang="en-US" dirty="0"/>
          </a:p>
        </p:txBody>
      </p:sp>
      <p:pic>
        <p:nvPicPr>
          <p:cNvPr id="4" name="Picture 3" descr="thank_y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078" y="1258719"/>
            <a:ext cx="6350000" cy="2452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34" y="4018085"/>
            <a:ext cx="2141644" cy="156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Model</a:t>
            </a:r>
          </a:p>
          <a:p>
            <a:r>
              <a:rPr lang="en-US" dirty="0" smtClean="0"/>
              <a:t>Comparison between SQL server, MySQL and Oracle queries</a:t>
            </a:r>
          </a:p>
          <a:p>
            <a:r>
              <a:rPr lang="en-US" dirty="0" smtClean="0"/>
              <a:t>OLAP cubes</a:t>
            </a:r>
          </a:p>
          <a:p>
            <a:r>
              <a:rPr lang="en-US" dirty="0" smtClean="0"/>
              <a:t>Deployment structure of OLAP Cubes</a:t>
            </a:r>
          </a:p>
          <a:p>
            <a:r>
              <a:rPr lang="en-US" dirty="0" smtClean="0"/>
              <a:t>Power BI Dashboards</a:t>
            </a:r>
          </a:p>
          <a:p>
            <a:r>
              <a:rPr lang="en-US" dirty="0" smtClean="0"/>
              <a:t>Challenges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16446"/>
          </a:xfrm>
        </p:spPr>
        <p:txBody>
          <a:bodyPr/>
          <a:lstStyle/>
          <a:p>
            <a:r>
              <a:rPr lang="en-US" dirty="0" smtClean="0"/>
              <a:t>Dimensional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71744"/>
              </p:ext>
            </p:extLst>
          </p:nvPr>
        </p:nvGraphicFramePr>
        <p:xfrm>
          <a:off x="1139887" y="2144463"/>
          <a:ext cx="1844040" cy="159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showAsIcon="1" r:id="rId4" imgW="914400" imgH="792360" progId="AcroExch.Document.DC">
                  <p:embed/>
                </p:oleObj>
              </mc:Choice>
              <mc:Fallback>
                <p:oleObj name="Acrobat Document" showAsIcon="1" r:id="rId4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9887" y="2144463"/>
                        <a:ext cx="1844040" cy="159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01752"/>
            <a:ext cx="10021824" cy="1097280"/>
          </a:xfrm>
        </p:spPr>
        <p:txBody>
          <a:bodyPr/>
          <a:lstStyle/>
          <a:p>
            <a:r>
              <a:rPr lang="en-US" sz="2800" dirty="0" smtClean="0"/>
              <a:t>STORED PROCEDURES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SQL vs MySQL vs Oracle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4" y="4930186"/>
            <a:ext cx="6223000" cy="152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5" y="2157307"/>
            <a:ext cx="6190488" cy="2273835"/>
          </a:xfrm>
          <a:prstGeom prst="rect">
            <a:avLst/>
          </a:prstGeom>
        </p:spPr>
      </p:pic>
      <p:pic>
        <p:nvPicPr>
          <p:cNvPr id="8" name="Picture 7" descr="Studentnedsimprovem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3635" y="2159000"/>
            <a:ext cx="4045529" cy="43393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267" y="169333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 2014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45127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32334" y="16594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000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2082"/>
          </a:xfrm>
        </p:spPr>
        <p:txBody>
          <a:bodyPr/>
          <a:lstStyle/>
          <a:p>
            <a:r>
              <a:rPr lang="en-US" sz="2800" dirty="0" smtClean="0"/>
              <a:t>FUNCTIONS</a:t>
            </a:r>
            <a:br>
              <a:rPr lang="en-US" sz="2800" dirty="0" smtClean="0"/>
            </a:br>
            <a:r>
              <a:rPr lang="en-US" sz="2800" dirty="0" err="1" smtClean="0"/>
              <a:t>MySQL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SQL </a:t>
            </a:r>
            <a:r>
              <a:rPr lang="en-US" sz="2800" dirty="0" err="1" smtClean="0"/>
              <a:t>vs</a:t>
            </a:r>
            <a:r>
              <a:rPr lang="en-US" sz="2800" dirty="0" smtClean="0"/>
              <a:t> ORACLE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" y="2110223"/>
            <a:ext cx="5992191" cy="2151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74" y="2082800"/>
            <a:ext cx="5968426" cy="2159769"/>
          </a:xfrm>
          <a:prstGeom prst="rect">
            <a:avLst/>
          </a:prstGeom>
        </p:spPr>
      </p:pic>
      <p:pic>
        <p:nvPicPr>
          <p:cNvPr id="6" name="Picture 5" descr="Fun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564" y="4617412"/>
            <a:ext cx="6721763" cy="2240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267" y="16933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1634067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 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667" y="5588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8351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01" y="125459"/>
            <a:ext cx="9404723" cy="740815"/>
          </a:xfrm>
        </p:spPr>
        <p:txBody>
          <a:bodyPr/>
          <a:lstStyle/>
          <a:p>
            <a:r>
              <a:rPr lang="en-US" sz="2800" dirty="0" smtClean="0"/>
              <a:t>PIVOT TABLE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5" name="Content Placeholder 4" descr="ScoreCar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424456" y="3473465"/>
            <a:ext cx="5225447" cy="338453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1273159"/>
            <a:ext cx="4437246" cy="2086057"/>
          </a:xfrm>
        </p:spPr>
      </p:pic>
      <p:pic>
        <p:nvPicPr>
          <p:cNvPr id="6" name="Picture 5" descr="pivot_mysq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7530" y="1266263"/>
            <a:ext cx="5054860" cy="2160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6156" y="87589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 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0993" y="80691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7957" y="479017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778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 action="ppaction://hlinkfile"/>
              </a:rPr>
              <a:t>MSSQL – Queries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MSSQL – Results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MySQL </a:t>
            </a:r>
            <a:r>
              <a:rPr lang="en-US" dirty="0">
                <a:hlinkClick r:id="rId4" action="ppaction://hlinkfile"/>
              </a:rPr>
              <a:t>– Queries</a:t>
            </a:r>
            <a:endParaRPr lang="en-US" dirty="0"/>
          </a:p>
          <a:p>
            <a:r>
              <a:rPr lang="en-US" dirty="0" smtClean="0">
                <a:hlinkClick r:id="rId5" action="ppaction://hlinkfile"/>
              </a:rPr>
              <a:t>MySQL </a:t>
            </a:r>
            <a:r>
              <a:rPr lang="en-US" dirty="0">
                <a:hlinkClick r:id="rId5" action="ppaction://hlinkfile"/>
              </a:rPr>
              <a:t>– </a:t>
            </a:r>
            <a:r>
              <a:rPr lang="en-US" dirty="0" smtClean="0">
                <a:hlinkClick r:id="rId5" action="ppaction://hlinkfile"/>
              </a:rPr>
              <a:t>Results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6" action="ppaction://hlinkfile"/>
              </a:rPr>
              <a:t>Oracle – </a:t>
            </a:r>
            <a:r>
              <a:rPr lang="en-US" dirty="0">
                <a:hlinkClick r:id="rId6" action="ppaction://hlinkfile"/>
              </a:rPr>
              <a:t>Queries</a:t>
            </a:r>
            <a:endParaRPr lang="en-US" dirty="0"/>
          </a:p>
          <a:p>
            <a:r>
              <a:rPr lang="en-US" dirty="0" smtClean="0">
                <a:hlinkClick r:id="rId7" action="ppaction://hlinkfile"/>
              </a:rPr>
              <a:t>Oracle </a:t>
            </a:r>
            <a:r>
              <a:rPr lang="en-US" dirty="0">
                <a:hlinkClick r:id="rId7" action="ppaction://hlinkfile"/>
              </a:rPr>
              <a:t>– </a:t>
            </a:r>
            <a:r>
              <a:rPr lang="en-US" dirty="0" smtClean="0">
                <a:hlinkClick r:id="rId7" action="ppaction://hlinkfile"/>
              </a:rPr>
              <a:t>Results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8" action="ppaction://hlinkfile"/>
              </a:rPr>
              <a:t>DDL Script MySQL</a:t>
            </a:r>
            <a:endParaRPr lang="en-US" dirty="0" smtClean="0"/>
          </a:p>
          <a:p>
            <a:r>
              <a:rPr lang="en-US" dirty="0" smtClean="0">
                <a:hlinkClick r:id="rId9" action="ppaction://hlinkfile"/>
              </a:rPr>
              <a:t>DDL Script Oracle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Cubes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" y="2185416"/>
            <a:ext cx="5334509" cy="37216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185416"/>
            <a:ext cx="5455286" cy="3733718"/>
          </a:xfrm>
        </p:spPr>
      </p:pic>
      <p:sp>
        <p:nvSpPr>
          <p:cNvPr id="7" name="TextBox 6"/>
          <p:cNvSpPr txBox="1"/>
          <p:nvPr/>
        </p:nvSpPr>
        <p:spPr>
          <a:xfrm>
            <a:off x="720436" y="6003637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Absence OLAP Cube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0583" y="5994396"/>
            <a:ext cx="4618182" cy="6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Discipline Behavior OLAP Cube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6892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Cubes(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18" y="2414016"/>
            <a:ext cx="5274346" cy="355394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" y="2414016"/>
            <a:ext cx="5404203" cy="3594868"/>
          </a:xfrm>
        </p:spPr>
      </p:pic>
      <p:sp>
        <p:nvSpPr>
          <p:cNvPr id="7" name="TextBox 6"/>
          <p:cNvSpPr txBox="1"/>
          <p:nvPr/>
        </p:nvSpPr>
        <p:spPr>
          <a:xfrm>
            <a:off x="600365" y="6132945"/>
            <a:ext cx="4326902" cy="6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Academic Performance OLAP Cube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7528" y="6082362"/>
            <a:ext cx="4775199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 Program OLAP Cube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6479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193</Words>
  <Application>Microsoft Office PowerPoint</Application>
  <PresentationFormat>Widescreen</PresentationFormat>
  <Paragraphs>62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Acrobat Document</vt:lpstr>
      <vt:lpstr>FINAL PROJECT Team 8  </vt:lpstr>
      <vt:lpstr>Contents   </vt:lpstr>
      <vt:lpstr>Dimensional Model  </vt:lpstr>
      <vt:lpstr>STORED PROCEDURES SQL vs MySQL vs Oracle</vt:lpstr>
      <vt:lpstr>FUNCTIONS MySQL vs SQL vs ORACLE</vt:lpstr>
      <vt:lpstr>PIVOT TABLE </vt:lpstr>
      <vt:lpstr>Query Links</vt:lpstr>
      <vt:lpstr>OLAP Cubes </vt:lpstr>
      <vt:lpstr>OLAP Cubes(contd)</vt:lpstr>
      <vt:lpstr>Deployment of OLAP Cubes </vt:lpstr>
      <vt:lpstr>Power BI Dashboard Links</vt:lpstr>
      <vt:lpstr>Power BI Dashboard (Academic Performance) </vt:lpstr>
      <vt:lpstr>PowerPoint Presentation</vt:lpstr>
      <vt:lpstr>PowerPoint Presentation</vt:lpstr>
      <vt:lpstr>PowerPoint Presentation</vt:lpstr>
      <vt:lpstr>Challenges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TEAM 8 ARJUN UPADHYAY LABDHI SHAH VIJAYSHREE UPPILI</dc:title>
  <dc:creator>labdhi shah</dc:creator>
  <cp:lastModifiedBy>Arjun Upadhyay</cp:lastModifiedBy>
  <cp:revision>35</cp:revision>
  <dcterms:created xsi:type="dcterms:W3CDTF">2016-04-26T23:39:14Z</dcterms:created>
  <dcterms:modified xsi:type="dcterms:W3CDTF">2016-04-27T22:03:21Z</dcterms:modified>
</cp:coreProperties>
</file>