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9" r:id="rId18"/>
    <p:sldId id="276" r:id="rId19"/>
    <p:sldId id="273" r:id="rId20"/>
    <p:sldId id="280" r:id="rId21"/>
    <p:sldId id="277" r:id="rId22"/>
    <p:sldId id="281" r:id="rId23"/>
    <p:sldId id="275" r:id="rId24"/>
    <p:sldId id="282" r:id="rId25"/>
    <p:sldId id="278" r:id="rId26"/>
    <p:sldId id="285" r:id="rId27"/>
    <p:sldId id="286" r:id="rId28"/>
    <p:sldId id="28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F3B3C-77A1-9E2C-C973-BF1292D1F8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AB7B580-C655-22A3-7416-80AE4D3175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799E8F1-DA19-FF9C-F1C1-1C4C4B0A0820}"/>
              </a:ext>
            </a:extLst>
          </p:cNvPr>
          <p:cNvSpPr>
            <a:spLocks noGrp="1"/>
          </p:cNvSpPr>
          <p:nvPr>
            <p:ph type="dt" sz="half" idx="10"/>
          </p:nvPr>
        </p:nvSpPr>
        <p:spPr/>
        <p:txBody>
          <a:bodyPr/>
          <a:lstStyle/>
          <a:p>
            <a:fld id="{4A4D0F7D-8E23-430F-8850-60A1AADFFF96}" type="datetimeFigureOut">
              <a:rPr lang="en-IN" smtClean="0"/>
              <a:t>24-07-2022</a:t>
            </a:fld>
            <a:endParaRPr lang="en-IN"/>
          </a:p>
        </p:txBody>
      </p:sp>
      <p:sp>
        <p:nvSpPr>
          <p:cNvPr id="5" name="Footer Placeholder 4">
            <a:extLst>
              <a:ext uri="{FF2B5EF4-FFF2-40B4-BE49-F238E27FC236}">
                <a16:creationId xmlns:a16="http://schemas.microsoft.com/office/drawing/2014/main" id="{3588FCCB-03CF-6725-188E-4CBB1FA1C9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33A3A1-FF3E-A062-3941-ADD1951AD995}"/>
              </a:ext>
            </a:extLst>
          </p:cNvPr>
          <p:cNvSpPr>
            <a:spLocks noGrp="1"/>
          </p:cNvSpPr>
          <p:nvPr>
            <p:ph type="sldNum" sz="quarter" idx="12"/>
          </p:nvPr>
        </p:nvSpPr>
        <p:spPr/>
        <p:txBody>
          <a:bodyPr/>
          <a:lstStyle/>
          <a:p>
            <a:fld id="{F0F5E648-481B-4A0E-9101-C5E986EDDA57}" type="slidenum">
              <a:rPr lang="en-IN" smtClean="0"/>
              <a:t>‹#›</a:t>
            </a:fld>
            <a:endParaRPr lang="en-IN"/>
          </a:p>
        </p:txBody>
      </p:sp>
    </p:spTree>
    <p:extLst>
      <p:ext uri="{BB962C8B-B14F-4D97-AF65-F5344CB8AC3E}">
        <p14:creationId xmlns:p14="http://schemas.microsoft.com/office/powerpoint/2010/main" val="3911732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5815C-6742-BE15-1894-5FC5BECC384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C9D66E-FB5B-6577-14D0-46976FD07E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3F97C2-55D6-39E5-29F5-8FD499923E17}"/>
              </a:ext>
            </a:extLst>
          </p:cNvPr>
          <p:cNvSpPr>
            <a:spLocks noGrp="1"/>
          </p:cNvSpPr>
          <p:nvPr>
            <p:ph type="dt" sz="half" idx="10"/>
          </p:nvPr>
        </p:nvSpPr>
        <p:spPr/>
        <p:txBody>
          <a:bodyPr/>
          <a:lstStyle/>
          <a:p>
            <a:fld id="{4A4D0F7D-8E23-430F-8850-60A1AADFFF96}" type="datetimeFigureOut">
              <a:rPr lang="en-IN" smtClean="0"/>
              <a:t>24-07-2022</a:t>
            </a:fld>
            <a:endParaRPr lang="en-IN"/>
          </a:p>
        </p:txBody>
      </p:sp>
      <p:sp>
        <p:nvSpPr>
          <p:cNvPr id="5" name="Footer Placeholder 4">
            <a:extLst>
              <a:ext uri="{FF2B5EF4-FFF2-40B4-BE49-F238E27FC236}">
                <a16:creationId xmlns:a16="http://schemas.microsoft.com/office/drawing/2014/main" id="{5480A299-72B6-9E1F-F7B0-176D7BBC54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02D79B-7301-C2F4-ADE6-63D6EF577D50}"/>
              </a:ext>
            </a:extLst>
          </p:cNvPr>
          <p:cNvSpPr>
            <a:spLocks noGrp="1"/>
          </p:cNvSpPr>
          <p:nvPr>
            <p:ph type="sldNum" sz="quarter" idx="12"/>
          </p:nvPr>
        </p:nvSpPr>
        <p:spPr/>
        <p:txBody>
          <a:bodyPr/>
          <a:lstStyle/>
          <a:p>
            <a:fld id="{F0F5E648-481B-4A0E-9101-C5E986EDDA57}" type="slidenum">
              <a:rPr lang="en-IN" smtClean="0"/>
              <a:t>‹#›</a:t>
            </a:fld>
            <a:endParaRPr lang="en-IN"/>
          </a:p>
        </p:txBody>
      </p:sp>
    </p:spTree>
    <p:extLst>
      <p:ext uri="{BB962C8B-B14F-4D97-AF65-F5344CB8AC3E}">
        <p14:creationId xmlns:p14="http://schemas.microsoft.com/office/powerpoint/2010/main" val="3573714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5D6C0-6986-D8FE-B106-C928F64B49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7367BD-432B-B879-13B0-6D266A2040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D7FF37-5EEE-F097-6F38-386A9E1ABBA4}"/>
              </a:ext>
            </a:extLst>
          </p:cNvPr>
          <p:cNvSpPr>
            <a:spLocks noGrp="1"/>
          </p:cNvSpPr>
          <p:nvPr>
            <p:ph type="dt" sz="half" idx="10"/>
          </p:nvPr>
        </p:nvSpPr>
        <p:spPr/>
        <p:txBody>
          <a:bodyPr/>
          <a:lstStyle/>
          <a:p>
            <a:fld id="{4A4D0F7D-8E23-430F-8850-60A1AADFFF96}" type="datetimeFigureOut">
              <a:rPr lang="en-IN" smtClean="0"/>
              <a:t>24-07-2022</a:t>
            </a:fld>
            <a:endParaRPr lang="en-IN"/>
          </a:p>
        </p:txBody>
      </p:sp>
      <p:sp>
        <p:nvSpPr>
          <p:cNvPr id="5" name="Footer Placeholder 4">
            <a:extLst>
              <a:ext uri="{FF2B5EF4-FFF2-40B4-BE49-F238E27FC236}">
                <a16:creationId xmlns:a16="http://schemas.microsoft.com/office/drawing/2014/main" id="{B653BC47-6AF2-50B0-5952-9BEBB0AA48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A4D20E-006A-9A06-16CE-6E56520A378B}"/>
              </a:ext>
            </a:extLst>
          </p:cNvPr>
          <p:cNvSpPr>
            <a:spLocks noGrp="1"/>
          </p:cNvSpPr>
          <p:nvPr>
            <p:ph type="sldNum" sz="quarter" idx="12"/>
          </p:nvPr>
        </p:nvSpPr>
        <p:spPr/>
        <p:txBody>
          <a:bodyPr/>
          <a:lstStyle/>
          <a:p>
            <a:fld id="{F0F5E648-481B-4A0E-9101-C5E986EDDA57}" type="slidenum">
              <a:rPr lang="en-IN" smtClean="0"/>
              <a:t>‹#›</a:t>
            </a:fld>
            <a:endParaRPr lang="en-IN"/>
          </a:p>
        </p:txBody>
      </p:sp>
    </p:spTree>
    <p:extLst>
      <p:ext uri="{BB962C8B-B14F-4D97-AF65-F5344CB8AC3E}">
        <p14:creationId xmlns:p14="http://schemas.microsoft.com/office/powerpoint/2010/main" val="3013616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52016-FF78-5B33-4609-39F0D473B0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68F6B5-4D5E-0F46-0839-DA0888CC96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510B5C-FFBE-27D3-5AC9-5022A2050D6B}"/>
              </a:ext>
            </a:extLst>
          </p:cNvPr>
          <p:cNvSpPr>
            <a:spLocks noGrp="1"/>
          </p:cNvSpPr>
          <p:nvPr>
            <p:ph type="dt" sz="half" idx="10"/>
          </p:nvPr>
        </p:nvSpPr>
        <p:spPr/>
        <p:txBody>
          <a:bodyPr/>
          <a:lstStyle/>
          <a:p>
            <a:fld id="{4A4D0F7D-8E23-430F-8850-60A1AADFFF96}" type="datetimeFigureOut">
              <a:rPr lang="en-IN" smtClean="0"/>
              <a:t>24-07-2022</a:t>
            </a:fld>
            <a:endParaRPr lang="en-IN"/>
          </a:p>
        </p:txBody>
      </p:sp>
      <p:sp>
        <p:nvSpPr>
          <p:cNvPr id="5" name="Footer Placeholder 4">
            <a:extLst>
              <a:ext uri="{FF2B5EF4-FFF2-40B4-BE49-F238E27FC236}">
                <a16:creationId xmlns:a16="http://schemas.microsoft.com/office/drawing/2014/main" id="{E5FB0BD6-4A3B-3611-61B8-9D95B1B3C8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B3CD6E-2955-8A00-213E-924B21EF4A61}"/>
              </a:ext>
            </a:extLst>
          </p:cNvPr>
          <p:cNvSpPr>
            <a:spLocks noGrp="1"/>
          </p:cNvSpPr>
          <p:nvPr>
            <p:ph type="sldNum" sz="quarter" idx="12"/>
          </p:nvPr>
        </p:nvSpPr>
        <p:spPr/>
        <p:txBody>
          <a:bodyPr/>
          <a:lstStyle/>
          <a:p>
            <a:fld id="{F0F5E648-481B-4A0E-9101-C5E986EDDA57}" type="slidenum">
              <a:rPr lang="en-IN" smtClean="0"/>
              <a:t>‹#›</a:t>
            </a:fld>
            <a:endParaRPr lang="en-IN"/>
          </a:p>
        </p:txBody>
      </p:sp>
    </p:spTree>
    <p:extLst>
      <p:ext uri="{BB962C8B-B14F-4D97-AF65-F5344CB8AC3E}">
        <p14:creationId xmlns:p14="http://schemas.microsoft.com/office/powerpoint/2010/main" val="2302441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1B947-DC54-1F94-0DB3-1CDB8EE013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CC6A943-3D2A-B2BF-9795-25DCB909F6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A13343-FB85-C815-46A2-5B05AA2AF26A}"/>
              </a:ext>
            </a:extLst>
          </p:cNvPr>
          <p:cNvSpPr>
            <a:spLocks noGrp="1"/>
          </p:cNvSpPr>
          <p:nvPr>
            <p:ph type="dt" sz="half" idx="10"/>
          </p:nvPr>
        </p:nvSpPr>
        <p:spPr/>
        <p:txBody>
          <a:bodyPr/>
          <a:lstStyle/>
          <a:p>
            <a:fld id="{4A4D0F7D-8E23-430F-8850-60A1AADFFF96}" type="datetimeFigureOut">
              <a:rPr lang="en-IN" smtClean="0"/>
              <a:t>24-07-2022</a:t>
            </a:fld>
            <a:endParaRPr lang="en-IN"/>
          </a:p>
        </p:txBody>
      </p:sp>
      <p:sp>
        <p:nvSpPr>
          <p:cNvPr id="5" name="Footer Placeholder 4">
            <a:extLst>
              <a:ext uri="{FF2B5EF4-FFF2-40B4-BE49-F238E27FC236}">
                <a16:creationId xmlns:a16="http://schemas.microsoft.com/office/drawing/2014/main" id="{C7167043-ABDF-B49B-CFEB-9421653EF9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99350E-F719-A0E6-E6E6-98E977609D6E}"/>
              </a:ext>
            </a:extLst>
          </p:cNvPr>
          <p:cNvSpPr>
            <a:spLocks noGrp="1"/>
          </p:cNvSpPr>
          <p:nvPr>
            <p:ph type="sldNum" sz="quarter" idx="12"/>
          </p:nvPr>
        </p:nvSpPr>
        <p:spPr/>
        <p:txBody>
          <a:bodyPr/>
          <a:lstStyle/>
          <a:p>
            <a:fld id="{F0F5E648-481B-4A0E-9101-C5E986EDDA57}" type="slidenum">
              <a:rPr lang="en-IN" smtClean="0"/>
              <a:t>‹#›</a:t>
            </a:fld>
            <a:endParaRPr lang="en-IN"/>
          </a:p>
        </p:txBody>
      </p:sp>
    </p:spTree>
    <p:extLst>
      <p:ext uri="{BB962C8B-B14F-4D97-AF65-F5344CB8AC3E}">
        <p14:creationId xmlns:p14="http://schemas.microsoft.com/office/powerpoint/2010/main" val="2340538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BDF7B-933A-46C3-397A-4AC1E24B91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6280D4-30A5-4C07-7ACD-CE4FA0ECFF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AE9AF9F-6274-BAC6-1702-67FBE897D5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C7CE886-45F9-1F96-F4AB-A3311C703C8A}"/>
              </a:ext>
            </a:extLst>
          </p:cNvPr>
          <p:cNvSpPr>
            <a:spLocks noGrp="1"/>
          </p:cNvSpPr>
          <p:nvPr>
            <p:ph type="dt" sz="half" idx="10"/>
          </p:nvPr>
        </p:nvSpPr>
        <p:spPr/>
        <p:txBody>
          <a:bodyPr/>
          <a:lstStyle/>
          <a:p>
            <a:fld id="{4A4D0F7D-8E23-430F-8850-60A1AADFFF96}" type="datetimeFigureOut">
              <a:rPr lang="en-IN" smtClean="0"/>
              <a:t>24-07-2022</a:t>
            </a:fld>
            <a:endParaRPr lang="en-IN"/>
          </a:p>
        </p:txBody>
      </p:sp>
      <p:sp>
        <p:nvSpPr>
          <p:cNvPr id="6" name="Footer Placeholder 5">
            <a:extLst>
              <a:ext uri="{FF2B5EF4-FFF2-40B4-BE49-F238E27FC236}">
                <a16:creationId xmlns:a16="http://schemas.microsoft.com/office/drawing/2014/main" id="{503300EF-F0CD-550C-9600-8103D94590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D931B1-84DF-93C6-1E4E-1EA338CE16B0}"/>
              </a:ext>
            </a:extLst>
          </p:cNvPr>
          <p:cNvSpPr>
            <a:spLocks noGrp="1"/>
          </p:cNvSpPr>
          <p:nvPr>
            <p:ph type="sldNum" sz="quarter" idx="12"/>
          </p:nvPr>
        </p:nvSpPr>
        <p:spPr/>
        <p:txBody>
          <a:bodyPr/>
          <a:lstStyle/>
          <a:p>
            <a:fld id="{F0F5E648-481B-4A0E-9101-C5E986EDDA57}" type="slidenum">
              <a:rPr lang="en-IN" smtClean="0"/>
              <a:t>‹#›</a:t>
            </a:fld>
            <a:endParaRPr lang="en-IN"/>
          </a:p>
        </p:txBody>
      </p:sp>
    </p:spTree>
    <p:extLst>
      <p:ext uri="{BB962C8B-B14F-4D97-AF65-F5344CB8AC3E}">
        <p14:creationId xmlns:p14="http://schemas.microsoft.com/office/powerpoint/2010/main" val="1013792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91F49-0EBF-8F14-6B0C-89F4CEB3E2A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B55F62-F17F-2041-AA7A-059DD51423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86115C-F8E7-A403-06F6-0A8D37E722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9F5D6AC-CBA8-1773-44E1-FFB2BA7DE3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8B5FDB-7704-1203-5D5A-63A254585B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5268D6C-6024-4CC4-F3AF-E96E427E7514}"/>
              </a:ext>
            </a:extLst>
          </p:cNvPr>
          <p:cNvSpPr>
            <a:spLocks noGrp="1"/>
          </p:cNvSpPr>
          <p:nvPr>
            <p:ph type="dt" sz="half" idx="10"/>
          </p:nvPr>
        </p:nvSpPr>
        <p:spPr/>
        <p:txBody>
          <a:bodyPr/>
          <a:lstStyle/>
          <a:p>
            <a:fld id="{4A4D0F7D-8E23-430F-8850-60A1AADFFF96}" type="datetimeFigureOut">
              <a:rPr lang="en-IN" smtClean="0"/>
              <a:t>24-07-2022</a:t>
            </a:fld>
            <a:endParaRPr lang="en-IN"/>
          </a:p>
        </p:txBody>
      </p:sp>
      <p:sp>
        <p:nvSpPr>
          <p:cNvPr id="8" name="Footer Placeholder 7">
            <a:extLst>
              <a:ext uri="{FF2B5EF4-FFF2-40B4-BE49-F238E27FC236}">
                <a16:creationId xmlns:a16="http://schemas.microsoft.com/office/drawing/2014/main" id="{418427B5-EF41-05A0-35C0-55F028B9B85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2B9404-1EB2-B1C1-A365-6DFA167503ED}"/>
              </a:ext>
            </a:extLst>
          </p:cNvPr>
          <p:cNvSpPr>
            <a:spLocks noGrp="1"/>
          </p:cNvSpPr>
          <p:nvPr>
            <p:ph type="sldNum" sz="quarter" idx="12"/>
          </p:nvPr>
        </p:nvSpPr>
        <p:spPr/>
        <p:txBody>
          <a:bodyPr/>
          <a:lstStyle/>
          <a:p>
            <a:fld id="{F0F5E648-481B-4A0E-9101-C5E986EDDA57}" type="slidenum">
              <a:rPr lang="en-IN" smtClean="0"/>
              <a:t>‹#›</a:t>
            </a:fld>
            <a:endParaRPr lang="en-IN"/>
          </a:p>
        </p:txBody>
      </p:sp>
    </p:spTree>
    <p:extLst>
      <p:ext uri="{BB962C8B-B14F-4D97-AF65-F5344CB8AC3E}">
        <p14:creationId xmlns:p14="http://schemas.microsoft.com/office/powerpoint/2010/main" val="411359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AD4C7-3F78-1297-F02E-C74AF676A61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1818AA6-3B8E-7A3F-7BF3-B3BD11D0C4A7}"/>
              </a:ext>
            </a:extLst>
          </p:cNvPr>
          <p:cNvSpPr>
            <a:spLocks noGrp="1"/>
          </p:cNvSpPr>
          <p:nvPr>
            <p:ph type="dt" sz="half" idx="10"/>
          </p:nvPr>
        </p:nvSpPr>
        <p:spPr/>
        <p:txBody>
          <a:bodyPr/>
          <a:lstStyle/>
          <a:p>
            <a:fld id="{4A4D0F7D-8E23-430F-8850-60A1AADFFF96}" type="datetimeFigureOut">
              <a:rPr lang="en-IN" smtClean="0"/>
              <a:t>24-07-2022</a:t>
            </a:fld>
            <a:endParaRPr lang="en-IN"/>
          </a:p>
        </p:txBody>
      </p:sp>
      <p:sp>
        <p:nvSpPr>
          <p:cNvPr id="4" name="Footer Placeholder 3">
            <a:extLst>
              <a:ext uri="{FF2B5EF4-FFF2-40B4-BE49-F238E27FC236}">
                <a16:creationId xmlns:a16="http://schemas.microsoft.com/office/drawing/2014/main" id="{0D2A0EDF-CCE0-DA28-10BB-A0855B296E5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0B6222F-38D2-ECA7-19B9-A4B28B3535E3}"/>
              </a:ext>
            </a:extLst>
          </p:cNvPr>
          <p:cNvSpPr>
            <a:spLocks noGrp="1"/>
          </p:cNvSpPr>
          <p:nvPr>
            <p:ph type="sldNum" sz="quarter" idx="12"/>
          </p:nvPr>
        </p:nvSpPr>
        <p:spPr/>
        <p:txBody>
          <a:bodyPr/>
          <a:lstStyle/>
          <a:p>
            <a:fld id="{F0F5E648-481B-4A0E-9101-C5E986EDDA57}" type="slidenum">
              <a:rPr lang="en-IN" smtClean="0"/>
              <a:t>‹#›</a:t>
            </a:fld>
            <a:endParaRPr lang="en-IN"/>
          </a:p>
        </p:txBody>
      </p:sp>
    </p:spTree>
    <p:extLst>
      <p:ext uri="{BB962C8B-B14F-4D97-AF65-F5344CB8AC3E}">
        <p14:creationId xmlns:p14="http://schemas.microsoft.com/office/powerpoint/2010/main" val="4201567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1E9D3B-094F-15FF-2DBD-CA718848CAFA}"/>
              </a:ext>
            </a:extLst>
          </p:cNvPr>
          <p:cNvSpPr>
            <a:spLocks noGrp="1"/>
          </p:cNvSpPr>
          <p:nvPr>
            <p:ph type="dt" sz="half" idx="10"/>
          </p:nvPr>
        </p:nvSpPr>
        <p:spPr/>
        <p:txBody>
          <a:bodyPr/>
          <a:lstStyle/>
          <a:p>
            <a:fld id="{4A4D0F7D-8E23-430F-8850-60A1AADFFF96}" type="datetimeFigureOut">
              <a:rPr lang="en-IN" smtClean="0"/>
              <a:t>24-07-2022</a:t>
            </a:fld>
            <a:endParaRPr lang="en-IN"/>
          </a:p>
        </p:txBody>
      </p:sp>
      <p:sp>
        <p:nvSpPr>
          <p:cNvPr id="3" name="Footer Placeholder 2">
            <a:extLst>
              <a:ext uri="{FF2B5EF4-FFF2-40B4-BE49-F238E27FC236}">
                <a16:creationId xmlns:a16="http://schemas.microsoft.com/office/drawing/2014/main" id="{B6702F56-DC0E-BA60-C42F-B5E2972E977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897FDB-CB38-BBAE-1ABC-8B1BE4FDF60B}"/>
              </a:ext>
            </a:extLst>
          </p:cNvPr>
          <p:cNvSpPr>
            <a:spLocks noGrp="1"/>
          </p:cNvSpPr>
          <p:nvPr>
            <p:ph type="sldNum" sz="quarter" idx="12"/>
          </p:nvPr>
        </p:nvSpPr>
        <p:spPr/>
        <p:txBody>
          <a:bodyPr/>
          <a:lstStyle/>
          <a:p>
            <a:fld id="{F0F5E648-481B-4A0E-9101-C5E986EDDA57}" type="slidenum">
              <a:rPr lang="en-IN" smtClean="0"/>
              <a:t>‹#›</a:t>
            </a:fld>
            <a:endParaRPr lang="en-IN"/>
          </a:p>
        </p:txBody>
      </p:sp>
    </p:spTree>
    <p:extLst>
      <p:ext uri="{BB962C8B-B14F-4D97-AF65-F5344CB8AC3E}">
        <p14:creationId xmlns:p14="http://schemas.microsoft.com/office/powerpoint/2010/main" val="261051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A14D1-697D-0334-9280-1BD4E1F6E8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DD49121-8852-78FA-7A88-0D1B029DBC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882CB3-73F2-6534-D51C-084F49B6F0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B53F3C-E9C8-9700-5C8C-6CEC7975B23F}"/>
              </a:ext>
            </a:extLst>
          </p:cNvPr>
          <p:cNvSpPr>
            <a:spLocks noGrp="1"/>
          </p:cNvSpPr>
          <p:nvPr>
            <p:ph type="dt" sz="half" idx="10"/>
          </p:nvPr>
        </p:nvSpPr>
        <p:spPr/>
        <p:txBody>
          <a:bodyPr/>
          <a:lstStyle/>
          <a:p>
            <a:fld id="{4A4D0F7D-8E23-430F-8850-60A1AADFFF96}" type="datetimeFigureOut">
              <a:rPr lang="en-IN" smtClean="0"/>
              <a:t>24-07-2022</a:t>
            </a:fld>
            <a:endParaRPr lang="en-IN"/>
          </a:p>
        </p:txBody>
      </p:sp>
      <p:sp>
        <p:nvSpPr>
          <p:cNvPr id="6" name="Footer Placeholder 5">
            <a:extLst>
              <a:ext uri="{FF2B5EF4-FFF2-40B4-BE49-F238E27FC236}">
                <a16:creationId xmlns:a16="http://schemas.microsoft.com/office/drawing/2014/main" id="{D3C5322E-F05D-CA12-FDF4-7055C94B93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84B62B-766F-F2B3-EBFE-A38629C21679}"/>
              </a:ext>
            </a:extLst>
          </p:cNvPr>
          <p:cNvSpPr>
            <a:spLocks noGrp="1"/>
          </p:cNvSpPr>
          <p:nvPr>
            <p:ph type="sldNum" sz="quarter" idx="12"/>
          </p:nvPr>
        </p:nvSpPr>
        <p:spPr/>
        <p:txBody>
          <a:bodyPr/>
          <a:lstStyle/>
          <a:p>
            <a:fld id="{F0F5E648-481B-4A0E-9101-C5E986EDDA57}" type="slidenum">
              <a:rPr lang="en-IN" smtClean="0"/>
              <a:t>‹#›</a:t>
            </a:fld>
            <a:endParaRPr lang="en-IN"/>
          </a:p>
        </p:txBody>
      </p:sp>
    </p:spTree>
    <p:extLst>
      <p:ext uri="{BB962C8B-B14F-4D97-AF65-F5344CB8AC3E}">
        <p14:creationId xmlns:p14="http://schemas.microsoft.com/office/powerpoint/2010/main" val="939540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4D2-40D6-7C49-D90C-3934CB9F8E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37E117D-60A5-F953-DFFA-1EF43C2D43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D50A108-B2E4-44C9-FBFF-5CCFE2DC7A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4F3FF-1CD8-AEE6-CAE8-1A4C353E3051}"/>
              </a:ext>
            </a:extLst>
          </p:cNvPr>
          <p:cNvSpPr>
            <a:spLocks noGrp="1"/>
          </p:cNvSpPr>
          <p:nvPr>
            <p:ph type="dt" sz="half" idx="10"/>
          </p:nvPr>
        </p:nvSpPr>
        <p:spPr/>
        <p:txBody>
          <a:bodyPr/>
          <a:lstStyle/>
          <a:p>
            <a:fld id="{4A4D0F7D-8E23-430F-8850-60A1AADFFF96}" type="datetimeFigureOut">
              <a:rPr lang="en-IN" smtClean="0"/>
              <a:t>24-07-2022</a:t>
            </a:fld>
            <a:endParaRPr lang="en-IN"/>
          </a:p>
        </p:txBody>
      </p:sp>
      <p:sp>
        <p:nvSpPr>
          <p:cNvPr id="6" name="Footer Placeholder 5">
            <a:extLst>
              <a:ext uri="{FF2B5EF4-FFF2-40B4-BE49-F238E27FC236}">
                <a16:creationId xmlns:a16="http://schemas.microsoft.com/office/drawing/2014/main" id="{76C280BE-4AAA-FDE7-AEC8-597910B6A9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FE4DA2-9E21-7AD3-098F-5E45A2FA5686}"/>
              </a:ext>
            </a:extLst>
          </p:cNvPr>
          <p:cNvSpPr>
            <a:spLocks noGrp="1"/>
          </p:cNvSpPr>
          <p:nvPr>
            <p:ph type="sldNum" sz="quarter" idx="12"/>
          </p:nvPr>
        </p:nvSpPr>
        <p:spPr/>
        <p:txBody>
          <a:bodyPr/>
          <a:lstStyle/>
          <a:p>
            <a:fld id="{F0F5E648-481B-4A0E-9101-C5E986EDDA57}" type="slidenum">
              <a:rPr lang="en-IN" smtClean="0"/>
              <a:t>‹#›</a:t>
            </a:fld>
            <a:endParaRPr lang="en-IN"/>
          </a:p>
        </p:txBody>
      </p:sp>
    </p:spTree>
    <p:extLst>
      <p:ext uri="{BB962C8B-B14F-4D97-AF65-F5344CB8AC3E}">
        <p14:creationId xmlns:p14="http://schemas.microsoft.com/office/powerpoint/2010/main" val="2127999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0EBE3C-D32D-1000-2804-7A16C54323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62AFEA-AC69-6C11-5BCC-5D03EFB1D9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6ED896-6F00-D1B5-3B51-3339012A0B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4D0F7D-8E23-430F-8850-60A1AADFFF96}" type="datetimeFigureOut">
              <a:rPr lang="en-IN" smtClean="0"/>
              <a:t>24-07-2022</a:t>
            </a:fld>
            <a:endParaRPr lang="en-IN"/>
          </a:p>
        </p:txBody>
      </p:sp>
      <p:sp>
        <p:nvSpPr>
          <p:cNvPr id="5" name="Footer Placeholder 4">
            <a:extLst>
              <a:ext uri="{FF2B5EF4-FFF2-40B4-BE49-F238E27FC236}">
                <a16:creationId xmlns:a16="http://schemas.microsoft.com/office/drawing/2014/main" id="{FB2BF39D-27F6-063A-EB61-0D550E4907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D2A9663-6A02-22D1-7A87-AB4853C7B2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F5E648-481B-4A0E-9101-C5E986EDDA57}" type="slidenum">
              <a:rPr lang="en-IN" smtClean="0"/>
              <a:t>‹#›</a:t>
            </a:fld>
            <a:endParaRPr lang="en-IN"/>
          </a:p>
        </p:txBody>
      </p:sp>
    </p:spTree>
    <p:extLst>
      <p:ext uri="{BB962C8B-B14F-4D97-AF65-F5344CB8AC3E}">
        <p14:creationId xmlns:p14="http://schemas.microsoft.com/office/powerpoint/2010/main" val="23145348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www.javatpoint.com/java-awt-choice" TargetMode="External"/><Relationship Id="rId3" Type="http://schemas.openxmlformats.org/officeDocument/2006/relationships/hyperlink" Target="https://www.javatpoint.com/object-and-class-in-java" TargetMode="External"/><Relationship Id="rId7" Type="http://schemas.openxmlformats.org/officeDocument/2006/relationships/hyperlink" Target="https://www.javatpoint.com/java-awt-checkbox" TargetMode="External"/><Relationship Id="rId2" Type="http://schemas.openxmlformats.org/officeDocument/2006/relationships/hyperlink" Target="https://www.javatpoint.com/package" TargetMode="External"/><Relationship Id="rId1" Type="http://schemas.openxmlformats.org/officeDocument/2006/relationships/slideLayout" Target="../slideLayouts/slideLayout2.xml"/><Relationship Id="rId6" Type="http://schemas.openxmlformats.org/officeDocument/2006/relationships/hyperlink" Target="https://www.javatpoint.com/java-awt-textarea" TargetMode="External"/><Relationship Id="rId5" Type="http://schemas.openxmlformats.org/officeDocument/2006/relationships/hyperlink" Target="https://www.javatpoint.com/java-awt-label" TargetMode="External"/><Relationship Id="rId4" Type="http://schemas.openxmlformats.org/officeDocument/2006/relationships/hyperlink" Target="https://www.javatpoint.com/java-awt-textfield" TargetMode="External"/><Relationship Id="rId9" Type="http://schemas.openxmlformats.org/officeDocument/2006/relationships/hyperlink" Target="https://www.javatpoint.com/java-awt-lis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EE096-C32C-C463-395A-963A9AE2E0AD}"/>
              </a:ext>
            </a:extLst>
          </p:cNvPr>
          <p:cNvSpPr>
            <a:spLocks noGrp="1"/>
          </p:cNvSpPr>
          <p:nvPr>
            <p:ph type="ctrTitle"/>
          </p:nvPr>
        </p:nvSpPr>
        <p:spPr>
          <a:xfrm>
            <a:off x="292360" y="156009"/>
            <a:ext cx="9144000" cy="524255"/>
          </a:xfrm>
        </p:spPr>
        <p:txBody>
          <a:bodyPr>
            <a:noAutofit/>
          </a:bodyPr>
          <a:lstStyle/>
          <a:p>
            <a:r>
              <a:rPr lang="en-IN" sz="4000" b="1" dirty="0"/>
              <a:t>E-Learning System</a:t>
            </a:r>
          </a:p>
        </p:txBody>
      </p:sp>
      <p:pic>
        <p:nvPicPr>
          <p:cNvPr id="6" name="Picture 2" descr="See the source image">
            <a:extLst>
              <a:ext uri="{FF2B5EF4-FFF2-40B4-BE49-F238E27FC236}">
                <a16:creationId xmlns:a16="http://schemas.microsoft.com/office/drawing/2014/main" id="{1F9E8F68-51E8-3BDD-08FA-86FD6914CF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956" y="942392"/>
            <a:ext cx="7312089" cy="373224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237DC3B-C46F-0DCE-3903-372988BCE0C3}"/>
              </a:ext>
            </a:extLst>
          </p:cNvPr>
          <p:cNvSpPr txBox="1"/>
          <p:nvPr/>
        </p:nvSpPr>
        <p:spPr>
          <a:xfrm>
            <a:off x="8416212" y="4159628"/>
            <a:ext cx="3501312" cy="2542363"/>
          </a:xfrm>
          <a:prstGeom prst="rect">
            <a:avLst/>
          </a:prstGeom>
          <a:noFill/>
        </p:spPr>
        <p:txBody>
          <a:bodyPr wrap="square">
            <a:spAutoFit/>
          </a:bodyPr>
          <a:lstStyle/>
          <a:p>
            <a:pPr>
              <a:lnSpc>
                <a:spcPct val="150000"/>
              </a:lnSpc>
            </a:pPr>
            <a:r>
              <a:rPr lang="en-IN" dirty="0" err="1"/>
              <a:t>Upadrasta</a:t>
            </a:r>
            <a:r>
              <a:rPr lang="en-IN" dirty="0"/>
              <a:t> Harsha Vardhan</a:t>
            </a:r>
          </a:p>
          <a:p>
            <a:pPr>
              <a:lnSpc>
                <a:spcPct val="150000"/>
              </a:lnSpc>
            </a:pPr>
            <a:r>
              <a:rPr lang="en-IN" dirty="0" err="1"/>
              <a:t>Ummidi</a:t>
            </a:r>
            <a:r>
              <a:rPr lang="en-IN" dirty="0"/>
              <a:t> Shiva Kalyani</a:t>
            </a:r>
          </a:p>
          <a:p>
            <a:pPr>
              <a:lnSpc>
                <a:spcPct val="150000"/>
              </a:lnSpc>
            </a:pPr>
            <a:r>
              <a:rPr lang="en-IN" dirty="0" err="1"/>
              <a:t>sireesha</a:t>
            </a:r>
            <a:r>
              <a:rPr lang="en-IN" dirty="0"/>
              <a:t> </a:t>
            </a:r>
            <a:r>
              <a:rPr lang="en-IN" dirty="0" err="1"/>
              <a:t>nadipalli</a:t>
            </a:r>
            <a:endParaRPr lang="en-IN" dirty="0"/>
          </a:p>
          <a:p>
            <a:pPr>
              <a:lnSpc>
                <a:spcPct val="150000"/>
              </a:lnSpc>
            </a:pPr>
            <a:r>
              <a:rPr lang="en-IN" dirty="0"/>
              <a:t>Shivani </a:t>
            </a:r>
            <a:r>
              <a:rPr lang="en-IN" dirty="0" err="1"/>
              <a:t>Koppisetti</a:t>
            </a:r>
            <a:endParaRPr lang="en-IN" dirty="0"/>
          </a:p>
          <a:p>
            <a:pPr>
              <a:lnSpc>
                <a:spcPct val="150000"/>
              </a:lnSpc>
            </a:pPr>
            <a:r>
              <a:rPr lang="en-IN" dirty="0"/>
              <a:t>S TILAK REDDY</a:t>
            </a:r>
          </a:p>
          <a:p>
            <a:pPr>
              <a:lnSpc>
                <a:spcPct val="150000"/>
              </a:lnSpc>
            </a:pPr>
            <a:r>
              <a:rPr lang="en-IN" dirty="0" err="1"/>
              <a:t>sindhu</a:t>
            </a:r>
            <a:r>
              <a:rPr lang="en-IN" dirty="0"/>
              <a:t> </a:t>
            </a:r>
            <a:r>
              <a:rPr lang="en-IN" dirty="0" err="1"/>
              <a:t>aiatharappagari</a:t>
            </a:r>
            <a:endParaRPr lang="en-IN" dirty="0"/>
          </a:p>
        </p:txBody>
      </p:sp>
    </p:spTree>
    <p:extLst>
      <p:ext uri="{BB962C8B-B14F-4D97-AF65-F5344CB8AC3E}">
        <p14:creationId xmlns:p14="http://schemas.microsoft.com/office/powerpoint/2010/main" val="3378212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CF05D-C32C-0B3B-34B6-568A235991B6}"/>
              </a:ext>
            </a:extLst>
          </p:cNvPr>
          <p:cNvSpPr>
            <a:spLocks noGrp="1"/>
          </p:cNvSpPr>
          <p:nvPr>
            <p:ph type="title"/>
          </p:nvPr>
        </p:nvSpPr>
        <p:spPr>
          <a:xfrm>
            <a:off x="838200" y="195944"/>
            <a:ext cx="10515600" cy="699796"/>
          </a:xfrm>
        </p:spPr>
        <p:txBody>
          <a:bodyPr>
            <a:normAutofit/>
          </a:bodyPr>
          <a:lstStyle/>
          <a:p>
            <a:pPr algn="ctr"/>
            <a:r>
              <a:rPr lang="en-IN" sz="4000" b="1" dirty="0"/>
              <a:t>Implementation Details</a:t>
            </a:r>
          </a:p>
        </p:txBody>
      </p:sp>
      <p:sp>
        <p:nvSpPr>
          <p:cNvPr id="3" name="Content Placeholder 2">
            <a:extLst>
              <a:ext uri="{FF2B5EF4-FFF2-40B4-BE49-F238E27FC236}">
                <a16:creationId xmlns:a16="http://schemas.microsoft.com/office/drawing/2014/main" id="{4C2F6465-A2A6-08D1-7B95-0D6593983F93}"/>
              </a:ext>
            </a:extLst>
          </p:cNvPr>
          <p:cNvSpPr>
            <a:spLocks noGrp="1"/>
          </p:cNvSpPr>
          <p:nvPr>
            <p:ph idx="1"/>
          </p:nvPr>
        </p:nvSpPr>
        <p:spPr>
          <a:xfrm>
            <a:off x="838200" y="895740"/>
            <a:ext cx="10515600" cy="5281223"/>
          </a:xfrm>
        </p:spPr>
        <p:txBody>
          <a:bodyPr>
            <a:normAutofit fontScale="92500" lnSpcReduction="20000"/>
          </a:bodyPr>
          <a:lstStyle/>
          <a:p>
            <a:pPr marL="0" indent="0">
              <a:lnSpc>
                <a:spcPct val="110000"/>
              </a:lnSpc>
              <a:spcAft>
                <a:spcPts val="1000"/>
              </a:spcAft>
              <a:buNone/>
            </a:pP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Java</a:t>
            </a:r>
          </a:p>
          <a:p>
            <a:pPr marL="0" indent="0" algn="just">
              <a:lnSpc>
                <a:spcPct val="160000"/>
              </a:lnSpc>
              <a:spcAft>
                <a:spcPts val="1000"/>
              </a:spcAft>
              <a:buNone/>
            </a:pPr>
            <a:r>
              <a:rPr lang="en-US" sz="1800" dirty="0">
                <a:solidFill>
                  <a:srgbClr val="000000"/>
                </a:solidFill>
                <a:effectLst/>
                <a:latin typeface="Times New Roman" panose="02020603050405020304" pitchFamily="18" charset="0"/>
                <a:ea typeface=""/>
              </a:rPr>
              <a:t>Java is a MUST for students and working professionals to become a great Software Engineer specially when they are working in Software Development Domain. Java is a MUST for students and working professionals to become a great Software Engineer specially when they are working in Software Development Domain. I will list down some of the key advantages of learning Java Programming:</a:t>
            </a:r>
          </a:p>
          <a:p>
            <a:pPr algn="just">
              <a:lnSpc>
                <a:spcPct val="110000"/>
              </a:lnSpc>
              <a:spcAft>
                <a:spcPts val="1000"/>
              </a:spcAft>
            </a:pPr>
            <a:r>
              <a:rPr lang="en-US" sz="1800" dirty="0">
                <a:solidFill>
                  <a:srgbClr val="000000"/>
                </a:solidFill>
                <a:effectLst/>
                <a:latin typeface="Times New Roman" panose="02020603050405020304" pitchFamily="18" charset="0"/>
                <a:ea typeface=""/>
              </a:rPr>
              <a:t>Object Oriented      </a:t>
            </a:r>
          </a:p>
          <a:p>
            <a:pPr algn="just">
              <a:lnSpc>
                <a:spcPct val="110000"/>
              </a:lnSpc>
              <a:spcAft>
                <a:spcPts val="1000"/>
              </a:spcAft>
            </a:pPr>
            <a:r>
              <a:rPr lang="en-US" sz="1800" dirty="0">
                <a:solidFill>
                  <a:srgbClr val="000000"/>
                </a:solidFill>
                <a:effectLst/>
                <a:latin typeface="Times New Roman" panose="02020603050405020304" pitchFamily="18" charset="0"/>
                <a:ea typeface=""/>
              </a:rPr>
              <a:t>Portable </a:t>
            </a:r>
            <a:endParaRPr lang="en-US" sz="1800" dirty="0">
              <a:solidFill>
                <a:srgbClr val="000000"/>
              </a:solidFill>
              <a:latin typeface="Times New Roman" panose="02020603050405020304" pitchFamily="18" charset="0"/>
              <a:ea typeface=""/>
            </a:endParaRPr>
          </a:p>
          <a:p>
            <a:pPr algn="just">
              <a:lnSpc>
                <a:spcPct val="110000"/>
              </a:lnSpc>
              <a:spcAft>
                <a:spcPts val="1000"/>
              </a:spcAft>
            </a:pPr>
            <a:r>
              <a:rPr lang="en-US" sz="1800" dirty="0">
                <a:solidFill>
                  <a:srgbClr val="000000"/>
                </a:solidFill>
                <a:latin typeface="Times New Roman" panose="02020603050405020304" pitchFamily="18" charset="0"/>
                <a:ea typeface=""/>
              </a:rPr>
              <a:t>Architecturally Neutral</a:t>
            </a:r>
          </a:p>
          <a:p>
            <a:pPr algn="just">
              <a:lnSpc>
                <a:spcPct val="110000"/>
              </a:lnSpc>
              <a:spcAft>
                <a:spcPts val="1000"/>
              </a:spcAft>
            </a:pPr>
            <a:r>
              <a:rPr lang="en-US" sz="1800" dirty="0">
                <a:solidFill>
                  <a:srgbClr val="000000"/>
                </a:solidFill>
                <a:latin typeface="Times New Roman" panose="02020603050405020304" pitchFamily="18" charset="0"/>
                <a:ea typeface=""/>
              </a:rPr>
              <a:t>Simple </a:t>
            </a:r>
          </a:p>
          <a:p>
            <a:pPr algn="just">
              <a:lnSpc>
                <a:spcPct val="110000"/>
              </a:lnSpc>
              <a:spcAft>
                <a:spcPts val="1000"/>
              </a:spcAft>
            </a:pPr>
            <a:r>
              <a:rPr lang="en-US" sz="1800" dirty="0">
                <a:solidFill>
                  <a:srgbClr val="000000"/>
                </a:solidFill>
                <a:latin typeface="Times New Roman" panose="02020603050405020304" pitchFamily="18" charset="0"/>
                <a:ea typeface=""/>
              </a:rPr>
              <a:t>Secure</a:t>
            </a:r>
          </a:p>
          <a:p>
            <a:pPr algn="just">
              <a:lnSpc>
                <a:spcPct val="110000"/>
              </a:lnSpc>
              <a:spcAft>
                <a:spcPts val="1000"/>
              </a:spcAft>
            </a:pPr>
            <a:r>
              <a:rPr lang="en-US" sz="1800" dirty="0">
                <a:solidFill>
                  <a:srgbClr val="000000"/>
                </a:solidFill>
                <a:latin typeface="Times New Roman" panose="02020603050405020304" pitchFamily="18" charset="0"/>
                <a:ea typeface=""/>
              </a:rPr>
              <a:t>Platform Independent</a:t>
            </a:r>
          </a:p>
          <a:p>
            <a:pPr>
              <a:lnSpc>
                <a:spcPct val="110000"/>
              </a:lnSpc>
              <a:spcAft>
                <a:spcPts val="1000"/>
              </a:spcAft>
            </a:pPr>
            <a:endParaRPr lang="en-IN" sz="1800" dirty="0">
              <a:effectLst/>
              <a:latin typeface="Times New Roman" panose="02020603050405020304" pitchFamily="18" charset="0"/>
              <a:ea typeface="SimSun" panose="02010600030101010101" pitchFamily="2" charset="-122"/>
            </a:endParaRPr>
          </a:p>
          <a:p>
            <a:pPr marL="0" indent="0">
              <a:lnSpc>
                <a:spcPct val="150000"/>
              </a:lnSpc>
              <a:spcAft>
                <a:spcPts val="1000"/>
              </a:spcAft>
              <a:buNone/>
            </a:pPr>
            <a:endParaRPr lang="en-IN" dirty="0"/>
          </a:p>
        </p:txBody>
      </p:sp>
    </p:spTree>
    <p:extLst>
      <p:ext uri="{BB962C8B-B14F-4D97-AF65-F5344CB8AC3E}">
        <p14:creationId xmlns:p14="http://schemas.microsoft.com/office/powerpoint/2010/main" val="3053088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A7298-5211-EC4B-679B-009BC96400A5}"/>
              </a:ext>
            </a:extLst>
          </p:cNvPr>
          <p:cNvSpPr>
            <a:spLocks noGrp="1"/>
          </p:cNvSpPr>
          <p:nvPr>
            <p:ph type="title"/>
          </p:nvPr>
        </p:nvSpPr>
        <p:spPr/>
        <p:txBody>
          <a:bodyPr/>
          <a:lstStyle/>
          <a:p>
            <a:r>
              <a:rPr lang="en-US" sz="2000" b="1" dirty="0">
                <a:solidFill>
                  <a:srgbClr val="000000"/>
                </a:solidFill>
                <a:effectLst/>
                <a:latin typeface="Times New Roman" panose="02020603050405020304" pitchFamily="18" charset="0"/>
                <a:ea typeface=""/>
              </a:rPr>
              <a:t>Java AWT</a:t>
            </a:r>
            <a:br>
              <a:rPr lang="en-IN" sz="4400" dirty="0">
                <a:effectLst/>
                <a:latin typeface="Times New Roman" panose="02020603050405020304" pitchFamily="18" charset="0"/>
                <a:ea typeface="SimSun" panose="02010600030101010101" pitchFamily="2" charset="-122"/>
              </a:rPr>
            </a:br>
            <a:endParaRPr lang="en-IN" dirty="0"/>
          </a:p>
        </p:txBody>
      </p:sp>
      <p:sp>
        <p:nvSpPr>
          <p:cNvPr id="3" name="Content Placeholder 2">
            <a:extLst>
              <a:ext uri="{FF2B5EF4-FFF2-40B4-BE49-F238E27FC236}">
                <a16:creationId xmlns:a16="http://schemas.microsoft.com/office/drawing/2014/main" id="{95A9EB47-F52D-E531-42B7-921147979E62}"/>
              </a:ext>
            </a:extLst>
          </p:cNvPr>
          <p:cNvSpPr>
            <a:spLocks noGrp="1"/>
          </p:cNvSpPr>
          <p:nvPr>
            <p:ph idx="1"/>
          </p:nvPr>
        </p:nvSpPr>
        <p:spPr>
          <a:xfrm>
            <a:off x="838200" y="970385"/>
            <a:ext cx="10515600" cy="4432040"/>
          </a:xfrm>
        </p:spPr>
        <p:txBody>
          <a:bodyPr/>
          <a:lstStyle/>
          <a:p>
            <a:pPr marL="0" indent="0" algn="just">
              <a:lnSpc>
                <a:spcPct val="115000"/>
              </a:lnSpc>
              <a:spcAft>
                <a:spcPts val="1000"/>
              </a:spcAft>
              <a:buNone/>
            </a:pPr>
            <a:r>
              <a:rPr lang="en-IN" sz="1800" dirty="0">
                <a:solidFill>
                  <a:srgbClr val="1D1B11"/>
                </a:solidFill>
                <a:effectLst/>
                <a:latin typeface="Calibri" panose="020F0502020204030204" pitchFamily="34" charset="0"/>
                <a:ea typeface="Segoe UI" panose="020B0502040204020203" pitchFamily="34" charset="0"/>
                <a:cs typeface="Times New Roman" panose="02020603050405020304" pitchFamily="18" charset="0"/>
              </a:rPr>
              <a:t>J</a:t>
            </a:r>
            <a:r>
              <a:rPr lang="en-US" sz="1800" dirty="0">
                <a:solidFill>
                  <a:srgbClr val="1D1B11"/>
                </a:solidFill>
                <a:effectLst/>
                <a:latin typeface="Calibri" panose="020F0502020204030204" pitchFamily="34" charset="0"/>
                <a:ea typeface="Segoe UI" panose="020B0502040204020203" pitchFamily="34" charset="0"/>
                <a:cs typeface="Times New Roman" panose="02020603050405020304" pitchFamily="18" charset="0"/>
              </a:rPr>
              <a:t>ava AWT</a:t>
            </a:r>
            <a:r>
              <a:rPr lang="en-US" sz="1800" dirty="0">
                <a:solidFill>
                  <a:srgbClr val="1D1B11"/>
                </a:solidFill>
                <a:effectLst/>
                <a:latin typeface="Times New Roman" panose="02020603050405020304" pitchFamily="18" charset="0"/>
                <a:ea typeface="Segoe UI" panose="020B0502040204020203" pitchFamily="34" charset="0"/>
                <a:cs typeface="Times New Roman" panose="02020603050405020304" pitchFamily="18" charset="0"/>
              </a:rPr>
              <a:t> (Abstract Window Toolkit) is </a:t>
            </a:r>
            <a:r>
              <a:rPr lang="en-US" sz="1800" i="1" dirty="0">
                <a:solidFill>
                  <a:srgbClr val="1D1B11"/>
                </a:solidFill>
                <a:effectLst/>
                <a:latin typeface="Times New Roman" panose="02020603050405020304" pitchFamily="18" charset="0"/>
                <a:ea typeface="Segoe UI" panose="020B0502040204020203" pitchFamily="34" charset="0"/>
                <a:cs typeface="Times New Roman" panose="02020603050405020304" pitchFamily="18" charset="0"/>
              </a:rPr>
              <a:t>an API to develop Graphical User Interface (GUI) or windows-based applications</a:t>
            </a:r>
            <a:r>
              <a:rPr lang="en-US" sz="1800" dirty="0">
                <a:solidFill>
                  <a:srgbClr val="1D1B11"/>
                </a:solidFill>
                <a:effectLst/>
                <a:latin typeface="Times New Roman" panose="02020603050405020304" pitchFamily="18" charset="0"/>
                <a:ea typeface="Segoe UI" panose="020B0502040204020203" pitchFamily="34" charset="0"/>
                <a:cs typeface="Times New Roman" panose="02020603050405020304" pitchFamily="18" charset="0"/>
              </a:rPr>
              <a:t> in Java.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dirty="0">
                <a:solidFill>
                  <a:srgbClr val="333333"/>
                </a:solidFill>
                <a:effectLst/>
                <a:latin typeface="Times New Roman" panose="02020603050405020304" pitchFamily="18" charset="0"/>
                <a:ea typeface="Segoe UI" panose="020B0502040204020203" pitchFamily="34" charset="0"/>
                <a:cs typeface="Times New Roman" panose="02020603050405020304" pitchFamily="18" charset="0"/>
              </a:rPr>
              <a:t>Java AWT components are platform-dependent i.e. components are displayed according to the view of operating system. AWT is heavy weight i.e. its components are using the resources of underlying operating system (OS).</a:t>
            </a:r>
            <a:endParaRPr lang="en-IN" sz="1800" dirty="0">
              <a:latin typeface="Calibri" panose="020F0502020204030204" pitchFamily="34" charset="0"/>
              <a:ea typeface="Segoe UI" panose="020B0502040204020203" pitchFamily="34" charset="0"/>
              <a:cs typeface="Times New Roman" panose="02020603050405020304" pitchFamily="18" charset="0"/>
            </a:endParaRPr>
          </a:p>
          <a:p>
            <a:pPr algn="just">
              <a:lnSpc>
                <a:spcPct val="115000"/>
              </a:lnSpc>
              <a:spcAft>
                <a:spcPts val="1000"/>
              </a:spcAft>
            </a:pPr>
            <a:r>
              <a:rPr lang="en-US" sz="1800" dirty="0">
                <a:solidFill>
                  <a:srgbClr val="333333"/>
                </a:solidFill>
                <a:effectLst/>
                <a:latin typeface="Times New Roman" panose="02020603050405020304" pitchFamily="18" charset="0"/>
                <a:ea typeface="Segoe UI" panose="020B0502040204020203" pitchFamily="34" charset="0"/>
                <a:cs typeface="Times New Roman" panose="02020603050405020304" pitchFamily="18" charset="0"/>
              </a:rPr>
              <a:t>The </a:t>
            </a:r>
            <a:r>
              <a:rPr lang="en-US" sz="1800" dirty="0" err="1">
                <a:solidFill>
                  <a:srgbClr val="333333"/>
                </a:solidFill>
                <a:effectLst/>
                <a:latin typeface="Times New Roman" panose="02020603050405020304" pitchFamily="18" charset="0"/>
                <a:ea typeface="Segoe UI" panose="020B0502040204020203" pitchFamily="34" charset="0"/>
                <a:cs typeface="Times New Roman" panose="02020603050405020304" pitchFamily="18" charset="0"/>
              </a:rPr>
              <a:t>java.awt</a:t>
            </a:r>
            <a:r>
              <a:rPr lang="en-US" sz="1800" dirty="0">
                <a:solidFill>
                  <a:srgbClr val="333333"/>
                </a:solidFill>
                <a:effectLst/>
                <a:latin typeface="Times New Roman" panose="02020603050405020304" pitchFamily="18" charset="0"/>
                <a:ea typeface="Segoe UI" panose="020B0502040204020203" pitchFamily="34" charset="0"/>
                <a:cs typeface="Times New Roman" panose="02020603050405020304" pitchFamily="18" charset="0"/>
              </a:rPr>
              <a:t> </a:t>
            </a:r>
            <a:r>
              <a:rPr lang="en-US" sz="1800" u="none" strike="noStrike" dirty="0">
                <a:solidFill>
                  <a:srgbClr val="0F243E"/>
                </a:solidFill>
                <a:effectLst/>
                <a:latin typeface="Times New Roman" panose="02020603050405020304" pitchFamily="18" charset="0"/>
                <a:ea typeface="Segoe UI" panose="020B0502040204020203" pitchFamily="34" charset="0"/>
                <a:cs typeface="Times New Roman" panose="02020603050405020304" pitchFamily="18" charset="0"/>
                <a:hlinkClick r:id="rId2"/>
              </a:rPr>
              <a:t>package</a:t>
            </a:r>
            <a:r>
              <a:rPr lang="en-US" sz="1800" dirty="0">
                <a:solidFill>
                  <a:srgbClr val="333333"/>
                </a:solidFill>
                <a:effectLst/>
                <a:latin typeface="Times New Roman" panose="02020603050405020304" pitchFamily="18" charset="0"/>
                <a:ea typeface="Segoe UI" panose="020B0502040204020203" pitchFamily="34" charset="0"/>
                <a:cs typeface="Times New Roman" panose="02020603050405020304" pitchFamily="18" charset="0"/>
              </a:rPr>
              <a:t> provides </a:t>
            </a:r>
            <a:r>
              <a:rPr lang="en-US" sz="1800" u="none" strike="noStrike" dirty="0">
                <a:solidFill>
                  <a:srgbClr val="0F243E"/>
                </a:solidFill>
                <a:effectLst/>
                <a:latin typeface="Times New Roman" panose="02020603050405020304" pitchFamily="18" charset="0"/>
                <a:ea typeface="Segoe UI" panose="020B0502040204020203" pitchFamily="34" charset="0"/>
                <a:cs typeface="Times New Roman" panose="02020603050405020304" pitchFamily="18" charset="0"/>
                <a:hlinkClick r:id="rId3"/>
              </a:rPr>
              <a:t>classes</a:t>
            </a:r>
            <a:r>
              <a:rPr lang="en-US" sz="1800" dirty="0">
                <a:solidFill>
                  <a:srgbClr val="333333"/>
                </a:solidFill>
                <a:effectLst/>
                <a:latin typeface="Times New Roman" panose="02020603050405020304" pitchFamily="18" charset="0"/>
                <a:ea typeface="Segoe UI" panose="020B0502040204020203" pitchFamily="34" charset="0"/>
                <a:cs typeface="Times New Roman" panose="02020603050405020304" pitchFamily="18" charset="0"/>
              </a:rPr>
              <a:t> for AWT API such as</a:t>
            </a:r>
            <a:r>
              <a:rPr lang="en-US" sz="1800" dirty="0">
                <a:solidFill>
                  <a:srgbClr val="0F243E"/>
                </a:solidFill>
                <a:effectLst/>
                <a:latin typeface="Times New Roman" panose="02020603050405020304" pitchFamily="18" charset="0"/>
                <a:ea typeface="Segoe UI" panose="020B0502040204020203" pitchFamily="34" charset="0"/>
                <a:cs typeface="Times New Roman" panose="02020603050405020304" pitchFamily="18" charset="0"/>
              </a:rPr>
              <a:t> </a:t>
            </a:r>
            <a:r>
              <a:rPr lang="en-US" sz="1800" u="none" strike="noStrike" dirty="0" err="1">
                <a:solidFill>
                  <a:srgbClr val="0F243E"/>
                </a:solidFill>
                <a:effectLst/>
                <a:latin typeface="Times New Roman" panose="02020603050405020304" pitchFamily="18" charset="0"/>
                <a:ea typeface="Segoe UI" panose="020B0502040204020203" pitchFamily="34" charset="0"/>
                <a:cs typeface="Times New Roman" panose="02020603050405020304" pitchFamily="18" charset="0"/>
                <a:hlinkClick r:id="rId4"/>
              </a:rPr>
              <a:t>TextField</a:t>
            </a:r>
            <a:r>
              <a:rPr lang="en-US" sz="1800" dirty="0">
                <a:solidFill>
                  <a:srgbClr val="0F243E"/>
                </a:solidFill>
                <a:effectLst/>
                <a:latin typeface="Times New Roman" panose="02020603050405020304" pitchFamily="18" charset="0"/>
                <a:ea typeface="Segoe UI" panose="020B0502040204020203" pitchFamily="34" charset="0"/>
                <a:cs typeface="Times New Roman" panose="02020603050405020304" pitchFamily="18" charset="0"/>
              </a:rPr>
              <a:t>, </a:t>
            </a:r>
            <a:r>
              <a:rPr lang="en-US" sz="1800" u="none" strike="noStrike" dirty="0">
                <a:solidFill>
                  <a:srgbClr val="0F243E"/>
                </a:solidFill>
                <a:effectLst/>
                <a:latin typeface="Times New Roman" panose="02020603050405020304" pitchFamily="18" charset="0"/>
                <a:ea typeface="Segoe UI" panose="020B0502040204020203" pitchFamily="34" charset="0"/>
                <a:cs typeface="Times New Roman" panose="02020603050405020304" pitchFamily="18" charset="0"/>
                <a:hlinkClick r:id="rId5"/>
              </a:rPr>
              <a:t>Label</a:t>
            </a:r>
            <a:r>
              <a:rPr lang="en-US" sz="1800" dirty="0">
                <a:solidFill>
                  <a:srgbClr val="0F243E"/>
                </a:solidFill>
                <a:effectLst/>
                <a:latin typeface="Times New Roman" panose="02020603050405020304" pitchFamily="18" charset="0"/>
                <a:ea typeface="Segoe UI" panose="020B0502040204020203" pitchFamily="34" charset="0"/>
                <a:cs typeface="Times New Roman" panose="02020603050405020304" pitchFamily="18" charset="0"/>
              </a:rPr>
              <a:t>, </a:t>
            </a:r>
            <a:r>
              <a:rPr lang="en-US" sz="1800" u="none" strike="noStrike" dirty="0" err="1">
                <a:solidFill>
                  <a:srgbClr val="0F243E"/>
                </a:solidFill>
                <a:effectLst/>
                <a:latin typeface="Times New Roman" panose="02020603050405020304" pitchFamily="18" charset="0"/>
                <a:ea typeface="Segoe UI" panose="020B0502040204020203" pitchFamily="34" charset="0"/>
                <a:cs typeface="Times New Roman" panose="02020603050405020304" pitchFamily="18" charset="0"/>
                <a:hlinkClick r:id="rId6"/>
              </a:rPr>
              <a:t>TextArea</a:t>
            </a:r>
            <a:r>
              <a:rPr lang="en-US" sz="1800" dirty="0" err="1">
                <a:solidFill>
                  <a:srgbClr val="333333"/>
                </a:solidFill>
                <a:effectLst/>
                <a:latin typeface="Times New Roman" panose="02020603050405020304" pitchFamily="18" charset="0"/>
                <a:ea typeface="Segoe UI" panose="020B0502040204020203" pitchFamily="34" charset="0"/>
                <a:cs typeface="Times New Roman" panose="02020603050405020304" pitchFamily="18" charset="0"/>
              </a:rPr>
              <a:t>,RadioButton</a:t>
            </a:r>
            <a:r>
              <a:rPr lang="en-US" sz="1800" dirty="0">
                <a:solidFill>
                  <a:srgbClr val="333333"/>
                </a:solidFill>
                <a:effectLst/>
                <a:latin typeface="Times New Roman" panose="02020603050405020304" pitchFamily="18" charset="0"/>
                <a:ea typeface="Segoe UI" panose="020B0502040204020203" pitchFamily="34" charset="0"/>
                <a:cs typeface="Times New Roman" panose="02020603050405020304" pitchFamily="18" charset="0"/>
              </a:rPr>
              <a:t>,</a:t>
            </a:r>
            <a:r>
              <a:rPr lang="en-US" sz="1800" dirty="0">
                <a:solidFill>
                  <a:srgbClr val="0F243E"/>
                </a:solidFill>
                <a:effectLst/>
                <a:latin typeface="Times New Roman" panose="02020603050405020304" pitchFamily="18" charset="0"/>
                <a:ea typeface="Segoe UI" panose="020B0502040204020203" pitchFamily="34" charset="0"/>
                <a:cs typeface="Times New Roman" panose="02020603050405020304" pitchFamily="18" charset="0"/>
              </a:rPr>
              <a:t> </a:t>
            </a:r>
            <a:r>
              <a:rPr lang="en-US" sz="1800" u="none" strike="noStrike" dirty="0" err="1">
                <a:solidFill>
                  <a:srgbClr val="0F243E"/>
                </a:solidFill>
                <a:effectLst/>
                <a:latin typeface="Times New Roman" panose="02020603050405020304" pitchFamily="18" charset="0"/>
                <a:ea typeface="Segoe UI" panose="020B0502040204020203" pitchFamily="34" charset="0"/>
                <a:cs typeface="Times New Roman" panose="02020603050405020304" pitchFamily="18" charset="0"/>
                <a:hlinkClick r:id="rId7"/>
              </a:rPr>
              <a:t>CheckBox</a:t>
            </a:r>
            <a:r>
              <a:rPr lang="en-US" sz="1800" dirty="0">
                <a:solidFill>
                  <a:srgbClr val="0F243E"/>
                </a:solidFill>
                <a:effectLst/>
                <a:latin typeface="Times New Roman" panose="02020603050405020304" pitchFamily="18" charset="0"/>
                <a:ea typeface="Segoe UI" panose="020B0502040204020203" pitchFamily="34" charset="0"/>
                <a:cs typeface="Times New Roman" panose="02020603050405020304" pitchFamily="18" charset="0"/>
              </a:rPr>
              <a:t>, </a:t>
            </a:r>
            <a:r>
              <a:rPr lang="en-US" sz="1800" u="none" strike="noStrike" dirty="0">
                <a:solidFill>
                  <a:srgbClr val="0F243E"/>
                </a:solidFill>
                <a:effectLst/>
                <a:latin typeface="Times New Roman" panose="02020603050405020304" pitchFamily="18" charset="0"/>
                <a:ea typeface="Segoe UI" panose="020B0502040204020203" pitchFamily="34" charset="0"/>
                <a:cs typeface="Times New Roman" panose="02020603050405020304" pitchFamily="18" charset="0"/>
                <a:hlinkClick r:id="rId8"/>
              </a:rPr>
              <a:t>Choice</a:t>
            </a:r>
            <a:r>
              <a:rPr lang="en-US" sz="1800" dirty="0">
                <a:solidFill>
                  <a:srgbClr val="0F243E"/>
                </a:solidFill>
                <a:effectLst/>
                <a:latin typeface="Times New Roman" panose="02020603050405020304" pitchFamily="18" charset="0"/>
                <a:ea typeface="Segoe UI" panose="020B0502040204020203" pitchFamily="34" charset="0"/>
                <a:cs typeface="Times New Roman" panose="02020603050405020304" pitchFamily="18" charset="0"/>
              </a:rPr>
              <a:t>, </a:t>
            </a:r>
            <a:r>
              <a:rPr lang="en-US" sz="1800" u="none" strike="noStrike" dirty="0">
                <a:solidFill>
                  <a:srgbClr val="0F243E"/>
                </a:solidFill>
                <a:effectLst/>
                <a:latin typeface="Times New Roman" panose="02020603050405020304" pitchFamily="18" charset="0"/>
                <a:ea typeface="Segoe UI" panose="020B0502040204020203" pitchFamily="34" charset="0"/>
                <a:cs typeface="Times New Roman" panose="02020603050405020304" pitchFamily="18" charset="0"/>
                <a:hlinkClick r:id="rId9"/>
              </a:rPr>
              <a:t>List</a:t>
            </a:r>
            <a:r>
              <a:rPr lang="en-US" sz="1800" dirty="0">
                <a:solidFill>
                  <a:srgbClr val="333333"/>
                </a:solidFill>
                <a:effectLst/>
                <a:latin typeface="Times New Roman" panose="02020603050405020304" pitchFamily="18" charset="0"/>
                <a:ea typeface="Segoe UI" panose="020B0502040204020203"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68044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4277D-068F-3B92-75B3-8168BA929FF3}"/>
              </a:ext>
            </a:extLst>
          </p:cNvPr>
          <p:cNvSpPr>
            <a:spLocks noGrp="1"/>
          </p:cNvSpPr>
          <p:nvPr>
            <p:ph type="title"/>
          </p:nvPr>
        </p:nvSpPr>
        <p:spPr>
          <a:xfrm>
            <a:off x="838200" y="365125"/>
            <a:ext cx="10515600" cy="642581"/>
          </a:xfrm>
        </p:spPr>
        <p:txBody>
          <a:bodyPr>
            <a:normAutofit fontScale="90000"/>
          </a:bodyPr>
          <a:lstStyle/>
          <a:p>
            <a:br>
              <a:rPr lang="en-US" sz="2000" b="1" dirty="0">
                <a:solidFill>
                  <a:srgbClr val="333333"/>
                </a:solidFill>
                <a:effectLst/>
                <a:latin typeface="Times New Roman" panose="02020603050405020304" pitchFamily="18" charset="0"/>
                <a:ea typeface="Segoe UI" panose="020B0502040204020203" pitchFamily="34" charset="0"/>
                <a:cs typeface="Times New Roman" panose="02020603050405020304" pitchFamily="18" charset="0"/>
              </a:rPr>
            </a:br>
            <a:r>
              <a:rPr lang="en-US" sz="2000" b="1" dirty="0">
                <a:solidFill>
                  <a:srgbClr val="333333"/>
                </a:solidFill>
                <a:effectLst/>
                <a:latin typeface="Times New Roman" panose="02020603050405020304" pitchFamily="18" charset="0"/>
                <a:ea typeface="Segoe UI" panose="020B0502040204020203" pitchFamily="34" charset="0"/>
                <a:cs typeface="Times New Roman" panose="02020603050405020304" pitchFamily="18" charset="0"/>
              </a:rPr>
              <a:t>Java swing</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23E7641-903E-0A37-696C-F14627DF34AB}"/>
              </a:ext>
            </a:extLst>
          </p:cNvPr>
          <p:cNvSpPr>
            <a:spLocks noGrp="1"/>
          </p:cNvSpPr>
          <p:nvPr>
            <p:ph idx="1"/>
          </p:nvPr>
        </p:nvSpPr>
        <p:spPr>
          <a:xfrm>
            <a:off x="838200" y="895739"/>
            <a:ext cx="10515600" cy="5281224"/>
          </a:xfrm>
        </p:spPr>
        <p:txBody>
          <a:bodyPr/>
          <a:lstStyle/>
          <a:p>
            <a:pPr algn="just">
              <a:lnSpc>
                <a:spcPct val="150000"/>
              </a:lnSpc>
            </a:pPr>
            <a:r>
              <a:rPr lang="en-US" sz="1800" b="0" dirty="0">
                <a:solidFill>
                  <a:srgbClr val="333333"/>
                </a:solidFill>
                <a:effectLst/>
                <a:latin typeface="Times New Roman" panose="02020603050405020304" pitchFamily="18" charset="0"/>
                <a:ea typeface="Segoe UI" panose="020B0502040204020203" pitchFamily="34" charset="0"/>
              </a:rPr>
              <a:t>Java Swing </a:t>
            </a:r>
            <a:r>
              <a:rPr lang="en-US" sz="1800" dirty="0">
                <a:solidFill>
                  <a:srgbClr val="333333"/>
                </a:solidFill>
                <a:effectLst/>
                <a:latin typeface="Times New Roman" panose="02020603050405020304" pitchFamily="18" charset="0"/>
                <a:ea typeface="Segoe UI" panose="020B0502040204020203" pitchFamily="34" charset="0"/>
              </a:rPr>
              <a:t> is a part of Java Foundation Classes (JFC) that is </a:t>
            </a:r>
            <a:r>
              <a:rPr lang="en-US" sz="1800" i="0" dirty="0">
                <a:solidFill>
                  <a:srgbClr val="333333"/>
                </a:solidFill>
                <a:effectLst/>
                <a:latin typeface="Times New Roman" panose="02020603050405020304" pitchFamily="18" charset="0"/>
                <a:ea typeface="Segoe UI" panose="020B0502040204020203" pitchFamily="34" charset="0"/>
              </a:rPr>
              <a:t>used to create window-based applications</a:t>
            </a:r>
            <a:r>
              <a:rPr lang="en-US" sz="1800" dirty="0">
                <a:solidFill>
                  <a:srgbClr val="333333"/>
                </a:solidFill>
                <a:effectLst/>
                <a:latin typeface="Times New Roman" panose="02020603050405020304" pitchFamily="18" charset="0"/>
                <a:ea typeface="Segoe UI" panose="020B0502040204020203" pitchFamily="34" charset="0"/>
              </a:rPr>
              <a:t>. It is built on the top of AWT (Abstract Windowing Toolkit) API and entirely written in java.</a:t>
            </a:r>
            <a:endParaRPr lang="en-IN" sz="1800" dirty="0">
              <a:effectLst/>
              <a:latin typeface="Times New Roman" panose="02020603050405020304" pitchFamily="18" charset="0"/>
              <a:ea typeface="SimSun" panose="02010600030101010101" pitchFamily="2" charset="-122"/>
            </a:endParaRPr>
          </a:p>
          <a:p>
            <a:pPr algn="just">
              <a:lnSpc>
                <a:spcPct val="150000"/>
              </a:lnSpc>
            </a:pPr>
            <a:r>
              <a:rPr lang="en-US" sz="1800" dirty="0">
                <a:solidFill>
                  <a:srgbClr val="333333"/>
                </a:solidFill>
                <a:effectLst/>
                <a:latin typeface="Times New Roman" panose="02020603050405020304" pitchFamily="18" charset="0"/>
                <a:ea typeface="Segoe UI" panose="020B0502040204020203" pitchFamily="34" charset="0"/>
              </a:rPr>
              <a:t>Unlike AWT, Java Swing provides platform-independent and lightweight components.</a:t>
            </a:r>
            <a:endParaRPr lang="en-IN" sz="1800" dirty="0">
              <a:effectLst/>
              <a:latin typeface="Times New Roman" panose="02020603050405020304" pitchFamily="18" charset="0"/>
              <a:ea typeface="SimSun" panose="02010600030101010101" pitchFamily="2" charset="-122"/>
            </a:endParaRPr>
          </a:p>
          <a:p>
            <a:pPr algn="just">
              <a:lnSpc>
                <a:spcPct val="150000"/>
              </a:lnSpc>
            </a:pPr>
            <a:r>
              <a:rPr lang="en-US" sz="1800" dirty="0">
                <a:solidFill>
                  <a:srgbClr val="333333"/>
                </a:solidFill>
                <a:effectLst/>
                <a:latin typeface="Times New Roman" panose="02020603050405020304" pitchFamily="18" charset="0"/>
                <a:ea typeface="Segoe UI" panose="020B0502040204020203" pitchFamily="34" charset="0"/>
              </a:rPr>
              <a:t>The </a:t>
            </a:r>
            <a:r>
              <a:rPr lang="en-US" sz="1800" dirty="0" err="1">
                <a:solidFill>
                  <a:srgbClr val="333333"/>
                </a:solidFill>
                <a:effectLst/>
                <a:latin typeface="Times New Roman" panose="02020603050405020304" pitchFamily="18" charset="0"/>
                <a:ea typeface="Segoe UI" panose="020B0502040204020203" pitchFamily="34" charset="0"/>
              </a:rPr>
              <a:t>javax.swing</a:t>
            </a:r>
            <a:r>
              <a:rPr lang="en-US" sz="1800" dirty="0">
                <a:solidFill>
                  <a:srgbClr val="333333"/>
                </a:solidFill>
                <a:effectLst/>
                <a:latin typeface="Times New Roman" panose="02020603050405020304" pitchFamily="18" charset="0"/>
                <a:ea typeface="Segoe UI" panose="020B0502040204020203" pitchFamily="34" charset="0"/>
              </a:rPr>
              <a:t> package provides classes for java swing API such as </a:t>
            </a:r>
            <a:r>
              <a:rPr lang="en-US" sz="1800" dirty="0" err="1">
                <a:solidFill>
                  <a:srgbClr val="333333"/>
                </a:solidFill>
                <a:effectLst/>
                <a:latin typeface="Times New Roman" panose="02020603050405020304" pitchFamily="18" charset="0"/>
                <a:ea typeface="Segoe UI" panose="020B0502040204020203" pitchFamily="34" charset="0"/>
              </a:rPr>
              <a:t>JButton</a:t>
            </a:r>
            <a:r>
              <a:rPr lang="en-US" sz="1800" dirty="0">
                <a:solidFill>
                  <a:srgbClr val="333333"/>
                </a:solidFill>
                <a:effectLst/>
                <a:latin typeface="Times New Roman" panose="02020603050405020304" pitchFamily="18" charset="0"/>
                <a:ea typeface="Segoe UI" panose="020B0502040204020203" pitchFamily="34" charset="0"/>
              </a:rPr>
              <a:t>, </a:t>
            </a:r>
            <a:r>
              <a:rPr lang="en-US" sz="1800" dirty="0" err="1">
                <a:solidFill>
                  <a:srgbClr val="333333"/>
                </a:solidFill>
                <a:effectLst/>
                <a:latin typeface="Times New Roman" panose="02020603050405020304" pitchFamily="18" charset="0"/>
                <a:ea typeface="Segoe UI" panose="020B0502040204020203" pitchFamily="34" charset="0"/>
              </a:rPr>
              <a:t>JTextField</a:t>
            </a:r>
            <a:r>
              <a:rPr lang="en-US" sz="1800" dirty="0">
                <a:solidFill>
                  <a:srgbClr val="333333"/>
                </a:solidFill>
                <a:effectLst/>
                <a:latin typeface="Times New Roman" panose="02020603050405020304" pitchFamily="18" charset="0"/>
                <a:ea typeface="Segoe UI" panose="020B0502040204020203" pitchFamily="34" charset="0"/>
              </a:rPr>
              <a:t>, </a:t>
            </a:r>
            <a:r>
              <a:rPr lang="en-US" sz="1800" dirty="0" err="1">
                <a:solidFill>
                  <a:srgbClr val="333333"/>
                </a:solidFill>
                <a:effectLst/>
                <a:latin typeface="Times New Roman" panose="02020603050405020304" pitchFamily="18" charset="0"/>
                <a:ea typeface="Segoe UI" panose="020B0502040204020203" pitchFamily="34" charset="0"/>
              </a:rPr>
              <a:t>JTextArea</a:t>
            </a:r>
            <a:r>
              <a:rPr lang="en-US" sz="1800" dirty="0">
                <a:solidFill>
                  <a:srgbClr val="333333"/>
                </a:solidFill>
                <a:effectLst/>
                <a:latin typeface="Times New Roman" panose="02020603050405020304" pitchFamily="18" charset="0"/>
                <a:ea typeface="Segoe UI" panose="020B0502040204020203" pitchFamily="34" charset="0"/>
              </a:rPr>
              <a:t>, </a:t>
            </a:r>
            <a:r>
              <a:rPr lang="en-US" sz="1800" dirty="0" err="1">
                <a:solidFill>
                  <a:srgbClr val="333333"/>
                </a:solidFill>
                <a:effectLst/>
                <a:latin typeface="Times New Roman" panose="02020603050405020304" pitchFamily="18" charset="0"/>
                <a:ea typeface="Segoe UI" panose="020B0502040204020203" pitchFamily="34" charset="0"/>
              </a:rPr>
              <a:t>JRadioButton</a:t>
            </a:r>
            <a:r>
              <a:rPr lang="en-US" sz="1800" dirty="0">
                <a:solidFill>
                  <a:srgbClr val="333333"/>
                </a:solidFill>
                <a:effectLst/>
                <a:latin typeface="Times New Roman" panose="02020603050405020304" pitchFamily="18" charset="0"/>
                <a:ea typeface="Segoe UI" panose="020B0502040204020203" pitchFamily="34" charset="0"/>
              </a:rPr>
              <a:t>, </a:t>
            </a:r>
            <a:r>
              <a:rPr lang="en-US" sz="1800" dirty="0" err="1">
                <a:solidFill>
                  <a:srgbClr val="333333"/>
                </a:solidFill>
                <a:effectLst/>
                <a:latin typeface="Times New Roman" panose="02020603050405020304" pitchFamily="18" charset="0"/>
                <a:ea typeface="Segoe UI" panose="020B0502040204020203" pitchFamily="34" charset="0"/>
              </a:rPr>
              <a:t>JCheckbox</a:t>
            </a:r>
            <a:r>
              <a:rPr lang="en-US" sz="1800" dirty="0">
                <a:solidFill>
                  <a:srgbClr val="333333"/>
                </a:solidFill>
                <a:effectLst/>
                <a:latin typeface="Times New Roman" panose="02020603050405020304" pitchFamily="18" charset="0"/>
                <a:ea typeface="Segoe UI" panose="020B0502040204020203" pitchFamily="34" charset="0"/>
              </a:rPr>
              <a:t>, </a:t>
            </a:r>
            <a:r>
              <a:rPr lang="en-US" sz="1800" dirty="0" err="1">
                <a:solidFill>
                  <a:srgbClr val="333333"/>
                </a:solidFill>
                <a:effectLst/>
                <a:latin typeface="Times New Roman" panose="02020603050405020304" pitchFamily="18" charset="0"/>
                <a:ea typeface="Segoe UI" panose="020B0502040204020203" pitchFamily="34" charset="0"/>
              </a:rPr>
              <a:t>JMenu</a:t>
            </a:r>
            <a:r>
              <a:rPr lang="en-US" sz="1800" dirty="0">
                <a:solidFill>
                  <a:srgbClr val="333333"/>
                </a:solidFill>
                <a:effectLst/>
                <a:latin typeface="Times New Roman" panose="02020603050405020304" pitchFamily="18" charset="0"/>
                <a:ea typeface="Segoe UI" panose="020B0502040204020203" pitchFamily="34" charset="0"/>
              </a:rPr>
              <a:t>, </a:t>
            </a:r>
            <a:r>
              <a:rPr lang="en-US" sz="1800" dirty="0" err="1">
                <a:solidFill>
                  <a:srgbClr val="333333"/>
                </a:solidFill>
                <a:effectLst/>
                <a:latin typeface="Times New Roman" panose="02020603050405020304" pitchFamily="18" charset="0"/>
                <a:ea typeface="Segoe UI" panose="020B0502040204020203" pitchFamily="34" charset="0"/>
              </a:rPr>
              <a:t>JColorChooser</a:t>
            </a:r>
            <a:r>
              <a:rPr lang="en-US" sz="1800" dirty="0">
                <a:solidFill>
                  <a:srgbClr val="333333"/>
                </a:solidFill>
                <a:effectLst/>
                <a:latin typeface="Times New Roman" panose="02020603050405020304" pitchFamily="18" charset="0"/>
                <a:ea typeface="Segoe UI" panose="020B0502040204020203" pitchFamily="34" charset="0"/>
              </a:rPr>
              <a:t> etc.</a:t>
            </a:r>
            <a:endParaRPr lang="en-IN" sz="1800" dirty="0">
              <a:effectLst/>
              <a:latin typeface="Times New Roman" panose="02020603050405020304" pitchFamily="18" charset="0"/>
              <a:ea typeface="SimSun" panose="02010600030101010101" pitchFamily="2" charset="-122"/>
            </a:endParaRPr>
          </a:p>
          <a:p>
            <a:endParaRPr lang="en-IN" dirty="0"/>
          </a:p>
        </p:txBody>
      </p:sp>
    </p:spTree>
    <p:extLst>
      <p:ext uri="{BB962C8B-B14F-4D97-AF65-F5344CB8AC3E}">
        <p14:creationId xmlns:p14="http://schemas.microsoft.com/office/powerpoint/2010/main" val="441532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62D73-723B-36A0-4190-0AFE86CE9C4F}"/>
              </a:ext>
            </a:extLst>
          </p:cNvPr>
          <p:cNvSpPr>
            <a:spLocks noGrp="1"/>
          </p:cNvSpPr>
          <p:nvPr>
            <p:ph type="title"/>
          </p:nvPr>
        </p:nvSpPr>
        <p:spPr>
          <a:xfrm>
            <a:off x="838200" y="365125"/>
            <a:ext cx="10515600" cy="1426353"/>
          </a:xfrm>
        </p:spPr>
        <p:txBody>
          <a:bodyPr>
            <a:normAutofit fontScale="90000"/>
          </a:bodyPr>
          <a:lstStyle/>
          <a:p>
            <a:pPr algn="ctr"/>
            <a:r>
              <a:rPr lang="en-IN" sz="4000" b="1" dirty="0" err="1"/>
              <a:t>Uml</a:t>
            </a:r>
            <a:r>
              <a:rPr lang="en-IN" sz="4000" b="1" dirty="0"/>
              <a:t> Diagrams</a:t>
            </a:r>
            <a:br>
              <a:rPr lang="en-IN" sz="4000" b="1" dirty="0"/>
            </a:br>
            <a:br>
              <a:rPr lang="en-IN" sz="4000" b="1" dirty="0"/>
            </a:br>
            <a:r>
              <a:rPr lang="en-IN" sz="2800" b="1" dirty="0" err="1"/>
              <a:t>Usecase</a:t>
            </a:r>
            <a:r>
              <a:rPr lang="en-IN" sz="2800" b="1" dirty="0"/>
              <a:t> Diagram</a:t>
            </a:r>
          </a:p>
        </p:txBody>
      </p:sp>
      <p:pic>
        <p:nvPicPr>
          <p:cNvPr id="4" name="Content Placeholder 3" descr="e-learning usecase (2)">
            <a:extLst>
              <a:ext uri="{FF2B5EF4-FFF2-40B4-BE49-F238E27FC236}">
                <a16:creationId xmlns:a16="http://schemas.microsoft.com/office/drawing/2014/main" id="{9263B873-352F-7AF6-AC67-F56E0A303650}"/>
              </a:ext>
            </a:extLst>
          </p:cNvPr>
          <p:cNvPicPr>
            <a:picLocks noGrp="1" noChangeAspect="1"/>
          </p:cNvPicPr>
          <p:nvPr>
            <p:ph idx="1"/>
          </p:nvPr>
        </p:nvPicPr>
        <p:blipFill>
          <a:blip r:embed="rId2"/>
          <a:stretch>
            <a:fillRect/>
          </a:stretch>
        </p:blipFill>
        <p:spPr>
          <a:xfrm>
            <a:off x="2495485" y="1866122"/>
            <a:ext cx="7201030" cy="4991878"/>
          </a:xfrm>
          <a:prstGeom prst="rect">
            <a:avLst/>
          </a:prstGeom>
        </p:spPr>
      </p:pic>
    </p:spTree>
    <p:extLst>
      <p:ext uri="{BB962C8B-B14F-4D97-AF65-F5344CB8AC3E}">
        <p14:creationId xmlns:p14="http://schemas.microsoft.com/office/powerpoint/2010/main" val="1450076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1504C-0FA2-4E1D-DBFA-09F27DD813DC}"/>
              </a:ext>
            </a:extLst>
          </p:cNvPr>
          <p:cNvSpPr>
            <a:spLocks noGrp="1"/>
          </p:cNvSpPr>
          <p:nvPr>
            <p:ph type="title"/>
          </p:nvPr>
        </p:nvSpPr>
        <p:spPr/>
        <p:txBody>
          <a:bodyPr>
            <a:normAutofit/>
          </a:bodyPr>
          <a:lstStyle/>
          <a:p>
            <a:r>
              <a:rPr lang="en-IN" sz="2800" b="1" dirty="0"/>
              <a:t>Sequence Diagram</a:t>
            </a:r>
          </a:p>
        </p:txBody>
      </p:sp>
      <p:pic>
        <p:nvPicPr>
          <p:cNvPr id="4" name="Content Placeholder 3" descr="sequence">
            <a:extLst>
              <a:ext uri="{FF2B5EF4-FFF2-40B4-BE49-F238E27FC236}">
                <a16:creationId xmlns:a16="http://schemas.microsoft.com/office/drawing/2014/main" id="{BDE5804C-99C6-0501-2C25-88A77691A770}"/>
              </a:ext>
            </a:extLst>
          </p:cNvPr>
          <p:cNvPicPr>
            <a:picLocks noGrp="1" noChangeAspect="1"/>
          </p:cNvPicPr>
          <p:nvPr>
            <p:ph idx="1"/>
          </p:nvPr>
        </p:nvPicPr>
        <p:blipFill>
          <a:blip r:embed="rId2"/>
          <a:stretch>
            <a:fillRect/>
          </a:stretch>
        </p:blipFill>
        <p:spPr>
          <a:xfrm>
            <a:off x="3601617" y="1483566"/>
            <a:ext cx="4982546" cy="4917233"/>
          </a:xfrm>
          <a:prstGeom prst="rect">
            <a:avLst/>
          </a:prstGeom>
        </p:spPr>
      </p:pic>
    </p:spTree>
    <p:extLst>
      <p:ext uri="{BB962C8B-B14F-4D97-AF65-F5344CB8AC3E}">
        <p14:creationId xmlns:p14="http://schemas.microsoft.com/office/powerpoint/2010/main" val="3715181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13DFD-B5C1-AA2D-CD2E-F543C3EDC551}"/>
              </a:ext>
            </a:extLst>
          </p:cNvPr>
          <p:cNvSpPr>
            <a:spLocks noGrp="1"/>
          </p:cNvSpPr>
          <p:nvPr>
            <p:ph type="title"/>
          </p:nvPr>
        </p:nvSpPr>
        <p:spPr/>
        <p:txBody>
          <a:bodyPr>
            <a:normAutofit/>
          </a:bodyPr>
          <a:lstStyle/>
          <a:p>
            <a:r>
              <a:rPr lang="en-IN" sz="2800" b="1" dirty="0"/>
              <a:t>Class Diagram</a:t>
            </a:r>
          </a:p>
        </p:txBody>
      </p:sp>
      <p:pic>
        <p:nvPicPr>
          <p:cNvPr id="4" name="Content Placeholder 3" descr="class diagram.vpd (1)">
            <a:extLst>
              <a:ext uri="{FF2B5EF4-FFF2-40B4-BE49-F238E27FC236}">
                <a16:creationId xmlns:a16="http://schemas.microsoft.com/office/drawing/2014/main" id="{EFFF6655-235C-EC01-E4C5-4481CE821D97}"/>
              </a:ext>
            </a:extLst>
          </p:cNvPr>
          <p:cNvPicPr>
            <a:picLocks noGrp="1" noChangeAspect="1"/>
          </p:cNvPicPr>
          <p:nvPr>
            <p:ph idx="1"/>
          </p:nvPr>
        </p:nvPicPr>
        <p:blipFill>
          <a:blip r:embed="rId2"/>
          <a:stretch>
            <a:fillRect/>
          </a:stretch>
        </p:blipFill>
        <p:spPr>
          <a:xfrm>
            <a:off x="2590800" y="1603375"/>
            <a:ext cx="7010400" cy="4295775"/>
          </a:xfrm>
          <a:prstGeom prst="rect">
            <a:avLst/>
          </a:prstGeom>
        </p:spPr>
      </p:pic>
    </p:spTree>
    <p:extLst>
      <p:ext uri="{BB962C8B-B14F-4D97-AF65-F5344CB8AC3E}">
        <p14:creationId xmlns:p14="http://schemas.microsoft.com/office/powerpoint/2010/main" val="2393818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50D7F-A4F6-3B3B-308C-A9EB1C1DF78B}"/>
              </a:ext>
            </a:extLst>
          </p:cNvPr>
          <p:cNvSpPr>
            <a:spLocks noGrp="1"/>
          </p:cNvSpPr>
          <p:nvPr>
            <p:ph type="title"/>
          </p:nvPr>
        </p:nvSpPr>
        <p:spPr/>
        <p:txBody>
          <a:bodyPr/>
          <a:lstStyle/>
          <a:p>
            <a:r>
              <a:rPr lang="en-IN" dirty="0"/>
              <a:t> </a:t>
            </a:r>
            <a:r>
              <a:rPr lang="en-IN" sz="2800" b="1" dirty="0"/>
              <a:t>E-R Diagram</a:t>
            </a:r>
          </a:p>
        </p:txBody>
      </p:sp>
      <p:pic>
        <p:nvPicPr>
          <p:cNvPr id="4" name="Content Placeholder 3" descr="er ">
            <a:extLst>
              <a:ext uri="{FF2B5EF4-FFF2-40B4-BE49-F238E27FC236}">
                <a16:creationId xmlns:a16="http://schemas.microsoft.com/office/drawing/2014/main" id="{DF50BA43-4411-25E6-C519-0522E2887F69}"/>
              </a:ext>
            </a:extLst>
          </p:cNvPr>
          <p:cNvPicPr>
            <a:picLocks noGrp="1" noChangeAspect="1"/>
          </p:cNvPicPr>
          <p:nvPr>
            <p:ph idx="1"/>
          </p:nvPr>
        </p:nvPicPr>
        <p:blipFill>
          <a:blip r:embed="rId2"/>
          <a:stretch>
            <a:fillRect/>
          </a:stretch>
        </p:blipFill>
        <p:spPr>
          <a:xfrm>
            <a:off x="2146041" y="1250302"/>
            <a:ext cx="8472196" cy="5131837"/>
          </a:xfrm>
          <a:prstGeom prst="rect">
            <a:avLst/>
          </a:prstGeom>
        </p:spPr>
      </p:pic>
    </p:spTree>
    <p:extLst>
      <p:ext uri="{BB962C8B-B14F-4D97-AF65-F5344CB8AC3E}">
        <p14:creationId xmlns:p14="http://schemas.microsoft.com/office/powerpoint/2010/main" val="3532118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B1D79-4420-10DC-0A97-2071968CFBFF}"/>
              </a:ext>
            </a:extLst>
          </p:cNvPr>
          <p:cNvSpPr>
            <a:spLocks noGrp="1"/>
          </p:cNvSpPr>
          <p:nvPr>
            <p:ph type="title"/>
          </p:nvPr>
        </p:nvSpPr>
        <p:spPr/>
        <p:txBody>
          <a:bodyPr>
            <a:normAutofit/>
          </a:bodyPr>
          <a:lstStyle/>
          <a:p>
            <a:pPr algn="ctr"/>
            <a:r>
              <a:rPr lang="en-IN" sz="4000" b="1" dirty="0"/>
              <a:t>Output</a:t>
            </a:r>
          </a:p>
        </p:txBody>
      </p:sp>
      <p:pic>
        <p:nvPicPr>
          <p:cNvPr id="5" name="Content Placeholder 4">
            <a:extLst>
              <a:ext uri="{FF2B5EF4-FFF2-40B4-BE49-F238E27FC236}">
                <a16:creationId xmlns:a16="http://schemas.microsoft.com/office/drawing/2014/main" id="{BD1536E3-481F-A4F4-FBD3-2DB50303EA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8053" y="1881609"/>
            <a:ext cx="7795893" cy="4351338"/>
          </a:xfrm>
        </p:spPr>
      </p:pic>
    </p:spTree>
    <p:extLst>
      <p:ext uri="{BB962C8B-B14F-4D97-AF65-F5344CB8AC3E}">
        <p14:creationId xmlns:p14="http://schemas.microsoft.com/office/powerpoint/2010/main" val="1664571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9D08B96-1D37-580C-BB6B-8278005F15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427" y="99462"/>
            <a:ext cx="7719529" cy="4351338"/>
          </a:xfrm>
        </p:spPr>
      </p:pic>
    </p:spTree>
    <p:extLst>
      <p:ext uri="{BB962C8B-B14F-4D97-AF65-F5344CB8AC3E}">
        <p14:creationId xmlns:p14="http://schemas.microsoft.com/office/powerpoint/2010/main" val="3752159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82C450E-43FF-206C-0C01-7449CA7F47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8048" y="1073022"/>
            <a:ext cx="7128588" cy="4189444"/>
          </a:xfrm>
        </p:spPr>
      </p:pic>
    </p:spTree>
    <p:extLst>
      <p:ext uri="{BB962C8B-B14F-4D97-AF65-F5344CB8AC3E}">
        <p14:creationId xmlns:p14="http://schemas.microsoft.com/office/powerpoint/2010/main" val="143805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74DC3-B5F7-7673-0EBA-50281D43875D}"/>
              </a:ext>
            </a:extLst>
          </p:cNvPr>
          <p:cNvSpPr>
            <a:spLocks noGrp="1"/>
          </p:cNvSpPr>
          <p:nvPr>
            <p:ph type="title"/>
          </p:nvPr>
        </p:nvSpPr>
        <p:spPr>
          <a:xfrm>
            <a:off x="838200" y="1"/>
            <a:ext cx="10515600" cy="849085"/>
          </a:xfrm>
        </p:spPr>
        <p:txBody>
          <a:bodyPr>
            <a:normAutofit/>
          </a:bodyPr>
          <a:lstStyle/>
          <a:p>
            <a:pPr algn="ctr"/>
            <a:r>
              <a:rPr lang="en-IN" sz="3200" b="1" dirty="0"/>
              <a:t>Abstract</a:t>
            </a:r>
          </a:p>
        </p:txBody>
      </p:sp>
      <p:sp>
        <p:nvSpPr>
          <p:cNvPr id="3" name="Content Placeholder 2">
            <a:extLst>
              <a:ext uri="{FF2B5EF4-FFF2-40B4-BE49-F238E27FC236}">
                <a16:creationId xmlns:a16="http://schemas.microsoft.com/office/drawing/2014/main" id="{0E951BFB-7B79-F690-E83D-B71E1EF36064}"/>
              </a:ext>
            </a:extLst>
          </p:cNvPr>
          <p:cNvSpPr>
            <a:spLocks noGrp="1"/>
          </p:cNvSpPr>
          <p:nvPr>
            <p:ph idx="1"/>
          </p:nvPr>
        </p:nvSpPr>
        <p:spPr>
          <a:xfrm>
            <a:off x="838200" y="942393"/>
            <a:ext cx="10515600" cy="3965510"/>
          </a:xfrm>
        </p:spPr>
        <p:txBody>
          <a:bodyPr/>
          <a:lstStyle/>
          <a:p>
            <a:pPr marL="0" indent="0" algn="just">
              <a:lnSpc>
                <a:spcPct val="150000"/>
              </a:lnSpc>
              <a:buNone/>
            </a:pPr>
            <a:r>
              <a:rPr lang="en-US" sz="2000" dirty="0">
                <a:solidFill>
                  <a:srgbClr val="000000"/>
                </a:solidFill>
                <a:effectLst/>
                <a:latin typeface="Times-Roman"/>
                <a:ea typeface="Times New Roman" panose="02020603050405020304" pitchFamily="18" charset="0"/>
                <a:cs typeface="Times New Roman" panose="02020603050405020304" pitchFamily="18" charset="0"/>
              </a:rPr>
              <a:t>This innovative software project is an effective E-Learning System .E-learning is an education via the Internet, network, or standalone computer. E-learning is basically the network- enabled convey of skills and knowledge. E-learning refers to using electronic applications and processes to </a:t>
            </a:r>
            <a:r>
              <a:rPr lang="en-US" sz="2000" dirty="0" err="1">
                <a:solidFill>
                  <a:srgbClr val="000000"/>
                </a:solidFill>
                <a:effectLst/>
                <a:latin typeface="Times-Roman"/>
                <a:ea typeface="Times New Roman" panose="02020603050405020304" pitchFamily="18" charset="0"/>
                <a:cs typeface="Times New Roman" panose="02020603050405020304" pitchFamily="18" charset="0"/>
              </a:rPr>
              <a:t>learn.E</a:t>
            </a:r>
            <a:r>
              <a:rPr lang="en-US" sz="2000" dirty="0">
                <a:solidFill>
                  <a:srgbClr val="000000"/>
                </a:solidFill>
                <a:effectLst/>
                <a:latin typeface="Times-Roman"/>
                <a:ea typeface="Times New Roman" panose="02020603050405020304" pitchFamily="18" charset="0"/>
                <a:cs typeface="Times New Roman" panose="02020603050405020304" pitchFamily="18" charset="0"/>
              </a:rPr>
              <a:t>-learning includes all forms of electronically supported learning and teaching. The information and communication </a:t>
            </a:r>
            <a:r>
              <a:rPr lang="en-US" sz="2000" dirty="0" err="1">
                <a:solidFill>
                  <a:srgbClr val="000000"/>
                </a:solidFill>
                <a:effectLst/>
                <a:latin typeface="Times-Roman"/>
                <a:ea typeface="Times New Roman" panose="02020603050405020304" pitchFamily="18" charset="0"/>
                <a:cs typeface="Times New Roman" panose="02020603050405020304" pitchFamily="18" charset="0"/>
              </a:rPr>
              <a:t>systems,whether</a:t>
            </a:r>
            <a:r>
              <a:rPr lang="en-US" sz="2000" dirty="0">
                <a:solidFill>
                  <a:srgbClr val="000000"/>
                </a:solidFill>
                <a:effectLst/>
                <a:latin typeface="Times-Roman"/>
                <a:ea typeface="Times New Roman" panose="02020603050405020304" pitchFamily="18" charset="0"/>
                <a:cs typeface="Times New Roman" panose="02020603050405020304" pitchFamily="18" charset="0"/>
              </a:rPr>
              <a:t> networked learning or not,</a:t>
            </a:r>
            <a:r>
              <a:rPr lang="en-US" sz="2000" dirty="0">
                <a:solidFill>
                  <a:srgbClr val="000000"/>
                </a:solidFill>
                <a:effectLst/>
                <a:latin typeface="Times-Roman"/>
                <a:ea typeface="Calibri" panose="020F0502020204030204" pitchFamily="34" charset="0"/>
                <a:cs typeface="Times New Roman" panose="02020603050405020304" pitchFamily="18" charset="0"/>
              </a:rPr>
              <a:t> serve as specific media to implement the learning process.</a:t>
            </a:r>
            <a:r>
              <a:rPr lang="en-US" sz="2000" dirty="0">
                <a:effectLst/>
                <a:latin typeface="Calibri" panose="020F0502020204030204" pitchFamily="34" charset="0"/>
                <a:ea typeface="Calibri" panose="020F0502020204030204" pitchFamily="34" charset="0"/>
                <a:cs typeface="Times New Roman" panose="02020603050405020304" pitchFamily="18" charset="0"/>
              </a:rPr>
              <a:t> In this new era of electronics, we know the concept of e-learning which does not include the use of paper and pen. There are many advantages of e-learning system. In this e-learning system we can assign projects to students and can share documents and more easily.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645828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6CE1AEB-8DE7-ECC9-CA36-267142C51E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897" y="317241"/>
            <a:ext cx="8198449" cy="5271796"/>
          </a:xfrm>
          <a:prstGeom prst="rect">
            <a:avLst/>
          </a:prstGeom>
        </p:spPr>
      </p:pic>
    </p:spTree>
    <p:extLst>
      <p:ext uri="{BB962C8B-B14F-4D97-AF65-F5344CB8AC3E}">
        <p14:creationId xmlns:p14="http://schemas.microsoft.com/office/powerpoint/2010/main" val="4050498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9013AAC-762D-F634-82BB-4191F16A46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7306" y="979834"/>
            <a:ext cx="7501886" cy="4711840"/>
          </a:xfrm>
          <a:prstGeom prst="rect">
            <a:avLst/>
          </a:prstGeom>
        </p:spPr>
      </p:pic>
    </p:spTree>
    <p:extLst>
      <p:ext uri="{BB962C8B-B14F-4D97-AF65-F5344CB8AC3E}">
        <p14:creationId xmlns:p14="http://schemas.microsoft.com/office/powerpoint/2010/main" val="591463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2FD27ECD-89A5-5D46-E5D7-5E24CE0C4A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4764" y="317241"/>
            <a:ext cx="8738281" cy="5393094"/>
          </a:xfrm>
        </p:spPr>
      </p:pic>
    </p:spTree>
    <p:extLst>
      <p:ext uri="{BB962C8B-B14F-4D97-AF65-F5344CB8AC3E}">
        <p14:creationId xmlns:p14="http://schemas.microsoft.com/office/powerpoint/2010/main" val="350500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F553EC4-BB5D-6DAA-1380-B66F3EED2A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4620" y="1024152"/>
            <a:ext cx="6512767" cy="4107685"/>
          </a:xfrm>
          <a:prstGeom prst="rect">
            <a:avLst/>
          </a:prstGeom>
        </p:spPr>
      </p:pic>
    </p:spTree>
    <p:extLst>
      <p:ext uri="{BB962C8B-B14F-4D97-AF65-F5344CB8AC3E}">
        <p14:creationId xmlns:p14="http://schemas.microsoft.com/office/powerpoint/2010/main" val="2960011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EE044AD7-4F23-8CDD-A2C3-893D266A80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468" y="681135"/>
            <a:ext cx="8741626" cy="5131836"/>
          </a:xfrm>
          <a:prstGeom prst="rect">
            <a:avLst/>
          </a:prstGeom>
        </p:spPr>
      </p:pic>
    </p:spTree>
    <p:extLst>
      <p:ext uri="{BB962C8B-B14F-4D97-AF65-F5344CB8AC3E}">
        <p14:creationId xmlns:p14="http://schemas.microsoft.com/office/powerpoint/2010/main" val="4169414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12D23-121E-415B-5454-A82DA66F7796}"/>
              </a:ext>
            </a:extLst>
          </p:cNvPr>
          <p:cNvSpPr>
            <a:spLocks noGrp="1"/>
          </p:cNvSpPr>
          <p:nvPr>
            <p:ph type="title"/>
          </p:nvPr>
        </p:nvSpPr>
        <p:spPr/>
        <p:txBody>
          <a:bodyPr>
            <a:normAutofit/>
          </a:bodyPr>
          <a:lstStyle/>
          <a:p>
            <a:pPr algn="ctr"/>
            <a:r>
              <a:rPr lang="en-IN" sz="3200" b="1" dirty="0"/>
              <a:t>Database</a:t>
            </a:r>
          </a:p>
        </p:txBody>
      </p:sp>
      <p:pic>
        <p:nvPicPr>
          <p:cNvPr id="5" name="Content Placeholder 4">
            <a:extLst>
              <a:ext uri="{FF2B5EF4-FFF2-40B4-BE49-F238E27FC236}">
                <a16:creationId xmlns:a16="http://schemas.microsoft.com/office/drawing/2014/main" id="{2577A408-1EFF-76E5-7B73-3C37B4FEF2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508385"/>
            <a:ext cx="7735712" cy="4351338"/>
          </a:xfrm>
        </p:spPr>
      </p:pic>
    </p:spTree>
    <p:extLst>
      <p:ext uri="{BB962C8B-B14F-4D97-AF65-F5344CB8AC3E}">
        <p14:creationId xmlns:p14="http://schemas.microsoft.com/office/powerpoint/2010/main" val="1184461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19745-2273-3207-CBE0-23B64A5207DB}"/>
              </a:ext>
            </a:extLst>
          </p:cNvPr>
          <p:cNvSpPr>
            <a:spLocks noGrp="1"/>
          </p:cNvSpPr>
          <p:nvPr>
            <p:ph type="title"/>
          </p:nvPr>
        </p:nvSpPr>
        <p:spPr>
          <a:xfrm>
            <a:off x="838200" y="223936"/>
            <a:ext cx="10515600" cy="923730"/>
          </a:xfrm>
        </p:spPr>
        <p:txBody>
          <a:bodyPr>
            <a:normAutofit/>
          </a:bodyPr>
          <a:lstStyle/>
          <a:p>
            <a:pPr algn="ctr"/>
            <a:r>
              <a:rPr lang="en-IN" sz="4000" b="1" dirty="0"/>
              <a:t>Conclusion</a:t>
            </a:r>
            <a:endParaRPr lang="en-IN" sz="4000" dirty="0"/>
          </a:p>
        </p:txBody>
      </p:sp>
      <p:sp>
        <p:nvSpPr>
          <p:cNvPr id="3" name="Content Placeholder 2">
            <a:extLst>
              <a:ext uri="{FF2B5EF4-FFF2-40B4-BE49-F238E27FC236}">
                <a16:creationId xmlns:a16="http://schemas.microsoft.com/office/drawing/2014/main" id="{C49BEA4A-A9A9-1D22-2A7D-9ABCE3B8DE8F}"/>
              </a:ext>
            </a:extLst>
          </p:cNvPr>
          <p:cNvSpPr>
            <a:spLocks noGrp="1"/>
          </p:cNvSpPr>
          <p:nvPr>
            <p:ph idx="1"/>
          </p:nvPr>
        </p:nvSpPr>
        <p:spPr>
          <a:xfrm>
            <a:off x="838200" y="1222310"/>
            <a:ext cx="10515600" cy="4954653"/>
          </a:xfrm>
        </p:spPr>
        <p:txBody>
          <a:bodyPr/>
          <a:lstStyle/>
          <a:p>
            <a:pPr marL="0" indent="0" algn="just">
              <a:lnSpc>
                <a:spcPct val="150000"/>
              </a:lnSpc>
              <a:buNone/>
            </a:pPr>
            <a:r>
              <a:rPr lang="en-IN" dirty="0"/>
              <a:t>E-Learning is not intended to replace conventional methods and learning in </a:t>
            </a:r>
            <a:r>
              <a:rPr lang="en-IN" dirty="0" err="1"/>
              <a:t>classroom.It’s</a:t>
            </a:r>
            <a:r>
              <a:rPr lang="en-IN" dirty="0"/>
              <a:t> aim is to create an augmented learning environment where technology is used to deliver a combined range of teaching and learning techniques aimed at maximizing the individual’s participation and achieving the goals in the learning and teaching process.</a:t>
            </a:r>
          </a:p>
          <a:p>
            <a:endParaRPr lang="en-IN" dirty="0"/>
          </a:p>
        </p:txBody>
      </p:sp>
    </p:spTree>
    <p:extLst>
      <p:ext uri="{BB962C8B-B14F-4D97-AF65-F5344CB8AC3E}">
        <p14:creationId xmlns:p14="http://schemas.microsoft.com/office/powerpoint/2010/main" val="36092695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70DEF-B10E-F049-6C6E-4B3D8EA35D02}"/>
              </a:ext>
            </a:extLst>
          </p:cNvPr>
          <p:cNvSpPr>
            <a:spLocks noGrp="1"/>
          </p:cNvSpPr>
          <p:nvPr>
            <p:ph type="title"/>
          </p:nvPr>
        </p:nvSpPr>
        <p:spPr>
          <a:xfrm>
            <a:off x="838200" y="177283"/>
            <a:ext cx="10515600" cy="793101"/>
          </a:xfrm>
        </p:spPr>
        <p:txBody>
          <a:bodyPr>
            <a:normAutofit/>
          </a:bodyPr>
          <a:lstStyle/>
          <a:p>
            <a:pPr algn="ctr"/>
            <a:r>
              <a:rPr lang="en-IN" sz="4000" b="1" dirty="0"/>
              <a:t>References</a:t>
            </a:r>
            <a:endParaRPr lang="en-IN" sz="4000" dirty="0"/>
          </a:p>
        </p:txBody>
      </p:sp>
      <p:sp>
        <p:nvSpPr>
          <p:cNvPr id="3" name="Content Placeholder 2">
            <a:extLst>
              <a:ext uri="{FF2B5EF4-FFF2-40B4-BE49-F238E27FC236}">
                <a16:creationId xmlns:a16="http://schemas.microsoft.com/office/drawing/2014/main" id="{200D9C13-577D-980B-5427-A9B8A40B0299}"/>
              </a:ext>
            </a:extLst>
          </p:cNvPr>
          <p:cNvSpPr>
            <a:spLocks noGrp="1"/>
          </p:cNvSpPr>
          <p:nvPr>
            <p:ph idx="1"/>
          </p:nvPr>
        </p:nvSpPr>
        <p:spPr>
          <a:xfrm>
            <a:off x="838200" y="1091682"/>
            <a:ext cx="10515600" cy="5085281"/>
          </a:xfrm>
        </p:spPr>
        <p:txBody>
          <a:bodyPr/>
          <a:lstStyle/>
          <a:p>
            <a:pPr marL="0" lvl="0" indent="0">
              <a:lnSpc>
                <a:spcPct val="150000"/>
              </a:lnSpc>
              <a:buNone/>
            </a:pPr>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[1]   https://shsu-ir.tdl.org/shsu-ir/bitstream/handle/20.500.11875/1164/0781.pdf?sequence=1</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50000"/>
              </a:lnSpc>
              <a:buNone/>
            </a:pPr>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[2] https://ieeexplore.ieee.org/document/6208293/</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50000"/>
              </a:lnSpc>
              <a:spcAft>
                <a:spcPts val="1000"/>
              </a:spcAft>
              <a:buNone/>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 https://ieeexplore.ieee.org/document/4679917/</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8656034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ree photos of Thank you">
            <a:extLst>
              <a:ext uri="{FF2B5EF4-FFF2-40B4-BE49-F238E27FC236}">
                <a16:creationId xmlns:a16="http://schemas.microsoft.com/office/drawing/2014/main" id="{47A3D670-0A28-0897-BBA5-0963035792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377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65669-AFED-AEBF-197F-F7BCA0F44EA0}"/>
              </a:ext>
            </a:extLst>
          </p:cNvPr>
          <p:cNvSpPr>
            <a:spLocks noGrp="1"/>
          </p:cNvSpPr>
          <p:nvPr>
            <p:ph type="title"/>
          </p:nvPr>
        </p:nvSpPr>
        <p:spPr>
          <a:xfrm>
            <a:off x="838200" y="149290"/>
            <a:ext cx="10515600" cy="961054"/>
          </a:xfrm>
        </p:spPr>
        <p:txBody>
          <a:bodyPr>
            <a:normAutofit/>
          </a:bodyPr>
          <a:lstStyle/>
          <a:p>
            <a:pPr algn="ctr"/>
            <a:r>
              <a:rPr lang="en-IN" sz="4000" b="1" dirty="0"/>
              <a:t>Introduction</a:t>
            </a:r>
          </a:p>
        </p:txBody>
      </p:sp>
      <p:sp>
        <p:nvSpPr>
          <p:cNvPr id="3" name="Content Placeholder 2">
            <a:extLst>
              <a:ext uri="{FF2B5EF4-FFF2-40B4-BE49-F238E27FC236}">
                <a16:creationId xmlns:a16="http://schemas.microsoft.com/office/drawing/2014/main" id="{A1D41E8F-FCD0-E820-DA49-B0C33E9A6FA2}"/>
              </a:ext>
            </a:extLst>
          </p:cNvPr>
          <p:cNvSpPr>
            <a:spLocks noGrp="1"/>
          </p:cNvSpPr>
          <p:nvPr>
            <p:ph idx="1"/>
          </p:nvPr>
        </p:nvSpPr>
        <p:spPr>
          <a:xfrm>
            <a:off x="838200" y="1296955"/>
            <a:ext cx="10515600" cy="4749282"/>
          </a:xfrm>
        </p:spPr>
        <p:txBody>
          <a:bodyPr>
            <a:normAutofit fontScale="85000" lnSpcReduction="10000"/>
          </a:bodyPr>
          <a:lstStyle/>
          <a:p>
            <a:pPr marL="0" indent="0" algn="just">
              <a:lnSpc>
                <a:spcPct val="160000"/>
              </a:lnSpc>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In this new era of electronics, we know the concept of e-learning which does not include the use of paper and pen. There are many advantages of e-learning system. In this e-learning system we can assign projects to students and can share documents and more easily. This system has three modules including student, faculties and Admin. Students can login, they have access to main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menu,projects</a:t>
            </a:r>
            <a:r>
              <a:rPr lang="en-US" sz="2400" dirty="0">
                <a:effectLst/>
                <a:latin typeface="Calibri" panose="020F0502020204030204" pitchFamily="34" charset="0"/>
                <a:ea typeface="Calibri" panose="020F0502020204030204" pitchFamily="34" charset="0"/>
                <a:cs typeface="Times New Roman" panose="02020603050405020304" pitchFamily="18" charset="0"/>
              </a:rPr>
              <a:t>, documentation, to upload, view the things uploaded by the faculties, knowledge books, also send messages to faculties. Faculties can login and have access for viewing, uploading documents and projects. Admin can login and manage the faculties and student details and also view projects. This is how the new concept of e-learning came into existence, which is an easier and smarter system for colleges.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862028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0E22D-B7A7-5A31-E8DB-E4A9A9160246}"/>
              </a:ext>
            </a:extLst>
          </p:cNvPr>
          <p:cNvSpPr>
            <a:spLocks noGrp="1"/>
          </p:cNvSpPr>
          <p:nvPr>
            <p:ph type="title"/>
          </p:nvPr>
        </p:nvSpPr>
        <p:spPr>
          <a:xfrm>
            <a:off x="838200" y="93307"/>
            <a:ext cx="10515600" cy="765109"/>
          </a:xfrm>
        </p:spPr>
        <p:txBody>
          <a:bodyPr>
            <a:normAutofit/>
          </a:bodyPr>
          <a:lstStyle/>
          <a:p>
            <a:pPr algn="ctr"/>
            <a:r>
              <a:rPr lang="en-IN" sz="4000" b="1" dirty="0"/>
              <a:t>Modules</a:t>
            </a:r>
          </a:p>
        </p:txBody>
      </p:sp>
      <p:sp>
        <p:nvSpPr>
          <p:cNvPr id="3" name="Content Placeholder 2">
            <a:extLst>
              <a:ext uri="{FF2B5EF4-FFF2-40B4-BE49-F238E27FC236}">
                <a16:creationId xmlns:a16="http://schemas.microsoft.com/office/drawing/2014/main" id="{85C792D0-E0CB-F4CF-8803-8548BBD1E133}"/>
              </a:ext>
            </a:extLst>
          </p:cNvPr>
          <p:cNvSpPr>
            <a:spLocks noGrp="1"/>
          </p:cNvSpPr>
          <p:nvPr>
            <p:ph idx="1"/>
          </p:nvPr>
        </p:nvSpPr>
        <p:spPr>
          <a:xfrm>
            <a:off x="838200" y="858416"/>
            <a:ext cx="10515600" cy="5794311"/>
          </a:xfrm>
        </p:spPr>
        <p:txBody>
          <a:bodyPr/>
          <a:lstStyle/>
          <a:p>
            <a:r>
              <a:rPr lang="en-IN" dirty="0"/>
              <a:t>Student</a:t>
            </a:r>
          </a:p>
          <a:p>
            <a:r>
              <a:rPr lang="en-IN" dirty="0"/>
              <a:t>Admin</a:t>
            </a:r>
          </a:p>
          <a:p>
            <a:r>
              <a:rPr lang="en-IN" dirty="0"/>
              <a:t>Faculty</a:t>
            </a:r>
          </a:p>
          <a:p>
            <a:pPr marL="0" indent="0">
              <a:buNone/>
            </a:pPr>
            <a:endParaRPr lang="en-IN" dirty="0"/>
          </a:p>
        </p:txBody>
      </p:sp>
    </p:spTree>
    <p:extLst>
      <p:ext uri="{BB962C8B-B14F-4D97-AF65-F5344CB8AC3E}">
        <p14:creationId xmlns:p14="http://schemas.microsoft.com/office/powerpoint/2010/main" val="2264740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B7E78-365D-B1B0-FD0B-68A2CC36CF32}"/>
              </a:ext>
            </a:extLst>
          </p:cNvPr>
          <p:cNvSpPr>
            <a:spLocks noGrp="1"/>
          </p:cNvSpPr>
          <p:nvPr>
            <p:ph type="title"/>
          </p:nvPr>
        </p:nvSpPr>
        <p:spPr>
          <a:xfrm>
            <a:off x="838200" y="233265"/>
            <a:ext cx="10515600" cy="718457"/>
          </a:xfrm>
        </p:spPr>
        <p:txBody>
          <a:bodyPr>
            <a:normAutofit/>
          </a:bodyPr>
          <a:lstStyle/>
          <a:p>
            <a:pPr algn="ctr"/>
            <a:r>
              <a:rPr lang="en-IN" sz="4000" b="1" dirty="0"/>
              <a:t>Responsibilities</a:t>
            </a:r>
          </a:p>
        </p:txBody>
      </p:sp>
      <p:sp>
        <p:nvSpPr>
          <p:cNvPr id="3" name="Content Placeholder 2">
            <a:extLst>
              <a:ext uri="{FF2B5EF4-FFF2-40B4-BE49-F238E27FC236}">
                <a16:creationId xmlns:a16="http://schemas.microsoft.com/office/drawing/2014/main" id="{C0BA427A-5440-C320-5310-37540BFF1302}"/>
              </a:ext>
            </a:extLst>
          </p:cNvPr>
          <p:cNvSpPr>
            <a:spLocks noGrp="1"/>
          </p:cNvSpPr>
          <p:nvPr>
            <p:ph idx="1"/>
          </p:nvPr>
        </p:nvSpPr>
        <p:spPr>
          <a:xfrm>
            <a:off x="838200" y="1035698"/>
            <a:ext cx="10515600" cy="5822302"/>
          </a:xfrm>
        </p:spPr>
        <p:txBody>
          <a:bodyPr>
            <a:normAutofit fontScale="32500" lnSpcReduction="20000"/>
          </a:bodyPr>
          <a:lstStyle/>
          <a:p>
            <a:pPr marL="0" indent="0">
              <a:lnSpc>
                <a:spcPct val="170000"/>
              </a:lnSpc>
              <a:buNone/>
            </a:pPr>
            <a:r>
              <a:rPr lang="en-IN" sz="4900" dirty="0"/>
              <a:t>User/Student</a:t>
            </a:r>
          </a:p>
          <a:p>
            <a:pPr>
              <a:lnSpc>
                <a:spcPct val="170000"/>
              </a:lnSpc>
              <a:buFont typeface="Wingdings" panose="05000000000000000000" pitchFamily="2" charset="2"/>
              <a:buChar char="§"/>
            </a:pPr>
            <a:r>
              <a:rPr lang="en-IN" sz="4900" dirty="0"/>
              <a:t> </a:t>
            </a:r>
            <a:r>
              <a:rPr lang="en-US" sz="4900" b="1" dirty="0">
                <a:effectLst/>
                <a:latin typeface="Calibri" panose="020F0502020204030204" pitchFamily="34" charset="0"/>
                <a:ea typeface="Calibri" panose="020F0502020204030204" pitchFamily="34" charset="0"/>
                <a:cs typeface="Times New Roman" panose="02020603050405020304" pitchFamily="18" charset="0"/>
              </a:rPr>
              <a:t>Login: </a:t>
            </a:r>
            <a:r>
              <a:rPr lang="en-US" sz="4900" dirty="0">
                <a:effectLst/>
                <a:latin typeface="Calibri" panose="020F0502020204030204" pitchFamily="34" charset="0"/>
                <a:ea typeface="Calibri" panose="020F0502020204030204" pitchFamily="34" charset="0"/>
                <a:cs typeface="Times New Roman" panose="02020603050405020304" pitchFamily="18" charset="0"/>
              </a:rPr>
              <a:t>User can login his account using id and password. </a:t>
            </a:r>
            <a:endParaRPr lang="en-IN" sz="49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70000"/>
              </a:lnSpc>
              <a:buFont typeface="Wingdings" panose="05000000000000000000" pitchFamily="2" charset="2"/>
              <a:buChar char="§"/>
            </a:pPr>
            <a:r>
              <a:rPr lang="en-US" sz="4900" b="1" dirty="0">
                <a:effectLst/>
                <a:latin typeface="Calibri" panose="020F0502020204030204" pitchFamily="34" charset="0"/>
                <a:ea typeface="Calibri" panose="020F0502020204030204" pitchFamily="34" charset="0"/>
                <a:cs typeface="Times New Roman" panose="02020603050405020304" pitchFamily="18" charset="0"/>
              </a:rPr>
              <a:t>Main Menu: </a:t>
            </a:r>
            <a:r>
              <a:rPr lang="en-US" sz="4900" dirty="0">
                <a:effectLst/>
                <a:latin typeface="Calibri" panose="020F0502020204030204" pitchFamily="34" charset="0"/>
                <a:ea typeface="Calibri" panose="020F0502020204030204" pitchFamily="34" charset="0"/>
                <a:cs typeface="Times New Roman" panose="02020603050405020304" pitchFamily="18" charset="0"/>
              </a:rPr>
              <a:t>User will have access of main menu.</a:t>
            </a:r>
            <a:endParaRPr lang="en-IN" sz="49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70000"/>
              </a:lnSpc>
              <a:buFont typeface="Wingdings" panose="05000000000000000000" pitchFamily="2" charset="2"/>
              <a:buChar char="§"/>
            </a:pPr>
            <a:r>
              <a:rPr lang="en-US" sz="4900" b="1" dirty="0">
                <a:effectLst/>
                <a:latin typeface="Calibri" panose="020F0502020204030204" pitchFamily="34" charset="0"/>
                <a:ea typeface="Calibri" panose="020F0502020204030204" pitchFamily="34" charset="0"/>
                <a:cs typeface="Times New Roman" panose="02020603050405020304" pitchFamily="18" charset="0"/>
              </a:rPr>
              <a:t>Calendar: </a:t>
            </a:r>
            <a:r>
              <a:rPr lang="en-US" sz="4900" dirty="0">
                <a:effectLst/>
                <a:latin typeface="Calibri" panose="020F0502020204030204" pitchFamily="34" charset="0"/>
                <a:ea typeface="Calibri" panose="020F0502020204030204" pitchFamily="34" charset="0"/>
                <a:cs typeface="Times New Roman" panose="02020603050405020304" pitchFamily="18" charset="0"/>
              </a:rPr>
              <a:t>Can see the calendar</a:t>
            </a:r>
            <a:endParaRPr lang="en-IN" sz="49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70000"/>
              </a:lnSpc>
              <a:buFont typeface="Wingdings" panose="05000000000000000000" pitchFamily="2" charset="2"/>
              <a:buChar char="§"/>
            </a:pPr>
            <a:r>
              <a:rPr lang="en-US" sz="4900" b="1" dirty="0">
                <a:effectLst/>
                <a:latin typeface="Calibri" panose="020F0502020204030204" pitchFamily="34" charset="0"/>
                <a:ea typeface="Calibri" panose="020F0502020204030204" pitchFamily="34" charset="0"/>
                <a:cs typeface="Times New Roman" panose="02020603050405020304" pitchFamily="18" charset="0"/>
              </a:rPr>
              <a:t>Projects: </a:t>
            </a:r>
            <a:r>
              <a:rPr lang="en-US" sz="4900" dirty="0">
                <a:effectLst/>
                <a:latin typeface="Calibri" panose="020F0502020204030204" pitchFamily="34" charset="0"/>
                <a:ea typeface="Calibri" panose="020F0502020204030204" pitchFamily="34" charset="0"/>
                <a:cs typeface="Times New Roman" panose="02020603050405020304" pitchFamily="18" charset="0"/>
              </a:rPr>
              <a:t> user can view the projects.</a:t>
            </a:r>
            <a:endParaRPr lang="en-IN" sz="49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70000"/>
              </a:lnSpc>
              <a:buFont typeface="Wingdings" panose="05000000000000000000" pitchFamily="2" charset="2"/>
              <a:buChar char="§"/>
            </a:pPr>
            <a:r>
              <a:rPr lang="en-US" sz="4900" b="1" dirty="0">
                <a:effectLst/>
                <a:latin typeface="Calibri" panose="020F0502020204030204" pitchFamily="34" charset="0"/>
                <a:ea typeface="Calibri" panose="020F0502020204030204" pitchFamily="34" charset="0"/>
                <a:cs typeface="Times New Roman" panose="02020603050405020304" pitchFamily="18" charset="0"/>
              </a:rPr>
              <a:t>My Project: </a:t>
            </a:r>
            <a:r>
              <a:rPr lang="en-US" sz="4900" dirty="0">
                <a:effectLst/>
                <a:latin typeface="Calibri" panose="020F0502020204030204" pitchFamily="34" charset="0"/>
                <a:ea typeface="Calibri" panose="020F0502020204030204" pitchFamily="34" charset="0"/>
                <a:cs typeface="Times New Roman" panose="02020603050405020304" pitchFamily="18" charset="0"/>
              </a:rPr>
              <a:t>user can see previous uploaded projects.</a:t>
            </a:r>
            <a:endParaRPr lang="en-IN" sz="49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70000"/>
              </a:lnSpc>
              <a:buFont typeface="Wingdings" panose="05000000000000000000" pitchFamily="2" charset="2"/>
              <a:buChar char="§"/>
            </a:pPr>
            <a:r>
              <a:rPr lang="en-US" sz="4900" b="1" dirty="0">
                <a:effectLst/>
                <a:latin typeface="Calibri" panose="020F0502020204030204" pitchFamily="34" charset="0"/>
                <a:ea typeface="Calibri" panose="020F0502020204030204" pitchFamily="34" charset="0"/>
                <a:cs typeface="Times New Roman" panose="02020603050405020304" pitchFamily="18" charset="0"/>
              </a:rPr>
              <a:t>Documentation: </a:t>
            </a:r>
            <a:r>
              <a:rPr lang="en-US" sz="4900" dirty="0">
                <a:effectLst/>
                <a:latin typeface="Calibri" panose="020F0502020204030204" pitchFamily="34" charset="0"/>
                <a:ea typeface="Calibri" panose="020F0502020204030204" pitchFamily="34" charset="0"/>
                <a:cs typeface="Times New Roman" panose="02020603050405020304" pitchFamily="18" charset="0"/>
              </a:rPr>
              <a:t>User can do documentation.</a:t>
            </a:r>
            <a:endParaRPr lang="en-IN" sz="49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70000"/>
              </a:lnSpc>
              <a:buFont typeface="Wingdings" panose="05000000000000000000" pitchFamily="2" charset="2"/>
              <a:buChar char="§"/>
            </a:pPr>
            <a:r>
              <a:rPr lang="en-US" sz="4900" b="1" dirty="0">
                <a:effectLst/>
                <a:latin typeface="Calibri" panose="020F0502020204030204" pitchFamily="34" charset="0"/>
                <a:ea typeface="Calibri" panose="020F0502020204030204" pitchFamily="34" charset="0"/>
                <a:cs typeface="Times New Roman" panose="02020603050405020304" pitchFamily="18" charset="0"/>
              </a:rPr>
              <a:t>Upload: </a:t>
            </a:r>
            <a:r>
              <a:rPr lang="en-US" sz="4900" dirty="0">
                <a:effectLst/>
                <a:latin typeface="Calibri" panose="020F0502020204030204" pitchFamily="34" charset="0"/>
                <a:ea typeface="Calibri" panose="020F0502020204030204" pitchFamily="34" charset="0"/>
                <a:cs typeface="Times New Roman" panose="02020603050405020304" pitchFamily="18" charset="0"/>
              </a:rPr>
              <a:t>User can upload the documents and project.</a:t>
            </a:r>
            <a:endParaRPr lang="en-IN" sz="49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70000"/>
              </a:lnSpc>
              <a:buFont typeface="Wingdings" panose="05000000000000000000" pitchFamily="2" charset="2"/>
              <a:buChar char="§"/>
            </a:pPr>
            <a:r>
              <a:rPr lang="en-US" sz="4900" b="1" dirty="0">
                <a:effectLst/>
                <a:latin typeface="Calibri" panose="020F0502020204030204" pitchFamily="34" charset="0"/>
                <a:ea typeface="Calibri" panose="020F0502020204030204" pitchFamily="34" charset="0"/>
                <a:cs typeface="Times New Roman" panose="02020603050405020304" pitchFamily="18" charset="0"/>
              </a:rPr>
              <a:t>View: </a:t>
            </a:r>
            <a:r>
              <a:rPr lang="en-US" sz="4900" dirty="0">
                <a:effectLst/>
                <a:latin typeface="Calibri" panose="020F0502020204030204" pitchFamily="34" charset="0"/>
                <a:ea typeface="Calibri" panose="020F0502020204030204" pitchFamily="34" charset="0"/>
                <a:cs typeface="Times New Roman" panose="02020603050405020304" pitchFamily="18" charset="0"/>
              </a:rPr>
              <a:t>user can also view the documentation.</a:t>
            </a:r>
            <a:endParaRPr lang="en-IN" sz="49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70000"/>
              </a:lnSpc>
              <a:buFont typeface="Wingdings" panose="05000000000000000000" pitchFamily="2" charset="2"/>
              <a:buChar char="§"/>
            </a:pPr>
            <a:r>
              <a:rPr lang="en-US" sz="4900" b="1" dirty="0">
                <a:effectLst/>
                <a:latin typeface="Calibri" panose="020F0502020204030204" pitchFamily="34" charset="0"/>
                <a:ea typeface="Calibri" panose="020F0502020204030204" pitchFamily="34" charset="0"/>
                <a:cs typeface="Times New Roman" panose="02020603050405020304" pitchFamily="18" charset="0"/>
              </a:rPr>
              <a:t>Knowledge: </a:t>
            </a:r>
            <a:r>
              <a:rPr lang="en-US" sz="4900" dirty="0">
                <a:effectLst/>
                <a:latin typeface="Calibri" panose="020F0502020204030204" pitchFamily="34" charset="0"/>
                <a:ea typeface="Calibri" panose="020F0502020204030204" pitchFamily="34" charset="0"/>
                <a:cs typeface="Times New Roman" panose="02020603050405020304" pitchFamily="18" charset="0"/>
              </a:rPr>
              <a:t>User read the knowledge articles uploaded.</a:t>
            </a:r>
            <a:endParaRPr lang="en-IN" sz="49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70000"/>
              </a:lnSpc>
              <a:spcAft>
                <a:spcPts val="1000"/>
              </a:spcAft>
              <a:buFont typeface="Wingdings" panose="05000000000000000000" pitchFamily="2" charset="2"/>
              <a:buChar char="§"/>
            </a:pPr>
            <a:r>
              <a:rPr lang="en-US" sz="4900" b="1" dirty="0">
                <a:effectLst/>
                <a:latin typeface="Calibri" panose="020F0502020204030204" pitchFamily="34" charset="0"/>
                <a:ea typeface="Calibri" panose="020F0502020204030204" pitchFamily="34" charset="0"/>
                <a:cs typeface="Times New Roman" panose="02020603050405020304" pitchFamily="18" charset="0"/>
              </a:rPr>
              <a:t>Chat: </a:t>
            </a:r>
            <a:r>
              <a:rPr lang="en-US" sz="4900" dirty="0">
                <a:effectLst/>
                <a:latin typeface="Calibri" panose="020F0502020204030204" pitchFamily="34" charset="0"/>
                <a:ea typeface="Calibri" panose="020F0502020204030204" pitchFamily="34" charset="0"/>
                <a:cs typeface="Times New Roman" panose="02020603050405020304" pitchFamily="18" charset="0"/>
              </a:rPr>
              <a:t>User can chat to obtain information.</a:t>
            </a:r>
            <a:endParaRPr lang="en-IN" sz="49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705395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873F2-E63B-6B0F-D383-183381E87367}"/>
              </a:ext>
            </a:extLst>
          </p:cNvPr>
          <p:cNvSpPr>
            <a:spLocks noGrp="1"/>
          </p:cNvSpPr>
          <p:nvPr>
            <p:ph type="title"/>
          </p:nvPr>
        </p:nvSpPr>
        <p:spPr>
          <a:xfrm>
            <a:off x="838200" y="65314"/>
            <a:ext cx="10515600" cy="1017038"/>
          </a:xfrm>
        </p:spPr>
        <p:txBody>
          <a:bodyPr>
            <a:normAutofit fontScale="90000"/>
          </a:bodyPr>
          <a:lstStyle/>
          <a:p>
            <a:pPr algn="ctr"/>
            <a:br>
              <a:rPr lang="en-IN" sz="4000" b="1" dirty="0"/>
            </a:br>
            <a:r>
              <a:rPr lang="en-IN" sz="4000" b="1" dirty="0"/>
              <a:t>Faculty</a:t>
            </a:r>
            <a:br>
              <a:rPr lang="en-IN" b="1" dirty="0"/>
            </a:br>
            <a:endParaRPr lang="en-IN" dirty="0"/>
          </a:p>
        </p:txBody>
      </p:sp>
      <p:sp>
        <p:nvSpPr>
          <p:cNvPr id="3" name="Content Placeholder 2">
            <a:extLst>
              <a:ext uri="{FF2B5EF4-FFF2-40B4-BE49-F238E27FC236}">
                <a16:creationId xmlns:a16="http://schemas.microsoft.com/office/drawing/2014/main" id="{144F2873-79BF-8D97-E360-FEA786B7511D}"/>
              </a:ext>
            </a:extLst>
          </p:cNvPr>
          <p:cNvSpPr>
            <a:spLocks noGrp="1"/>
          </p:cNvSpPr>
          <p:nvPr>
            <p:ph idx="1"/>
          </p:nvPr>
        </p:nvSpPr>
        <p:spPr>
          <a:xfrm>
            <a:off x="838200" y="886408"/>
            <a:ext cx="10515600" cy="5290555"/>
          </a:xfrm>
        </p:spPr>
        <p:txBody>
          <a:bodyPr/>
          <a:lstStyle/>
          <a:p>
            <a:pPr lvl="0">
              <a:lnSpc>
                <a:spcPct val="150000"/>
              </a:lnSpc>
              <a:buFont typeface="Wingdings" panose="05000000000000000000" pitchFamily="2" charset="2"/>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Login: </a:t>
            </a:r>
            <a:r>
              <a:rPr lang="en-US" sz="1800" dirty="0">
                <a:effectLst/>
                <a:latin typeface="Calibri" panose="020F0502020204030204" pitchFamily="34" charset="0"/>
                <a:ea typeface="Calibri" panose="020F0502020204030204" pitchFamily="34" charset="0"/>
                <a:cs typeface="Times New Roman" panose="02020603050405020304" pitchFamily="18" charset="0"/>
              </a:rPr>
              <a:t>Faculty can login his account using id and password.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buFont typeface="Wingdings" panose="05000000000000000000" pitchFamily="2" charset="2"/>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Documentation: </a:t>
            </a:r>
            <a:r>
              <a:rPr lang="en-US" sz="1800" dirty="0">
                <a:effectLst/>
                <a:latin typeface="Calibri" panose="020F0502020204030204" pitchFamily="34" charset="0"/>
                <a:ea typeface="Calibri" panose="020F0502020204030204" pitchFamily="34" charset="0"/>
                <a:cs typeface="Times New Roman" panose="02020603050405020304" pitchFamily="18" charset="0"/>
              </a:rPr>
              <a:t> Faculty can do documentation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buFont typeface="Wingdings" panose="05000000000000000000" pitchFamily="2" charset="2"/>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Upload:</a:t>
            </a:r>
            <a:r>
              <a:rPr lang="en-US" sz="1800" dirty="0">
                <a:effectLst/>
                <a:latin typeface="Calibri" panose="020F0502020204030204" pitchFamily="34" charset="0"/>
                <a:ea typeface="Calibri" panose="020F0502020204030204" pitchFamily="34" charset="0"/>
                <a:cs typeface="Times New Roman" panose="02020603050405020304" pitchFamily="18" charset="0"/>
              </a:rPr>
              <a:t> Faculty can upload documents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buFont typeface="Wingdings" panose="05000000000000000000" pitchFamily="2" charset="2"/>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View: </a:t>
            </a:r>
            <a:r>
              <a:rPr lang="en-US" sz="1800" dirty="0">
                <a:effectLst/>
                <a:latin typeface="Calibri" panose="020F0502020204030204" pitchFamily="34" charset="0"/>
                <a:ea typeface="Calibri" panose="020F0502020204030204" pitchFamily="34" charset="0"/>
                <a:cs typeface="Times New Roman" panose="02020603050405020304" pitchFamily="18" charset="0"/>
              </a:rPr>
              <a:t>Faculty can view all the documents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spcAft>
                <a:spcPts val="1000"/>
              </a:spcAft>
              <a:buFont typeface="Wingdings" panose="05000000000000000000" pitchFamily="2" charset="2"/>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View Projects: </a:t>
            </a:r>
            <a:r>
              <a:rPr lang="en-US" sz="1800" dirty="0">
                <a:effectLst/>
                <a:latin typeface="Calibri" panose="020F0502020204030204" pitchFamily="34" charset="0"/>
                <a:ea typeface="Calibri" panose="020F0502020204030204" pitchFamily="34" charset="0"/>
                <a:cs typeface="Times New Roman" panose="02020603050405020304" pitchFamily="18" charset="0"/>
              </a:rPr>
              <a:t>Faculty can view projects uploaded by students.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p>
          <a:p>
            <a:pPr marL="0" indent="0">
              <a:buNone/>
            </a:pPr>
            <a:endParaRPr lang="en-IN" dirty="0"/>
          </a:p>
        </p:txBody>
      </p:sp>
    </p:spTree>
    <p:extLst>
      <p:ext uri="{BB962C8B-B14F-4D97-AF65-F5344CB8AC3E}">
        <p14:creationId xmlns:p14="http://schemas.microsoft.com/office/powerpoint/2010/main" val="1559845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3F74B-3E2F-E8A0-6183-90098AD7EDA3}"/>
              </a:ext>
            </a:extLst>
          </p:cNvPr>
          <p:cNvSpPr>
            <a:spLocks noGrp="1"/>
          </p:cNvSpPr>
          <p:nvPr>
            <p:ph type="title"/>
          </p:nvPr>
        </p:nvSpPr>
        <p:spPr>
          <a:xfrm>
            <a:off x="838200" y="167952"/>
            <a:ext cx="10515600" cy="858416"/>
          </a:xfrm>
        </p:spPr>
        <p:txBody>
          <a:bodyPr>
            <a:normAutofit/>
          </a:bodyPr>
          <a:lstStyle/>
          <a:p>
            <a:pPr algn="ctr"/>
            <a:r>
              <a:rPr lang="en-IN" sz="4000" b="1" dirty="0"/>
              <a:t>Admin</a:t>
            </a:r>
          </a:p>
        </p:txBody>
      </p:sp>
      <p:sp>
        <p:nvSpPr>
          <p:cNvPr id="3" name="Content Placeholder 2">
            <a:extLst>
              <a:ext uri="{FF2B5EF4-FFF2-40B4-BE49-F238E27FC236}">
                <a16:creationId xmlns:a16="http://schemas.microsoft.com/office/drawing/2014/main" id="{34412087-A5DD-5FC0-5A37-F5472884C088}"/>
              </a:ext>
            </a:extLst>
          </p:cNvPr>
          <p:cNvSpPr>
            <a:spLocks noGrp="1"/>
          </p:cNvSpPr>
          <p:nvPr>
            <p:ph idx="1"/>
          </p:nvPr>
        </p:nvSpPr>
        <p:spPr>
          <a:xfrm>
            <a:off x="838200" y="1026368"/>
            <a:ext cx="10515600" cy="5150595"/>
          </a:xfrm>
        </p:spPr>
        <p:txBody>
          <a:bodyPr/>
          <a:lstStyle/>
          <a:p>
            <a:pPr lvl="0">
              <a:lnSpc>
                <a:spcPct val="150000"/>
              </a:lnSpc>
              <a:buFont typeface="Wingdings" panose="05000000000000000000" pitchFamily="2" charset="2"/>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Login: </a:t>
            </a:r>
            <a:r>
              <a:rPr lang="en-US" sz="1800" dirty="0">
                <a:effectLst/>
                <a:latin typeface="Calibri" panose="020F0502020204030204" pitchFamily="34" charset="0"/>
                <a:ea typeface="Calibri" panose="020F0502020204030204" pitchFamily="34" charset="0"/>
                <a:cs typeface="Times New Roman" panose="02020603050405020304" pitchFamily="18" charset="0"/>
              </a:rPr>
              <a:t>Admin can login using credentials.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buFont typeface="Wingdings" panose="05000000000000000000" pitchFamily="2" charset="2"/>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Manage Faculty: </a:t>
            </a:r>
            <a:r>
              <a:rPr lang="en-US" sz="1800" dirty="0">
                <a:effectLst/>
                <a:latin typeface="Calibri" panose="020F0502020204030204" pitchFamily="34" charset="0"/>
                <a:ea typeface="Calibri" panose="020F0502020204030204" pitchFamily="34" charset="0"/>
                <a:cs typeface="Times New Roman" panose="02020603050405020304" pitchFamily="18" charset="0"/>
              </a:rPr>
              <a:t> Admin can manage faculties.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buFont typeface="Wingdings" panose="05000000000000000000" pitchFamily="2" charset="2"/>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Manage Student: </a:t>
            </a:r>
            <a:r>
              <a:rPr lang="en-US" sz="1800" dirty="0">
                <a:effectLst/>
                <a:latin typeface="Calibri" panose="020F0502020204030204" pitchFamily="34" charset="0"/>
                <a:ea typeface="Calibri" panose="020F0502020204030204" pitchFamily="34" charset="0"/>
                <a:cs typeface="Times New Roman" panose="02020603050405020304" pitchFamily="18" charset="0"/>
              </a:rPr>
              <a:t>Admin can manage students.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spcAft>
                <a:spcPts val="1000"/>
              </a:spcAft>
              <a:buFont typeface="Wingdings" panose="05000000000000000000" pitchFamily="2" charset="2"/>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View Projects: </a:t>
            </a:r>
            <a:r>
              <a:rPr lang="en-US" sz="1800" dirty="0">
                <a:effectLst/>
                <a:latin typeface="Calibri" panose="020F0502020204030204" pitchFamily="34" charset="0"/>
                <a:ea typeface="Calibri" panose="020F0502020204030204" pitchFamily="34" charset="0"/>
                <a:cs typeface="Times New Roman" panose="02020603050405020304" pitchFamily="18" charset="0"/>
              </a:rPr>
              <a:t>Admin can view projects uploaded by students.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085986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53103-0F40-A269-B8D9-C96953A12E9B}"/>
              </a:ext>
            </a:extLst>
          </p:cNvPr>
          <p:cNvSpPr>
            <a:spLocks noGrp="1"/>
          </p:cNvSpPr>
          <p:nvPr>
            <p:ph type="title"/>
          </p:nvPr>
        </p:nvSpPr>
        <p:spPr>
          <a:xfrm>
            <a:off x="838200" y="1"/>
            <a:ext cx="10515600" cy="923730"/>
          </a:xfrm>
        </p:spPr>
        <p:txBody>
          <a:bodyPr>
            <a:normAutofit/>
          </a:bodyPr>
          <a:lstStyle/>
          <a:p>
            <a:pPr algn="ctr"/>
            <a:r>
              <a:rPr lang="en-IN" sz="4000" b="1" dirty="0"/>
              <a:t>Motivation</a:t>
            </a:r>
          </a:p>
        </p:txBody>
      </p:sp>
      <p:sp>
        <p:nvSpPr>
          <p:cNvPr id="3" name="Content Placeholder 2">
            <a:extLst>
              <a:ext uri="{FF2B5EF4-FFF2-40B4-BE49-F238E27FC236}">
                <a16:creationId xmlns:a16="http://schemas.microsoft.com/office/drawing/2014/main" id="{01876F83-73D8-D079-6CDA-B09DEB3CCD07}"/>
              </a:ext>
            </a:extLst>
          </p:cNvPr>
          <p:cNvSpPr>
            <a:spLocks noGrp="1"/>
          </p:cNvSpPr>
          <p:nvPr>
            <p:ph idx="1"/>
          </p:nvPr>
        </p:nvSpPr>
        <p:spPr>
          <a:xfrm>
            <a:off x="838200" y="923731"/>
            <a:ext cx="10515600" cy="5253232"/>
          </a:xfrm>
        </p:spPr>
        <p:txBody>
          <a:bodyPr/>
          <a:lstStyle/>
          <a:p>
            <a:pPr marL="0" indent="0" algn="just">
              <a:lnSpc>
                <a:spcPct val="150000"/>
              </a:lnSpc>
              <a:buNone/>
            </a:pPr>
            <a:r>
              <a:rPr lang="en-IN" sz="2000" dirty="0"/>
              <a:t>With the advent in technology</a:t>
            </a:r>
            <a:r>
              <a:rPr lang="en-IN" sz="2000" b="1" dirty="0"/>
              <a:t> </a:t>
            </a:r>
            <a:r>
              <a:rPr lang="en-IN" sz="2000" dirty="0"/>
              <a:t>and with the perpetual increase in the strength of the students and the number of departments in the educational institutions ,it is laborious to exchange the study materials between the students and faculties. The main objective of the E-learning is to help students get over the traditional methods of learning and make them accustomed to the internet where the notes for their respective subjects are easily available.</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4161419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E0D2D-8C47-B467-0BE7-DF9FC55C8B83}"/>
              </a:ext>
            </a:extLst>
          </p:cNvPr>
          <p:cNvSpPr>
            <a:spLocks noGrp="1"/>
          </p:cNvSpPr>
          <p:nvPr>
            <p:ph type="title"/>
          </p:nvPr>
        </p:nvSpPr>
        <p:spPr>
          <a:xfrm>
            <a:off x="838200" y="0"/>
            <a:ext cx="10515600" cy="541176"/>
          </a:xfrm>
        </p:spPr>
        <p:txBody>
          <a:bodyPr>
            <a:normAutofit fontScale="90000"/>
          </a:bodyPr>
          <a:lstStyle/>
          <a:p>
            <a:pPr algn="ctr"/>
            <a:br>
              <a:rPr lang="en-US" sz="3600" b="1" dirty="0">
                <a:solidFill>
                  <a:srgbClr val="000000"/>
                </a:solidFill>
                <a:effectLst/>
                <a:latin typeface="TimesNewRomanPS-BoldMT"/>
                <a:ea typeface="Calibri" panose="020F0502020204030204" pitchFamily="34" charset="0"/>
                <a:cs typeface="Times New Roman" panose="02020603050405020304" pitchFamily="18" charset="0"/>
              </a:rPr>
            </a:br>
            <a:r>
              <a:rPr lang="en-US" sz="3600" b="1" dirty="0">
                <a:solidFill>
                  <a:srgbClr val="000000"/>
                </a:solidFill>
                <a:effectLst/>
                <a:latin typeface="TimesNewRomanPS-BoldMT"/>
                <a:ea typeface="Calibri" panose="020F0502020204030204" pitchFamily="34" charset="0"/>
                <a:cs typeface="Times New Roman" panose="02020603050405020304" pitchFamily="18" charset="0"/>
              </a:rPr>
              <a:t>SYSTEM REQUIREMENTS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260544F-AC0E-E5F5-8469-A5A8492ADB03}"/>
              </a:ext>
            </a:extLst>
          </p:cNvPr>
          <p:cNvSpPr>
            <a:spLocks noGrp="1"/>
          </p:cNvSpPr>
          <p:nvPr>
            <p:ph idx="1"/>
          </p:nvPr>
        </p:nvSpPr>
        <p:spPr>
          <a:xfrm>
            <a:off x="838200" y="541176"/>
            <a:ext cx="10515600" cy="6316823"/>
          </a:xfrm>
        </p:spPr>
        <p:txBody>
          <a:bodyPr>
            <a:normAutofit fontScale="92500" lnSpcReduction="10000"/>
          </a:bodyPr>
          <a:lstStyle/>
          <a:p>
            <a:pPr marL="0" indent="0">
              <a:buNone/>
            </a:pPr>
            <a:r>
              <a:rPr lang="en-IN" b="1" dirty="0"/>
              <a:t>Functional Requirements</a:t>
            </a:r>
          </a:p>
          <a:p>
            <a:pPr marL="0" indent="0">
              <a:lnSpc>
                <a:spcPct val="115000"/>
              </a:lnSpc>
              <a:spcAft>
                <a:spcPts val="1000"/>
              </a:spcAft>
              <a:buNone/>
            </a:pPr>
            <a:r>
              <a:rPr lang="en-US" sz="2200" b="1" dirty="0">
                <a:solidFill>
                  <a:srgbClr val="000000"/>
                </a:solidFill>
                <a:effectLst/>
                <a:latin typeface="Times-Bold"/>
                <a:ea typeface="Times New Roman" panose="02020603050405020304" pitchFamily="18" charset="0"/>
                <a:cs typeface="Times New Roman" panose="02020603050405020304" pitchFamily="18" charset="0"/>
              </a:rPr>
              <a:t>Hardware requirements </a:t>
            </a:r>
            <a:endParaRPr lang="en-IN" sz="2200" b="1"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00000"/>
              </a:lnSpc>
              <a:spcAft>
                <a:spcPts val="1000"/>
              </a:spcAft>
              <a:buNone/>
            </a:pPr>
            <a:r>
              <a:rPr lang="en-US" sz="1800" dirty="0">
                <a:solidFill>
                  <a:srgbClr val="000000"/>
                </a:solidFill>
                <a:effectLst/>
                <a:latin typeface="Times-Roman"/>
                <a:ea typeface="Times New Roman" panose="02020603050405020304" pitchFamily="18" charset="0"/>
                <a:cs typeface="Times New Roman" panose="02020603050405020304" pitchFamily="18" charset="0"/>
              </a:rPr>
              <a:t>Computer with:-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Aft>
                <a:spcPts val="1000"/>
              </a:spcAft>
              <a:buNone/>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sym typeface="Symbol" panose="05050102010706020507" pitchFamily="18" charset="2"/>
              </a:rPr>
              <a:t></a:t>
            </a:r>
            <a:r>
              <a:rPr lang="en-US" sz="1800" dirty="0">
                <a:solidFill>
                  <a:srgbClr val="000000"/>
                </a:solidFill>
                <a:effectLst/>
                <a:latin typeface="Symbol" panose="05050102010706020507" pitchFamily="18" charset="2"/>
                <a:ea typeface="Times New Roman" panose="02020603050405020304" pitchFamily="18" charset="0"/>
                <a:cs typeface="Times New Roman" panose="02020603050405020304" pitchFamily="18" charset="0"/>
              </a:rPr>
              <a:t> </a:t>
            </a:r>
            <a:r>
              <a:rPr lang="en-US" sz="1800" dirty="0">
                <a:solidFill>
                  <a:srgbClr val="000000"/>
                </a:solidFill>
                <a:effectLst/>
                <a:latin typeface="Times-Roman"/>
                <a:ea typeface="Times New Roman" panose="02020603050405020304" pitchFamily="18" charset="0"/>
                <a:cs typeface="Times New Roman" panose="02020603050405020304" pitchFamily="18" charset="0"/>
              </a:rPr>
              <a:t>256 MB RAM but 1 Gig preferred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Aft>
                <a:spcPts val="1000"/>
              </a:spcAft>
              <a:buNone/>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sym typeface="Symbol" panose="05050102010706020507" pitchFamily="18" charset="2"/>
              </a:rPr>
              <a:t></a:t>
            </a:r>
            <a:r>
              <a:rPr lang="en-US" sz="1800" dirty="0">
                <a:solidFill>
                  <a:srgbClr val="000000"/>
                </a:solidFill>
                <a:effectLst/>
                <a:latin typeface="Symbol" panose="05050102010706020507" pitchFamily="18" charset="2"/>
                <a:ea typeface="Times New Roman" panose="02020603050405020304" pitchFamily="18" charset="0"/>
                <a:cs typeface="Times New Roman" panose="02020603050405020304" pitchFamily="18" charset="0"/>
              </a:rPr>
              <a:t> </a:t>
            </a:r>
            <a:r>
              <a:rPr lang="en-US" sz="1800" dirty="0">
                <a:solidFill>
                  <a:srgbClr val="000000"/>
                </a:solidFill>
                <a:effectLst/>
                <a:latin typeface="Times-Roman"/>
                <a:ea typeface="Times New Roman" panose="02020603050405020304" pitchFamily="18" charset="0"/>
                <a:cs typeface="Times New Roman" panose="02020603050405020304" pitchFamily="18" charset="0"/>
              </a:rPr>
              <a:t>Internet access at 56k or above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Aft>
                <a:spcPts val="1000"/>
              </a:spcAft>
              <a:buNone/>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sym typeface="Symbol" panose="05050102010706020507" pitchFamily="18" charset="2"/>
              </a:rPr>
              <a:t></a:t>
            </a:r>
            <a:r>
              <a:rPr lang="en-US" sz="1800" dirty="0">
                <a:solidFill>
                  <a:srgbClr val="000000"/>
                </a:solidFill>
                <a:effectLst/>
                <a:latin typeface="Symbol" panose="05050102010706020507" pitchFamily="18" charset="2"/>
                <a:ea typeface="Times New Roman" panose="02020603050405020304" pitchFamily="18" charset="0"/>
                <a:cs typeface="Times New Roman" panose="02020603050405020304" pitchFamily="18" charset="0"/>
              </a:rPr>
              <a:t> </a:t>
            </a:r>
            <a:r>
              <a:rPr lang="en-US" sz="1800" dirty="0">
                <a:solidFill>
                  <a:srgbClr val="000000"/>
                </a:solidFill>
                <a:effectLst/>
                <a:latin typeface="Times-Roman"/>
                <a:ea typeface="Times New Roman" panose="02020603050405020304" pitchFamily="18" charset="0"/>
                <a:cs typeface="Times New Roman" panose="02020603050405020304" pitchFamily="18" charset="0"/>
              </a:rPr>
              <a:t>3 GB of hard disk space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Aft>
                <a:spcPts val="1000"/>
              </a:spcAft>
              <a:buNone/>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sym typeface="Symbol" panose="05050102010706020507" pitchFamily="18" charset="2"/>
              </a:rPr>
              <a:t></a:t>
            </a:r>
            <a:r>
              <a:rPr lang="en-US" sz="1800" dirty="0">
                <a:solidFill>
                  <a:srgbClr val="000000"/>
                </a:solidFill>
                <a:effectLst/>
                <a:latin typeface="Symbol" panose="05050102010706020507" pitchFamily="18" charset="2"/>
                <a:ea typeface="Times New Roman" panose="02020603050405020304" pitchFamily="18" charset="0"/>
                <a:cs typeface="Times New Roman" panose="02020603050405020304" pitchFamily="18" charset="0"/>
              </a:rPr>
              <a:t> </a:t>
            </a:r>
            <a:r>
              <a:rPr lang="en-US" sz="1800" dirty="0">
                <a:solidFill>
                  <a:srgbClr val="000000"/>
                </a:solidFill>
                <a:effectLst/>
                <a:latin typeface="Times-Roman"/>
                <a:ea typeface="Times New Roman" panose="02020603050405020304" pitchFamily="18" charset="0"/>
                <a:cs typeface="Times New Roman" panose="02020603050405020304" pitchFamily="18" charset="0"/>
              </a:rPr>
              <a:t>Screen resolution min 1024 </a:t>
            </a:r>
            <a:r>
              <a:rPr lang="en-US" sz="1800" dirty="0">
                <a:solidFill>
                  <a:srgbClr val="333333"/>
                </a:solidFill>
                <a:effectLst/>
                <a:latin typeface="Times-Roman"/>
                <a:ea typeface="Times New Roman" panose="02020603050405020304" pitchFamily="18" charset="0"/>
                <a:cs typeface="Times New Roman" panose="02020603050405020304" pitchFamily="18" charset="0"/>
              </a:rPr>
              <a:t>x 768</a:t>
            </a:r>
          </a:p>
          <a:p>
            <a:pPr marL="0" indent="0">
              <a:lnSpc>
                <a:spcPct val="115000"/>
              </a:lnSpc>
              <a:spcAft>
                <a:spcPts val="1000"/>
              </a:spcAft>
              <a:buNone/>
            </a:pPr>
            <a:r>
              <a:rPr lang="en-US" sz="2400" b="1" i="1" dirty="0">
                <a:solidFill>
                  <a:srgbClr val="0F243E"/>
                </a:solidFill>
                <a:effectLst/>
                <a:latin typeface="Times-BoldItalic"/>
                <a:ea typeface="Times New Roman" panose="02020603050405020304" pitchFamily="18" charset="0"/>
                <a:cs typeface="Times New Roman" panose="02020603050405020304" pitchFamily="18" charset="0"/>
              </a:rPr>
              <a:t>Software requirements</a:t>
            </a:r>
            <a:r>
              <a:rPr lang="en-US" sz="2400" dirty="0">
                <a:solidFill>
                  <a:srgbClr val="0F243E"/>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sym typeface="Symbol" panose="05050102010706020507" pitchFamily="18" charset="2"/>
              </a:rPr>
              <a:t></a:t>
            </a:r>
            <a:r>
              <a:rPr lang="en-US" sz="1800" dirty="0">
                <a:solidFill>
                  <a:srgbClr val="000000"/>
                </a:solidFill>
                <a:effectLst/>
                <a:latin typeface="Symbol" panose="05050102010706020507" pitchFamily="18" charset="2"/>
                <a:ea typeface="Times New Roman" panose="02020603050405020304" pitchFamily="18" charset="0"/>
                <a:cs typeface="Times New Roman" panose="02020603050405020304" pitchFamily="18" charset="0"/>
              </a:rPr>
              <a:t> </a:t>
            </a:r>
            <a:r>
              <a:rPr lang="en-US" sz="1800" dirty="0">
                <a:solidFill>
                  <a:srgbClr val="000000"/>
                </a:solidFill>
                <a:effectLst/>
                <a:latin typeface="Times-Roman"/>
                <a:ea typeface="Times New Roman" panose="02020603050405020304" pitchFamily="18" charset="0"/>
                <a:cs typeface="Times New Roman" panose="02020603050405020304" pitchFamily="18" charset="0"/>
              </a:rPr>
              <a:t>Internet Explorer 7.0+, Safari 3.0+, Firefox 3.0+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sym typeface="Symbol" panose="05050102010706020507" pitchFamily="18" charset="2"/>
              </a:rPr>
              <a:t></a:t>
            </a:r>
            <a:r>
              <a:rPr lang="en-US" sz="1800" dirty="0">
                <a:solidFill>
                  <a:srgbClr val="000000"/>
                </a:solidFill>
                <a:effectLst/>
                <a:latin typeface="Symbol" panose="05050102010706020507" pitchFamily="18" charset="2"/>
                <a:ea typeface="Times New Roman" panose="02020603050405020304" pitchFamily="18" charset="0"/>
                <a:cs typeface="Times New Roman" panose="02020603050405020304" pitchFamily="18" charset="0"/>
              </a:rPr>
              <a:t> </a:t>
            </a:r>
            <a:r>
              <a:rPr lang="en-US" sz="1800" dirty="0">
                <a:solidFill>
                  <a:srgbClr val="000000"/>
                </a:solidFill>
                <a:effectLst/>
                <a:latin typeface="Times-Roman"/>
                <a:ea typeface="Times New Roman" panose="02020603050405020304" pitchFamily="18" charset="0"/>
                <a:cs typeface="Times New Roman" panose="02020603050405020304" pitchFamily="18" charset="0"/>
              </a:rPr>
              <a:t>Windows 7, Vista, or XP; Mac OSX 10.4+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sym typeface="Symbol" panose="05050102010706020507" pitchFamily="18" charset="2"/>
              </a:rPr>
              <a:t></a:t>
            </a:r>
            <a:r>
              <a:rPr lang="en-US" sz="1800" dirty="0">
                <a:solidFill>
                  <a:srgbClr val="000000"/>
                </a:solidFill>
                <a:effectLst/>
                <a:latin typeface="Symbol" panose="05050102010706020507" pitchFamily="18" charset="2"/>
                <a:ea typeface="Times New Roman" panose="02020603050405020304" pitchFamily="18" charset="0"/>
                <a:cs typeface="Times New Roman" panose="02020603050405020304" pitchFamily="18" charset="0"/>
              </a:rPr>
              <a:t> </a:t>
            </a:r>
            <a:r>
              <a:rPr lang="en-US" sz="1800" dirty="0">
                <a:solidFill>
                  <a:srgbClr val="000000"/>
                </a:solidFill>
                <a:effectLst/>
                <a:latin typeface="Times-Roman"/>
                <a:ea typeface="Times New Roman" panose="02020603050405020304" pitchFamily="18" charset="0"/>
                <a:cs typeface="Times New Roman" panose="02020603050405020304" pitchFamily="18" charset="0"/>
              </a:rPr>
              <a:t>IE 7.0+, Safari 3.0+, Firefox 3.0+ (Browser must be Java and JavaScript enabled)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sym typeface="Symbol" panose="05050102010706020507" pitchFamily="18" charset="2"/>
              </a:rPr>
              <a:t></a:t>
            </a:r>
            <a:r>
              <a:rPr lang="en-US" sz="1800" dirty="0">
                <a:solidFill>
                  <a:srgbClr val="000000"/>
                </a:solidFill>
                <a:effectLst/>
                <a:latin typeface="Symbol" panose="05050102010706020507" pitchFamily="18" charset="2"/>
                <a:ea typeface="Times New Roman" panose="02020603050405020304" pitchFamily="18" charset="0"/>
                <a:cs typeface="Times New Roman" panose="02020603050405020304" pitchFamily="18" charset="0"/>
              </a:rPr>
              <a:t> </a:t>
            </a:r>
            <a:r>
              <a:rPr lang="en-US" sz="1800" dirty="0">
                <a:solidFill>
                  <a:srgbClr val="000000"/>
                </a:solidFill>
                <a:effectLst/>
                <a:latin typeface="Times-Roman"/>
                <a:ea typeface="Times New Roman" panose="02020603050405020304" pitchFamily="18" charset="0"/>
                <a:cs typeface="Times New Roman" panose="02020603050405020304" pitchFamily="18" charset="0"/>
              </a:rPr>
              <a:t>System development software: - visual studio (java), SQL server.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b="1" dirty="0"/>
          </a:p>
        </p:txBody>
      </p:sp>
    </p:spTree>
    <p:extLst>
      <p:ext uri="{BB962C8B-B14F-4D97-AF65-F5344CB8AC3E}">
        <p14:creationId xmlns:p14="http://schemas.microsoft.com/office/powerpoint/2010/main" val="1406332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1032</Words>
  <Application>Microsoft Office PowerPoint</Application>
  <PresentationFormat>Widescreen</PresentationFormat>
  <Paragraphs>82</Paragraphs>
  <Slides>28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Arial</vt:lpstr>
      <vt:lpstr>Calibri</vt:lpstr>
      <vt:lpstr>Calibri Light</vt:lpstr>
      <vt:lpstr>Symbol</vt:lpstr>
      <vt:lpstr>Times New Roman</vt:lpstr>
      <vt:lpstr>Times-Bold</vt:lpstr>
      <vt:lpstr>Times-BoldItalic</vt:lpstr>
      <vt:lpstr>TimesNewRomanPS-BoldMT</vt:lpstr>
      <vt:lpstr>Times-Roman</vt:lpstr>
      <vt:lpstr>Wingdings</vt:lpstr>
      <vt:lpstr>Office Theme</vt:lpstr>
      <vt:lpstr>E-Learning System</vt:lpstr>
      <vt:lpstr>Abstract</vt:lpstr>
      <vt:lpstr>Introduction</vt:lpstr>
      <vt:lpstr>Modules</vt:lpstr>
      <vt:lpstr>Responsibilities</vt:lpstr>
      <vt:lpstr> Faculty </vt:lpstr>
      <vt:lpstr>Admin</vt:lpstr>
      <vt:lpstr>Motivation</vt:lpstr>
      <vt:lpstr> SYSTEM REQUIREMENTS </vt:lpstr>
      <vt:lpstr>Implementation Details</vt:lpstr>
      <vt:lpstr>Java AWT </vt:lpstr>
      <vt:lpstr> Java swing </vt:lpstr>
      <vt:lpstr>Uml Diagrams  Usecase Diagram</vt:lpstr>
      <vt:lpstr>Sequence Diagram</vt:lpstr>
      <vt:lpstr>Class Diagram</vt:lpstr>
      <vt:lpstr> E-R Diagram</vt:lpstr>
      <vt:lpstr>Output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Database</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E-Learning System</dc:title>
  <dc:creator>Shiva Kalyani</dc:creator>
  <cp:lastModifiedBy>Shiva Kalyani</cp:lastModifiedBy>
  <cp:revision>5</cp:revision>
  <dcterms:created xsi:type="dcterms:W3CDTF">2022-07-24T04:41:49Z</dcterms:created>
  <dcterms:modified xsi:type="dcterms:W3CDTF">2022-07-24T06:55:13Z</dcterms:modified>
</cp:coreProperties>
</file>