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304" r:id="rId7"/>
    <p:sldId id="269" r:id="rId8"/>
    <p:sldId id="295" r:id="rId9"/>
    <p:sldId id="297" r:id="rId10"/>
    <p:sldId id="296" r:id="rId11"/>
    <p:sldId id="298" r:id="rId12"/>
    <p:sldId id="299" r:id="rId13"/>
    <p:sldId id="300" r:id="rId14"/>
    <p:sldId id="302" r:id="rId15"/>
    <p:sldId id="301" r:id="rId16"/>
    <p:sldId id="290"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100" y="17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lstStyle/>
          <a:p>
            <a:pPr algn="ctr">
              <a:defRPr sz="3600">
                <a:latin typeface="Arial"/>
                <a:ea typeface="Arial"/>
                <a:cs typeface="Arial"/>
                <a:sym typeface="Arial"/>
              </a:defRPr>
            </a:pPr>
            <a:r>
              <a:rPr lang="en-US" dirty="0" smtClean="0"/>
              <a:t>Indian Premier League - EDA</a:t>
            </a:r>
            <a:endParaRPr dirty="0"/>
          </a:p>
          <a:p>
            <a:pPr algn="ctr">
              <a:defRPr>
                <a:latin typeface="Arial"/>
                <a:ea typeface="Arial"/>
                <a:cs typeface="Arial"/>
                <a:sym typeface="Arial"/>
              </a:defRPr>
            </a:pPr>
            <a:endParaRPr dirty="0"/>
          </a:p>
          <a:p>
            <a:pPr algn="ctr">
              <a:defRPr>
                <a:latin typeface="Arial"/>
                <a:ea typeface="Arial"/>
                <a:cs typeface="Arial"/>
                <a:sym typeface="Arial"/>
              </a:defRPr>
            </a:pPr>
            <a:r>
              <a:rPr dirty="0"/>
              <a:t>by </a:t>
            </a:r>
            <a:r>
              <a:rPr lang="en-US" dirty="0" smtClean="0"/>
              <a:t>Kamal Upadhyaya</a:t>
            </a:r>
            <a:endParaRPr dirty="0"/>
          </a:p>
        </p:txBody>
      </p:sp>
      <p:pic>
        <p:nvPicPr>
          <p:cNvPr id="1026" name="Picture 2" descr="http://localhost:8888/notebooks/Desktop/INSAID/term1-project/Deliveries/ip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990600"/>
            <a:ext cx="12115800" cy="594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smtClean="0"/>
              <a:t>Batting Analysis </a:t>
            </a:r>
            <a:endParaRPr sz="3600" dirty="0"/>
          </a:p>
        </p:txBody>
      </p:sp>
      <p:sp>
        <p:nvSpPr>
          <p:cNvPr id="2" name="AutoShape 2" descr="data:image/png;base64,iVBORw0KGgoAAAANSUhEUgAAArwAAAJXCAYAAABxOYcCAAAABHNCSVQICAgIfAhkiAAAAAlwSFlzAAAPYQAAD2EBqD+naQAAADl0RVh0U29mdHdhcmUAbWF0cGxvdGxpYiB2ZXJzaW9uIDIuMi4zLCBodHRwOi8vbWF0cGxvdGxpYi5vcmcvIxREBQAAIABJREFUeJzs3XlY1WX+//EXqyAugMho5uTC4i4guWC4kOQu5hJmmS1qKYo6ZjZpaV9ztNQsIZfUslFLc0tx19FMUxSXcrKYRDMtfgkqKggoCL8/ujjTGdMQsQM3z8d1eV1yf7b323M8vM7N/TnY5efn5wsAAAAwlL2tCwAAAADuJQIvAAAAjEbgBQAAgNEIvAAAADAagRcAAABGI/ACAADAaAReAAAAGI3ACwAAAKMReAEAAGA0Ai8ASdKAAQPk7+9v9Sc4OFhPPfWUDh48eM+vHxMTI39//3t+nVvx9/dXTEzMn37d4uzbVj0UVlhYmF5++WVblwGgDHK0dQEASo4GDRpo4sSJkqQbN24oLS1Nn3zyiZ577jmtWbNGvr6+Nq4QpVlsbKwqVKhg6zIAlEEEXgAWFSpUUEBAgNVYSEiIWrVqpTVr1mjcuHE2qgwmaNCgga1LAFBGsaQBwG25urqqXLlysrOzsxrftGmTevXqpcDAQLVu3VqvvfaaLl++LEn66KOPVL9+faWlpVn2nzdvnvz9/bVnzx7L2O7du+Xv76+zZ8/+7rV37NihXr16qXHjxmrdurXeeOMNZWZmWrbHxMQoPDxcsbGxatGihTp06KC0tDQdP35cAwcOVLNmzRQYGKinn35aX3/99R/2mpGRoRdffFGBgYFq1aqV3njjDWVlZZW4viXp4MGDioyMVNOmTdWxY0ft27fvD/uLiYlRp06dtGPHDnXr1k2NGzdWRESEjh49qq+++kp9+/ZVkyZN1K1bN+3fv/+mmvr376/AwEA1atRInTp10tKlSy3bR4wYocaNG+vUqVOWsTlz5qhevXqWc/12ScNPP/0kf39/bd26VcOGDVNAQIBCQkI0Z84cZWRk6JVXXlGzZs0UEhKi6dOnKz8/3+q4NWvWWNX38ssvKywszPL1gAED9Nprr2nu3LkKDQ1V06ZNNXjwYJ0/f16rV69WeHi45bnx008/3fbfLT09XVOnTlWHDh3UuHFjdevWTatWrbJsf/XVV9WyZUvl5uZaHTd9+nQ1b95c169flyR9//33ev755xUUFKSgoCBFRUVZPQcOHDggf39/LV++XO3bt1dISIj27t2rixcv6sUXX1Tr1q0tj9lnn31225oBWCPwArDIz89Xbm6ucnNzlZOTo9TUVL399tu6fv26evfubdlvzpw5Gj16tJo2barZs2crKipKW7du1YABA5Sdna327dsrLy9P8fHxlmMK/p6QkGAZ27Nnj3x9fVWzZs2baomLi1NUVJTq1Kmj9957T8OHD9f69es1bNgwS/iRpOTkZG3fvl1vv/22Ro0aJScnJw0aNEgeHh6aPXu2Zs2apaysLD333HNKT0+/bf9LlixRRkaG3nnnHT3//PNauXKlJkyYUOL6Pn78uJ599llVqFBB7777rgYOHKi//e1vt+2twC+//KKpU6fqhRde0DvvvKPLly8rOjpaf/vb3/TYY4/p7bffVl5enkaPHq3s7GxJ0ueff66oqCg1bNhQc+bMUUxMjGrUqKHJkyfryJEjkqRJkybJzc1NEydOVH5+vr777jvNmTNHTz/9tFq1anXLesaPHy8/Pz/NnTtXLVu21Lvvvqs+ffrIxcVF7777rsLCwrRw4UJt2bKlUP391saNG7Vv3z5NmTJFf//737Vv3z49+eSTWrJkicaNG6fx48fr66+/1v/93//d8hzZ2dnq37+/1q9fr2effVZz5sxRs2bNNH78eM2bN0+SFBERobS0NKs3Cfn5+dq0aZM6deokZ2dn/fDDD+rXr58uXLigadOmacqUKTp79qwef/xxXbhwweqas2bN0rhx4zRu3DgFBARo7NixSkpK0uuvv673339fDRo00Lhx43TgwIE7/jcByiqWNACwSEhIUMOGDW8a/9vf/qa6detKki5fvqy5c+eqb9++lvW+kuTn56cnnnhCa9asUf/+/VW7dm3t379fnTt31vXr13XkyBE1bNjQ6ga4L774Qh07drzpevn5+ZoxY4ZCQ0M1Y8YMy3itWrX09NNPa/fu3WrXrp0kKTc3V+PGjVNISIgk6auvvtLFixc1YMAANWvWTJJUp04dLV++XBkZGapYseIt+69du7bmzJkje3t7tW3bVnZ2dpo6daqGDRsmLy+vEtP3/Pnz5enpqblz58rZ2VmS5O7urtGjR9+ytwJZWVmaOHGi2rRpI0k6efKkZs6cqSlTpqhPnz6Sfl2/HR0drR9++EH169dXUlKSevbsqfHjx1vOExgYqBYtWighIUFBQUGqUqWKJk2apJEjR2rlypVaunSp6tSp84dBPDQ0VKNGjZIk+fj4aOPGjapSpYpee+01SVLr1q21efNmHTlyRJ07d/7D/n4rJydHsbGxqly5siRp+/bt2rt3r3bs2GF5s/Hdd99p3bp1tzzHmjVr9P333+vjjz+2PJ9CQ0OVm5urOXPmqF+/fmrWrJnuv/9+bdq0SaGhoZKkw4cPKzk5WREREZJ+Xb/s4uKixYsXW9Yxt2rVSh06dNDChQutlgv169dPnTp1snx98OBBDRs2TB06dJAktWjRQu7u7nJwcLijfw+gLGOGF4BFw4YNtWrVKq1atUorV67UokWLNHDgQM2aNUuzZs2S9GugvH79urp37251bHBwsGrUqGGZdWrXrp3lx+yHDx+Wvb29Bg4cqG+++UZZWVn68ccf9eOPP6p9+/Y31XHq1Cn98ssvCgsLs8w45+bm6sEHH1SFChX05ZdfWu3v5+dn+buvr688PT01dOhQTZw4UTt37lTVqlX10ksvqXr16rftv2PHjrK3/+/L4iOPPKL8/HzFx8eXqL4PHz6s0NBQS9gtqLWwASgoKMjydy8vL0myWrvt7u4uSbpy5YokadCgQXrzzTeVmZmpxMREbd68We+//76kX0NlgU6dOqlr166aOHGiTp8+rRkzZljV+HsCAwMtf69ataokqWnTppYxOzs7Va5c+Q9n539P3bp1LWG34Pyenp5WM+vu7u63PffBgwdVo0YNS9gt0KNHD127dk1ff/217Ozs1KNHD23fvt2yfGHDhg2qWbOm5bj4+Hi1aNFCLi4ulse1QoUKCg4Ovmk5yv9+akeLFi0UExOjkSNHas2aNbp48aLGjRun4ODgO/43AcoqZngBWLi5ualx48ZWYw899JAyMzO1cOFCPfXUU5b1qgVB6be8vLws4aFt27b68MMPdfbsWcXHxysoKEgPPfSQcnJydOTIEZ08eVIeHh433SQnSZcuXZIkvf7663r99ddv2p6SknLTdX/bw7JlyzR37lxt2rRJy5cvl6urq3r06KHx48erXLlyt+z/f3uqUqWKpF+DX0nq+/Lly/L09LTa5ujoKA8Pj1v29lu/90kJLi4ut9z/4sWLmjhxonbs2CE7Ozs98MADliD32+UlktSzZ09t3LhRDzzwgOWnAndai6ur6x8eVxjFce7Lly/f8jGX/vumoGfPnpozZ46++OILtWvXTlu2bFH//v0t+1+6dEmbNm3Spk2bbjrX/z6WBc+7ArNmzdK8efO0efNmbdmyRfb29goJCdGkSZN+d1kMgJsReAH8ofr162vlypX66aefLDNm58+fvynQpKamWr4BBwcHq0KFCtq/f7/i4+PVvn17ValSRT4+Pjp48KCOHz+udu3aWc2oFqhUqZIk6aWXXlLz5s1v2v7bWbvfU6dOHU2fPl03btzQsWPHtG7dOn3yySe6//77NWTIkFseVxBeftuP9GsAKUl9u7u76/z581bb8vPzLaG8uL344os6efKkPvzwQwUFBcnZ2VlZWVlauXKl1X7Z2dmaMmWK/Pz8dPLkSS1YsEAvvPBCsdZScPPkjRs3rMb/96a+4lK5cmX9+OOPN40XPDcK3mQ88MADCggI0ObNm+Xk5KS0tDT16NHDsn/FihUVEhKiZ5555qZzOTre/ltxxYoVNXbsWI0dO1anTp3Sv/71L82ZM0evv/66Fi5ceDftAWUGSxoA/KGjR4/KwcFBNWvWVNOmTeXs7Ky4uDirfQ4dOqTk5GTLj8udnJzUunVr7dy5U8ePH1eLFi0kSS1bttSePXuUkJDwuz/Wl34NrFWqVNFPP/2kxo0bW/5Uq1ZNM2fO1LfffnvLWrds2aKWLVsqNTVVDg4OCgwM1KRJk1SpUiX98ssvt+3zt5+kIP1605OdnZ2aN29eovpu1aqVvvjiC6tPkNizZ4/V8oLidPjwYXXs2FEtW7a0LFH44osvJEl5eXmW/WbOnKnk5GTLjXSxsbH6z3/+U6y1FMza/vaxzMnJ0bFjx4r1OgUefPBB/fzzzzp8+LDV+Pr16+Xk5KQmTZpYxnr06KEvvvhCGzZsUEBAgGrVqmXZ1rx5cyUlJal+/fqWx7VRo0ZavHixtm/ffsvr//zzz2rbtq3lpr06depo8ODBCgkJ+cPnM4D/YoYXgEVGRoa++uory9c5OTn617/+pbi4OEVGRlp+9DpkyBDFxsbKyclJDz/8sH766Se9++678vHxUa9evSzHt23bVq+88orKly9vWSrRokULLV261BIMf4+Dg4NGjx6t1157TQ4ODmrfvr2uXLmiOXPm6Ny5c797Y12BoKAg5eXlKSoqSkOGDJGbm5s2b96s9PR0PfLII7ft/5tvvtH48ePVrVs3/fvf/9bs2bPVp08fS3ApKX1HRUVpx44deu655zRo0CClpaVp1qxZcnJyum1/RdWkSRPFxcWpYcOGqlatmo4ePar58+fLzs7OEroTEhK0ZMkSjRo1SnXq1NGIESO0detWvfzyy/r000+LrbbKlSsrMDBQS5cu1QMPPCAPDw8tWbJE2dnZKl++fLFc47d69eqljz/+WMOHD1d0dLRq1qypnTt3avXq1Ro+fLhlVl6SunbtqqlTp2rjxo1WN/hJ0rBhw9SvXz89//zzevzxx1WuXDmtWLFCO3bs0OzZs295/Ro1aqhatWp64403lJGRob/+9a/65ptvtHv3bj3//PPF3i9gKgIvAItvv/1WkZGRlq/LlSunv/71rxo9erSee+45y/iIESPk5eWlpUuXauXKlXJ3d1enTp00atQoqzWSBZ90EBQUZPmxbfPmzS2zprf7rVt9+/aVm5ubFi5cqBUrVqh8+fIKCgrSjBkzbrtu0dvbWwsXLtS7776r8ePHKysrS76+voqJiVHLli1v2//QoUP17bff6oUXXlDFihU1aNAgDR8+vMT1XatWLS1dulTTpk3T6NGjVaVKFY0bN07Tpk27bX9FNW3aNE2ePFmTJ0+2XP/111/X+vXrdejQIWVmZurvf/+7/Pz8LM+T8uXLa+LEiRoyZIjmzp2r6OjoYq/n1VdfVYUKFdSnTx8FBgbetMSiOLi6umrJkiWaOXOmZs+erYyMDNWpU8fqUy0KuLu7q23bttq9e7e6dOlita1evXpatmyZZs2apZdeekn5+fny8/PTe++9p4cffvi2NcTGxurtt9/Wu+++q7S0NFWvXl3Dhw+/7fIcANbs8v/3jgMAAADAIKzhBQAAgNEIvAAAADAagRcAAABGI/ACAADAaAReAAAAGI3ACwAAAKMReAEAAGA0fvHEb6Smptu6BAAAANxG1aoV7/gYZngBAABgNAIvAAAAjEbgBQAAgNEIvAAAADAagRcAAABGI/ACAADAaAReAAAAGI3ACwAAAKMReAEAAGA0Ai8AAACMRuAFAACA0Qi8AAAAMBqBFwAAAEYj8AIAAMBoBF4AAAAYjcALAAAAoxF4AQAAYDQCLwAAAIxG4AUAAIDRHG1dQGnR6a21ti7hrm156VFblwAAAPCnY4YXAAAARiPwAgAAwGgEXgAAABiNwAsAAACjEXgBAABgNAIvAAAAjEbgBQAAgNEIvAAAADAagRcAAABGI/ACAADAaAReAAAAGI3ACwAAAKMReAEAAGA0Ai8AAACMRuAFAACA0Qi8AAAAMBqBFwAAAEYj8AIAAMBoNg28mzZtUoMGDRQYGGj5M3bsWEnS7t271b17dwUEBKhz587atWuX1bELFixQmzZtFBAQoAEDBujUqVO2aAEAAAAlnE0D77///W9FRETo6NGjlj/Tp0/X6dOnNWLECI0cOVKHDh3SiBEjNGrUKJ07d06StHbtWi1ZskSLFi3SgQMH1LBhQ0VHRys/P9+W7QAAAKAEsnngbdSo0U3ja9euVXBwsDp06CBHR0d16dJFDz74oFasWCFJ+vTTT9W/f3/5+vqqXLlyGjNmjJKTk3XgwIE/uwUAAACUcI62unBeXp6OHz8uV1dXLVy4UDdu3FDbtm314osvKikpSX5+flb7+/j4KDExUZKUlJSkwYMHW7Y5OTmpVq1aSkxMVMuWLQt1/ZSUFKWmplqNOTqWl7e39112VnI5OrJkGwAAlD02C7wXL15UgwYN1LFjR82ePVtpaWkaN26cxo4dq+vXr8vV1dVqfxcXF2VmZkqSrl69etvthbFixQrFxsZajUVFRSk6OrqIHZV8Hh5uti4BAADgT2ezwOvl5aVly5ZZvnZ1ddXYsWP12GOPqUWLFsrOzrbaPzs7W25ubpZ9b7e9MCIjIxUWFmY15uhYXmlpV++0lVLD5N4AAEDZUJQJPJsF3sTERG3YsEFjxoyRnZ2dJOn69euyt7dXkyZN9N1331ntn5SUZFnv6+vrqxMnTqh9+/aSpJycHJ0+ffqmZRC34+3tfdPyhdTUdOXm5t1NWyWayb0BAADcis0Wdbq7u2vZsmVauHChcnNzlZycrOnTp+vRRx9Vz549dfDgQW3atEm5ubnatGmTDh48qIiICElS7969tXTpUiUmJuratWuaOXOmvLy8FBwcbKt2AAAAUELZbIa3WrVqmj9/vt5++23NnTtX5cqVU9euXTV27FiVK1dO7733nmbMmKHx48erRo0aiomJUe3atSVJffr0UXp6uqKionTx4kU1btxY8+fPl5OTk63aAQAAQAlll8+H11qkpqbfclunt9b+iZXcG1teetTWJQAAANyVqlUr3vExfE4VAAAAjEbgBQAAgNEIvAAAADCazW5aQ+mQNTfE1iXcNdeh+2xdAgAAsCFmeAEAAGA0Ai8AAACMRuAFAACA0VjDC/yOnss72bqEu/ZZvy22LgEAgBKBGV4AAAAYjcALAAAAoxF4AQAAYDQCLwAAAIxG4AUAAIDRCLwAAAAwGoEXAAAARiPwAgAAwGgEXgAAABiNwAsAAACjEXgBAABgNAIvAAAAjEbgBQAAgNEIvAAAADAagRcAAABGI/ACAADAaAReAAAAGI3ACwAAAKMReAEAAGA0Ai8AAACMRuAFAACA0Qi8AAAAMBqBFwAAAEYj8AIAAMBoBF4AAAAYzdHWBQAoOb7t3c3WJdy1Bqs32LoEAEAJwwwvAAAAjMYML4Ayb8W0z21dwl2LfLmdrUsAgBKLGV4AAAAYjcALAAAAoxF4AQAAYDTW8AJAGfX+6GdsXcJdGzLrQ1uXAKAUYIYXAAAARiPwAgAAwGgEXgAAABiNwAsAAACjEXgBAABgNAIvAAAAjEbgBQAAgNEIvAAAADAagRcAAABGI/ACAADAaAReAAAAGI3ACwAAAKMReAEAAGA0Ai8AAACMRuAFAACA0Qi8AAAAMBqBFwAAAEYj8AIAAMBoBF4AAAAYjcALAAAAoxF4AQAAYDQCLwAAAIxG4AUAAIDRCLwAAAAwmqOtCwAA4M90/v0EW5dw17yGPGjrEoBShRleAAAAGK1EBN4bN25owIABevnlly1ju3fvVvfu3RUQEKDOnTtr165dVscsWLBAbdq0UUBAgAYMGKBTp0792WUDAACgFCgRgTc2NlaHDh2yfH369GmNGDFCI0eO1KFDhzRixAiNGjVK586dkyStXbtWS5Ys0aJFi3TgwAE1bNhQ0dHRys/Pt1ULAAAAKKFsHnj379+vbdu26ZFHHrGMrV27VsHBwerQoYMcHR3VpUsXPfjgg1qxYoUk6dNPP1X//v3l6+urcuXKacyYMUpOTtaBAwds1QYAAABKKJvetHbhwgWNHz9ec+bM0eLFiy3jSUlJ8vPzs9rXx8dHiYmJlu2DBw+2bHNyclKtWrWUmJioli1bFuraKSkpSk1NtRpzdCwvb2/vInZT8jk62vz9jU3Qd9lC32ULfQMoDJsF3ry8PI0dO1bPPPOM6tWrZ7Xt6tWrcnV1tRpzcXFRZmZmobYXxooVKxQbG2s1FhUVpejo6Dtpo1Tx8HC742PS70Edf7ai9G0C+i5b6LvwfrkHdfzZyurjDRSVzQLv/Pnz5ezsrAEDBty0zdXVVdnZ2VZj2dnZcnNzK9T2woiMjFRYWJjVmKNjeaWlXS30OUobk3u7HfouW+i7bKFvoOwpyhs+mwXedevWKSUlRcHBwZJkCbA7duzQE088oePHj1vtn5SUpEaNGkmSfH19deLECbVv316SlJOTo9OnT9+0DOJ2vL29b1q+kJqartzcvCL3VNKZ3Nvt0HfZQt9lC30DKAybLQLasmWLjhw5okOHDunQoUPq1q2bunXrpkOHDqlHjx46ePCgNm3apNzcXG3atEkHDx5URESEJKl3795aunSpEhMTde3aNc2cOVNeXl6W8AwAAAAUKJG/aa1u3bp67733NGPGDI0fP141atRQTEyMateuLUnq06eP0tPTFRUVpYsXL6px48aaP3++nJycbFw5AAAl03vvzbR1CXctKmqMrUtAKVViAu+0adOsvg4NDVVoaOjv7mtnZ6dnn31Wzz777J9RGgAAAEoxPtcEAAAARisxM7wAAADFbdfnD9u6hLvWvt2/bF1CqccMLwAAAIzGDC8AAIBhOuzeZ+sS7tqOtiHFdi5m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2Dbz79+9X3759FRQUpNatW2vy5MnKzs6WJH399dfq27evAgMDFRYWppUrV1odu3btWoWHhysgIEC9evXS0aNHbdECAAAASjibBd6LFy/q+eef1+OPP65Dhw5p7dq1OnjwoN5//31dvnxZQ4YMUc+ePZWQkKApU6Zo6tSpOnbsmCTpwIEDmjx5sqZNm6aEhAT16NFDQ4cOVVZWlq3aAQAAQAlls8Dr6empffv2qVevXrKzs9OlS5d07do1eXp6atu2bXJ3d9cTTzwhR0dHtWrVSt27d9eyZcskSStXrlTXrl3VrFkzOTk56emnn5aHh4c2bdpkq3YAAABQQjkWx0lycnKUmJioOnXqyM3NrdDHVahQQZLUtm1bnTt3TsHBwerVq5feeecd+fn5We3r4+OjVatWSZKSkpLUu3fvm7YnJiYW+topKSlKTU21GnN0LC9vb+9Cn6O0cXQsm0u26btsoe+yhb7LFvouW4qz7yIF3v/3//6fxo8fr1GjRsnf31+9e/dWUlKSKleurMWLF6t+/fp3dL5t27bp8uXLevHFFxUdHa2//OUvcnV1tdrHxcVFmZmZkqSrV6/ednthrFixQrGxsVZjUVFRio6OvqPaSxMPj8K/GSmQfg/q+LMVpW8T0HfZQt+F98s9qOPPxuNdttD33StS4J06darS09Pl6emprVu36ueff9bHH3+sVatWafr06frggw/u6HwuLi5ycXHR2LFj1bdvXw0YMEDp6dZRKzs72zJ77Orqarm57bfbPTw8Cn3NyMhIhYWFWY05OpZXWtrVO6q9NDG5t9uh77KFvssW+i5b6LtsuVXfRQnCRQq88fHx+uijj3T//fdr1qxZatOmjYKCguTh4aFevXoV6hxHjhzRK6+8ovXr18vZ2VmSdP36dTk5OcnHx0dffvml1f5JSUny9fWVJPn6+urEiRM3bW/Tpk2he/D29r5p+UJqarpyc/MKfY7SxuTeboe+yxb6Llvou2yh77KlOPsu0uKInJwcVa5cWdKvHy0WEhIiScrLy5OjY+EytL+/v7KzszVz5kxdv35dP//8s95880316dNHHTt21Pnz57V48WLl5OQoPj5ecXFxlnW7ffr0UVxcnOLj45WTk6PFixfrwoULCg8PL0o7AAAAMFiRZngbNGiglStXytvbW2lpaWrbtq2uX7+uBQsWqF69eoU6h5ubmxYuXKh//OMfat26tSpWrKju3bsrKipKzs7O+uCDDzRlyhTNnj1bnp6emjBhglq2bClJatWqlSZOnKhJkybp3Llz8vHx0YIFC+Tu7l6UdgAAAGCwIgXecePG6YUXXlBaWpoGDx6satWqadKkSdqxY4cWLVpU6PP4+Pjccr1v48aNtXz58lseGxERoYiIiDuuHQAAAGVLkQJvpUqV9OWXXyo9PV2VKlWSJA0cOFAjR468oxvHAAAAgHutSGt4n3zySf373/+2hF1Jql27NmEXAAAAJU6RAq+zs3Ohb04DAAAAbKlIqbVHjx4aNGiQIiIi9MADD8jFxcVqe8+ePYulOAAAAODiIfRMAAAgAElEQVRuFSnwzps3T5L04Ycf3rTNzs6OwAsAAIASo0iBNzExsbjrAAAAAO6JIq3hLZCcnKw9e/YoOztbFy5cKK6aAAAAgGJTpBne69eva9y4cdq8ebPs7e21detWvfnmm0pPT1dsbKwqVqxY3HUCAAAARVKkGd65c+cqMTFRH330kcqVKydJeuqpp/Tzzz9r+vTpxVogAAAAcDeKFHg3btyoV199VS1atLCMNW/eXJMnT9bOnTuLrTgAAADgbhUp8J47d05//etfbxqvXr26rly5ctdFAQAAAMWlSIG3bt262rdv303jGzZskI+Pz10XBQAAABSXIt20NmLECI0aNUrff/+9bty4obVr1+rUqVPatm2bZs2aVdw1AgAAAEVWpBne9u3bKyYmRt99950cHBy0aNEi/fTTT5o1a5Y6duxY3DUCAAAARVakGd6zZ8+qTZs2atOmTXHXAwAAABSrIs3whoeH64knntDq1auVmZlZ3DUBAAAAxaZIgXfZsmXy8fHRW2+9pdatW2vs2LG/exMbAAAAYGtFCrzNmjXT66+/rr1792r69Om6du2ahg4dqnbt2nHTGgAAAEqUIgXeAk5OTurQoYMmTpyoESNGKD09XQsXLiyu2gAAAIC7VqSb1iQpMzNT27ZtU1xcnA4cOKAaNWroueee06OPPlqc9QEAAAB3pUiBd/To0fr8889lZ2enjh07avHixQoODi7u2gAAAIC7VqTAm5qaqgkTJqhOnTry8vLS/fffX9x1AQAAAMXijgJvfn6+Fi1apDNnzmjChAmWcS8vLz355JMaPHiw7O3valkwAAAAUKzuKPBGR0fr888/V0REhFq1aiUPDw9dvnxZ8fHxmjt3ro4ePap58+bdq1oBAACAO1bowPvZZ5/pwIEDWrlyperVq2e1rXPnznr88cc1cOBArV69Wr179y72QgEAAICiKPT6gxUrVig6OvqmsFugXr16io6O1urVq4utOAAAAOBuFTrwJiUlqXXr1rfdJzQ0VCdOnLjrogAAAIDiUujAm5ubKwcHhz/cz87O7q4KAgAAAIpToQOvj4+P9u3bd9t99uzZo7p16951UQAAAEBxKXTgffTRRxUTE6OzZ8/+7vakpCTFxsbqscceK7biAAAAgLtV6E9p6Nevnz7//HP16tVLvXr1UmBgoNzd3ZWRkaEDBw5o1apVCg0N5VcLAwAAoEQpdOC1t7fX3LlzNXfuXC1btkwfffSRZZuXl5eGDRum55577p4UCQAAABTVHf3iCQcHBw0fPlzDhw/XDz/8oEuXLsnd3V0PPPAAv2ENAAAAJdIdBd7fql27dnHWAQAAANwTTMsCAADAaAReAAAAGI3ACwAAAKMReAEAAGA0Ai8AAACMRuAFAACA0Qi8AAAAMBqBFwAAAEYj8AIAAMBoBF4AAAAYjcALAAAAoxF4AQAAYDQCLwAAAIxG4AUAAIDRCLwAAAAwGoEXAAAARiPwAgAAwGgEXgAAABiNwAsAAACjEXgBAABgNAIvAAAAjEbgBQAAgNEIvAAAADAagRcAAABGI/ACAADAaAReAAAAGI3ACwAAAKMReAEAAGA0Ai8AAACMRuAFAACA0Qi8AAAAMBqBFwAAAEazaeBNTEzUM888o+bNm6t169Z66aWXdPHiRUnS119/rb59+yowMFBhYWFauXKl1bFr165VeHi4AgIC1KtXLx09etQWLQAAAKCEs1ngzc7O1qBBgxQYGKi9e/dqw4YNunTpkl555RVdvnxZQ4YMUc+ePZWQkKApU6Zo6tSpOnbsmCTpwIEDmjx5sqZNm6aEhAT16NFDQ4cOVVZWlq3aAQAAQAlls8CbnJysevXqKSoqSs7OzvLw8FBkZKQSEhK0bds2ubu764knnpCjo6NatWql7t27a9myZZKklStXqmvXrmrWrJmcnJz09NNPy8PDQ5s2bbJVOwAAACihHG114Tp16mjhwoVWY1u3blXDhg114sQJ+fn5WW3z8fHRqlWrJElJSUnq3bv3TdsTExMLff2UlBSlpqZajTk6lpe3t/edtFGqODqWzSXb9F220HfZQt9lC32XLcXZt80C72/l5+frnXfe0a5du7R06VL985//lKurq9U+Li4uyszMlCRdvXr1ttsLY8WKFYqNjbUai4qKUnR0dBG7KPk8PNzu+Jj0e1DHn60ofZuAvssW+i68X+5BHX82Hu+yhb7vns0Db0ZGhv7+97/r+PHjWrp0qfz9/eXq6qr0dOuolZ2dLTe3Xxt3dXVVdnb2Tds9PDwKfd3IyEiFhYVZjTk6llda2tUidlLymdzb7dB32ULfZQt9ly30Xbbcqu+iBGGbBt4zZ85o8ODBuu+++7Rq1Sp5enpKkvz8/PTll19a7ZuUlCRfX19Jkq+vr06cOHHT9jZt2hT62t7e3jctX0hNTVdubl5RWikVTO7tdui7bKHvsoW+yxb6LluKs2+bLQq5fPmyBg4cqKCgIC1atMgSdiUpPDxc58+f1+LFi5WTk6P4+HjFxcVZ1u326dNHcXFxio+PV05OjhYvXqwLFy4oPDzcVu0AAACghLLZDO+aNWuUnJyszZs3a8uWLVbbjh49qg8++EBTpkzR7Nmz5enpqQkTJqhly5aSpFatWmnixImaNGmSzp07Jx8fHy1YsEDu7u62aAUAAAAlmM0C7zPPPKNnnnnmltsbN26s5cuX33J7RESEIiIi7kVpAAAAMEjZ/JwLAAAAlBk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rUQE3osXLyo8PFwHDhywjH399dfq27evAgMDFRYWppUrV1ods3btWoWHhysgIEC9evXS0aNH/+yyAQAAUArYPPAePnxYkZGROnPmjGXs8uXLGjJkiHr27KmEhARNmTJFU6dO1bFjxyRJBw4c0OTJkzVt2jQlJCSoR48eGjp0qLKysmzVBgAAAEoomwbetWvX6sUXX9To0aOtxrdt2yZ3d3c98cQTcnR0VKtWrdS9e3ctW7ZMkrRy5Up17dpVzZo1k5OTk55++ml5eHho06ZNtmgDAAAAJZijLS/+0EMPqXv37nJ0dLQKvSdOnJCfn5/Vvj4+Plq1apUkKSkpSb17975pe2JiYqGvnZKSotTUVKsxR8fy8vb2vtM2Sg1HR5tP6NsEfZct9F220HfZQt9lS3H2bdPAW7Vq1d8dv3r1qlxdXa3GXFxclJmZWajthbFixQrFxsZajUVFRSk6OrrQ5yhtPDzc7viY9HtQx5+tKH2bgL7LFvouvF/uQR1/Nh7vsoW+755NA++tuLq6Kj3dOmplZ2fLzc3Nsj07O/um7R4eHoW+RmRkpMLCwqzGHB3LKy3tahGrLvlM7u126Ltsoe+yhb7LFvouW27Vd1GCcIkMvH5+fvryyy+txpKSkuTr6ytJ8vX11YkTJ27a3qZNm0Jfw9vb+6blC6mp6crNzSti1SWfyb3dDn2XLfRdttB32ULfZUtx9l0iF4WEh4fr/PnzWrx4sXJychQfH6+4uDjLut0+ffooLi5O8fHxysnJ0eLFi3XhwgWFh4fbuHIAAACUNCVyhtfDw0MffPCBpkyZotmzZ8vT01MTJkxQy5YtJUmtWrXSxIkTNWnSJJ07d04+Pj5asGCB3N3dbVw5AAAASpoSE3j/85//WH3duHFjLV++/Jb7R0REKCIi4l6XBQAAgFKuRC5pAAAAAIoL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vVgffChQsaNmyYgoOD1aJFC02ZMkW5ubm2LgsAAAAlSKkOvKNGjVL58uW1Z88erVq1Svv379fixYttXRYAAABKkFIbeH/88UcdPHhQY8eOlaurq2rWrKlhw4Zp2bJlti4NAAAAJYijrQsoqhMnTsjd3V1/+ctfLGN169ZVcnKyrly5okqVKt32+JSUFKWmplqNOTqWl7e39z2ptyRwdCy172/uCn2XLfRdttB32ULfZUtx9m2Xn5+fX2xn+xOtW7dOs2bN0ueff24ZO3PmjMLDw7V7925Vq1bttsfHxMQoNjbWamz48OEaMWLEvSj3tlJSUrRixQpFRkYaHbj/F33Td1lA3/RdFtA3fZd0pfYtQ/ny5ZWVlWU1VvC1m5vbHx4fGRmpNWvWWP2JjIy8J7X+kdTUVMXGxt4042w6+qbvsoC+6bssoG/6LulK7ZIGX19fXbp0SefPn5eXl5ck6eTJk6pWrZoqVqz4h8d7e3uXmnclAAAAKLpSO8Nbq1YtNWvWTP/4xz+UkZGhs2fPas6cOerTp4+tSwMAAEAJUmoDryTNnj1bubm5evjhh/XYY48pNDRUw4YNs3VZAAAAKEEcJk2aNMnWRRRV+fLl1blzZw0ePFiDBg3SQw89JHv70pnh3dzc1Lx580KtPzYJfdN3WUDf9F0W0Dd9l2Sl9lMaAAAAgMIondOhAAAAQCEReAEAAGA0Ai8AAACMRuAFAACA0Qi8AAAAMBqBFwAAAEYj8AIAAMBoBF4AAAAYjcALAABQTPh9XiUTgRclFi8agFmuXbum/fv327oM4J7KycnRN998Y+sy8D8IvCix7OzsLH/Py8uzYSX3XkG4v379upKSkpSWlmbjimzD9Me5rLpx44Yk6aOPPlJMTIzVWFlx6dIlHTp0SLt379b169dtXc6fouAxjo+P16lTp2xczb1X0O/ixYs1a9YsSWX3NS0zM7PEPc8dbV0A7syNGzfk4OCgb775Rnv27NGJEydUv359tW/fXj4+PrYur8gK+jp58qS++OILffvttwoKClKbNm1Uo0YN2dub/d4sLy9PDg4Oev/997V582adPHlSISEh6tq1qx5++GGVK1dODg4OcnZ2tnWpxSo/P192dna6evWq9u7dq9OnT+v++++Xv7+/atWqJUdHc1+izpw5o/j4eLm7uyskJEQVKlSwdUn3TMH/35SUFD3yyCOSJAcHB0n/fbP32ze4psjLy5O9vb22bNmihQsX6tq1a3JwcNCMGTM0cOBA9erVy+jXtoLHeMmSJUpOTtYbb7yhhg0bGvuYF/SbkpKi8PBwSTL68f2tgud6cnKyVq1apR9//FHff/+9Hn/8cfXp00fOzs6W13tbscvn58alUteuXVWxYkVVr15dV65c0ZUrV1SzZk0FBgbq0UcfLXXfPAv+I/Tr10/Sry8Sly5dUvny5dWwYUP5+/urU6dO8vT0tHGl905GRoYeeughvfXWW0pOTtbHH3+sS5cuyd7eXnXr1tX48ePVoEEDW5dZrHJzc+Xo6KiYmBht2LBB2dnZqlSpkmrUqKGGDRuqbt26uv/++9WkSRNbl1osCt7Y7d27V//3f/8nOzs7eXh4yMHBQY0aNVK7du3UsmVL44KAJJ0/f15RUVH64YcfNGTIELVt21a1atWSk5OTrUu7pzIyMtSlSxdNmDBB1atXV1ZWlr788ktt2bJFM2fOVKNGjWxd4j138eJFTZ8+XefPn9fIkSON7vncuXMaNGiQsrKyNGbMGAUHB6tKlSplJvgOGDBA3t7eCg4O1ty5czV69GhlZWXJ29tbHTp0sGltDpMmTZpk0wpwx44ePaqNGzcqLi5OISEh8vX1laenpy5fvqydO3cqNDS0VAXDgrB7+vRpLViwQFu3blW1atV08uRJNWvWTJ988on27dun4OBgPfDAA7Yut9jduHFD9vb2+vTTT5WXl6eRI0cqNTVVjo6Oeuutt7Rx40Z5eXnpySefNG7Gs+CbwJgxYzRr1iw9++yzSkhIULly5RQXF6eDBw+qWrVqCggIsPnsQHGxs7PT2LFj1alTJ40ePVp+fn6yt7fXmTNn9Nlnn+n06dNq06aNrcssdhkZGbp06ZKcnJx09OhRHTt2TD/++KOuXLmi8uXLq2LFirYusVjl5eXJzs5On3zyia5cuaIxY8boL3/5i2rUqKFGjRrpq6++UkZGhpo3b27rUu85V1dXNWnSRMeOHVNMTIzc3Nzk7+9vmRE1SXp6uk6dOqW0tDTt3r1bSUlJysjIUH5+vlxdXVWuXDlbl1jsCp7rhw4d0urVq/Xxxx+rQYMGmjdvniZOnKglS5bo3LlzatOmjU2Dv1nfPQ334YcfKigoSJmZmerataskqVKlSgoMDFRgYKBSUlJ05swZ1a1b18aV3pmCILN582a1bdtW0q8/EvLy8tLo0aOVmZmpqlWrKjQ01MaV3hsFLwAnT55U7dq1JUkbN26Uj4+Pqlevri5duqhmzZpycXGxZZnFruBxP3bsmDw8PBQQEKAzZ87oxo0bmj17tj744AMdOnTI8lw3gb29vXJzc1WlShX1799f7u7uql27tkJCQnTmzBkdPnxY/v7+ti7znvD29taoUaMk/fqmfceOHTp06JDi4uI0ZMgQ9e3b18YVFq+C/9dXr15VnTp1LON5eXmqWLGiGjduXCZubLp27ZrKlSsnb29vTZ06Vbt27dKKFStUtWpVm8/43QvVq1fXtGnTJEk7d+7UunXrNH/+fGVlZenll19Wt27dbFxh8St4rn/77bcKDg6W9Osylnr16qly5cp69NFHNW/ePJu/wSHwlhLXr1/X1q1b9dZbb6ly5crKz89X06ZNrV4wvL295e3tbcMqi6bgP0u1atV07NgxSdK6devUrl07y/bz58/bqrx7rmDWsm3btpo3b54yMjL0n//8R0899ZQkadeuXXrhhRdsWeI9UdB3Zmamypcvr7y8PG3fvt2yvW7dutq/f7+qVq1qtX9plZOTIycnJ3355ZfKz8/XkiVLNGLECEmSk5OT6tatW+rerP6RgnV9Fy5c0IYNG5SSkqKgoCAFBARo7NixysrK0v79+1WvXj1bl3rPtGrVSoMGDZKfn5/atWunqlWrKj8/X3FxcRo6dKity7snCh73Y8eOaeHChTp//rxq1qyp7OxsnT17Vj///LM+//xz7d27V15eXrYu964V9HvlyhXt2rVLly9fVosWLRQWFqawsDClp6dr48aNRi/lkKTWrVtr/vz52rt3r9asWaMXX3xRkrR+/Xo1bdrUxtUReEsNZ2dnLV++XMnJydq6dau2bNmiESNGqEGDBurdu3epXd/62x9Th4SEaOnSpTp37pxcXV3l7u4uSdq8ebPefvttW5Z5z5w9e1Zubm7y9PRUUFCQ+vXrJxcXF7Vu3Vr//Oc/dezYMaWkpBg1y/m/mjRponLlyunYsWNKTU21LFtZt26dZca7YO1raVawVvXo0aPau3ev9uzZo59++km9e/dWUFCQcctVpP/ekPbuu+/qm2++0YULF7Ru3TrVrFlTzZs3V/369VWnTh3dd999Nq60eBUEoGvXrikwMFDPPPOM/vnPf+rAgQOys7NTYmKifHx81KVLF1uXek8UTGJ89913qlChgurXr6+ff/5ZTZo0UXBwsLKzs1W7dm0jwq7038c7JiZGCQkJOnnypBwdHdWkSRN17NhRTZs21SOPPFIqv0ffibp16yoyMlKxsbE6e/aszp49q3/84x/68ccfNWbMGFuXx01rpUXBN/yMjAzLDWnHjx/XmjVrtH37dqWkpOjpp5/Wyy+/bONK70zBTUtTpkxR27Zt9dBDD0mSPvvsM02aNEk1atSQp6enlixZYuNKi19+fr569eqlevXqqXXr1mrWrJmqVq0qR0dHHT58WCNHjlSdOnX0+OOPq3PnzrYut1gVfIO4fv26nJ2dlZWVJVdXVx05ckQTJ05UlSpVdObMGS1dulT33XdfqV+/e/LkSVWqVMkyW33t2jVt2bJFq1at0pEjR1StWjWFhoZq7NixcnNzs3G1xa9Zs2ZavXq1KlasqEmTJqly5cpav369KleurJdeekndu3e3dYn3xJNPPqn+/furS5cu2rlzp7Zv3y53d3f5+voqLCzM8qa+rCj4f2+qoKAgffTRR6pcubJmzJihvLw87dixQx4eHpowYYLRExcF8vPztWLFCu3cuVMuLi7Kz8/X8OHDS8RSLfOmFAzl4OCgzMxMhYaGKjw8XJ06dVKbNm306quvavz48ZYnl1S6ZsMKZrU2btyoJ5980jIeFhYme3t7ubq6qmHDhrYq757Ky8tT7969tXfvXr355puqUqWKWrVqpRYtWujBBx/U3r17LYHQNAXhdeLEiUpLS1P//v0VEhKioKAgPfXUUzp37pxGjRplRNiVfv382caNG6tSpUpKSkrSc889p4iICEVERCglJUVr1qzRzp07jQq7BeFm9+7dqlevnmrVqqWvvvpKWVlZiomJ0X333aeTJ09a1u2bpOA5GxQUpAULFig/P19du3ZVWFhYqXp9LoqC/r799ltt3LhRx44dU/PmzdWlSxfjluxI/32e79q1S/Xr11fjxo11+PBh5ebmas6cOZo0aZKuXr2q1q1b27rUeyY3N1cHDx7U3r17dd999+nhhx+2fOJSSULgLQUKXkDOnz+v5s2ba/v27dq+fbucnJzUuXNn9e3b12otb2l5MS14oUhKSpKvr6+++uorVa9eXc7OzqpU6f+zd+dxNeX/A8dft6sS7bTIUpFWSxElJVtlibGOdQxjLGMMs5gZM7YxlmEGM2Mfy9gmW6uQkEQkqVSiqIhKKBFpr/v7w+PeL2a+398scbtnzvOfGbf+eJ/Ouee8z+fz/rw/ugwePFjZIb5WUqmU8ePHM2TIEGQyGaGhoYSEhHDs2DHMzc1xdnbG09NTMC25XiSRSKiqqqJFixYEBwdz48YNpFIpHh4eTJw4kVatWr30u6ru888/R1tbm7179+Ln58emTZvo1KkT77zzDl5eXkyfPl1wddrykbzq6mrKysoU6xAMDAwAMDMz4/r16+jq6iozzNdCfs3Onj2bxo0bs3z5ci5fvsyMGTMwNDRU1HMLkfy8L1iwAENDQ7S1tQkODiYwMBBbW1s6duyIr68vLVu2VHKkdUN+vMXFxYr/P3HihKLriIODA4mJiYIczZfP0AYHB7N+/XqMjY3R0dEhKCgIc3NzXFxc8PT0pFmzZsoOFRB3WlMJ8pvnp59+iqenJ4cOHeLy5cusWLGCkydPMmLECAYMGIC/v7+SI/1r5DeHsLAw0tLSWLNmDWvXriUiIoKcnBwlR/dm1NbW4uPjww8//MDw4cPx9/dn7dq12NjYsGfPHpKTk5UdYp2T70a0b98+rl27xpo1a9iwYQMff/wxaWlp+Pj4MGLECH799VeePHmi5Gjrho6ODjk5OaipqREcHMxPP/2Evr4+X3zxBZ06dWLGjBmUlZUpO8zXwsPDA1NTU/Ly8nj27BnGxsbIZDL8/f1p3769ssN7raRSKdOmTWP16tU8fPiQkJAQAMEmu/KR7du3b5OXl8fWrVuZMmUKdnZ2TJ06lYsXL7J+/XpB7rrWp08fZDIZOTk5FBQUKDaCCg0NVelNof4X+eDaL7/8wty5c9mzZw8ff/wxw4cPR1tbGz8/v3pVjij24VUBEomEu3fvsmXLFtauXYuenh4AlpaWGBgYoKurS4cOHdi9ezdmZmYq9+VycXHBxcUFTU1NEhMTuXTpEmlpaaSlpdG6dWtBTfO+SiKR4OrqSmxsLOfOncPJyQlLS0s8PDyYMmUKtra2glvMJJFIkEgkzJs3j8mTJ+Pt7Y2RkRFt27bFyMiIu3fv0qVLFy5cuEB5eTlOTk7KDvkfkScBsbGx7N+/HzMzM7y8vOjfvz++vr40b96cgoICwdb3SaVSevbsibGxMY0bN2br1q2cOnWKgoICli5dKqjkT95T++HDh9y4cYMrV64AzzuRZGdnExQUxKVLl/D29laZmbi/Qn6tBwQEoKWlhY+PDxcuXCAnJ4cvvviCqqoqevXqxZAhQ5Qdap3T1NSka9euipHrjRs3kpiYSFZWFiY7pJwAACAASURBVN99952grnP4z7kuKysjJyeH4cOHo6Ojg4mJCR06dKBjx45YWVnRo0cPRc6ibMJ6kgrYkydPaN68OTExMbi5uSnKATw8PNixYweHDx9GU1OTiIgIevbsWe+bW8u/LDU1NdTW1tKuXTs6dOhAeXk5sbGxnDx5kvPnzzNjxgxlh/rayP8GDg4OfPTRR/z888+89dZbfPjhhwwZMkSwTcolEgmlpaUYGxvz7Nkzxee1tbV4enqyZcsW3N3dMTc3JyQkBG9vb5o3b67EiP8Z+QyNq6srt2/fZsGCBYSFhfHhhx/Stm1bRo0axYgRI5QcZd2SX9tZWVnEx8ejqamJs7MzXbt2Zfbs2RQWFuLp6UmjRo2UHWqdkiexixYt4tq1a+jq6pKTk4OjoyPq6urU1NSgq6sryLp8+M+snaWlJWfOnAGez+B169YNeL75iJBaTMqv8/v373P9+nXU1dXR1NTE29tbMdI7depUwV3n8LzNooaGBgcPHuTChQtIJBIWLVqk+HmTJk3qXX2+mPCqCFtbW2xsbFixYgVff/01rq6u3Lx5k40bN9KiRQsArK2tiYyMVKkkafv27fj7+6Ojo0P37t1xd3fHxcWFnj17UlJSItgHAzy/YZw+fRp9fX1qa2v55JNPSEhIICwsDDU1NUaNGqXsEF+bRo0a4eLiwpIlS9DQ0KBXr15oaGhw7tw5rl+/jqurK66urmzcuFGlR7hffLHT09Nj6tSp+Pj44OfnR3BwMBMnTsTY2FhQo33yY87JyWHSpEno6emhp6fH3r17sbW1ZfDgwfTq1UvQMzcrVqygoKBA0XUlOzsbS0tLJBIJ5eXlyg7vtbOxsUEikXDv3j2aNm2qSPbDwsL48ccflR1enZBf53l5ebz33ntUVlbSokUL9PX16dChA97e3oo1KUIkPy51dXW0tLQ4ePAgycnJDB06lH79+ik60tQnYlsyFVJYWMjq1asVCVGzZs2wtLRk7ty5tGzZknfeeQcPDw+mTp2q7FD/lKysLEaNGsWXX37JnTt3iI6Opri4mLZt29KhQwcmTpyoaMEmRBEREYp2LZ07d+bSpUvcunULmUxGTU0NSUlJgttd7VXLly/n4sWL1NbWUllZSdOmTfH09GTq1KkcOnSILVu2cPToUWWH+bfJF5xu376drKwsHBwcMDQ0JCEhgcDAQCQSCcuWLRNU2zn57NPSpUspLi5m4cKFpKamkpqaSlpaGllZWRgZGbFt2zZlh1qn5MddUlJCXl4ehYWFWFpaCq7H8H+zatUqrK2t8fLyQktLS/H58ePHmT17NmZmZlhbW7N582YlRll35N/txYsXU1xczGeffUZCQgIJCQnk5uby7Nkz2rZty5IlS5Qdap2LjIykSZMmL20mkZaWRkBAAOHh4ZSUlGBnZ8eWLVvq1aJUMeGtx+RvkPI96E1MTFBTU1NsIVxdXY2rqytRUVFs27YNbW1tfvrpp3o/ciLvJXzgwAHS0tJ4sYw8MTGRgIAA0tLSCA4OVl6Qb0BOTg47duwgICAAHx8fZs6ciUQi4caNG+jo6ODi4qLsEF+bR48eKVbrJyYmkpGRQUlJCd26dcPQ0JBVq1aRn5/P0KFDVX66v7KyEh8fH/Lz89HS0sLJyQkLCwuys7OJiYlh9erVgqzf3blzJ82aNcPHx0fxWW5uLsnJyTRq1IhevXopMbq6J79ff/HFFyQnJyOVSmnRogVt27ale/fuWFtbC2ajhVdVV1fz2WefER0djbq6Or6+vvTv31+xzWxKSooiARTa32Dt2rV07Njxpen79PR0zp49i7GxsSDrlVeuXImHhwfJyckkJiYye/bsl3aRi4qK4syZMy+VONQHYsKrAhYtWkRoaChSqZQ+ffowYMAAXF1dFaULaWlpJCQkMHLkyHpfzlBbW8u7776LtbU1lZWVNG/eXHDtmP6quLg4jhw5QtOmTZk4cWK9eiOuS/IRkfDwcEJCQrh8+TK9e/dmwoQJ2NnZKX4vPz+f7du3M3DgQBwdHVW6LZk8CSoqKmLv3r1UV1fTuXNnnJyc0NbWpqioCD09PcGUNLy4xerhw4fZtm0bX331FR06dMDU1FTZ4b028vN869YtRo0axdatWzl9+jRnzpyhUaNG5OXlUVNTw4YNGwTZZlAuIyOD77//nujoaKRSKYaGhgwfPpyhQ4cqdlAUghdH8w8fPkxQUBALFizAwsJCsPfvF8nbkZ04cYJdu3aRnJyMgYEBw4YNY+zYsZiYmCg7xD8kdmmop+SrfY8cOcKBAwdYs2YN3bt3Jzo6mm3bthESEsKdO3dwc3NTrIpUhVrHgoIC7t69S0FBARkZGYSFhVFSUoKBgQHGxsbKDu+1k5/X+Ph4EhISaNSoEerq6pSUlHD16lWOHDmCoaHhS31ohUK+oGX8+PE4OzvTp08frl69yo8//sjBgwfJzMzExcWFJk2a0KNHD5o1a6bSyS78p9+wtrY2nTt3Jjk5mV27dlFWVkbr1q0xNDRUdK0QAvn1vWzZMg4fPkx5eTk5OTlcu3aNu3fvUl5ejq6ubr1/Mf+r5AnQtm3baNasGePGjSM/P5+GDRvy4YcfEhUVxVtvvSXYHeXk5/2LL76gY8eOzJkzhy+//JImTZqwdetWtm7dSm5u7kv94lWZ/HhXr15NUFAQGRkZZGRkkJubS2VlJTKZDC0tLZV4Jv9VtbW1SKVSTp48yaVLl1i+fDne3t40btyY48ePs2bNGkJDQxk+fHi960whvLMhEPLk4Pz580ydOlWxyrVfv36UlJTg5+dHWloa6urqKtXE3NjYmDlz5nDr1i2ys7OJi4sjPT2dS5cuYWJiQufOnenfv3+9aVRd1+QjeYGBgcTFxfHo0SMcHR3R0tLi4sWLlJSU0KZNG8UWy0IhHwE7fvw45ubmzJ8/n5qaGt5++21yc3OJiooiKCiIZ8+eoa2trfJbkMqP9+HDhwQGBlJeXk7Tpk3p3r07lZWVbN68mcuXL7N8+XKaNGmi7HDrjPwBf+jQIY4dO0bjxo05deoUZ8+eJSwsjICAAObMmUOPHj2UHGndkn+vnz59qqhrDAwMxNfXFysrKxwdHet9qdk/Id/2Pjk5me3btys+HzFiBFKplKioKIYPH67ECOuW/DrfvXs3wcHBGBgYEBoayokTJzh58iTa2tosWLCAzp07KznS1ycwMBB3d3caNWqEnZ0d1tbWjBs3jrS0NK5du1YvO1OICW89JR8ZUldXp7i4+KWfaWtrM23aNMW/Ve0tUiqVYmVlhZGRET169CAzM5P09HSSkpIICAhAV1dX5es2/z8ffvgh3377LZWVldy4cQMtLS0WLFjA9evXBdmMXz4q0KBBA9q3b6+YEmvUqBHW1tZYWVkxbtw4GjdujEwmU+lkF/7Tiuzy5csEBwfTqVMnYmJi2Lp1K25ubjg4OJCWliaoZFf+klJQUMDIkSPR19enUaNGDBs2jGHDhnHz5k1OnDjxUq2f0Li7u7Ns2TK8vLwoKChQ1CmfPXuWYcOGKTm616uwsBBzc3PCwsIYMGCA4qVv4MCBbN68+aUFTqrsxet84sSJ2NraAjBlyhSmTJlCWloaBw8eFFQJx4vU1NSorKzE2NiYnJwcHjx4oOg0o6+vT7du3XB1dVV2mH9ItTKlfxn5is+goCAKCgpwd3fHycnpd02cVWU6VF7DmZ6ezu7du6msrGTVqlWYmpqir6/P0KFDiY+Px97eXtmhvhbyG2V6ejoxMTE0atQIV1fXlzZWEGqdo1Qq5dmzZ3z//ffcvn0bbW1tfHx8MDMzQ09PDzU1NcUImKpcz39G3759fzeNe+vWLUxNTQU3rS8/bytWrOD48eNUVFTw0Ucfoa+vj4aGBq1btxZkvb78vhYREYGtrS0bNmxQLDqdPXs2lpaWaGpq4ujoqOxQXysLCwvc3NzYuHEjGhoauLq6kp2dzaFDh2jSpIng2nOtXr2a6OhodHR0XuoXb2dnV+8Wa9W12NhY/P39UVdX59mzZ/Ts2RMrKytMTEzQ0tKqt/dwsYa3HkpPT6dp06bo6+vTtm1bTExMyMjI4NKlS1y6dIlr165hbGyMoaGhskP9S+Qjd/Pnz0cmk/HJJ5+QlJTE4sWLWblyJVVVVYwYMUJwN0Y5+U3gvffeIzMzk+DgYEJDQ4mPj0cqlZKXl4e2tna9nAr6J8rKypBKpWhqatK0aVO0tbU5efIk586dIycnh7KyMtTU1BRdG1RdbW2togepn58fP//8M8nJyTRs2JCWLVtiYGCAurp6vX0o/F3y41FTU6OiooJjx45x5MgR7t27R+PGjWnYsCENGzYU3HHLZyOGDBnCmDFjsLa2RiqVoqOjQ1paGgYGBkycOFGQdfmvsrW1JTc3l3Xr1rFz507Onj1Lw4YN+eSTTwSzRkN+/ebm5vLo0SMOHTpEeHg4ZWVlmJmZCbqVJjx/jltYWDBmzBhatGhBbGwsR44cISkpiezsbJo0aVJvO3GIXRrqmfj4eI4ePcrXX39NREQEzs7OGBkZ8eDBA+Li4rh06RIpKSksXrxYJVf7Pn36lD59+hAXF0dpaSm9evVi8uTJmJmZceTIERYtWiTI+l35KFBoaCi//PILR48eJSIigpCQEMrKyjh//jw2Njbs3LlTMImf3MiRI9mzZw8FBQWKbTcfP37MsWPHCA8P5/Lly0yaNIlPPvlEyZHWDflI/ueff86NGzfo0KEDjx494tq1a+jo6ODq6srYsWMFNeUpv77LysoUPVgrKirw9/fnwIEDZGRkYGVlRUhIiMqVYP0v8nOdkZHBDz/8wNq1a1/qnV1UVKRyAxN/xYvdCgoKCmjYsCGmpqY8efKEjIwMqqqqFOtPhEB+nb8oKytL0X82Pz+fLl26sHPnTsF0XnlVbW0tT548QU9PT5H8Z2VlERoaSmBgIKtXr663LTXFhLeeyc7OpqSkhKKiIubNm0fHjh2xtbWlS5cutGvXjsaNG5OdnY2FhYWyQ/1L5DfGmJgY1q9fz+eff054eDgXL14kJCSEJ0+e4OXlRVRU1EtNy4VCfvyzZ8/G3d2dkSNHsnz5clq1asXYsWOZMmUKHh4eTJw4Udmh1qnKykr8/f0ZNmwYTk5OODo6MmjQIPr06aMo37h58yYNGjSgVatWf/hAUVXdu3fn8OHDGBoakp+fT1ZWFsnJyYSFhTFq1CgmTJig7BDr3Ntvv011dTUTJkygf//+irKNnJwcEhISBNeTVF6numDBAoKCgvD09OS9996jdevWGBgYCG40+7+ZM2cOZ86cQVNTkx49euDi4kL37t2RyWQYGRkp/k5CMWbMGHR1dZkyZYqi1zDAuXPnyMzMFNx9HP6T7B87dowdO3aQmZmJl5cXPj4+dO/eXSVKtMSShnpGX18fY2NjWrZsiZWVFUVFRcTHxxMdHU1SUhI3b96kXbt2KjdtIr/ZmZqacuXKFTZu3Ii6ujozZsygVatW7Nq1i6dPnwp2O12JREJtbS3nzp2jtLQUd3d3Fi5cyKRJkzA1NeXQoUO4u7vTunVrZYdap6RSKR06dEBdXR13d3fu3bvH7t272b17N6mpqUgkEtq1a6eYAlP1xWrHjh0jLi6O6upqSktL8fDwoGHDhujo6NCqVSvat2+Pu7s7bm5ughrplGvRogWFhYXs3LmTrVu3cv36dQwMDLC3t1cs7hES+X1NQ0MDLS0tkpKSOHPmDFlZWZSVlVFdXY2hoaHKX9d/RF66c/HiRXbt2sX27duprq7m1KlTim4FiYmJODs7o6Ojo+xw60xNTQ0AN27cYMOGDezZs4fCwkJat26Ng4ODYGu15dfwe++9x8iRI7Gzs+Po0aMEBwcTFhZGUlISjRs3rtelO+IIbz2TnJxMQUEBjo6OiiTg2bNnxMfHEx4eTmJiIps3b8bS0lLJkf55KSkp5Obm0r9/fyQSCTk5OaSmpuLi4sLTp09ZsmQJhYWFzJ07t96u7qwrERERnDp1ilmzZvHhhx+yZMkSDAwM8PX1JTo6WlCti6qrq+nVqxc+Pj4MHToUBwcHxc9Onz7N/v37OXPmDFOnTuXTTz9VYqR1Z/Xq1WzduhVtbW0qKysZMmQIs2bNQk9PT2VaB9aFkpISzp07x+bNm0lPT6d169aEhYUpO6w692rJQmVlJRERERw7doykpCSMjIw4cOCAIM+9fMRvzpw5tGrVilmzZrF7924aNmyIk5MT06ZNo3fv3syfP1/ZodY5mUxGWVkZeXl5REdHs2vXLu7fv4+DgwOBgYHKDq/OyWco4+Pj+frrrzlx4gSZmZn4+fkxZcoUJk2aBFDvcxPhDTGosF27dhEaGkpZWRnLli2jadOmXL58mTt37tCpUye+++477t69q3J7syckJGBpacmpU6c4ePAg48ePx8PDA21tbWpqaujatSv9+/dX1HcKWY8ePejYsSNGRkZ06NCBDz/8EAsLC9zd3QWV7MLzm+SECROIiIjAz88Pc3NzBg8ezJAhQ+jVqxe9evWisrKS0tJSxe+r+kjYZ599xmeffcapU6cIDQ0lICCAM2fO4OXlRf/+/RVT3UIkbzUHz1sn9uvXj6ZNm3L06FH69Omj5Ojqnr+/PyEhIdy4cYN3332X6dOnI5FIFLth3r9/nytXrggy2YX/9B5+9uwZNjY2wPO/ySeffELbtm1xcnLCzc1NmSG+FvL7VKNGjWjbti1t2rTBzMyMkydP4uvrq+zwXiv5iD3A8ePHefToEWZmZowcOZKqqqp6neyCOMJbbxQWFjJs2DCWLFmi2JN79erVHDhwADMzM4yMjFiyZAmmpqYqVw8l7yccEhLC8ePHefjwIVKpFAcHBwYPHkz79u0VU/6qnvC8Sn6uampqKCwsVKxYb9myJU+ePGHHjh20bdsWT09PQS9uycrKIjAwkLCwMB48eECnTp3w9fVl6NChaGhoqNT1/N/U1tYik8leqkGuqKggICCAkJAQrly5Qtu2bQkODhZMOYP8+s7OzubAgQM4OztjY2NDixYtFL/z1ltvsX79ekG90EZHR/Ptt98yfPhwdHV1OXbsGGPGjGH16tVoamoyevRoQdZo/5EtW7aQkJDAN998w+jRowkPD0dLS4suXboQHBz80rWgquTPppycHM6ePYuTkxPNmzd/qUXoiBEj+OmnnwRxvP9NbGwsy5YtY/fu3cyaNYvBgwczcuRIPvvsM5o1a8acOXOUHeL/JNbw1hPbtm1DIpHw4YcfAs+nfFeuXMnChQsZO3YsR48exdjYGGtra5VKDhITEzl9+jSampq4u7vTq1cv2rRpQ4MGDcjMzOTo0aMEBATQs2dPlatL/jPkW1Du37+fhQsXEhgYSFZWFhkZGWhpaTFo0CA6dOgguFZkL6qsrMTIyIju3bszceJEunbtyt27d9m8eTM6Ojp06tRJ2SHWGTU1Nc6cOcOSJUuws7PDxMQEOzs7Ro8ezfDhwzEyMnqptEPVyRPemJgYAgMDSUtL48qVK+Tn51NQUEBMTAyxsbHMmjVL2aHWqW+//RYfHx+mTZtG+/btOXr0KOHh4YwYMQI9PT327t2Lh4dHvW3P9E9t2rQJGxsbNDU10dfXx8rKCgsLC27cuEFsbCwRERFUVlYydepUZYdaJ+TP3CNHjvD9998rWnBVV1dTUlJCdHQ0UVFRgrvO4Xl5Ejwf0TcyMqK8vBxHR0dyc3O5c+cO5eXl7NixgyVLlvxuj4D6RhzhrSfGjBnD9OnT8fT0JDMzk6+//hpra2uWLl0KwG+//UZ6erri36piwoQJxMXF0bNnT4yMjOjSpQuurq4YGxtTWFjIpUuXuH37tiAb0r+oa9eufPPNNxgbGxMTE0N8fDzl5eVoamry/vvvK0b1hUJe35eRkYG/vz9RUVF4e3szatQoxUifvD+vhoaGys1avEoe/507d5g5cyYdOnRgyZIlbNq0ibNnz9KiRQtWrVql7DDrVFFRERs3blTUaMrrds+cOcOtW7d4+vQpjRo1YsyYMYLaZay6upquXbsSGRmJvr4+AIMGDeLdd99V7BA5ffp0+vTpw8iRI5UZ6mtRVFSEr68vy5YtU+wkJ7d//362bduGu7s7gwYNEsTWuo8fP8bf358pU6YAUFxcTFhYGMeOHSMnJwcNDQ0aN27MyJEjGTNmjJKjrXuLFy+mWbNmdO7cGVtbW0XpXWJiIu+//z7m5ub07t2bjz76SMmR/v/EhLceqKioYMmSJRgZGTFu3Dg2bdpEQkICmzZtUvSkHTduHD4+PkyYMEFlWjfJZDICAgLYsGEDLVq0oEWLFty7dw+pVIqNjQ1ubm44OjoKcmQX4N69e5iamlJSUsJnn33GL7/8ovhZZWUlFy5c4OjRo3zwwQf1vvbpr5Jfo++++y5aWlo0btyY06dPU1paip2dHb1798bT01Mle0n/EfnxLlmyhMrKSpYsWYK/vz/r1q3D19eXuLg4Ro8eLagts0NCQli3bh1HjhxBU1PzpXKku3fvkp2dTbt27dDR0VHpl5lXyXsLBwQEAM+/50OGDCE2NlYx9e3p6cnatWsFs53ui2pra/n5558JDQ1lz549v5vCr6ioQCKRCGYDIT8/P/bu3cvRo0dfqlOH521Ek5KS6Ny5M2ZmZirxXP4rKioqmD9/PikpKQA4ODjQvXt37O3tsbOzA+D+/fuYmJgoM8w/TSxpqAcaNGhAbW0tv/32m6L92Mcff6zYcjY/P5+1a9fyww8/oKGhoTJ1rhKJhLZt26Knp8fly5dxcnLC29sbgOvXrxMbG8upU6fo06ePYG6OL/r2229ZtGgR6enpVFVVYWNjQ5MmTYDn00MWFhZ4eXkJchGTmpoaxcXFrF69moCAAOzt7SksLOSjjz7iyJEjnD17FmdnZ2xtbVV+dBf+07Ln119/Zfz48ZSWlrJixQrGjRvHzJkzuXHjBsXFxbi7uys50rrTunVrdu/eTcuWLWnbti0VFRWKZECe5FZUVNT7ac6/auXKlVy+fBmJRIKJiQl79+7FwMAAHx8fJBIJCQkJHD9+nLlz5yo71NdCIpHQrVs3zpw5Q0pKCn379lXUr8tkMtTV1QWV+DVv3pydO3dib29Pq1atqKysRE1NDYlEgr6+Pi1atEBdXV2QZWkNGjTA29ubcePGYWJiwtWrVzl69Cjnzp3j9u3blJWVYWBgoDLfcTHhrQdkMpni7VBXV5cPPvgAd3d3Hj16xOnTp/n111+xt7enf//+ippQVSGVSrG3t6d169aEh4ejq6vL1KlT6dq1KxoaGhgbG9fbXVn+CZlMhr6+PqampuTl5ZGYmMixY8eoqKjAxMREZW4Qf4e8P2d4eDjFxcUMGzaMxMREzp8/z5w5c2jYsCGurq6MHj0aiUSi8snui54+fcrSpUuJjo7G3t6eL774AoB58+YxY8YMleuw8r9IpVIeP35MXFwcPj4+qKurU1BQQFJSEj/++CPLly/HwsJCUDXLAF5eXujp6REUFMSGDRsUL/M2Njbo6OiwevVqOnbsKKiXmxdVVVUpFh2Hh4djaWmJmZkZampqqKmpKb7/QtGoUSNu3brFrVu36NmzJ1KplNLSUrKzs9myZQvz5s2jefPmihFPIampqaGmpoYGDRpgZWXFwIEDGTt2LHl5eezdu5cjR44glUpV5loXxlJhFSeRSNDS0uKdd9556fO3336bBw8eMGXKFEUNnKrdSKqrq5FIJHTp0oXa2lo2b97M/fv3+fzzzwW7yYR8xLJr16507dqVhw8fcvXqVWJjY4mKimLfvn1YWlri7e3N2LFjlR1unZO/kLVq1YqSkhJKS0s5ceIE9vb2wPM2RsnJybz33nuCGN190ahRoygvL6dBgwaMHDmSkJAQTp48ScuWLQVRz/gqd3d3IiIiOHLkCFFRUVy9epW8vDy6dOnCtGnTGDp0qLJDrFMymQxtbW0mT57M5MmTuXPnDiEhIfj5+RESEoKrqytnz54lIiJC2aG+Nurq6tTW1mJiYoJMJuPjjz9m7ty5tGnTBktLS0G2YfP09GTdunUkJSURFhZGSkoKKSkpWFlZ0b9/fwYOHKjsEF8LqVSqGK1PSUnh5s2bHDlyhJKSEgwNDenQoQODBg1ScpR/nljDW0/IZDJqa2tfmgrKzc2lvLwcKysrJUb29/y3ROb27dv8+OOPNGzYkKlTpwpuZzG5iooKwsPDKSoqUrQuKi0tpaioiKtXryoeiD/88IOSI61bNTU1SCQS1NTUKC0t5fPPP2fu3Ln4+/sDMHXqVIYNG8acOXPw9vZWmXr0/88fHUdZWRl79+7l0aNHjB8/XrGVshA8ePAAY2NjAN5//33i4uLw8vKiffv29O3bl2bNmgnivP4RmUymmGl7cbYtPj6e7du3U1FRwa+//qrECF+fK1euEBsby7lz5xRb3D969AgdHR309fUxMzNj+PDhgtlV79mzZ4pFWsOHD+fatWt0796dNm3aMGjQICwtLQXXP12uurqa5ORkkpKSCAwMpKysjKqqKvr27YujoyP9+/dHKpWqVItFMeFVAarYn3bnzp3k5+dTVFSEubk5eXl5FBcX06FDBxITEzl79izTpk3jk08+UXaode7+/fts2rSJY8eOMXHiRN5//33FqMf58+dxc3Pj8ePHyGQywfXe3b59O1paWri4uNCmTRvF5wkJCYwbNw4DAwOcnJzYuHGjEqOsOy9+N8vKytDS0qKoqAiZTIampia5ublIJBJFY34huHr1KuvXr8fFxQUnJydu3LjBpk2biIyMVPyOfFpbSKP3f6S2tpba2lqVeuj/XSEhIcyfP5+WLVvi6upKjx49cHR0xMDAgLi4OE6fPk1MTAw//fSTIBbhpqamsn//fnr27Em7du0U2+geOnTopZc5oc1SwfMX+AEDBnD79m2aN2/O9OnTad++PVZWVoprXRWPW/jfUhXxondfCAAAIABJREFUvy4eVUt2z507x4oVK7CwsMDU1FSR6Orp6ZGdnY2bmxvW1ta/a2kjFJs3b6aiooLAwMCXRrqys7P54IMPWLlyJf3791dylHWvurqaH3/8kerqakxMTGjXrh0DBw7E2dmZzp07c/bsWe7cuaOYsVDFF7lX+fn5kZiYiJqaGs+ePSMvLw91dXUePHhAVVUVEokEc3NzDhw4oOxQ60x5eTkymYzw8HDFdthVVVWEhYXRq1cvtLS0VP68vurF+3N1dbVidPfFUd6amhpkMplgk19ra2vWrVv30n1bPl4mL9+Sv/QJwcOHD0lISCAmJgYrKyuaNGlCRUUFiYmJdOzYUbHQWtWSvj8jOzsbXV1d7O3tady4Mfn5+S8lu6Caxy2O8Irq3KVLl/jhhx+4f/8+7du3x8XFBXNzc7p16ybI+q5Xubm58dtvv71UriFfwfzVV19x7949tm3bJri/RUVFBTt37iQ0NBRbW1tKS0uJjo5GW1sbLy8vfH19cXBwEEwbujt37uDt7c3IkSNp2rQpenp6tGjRgpkzZ7Jw4ULMzMyorq7Gzs6O5s2bKzvcOpeTk0NERASXLl0iPT0dAwMDevbsiZmZGT179lR0JBGKM2fO/K5fdnV1NVKpVCUf/n+XPPl/8SWgtrYWeD44o4ojf/9LRkYGQUFBXLhwgczMTBwcHBg5ciTm5uY4ODgIsjsDPC+pTEtLIzU1lbS0NIqKitDX18fFxQVPT0+sra2VHeJfJia89cDp06eJi4vDzs4OJycnTE1NBZEMZWZmEhgYyNmzZxW1yB4eHtjY2GBnZyeYxOdFly9fZunSpQQGBv7hCGZWVhaLFy9m2bJlgtpq9UXR0dGEh4fj6+tLt27dCAkJYffu3Vy7dg03NzfB1Dc+fvyYlStXKs6pnZ0d6enpzJgxg7CwMBo2bKjsEF+LP6pXTk9PJzw8nOTkZPLz89m2bZugtljNzMzE19eXxo0b07t3b8aPH/9Sj12hJXkiftdzF56XZgUEBJCQkEBpaSn+/v6KXvlCVVlZSXZ2NteuXSM1NZXs7Gxu3rzJ3LlzFW1GVYWY8CqJ/KERERHBmjVrgOf9dhs0aICnpye+vr60a9dOJbem/KMbxYULFzh06BCJiYmCvlGkpKSwfv165s+fT6tWrRTnWZ783rp1iwkTJhAdHa3sUOucvG6ztraWo0ePsm3bNnx8fBTbZd+/f5+cnBycnZ3/8BpRVd9//z2JiYn88ssvrFmzBqlUysKFCwWzIO+/+aOFtlVVVSQlJdGlSxclRlb3ampqyM3NJSEhgdDQUOLj49HX12fIkCGCW5Aoepm8x/CL13llZSXnzp2jd+/eSozs9ZKnhi++yJWUlJCZmUlSUhLDhg1DV1dXWeH9LWLCqyTyBGjcuHF4enoq9hwPDw9n//79xMbG0rdvX9avX6/kSP++f+ONoqKighEjRry0zeiLVqxYQUFBAatXr1ZCdK/Xq6NcWVlZ/PDDD+jr6/Ppp58qVvULhfx4S0pKWLNmDYcPH+bp06f4+fnRuXNnQSa8L57j/zalLXRlZWXcuXOHqKgoTpw4QV5eHkuXLqVv377KDu21yM/PJysrS2V6rdaVPxq1f/WZJtSR/VdfZoVynOLGE0oi34UoMjKSadOmKab3raysGDJkCJMmTaJdu3YYGhoqFkmoGnl7Kng+QlJbW4u6ujqWlpaC+QK9qkGDBjx79oxly5Zx7949dHV1MTMzo6amBj8/P06dOiXI5A+en+OSkhI0NTWprKxET08PDw8PwsLCSE5OpmPHjoKqd5NfvxoaGnh6emJoaMidO3do06YNdnZ2Kvmd/f9UVFRQVFRE48aNX/r+/hs6Msipq6vTtGlTnJ2d8fLy4unTp1y7dg0PDw/BzFq8aN68edy9e5devXoJ9r79R+R1yvL/l3vxey3Uv8WLz275v+VU+RoQR3iVQD66m5SUxNKlS2nevDlffvmlIHZherFuVf7/r44ECTEReNW+ffs4dOgQxcXFFBcXo6Ojg7q6OtOmTVOpRt1/RmZmJvPnz6ddu3Y8ePCAtLQ0rK2tefLkCaWlpejq6nLhwgV+/vlnfHx8lB1unZNf02VlZezYsYNffvmFt956i48//lhQbefCwsIICgqipKSEvn37MmnSJMGNYP8Zr97Dzp49y4oVKwgLC1NiVK9P9+7d2bVrF1ZWVoIqRfpfzp8/T4sWLTA3N1d2KG9UUVERJ0+e5Pz587z11lv06dNHpRPcVwn/yq2H5DfLq1ev0qhRI9LS0vjmm2+wtrbG2dmZDh06qOyD8sUHgZqaGlVVVairq1NWVsbTp08FObL5IvnNYcSIEdjZ2XH9+nXF6Jerq6sgF6oFBweTlJREVlYWn3zyCaNHjyYvLw9dXV2ePHlCeXk5EydOFOyUqPya19LSYsaMGVhbW/Ptt98yZcoUlf0evyotLY2ffvoJV1dXamtr2bFjB127dqVDhw7KDu2Nk5/v5ORkampqOHjwID169FByVK/H+fPnkUgkilaCDRo0+MPabaHIzc3lxx9/5PLlyxQVFTFp0iRmzpxJeno6xcXFODo6CmqW6lUff/wxjx8/Rk9Pj8WLF9OkSRMcHR2VHVadEUd4lUy+zeq5c+fIyMigsrISNTU1vv32W5VKjh4/fkxUVBRFRUVIpVJSU1PR1NSkuLiY27dvY2hoSGxsLGvXrlW5lZ2i/y0pKYkzZ85w+vRprl+/jpeXF++8847gFi696I9GPeS3UplMxoULF+jevbsyQnstvvzyS7S0tJBXwH3++ee0bt2aDz74QLmBvQFVVVUUFhZiYGBAaWkpenp6AKxdu5Z9+/bRo0cPvv76a8G83Lxo1qxZnDhxgs6dO+Pm5saQIUNearEntNrtr7/+mpKSEiZPnkxBQQHbt2/HwcGB3377DX19fd555x3FIlyhiYyMZOXKlRw+fJjCwkKWLl2KhYUFn3/+uTjCK/p75NNhBQUFZGdnU1lZiY2NDW5ubhQUFBAbG0tqaqpKJbvw/OYfGhqKo6MjlZWVdO3alZMnT/L06VOGDBlCWVkZXl5egt1sAv7Ta/fVkg75z4Ry03iVo6Mj9vb2jB49mitXrhAaGsrUqVORyWR4eXkxatQonJ2dBfU3kB/HiwvT5J9JJBK6d+8uqOM9c+YMfn5+in8XFhbSqVMnQNhlSleuXGHr1q1cvnyZx48fY29vj5eXF2+//TZTp07l7bffxsTERJDT/FVVVZw/f55Vq1aRmZnJ2bNnOXjwIK1bt2bgwIH0799fcNvqnjp1Cn9/f1q1agXA0qVLMTMz4+jRo0RGRnL06FEGDx6scs/nP2Pv3r0MGTIEDQ0NzMzMcHR05MaNG7/ruazKhPctrefkD4avvvqKtLQ0NDU1sba2xsHBAQ8PD7p27aqo8VSli6xTp05cunSJ0aNHK1YrFxQUIJVKmTVrFqBax/N3vLpw59+wuEFOQ0MDExMTTExM8PT05N69e8TGxhIYGMjs2bMVU6OqTiaTkZycTHV1Nc7Ozn84rStPAIVwvPB85EdfX1+xVXRZWRmpqamsXbsWEM7o3qsyMzNZtmwZ+vr6LF68mJqaGo4dO8a6desIDAxk3bp1iql+ITp48CBWVlb4+vry5MkTBg0aRHp6OhcvXmTXrl1s3rwZKysrVq1aJYie6qdPn8bAwECR7JaXl1NcXMzixYvR1tamTZs2hIaG8vDhQ8ElvPJ2gj/99JPis7CwMEX3KKGUsIgJ7xskfxBeuHCBrKwsgoKCOHjwIMePHycnJ4d9+/ZhZGTE+vXradmypUo9MH19famoqGD58uXk5uYyceJETp8+zbp16wBhjwLl5eURHBzMuXPnGD58OCNHjlR2SEqlrq5Oy5YtadmyJQMHDuTp06fAH29YoGpWrFhBREQEeXl5WFlZsWnTJlq2bPnS9S206/zgwYPY2tpSUlKCtrY2QUFBODg4oKOjI+hFTFu3bsXKyoqlS5cqPvPy8iI/P58FCxawZcsWvv/+eyVG+HolJiYybtw4AHR1ddHV1aVNmzZ0796d3NxckpKSyM7OFkSyC7Bnz56XypACAgJo37694vhyc3N58OCBoGpa5UJCQtDX11cc66NHj7h37x4DBgwAUPn7tpww71T1XHBwMEOHDsXExARtbW1GjBhB//79mT59On379lXZt8fhw4ejo6PD+vXrCQ0NRU9Pj44dOwr6oQjPC/0bNmyIsbEx3333HYaGhvTp00fZYdULjRo1UizyUPWb5tWrVwkNDWXBggU0a9aMhQsXcuPGDVq2bImamppit7H+/ftjY2Oj7HDrhEwmo7KyktTUVGbNmoWnpyd79+5l4sSJAIL+XkdFRbF3717gP+VKtbW1NGvWjBEjRrBt2zZyc3MFtaPcixYtWqTYWKCyshKpVIpUKkVfXx99fX3s7OyoqKhQcpR1QyaTce/ePWJiYsjOzmbUqFEcPHhQMcIJzxNiDw8PJUb5+ly5cgWpVMo333xD586diYmJ+d0aBCHM0AprKKKee3EESL7LmL+/Py1btsTExARLS0vFdIp8MYCq8fb2ZvHixchkMiwtLQFhPxQjIyN58uQJe/bs4bvvvsPX15czZ86o7Pmra0JaE7t792769+/PgAEDcHJyYvjw4YSFhREaGsqAAQMYNWoUfn5+WFhYKDvUOiORSPj111/Ztm0b1tbW+Pv7k5eXR0xMDHv37iUlJYWioiJlh1nnIiMjMTAwUJRxyMuV5Peyfv36IZVKBXns8HxQ5ueffyYtLQ14XrIk3zGyurpasfmCUDoWSCQSwsLC2L9/P/r6+nz55ZfcuHGDqKgooqKiKC8v5/jx44oRb6EZPXo0b7/9NiUlJQQFBSmO+dSpU+Tm5gLCKMsTbiZSj7Vv357AwEDc3d2pqqrCyckJgOjoaD777DNAtS8uJycnPv30UxYsWMDo0aNZsGABDg4Oyg7rtZAX+gM0btwYCwsLkpKSUFNTE3QZx5+lytfxq6Kiol5auJWSkkJYWBh5eXl069aNHj164OzsjKamphKjfD1sbW2ZO3cuAHFxcRw8eJCdO3dSXV3NwIEDFfctoZCXcZSVlVFTU4O2tvZL1/KdO3fIzc0VbFu28vJyUlNTiYqKokmTJnh7ezNo0CBMTEwEfU9zdHRUlCxERUWxbds2Zs6cCTy/v8uf1UJjb2+Pvb09paWlJCcnk5iYSFpaGjt37kRbWxtzc3M+/fRTNDQ0lB3qPyK2JXtDTp8+Tc+ePRU3zRs3bmBubs7ixYvJyclBR0eHhw8fcuDAAcEkSkVFRXz00Ue0atWK7777Ttnh1Lmqqirc3Nw4ffq0ovZpyJAhTJ06lQEDBgiiZvXvqqysJCcnRzFCpuoiIyP5/vvvCQ8PB54v3HJxcWHx4sX07dsXHR0dJUf45pWXlxMcHIyenp6i1k8IZDIZkydP5saNG9jY2NC5c2c6deqEpaUl+vr6aGpqsnLlSh48eCDILcLh+Y56Dx484MaNG8THx3Pp0iWKi4vp2rUrH3zwgWDLOP5IaWkpBw4cwNDQkLfeekvZ4bwWhw8fpnXr1i8NTD1+/JikpCQiIyNp3LgxX375pRIjrBtiwvsG5OTksGLFCjZs2MDSpUvp168fzs7OAMTHx7N582YcHBzo27cv7du3F0SiJE/az58/z9OnT+nXr5+yQ6pz/v7+/Pzzz5w7dw6AJ0+e4O3tTWxsrJIje7P+qLbLz8+Pa9eusWzZMiVFVbemT59Ow4YNWbp0Kdra2vj5+REREcGOHTuA5wm+qo9+iF6Wnp7OoUOHOHv2LBUVFdja2tKtWzdcXV159913WbdunWBH/F5UUlLC3bt3SU1N5ejRo1haWjJ//nxlhyWqA/n5+WzatInTp0/Tu3dvFi5cyJMnT7h27Rpqamp069YNQLFgVdWJCe8b8OjRI4qLiwEUTZx1dHTo3LkzQ4YM+d2WwkIoDv83+OmnnwgNDaV169Y4OzuTkZEB8NKoj1BG619UXFzMrVu3sLa2fqmG78U+xN7e3owaNYrJkyer/AvciyN+1tbWioVb7777LmPHjlV2eKI34Pz58xw6dIikpCSePn2KhoYGZ86cUXZYr81/21AiLCyMnTt3snLlSsUaDZHqWrRokWKjDXt7ezIyMvj++++Jjo6mbdu2DB8+XLFAVQik38i3zhG9NlpaWoqWH66urrRq1UpRKxMcHExMTAyPHj3C2Nj4d7ViovqrWbNmtG/fnurqaq5cuUJKSgq1tbVUVVWhpaWFoaGhIM/lvn372L59O3l5eTx69AipVIquri5SqRSJREJGRgZbt25lw4YNNGjQQOUTfolEwltvvaXYHCY8PJycnBwaNGjA48ePkclkqKuro6WlpexQRa9Jq1at8PLyYuTIkRgbG+Pt7U3r1q2VHVadq62tVSzQk9+75MmvRCKhbdu27Nu3jy5duvxuoEakeubOncvKlSuxtrYGnu+sp6amxtq1a2nSpAmRkZF4e3ujrq6u5EjrhjjC+5rJR2tlMhmlpaXk5ORgYWGBpqYm2dnZxMfHk5iYSG5uLjU1NUybNg1PT09lhy36k54+fYqOjg5ZWVmkpKSQmppKVlYWz549w9jYmNWrV9OwYUNlh1mnrl+/ztGjR7l69SpPnjzB2NgYW1tbHBwc6Ny5Mxs3buTatWvs2bNH5Ud3/xv5wq2UlBTBLtwS/fscOnQIDQ0N2rVrh7Gx8e8WYObk5DB8+HDi4uKUFKGorsTFxbF06VJCQ0OpqakhLCyMr776ikOHDinWXowZM4YFCxZgb2+v5Gjrhtil4TWrqamhQYMGBAQEEBAQQElJCZaWlnTs2JEePXowbNgwRowYwYULFzh8+DDbt2+na9eu4mhRPRcWFkZgYCBPnz5lwIABTJw4kTZt2tC3b18yMzNJSEigurpacMkugI2NDTY2NtTW1hIbG0tkZCQXLlwgOjoac3NzDh8+zPr165Ud5mvVtWtXunbt+tLCLZFIlclkMvbv309ubi5t2rTBxcUFJycnzM3NFW00d+3aRc+ePZUbqKhO1NTUYGRkxN27d7l+/TpBQUEMHTpUkezeunWLmzdvCibZBXGE941xd3dn8uTJPHr0iOjoaDQ0NCgtLUUmkzF9+nR8fX05cuQIa9asITIyUtnhiv6HtLQ0Zs+ejaurK7W1tZw6dYpNmzb9bgeeiooKQbaoOnbsGDo6Ori4uCimup49e0ZsbCxhYWHcu3fvpfZdIpFIdby6WM/Ozg4LCwvOnz+PgYEBc+fOpW3btsoOU/QP1dbWMmnSJCoqKsjLy8Pd3Z0pU6YoSnW+/fZbiouLBdWJRBzhfY3kC5bi4uJo3LgxkyZNIjMzk5s3b/Lee++xaNEiWrdurVjp27dvX0G9TQnVzp07cXNzQ17+XlFRwYULF3B0dFRstCCRSASX7FZXV/PDDz9w6tQpRQlDw4YNiY+Pp6amhj59+tCnTx/FVsJCXLAnEgmdra0ttra2fPnll8TExBAeHs69e/fo1asXvr6+4mI1gVBTU2P+/Pn4+fnRu3dvJk2ahLq6OgUFBQQFBZGQkCC4dqJiwvsayR/2165dU2zTd/z4cTQ1NenUqRNjxowhLS2N5s2bA9CwYUNBLoQQmjNnzrw0gllYWEinTp0AFF0KhCggIIArV66watUqHB0dKS4uZt68eYSFhdGmTRtOnz7NvHnzFD1phfp3EIn+Ldzc3HBzcxNsLf6/Xdu2bXmxb0FkZCQzZszA3t5e8V8hEZ9Ib0CHDh0ICgri3r17xMXFKRalxcfHY2xsDDyvpxHVf5GRkejr6yvqnMrKykhNTcXX1xcQdpK3d+9exo4dqyjdWL16NdevX+e3335j/vz5XLlyhYKCAiVHKRKJ6pqY7P47ODk5ERISwqZNm/Dx8VF2OHVOHOF9Azp16sTKlStp1KgRjo6OBAUF8fjxY86fP69Y2S3kRElI5FuOyhtxBwUF4eDggI6ODtXV1TRoIMyv1MOHDykpKVEk9jExMRw+fJhVq1YpNlExNTUlOTlZMWMhEolEItVhYGCAgYGBssN4bcQs6w2oqKjAx8cHXV1dhg0bhkwm49SpU0yYMIHmzZsreh+K6jeZTEZlZSXx8fHMmjWLXbt2sXv3bsWbsFCTXXjefq1169bExcVx5coV9u7di7OzM3369FH8zsWLF+ncuTMA4lpYkUgkEtUnwn1CK5G8925FRQX+/v6cPHkSPT09vLy8GDBgAFu3bn1pG1Ix2VUNEomEX3/9lfT0dEJCQvD39ycvL4+YmBhkMhnt2rWjRYsWGBoaKjvUOmdhYYGZmRkLFixAIpHQvHlzZs6cqfi5v78/LVu2xMTERFysJhKJRKJ6R2xL9hrIH/jbtm1j7969uLu7U1VVxeXLl5HJZLi5udGvXz9cXFyUHaroH/o3bUBQVFTEnj17kEgkjBs3jiZNmvDgwQNOnDjB4cOHGT9+PIMGDRIXuIhEIpGo3hET3tdAnvAOGTKEuXPn4urqSmFhIXfu3OHq1auEh4djbW3NokWLFKPBItX24gYEAwYMUHY4b8SdO3fw9vbG1NSUjz/+mMGDB4sjuyKRSCSql8SEt46lpKRw6tQp+vTpQ3BwMKNGjcLW1lbx86qqKu7du4eOjg76+vri9K9IZZWVlXH37l20tLQwMzNTdjgikUgkEv1XYsJbx8LCwvjiiy+QSqVIJBLatWvH8uXLMTExEdxGBCKRSCQSiUSqQEx4X5PU1FQCAgI4cuQItbW1eHh4MHjwYBwcHDA2NhZHdUUikUgkEoneEDHhrWNVVVWoq6u/9Nn58+fZsWMHsbGxqKurEx4ejomJiZIiFIlEIpFIJPp3ERPeOiSvx3327BlBQUEUFhZiampKt27dsLCwoLy8nBMnTjB48GBlhyoSiUQikUj0ryEmvHVMJpMxZcoUiouLAaiurgZg0qRJikRX7MwgEolEIpFI9OaIG0/UsWPHjlFUVMT+/fvR0NCgqKiIvXv3smLFChwdHWnVqpWY7IpEIpFIJBK9QeLKqTpy5MgR0tPTuXLlCoMHD0ZDQ4OamhoMDQ2ZOXMmbm5unDx5UtlhikQikUgkEv3riCO8dSA/P5/169fTsmVLtLW1OXfuHE5OTrRr107xO/fu3aNz584AYu9dkUgkEolEojdIrOH9h+T1uNevXycsLIzU1FSuX7+Oo6MjXbp0QVtbm/z8fCIjI9m3b5/Yi1ckEolEIpHoDRMT3jogT3p37dpFr169ePDgAcePHyctLY38/HyKi4v55ptv8PX1FUd3RSKRSCQSid4wMeH9h+TJbnZ2NqNHjyY2Nlbxs5KSEhISEggMDGTKlCm0b99e7NAgEolEIpFI9IaJNbz/UG1tLVKplEuXLmFjY8PDhw9p0qQJANra2nh6euLp6an4fTHZFYlEIpFIJHqzxLn1f0gqlQKQmZlJYmIiw4YNY9euXRQWFio5MpFIJBKJRCIRiCUNdaK2tpasrCzy8vI4deoUKSkpFBcXY29vj7e3N0OGDFF2iCKRSCQSiUT/WmLCW0ceP36Mnp4eEomE3Nxc4uPjiYiIoKysjO3btys7PJFIJBKJRKJ/LTHhrQM//vgjiYmJaGho4ObmRs+ePWnTpg0ARUVFGBoait0ZRCKRSCQSiZRETHj/ppqaGqRSKcHBwaxbtw5vb28yMjK4f/8+UqkUc3Nzmjdvzpw5cxR1viKRSCQSiUSiN08ccvyb5N0WAgICmDVrFnPnzsXS0pJ+/frRrl07zp8/T1lZGVKpFPGdQiQSiUQikUh5xLZkf5OamhrPnj3jyZMneHh4AHDx4kW2bt2Knp4eDx8+ZNy4cQBi712RSCQSiUQiJRJHeP8GmUxGbW0tDRo0wMTEhCNHjpCSksKzZ88wNTWlqqqKtLQ0zM3NAcTaXZFIJBKJRCIlEkd4/waJRIJEIkFTUxNfX1/geRJsYmJCdHQ0ly5dwsLCAg0NDUWtr0gkEolEIpFIOcSE9y9KSEhg69atjB8/Hnd3d0WPXZlMhqWlJXPmzMHS0pIvvvhCyZGKRCKRSCQSiUDs0vCXnTt3ji1btvDw4UPU1NTo06cP3t7e2NvbI5PJSE9Pp3nz5ujq6io7VJFIJBKJRCIRYsL7l9XU1FBQUMDDhw959913adGiBU+ePMHIyIjBgwfTp08fTE1NxVIGkUgkEolEonpCXE31F0mlUkxNTZFKpTRq1Iht27Yxb948nJycCA4Opn///uTm5orJrkgkEolEIlE9Idbw/kWVlZVoaGiwa9cufHx8aNq0Kb169cLFxYXc3Fzu3r1LixYtlB2m6P/au7uQJv8+juOf2XpYFsvAHqA1c4MVucQ2MvHICQnCiCBE0g4a1FEH0UlFZtGBRA80BkWxFDsxkgKXHtmJM1eOdpJ00EEINi2qeRDFUobbfeDdwL/8ofsubV28X3DB9fy7rt/JPnz3228AAAD/xZCGn/Sjm37Mp1tbW6v79+/L6XQyzy4AAEABo8L7k4aHh/Xhwwf5fD4lEglt2LBBTqdT0nwIzmaz+enKAAAAUDgIvD/p6dOnGhwc1MDAgKamplRdXa10Oq1sNqt169bx5xIAAAAFiiEN/4OPHz9qYGBA0WhUExMTcjgc8nq98nq9stls2rp1659+RAAAAPwDgff/9ObNG0UiET179kzpdFoVFRUKBoNUegEAAAoMgfc3GBoa0uTkpFpbW5l/FwAAoMAQeAEAAGBofP8OAAAAQyPwAgAAwNAIvAAAADA0Ai8AAAAMjcALAAAAQyPwAgAAwNAIvABQAHw+n1wuV36pqKhQQ0OD7t27tyTtxeNxuVwuTU5OLsn9AaCQmP/0AwAA5gUCAQUCAUnSzMyMXr16pba2NlksFrW0tPzhpwOAvxeBFwAKxNq1a1VaWprfttlsisfjevz4MYEXAH4BQxoAoIBZLJbyOiBGAAAD3UlEQVT8+tzcnLq7u9XQ0CC3262Ghgb19vZKkr58+aLdu3drcHAwf35HR4dcLpc+f/6c33f48GEFg8FF7eRyOYXDYdXX16uyslIHDx7UkydP8sd/DIEIh8Oqrq7WoUOHNDc3txSvDAC/HRVeAChQY2Nj6u/v16lTpyRJV65cUSQS0YULF+R2uxWLxXT58mXNzs7q6NGj2rt3r2KxmA4cOCBJevHihUwmk0ZHR+X3+zU9Pa3Xr1/r4sWLSqfTC9q6efOm+vv71d7eLofDoZcvX+rSpUv6+vXrgury0NCQHj58qO/fv2vFihXL1xkA8AsIvABQIO7evauuri5JUiaTUSaTUWVlpRobG/Xt2zc9ePBAZ8+eld/vlySVlZUpmUzqzp07am1tVV1dnXp6eiRJqVRK4+PjqqurUzwel9/vVzQa1ebNm+V2uxWPx/PtptNpdXd36+rVq6qrq5Mkbd++XVNTU+rs7FwQeAOBgMrKypapRwDg92BIAwAUiObmZvX19amvr0+RSES3b99WOp3WkSNHND4+rkwmI4/Hs+Aar9erVCql6elp+Xw+JZNJJZNJPX/+XLt27ZLP59Po6Kik+eqsz+db1O7bt281OzurM2fOqKqqKr+Ew2FNTU1pZmYmfy5hF8DfiAovABQIq9Uqu92e33Y4HLJarWppadHw8LAkyWQyLbgmm81Kksxms8rKyrRjxw6NjIxobGxMNTU1qqmpUVtbmyYmJhSLxRQKhRa1m8vlJEnBYFDl5eWLjq9atSq/vnr16l9/UQBYZlR4AeAvsHPnTpnNZiUSiQX7E4mESktLZbVaJc3P5xuLxTQ6Oqr9+/dr27ZtstlsunXrlkwmk/bt27fo3uXl5TKbzXr//r3sdnt+iUaj6uzsVFERHxUA/m5UeAGgQKTT6fyMCrlcTu/evVNHR4c2bdqk2tpaNTU1KRQKyWq1as+ePRoZGVFPT49Onz6dr/z6fD4dO3ZMuVwuP/yhpqZGjx49UmNjo1auXLmo3fXr16u5uVnBYFDFxcXyeDxKJBK6du2ajh8/vnwdAABLhMALAAWiq6sr/6O1oqIilZSUyOPx6Pr167JYLDp//rxKSkp048YNpVIp2e12tbe3q6mpKX+PqqoqFRcXy+l0as2aNZLmA29vb6/q6+v/te1z585p48aNCoVC+vTpk7Zs2aKTJ0/qxIkTS/vSALAMTLkfg7cAAAAAA2JgFgAAAAyNwAsAAABDI/ACAADA0Ai8AAAAMDQCLwAAAAyNwAsAAABDI/ACAADA0Ai8AAAAMDQCLwAAAAyNwAsAAABDI/ACAADA0P4DRBs9Nty+CSM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9" y="2286000"/>
            <a:ext cx="5867401"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00" y="5029200"/>
            <a:ext cx="5867401"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578600" y="2286000"/>
            <a:ext cx="5867401" cy="2318583"/>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This graph depicts </a:t>
            </a:r>
            <a:r>
              <a:rPr lang="en-US" sz="1600" dirty="0">
                <a:latin typeface="Arial" panose="020B0604020202020204" pitchFamily="34" charset="0"/>
                <a:cs typeface="Arial" panose="020B0604020202020204" pitchFamily="34" charset="0"/>
              </a:rPr>
              <a:t>the biggest partnership of all times in IPL</a:t>
            </a:r>
            <a:r>
              <a:rPr lang="en-US" sz="1600" dirty="0" smtClean="0">
                <a:latin typeface="Arial" panose="020B0604020202020204" pitchFamily="34" charset="0"/>
                <a:cs typeface="Arial" panose="020B0604020202020204" pitchFamily="34" charset="0"/>
              </a:rPr>
              <a:t>. </a:t>
            </a: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AB </a:t>
            </a:r>
            <a:r>
              <a:rPr lang="en-US" sz="1600" dirty="0">
                <a:latin typeface="Arial" panose="020B0604020202020204" pitchFamily="34" charset="0"/>
                <a:cs typeface="Arial" panose="020B0604020202020204" pitchFamily="34" charset="0"/>
              </a:rPr>
              <a:t>and Kohli had a top two biggest partnership of 229 and 215 runs followed by a partnership of 206 runs between Gilchrist and Marsh.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Kohli </a:t>
            </a:r>
            <a:r>
              <a:rPr lang="en-US" sz="1600" dirty="0">
                <a:latin typeface="Arial" panose="020B0604020202020204" pitchFamily="34" charset="0"/>
                <a:cs typeface="Arial" panose="020B0604020202020204" pitchFamily="34" charset="0"/>
              </a:rPr>
              <a:t>featured in 3 of the top 4 partnerships. AB and Gayle were part of two partnerships each in top 10</a:t>
            </a:r>
            <a:endParaRPr kumimoji="0" lang="en-US" sz="16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
        <p:nvSpPr>
          <p:cNvPr id="9" name="TextBox 8"/>
          <p:cNvSpPr txBox="1"/>
          <p:nvPr/>
        </p:nvSpPr>
        <p:spPr>
          <a:xfrm>
            <a:off x="380999" y="6705600"/>
            <a:ext cx="5892801" cy="182614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Rohit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Dhoni</a:t>
            </a:r>
            <a:r>
              <a:rPr lang="en-US" sz="1600" dirty="0">
                <a:latin typeface="Arial" panose="020B0604020202020204" pitchFamily="34" charset="0"/>
                <a:cs typeface="Arial" panose="020B0604020202020204" pitchFamily="34" charset="0"/>
              </a:rPr>
              <a:t>, Karthik and Raina have been </a:t>
            </a:r>
            <a:r>
              <a:rPr lang="en-US" sz="1600" dirty="0" smtClean="0">
                <a:latin typeface="Arial" panose="020B0604020202020204" pitchFamily="34" charset="0"/>
                <a:cs typeface="Arial" panose="020B0604020202020204" pitchFamily="34" charset="0"/>
              </a:rPr>
              <a:t>involved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runouts most number of times.</a:t>
            </a:r>
          </a:p>
          <a:p>
            <a:pPr algn="l"/>
            <a:r>
              <a:rPr lang="en-US" sz="1600" dirty="0" smtClean="0">
                <a:latin typeface="Arial" panose="020B0604020202020204" pitchFamily="34" charset="0"/>
                <a:cs typeface="Arial" panose="020B0604020202020204" pitchFamily="34" charset="0"/>
              </a:rPr>
              <a:t> </a:t>
            </a:r>
          </a:p>
          <a:p>
            <a:pPr marL="342900"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layers featuring in the list need </a:t>
            </a:r>
            <a:r>
              <a:rPr lang="en-US" sz="1600" dirty="0">
                <a:latin typeface="Arial" panose="020B0604020202020204" pitchFamily="34" charset="0"/>
                <a:cs typeface="Arial" panose="020B0604020202020204" pitchFamily="34" charset="0"/>
              </a:rPr>
              <a:t>to work on their running between the wickets and other batsman have to be aware of the </a:t>
            </a:r>
            <a:r>
              <a:rPr lang="en-US" sz="1600" dirty="0" smtClean="0">
                <a:latin typeface="Arial" panose="020B0604020202020204" pitchFamily="34" charset="0"/>
                <a:cs typeface="Arial" panose="020B0604020202020204" pitchFamily="34" charset="0"/>
              </a:rPr>
              <a:t>goof up these players have been part of, so as to be careful while sharing the pitch with them.</a:t>
            </a:r>
            <a:endParaRPr kumimoji="0" lang="en-US" sz="16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Tree>
    <p:extLst>
      <p:ext uri="{BB962C8B-B14F-4D97-AF65-F5344CB8AC3E}">
        <p14:creationId xmlns:p14="http://schemas.microsoft.com/office/powerpoint/2010/main" val="5430136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a:t>Team Performance</a:t>
            </a:r>
            <a:endParaRPr sz="3600" dirty="0"/>
          </a:p>
        </p:txBody>
      </p:sp>
      <p:sp>
        <p:nvSpPr>
          <p:cNvPr id="2" name="AutoShape 2" descr="data:image/png;base64,iVBORw0KGgoAAAANSUhEUgAAArwAAAJXCAYAAABxOYcCAAAABHNCSVQICAgIfAhkiAAAAAlwSFlzAAAPYQAAD2EBqD+naQAAADl0RVh0U29mdHdhcmUAbWF0cGxvdGxpYiB2ZXJzaW9uIDIuMi4zLCBodHRwOi8vbWF0cGxvdGxpYi5vcmcvIxREBQAAIABJREFUeJzs3XlY1WX+//EXqyAugMho5uTC4i4guWC4kOQu5hJmmS1qKYo6ZjZpaV9ztNQsIZfUslFLc0tx19FMUxSXcrKYRDMtfgkqKggoCL8/ujjTGdMQsQM3z8d1eV1yf7b323M8vM7N/TnY5efn5wsAAAAwlL2tCwAAAADuJQIvAAAAjEbgBQAAgNEIvAAAADAagRcAAABGI/ACAADAaAReAAAAGI3ACwAAAKMReAEAAGA0Ai8ASdKAAQPk7+9v9Sc4OFhPPfWUDh48eM+vHxMTI39//3t+nVvx9/dXTEzMn37d4uzbVj0UVlhYmF5++WVblwGgDHK0dQEASo4GDRpo4sSJkqQbN24oLS1Nn3zyiZ577jmtWbNGvr6+Nq4QpVlsbKwqVKhg6zIAlEEEXgAWFSpUUEBAgNVYSEiIWrVqpTVr1mjcuHE2qgwmaNCgga1LAFBGsaQBwG25urqqXLlysrOzsxrftGmTevXqpcDAQLVu3VqvvfaaLl++LEn66KOPVL9+faWlpVn2nzdvnvz9/bVnzx7L2O7du+Xv76+zZ8/+7rV37NihXr16qXHjxmrdurXeeOMNZWZmWrbHxMQoPDxcsbGxatGihTp06KC0tDQdP35cAwcOVLNmzRQYGKinn35aX3/99R/2mpGRoRdffFGBgYFq1aqV3njjDWVlZZW4viXp4MGDioyMVNOmTdWxY0ft27fvD/uLiYlRp06dtGPHDnXr1k2NGzdWRESEjh49qq+++kp9+/ZVkyZN1K1bN+3fv/+mmvr376/AwEA1atRInTp10tKlSy3bR4wYocaNG+vUqVOWsTlz5qhevXqWc/12ScNPP/0kf39/bd26VcOGDVNAQIBCQkI0Z84cZWRk6JVXXlGzZs0UEhKi6dOnKz8/3+q4NWvWWNX38ssvKywszPL1gAED9Nprr2nu3LkKDQ1V06ZNNXjwYJ0/f16rV69WeHi45bnx008/3fbfLT09XVOnTlWHDh3UuHFjdevWTatWrbJsf/XVV9WyZUvl5uZaHTd9+nQ1b95c169flyR9//33ev755xUUFKSgoCBFRUVZPQcOHDggf39/LV++XO3bt1dISIj27t2rixcv6sUXX1Tr1q0tj9lnn31225oBWCPwArDIz89Xbm6ucnNzlZOTo9TUVL399tu6fv26evfubdlvzpw5Gj16tJo2barZs2crKipKW7du1YABA5Sdna327dsrLy9P8fHxlmMK/p6QkGAZ27Nnj3x9fVWzZs2baomLi1NUVJTq1Kmj9957T8OHD9f69es1bNgwS/iRpOTkZG3fvl1vv/22Ro0aJScnJw0aNEgeHh6aPXu2Zs2apaysLD333HNKT0+/bf9LlixRRkaG3nnnHT3//PNauXKlJkyYUOL6Pn78uJ599llVqFBB7777rgYOHKi//e1vt+2twC+//KKpU6fqhRde0DvvvKPLly8rOjpaf/vb3/TYY4/p7bffVl5enkaPHq3s7GxJ0ueff66oqCg1bNhQc+bMUUxMjGrUqKHJkyfryJEjkqRJkybJzc1NEydOVH5+vr777jvNmTNHTz/9tFq1anXLesaPHy8/Pz/NnTtXLVu21Lvvvqs+ffrIxcVF7777rsLCwrRw4UJt2bKlUP391saNG7Vv3z5NmTJFf//737Vv3z49+eSTWrJkicaNG6fx48fr66+/1v/93//d8hzZ2dnq37+/1q9fr2effVZz5sxRs2bNNH78eM2bN0+SFBERobS0NKs3Cfn5+dq0aZM6deokZ2dn/fDDD+rXr58uXLigadOmacqUKTp79qwef/xxXbhwweqas2bN0rhx4zRu3DgFBARo7NixSkpK0uuvv673339fDRo00Lhx43TgwIE7/jcByiqWNACwSEhIUMOGDW8a/9vf/qa6detKki5fvqy5c+eqb9++lvW+kuTn56cnnnhCa9asUf/+/VW7dm3t379fnTt31vXr13XkyBE1bNjQ6ga4L774Qh07drzpevn5+ZoxY4ZCQ0M1Y8YMy3itWrX09NNPa/fu3WrXrp0kKTc3V+PGjVNISIgk6auvvtLFixc1YMAANWvWTJJUp04dLV++XBkZGapYseIt+69du7bmzJkje3t7tW3bVnZ2dpo6daqGDRsmLy+vEtP3/Pnz5enpqblz58rZ2VmS5O7urtGjR9+ytwJZWVmaOHGi2rRpI0k6efKkZs6cqSlTpqhPnz6Sfl2/HR0drR9++EH169dXUlKSevbsqfHjx1vOExgYqBYtWighIUFBQUGqUqWKJk2apJEjR2rlypVaunSp6tSp84dBPDQ0VKNGjZIk+fj4aOPGjapSpYpee+01SVLr1q21efNmHTlyRJ07d/7D/n4rJydHsbGxqly5siRp+/bt2rt3r3bs2GF5s/Hdd99p3bp1tzzHmjVr9P333+vjjz+2PJ9CQ0OVm5urOXPmqF+/fmrWrJnuv/9+bdq0SaGhoZKkw4cPKzk5WREREZJ+Xb/s4uKixYsXW9Yxt2rVSh06dNDChQutlgv169dPnTp1snx98OBBDRs2TB06dJAktWjRQu7u7nJwcLijfw+gLGOGF4BFw4YNtWrVKq1atUorV67UokWLNHDgQM2aNUuzZs2S9GugvH79urp37251bHBwsGrUqGGZdWrXrp3lx+yHDx+Wvb29Bg4cqG+++UZZWVn68ccf9eOPP6p9+/Y31XHq1Cn98ssvCgsLs8w45+bm6sEHH1SFChX05ZdfWu3v5+dn+buvr688PT01dOhQTZw4UTt37lTVqlX10ksvqXr16rftv2PHjrK3/+/L4iOPPKL8/HzFx8eXqL4PHz6s0NBQS9gtqLWwASgoKMjydy8vL0myWrvt7u4uSbpy5YokadCgQXrzzTeVmZmpxMREbd68We+//76kX0NlgU6dOqlr166aOHGiTp8+rRkzZljV+HsCAwMtf69ataokqWnTppYxOzs7Va5c+Q9n539P3bp1LWG34Pyenp5WM+vu7u63PffBgwdVo0YNS9gt0KNHD127dk1ff/217Ozs1KNHD23fvt2yfGHDhg2qWbOm5bj4+Hi1aNFCLi4ulse1QoUKCg4Ovmk5yv9+akeLFi0UExOjkSNHas2aNbp48aLGjRun4ODgO/43AcoqZngBWLi5ualx48ZWYw899JAyMzO1cOFCPfXUU5b1qgVB6be8vLws4aFt27b68MMPdfbsWcXHxysoKEgPPfSQcnJydOTIEZ08eVIeHh433SQnSZcuXZIkvf7663r99ddv2p6SknLTdX/bw7JlyzR37lxt2rRJy5cvl6urq3r06KHx48erXLlyt+z/f3uqUqWKpF+DX0nq+/Lly/L09LTa5ujoKA8Pj1v29lu/90kJLi4ut9z/4sWLmjhxonbs2CE7Ozs98MADliD32+UlktSzZ09t3LhRDzzwgOWnAndai6ur6x8eVxjFce7Lly/f8jGX/vumoGfPnpozZ46++OILtWvXTlu2bFH//v0t+1+6dEmbNm3Spk2bbjrX/z6WBc+7ArNmzdK8efO0efNmbdmyRfb29goJCdGkSZN+d1kMgJsReAH8ofr162vlypX66aefLDNm58+fvynQpKamWr4BBwcHq0KFCtq/f7/i4+PVvn17ValSRT4+Pjp48KCOHz+udu3aWc2oFqhUqZIk6aWXXlLz5s1v2v7bWbvfU6dOHU2fPl03btzQsWPHtG7dOn3yySe6//77NWTIkFseVxBeftuP9GsAKUl9u7u76/z581bb8vPzLaG8uL344os6efKkPvzwQwUFBcnZ2VlZWVlauXKl1X7Z2dmaMmWK/Pz8dPLkSS1YsEAvvPBCsdZScPPkjRs3rMb/96a+4lK5cmX9+OOPN40XPDcK3mQ88MADCggI0ObNm+Xk5KS0tDT16NHDsn/FihUVEhKiZ5555qZzOTre/ltxxYoVNXbsWI0dO1anTp3Sv/71L82ZM0evv/66Fi5ceDftAWUGSxoA/KGjR4/KwcFBNWvWVNOmTeXs7Ky4uDirfQ4dOqTk5GTLj8udnJzUunVr7dy5U8ePH1eLFi0kSS1bttSePXuUkJDwuz/Wl34NrFWqVNFPP/2kxo0bW/5Uq1ZNM2fO1LfffnvLWrds2aKWLVsqNTVVDg4OCgwM1KRJk1SpUiX98ssvt+3zt5+kIP1605OdnZ2aN29eovpu1aqVvvjiC6tPkNizZ4/V8oLidPjwYXXs2FEtW7a0LFH44osvJEl5eXmW/WbOnKnk5GTLjXSxsbH6z3/+U6y1FMza/vaxzMnJ0bFjx4r1OgUefPBB/fzzzzp8+LDV+Pr16+Xk5KQmTZpYxnr06KEvvvhCGzZsUEBAgGrVqmXZ1rx5cyUlJal+/fqWx7VRo0ZavHixtm/ffsvr//zzz2rbtq3lpr06depo8ODBCgkJ+cPnM4D/YoYXgEVGRoa++uory9c5OTn617/+pbi4OEVGRlp+9DpkyBDFxsbKyclJDz/8sH766Se9++678vHxUa9evSzHt23bVq+88orKly9vWSrRokULLV261BIMf4+Dg4NGjx6t1157TQ4ODmrfvr2uXLmiOXPm6Ny5c797Y12BoKAg5eXlKSoqSkOGDJGbm5s2b96s9PR0PfLII7ft/5tvvtH48ePVrVs3/fvf/9bs2bPVp08fS3ApKX1HRUVpx44deu655zRo0CClpaVp1qxZcnJyum1/RdWkSRPFxcWpYcOGqlatmo4ePar58+fLzs7OEroTEhK0ZMkSjRo1SnXq1NGIESO0detWvfzyy/r000+LrbbKlSsrMDBQS5cu1QMPPCAPDw8tWbJE2dnZKl++fLFc47d69eqljz/+WMOHD1d0dLRq1qypnTt3avXq1Ro+fLhlVl6SunbtqqlTp2rjxo1WN/hJ0rBhw9SvXz89//zzevzxx1WuXDmtWLFCO3bs0OzZs295/Ro1aqhatWp64403lJGRob/+9a/65ptvtHv3bj3//PPF3i9gKgIvAItvv/1WkZGRlq/LlSunv/71rxo9erSee+45y/iIESPk5eWlpUuXauXKlXJ3d1enTp00atQoqzWSBZ90EBQUZPmxbfPmzS2zprf7rVt9+/aVm5ubFi5cqBUrVqh8+fIKCgrSjBkzbrtu0dvbWwsXLtS7776r8ePHKysrS76+voqJiVHLli1v2//QoUP17bff6oUXXlDFihU1aNAgDR8+vMT1XatWLS1dulTTpk3T6NGjVaVKFY0bN07Tpk27bX9FNW3aNE2ePFmTJ0+2XP/111/X+vXrdejQIWVmZurvf/+7/Pz8LM+T8uXLa+LEiRoyZIjmzp2r6OjoYq/n1VdfVYUKFdSnTx8FBgbetMSiOLi6umrJkiWaOXOmZs+erYyMDNWpU8fqUy0KuLu7q23bttq9e7e6dOlita1evXpatmyZZs2apZdeekn5+fny8/PTe++9p4cffvi2NcTGxurtt9/Wu+++q7S0NFWvXl3Dhw+/7fIcANbs8v/3jgMAAADAIKzhBQAAgNEIvAAAADAagRcAAABGI/ACAADAaAReAAAAGI3ACwAAAKMReAEAAGA0fvHEb6Smptu6BAAAANxG1aoV7/gYZngBAABgNAIvAAAAjEbgBQAAgNEIvAAAADAagRcAAABGI/ACAADAaAReAAAAGI3ACwAAAKMReAEAAGA0Ai8AAACMRuAFAACA0Qi8AAAAMBqBFwAAAEYj8AIAAMBoBF4AAAAYjcALAAAAoxF4AQAAYDQCLwAAAIxG4AUAAIDRHG1dQGnR6a21ti7hrm156VFblwAAAPCnY4YXAAAARiPwAgAAwGgEXgAAABiNwAsAAACjEXgBAABgNAIvAAAAjEbgBQAAgNEIvAAAADAagRcAAABGI/ACAADAaAReAAAAGI3ACwAAAKMReAEAAGA0Ai8AAACMRuAFAACA0Qi8AAAAMBqBFwAAAEYj8AIAAMBoNg28mzZtUoMGDRQYGGj5M3bsWEnS7t271b17dwUEBKhz587atWuX1bELFixQmzZtFBAQoAEDBujUqVO2aAEAAAAlnE0D77///W9FRETo6NGjlj/Tp0/X6dOnNWLECI0cOVKHDh3SiBEjNGrUKJ07d06StHbtWi1ZskSLFi3SgQMH1LBhQ0VHRys/P9+W7QAAAKAEsnngbdSo0U3ja9euVXBwsDp06CBHR0d16dJFDz74oFasWCFJ+vTTT9W/f3/5+vqqXLlyGjNmjJKTk3XgwIE/uwUAAACUcI62unBeXp6OHz8uV1dXLVy4UDdu3FDbtm314osvKikpSX5+flb7+/j4KDExUZKUlJSkwYMHW7Y5OTmpVq1aSkxMVMuWLQt1/ZSUFKWmplqNOTqWl7e39112VnI5OrJkGwAAlD02C7wXL15UgwYN1LFjR82ePVtpaWkaN26cxo4dq+vXr8vV1dVqfxcXF2VmZkqSrl69etvthbFixQrFxsZajUVFRSk6OrqIHZV8Hh5uti4BAADgT2ezwOvl5aVly5ZZvnZ1ddXYsWP12GOPqUWLFsrOzrbaPzs7W25ubpZ9b7e9MCIjIxUWFmY15uhYXmlpV++0lVLD5N4AAEDZUJQJPJsF3sTERG3YsEFjxoyRnZ2dJOn69euyt7dXkyZN9N1331ntn5SUZFnv6+vrqxMnTqh9+/aSpJycHJ0+ffqmZRC34+3tfdPyhdTUdOXm5t1NWyWayb0BAADcis0Wdbq7u2vZsmVauHChcnNzlZycrOnTp+vRRx9Vz549dfDgQW3atEm5ubnatGmTDh48qIiICElS7969tXTpUiUmJuratWuaOXOmvLy8FBwcbKt2AAAAUELZbIa3WrVqmj9/vt5++23NnTtX5cqVU9euXTV27FiVK1dO7733nmbMmKHx48erRo0aiomJUe3atSVJffr0UXp6uqKionTx4kU1btxY8+fPl5OTk63aAQAAQAlll8+H11qkpqbfclunt9b+iZXcG1teetTWJQAAANyVqlUr3vExfE4VAAAAjEbgBQAAgNEIvAAAADCazW5aQ+mQNTfE1iXcNdeh+2xdAgAAsCFmeAEAAGA0Ai8AAACMRuAFAACA0VjDC/yOnss72bqEu/ZZvy22LgEAgBKBGV4AAAAYjcALAAAAoxF4AQAAYDQCLwAAAIxG4AUAAIDRCLwAAAAwGoEXAAAARiPwAgAAwGgEXgAAABiNwAsAAACjEXgBAABgNAIvAAAAjEbgBQAAgNEIvAAAADAagRcAAABGI/ACAADAaAReAAAAGI3ACwAAAKMReAEAAGA0Ai8AAACMRuAFAACA0Qi8AAAAMBqBFwAAAEYj8AIAAMBoBF4AAAAYzdHWBQAoOb7t3c3WJdy1Bqs32LoEAEAJwwwvAAAAjMYML4Ayb8W0z21dwl2LfLmdrUsAgBKLGV4AAAAYjcALAAAAoxF4AQAAYDTW8AJAGfX+6GdsXcJdGzLrQ1uXAKAUYIYXAAAARiPwAgAAwGgEXgAAABiNwAsAAACjEXgBAABgNAIvAAAAjEbgBQAAgNEIvAAAADAagRcAAABGI/ACAADAaAReAAAAGI3ACwAAAKMReAEAAGA0Ai8AAACMRuAFAACA0Qi8AAAAMBqBFwAAAEYj8AIAAMBoBF4AAAAYjcALAAAAoxF4AQAAYDQCLwAAAIxG4AUAAIDRCLwAAAAwmqOtCwAA4M90/v0EW5dw17yGPGjrEoBShRleAAAAGK1EBN4bN25owIABevnlly1ju3fvVvfu3RUQEKDOnTtr165dVscsWLBAbdq0UUBAgAYMGKBTp0792WUDAACgFCgRgTc2NlaHDh2yfH369GmNGDFCI0eO1KFDhzRixAiNGjVK586dkyStXbtWS5Ys0aJFi3TgwAE1bNhQ0dHRys/Pt1ULAAAAKKFsHnj379+vbdu26ZFHHrGMrV27VsHBwerQoYMcHR3VpUsXPfjgg1qxYoUk6dNPP1X//v3l6+urcuXKacyYMUpOTtaBAwds1QYAAABKKJvetHbhwgWNHz9ec+bM0eLFiy3jSUlJ8vPzs9rXx8dHiYmJlu2DBw+2bHNyclKtWrWUmJioli1bFuraKSkpSk1NtRpzdCwvb2/vInZT8jk62vz9jU3Qd9lC32ULfQMoDJsF3ry8PI0dO1bPPPOM6tWrZ7Xt6tWrcnV1tRpzcXFRZmZmobYXxooVKxQbG2s1FhUVpejo6Dtpo1Tx8HC742PS70Edf7ai9G0C+i5b6LvwfrkHdfzZyurjDRSVzQLv/Pnz5ezsrAEDBty0zdXVVdnZ2VZj2dnZcnNzK9T2woiMjFRYWJjVmKNjeaWlXS30OUobk3u7HfouW+i7bKFvoOwpyhs+mwXedevWKSUlRcHBwZJkCbA7duzQE088oePHj1vtn5SUpEaNGkmSfH19deLECbVv316SlJOTo9OnT9+0DOJ2vL29b1q+kJqartzcvCL3VNKZ3Nvt0HfZQt9lC30DKAybLQLasmWLjhw5okOHDunQoUPq1q2bunXrpkOHDqlHjx46ePCgNm3apNzcXG3atEkHDx5URESEJKl3795aunSpEhMTde3aNc2cOVNeXl6W8AwAAAAUKJG/aa1u3bp67733NGPGDI0fP141atRQTEyMateuLUnq06eP0tPTFRUVpYsXL6px48aaP3++nJycbFw5AAAl03vvzbR1CXctKmqMrUtAKVViAu+0adOsvg4NDVVoaOjv7mtnZ6dnn31Wzz777J9RGgAAAEoxPtcEAAAARisxM7wAAADFbdfnD9u6hLvWvt2/bF1CqccMLwAAAIzGDC8AAIBhOuzeZ+sS7tqOtiHFdi5m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2Dbz79+9X3759FRQUpNatW2vy5MnKzs6WJH399dfq27evAgMDFRYWppUrV1odu3btWoWHhysgIEC9evXS0aNHbdECAAAASjibBd6LFy/q+eef1+OPP65Dhw5p7dq1OnjwoN5//31dvnxZQ4YMUc+ePZWQkKApU6Zo6tSpOnbsmCTpwIEDmjx5sqZNm6aEhAT16NFDQ4cOVVZWlq3aAQAAQAlls8Dr6empffv2qVevXrKzs9OlS5d07do1eXp6atu2bXJ3d9cTTzwhR0dHtWrVSt27d9eyZcskSStXrlTXrl3VrFkzOTk56emnn5aHh4c2bdpkq3YAAABQQjkWx0lycnKUmJioOnXqyM3NrdDHVahQQZLUtm1bnTt3TsHBwerVq5feeecd+fn5We3r4+OjVatWSZKSkpLUu3fvm7YnJiYW+topKSlKTU21GnN0LC9vb+9Cn6O0cXQsm0u26btsoe+yhb7LFvouW4qz7yIF3v/3//6fxo8fr1GjRsnf31+9e/dWUlKSKleurMWLF6t+/fp3dL5t27bp8uXLevHFFxUdHa2//OUvcnV1tdrHxcVFmZmZkqSrV6/ednthrFixQrGxsVZjUVFRio6OvqPaSxMPj8K/GSmQfg/q+LMVpW8T0HfZQt+F98s9qOPPxuNdttD33StS4J06darS09Pl6emprVu36ueff9bHH3+sVatWafr06frggw/u6HwuLi5ycXHR2LFj1bdvXw0YMEDp6dZRKzs72zJ77Orqarm57bfbPTw8Cn3NyMhIhYWFWY05OpZXWtrVO6q9NDG5t9uh77KFvssW+i5b6LtsuVXfRQnCRQq88fHx+uijj3T//fdr1qxZatOmjYKCguTh4aFevXoV6hxHjhzRK6+8ovXr18vZ2VmSdP36dTk5OcnHx0dffvml1f5JSUny9fWVJPn6+urEiRM3bW/Tpk2he/D29r5p+UJqarpyc/MKfY7SxuTeboe+yxb6Llvou2yh77KlOPsu0uKInJwcVa5cWdKvHy0WEhIiScrLy5OjY+EytL+/v7KzszVz5kxdv35dP//8s95880316dNHHTt21Pnz57V48WLl5OQoPj5ecXFxlnW7ffr0UVxcnOLj45WTk6PFixfrwoULCg8PL0o7AAAAMFiRZngbNGiglStXytvbW2lpaWrbtq2uX7+uBQsWqF69eoU6h5ubmxYuXKh//OMfat26tSpWrKju3bsrKipKzs7O+uCDDzRlyhTNnj1bnp6emjBhglq2bClJatWqlSZOnKhJkybp3Llz8vHx0YIFC+Tu7l6UdgAAAGCwIgXecePG6YUXXlBaWpoGDx6satWqadKkSdqxY4cWLVpU6PP4+Pjccr1v48aNtXz58lseGxERoYiIiDuuHQAAAGVLkQJvpUqV9OWXXyo9PV2VKlWSJA0cOFAjR468oxvHAAAAgHutSGt4n3zySf373/+2hF1Jql27NmEXAAAAJU6RAq+zs3Ohb04DAAAAbKlIqbVHjx4aNGiQIiIi9MADD8jFxcVqe8+ePYulOAAAAODiIfRMAAAgAElEQVRuFSnwzps3T5L04Ycf3rTNzs6OwAsAAIASo0iBNzExsbjrAAAAAO6JIq3hLZCcnKw9e/YoOztbFy5cKK6aAAAAgGJTpBne69eva9y4cdq8ebPs7e21detWvfnmm0pPT1dsbKwqVqxY3HUCAAAARVKkGd65c+cqMTFRH330kcqVKydJeuqpp/Tzzz9r+vTpxVogAAAAcDeKFHg3btyoV199VS1atLCMNW/eXJMnT9bOnTuLrTgAAADgbhUp8J47d05//etfbxqvXr26rly5ctdFAQAAAMWlSIG3bt262rdv303jGzZskI+Pz10XBQAAABSXIt20NmLECI0aNUrff/+9bty4obVr1+rUqVPatm2bZs2aVdw1AgAAAEVWpBne9u3bKyYmRt99950cHBy0aNEi/fTTT5o1a5Y6duxY3DUCAAAARVakGd6zZ8+qTZs2atOmTXHXAwAAABSrIs3whoeH64knntDq1auVmZlZ3DUBAAAAxaZIgXfZsmXy8fHRW2+9pdatW2vs2LG/exMbAAAAYGtFCrzNmjXT66+/rr1792r69Om6du2ahg4dqnbt2nHTGgAAAEqUIgXeAk5OTurQoYMmTpyoESNGKD09XQsXLiyu2gAAAIC7VqSb1iQpMzNT27ZtU1xcnA4cOKAaNWroueee06OPPlqc9QEAAAB3pUiBd/To0fr8889lZ2enjh07avHixQoODi7u2gAAAIC7VqTAm5qaqgkTJqhOnTry8vLS/fffX9x1AQAAAMXijgJvfn6+Fi1apDNnzmjChAmWcS8vLz355JMaPHiw7O3valkwAAAAUKzuKPBGR0fr888/V0REhFq1aiUPDw9dvnxZ8fHxmjt3ro4ePap58+bdq1oBAACAO1bowPvZZ5/pwIEDWrlyperVq2e1rXPnznr88cc1cOBArV69Wr179y72QgEAAICiKPT6gxUrVig6OvqmsFugXr16io6O1urVq4utOAAAAOBuFTrwJiUlqXXr1rfdJzQ0VCdOnLjrogAAAIDiUujAm5ubKwcHhz/cz87O7q4KAgAAAIpToQOvj4+P9u3bd9t99uzZo7p16951UQAAAEBxKXTgffTRRxUTE6OzZ8/+7vakpCTFxsbqscceK7biAAAAgLtV6E9p6Nevnz7//HP16tVLvXr1UmBgoNzd3ZWRkaEDBw5o1apVCg0N5VcLAwAAoEQpdOC1t7fX3LlzNXfuXC1btkwfffSRZZuXl5eGDRum55577p4UCQAAABTVHf3iCQcHBw0fPlzDhw/XDz/8oEuXLsnd3V0PPPAAv2ENAAAAJdIdBd7fql27dnHWAQAAANwTTMsCAADAaAReAAAAGI3ACwAAAKMReAEAAGA0Ai8AAACMRuAFAACA0Qi8AAAAMBqBFwAAAEYj8AIAAMBoBF4AAAAYjcALAAAAoxF4AQAAYDQCLwAAAIxG4AUAAIDRCLwAAAAwGoEXAAAARiPwAgAAwGgEXgAAABiNwAsAAACjEXgBAABgNAIvAAAAjEbgBQAAgNEIvAAAADAagRcAAABGI/ACAADAaAReAAAAGI3ACwAAAKMReAEAAGA0Ai8AAACMRuAFAACA0Qi8AAAAMBqBFwAAAEazaeBNTEzUM888o+bNm6t169Z66aWXdPHiRUnS119/rb59+yowMFBhYWFauXKl1bFr165VeHi4AgIC1KtXLx09etQWLQAAAKCEs1ngzc7O1qBBgxQYGKi9e/dqw4YNunTpkl555RVdvnxZQ4YMUc+ePZWQkKApU6Zo6tSpOnbsmCTpwIEDmjx5sqZNm6aEhAT16NFDQ4cOVVZWlq3aAQAAQAlls8CbnJysevXqKSoqSs7OzvLw8FBkZKQSEhK0bds2ubu764knnpCjo6NatWql7t27a9myZZKklStXqmvXrmrWrJmcnJz09NNPy8PDQ5s2bbJVOwAAACihHG114Tp16mjhwoVWY1u3blXDhg114sQJ+fn5WW3z8fHRqlWrJElJSUnq3bv3TdsTExMLff2UlBSlpqZajTk6lpe3t/edtFGqODqWzSXb9F220HfZQt9lC32XLcXZt80C72/l5+frnXfe0a5du7R06VL985//lKurq9U+Li4uyszMlCRdvXr1ttsLY8WKFYqNjbUai4qKUnR0dBG7KPk8PNzu+Jj0e1DHn60ofZuAvssW+i68X+5BHX82Hu+yhb7vns0Db0ZGhv7+97/r+PHjWrp0qfz9/eXq6qr0dOuolZ2dLTe3Xxt3dXVVdnb2Tds9PDwKfd3IyEiFhYVZjTk6llda2tUidlLymdzb7dB32ULfZQt9ly30Xbbcqu+iBGGbBt4zZ85o8ODBuu+++7Rq1Sp5enpKkvz8/PTll19a7ZuUlCRfX19Jkq+vr06cOHHT9jZt2hT62t7e3jctX0hNTVdubl5RWikVTO7tdui7bKHvsoW+yxb6LluKs2+bLQq5fPmyBg4cqKCgIC1atMgSdiUpPDxc58+f1+LFi5WTk6P4+HjFxcVZ1u326dNHcXFxio+PV05OjhYvXqwLFy4oPDzcVu0AAACghLLZDO+aNWuUnJyszZs3a8uWLVbbjh49qg8++EBTpkzR7Nmz5enpqQkTJqhly5aSpFatWmnixImaNGmSzp07Jx8fHy1YsEDu7u62aAUAAAAlmM0C7zPPPKNnnnnmltsbN26s5cuX33J7RESEIiIi7kVpAAAAMEjZ/JwLAAAAlBk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rUQE3osXLyo8PFwHDhywjH399dfq27evAgMDFRYWppUrV1ods3btWoWHhysgIEC9evXS0aNH/+yyAQAAUArYPPAePnxYkZGROnPmjGXs8uXLGjJkiHr27KmEhARNmTJFU6dO1bFjxyRJBw4c0OTJkzVt2jQlJCSoR48eGjp0qLKysmzVBgAAAEoomwbetWvX6sUXX9To0aOtxrdt2yZ3d3c98cQTcnR0VKtWrdS9e3ctW7ZMkrRy5Up17dpVzZo1k5OTk55++ml5eHho06ZNtmgDAAAAJZijLS/+0EMPqXv37nJ0dLQKvSdOnJCfn5/Vvj4+Plq1apUkKSkpSb17975pe2JiYqGvnZKSotTUVKsxR8fy8vb2vtM2Sg1HR5tP6NsEfZct9F220HfZQt9lS3H2bdPAW7Vq1d8dv3r1qlxdXa3GXFxclJmZWajthbFixQrFxsZajUVFRSk6OrrQ5yhtPDzc7viY9HtQx5+tKH2bgL7LFvouvF/uQR1/Nh7vsoW+755NA++tuLq6Kj3dOmplZ2fLzc3Nsj07O/um7R4eHoW+RmRkpMLCwqzGHB3LKy3tahGrLvlM7u126Ltsoe+yhb7LFvouW27Vd1GCcIkMvH5+fvryyy+txpKSkuTr6ytJ8vX11YkTJ27a3qZNm0Jfw9vb+6blC6mp6crNzSti1SWfyb3dDn2XLfRdttB32ULfZUtx9l0iF4WEh4fr/PnzWrx4sXJychQfH6+4uDjLut0+ffooLi5O8fHxysnJ0eLFi3XhwgWFh4fbuHIAAACUNCVyhtfDw0MffPCBpkyZotmzZ8vT01MTJkxQy5YtJUmtWrXSxIkTNWnSJJ07d04+Pj5asGCB3N3dbVw5AAAASpoSE3j/85//WH3duHFjLV++/Jb7R0REKCIi4l6XBQAAgFKuRC5pAAAAAIoL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vVgffChQsaNmyYgoOD1aJFC02ZMkW5ubm2LgsAAAAlSKkOvKNGjVL58uW1Z88erVq1Svv379fixYttXRYAAABKkFIbeH/88UcdPHhQY8eOlaurq2rWrKlhw4Zp2bJlti4NAAAAJYijrQsoqhMnTsjd3V1/+ctfLGN169ZVcnKyrly5okqVKt32+JSUFKWmplqNOTqWl7e39z2ptyRwdCy172/uCn2XLfRdttB32ULfZUtx9m2Xn5+fX2xn+xOtW7dOs2bN0ueff24ZO3PmjMLDw7V7925Vq1bttsfHxMQoNjbWamz48OEaMWLEvSj3tlJSUrRixQpFRkYaHbj/F33Td1lA3/RdFtA3fZd0pfYtQ/ny5ZWVlWU1VvC1m5vbHx4fGRmpNWvWWP2JjIy8J7X+kdTUVMXGxt4042w6+qbvsoC+6bssoG/6LulK7ZIGX19fXbp0SefPn5eXl5ck6eTJk6pWrZoqVqz4h8d7e3uXmnclAAAAKLpSO8Nbq1YtNWvWTP/4xz+UkZGhs2fPas6cOerTp4+tSwMAAEAJUmoDryTNnj1bubm5evjhh/XYY48pNDRUw4YNs3VZAAAAKEEcJk2aNMnWRRRV+fLl1blzZw0ePFiDBg3SQw89JHv70pnh3dzc1Lx580KtPzYJfdN3WUDf9F0W0Dd9l2Sl9lMaAAAAgMIondOhAAAAQCEReAEAAGA0Ai8AAACMRuAFAACA0Qi8AAAAMBqBFwAAAEYj8AIAAMBoBF4AAAAYjcALAABQTPh9XiUTgRclFi8agFmuXbum/fv327oM4J7KycnRN998Y+sy8D8IvCix7OzsLH/Py8uzYSX3XkG4v379upKSkpSWlmbjimzD9Me5rLpx44Yk6aOPPlJMTIzVWFlx6dIlHTp0SLt379b169dtXc6fouAxjo+P16lTp2xczb1X0O/ixYs1a9YsSWX3NS0zM7PEPc8dbV0A7syNGzfk4OCgb775Rnv27NGJEydUv359tW/fXj4+PrYur8gK+jp58qS++OILffvttwoKClKbNm1Uo0YN2dub/d4sLy9PDg4Oev/997V582adPHlSISEh6tq1qx5++GGVK1dODg4OcnZ2tnWpxSo/P192dna6evWq9u7dq9OnT+v++++Xv7+/atWqJUdHc1+izpw5o/j4eLm7uyskJEQVKlSwdUn3TMH/35SUFD3yyCOSJAcHB0n/fbP32ze4psjLy5O9vb22bNmihQsX6tq1a3JwcNCMGTM0cOBA9erVy+jXtoLHeMmSJUpOTtYbb7yhhg0bGvuYF/SbkpKi8PBwSTL68f2tgud6cnKyVq1apR9//FHff/+9Hn/8cfXp00fOzs6W13tbscvn58alUteuXVWxYkVVr15dV65c0ZUrV1SzZk0FBgbq0UcfLXXfPAv+I/Tr10/Sry8Sly5dUvny5dWwYUP5+/urU6dO8vT0tHGl905GRoYeeughvfXWW0pOTtbHH3+sS5cuyd7eXnXr1tX48ePVoEEDW5dZrHJzc+Xo6KiYmBht2LBB2dnZqlSpkmrUqKGGDRuqbt26uv/++9WkSRNbl1osCt7Y7d27V//3f/8nOzs7eXh4yMHBQY0aNVK7du3UsmVL44KAJJ0/f15RUVH64YcfNGTIELVt21a1atWSk5OTrUu7pzIyMtSlSxdNmDBB1atXV1ZWlr788ktt2bJFM2fOVKNGjWxd4j138eJFTZ8+XefPn9fIkSON7vncuXMaNGiQsrKyNGbMGAUHB6tKlSplJvgOGDBA3t7eCg4O1ty5czV69GhlZWXJ29tbHTp0sGltDpMmTZpk0wpwx44ePaqNGzcqLi5OISEh8vX1laenpy5fvqydO3cqNDS0VAXDgrB7+vRpLViwQFu3blW1atV08uRJNWvWTJ988on27dun4OBgPfDAA7Yut9jduHFD9vb2+vTTT5WXl6eRI0cqNTVVjo6Oeuutt7Rx40Z5eXnpySefNG7Gs+CbwJgxYzRr1iw9++yzSkhIULly5RQXF6eDBw+qWrVqCggIsPnsQHGxs7PT2LFj1alTJ40ePVp+fn6yt7fXmTNn9Nlnn+n06dNq06aNrcssdhkZGbp06ZKcnJx09OhRHTt2TD/++KOuXLmi8uXLq2LFirYusVjl5eXJzs5On3zyia5cuaIxY8boL3/5i2rUqKFGjRrpq6++UkZGhpo3b27rUu85V1dXNWnSRMeOHVNMTIzc3Nzk7+9vmRE1SXp6uk6dOqW0tDTt3r1bSUlJysjIUH5+vlxdXVWuXDlbl1jsCp7rhw4d0urVq/Xxxx+rQYMGmjdvniZOnKglS5bo3LlzatOmjU2Dv1nfPQ334YcfKigoSJmZmerataskqVKlSgoMDFRgYKBSUlJ05swZ1a1b18aV3pmCILN582a1bdtW0q8/EvLy8tLo0aOVmZmpqlWrKjQ01MaV3hsFLwAnT55U7dq1JUkbN26Uj4+Pqlevri5duqhmzZpycXGxZZnFruBxP3bsmDw8PBQQEKAzZ87oxo0bmj17tj744AMdOnTI8lw3gb29vXJzc1WlShX1799f7u7uql27tkJCQnTmzBkdPnxY/v7+ti7znvD29taoUaMk/fqmfceOHTp06JDi4uI0ZMgQ9e3b18YVFq+C/9dXr15VnTp1LON5eXmqWLGiGjduXCZubLp27ZrKlSsnb29vTZ06Vbt27dKKFStUtWpVm8/43QvVq1fXtGnTJEk7d+7UunXrNH/+fGVlZenll19Wt27dbFxh8St4rn/77bcKDg6W9Osylnr16qly5cp69NFHNW/ePJu/wSHwlhLXr1/X1q1b9dZbb6ly5crKz89X06ZNrV4wvL295e3tbcMqi6bgP0u1atV07NgxSdK6devUrl07y/bz58/bqrx7rmDWsm3btpo3b54yMjL0n//8R0899ZQkadeuXXrhhRdsWeI9UdB3Zmamypcvr7y8PG3fvt2yvW7dutq/f7+qVq1qtX9plZOTIycnJ3355ZfKz8/XkiVLNGLECEmSk5OT6tatW+rerP6RgnV9Fy5c0IYNG5SSkqKgoCAFBARo7NixysrK0v79+1WvXj1bl3rPtGrVSoMGDZKfn5/atWunqlWrKj8/X3FxcRo6dKity7snCh73Y8eOaeHChTp//rxq1qyp7OxsnT17Vj///LM+//xz7d27V15eXrYu964V9HvlyhXt2rVLly9fVosWLRQWFqawsDClp6dr48aNRi/lkKTWrVtr/vz52rt3r9asWaMXX3xRkrR+/Xo1bdrUxtUReEsNZ2dnLV++XMnJydq6dau2bNmiESNGqEGDBurdu3epXd/62x9Th4SEaOnSpTp37pxcXV3l7u4uSdq8ebPefvttW5Z5z5w9e1Zubm7y9PRUUFCQ+vXrJxcXF7Vu3Vr//Oc/dezYMaWkpBg1y/m/mjRponLlyunYsWNKTU21LFtZt26dZca7YO1raVawVvXo0aPau3ev9uzZo59++km9e/dWUFCQcctVpP/ekPbuu+/qm2++0YULF7Ru3TrVrFlTzZs3V/369VWnTh3dd999Nq60eBUEoGvXrikwMFDPPPOM/vnPf+rAgQOys7NTYmKifHx81KVLF1uXek8UTGJ89913qlChgurXr6+ff/5ZTZo0UXBwsLKzs1W7dm0jwq7038c7JiZGCQkJOnnypBwdHdWkSRN17NhRTZs21SOPPFIqv0ffibp16yoyMlKxsbE6e/aszp49q3/84x/68ccfNWbMGFuXx01rpUXBN/yMjAzLDWnHjx/XmjVrtH37dqWkpOjpp5/Wyy+/bONK70zBTUtTpkxR27Zt9dBDD0mSPvvsM02aNEk1atSQp6enlixZYuNKi19+fr569eqlevXqqXXr1mrWrJmqVq0qR0dHHT58WCNHjlSdOnX0+OOPq3PnzrYut1gVfIO4fv26nJ2dlZWVJVdXVx05ckQTJ05UlSpVdObMGS1dulT33XdfqV+/e/LkSVWqVMkyW33t2jVt2bJFq1at0pEjR1StWjWFhoZq7NixcnNzs3G1xa9Zs2ZavXq1KlasqEmTJqly5cpav369KleurJdeekndu3e3dYn3xJNPPqn+/furS5cu2rlzp7Zv3y53d3f5+voqLCzM8qa+rCj4f2+qoKAgffTRR6pcubJmzJihvLw87dixQx4eHpowYYLRExcF8vPztWLFCu3cuVMuLi7Kz8/X8OHDS8RSLfOmFAzl4OCgzMxMhYaGKjw8XJ06dVKbNm306quvavz48ZYnl1S6ZsMKZrU2btyoJ5980jIeFhYme3t7ubq6qmHDhrYq757Ky8tT7969tXfvXr355puqUqWKWrVqpRYtWujBBx/U3r17LYHQNAXhdeLEiUpLS1P//v0VEhKioKAgPfXUUzp37pxGjRplRNiVfv382caNG6tSpUpKSkrSc889p4iICEVERCglJUVr1qzRzp07jQq7BeFm9+7dqlevnmrVqqWvvvpKWVlZiomJ0X333aeTJ09a1u2bpOA5GxQUpAULFig/P19du3ZVWFhYqXp9LoqC/r799ltt3LhRx44dU/PmzdWlSxfjluxI/32e79q1S/Xr11fjxo11+PBh5ebmas6cOZo0aZKuXr2q1q1b27rUeyY3N1cHDx7U3r17dd999+nhhx+2fOJSSULgLQUKXkDOnz+v5s2ba/v27dq+fbucnJzUuXNn9e3b12otb2l5MS14oUhKSpKvr6+++uorVa9eXc7OzqpU6f+zd+dxNeX/A8dft6sS7bTIUpFWSxElJVtlibGOdQxjLGMMs5gZM7YxlmEGM2Mfy9gmW6uQkEQkqVSiqIhKKBFpr/v7w+PeL2a+398scbtnzvOfGbf+eJ/Ouee8z+fz/rw/ugwePFjZIb5WUqmU8ePHM2TIEGQyGaGhoYSEhHDs2DHMzc1xdnbG09NTMC25XiSRSKiqqqJFixYEBwdz48YNpFIpHh4eTJw4kVatWr30u6ru888/R1tbm7179+Ln58emTZvo1KkT77zzDl5eXkyfPl1wddrykbzq6mrKysoU6xAMDAwAMDMz4/r16+jq6iozzNdCfs3Onj2bxo0bs3z5ci5fvsyMGTMwNDRU1HMLkfy8L1iwAENDQ7S1tQkODiYwMBBbW1s6duyIr68vLVu2VHKkdUN+vMXFxYr/P3HihKLriIODA4mJiYIczZfP0AYHB7N+/XqMjY3R0dEhKCgIc3NzXFxc8PT0pFmzZsoOFRB3WlMJ8pvnp59+iqenJ4cOHeLy5cusWLGCkydPMmLECAYMGIC/v7+SI/1r5DeHsLAw0tLSWLNmDWvXriUiIoKcnBwlR/dm1NbW4uPjww8//MDw4cPx9/dn7dq12NjYsGfPHpKTk5UdYp2T70a0b98+rl27xpo1a9iwYQMff/wxaWlp+Pj4MGLECH799VeePHmi5Gjrho6ODjk5OaipqREcHMxPP/2Evr4+X3zxBZ06dWLGjBmUlZUpO8zXwsPDA1NTU/Ly8nj27BnGxsbIZDL8/f1p3769ssN7raRSKdOmTWP16tU8fPiQkJAQAMEmu/KR7du3b5OXl8fWrVuZMmUKdnZ2TJ06lYsXL7J+/XpB7rrWp08fZDIZOTk5FBQUKDaCCg0NVelNof4X+eDaL7/8wty5c9mzZw8ff/wxw4cPR1tbGz8/v3pVjij24VUBEomEu3fvsmXLFtauXYuenh4AlpaWGBgYoKurS4cOHdi9ezdmZmYq9+VycXHBxcUFTU1NEhMTuXTpEmlpaaSlpdG6dWtBTfO+SiKR4OrqSmxsLOfOncPJyQlLS0s8PDyYMmUKtra2glvMJJFIkEgkzJs3j8mTJ+Pt7Y2RkRFt27bFyMiIu3fv0qVLFy5cuEB5eTlOTk7KDvkfkScBsbGx7N+/HzMzM7y8vOjfvz++vr40b96cgoICwdb3SaVSevbsibGxMY0bN2br1q2cOnWKgoICli5dKqjkT95T++HDh9y4cYMrV64AzzuRZGdnExQUxKVLl/D29laZmbi/Qn6tBwQEoKWlhY+PDxcuXCAnJ4cvvviCqqoqevXqxZAhQ5Qdap3T1NSka9euipHrjRs3kpiYSFZWFiY7pJwAACAASURBVN99952grnP4z7kuKysjJyeH4cOHo6Ojg4mJCR06dKBjx45YWVnRo0cPRc6ibMJ6kgrYkydPaN68OTExMbi5uSnKATw8PNixYweHDx9GU1OTiIgIevbsWe+bW8u/LDU1NdTW1tKuXTs6dOhAeXk5sbGxnDx5kvPnzzNjxgxlh/rayP8GDg4OfPTRR/z888+89dZbfPjhhwwZMkSwTcolEgmlpaUYGxvz7Nkzxee1tbV4enqyZcsW3N3dMTc3JyQkBG9vb5o3b67EiP8Z+QyNq6srt2/fZsGCBYSFhfHhhx/Stm1bRo0axYgRI5QcZd2SX9tZWVnEx8ejqamJs7MzXbt2Zfbs2RQWFuLp6UmjRo2UHWqdkiexixYt4tq1a+jq6pKTk4OjoyPq6urU1NSgq6sryLp8+M+snaWlJWfOnAGez+B169YNeL75iJBaTMqv8/v373P9+nXU1dXR1NTE29tbMdI7depUwV3n8LzNooaGBgcPHuTChQtIJBIWLVqk+HmTJk3qXX2+mPCqCFtbW2xsbFixYgVff/01rq6u3Lx5k40bN9KiRQsArK2tiYyMVKkkafv27fj7+6Ojo0P37t1xd3fHxcWFnj17UlJSItgHAzy/YZw+fRp9fX1qa2v55JNPSEhIICwsDDU1NUaNGqXsEF+bRo0a4eLiwpIlS9DQ0KBXr15oaGhw7tw5rl+/jqurK66urmzcuFGlR7hffLHT09Nj6tSp+Pj44OfnR3BwMBMnTsTY2FhQo33yY87JyWHSpEno6emhp6fH3r17sbW1ZfDgwfTq1UvQMzcrVqygoKBA0XUlOzsbS0tLJBIJ5eXlyg7vtbOxsUEikXDv3j2aNm2qSPbDwsL48ccflR1enZBf53l5ebz33ntUVlbSokUL9PX16dChA97e3oo1KUIkPy51dXW0tLQ4ePAgycnJDB06lH79+ik60tQnYlsyFVJYWMjq1asVCVGzZs2wtLRk7ty5tGzZknfeeQcPDw+mTp2q7FD/lKysLEaNGsWXX37JnTt3iI6Opri4mLZt29KhQwcmTpyoaMEmRBEREYp2LZ07d+bSpUvcunULmUxGTU0NSUlJgttd7VXLly/n4sWL1NbWUllZSdOmTfH09GTq1KkcOnSILVu2cPToUWWH+bfJF5xu376drKwsHBwcMDQ0JCEhgcDAQCQSCcuWLRNU2zn57NPSpUspLi5m4cKFpKamkpqaSlpaGllZWRgZGbFt2zZlh1qn5MddUlJCXl4ehYWFWFpaCq7H8H+zatUqrK2t8fLyQktLS/H58ePHmT17NmZmZlhbW7N582YlRll35N/txYsXU1xczGeffUZCQgIJCQnk5uby7Nkz2rZty5IlS5Qdap2LjIykSZMmL20mkZaWRkBAAOHh4ZSUlGBnZ8eWLVvq1aJUMeGtx+RvkPI96E1MTFBTU1NsIVxdXY2rqytRUVFs27YNbW1tfvrpp3o/ciLvJXzgwAHS0tJ4sYw8MTGRgIAA0tLSCA4OVl6Qb0BOTg47duwgICAAHx8fZs6ciUQi4caNG+jo6ODi4qLsEF+bR48eKVbrJyYmkpGRQUlJCd26dcPQ0JBVq1aRn5/P0KFDVX66v7KyEh8fH/Lz89HS0sLJyQkLCwuys7OJiYlh9erVgqzf3blzJ82aNcPHx0fxWW5uLsnJyTRq1IhevXopMbq6J79ff/HFFyQnJyOVSmnRogVt27ale/fuWFtbC2ajhVdVV1fz2WefER0djbq6Or6+vvTv31+xzWxKSooiARTa32Dt2rV07Njxpen79PR0zp49i7GxsSDrlVeuXImHhwfJyckkJiYye/bsl3aRi4qK4syZMy+VONQHYsKrAhYtWkRoaChSqZQ+ffowYMAAXF1dFaULaWlpJCQkMHLkyHpfzlBbW8u7776LtbU1lZWVNG/eXHDtmP6quLg4jhw5QtOmTZk4cWK9eiOuS/IRkfDwcEJCQrh8+TK9e/dmwoQJ2NnZKX4vPz+f7du3M3DgQBwdHVW6LZk8CSoqKmLv3r1UV1fTuXNnnJyc0NbWpqioCD09PcGUNLy4xerhw4fZtm0bX331FR06dMDU1FTZ4b028vN869YtRo0axdatWzl9+jRnzpyhUaNG5OXlUVNTw4YNGwTZZlAuIyOD77//nujoaKRSKYaGhgwfPpyhQ4cqdlAUghdH8w8fPkxQUBALFizAwsJCsPfvF8nbkZ04cYJdu3aRnJyMgYEBw4YNY+zYsZiYmCg7xD8kdmmop+SrfY8cOcKBAwdYs2YN3bt3Jzo6mm3bthESEsKdO3dwc3NTrIpUhVrHgoIC7t69S0FBARkZGYSFhVFSUoKBgQHGxsbKDu+1k5/X+Ph4EhISaNSoEerq6pSUlHD16lWOHDmCoaHhS31ohUK+oGX8+PE4OzvTp08frl69yo8//sjBgwfJzMzExcWFJk2a0KNHD5o1a6bSyS78p9+wtrY2nTt3Jjk5mV27dlFWVkbr1q0xNDRUdK0QAvn1vWzZMg4fPkx5eTk5OTlcu3aNu3fvUl5ejq6ubr1/Mf+r5AnQtm3baNasGePGjSM/P5+GDRvy4YcfEhUVxVtvvSXYHeXk5/2LL76gY8eOzJkzhy+//JImTZqwdetWtm7dSm5u7kv94lWZ/HhXr15NUFAQGRkZZGRkkJubS2VlJTKZDC0tLZV4Jv9VtbW1SKVSTp48yaVLl1i+fDne3t40btyY48ePs2bNGkJDQxk+fHi960whvLMhEPLk4Pz580ydOlWxyrVfv36UlJTg5+dHWloa6urqKtXE3NjYmDlz5nDr1i2ys7OJi4sjPT2dS5cuYWJiQufOnenfv3+9aVRd1+QjeYGBgcTFxfHo0SMcHR3R0tLi4sWLlJSU0KZNG8UWy0IhHwE7fvw45ubmzJ8/n5qaGt5++21yc3OJiooiKCiIZ8+eoa2trfJbkMqP9+HDhwQGBlJeXk7Tpk3p3r07lZWVbN68mcuXL7N8+XKaNGmi7HDrjPwBf+jQIY4dO0bjxo05deoUZ8+eJSwsjICAAObMmUOPHj2UHGndkn+vnz59qqhrDAwMxNfXFysrKxwdHet9qdk/Id/2Pjk5me3btys+HzFiBFKplKioKIYPH67ECOuW/DrfvXs3wcHBGBgYEBoayokTJzh58iTa2tosWLCAzp07KznS1ycwMBB3d3caNWqEnZ0d1tbWjBs3jrS0NK5du1YvO1OICW89JR8ZUldXp7i4+KWfaWtrM23aNMW/Ve0tUiqVYmVlhZGRET169CAzM5P09HSSkpIICAhAV1dX5es2/z8ffvgh3377LZWVldy4cQMtLS0WLFjA9evXBdmMXz4q0KBBA9q3b6+YEmvUqBHW1tZYWVkxbtw4GjdujEwmU+lkF/7Tiuzy5csEBwfTqVMnYmJi2Lp1K25ubjg4OJCWliaoZFf+klJQUMDIkSPR19enUaNGDBs2jGHDhnHz5k1OnDjxUq2f0Li7u7Ns2TK8vLwoKChQ1CmfPXuWYcOGKTm616uwsBBzc3PCwsIYMGCA4qVv4MCBbN68+aUFTqrsxet84sSJ2NraAjBlyhSmTJlCWloaBw8eFFQJx4vU1NSorKzE2NiYnJwcHjx4oOg0o6+vT7du3XB1dVV2mH9ItTKlfxn5is+goCAKCgpwd3fHycnpd02cVWU6VF7DmZ6ezu7du6msrGTVqlWYmpqir6/P0KFDiY+Px97eXtmhvhbyG2V6ejoxMTE0atQIV1fXlzZWEGqdo1Qq5dmzZ3z//ffcvn0bbW1tfHx8MDMzQ09PDzU1NcUImKpcz39G3759fzeNe+vWLUxNTQU3rS8/bytWrOD48eNUVFTw0Ucfoa+vj4aGBq1btxZkvb78vhYREYGtrS0bNmxQLDqdPXs2lpaWaGpq4ujoqOxQXysLCwvc3NzYuHEjGhoauLq6kp2dzaFDh2jSpIng2nOtXr2a6OhodHR0XuoXb2dnV+8Wa9W12NhY/P39UVdX59mzZ/Ts2RMrKytMTEzQ0tKqt/dwsYa3HkpPT6dp06bo6+vTtm1bTExMyMjI4NKlS1y6dIlr165hbGyMoaGhskP9S+Qjd/Pnz0cmk/HJJ5+QlJTE4sWLWblyJVVVVYwYMUJwN0Y5+U3gvffeIzMzk+DgYEJDQ4mPj0cqlZKXl4e2tna9nAr6J8rKypBKpWhqatK0aVO0tbU5efIk586dIycnh7KyMtTU1BRdG1RdbW2togepn58fP//8M8nJyTRs2JCWLVtiYGCAurp6vX0o/F3y41FTU6OiooJjx45x5MgR7t27R+PGjWnYsCENGzYU3HHLZyOGDBnCmDFjsLa2RiqVoqOjQ1paGgYGBkycOFGQdfmvsrW1JTc3l3Xr1rFz507Onj1Lw4YN+eSTTwSzRkN+/ebm5vLo0SMOHTpEeHg4ZWVlmJmZCbqVJjx/jltYWDBmzBhatGhBbGwsR44cISkpiezsbJo0aVJvO3GIXRrqmfj4eI4ePcrXX39NREQEzs7OGBkZ8eDBA+Li4rh06RIpKSksXrxYJVf7Pn36lD59+hAXF0dpaSm9evVi8uTJmJmZceTIERYtWiTI+l35KFBoaCi//PILR48eJSIigpCQEMrKyjh//jw2Njbs3LlTMImf3MiRI9mzZw8FBQWKbTcfP37MsWPHCA8P5/Lly0yaNIlPPvlEyZHWDflI/ueff86NGzfo0KEDjx494tq1a+jo6ODq6srYsWMFNeUpv77LysoUPVgrKirw9/fnwIEDZGRkYGVlRUhIiMqVYP0v8nOdkZHBDz/8wNq1a1/qnV1UVKRyAxN/xYvdCgoKCmjYsCGmpqY8efKEjIwMqqqqFOtPhEB+nb8oKytL0X82Pz+fLl26sHPnTsF0XnlVbW0tT548QU9PT5H8Z2VlERoaSmBgIKtXr663LTXFhLeeyc7OpqSkhKKiIubNm0fHjh2xtbWlS5cutGvXjsaNG5OdnY2FhYWyQ/1L5DfGmJgY1q9fz+eff054eDgXL14kJCSEJ0+e4OXlRVRU1EtNy4VCfvyzZ8/G3d2dkSNHsnz5clq1asXYsWOZMmUKHh4eTJw4Udmh1qnKykr8/f0ZNmwYTk5OODo6MmjQIPr06aMo37h58yYNGjSgVatWf/hAUVXdu3fn8OHDGBoakp+fT1ZWFsnJyYSFhTFq1CgmTJig7BDr3Ntvv011dTUTJkygf//+irKNnJwcEhISBNeTVF6numDBAoKCgvD09OS9996jdevWGBgYCG40+7+ZM2cOZ86cQVNTkx49euDi4kL37t2RyWQYGRkp/k5CMWbMGHR1dZkyZYqi1zDAuXPnyMzMFNx9HP6T7B87dowdO3aQmZmJl5cXPj4+dO/eXSVKtMSShnpGX18fY2NjWrZsiZWVFUVFRcTHxxMdHU1SUhI3b96kXbt2KjdtIr/ZmZqacuXKFTZu3Ii6ujozZsygVatW7Nq1i6dPnwp2O12JREJtbS3nzp2jtLQUd3d3Fi5cyKRJkzA1NeXQoUO4u7vTunVrZYdap6RSKR06dEBdXR13d3fu3bvH7t272b17N6mpqUgkEtq1a6eYAlP1xWrHjh0jLi6O6upqSktL8fDwoGHDhujo6NCqVSvat2+Pu7s7bm5ughrplGvRogWFhYXs3LmTrVu3cv36dQwMDLC3t1cs7hES+X1NQ0MDLS0tkpKSOHPmDFlZWZSVlVFdXY2hoaHKX9d/RF66c/HiRXbt2sX27duprq7m1KlTim4FiYmJODs7o6Ojo+xw60xNTQ0AN27cYMOGDezZs4fCwkJat26Ng4ODYGu15dfwe++9x8iRI7Gzs+Po0aMEBwcTFhZGUlISjRs3rtelO+IIbz2TnJxMQUEBjo6OiiTg2bNnxMfHEx4eTmJiIps3b8bS0lLJkf55KSkp5Obm0r9/fyQSCTk5OaSmpuLi4sLTp09ZsmQJhYWFzJ07t96u7qwrERERnDp1ilmzZvHhhx+yZMkSDAwM8PX1JTo6WlCti6qrq+nVqxc+Pj4MHToUBwcHxc9Onz7N/v37OXPmDFOnTuXTTz9VYqR1Z/Xq1WzduhVtbW0qKysZMmQIs2bNQk9PT2VaB9aFkpISzp07x+bNm0lPT6d169aEhYUpO6w692rJQmVlJRERERw7doykpCSMjIw4cOCAIM+9fMRvzpw5tGrVilmzZrF7924aNmyIk5MT06ZNo3fv3syfP1/ZodY5mUxGWVkZeXl5REdHs2vXLu7fv4+DgwOBgYHKDq/OyWco4+Pj+frrrzlx4gSZmZn4+fkxZcoUJk2aBFDvcxPhDTGosF27dhEaGkpZWRnLli2jadOmXL58mTt37tCpUye+++477t69q3J7syckJGBpacmpU6c4ePAg48ePx8PDA21tbWpqaujatSv9+/dX1HcKWY8ePejYsSNGRkZ06NCBDz/8EAsLC9zd3QWV7MLzm+SECROIiIjAz88Pc3NzBg8ezJAhQ+jVqxe9evWisrKS0tJSxe+r+kjYZ599xmeffcapU6cIDQ0lICCAM2fO4OXlRf/+/RVT3UIkbzUHz1sn9uvXj6ZNm3L06FH69Omj5Ojqnr+/PyEhIdy4cYN3332X6dOnI5FIFLth3r9/nytXrggy2YX/9B5+9uwZNjY2wPO/ySeffELbtm1xcnLCzc1NmSG+FvL7VKNGjWjbti1t2rTBzMyMkydP4uvrq+zwXiv5iD3A8ePHefToEWZmZowcOZKqqqp6neyCOMJbbxQWFjJs2DCWLFmi2JN79erVHDhwADMzM4yMjFiyZAmmpqYqVw8l7yccEhLC8ePHefjwIVKpFAcHBwYPHkz79u0VU/6qnvC8Sn6uampqKCwsVKxYb9myJU+ePGHHjh20bdsWT09PQS9uycrKIjAwkLCwMB48eECnTp3w9fVl6NChaGhoqNT1/N/U1tYik8leqkGuqKggICCAkJAQrly5Qtu2bQkODhZMOYP8+s7OzubAgQM4OztjY2NDixYtFL/z1ltvsX79ekG90EZHR/Ptt98yfPhwdHV1OXbsGGPGjGH16tVoamoyevRoQdZo/5EtW7aQkJDAN998w+jRowkPD0dLS4suXboQHBz80rWgquTPppycHM6ePYuTkxPNmzd/qUXoiBEj+OmnnwRxvP9NbGwsy5YtY/fu3cyaNYvBgwczcuRIPvvsM5o1a8acOXOUHeL/JNbw1hPbtm1DIpHw4YcfAs+nfFeuXMnChQsZO3YsR48exdjYGGtra5VKDhITEzl9+jSampq4u7vTq1cv2rRpQ4MGDcjMzOTo0aMEBATQs2dPlatL/jPkW1Du37+fhQsXEhgYSFZWFhkZGWhpaTFo0CA6dOgguFZkL6qsrMTIyIju3bszceJEunbtyt27d9m8eTM6Ojp06tRJ2SHWGTU1Nc6cOcOSJUuws7PDxMQEOzs7Ro8ezfDhwzEyMnqptEPVyRPemJgYAgMDSUtL48qVK+Tn51NQUEBMTAyxsbHMmjVL2aHWqW+//RYfHx+mTZtG+/btOXr0KOHh4YwYMQI9PT327t2Lh4dHvW3P9E9t2rQJGxsbNDU10dfXx8rKCgsLC27cuEFsbCwRERFUVlYydepUZYdaJ+TP3CNHjvD9998rWnBVV1dTUlJCdHQ0UVFRgrvO4Xl5Ejwf0TcyMqK8vBxHR0dyc3O5c+cO5eXl7NixgyVLlvxuj4D6RhzhrSfGjBnD9OnT8fT0JDMzk6+//hpra2uWLl0KwG+//UZ6erri36piwoQJxMXF0bNnT4yMjOjSpQuurq4YGxtTWFjIpUuXuH37tiAb0r+oa9eufPPNNxgbGxMTE0N8fDzl5eVoamry/vvvK0b1hUJe35eRkYG/vz9RUVF4e3szatQoxUifvD+vhoaGys1avEoe/507d5g5cyYdOnRgyZIlbNq0ibNnz9KiRQtWrVql7DDrVFFRERs3blTUaMrrds+cOcOtW7d4+vQpjRo1YsyYMYLaZay6upquXbsSGRmJvr4+AIMGDeLdd99V7BA5ffp0+vTpw8iRI5UZ6mtRVFSEr68vy5YtU+wkJ7d//362bduGu7s7gwYNEsTWuo8fP8bf358pU6YAUFxcTFhYGMeOHSMnJwcNDQ0aN27MyJEjGTNmjJKjrXuLFy+mWbNmdO7cGVtbW0XpXWJiIu+//z7m5ub07t2bjz76SMmR/v/EhLceqKioYMmSJRgZGTFu3Dg2bdpEQkICmzZtUvSkHTduHD4+PkyYMEFlWjfJZDICAgLYsGEDLVq0oEWLFty7dw+pVIqNjQ1ubm44OjoKcmQX4N69e5iamlJSUsJnn33GL7/8ovhZZWUlFy5c4OjRo3zwwQf1vvbpr5Jfo++++y5aWlo0btyY06dPU1paip2dHb1798bT01Mle0n/EfnxLlmyhMrKSpYsWYK/vz/r1q3D19eXuLg4Ro8eLagts0NCQli3bh1HjhxBU1PzpXKku3fvkp2dTbt27dDR0VHpl5lXyXsLBwQEAM+/50OGDCE2NlYx9e3p6cnatWsFs53ui2pra/n5558JDQ1lz549v5vCr6ioQCKRCGYDIT8/P/bu3cvRo0dfqlOH521Ek5KS6Ny5M2ZmZirxXP4rKioqmD9/PikpKQA4ODjQvXt37O3tsbOzA+D+/fuYmJgoM8w/TSxpqAcaNGhAbW0tv/32m6L92Mcff6zYcjY/P5+1a9fyww8/oKGhoTJ1rhKJhLZt26Knp8fly5dxcnLC29sbgOvXrxMbG8upU6fo06ePYG6OL/r2229ZtGgR6enpVFVVYWNjQ5MmTYDn00MWFhZ4eXkJchGTmpoaxcXFrF69moCAAOzt7SksLOSjjz7iyJEjnD17FmdnZ2xtbVV+dBf+07Ln119/Zfz48ZSWlrJixQrGjRvHzJkzuXHjBsXFxbi7uys50rrTunVrdu/eTcuWLWnbti0VFRWKZECe5FZUVNT7ac6/auXKlVy+fBmJRIKJiQl79+7FwMAAHx8fJBIJCQkJHD9+nLlz5yo71NdCIpHQrVs3zpw5Q0pKCn379lXUr8tkMtTV1QWV+DVv3pydO3dib29Pq1atqKysRE1NDYlEgr6+Pi1atEBdXV2QZWkNGjTA29ubcePGYWJiwtWrVzl69Cjnzp3j9u3blJWVYWBgoDLfcTHhrQdkMpni7VBXV5cPPvgAd3d3Hj16xOnTp/n111+xt7enf//+ippQVSGVSrG3t6d169aEh4ejq6vL1KlT6dq1KxoaGhgbG9fbXVn+CZlMhr6+PqampuTl5ZGYmMixY8eoqKjAxMREZW4Qf4e8P2d4eDjFxcUMGzaMxMREzp8/z5w5c2jYsCGurq6MHj0aiUSi8snui54+fcrSpUuJjo7G3t6eL774AoB58+YxY8YMleuw8r9IpVIeP35MXFwcPj4+qKurU1BQQFJSEj/++CPLly/HwsJCUDXLAF5eXujp6REUFMSGDRsUL/M2Njbo6OiwevVqOnbsKKiXmxdVVVUpFh2Hh4djaWmJmZkZampqqKmpKb7/QtGoUSNu3brFrVu36NmzJ1KplNLSUrKzs9myZQvz5s2jefPmihFPIampqaGmpoYGDRpgZWXFwIEDGTt2LHl5eezdu5cjR44glUpV5loXxlJhFSeRSNDS0uKdd9556fO3336bBw8eMGXKFEUNnKrdSKqrq5FIJHTp0oXa2lo2b97M/fv3+fzzzwW7yYR8xLJr16507dqVhw8fcvXqVWJjY4mKimLfvn1YWlri7e3N2LFjlR1unZO/kLVq1YqSkhJKS0s5ceIE9vb2wPM2RsnJybz33nuCGN190ahRoygvL6dBgwaMHDmSkJAQTp48ScuWLQVRz/gqd3d3IiIiOHLkCFFRUVy9epW8vDy6dOnCtGnTGDp0qLJDrFMymQxtbW0mT57M5MmTuXPnDiEhIfj5+RESEoKrqytnz54lIiJC2aG+Nurq6tTW1mJiYoJMJuPjjz9m7ty5tGnTBktLS0G2YfP09GTdunUkJSURFhZGSkoKKSkpWFlZ0b9/fwYOHKjsEF8LqVSqGK1PSUnh5s2bHDlyhJKSEgwNDenQoQODBg1ScpR/nljDW0/IZDJqa2tfmgrKzc2lvLwcKysrJUb29/y3ROb27dv8+OOPNGzYkKlTpwpuZzG5iooKwsPDKSoqUrQuKi0tpaioiKtXryoeiD/88IOSI61bNTU1SCQS1NTUKC0t5fPPP2fu3Ln4+/sDMHXqVIYNG8acOXPw9vZWmXr0/88fHUdZWRl79+7l0aNHjB8/XrGVshA8ePAAY2NjAN5//33i4uLw8vKiffv29O3bl2bNmgnivP4RmUymmGl7cbYtPj6e7du3U1FRwa+//qrECF+fK1euEBsby7lz5xRb3D969AgdHR309fUxMzNj+PDhgtlV79mzZ4pFWsOHD+fatWt0796dNm3aMGjQICwtLQXXP12uurqa5ORkkpKSCAwMpKysjKqqKvr27YujoyP9+/dHKpWqVItFMeFVAarYn3bnzp3k5+dTVFSEubk5eXl5FBcX06FDBxITEzl79izTpk3jk08+UXaode7+/fts2rSJY8eOMXHiRN5//33FqMf58+dxc3Pj8ePHyGQywfXe3b59O1paWri4uNCmTRvF5wkJCYwbNw4DAwOcnJzYuHGjEqOsOy9+N8vKytDS0qKoqAiZTIampia5ublIJBJFY34huHr1KuvXr8fFxQUnJydu3LjBpk2biIyMVPyOfFpbSKP3f6S2tpba2lqVeuj/XSEhIcyfP5+WLVvi6upKjx49cHR0xMDAgLi4OE6fPk1MTAw//fSTIBbhpqamsn//fnr27Em7du0U2+geOnTopZc5oc1SwfMX+AEDBnD79m2aN2/O9OnTad++PVZWVoprXRWPW/jfUhXxondfCAAAIABJREFUvy4eVUt2z507x4oVK7CwsMDU1FSR6Orp6ZGdnY2bmxvW1ta/a2kjFJs3b6aiooLAwMCXRrqys7P54IMPWLlyJf3791dylHWvurqaH3/8kerqakxMTGjXrh0DBw7E2dmZzp07c/bsWe7cuaOYsVDFF7lX+fn5kZiYiJqaGs+ePSMvLw91dXUePHhAVVUVEokEc3NzDhw4oOxQ60x5eTkymYzw8HDFdthVVVWEhYXRq1cvtLS0VP68vurF+3N1dbVidPfFUd6amhpkMplgk19ra2vWrVv30n1bPl4mL9+Sv/QJwcOHD0lISCAmJgYrKyuaNGlCRUUFiYmJdOzYUbHQWtWSvj8jOzsbXV1d7O3tady4Mfn5+S8lu6Caxy2O8Irq3KVLl/jhhx+4f/8+7du3x8XFBXNzc7p16ybI+q5Xubm58dtvv71UriFfwfzVV19x7949tm3bJri/RUVFBTt37iQ0NBRbW1tKS0uJjo5GW1sbLy8vfH19cXBwEEwbujt37uDt7c3IkSNp2rQpenp6tGjRgpkzZ7Jw4ULMzMyorq7Gzs6O5s2bKzvcOpeTk0NERASXLl0iPT0dAwMDevbsiZmZGT179lR0JBGKM2fO/K5fdnV1NVKpVCUf/n+XPPl/8SWgtrYWeD44o4ojf/9LRkYGQUFBXLhwgczMTBwcHBg5ciTm5uY4ODgIsjsDPC+pTEtLIzU1lbS0NIqKitDX18fFxQVPT0+sra2VHeJfJia89cDp06eJi4vDzs4OJycnTE1NBZEMZWZmEhgYyNmzZxW1yB4eHtjY2GBnZyeYxOdFly9fZunSpQQGBv7hCGZWVhaLFy9m2bJlgtpq9UXR0dGEh4fj6+tLt27dCAkJYffu3Vy7dg03NzfB1Dc+fvyYlStXKs6pnZ0d6enpzJgxg7CwMBo2bKjsEF+LP6pXTk9PJzw8nOTkZPLz89m2bZugtljNzMzE19eXxo0b07t3b8aPH/9Sj12hJXkiftdzF56XZgUEBJCQkEBpaSn+/v6KXvlCVVlZSXZ2NteuXSM1NZXs7Gxu3rzJ3LlzFW1GVYWY8CqJ/KERERHBmjVrgOf9dhs0aICnpye+vr60a9dOJbem/KMbxYULFzh06BCJiYmCvlGkpKSwfv165s+fT6tWrRTnWZ783rp1iwkTJhAdHa3sUOucvG6ztraWo0ePsm3bNnx8fBTbZd+/f5+cnBycnZ3/8BpRVd9//z2JiYn88ssvrFmzBqlUysKFCwWzIO+/+aOFtlVVVSQlJdGlSxclRlb3ampqyM3NJSEhgdDQUOLj49HX12fIkCGCW5Aoepm8x/CL13llZSXnzp2jd+/eSozs9ZKnhi++yJWUlJCZmUlSUhLDhg1DV1dXWeH9LWLCqyTyBGjcuHF4enoq9hwPDw9n//79xMbG0rdvX9avX6/kSP++f+ONoqKighEjRry0zeiLVqxYQUFBAatXr1ZCdK/Xq6NcWVlZ/PDDD+jr6/Ppp58qVvULhfx4S0pKWLNmDYcPH+bp06f4+fnRuXNnQSa8L57j/zalLXRlZWXcuXOHqKgoTpw4QV5eHkuXLqVv377KDu21yM/PJysrS2V6rdaVPxq1f/WZJtSR/VdfZoVynOLGE0oi34UoMjKSadOmKab3raysGDJkCJMmTaJdu3YYGhoqFkmoGnl7Kng+QlJbW4u6ujqWlpaC+QK9qkGDBjx79oxly5Zx7949dHV1MTMzo6amBj8/P06dOiXI5A+en+OSkhI0NTWprKxET08PDw8PwsLCSE5OpmPHjoKqd5NfvxoaGnh6emJoaMidO3do06YNdnZ2Kvmd/f9UVFRQVFRE48aNX/r+/hs6Msipq6vTtGlTnJ2d8fLy4unTp1y7dg0PDw/BzFq8aN68edy9e5devXoJ9r79R+R1yvL/l3vxey3Uv8WLz275v+VU+RoQR3iVQD66m5SUxNKlS2nevDlffvmlIHZherFuVf7/r44ECTEReNW+ffs4dOgQxcXFFBcXo6Ojg7q6OtOmTVOpRt1/RmZmJvPnz6ddu3Y8ePCAtLQ0rK2tefLkCaWlpejq6nLhwgV+/vlnfHx8lB1unZNf02VlZezYsYNffvmFt956i48//lhQbefCwsIICgqipKSEvn37MmnSJMGNYP8Zr97Dzp49y4oVKwgLC1NiVK9P9+7d2bVrF1ZWVoIqRfpfzp8/T4sWLTA3N1d2KG9UUVERJ0+e5Pz587z11lv06dNHpRPcVwn/yq2H5DfLq1ev0qhRI9LS0vjmm2+wtrbG2dmZDh06qOyD8sUHgZqaGlVVVairq1NWVsbTp08FObL5IvnNYcSIEdjZ2XH9+nXF6Jerq6sgF6oFBweTlJREVlYWn3zyCaNHjyYvLw9dXV2ePHlCeXk5EydOFOyUqPya19LSYsaMGVhbW/Ptt98yZcoUlf0evyotLY2ffvoJV1dXamtr2bFjB127dqVDhw7KDu2Nk5/v5ORkampqOHjwID169FByVK/H+fPnkUgkilaCDRo0+MPabaHIzc3lxx9/5PLlyxQVFTFp0iRmzpxJeno6xcXFODo6CmqW6lUff/wxjx8/Rk9Pj8WLF9OkSRMcHR2VHVadEUd4lUy+zeq5c+fIyMigsrISNTU1vv32W5VKjh4/fkxUVBRFRUVIpVJSU1PR1NSkuLiY27dvY2hoSGxsLGvXrlW5lZ2i/y0pKYkzZ85w+vRprl+/jpeXF++8847gFi696I9GPeS3UplMxoULF+jevbsyQnstvvzyS7S0tJBXwH3++ee0bt2aDz74QLmBvQFVVVUUFhZiYGBAaWkpenp6AKxdu5Z9+/bRo0cPvv76a8G83Lxo1qxZnDhxgs6dO+Pm5saQIUNearEntNrtr7/+mpKSEiZPnkxBQQHbt2/HwcGB3377DX19fd555x3FIlyhiYyMZOXKlRw+fJjCwkKWLl2KhYUFn3/+uTjCK/p75NNhBQUFZGdnU1lZiY2NDW5ubhQUFBAbG0tqaqpKJbvw/OYfGhqKo6MjlZWVdO3alZMnT/L06VOGDBlCWVkZXl5egt1sAv7Ta/fVkg75z4Ry03iVo6Mj9vb2jB49mitXrhAaGsrUqVORyWR4eXkxatQonJ2dBfU3kB/HiwvT5J9JJBK6d+8uqOM9c+YMfn5+in8XFhbSqVMnQNhlSleuXGHr1q1cvnyZx48fY29vj5eXF2+//TZTp07l7bffxsTERJDT/FVVVZw/f55Vq1aRmZnJ2bNnOXjwIK1bt2bgwIH0799fcNvqnjp1Cn9/f1q1agXA0qVLMTMz4+jRo0RGRnL06FEGDx6scs/nP2Pv3r0MGTIEDQ0NzMzMcHR05MaNG7/ruazKhPctrefkD4avvvqKtLQ0NDU1sba2xsHBAQ8PD7p27aqo8VSli6xTp05cunSJ0aNHK1YrFxQUIJVKmTVrFqBax/N3vLpw59+wuEFOQ0MDExMTTExM8PT05N69e8TGxhIYGMjs2bMVU6OqTiaTkZycTHV1Nc7Ozn84rStPAIVwvPB85EdfX1+xVXRZWRmpqamsXbsWEM7o3qsyMzNZtmwZ+vr6LF68mJqaGo4dO8a6desIDAxk3bp1iql+ITp48CBWVlb4+vry5MkTBg0aRHp6OhcvXmTXrl1s3rwZKysrVq1aJYie6qdPn8bAwECR7JaXl1NcXMzixYvR1tamTZs2hIaG8vDhQ8ElvPJ2gj/99JPis7CwMEX3KKGUsIgJ7xskfxBeuHCBrKwsgoKCOHjwIMePHycnJ4d9+/ZhZGTE+vXradmypUo9MH19famoqGD58uXk5uYyceJETp8+zbp16wBhjwLl5eURHBzMuXPnGD58OCNHjlR2SEqlrq5Oy5YtadmyJQMHDuTp06fAH29YoGpWrFhBREQEeXl5WFlZsWnTJlq2bPnS9S206/zgwYPY2tpSUlKCtrY2QUFBODg4oKOjI+hFTFu3bsXKyoqlS5cqPvPy8iI/P58FCxawZcsWvv/+eyVG+HolJiYybtw4AHR1ddHV1aVNmzZ0796d3NxckpKSyM7OFkSyC7Bnz56XypACAgJo37694vhyc3N58OCBoGpa5UJCQtDX11cc66NHj7h37x4DBgwAUPn7tpww71T1XHBwMEOHDsXExARtbW1GjBhB//79mT59On379lXZt8fhw4ejo6PD+vXrCQ0NRU9Pj44dOwr6oQjPC/0bNmyIsbEx3333HYaGhvTp00fZYdULjRo1UizyUPWb5tWrVwkNDWXBggU0a9aMhQsXcuPGDVq2bImamppit7H+/ftjY2Oj7HDrhEwmo7KyktTUVGbNmoWnpyd79+5l4sSJAIL+XkdFRbF3717gP+VKtbW1NGvWjBEjRrBt2zZyc3MFtaPcixYtWqTYWKCyshKpVIpUKkVfXx99fX3s7OyoqKhQcpR1QyaTce/ePWJiYsjOzmbUqFEcPHhQMcIJzxNiDw8PJUb5+ly5cgWpVMo333xD586diYmJ+d0aBCHM0AprKKKee3EESL7LmL+/Py1btsTExARLS0vFdIp8MYCq8fb2ZvHixchkMiwtLQFhPxQjIyN58uQJe/bs4bvvvsPX15czZ86o7Pmra0JaE7t792769+/PgAEDcHJyYvjw4YSFhREaGsqAAQMYNWoUfn5+WFhYKDvUOiORSPj111/Ztm0b1tbW+Pv7k5eXR0xMDHv37iUlJYWioiJlh1nnIiMjMTAwUJRxyMuV5Peyfv36IZVKBXns8HxQ5ueffyYtLQ14XrIk3zGyurpasfmCUDoWSCQSwsLC2L9/P/r6+nz55ZfcuHGDqKgooqKiKC8v5/jx44oRb6EZPXo0b7/9NiUlJQQFBSmO+dSpU+Tm5gLCKMsTbiZSj7Vv357AwEDc3d2pqqrCyckJgOjoaD777DNAtS8uJycnPv30UxYsWMDo0aNZsGABDg4Oyg7rtZAX+gM0btwYCwsLkpKSUFNTE3QZx5+lytfxq6Kiol5auJWSkkJYWBh5eXl069aNHj164OzsjKamphKjfD1sbW2ZO3cuAHFxcRw8eJCdO3dSXV3NwIEDFfctoZCXcZSVlVFTU4O2tvZL1/KdO3fIzc0VbFu28vJyUlNTiYqKokmTJnh7ezNo0CBMTEwEfU9zdHRUlCxERUWxbds2Zs6cCTy/v8uf1UJjb2+Pvb09paWlJCcnk5iYSFpaGjt37kRbWxtzc3M+/fRTNDQ0lB3qPyK2JXtDTp8+Tc+ePRU3zRs3bmBubs7ixYvJyclBR0eHhw8fcuDAAcEkSkVFRXz00Ue0atWK7777Ttnh1Lmqqirc3Nw4ffq0ovZpyJAhTJ06lQEDBgiiZvXvqqysJCcnRzFCpuoiIyP5/vvvCQ8PB54v3HJxcWHx4sX07dsXHR0dJUf45pWXlxMcHIyenp6i1k8IZDIZkydP5saNG9jY2NC5c2c6deqEpaUl+vr6aGpqsnLlSh48eCDILcLh+Y56Dx484MaNG8THx3Pp0iWKi4vp2rUrH3zwgWDLOP5IaWkpBw4cwNDQkLfeekvZ4bwWhw8fpnXr1i8NTD1+/JikpCQiIyNp3LgxX375pRIjrBtiwvsG5OTksGLFCjZs2MDSpUvp168fzs7OAMTHx7N582YcHBzo27cv7du3F0SiJE/az58/z9OnT+nXr5+yQ6pz/v7+/Pzzz5w7dw6AJ0+e4O3tTWxsrJIje7P+qLbLz8+Pa9eusWzZMiVFVbemT59Ow4YNWbp0Kdra2vj5+REREcGOHTuA5wm+qo9+iF6Wnp7OoUOHOHv2LBUVFdja2tKtWzdcXV159913WbdunWBH/F5UUlLC3bt3SU1N5ejRo1haWjJ//nxlhyWqA/n5+WzatInTp0/Tu3dvFi5cyJMnT7h27Rpqamp069YNQLFgVdWJCe8b8OjRI4qLiwEUTZx1dHTo3LkzQ4YM+d2WwkIoDv83+OmnnwgNDaV169Y4OzuTkZEB8NKoj1BG619UXFzMrVu3sLa2fqmG78U+xN7e3owaNYrJkyer/AvciyN+1tbWioVb7777LmPHjlV2eKI34Pz58xw6dIikpCSePn2KhoYGZ86cUXZYr81/21AiLCyMnTt3snLlSsUaDZHqWrRokWKjDXt7ezIyMvj++++Jjo6mbdu2DB8+XLFAVQik38i3zhG9NlpaWoqWH66urrRq1UpRKxMcHExMTAyPHj3C2Nj4d7ViovqrWbNmtG/fnurqaq5cuUJKSgq1tbVUVVWhpaWFoaGhIM/lvn372L59O3l5eTx69AipVIquri5SqRSJREJGRgZbt25lw4YNNGjQQOUTfolEwltvvaXYHCY8PJycnBwaNGjA48ePkclkqKuro6WlpexQRa9Jq1at8PLyYuTIkRgbG+Pt7U3r1q2VHVadq62tVSzQk9+75MmvRCKhbdu27Nu3jy5duvxuoEakeubOncvKlSuxtrYGnu+sp6amxtq1a2nSpAmRkZF4e3ujrq6u5EjrhjjC+5rJR2tlMhmlpaXk5ORgYWGBpqYm2dnZxMfHk5iYSG5uLjU1NUybNg1PT09lhy36k54+fYqOjg5ZWVmkpKSQmppKVlYWz549w9jYmNWrV9OwYUNlh1mnrl+/ztGjR7l69SpPnjzB2NgYW1tbHBwc6Ny5Mxs3buTatWvs2bNH5Ud3/xv5wq2UlBTBLtwS/fscOnQIDQ0N2rVrh7Gx8e8WYObk5DB8+HDi4uKUFKGorsTFxbF06VJCQ0OpqakhLCyMr776ikOHDinWXowZM4YFCxZgb2+v5Gjrhtil4TWrqamhQYMGBAQEEBAQQElJCZaWlnTs2JEePXowbNgwRowYwYULFzh8+DDbt2+na9eu4mhRPRcWFkZgYCBPnz5lwIABTJw4kTZt2tC3b18yMzNJSEigurpacMkugI2NDTY2NtTW1hIbG0tkZCQXLlwgOjoac3NzDh8+zPr165Ud5mvVtWtXunbt+tLCLZFIlclkMvbv309ubi5t2rTBxcUFJycnzM3NFW00d+3aRc+ePZUbqKhO1NTUYGRkxN27d7l+/TpBQUEMHTpUkezeunWLmzdvCibZBXGE941xd3dn8uTJPHr0iOjoaDQ0NCgtLUUmkzF9+nR8fX05cuQIa9asITIyUtnhiv6HtLQ0Zs+ejaurK7W1tZw6dYpNmzb9bgeeiooKQbaoOnbsGDo6Ori4uCimup49e0ZsbCxhYWHcu3fvpfZdIpFIdby6WM/Ozg4LCwvOnz+PgYEBc+fOpW3btsoOU/QP1dbWMmnSJCoqKsjLy8Pd3Z0pU6YoSnW+/fZbiouLBdWJRBzhfY3kC5bi4uJo3LgxkyZNIjMzk5s3b/Lee++xaNEiWrdurVjp27dvX0G9TQnVzp07cXNzQ17+XlFRwYULF3B0dFRstCCRSASX7FZXV/PDDz9w6tQpRQlDw4YNiY+Pp6amhj59+tCnTx/FVsJCXLAnEgmdra0ttra2fPnll8TExBAeHs69e/fo1asXvr6+4mI1gVBTU2P+/Pn4+fnRu3dvJk2ahLq6OgUFBQQFBZGQkCC4dqJiwvsayR/2165dU2zTd/z4cTQ1NenUqRNjxowhLS2N5s2bA9CwYUNBLoQQmjNnzrw0gllYWEinTp0AFF0KhCggIIArV66watUqHB0dKS4uZt68eYSFhdGmTRtOnz7NvHnzFD1phfp3EIn+Ldzc3HBzcxNsLf6/Xdu2bXmxb0FkZCQzZszA3t5e8V8hEZ9Ib0CHDh0ICgri3r17xMXFKRalxcfHY2xsDDyvpxHVf5GRkejr6yvqnMrKykhNTcXX1xcQdpK3d+9exo4dqyjdWL16NdevX+e3335j/vz5XLlyhYKCAiVHKRKJ6pqY7P47ODk5ERISwqZNm/Dx8VF2OHVOHOF9Azp16sTKlStp1KgRjo6OBAUF8fjxY86fP69Y2S3kRElI5FuOyhtxBwUF4eDggI6ODtXV1TRoIMyv1MOHDykpKVEk9jExMRw+fJhVq1YpNlExNTUlOTlZMWMhEolEItVhYGCAgYGBssN4bcQs6w2oqKjAx8cHXV1dhg0bhkwm49SpU0yYMIHmzZsreh+K6jeZTEZlZSXx8fHMmjWLXbt2sXv3bsWbsFCTXXjefq1169bExcVx5coV9u7di7OzM3369FH8zsWLF+ncuTMA4lpYkUgkEtUnwn1CK5G8925FRQX+/v6cPHkSPT09vLy8GDBgAFu3bn1pG1Ix2VUNEomEX3/9lfT0dEJCQvD39ycvL4+YmBhkMhnt2rWjRYsWGBoaKjvUOmdhYYGZmRkLFixAIpHQvHlzZs6cqfi5v78/LVu2xMTERFysJhKJRKJ6R2xL9hrIH/jbtm1j7969uLu7U1VVxeXLl5HJZLi5udGvXz9cXFyUHaroH/o3bUBQVFTEnj17kEgkjBs3jiZNmvDgwQNOnDjB4cOHGT9+PIMGDRIXuIhEIpGo3hET3tdAnvAOGTKEuXPn4urqSmFhIXfu3OHq1auEh4djbW3NokWLFKPBItX24gYEAwYMUHY4b8SdO3fw9vbG1NSUjz/+mMGDB4sjuyKRSCSql8SEt46lpKRw6tQp+vTpQ3BwMKNGjcLW1lbx86qqKu7du4eOjg76+vri9K9IZZWVlXH37l20tLQwMzNTdjgikUgkEv1XYsJbx8LCwvjiiy+QSqVIJBLatWvH8uXLMTExEdxGBCKRSCQSiUSqQEx4X5PU1FQCAgI4cuQItbW1eHh4MHjwYBwcHDA2NhZHdUUikUgkEoneEDHhrWNVVVWoq6u/9Nn58+fZsWMHsbGxqKurEx4ejomJiZIiFIlEIpFIJPp3ERPeOiSvx3327BlBQUEUFhZiampKt27dsLCwoLy8nBMnTjB48GBlhyoSiUQikUj0ryEmvHVMJpMxZcoUiouLAaiurgZg0qRJikRX7MwgEolEIpFI9OaIG0/UsWPHjlFUVMT+/fvR0NCgqKiIvXv3smLFChwdHWnVqpWY7IpEIpFIJBK9QeLKqTpy5MgR0tPTuXLlCoMHD0ZDQ4OamhoMDQ2ZOXMmbm5unDx5UtlhikQikUgkEv3riCO8dSA/P5/169fTsmVLtLW1OXfuHE5OTrRr107xO/fu3aNz584AYu9dkUgkEolEojdIrOH9h+T1uNevXycsLIzU1FSuX7+Oo6MjXbp0QVtbm/z8fCIjI9m3b5/Yi1ckEolEIpHoDRMT3jogT3p37dpFr169ePDgAcePHyctLY38/HyKi4v55ptv8PX1FUd3RSKRSCQSid4wMeH9h+TJbnZ2NqNHjyY2Nlbxs5KSEhISEggMDGTKlCm0b99e7NAgEolEIpFI9IaJNbz/UG1tLVKplEuXLmFjY8PDhw9p0qQJANra2nh6euLp6an4fTHZFYlEIpFIJHqzxLn1f0gqlQKQmZlJYmIiw4YNY9euXRQWFio5MpFIJBKJRCIRiCUNdaK2tpasrCzy8vI4deoUKSkpFBcXY29vj7e3N0OGDFF2iCKRSCQSiUT/WmLCW0ceP36Mnp4eEomE3Nxc4uPjiYiIoKysjO3btys7PJFIJBKJRKJ/LTHhrQM//vgjiYmJaGho4ObmRs+ePWnTpg0ARUVFGBoait0ZRCKRSCQSiZRETHj/ppqaGqRSKcHBwaxbtw5vb28yMjK4f/8+UqkUc3Nzmjdvzpw5cxR1viKRSCQSiUSiN08ccvyb5N0WAgICmDVrFnPnzsXS0pJ+/frRrl07zp8/T1lZGVKpFPGdQiQSiUQikUh5xLZkf5OamhrPnj3jyZMneHh4AHDx4kW2bt2Knp4eDx8+ZNy4cQBi712RSCQSiUQiJRJHeP8GmUxGbW0tDRo0wMTEhCNHjpCSksKzZ88wNTWlqqqKtLQ0zM3NAcTaXZFIJBKJRCIlEkd4/waJRIJEIkFTUxNfX1/geRJsYmJCdHQ0ly5dwsLCAg0NDUWtr0gkEolEIpFIOcSE9y9KSEhg69atjB8/Hnd3d0WPXZlMhqWlJXPmzMHS0pIvvvhCyZGKRCKRSCQSiUDs0vCXnTt3ji1btvDw4UPU1NTo06cP3t7e2NvbI5PJSE9Pp3nz5ujq6io7VJFIJBKJRCIRYsL7l9XU1FBQUMDDhw959913adGiBU+ePMHIyIjBgwfTp08fTE1NxVIGkUgkEolEonpCXE31F0mlUkxNTZFKpTRq1Iht27Yxb948nJycCA4Opn///uTm5orJrkgkEolEIlE9Idbw/kWVlZVoaGiwa9cufHx8aNq0Kb169cLFxYXc3Fzu3r1LixYtlB2m6P/au7uQJv8+juOf2XpYFsvAHqA1c4MVucQ2MvHICQnCiCBE0g4a1FEH0UlFZtGBRA80BkWxFDsxkgKXHtmJM1eOdpJ00EEINi2qeRDFUobbfeDdwL/8ofsubV28X3DB9fy7rt/JPnz3228AAAD/xZCGn/Sjm37Mp1tbW6v79+/L6XQyzy4AAEABo8L7k4aHh/Xhwwf5fD4lEglt2LBBTqdT0nwIzmaz+enKAAAAUDgIvD/p6dOnGhwc1MDAgKamplRdXa10Oq1sNqt169bx5xIAAAAFiiEN/4OPHz9qYGBA0WhUExMTcjgc8nq98nq9stls2rp1659+RAAAAPwDgff/9ObNG0UiET179kzpdFoVFRUKBoNUegEAAAoMgfc3GBoa0uTkpFpbW5l/FwAAoMAQeAEAAGBofP8OAAAAQyPwAgAAwNAIvAAAADA0Ai8AAAAMjcALAAAAQyPwAgAAwNAIvABQAHw+n1wuV36pqKhQQ0OD7t27tyTtxeNxuVwuTU5OLsn9AaCQmP/0AwAA5gUCAQUCAUnSzMyMXr16pba2NlksFrW0tPzhpwOAvxeBFwAKxNq1a1VaWprfttlsisfjevz4MYEXAH4BQxoAoIBZLJbyOiBGAAAD3UlEQVT8+tzcnLq7u9XQ0CC3262Ghgb19vZKkr58+aLdu3drcHAwf35HR4dcLpc+f/6c33f48GEFg8FF7eRyOYXDYdXX16uyslIHDx7UkydP8sd/DIEIh8Oqrq7WoUOHNDc3txSvDAC/HRVeAChQY2Nj6u/v16lTpyRJV65cUSQS0YULF+R2uxWLxXT58mXNzs7q6NGj2rt3r2KxmA4cOCBJevHihUwmk0ZHR+X3+zU9Pa3Xr1/r4sWLSqfTC9q6efOm+vv71d7eLofDoZcvX+rSpUv6+vXrgury0NCQHj58qO/fv2vFihXL1xkA8AsIvABQIO7evauuri5JUiaTUSaTUWVlpRobG/Xt2zc9ePBAZ8+eld/vlySVlZUpmUzqzp07am1tVV1dnXp6eiRJqVRK4+PjqqurUzwel9/vVzQa1ebNm+V2uxWPx/PtptNpdXd36+rVq6qrq5Mkbd++XVNTU+rs7FwQeAOBgMrKypapRwDg92BIAwAUiObmZvX19amvr0+RSES3b99WOp3WkSNHND4+rkwmI4/Hs+Aar9erVCql6elp+Xw+JZNJJZNJPX/+XLt27ZLP59Po6Kik+eqsz+db1O7bt281OzurM2fOqKqqKr+Ew2FNTU1pZmYmfy5hF8DfiAovABQIq9Uqu92e33Y4HLJarWppadHw8LAkyWQyLbgmm81Kksxms8rKyrRjxw6NjIxobGxMNTU1qqmpUVtbmyYmJhSLxRQKhRa1m8vlJEnBYFDl5eWLjq9atSq/vnr16l9/UQBYZlR4AeAvsHPnTpnNZiUSiQX7E4mESktLZbVaJc3P5xuLxTQ6Oqr9+/dr27ZtstlsunXrlkwmk/bt27fo3uXl5TKbzXr//r3sdnt+iUaj6uzsVFERHxUA/m5UeAGgQKTT6fyMCrlcTu/evVNHR4c2bdqk2tpaNTU1KRQKyWq1as+ePRoZGVFPT49Onz6dr/z6fD4dO3ZMuVwuP/yhpqZGjx49UmNjo1auXLmo3fXr16u5uVnBYFDFxcXyeDxKJBK6du2ajh8/vnwdAABLhMALAAWiq6sr/6O1oqIilZSUyOPx6Pr167JYLDp//rxKSkp048YNpVIp2e12tbe3q6mpKX+PqqoqFRcXy+l0as2aNZLmA29vb6/q6+v/te1z585p48aNCoVC+vTpk7Zs2aKTJ0/qxIkTS/vSALAMTLkfg7cAAAAAA2JgFgAAAAyNwAsAAABDI/ACAADA0Ai8AAAAMDQCLwAAAAyNwAsAAABDI/ACAADA0Ai8AAAAMDQCLwAAAAyNwAsAAABDI/ACAADA0P4DRBs9Nty+CSM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2286000"/>
            <a:ext cx="6667500" cy="621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416800" y="2286000"/>
            <a:ext cx="5054601" cy="379591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Feature engineering was done to draw the result of each of the match.</a:t>
            </a: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Mumbai </a:t>
            </a:r>
            <a:r>
              <a:rPr lang="en-US" sz="1600" dirty="0">
                <a:latin typeface="Arial" panose="020B0604020202020204" pitchFamily="34" charset="0"/>
                <a:cs typeface="Arial" panose="020B0604020202020204" pitchFamily="34" charset="0"/>
              </a:rPr>
              <a:t>Indian has won 100 matches out of 164 played followed by CSK and KKR.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Winning </a:t>
            </a:r>
            <a:r>
              <a:rPr lang="en-US" sz="1600" dirty="0">
                <a:latin typeface="Arial" panose="020B0604020202020204" pitchFamily="34" charset="0"/>
                <a:cs typeface="Arial" panose="020B0604020202020204" pitchFamily="34" charset="0"/>
              </a:rPr>
              <a:t>percentage of CSK is 61% which is better than MI winning percent of 58%.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SRH </a:t>
            </a:r>
            <a:r>
              <a:rPr lang="en-US" sz="1600" dirty="0">
                <a:latin typeface="Arial" panose="020B0604020202020204" pitchFamily="34" charset="0"/>
                <a:cs typeface="Arial" panose="020B0604020202020204" pitchFamily="34" charset="0"/>
              </a:rPr>
              <a:t>also has 60% winning percent but they have played less number of matches</a:t>
            </a:r>
            <a:r>
              <a:rPr lang="en-US" sz="1600" dirty="0" smtClean="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kumimoji="0" lang="en-US" sz="1600" b="0" i="0" u="none" strike="noStrike" cap="none" spc="0" normalizeH="0" baseline="0" dirty="0" smtClean="0">
                <a:ln>
                  <a:noFill/>
                </a:ln>
                <a:solidFill>
                  <a:srgbClr val="414141"/>
                </a:solidFill>
                <a:effectLst/>
                <a:uFillTx/>
                <a:latin typeface="Arial" panose="020B0604020202020204" pitchFamily="34" charset="0"/>
                <a:cs typeface="Arial" panose="020B0604020202020204" pitchFamily="34" charset="0"/>
                <a:sym typeface="Palatino"/>
              </a:rPr>
              <a:t>Deccan chargers and Pune warriors have</a:t>
            </a:r>
            <a:r>
              <a:rPr kumimoji="0" lang="en-US" sz="1600" b="0" i="0" u="none" strike="noStrike" cap="none" spc="0" normalizeH="0" dirty="0" smtClean="0">
                <a:ln>
                  <a:noFill/>
                </a:ln>
                <a:solidFill>
                  <a:srgbClr val="414141"/>
                </a:solidFill>
                <a:effectLst/>
                <a:uFillTx/>
                <a:latin typeface="Arial" panose="020B0604020202020204" pitchFamily="34" charset="0"/>
                <a:cs typeface="Arial" panose="020B0604020202020204" pitchFamily="34" charset="0"/>
                <a:sym typeface="Palatino"/>
              </a:rPr>
              <a:t> low winning percentage.</a:t>
            </a:r>
          </a:p>
          <a:p>
            <a:pPr marL="342900" indent="-342900" algn="l">
              <a:buFont typeface="Arial" panose="020B0604020202020204" pitchFamily="34" charset="0"/>
              <a:buChar char="•"/>
            </a:pPr>
            <a:endParaRPr kumimoji="0" lang="en-US" sz="16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Tree>
    <p:extLst>
      <p:ext uri="{BB962C8B-B14F-4D97-AF65-F5344CB8AC3E}">
        <p14:creationId xmlns:p14="http://schemas.microsoft.com/office/powerpoint/2010/main" val="314329643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smtClean="0"/>
              <a:t>Team Performance</a:t>
            </a:r>
            <a:endParaRPr sz="3600" dirty="0"/>
          </a:p>
        </p:txBody>
      </p:sp>
      <p:sp>
        <p:nvSpPr>
          <p:cNvPr id="2" name="AutoShape 2" descr="data:image/png;base64,iVBORw0KGgoAAAANSUhEUgAAArwAAAJXCAYAAABxOYcCAAAABHNCSVQICAgIfAhkiAAAAAlwSFlzAAAPYQAAD2EBqD+naQAAADl0RVh0U29mdHdhcmUAbWF0cGxvdGxpYiB2ZXJzaW9uIDIuMi4zLCBodHRwOi8vbWF0cGxvdGxpYi5vcmcvIxREBQAAIABJREFUeJzs3XlY1WX+//EXqyAugMho5uTC4i4guWC4kOQu5hJmmS1qKYo6ZjZpaV9ztNQsIZfUslFLc0tx19FMUxSXcrKYRDMtfgkqKggoCL8/ujjTGdMQsQM3z8d1eV1yf7b323M8vM7N/TnY5efn5wsAAAAwlL2tCwAAAADuJQIvAAAAjEbgBQAAgNEIvAAAADAagRcAAABGI/ACAADAaAReAAAAGI3ACwAAAKMReAEAAGA0Ai8ASdKAAQPk7+9v9Sc4OFhPPfWUDh48eM+vHxMTI39//3t+nVvx9/dXTEzMn37d4uzbVj0UVlhYmF5++WVblwGgDHK0dQEASo4GDRpo4sSJkqQbN24oLS1Nn3zyiZ577jmtWbNGvr6+Nq4QpVlsbKwqVKhg6zIAlEEEXgAWFSpUUEBAgNVYSEiIWrVqpTVr1mjcuHE2qgwmaNCgga1LAFBGsaQBwG25urqqXLlysrOzsxrftGmTevXqpcDAQLVu3VqvvfaaLl++LEn66KOPVL9+faWlpVn2nzdvnvz9/bVnzx7L2O7du+Xv76+zZ8/+7rV37NihXr16qXHjxmrdurXeeOMNZWZmWrbHxMQoPDxcsbGxatGihTp06KC0tDQdP35cAwcOVLNmzRQYGKinn35aX3/99R/2mpGRoRdffFGBgYFq1aqV3njjDWVlZZW4viXp4MGDioyMVNOmTdWxY0ft27fvD/uLiYlRp06dtGPHDnXr1k2NGzdWRESEjh49qq+++kp9+/ZVkyZN1K1bN+3fv/+mmvr376/AwEA1atRInTp10tKlSy3bR4wYocaNG+vUqVOWsTlz5qhevXqWc/12ScNPP/0kf39/bd26VcOGDVNAQIBCQkI0Z84cZWRk6JVXXlGzZs0UEhKi6dOnKz8/3+q4NWvWWNX38ssvKywszPL1gAED9Nprr2nu3LkKDQ1V06ZNNXjwYJ0/f16rV69WeHi45bnx008/3fbfLT09XVOnTlWHDh3UuHFjdevWTatWrbJsf/XVV9WyZUvl5uZaHTd9+nQ1b95c169flyR9//33ev755xUUFKSgoCBFRUVZPQcOHDggf39/LV++XO3bt1dISIj27t2rixcv6sUXX1Tr1q0tj9lnn31225oBWCPwArDIz89Xbm6ucnNzlZOTo9TUVL399tu6fv26evfubdlvzpw5Gj16tJo2barZs2crKipKW7du1YABA5Sdna327dsrLy9P8fHxlmMK/p6QkGAZ27Nnj3x9fVWzZs2baomLi1NUVJTq1Kmj9957T8OHD9f69es1bNgwS/iRpOTkZG3fvl1vv/22Ro0aJScnJw0aNEgeHh6aPXu2Zs2apaysLD333HNKT0+/bf9LlixRRkaG3nnnHT3//PNauXKlJkyYUOL6Pn78uJ599llVqFBB7777rgYOHKi//e1vt+2twC+//KKpU6fqhRde0DvvvKPLly8rOjpaf/vb3/TYY4/p7bffVl5enkaPHq3s7GxJ0ueff66oqCg1bNhQc+bMUUxMjGrUqKHJkyfryJEjkqRJkybJzc1NEydOVH5+vr777jvNmTNHTz/9tFq1anXLesaPHy8/Pz/NnTtXLVu21Lvvvqs+ffrIxcVF7777rsLCwrRw4UJt2bKlUP391saNG7Vv3z5NmTJFf//737Vv3z49+eSTWrJkicaNG6fx48fr66+/1v/93//d8hzZ2dnq37+/1q9fr2effVZz5sxRs2bNNH78eM2bN0+SFBERobS0NKs3Cfn5+dq0aZM6deokZ2dn/fDDD+rXr58uXLigadOmacqUKTp79qwef/xxXbhwweqas2bN0rhx4zRu3DgFBARo7NixSkpK0uuvv673339fDRo00Lhx43TgwIE7/jcByiqWNACwSEhIUMOGDW8a/9vf/qa6detKki5fvqy5c+eqb9++lvW+kuTn56cnnnhCa9asUf/+/VW7dm3t379fnTt31vXr13XkyBE1bNjQ6ga4L774Qh07drzpevn5+ZoxY4ZCQ0M1Y8YMy3itWrX09NNPa/fu3WrXrp0kKTc3V+PGjVNISIgk6auvvtLFixc1YMAANWvWTJJUp04dLV++XBkZGapYseIt+69du7bmzJkje3t7tW3bVnZ2dpo6daqGDRsmLy+vEtP3/Pnz5enpqblz58rZ2VmS5O7urtGjR9+ytwJZWVmaOHGi2rRpI0k6efKkZs6cqSlTpqhPnz6Sfl2/HR0drR9++EH169dXUlKSevbsqfHjx1vOExgYqBYtWighIUFBQUGqUqWKJk2apJEjR2rlypVaunSp6tSp84dBPDQ0VKNGjZIk+fj4aOPGjapSpYpee+01SVLr1q21efNmHTlyRJ07d/7D/n4rJydHsbGxqly5siRp+/bt2rt3r3bs2GF5s/Hdd99p3bp1tzzHmjVr9P333+vjjz+2PJ9CQ0OVm5urOXPmqF+/fmrWrJnuv/9+bdq0SaGhoZKkw4cPKzk5WREREZJ+Xb/s4uKixYsXW9Yxt2rVSh06dNDChQutlgv169dPnTp1snx98OBBDRs2TB06dJAktWjRQu7u7nJwcLijfw+gLGOGF4BFw4YNtWrVKq1atUorV67UokWLNHDgQM2aNUuzZs2S9GugvH79urp37251bHBwsGrUqGGZdWrXrp3lx+yHDx+Wvb29Bg4cqG+++UZZWVn68ccf9eOPP6p9+/Y31XHq1Cn98ssvCgsLs8w45+bm6sEHH1SFChX05ZdfWu3v5+dn+buvr688PT01dOhQTZw4UTt37lTVqlX10ksvqXr16rftv2PHjrK3/+/L4iOPPKL8/HzFx8eXqL4PHz6s0NBQS9gtqLWwASgoKMjydy8vL0myWrvt7u4uSbpy5YokadCgQXrzzTeVmZmpxMREbd68We+//76kX0NlgU6dOqlr166aOHGiTp8+rRkzZljV+HsCAwMtf69ataokqWnTppYxOzs7Va5c+Q9n539P3bp1LWG34Pyenp5WM+vu7u63PffBgwdVo0YNS9gt0KNHD127dk1ff/217Ozs1KNHD23fvt2yfGHDhg2qWbOm5bj4+Hi1aNFCLi4ulse1QoUKCg4Ovmk5yv9+akeLFi0UExOjkSNHas2aNbp48aLGjRun4ODgO/43AcoqZngBWLi5ualx48ZWYw899JAyMzO1cOFCPfXUU5b1qgVB6be8vLws4aFt27b68MMPdfbsWcXHxysoKEgPPfSQcnJydOTIEZ08eVIeHh433SQnSZcuXZIkvf7663r99ddv2p6SknLTdX/bw7JlyzR37lxt2rRJy5cvl6urq3r06KHx48erXLlyt+z/f3uqUqWKpF+DX0nq+/Lly/L09LTa5ujoKA8Pj1v29lu/90kJLi4ut9z/4sWLmjhxonbs2CE7Ozs98MADliD32+UlktSzZ09t3LhRDzzwgOWnAndai6ur6x8eVxjFce7Lly/f8jGX/vumoGfPnpozZ46++OILtWvXTlu2bFH//v0t+1+6dEmbNm3Spk2bbjrX/z6WBc+7ArNmzdK8efO0efNmbdmyRfb29goJCdGkSZN+d1kMgJsReAH8ofr162vlypX66aefLDNm58+fvynQpKamWr4BBwcHq0KFCtq/f7/i4+PVvn17ValSRT4+Pjp48KCOHz+udu3aWc2oFqhUqZIk6aWXXlLz5s1v2v7bWbvfU6dOHU2fPl03btzQsWPHtG7dOn3yySe6//77NWTIkFseVxBeftuP9GsAKUl9u7u76/z581bb8vPzLaG8uL344os6efKkPvzwQwUFBcnZ2VlZWVlauXKl1X7Z2dmaMmWK/Pz8dPLkSS1YsEAvvPBCsdZScPPkjRs3rMb/96a+4lK5cmX9+OOPN40XPDcK3mQ88MADCggI0ObNm+Xk5KS0tDT16NHDsn/FihUVEhKiZ5555qZzOTre/ltxxYoVNXbsWI0dO1anTp3Sv/71L82ZM0evv/66Fi5ceDftAWUGSxoA/KGjR4/KwcFBNWvWVNOmTeXs7Ky4uDirfQ4dOqTk5GTLj8udnJzUunVr7dy5U8ePH1eLFi0kSS1bttSePXuUkJDwuz/Wl34NrFWqVNFPP/2kxo0bW/5Uq1ZNM2fO1LfffnvLWrds2aKWLVsqNTVVDg4OCgwM1KRJk1SpUiX98ssvt+3zt5+kIP1605OdnZ2aN29eovpu1aqVvvjiC6tPkNizZ4/V8oLidPjwYXXs2FEtW7a0LFH44osvJEl5eXmW/WbOnKnk5GTLjXSxsbH6z3/+U6y1FMza/vaxzMnJ0bFjx4r1OgUefPBB/fzzzzp8+LDV+Pr16+Xk5KQmTZpYxnr06KEvvvhCGzZsUEBAgGrVqmXZ1rx5cyUlJal+/fqWx7VRo0ZavHixtm/ffsvr//zzz2rbtq3lpr06depo8ODBCgkJ+cPnM4D/YoYXgEVGRoa++uory9c5OTn617/+pbi4OEVGRlp+9DpkyBDFxsbKyclJDz/8sH766Se9++678vHxUa9evSzHt23bVq+88orKly9vWSrRokULLV261BIMf4+Dg4NGjx6t1157TQ4ODmrfvr2uXLmiOXPm6Ny5c797Y12BoKAg5eXlKSoqSkOGDJGbm5s2b96s9PR0PfLII7ft/5tvvtH48ePVrVs3/fvf/9bs2bPVp08fS3ApKX1HRUVpx44deu655zRo0CClpaVp1qxZcnJyum1/RdWkSRPFxcWpYcOGqlatmo4ePar58+fLzs7OEroTEhK0ZMkSjRo1SnXq1NGIESO0detWvfzyy/r000+LrbbKlSsrMDBQS5cu1QMPPCAPDw8tWbJE2dnZKl++fLFc47d69eqljz/+WMOHD1d0dLRq1qypnTt3avXq1Ro+fLhlVl6SunbtqqlTp2rjxo1WN/hJ0rBhw9SvXz89//zzevzxx1WuXDmtWLFCO3bs0OzZs295/Ro1aqhatWp64403lJGRob/+9a/65ptvtHv3bj3//PPF3i9gKgIvAItvv/1WkZGRlq/LlSunv/71rxo9erSee+45y/iIESPk5eWlpUuXauXKlXJ3d1enTp00atQoqzWSBZ90EBQUZPmxbfPmzS2zprf7rVt9+/aVm5ubFi5cqBUrVqh8+fIKCgrSjBkzbrtu0dvbWwsXLtS7776r8ePHKysrS76+voqJiVHLli1v2//QoUP17bff6oUXXlDFihU1aNAgDR8+vMT1XatWLS1dulTTpk3T6NGjVaVKFY0bN07Tpk27bX9FNW3aNE2ePFmTJ0+2XP/111/X+vXrdejQIWVmZurvf/+7/Pz8LM+T8uXLa+LEiRoyZIjmzp2r6OjoYq/n1VdfVYUKFdSnTx8FBgbetMSiOLi6umrJkiWaOXOmZs+erYyMDNWpU8fqUy0KuLu7q23bttq9e7e6dOlita1evXpatmyZZs2apZdeekn5+fny8/PTe++9p4cffvi2NcTGxurtt9/Wu+++q7S0NFWvXl3Dhw+/7fIcANbs8v/3jgMAAADAIKzhBQAAgNEIvAAAADAagRcAAABGI/ACAADAaAReAAAAGI3ACwAAAKMReAEAAGA0fvHEb6Smptu6BAAAANxG1aoV7/gYZngBAABgNAIvAAAAjEbgBQAAgNEIvAAAADAagRcAAABGI/ACAADAaAReAAAAGI3ACwAAAKMReAEAAGA0Ai8AAACMRuAFAACA0Qi8AAAAMBqBFwAAAEYj8AIAAMBoBF4AAAAYjcALAAAAoxF4AQAAYDQCLwAAAIxG4AUAAIDRHG1dQGnR6a21ti7hrm156VFblwAAAPCnY4YXAAAARiPwAgAAwGgEXgAAABiNwAsAAACjEXgBAABgNAIvAAAAjEbgBQAAgNEIvAAAADAagRcAAABGI/ACAADAaAReAAAAGI3ACwAAAKMReAEAAGA0Ai8AAACMRuAFAACA0Qi8AAAAMBqBFwAAAEYj8AIAAMBoNg28mzZtUoMGDRQYGGj5M3bsWEnS7t271b17dwUEBKhz587atWuX1bELFixQmzZtFBAQoAEDBujUqVO2aAEAAAAlnE0D77///W9FRETo6NGjlj/Tp0/X6dOnNWLECI0cOVKHDh3SiBEjNGrUKJ07d06StHbtWi1ZskSLFi3SgQMH1LBhQ0VHRys/P9+W7QAAAKAEsnngbdSo0U3ja9euVXBwsDp06CBHR0d16dJFDz74oFasWCFJ+vTTT9W/f3/5+vqqXLlyGjNmjJKTk3XgwIE/uwUAAACUcI62unBeXp6OHz8uV1dXLVy4UDdu3FDbtm314osvKikpSX5+flb7+/j4KDExUZKUlJSkwYMHW7Y5OTmpVq1aSkxMVMuWLQt1/ZSUFKWmplqNOTqWl7e39112VnI5OrJkGwAAlD02C7wXL15UgwYN1LFjR82ePVtpaWkaN26cxo4dq+vXr8vV1dVqfxcXF2VmZkqSrl69etvthbFixQrFxsZajUVFRSk6OrqIHZV8Hh5uti4BAADgT2ezwOvl5aVly5ZZvnZ1ddXYsWP12GOPqUWLFsrOzrbaPzs7W25ubpZ9b7e9MCIjIxUWFmY15uhYXmlpV++0lVLD5N4AAEDZUJQJPJsF3sTERG3YsEFjxoyRnZ2dJOn69euyt7dXkyZN9N1331ntn5SUZFnv6+vrqxMnTqh9+/aSpJycHJ0+ffqmZRC34+3tfdPyhdTUdOXm5t1NWyWayb0BAADcis0Wdbq7u2vZsmVauHChcnNzlZycrOnTp+vRRx9Vz549dfDgQW3atEm5ubnatGmTDh48qIiICElS7969tXTpUiUmJuratWuaOXOmvLy8FBwcbKt2AAAAUELZbIa3WrVqmj9/vt5++23NnTtX5cqVU9euXTV27FiVK1dO7733nmbMmKHx48erRo0aiomJUe3atSVJffr0UXp6uqKionTx4kU1btxY8+fPl5OTk63aAQAAQAlll8+H11qkpqbfclunt9b+iZXcG1teetTWJQAAANyVqlUr3vExfE4VAAAAjEbgBQAAgNEIvAAAADCazW5aQ+mQNTfE1iXcNdeh+2xdAgAAsCFmeAEAAGA0Ai8AAACMRuAFAACA0VjDC/yOnss72bqEu/ZZvy22LgEAgBKBGV4AAAAYjcALAAAAoxF4AQAAYDQCLwAAAIxG4AUAAIDRCLwAAAAwGoEXAAAARiPwAgAAwGgEXgAAABiNwAsAAACjEXgBAABgNAIvAAAAjEbgBQAAgNEIvAAAADAagRcAAABGI/ACAADAaAReAAAAGI3ACwAAAKMReAEAAGA0Ai8AAACMRuAFAACA0Qi8AAAAMBqBFwAAAEYj8AIAAMBoBF4AAAAYzdHWBQAoOb7t3c3WJdy1Bqs32LoEAEAJwwwvAAAAjMYML4Ayb8W0z21dwl2LfLmdrUsAgBKLGV4AAAAYjcALAAAAoxF4AQAAYDTW8AJAGfX+6GdsXcJdGzLrQ1uXAKAUYIYXAAAARiPwAgAAwGgEXgAAABiNwAsAAACjEXgBAABgNAIvAAAAjEbgBQAAgNEIvAAAADAagRcAAABGI/ACAADAaAReAAAAGI3ACwAAAKMReAEAAGA0Ai8AAACMRuAFAACA0Qi8AAAAMBqBFwAAAEYj8AIAAMBoBF4AAAAYjcALAAAAoxF4AQAAYDQCLwAAAIxG4AUAAIDRCLwAAAAwmqOtCwAA4M90/v0EW5dw17yGPGjrEoBShRleAAAAGK1EBN4bN25owIABevnlly1ju3fvVvfu3RUQEKDOnTtr165dVscsWLBAbdq0UUBAgAYMGKBTp0792WUDAACgFCgRgTc2NlaHDh2yfH369GmNGDFCI0eO1KFDhzRixAiNGjVK586dkyStXbtWS5Ys0aJFi3TgwAE1bNhQ0dHRys/Pt1ULAAAAKKFsHnj379+vbdu26ZFHHrGMrV27VsHBwerQoYMcHR3VpUsXPfjgg1qxYoUk6dNPP1X//v3l6+urcuXKacyYMUpOTtaBAwds1QYAAABKKJvetHbhwgWNHz9ec+bM0eLFiy3jSUlJ8vPzs9rXx8dHiYmJlu2DBw+2bHNyclKtWrWUmJioli1bFuraKSkpSk1NtRpzdCwvb2/vInZT8jk62vz9jU3Qd9lC32ULfQMoDJsF3ry8PI0dO1bPPPOM6tWrZ7Xt6tWrcnV1tRpzcXFRZmZmobYXxooVKxQbG2s1FhUVpejo6Dtpo1Tx8HC742PS70Edf7ai9G0C+i5b6LvwfrkHdfzZyurjDRSVzQLv/Pnz5ezsrAEDBty0zdXVVdnZ2VZj2dnZcnNzK9T2woiMjFRYWJjVmKNjeaWlXS30OUobk3u7HfouW+i7bKFvoOwpyhs+mwXedevWKSUlRcHBwZJkCbA7duzQE088oePHj1vtn5SUpEaNGkmSfH19deLECbVv316SlJOTo9OnT9+0DOJ2vL29b1q+kJqartzcvCL3VNKZ3Nvt0HfZQt9lC30DKAybLQLasmWLjhw5okOHDunQoUPq1q2bunXrpkOHDqlHjx46ePCgNm3apNzcXG3atEkHDx5URESEJKl3795aunSpEhMTde3aNc2cOVNeXl6W8AwAAAAUKJG/aa1u3bp67733NGPGDI0fP141atRQTEyMateuLUnq06eP0tPTFRUVpYsXL6px48aaP3++nJycbFw5AAAl03vvzbR1CXctKmqMrUtAKVViAu+0adOsvg4NDVVoaOjv7mtnZ6dnn31Wzz777J9RGgAAAEoxPtcEAAAARisxM7wAAADFbdfnD9u6hLvWvt2/bF1CqccMLwAAAIzGDC8AAIBhOuzeZ+sS7tqOtiHFdi5m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2Dbz79+9X3759FRQUpNatW2vy5MnKzs6WJH399dfq27evAgMDFRYWppUrV1odu3btWoWHhysgIEC9evXS0aNHbdECAAAASjibBd6LFy/q+eef1+OPP65Dhw5p7dq1OnjwoN5//31dvnxZQ4YMUc+ePZWQkKApU6Zo6tSpOnbsmCTpwIEDmjx5sqZNm6aEhAT16NFDQ4cOVVZWlq3aAQAAQAlls8Dr6empffv2qVevXrKzs9OlS5d07do1eXp6atu2bXJ3d9cTTzwhR0dHtWrVSt27d9eyZcskSStXrlTXrl3VrFkzOTk56emnn5aHh4c2bdpkq3YAAABQQjkWx0lycnKUmJioOnXqyM3NrdDHVahQQZLUtm1bnTt3TsHBwerVq5feeecd+fn5We3r4+OjVatWSZKSkpLUu3fvm7YnJiYW+topKSlKTU21GnN0LC9vb+9Cn6O0cXQsm0u26btsoe+yhb7LFvouW4qz7yIF3v/3//6fxo8fr1GjRsnf31+9e/dWUlKSKleurMWLF6t+/fp3dL5t27bp8uXLevHFFxUdHa2//OUvcnV1tdrHxcVFmZmZkqSrV6/ednthrFixQrGxsVZjUVFRio6OvqPaSxMPj8K/GSmQfg/q+LMVpW8T0HfZQt+F98s9qOPPxuNdttD33StS4J06darS09Pl6emprVu36ueff9bHH3+sVatWafr06frggw/u6HwuLi5ycXHR2LFj1bdvXw0YMEDp6dZRKzs72zJ77Orqarm57bfbPTw8Cn3NyMhIhYWFWY05OpZXWtrVO6q9NDG5t9uh77KFvssW+i5b6LtsuVXfRQnCRQq88fHx+uijj3T//fdr1qxZatOmjYKCguTh4aFevXoV6hxHjhzRK6+8ovXr18vZ2VmSdP36dTk5OcnHx0dffvml1f5JSUny9fWVJPn6+urEiRM3bW/Tpk2he/D29r5p+UJqarpyc/MKfY7SxuTeboe+yxb6Llvou2yh77KlOPsu0uKInJwcVa5cWdKvHy0WEhIiScrLy5OjY+EytL+/v7KzszVz5kxdv35dP//8s95880316dNHHTt21Pnz57V48WLl5OQoPj5ecXFxlnW7ffr0UVxcnOLj45WTk6PFixfrwoULCg8PL0o7AAAAMFiRZngbNGiglStXytvbW2lpaWrbtq2uX7+uBQsWqF69eoU6h5ubmxYuXKh//OMfat26tSpWrKju3bsrKipKzs7O+uCDDzRlyhTNnj1bnp6emjBhglq2bClJatWqlSZOnKhJkybp3Llz8vHx0YIFC+Tu7l6UdgAAAGCwIgXecePG6YUXXlBaWpoGDx6satWqadKkSdqxY4cWLVpU6PP4+Pjccr1v48aNtXz58lseGxERoYiIiDuuHQAAAGVLkQJvpUqV9OWXXyo9PV2VKlWSJA0cOFAjR468oxvHAAAAgHutSGt4n3zySf373/+2hF1Jql27NmEXAAAAJU6RAq+zs3Ohb04DAAAAbKlIqbVHjx4aNGiQIiIi9MADD8jFxcVqe8+ePYulOAAAAODiIfRMAAAgAElEQVRuFSnwzps3T5L04Ycf3rTNzs6OwAsAAIASo0iBNzExsbjrAAAAAO6JIq3hLZCcnKw9e/YoOztbFy5cKK6aAAAAgGJTpBne69eva9y4cdq8ebPs7e21detWvfnmm0pPT1dsbKwqVqxY3HUCAAAARVKkGd65c+cqMTFRH330kcqVKydJeuqpp/Tzzz9r+vTpxVogAAAAcDeKFHg3btyoV199VS1atLCMNW/eXJMnT9bOnTuLrTgAAADgbhUp8J47d05//etfbxqvXr26rly5ctdFAQAAAMWlSIG3bt262rdv303jGzZskI+Pz10XBQAAABSXIt20NmLECI0aNUrff/+9bty4obVr1+rUqVPatm2bZs2aVdw1AgAAAEVWpBne9u3bKyYmRt99950cHBy0aNEi/fTTT5o1a5Y6duxY3DUCAAAARVakGd6zZ8+qTZs2atOmTXHXAwAAABSrIs3whoeH64knntDq1auVmZlZ3DUBAAAAxaZIgXfZsmXy8fHRW2+9pdatW2vs2LG/exMbAAAAYGtFCrzNmjXT66+/rr1792r69Om6du2ahg4dqnbt2nHTGgAAAEqUIgXeAk5OTurQoYMmTpyoESNGKD09XQsXLiyu2gAAAIC7VqSb1iQpMzNT27ZtU1xcnA4cOKAaNWroueee06OPPlqc9QEAAAB3pUiBd/To0fr8889lZ2enjh07avHixQoODi7u2gAAAIC7VqTAm5qaqgkTJqhOnTry8vLS/fffX9x1AQAAAMXijgJvfn6+Fi1apDNnzmjChAmWcS8vLz355JMaPHiw7O3valkwAAAAUKzuKPBGR0fr888/V0REhFq1aiUPDw9dvnxZ8fHxmjt3ro4ePap58+bdq1oBAACAO1bowPvZZ5/pwIEDWrlyperVq2e1rXPnznr88cc1cOBArV69Wr179y72QgEAAICiKPT6gxUrVig6OvqmsFugXr16io6O1urVq4utOAAAAOBuFTrwJiUlqXXr1rfdJzQ0VCdOnLjrogAAAIDiUujAm5ubKwcHhz/cz87O7q4KAgAAAIpToQOvj4+P9u3bd9t99uzZo7p16951UQAAAEBxKXTgffTRRxUTE6OzZ8/+7vakpCTFxsbqscceK7biAAAAgLtV6E9p6Nevnz7//HP16tVLvXr1UmBgoNzd3ZWRkaEDBw5o1apVCg0N5VcLAwAAoEQpdOC1t7fX3LlzNXfuXC1btkwfffSRZZuXl5eGDRum55577p4UCQAAABTVHf3iCQcHBw0fPlzDhw/XDz/8oEuXLsnd3V0PPPAAv2ENAAAAJdIdBd7fql27dnHWAQAAANwTTMsCAADAaAReAAAAGI3ACwAAAKMReAEAAGA0Ai8AAACMRuAFAACA0Qi8AAAAMBqBFwAAAEYj8AIAAMBoBF4AAAAYjcALAAAAoxF4AQAAYDQCLwAAAIxG4AUAAIDRCLwAAAAwGoEXAAAARiPwAgAAwGgEXgAAABiNwAsAAACjEXgBAABgNAIvAAAAjEbgBQAAgNEIvAAAADAagRcAAABGI/ACAADAaAReAAAAGI3ACwAAAKMReAEAAGA0Ai8AAACMRuAFAACA0Qi8AAAAMBqBFwAAAEazaeBNTEzUM888o+bNm6t169Z66aWXdPHiRUnS119/rb59+yowMFBhYWFauXKl1bFr165VeHi4AgIC1KtXLx09etQWLQAAAKCEs1ngzc7O1qBBgxQYGKi9e/dqw4YNunTpkl555RVdvnxZQ4YMUc+ePZWQkKApU6Zo6tSpOnbsmCTpwIEDmjx5sqZNm6aEhAT16NFDQ4cOVVZWlq3aAQAAQAlls8CbnJysevXqKSoqSs7OzvLw8FBkZKQSEhK0bds2ubu764knnpCjo6NatWql7t27a9myZZKklStXqmvXrmrWrJmcnJz09NNPy8PDQ5s2bbJVOwAAACihHG114Tp16mjhwoVWY1u3blXDhg114sQJ+fn5WW3z8fHRqlWrJElJSUnq3bv3TdsTExMLff2UlBSlpqZajTk6lpe3t/edtFGqODqWzSXb9F220HfZQt9lC32XLcXZt80C72/l5+frnXfe0a5du7R06VL985//lKurq9U+Li4uyszMlCRdvXr1ttsLY8WKFYqNjbUai4qKUnR0dBG7KPk8PNzu+Jj0e1DHn60ofZuAvssW+i68X+5BHX82Hu+yhb7vns0Db0ZGhv7+97/r+PHjWrp0qfz9/eXq6qr0dOuolZ2dLTe3Xxt3dXVVdnb2Tds9PDwKfd3IyEiFhYVZjTk6llda2tUidlLymdzb7dB32ULfZQt9ly30Xbbcqu+iBGGbBt4zZ85o8ODBuu+++7Rq1Sp5enpKkvz8/PTll19a7ZuUlCRfX19Jkq+vr06cOHHT9jZt2hT62t7e3jctX0hNTVdubl5RWikVTO7tdui7bKHvsoW+yxb6LluKs2+bLQq5fPmyBg4cqKCgIC1atMgSdiUpPDxc58+f1+LFi5WTk6P4+HjFxcVZ1u326dNHcXFxio+PV05OjhYvXqwLFy4oPDzcVu0AAACghLLZDO+aNWuUnJyszZs3a8uWLVbbjh49qg8++EBTpkzR7Nmz5enpqQkTJqhly5aSpFatWmnixImaNGmSzp07Jx8fHy1YsEDu7u62aAUAAAAlmM0C7zPPPKNnnnnmltsbN26s5cuX33J7RESEIiIi7kVpAAAAMEjZ/JwLAAAAlBk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rUQE3osXLyo8PFwHDhywjH399dfq27evAgMDFRYWppUrV1ods3btWoWHhysgIEC9evXS0aNH/+yyAQAAUArYPPAePnxYkZGROnPmjGXs8uXLGjJkiHr27KmEhARNmTJFU6dO1bFjxyRJBw4c0OTJkzVt2jQlJCSoR48eGjp0qLKysmzVBgAAAEoomwbetWvX6sUXX9To0aOtxrdt2yZ3d3c98cQTcnR0VKtWrdS9e3ctW7ZMkrRy5Up17dpVzZo1k5OTk55++ml5eHho06ZNtmgDAAAAJZijLS/+0EMPqXv37nJ0dLQKvSdOnJCfn5/Vvj4+Plq1apUkKSkpSb17975pe2JiYqGvnZKSotTUVKsxR8fy8vb2vtM2Sg1HR5tP6NsEfZct9F220HfZQt9lS3H2bdPAW7Vq1d8dv3r1qlxdXa3GXFxclJmZWajthbFixQrFxsZajUVFRSk6OrrQ5yhtPDzc7viY9HtQx5+tKH2bgL7LFvouvF/uQR1/Nh7vsoW+755NA++tuLq6Kj3dOmplZ2fLzc3Nsj07O/um7R4eHoW+RmRkpMLCwqzGHB3LKy3tahGrLvlM7u126Ltsoe+yhb7LFvouW27Vd1GCcIkMvH5+fvryyy+txpKSkuTr6ytJ8vX11YkTJ27a3qZNm0Jfw9vb+6blC6mp6crNzSti1SWfyb3dDn2XLfRdttB32ULfZUtx9l0iF4WEh4fr/PnzWrx4sXJychQfH6+4uDjLut0+ffooLi5O8fHxysnJ0eLFi3XhwgWFh4fbuHIAAACUNCVyhtfDw0MffPCBpkyZotmzZ8vT01MTJkxQy5YtJUmtWrXSxIkTNWnSJJ07d04+Pj5asGCB3N3dbVw5AAAASpoSE3j/85//WH3duHFjLV++/Jb7R0REKCIi4l6XBQAAgFKuRC5pAAAAAIoL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vVgffChQsaNmyYgoOD1aJFC02ZMkW5ubm2LgsAAAAlSKkOvKNGjVL58uW1Z88erVq1Svv379fixYttXRYAAABKkFIbeH/88UcdPHhQY8eOlaurq2rWrKlhw4Zp2bJlti4NAAAAJYijrQsoqhMnTsjd3V1/+ctfLGN169ZVcnKyrly5okqVKt32+JSUFKWmplqNOTqWl7e39z2ptyRwdCy172/uCn2XLfRdttB32ULfZUtx9m2Xn5+fX2xn+xOtW7dOs2bN0ueff24ZO3PmjMLDw7V7925Vq1bttsfHxMQoNjbWamz48OEaMWLEvSj3tlJSUrRixQpFRkYaHbj/F33Td1lA3/RdFtA3fZd0pfYtQ/ny5ZWVlWU1VvC1m5vbHx4fGRmpNWvWWP2JjIy8J7X+kdTUVMXGxt4042w6+qbvsoC+6bssoG/6LulK7ZIGX19fXbp0SefPn5eXl5ck6eTJk6pWrZoqVqz4h8d7e3uXmnclAAAAKLpSO8Nbq1YtNWvWTP/4xz+UkZGhs2fPas6cOerTp4+tSwMAAEAJUmoDryTNnj1bubm5evjhh/XYY48pNDRUw4YNs3VZAAAAKEEcJk2aNMnWRRRV+fLl1blzZw0ePFiDBg3SQw89JHv70pnh3dzc1Lx580KtPzYJfdN3WUDf9F0W0Dd9l2Sl9lMaAAAAgMIondOhAAAAQCEReAEAAGA0Ai8AAACMRuAFAACA0Qi8AAAAMBqBFwAAAEYj8AIAAMBoBF4AAAAYjcALAABQTPh9XiUTgRclFi8agFmuXbum/fv327oM4J7KycnRN998Y+sy8D8IvCix7OzsLH/Py8uzYSX3XkG4v379upKSkpSWlmbjimzD9Me5rLpx44Yk6aOPPlJMTIzVWFlx6dIlHTp0SLt379b169dtXc6fouAxjo+P16lTp2xczb1X0O/ixYs1a9YsSWX3NS0zM7PEPc8dbV0A7syNGzfk4OCgb775Rnv27NGJEydUv359tW/fXj4+PrYur8gK+jp58qS++OILffvttwoKClKbNm1Uo0YN2dub/d4sLy9PDg4Oev/997V582adPHlSISEh6tq1qx5++GGVK1dODg4OcnZ2tnWpxSo/P192dna6evWq9u7dq9OnT+v++++Xv7+/atWqJUdHc1+izpw5o/j4eLm7uyskJEQVKlSwdUn3TMH/35SUFD3yyCOSJAcHB0n/fbP32ze4psjLy5O9vb22bNmihQsX6tq1a3JwcNCMGTM0cOBA9erVy+jXtoLHeMmSJUpOTtYbb7yhhg0bGvuYF/SbkpKi8PBwSTL68f2tgud6cnKyVq1apR9//FHff/+9Hn/8cfXp00fOzs6W13tbscvn58alUteuXVWxYkVVr15dV65c0ZUrV1SzZk0FBgbq0UcfLXXfPAv+I/Tr10/Sry8Sly5dUvny5dWwYUP5+/urU6dO8vT0tHGl905GRoYeeughvfXWW0pOTtbHH3+sS5cuyd7eXnXr1tX48ePVoEEDW5dZrHJzc+Xo6KiYmBht2LBB2dnZqlSpkmrUqKGGDRuqbt26uv/++9WkSRNbl1osCt7Y7d27V//3f/8nOzs7eXh4yMHBQY0aNVK7du3UsmVL44KAJJ0/f15RUVH64YcfNGTIELVt21a1atWSk5OTrUu7pzIyMtSlSxdNmDBB1atXV1ZWlr788ktt2bJFM2fOVKNGjWxd4j138eJFTZ8+XefPn9fIkSON7vncuXMaNGiQsrKyNGbMGAUHB6tKlSplJvgOGDBA3t7eCg4O1ty5czV69GhlZWXJ29tbHTp0sGltDpMmTZpk0wpwx44ePaqNGzcqLi5OISEh8vX1laenpy5fvqydO3cqNDS0VAXDgrB7+vRpLViwQFu3blW1atV08uRJNWvWTJ988on27dun4OBgPfDAA7Yut9jduHFD9vb2+vTTT5WXl6eRI0cqNTVVjo6Oeuutt7Rx40Z5eXnpySefNG7Gs+CbwJgxYzRr1iw9++yzSkhIULly5RQXF6eDBw+qWrVqCggIsPnsQHGxs7PT2LFj1alTJ40ePVp+fn6yt7fXmTNn9Nlnn+n06dNq06aNrcssdhkZGbp06ZKcnJx09OhRHTt2TD/++KOuXLmi8uXLq2LFirYusVjl5eXJzs5On3zyia5cuaIxY8boL3/5i2rUqKFGjRrpq6++UkZGhpo3b27rUu85V1dXNWnSRMeOHVNMTIzc3Nzk7+9vmRE1SXp6uk6dOqW0tDTt3r1bSUlJysjIUH5+vlxdXVWuXDlbl1jsCp7rhw4d0urVq/Xxxx+rQYMGmjdvniZOnKglS5bo3LlzatOmjU2Dv1nfPQ334YcfKigoSJmZmerataskqVKlSgoMDFRgYKBSUlJ05swZ1a1b18aV3pmCILN582a1bdtW0q8/EvLy8tLo0aOVmZmpqlWrKjQ01MaV3hsFLwAnT55U7dq1JUkbN26Uj4+Pqlevri5duqhmzZpycXGxZZnFruBxP3bsmDw8PBQQEKAzZ87oxo0bmj17tj744AMdOnTI8lw3gb29vXJzc1WlShX1799f7u7uql27tkJCQnTmzBkdPnxY/v7+ti7znvD29taoUaMk/fqmfceOHTp06JDi4uI0ZMgQ9e3b18YVFq+C/9dXr15VnTp1LON5eXmqWLGiGjduXCZubLp27ZrKlSsnb29vTZ06Vbt27dKKFStUtWpVm8/43QvVq1fXtGnTJEk7d+7UunXrNH/+fGVlZenll19Wt27dbFxh8St4rn/77bcKDg6W9Osylnr16qly5cp69NFHNW/ePJu/wSHwlhLXr1/X1q1b9dZbb6ly5crKz89X06ZNrV4wvL295e3tbcMqi6bgP0u1atV07NgxSdK6devUrl07y/bz58/bqrx7rmDWsm3btpo3b54yMjL0n//8R0899ZQkadeuXXrhhRdsWeI9UdB3Zmamypcvr7y8PG3fvt2yvW7dutq/f7+qVq1qtX9plZOTIycnJ3355ZfKz8/XkiVLNGLECEmSk5OT6tatW+rerP6RgnV9Fy5c0IYNG5SSkqKgoCAFBARo7NixysrK0v79+1WvXj1bl3rPtGrVSoMGDZKfn5/atWunqlWrKj8/X3FxcRo6dKity7snCh73Y8eOaeHChTp//rxq1qyp7OxsnT17Vj///LM+//xz7d27V15eXrYu964V9HvlyhXt2rVLly9fVosWLRQWFqawsDClp6dr48aNRi/lkKTWrVtr/vz52rt3r9asWaMXX3xRkrR+/Xo1bdrUxtUReEsNZ2dnLV++XMnJydq6dau2bNmiESNGqEGDBurdu3epXd/62x9Th4SEaOnSpTp37pxcXV3l7u4uSdq8ebPefvttW5Z5z5w9e1Zubm7y9PRUUFCQ+vXrJxcXF7Vu3Vr//Oc/dezYMaWkpBg1y/m/mjRponLlyunYsWNKTU21LFtZt26dZca7YO1raVawVvXo0aPau3ev9uzZo59++km9e/dWUFCQcctVpP/ekPbuu+/qm2++0YULF7Ru3TrVrFlTzZs3V/369VWnTh3dd999Nq60eBUEoGvXrikwMFDPPPOM/vnPf+rAgQOys7NTYmKifHx81KVLF1uXek8UTGJ89913qlChgurXr6+ff/5ZTZo0UXBwsLKzs1W7dm0jwq7038c7JiZGCQkJOnnypBwdHdWkSRN17NhRTZs21SOPPFIqv0ffibp16yoyMlKxsbE6e/aszp49q3/84x/68ccfNWbMGFuXx01rpUXBN/yMjAzLDWnHjx/XmjVrtH37dqWkpOjpp5/Wyy+/bONK70zBTUtTpkxR27Zt9dBDD0mSPvvsM02aNEk1atSQp6enlixZYuNKi19+fr569eqlevXqqXXr1mrWrJmqVq0qR0dHHT58WCNHjlSdOnX0+OOPq3PnzrYut1gVfIO4fv26nJ2dlZWVJVdXVx05ckQTJ05UlSpVdObMGS1dulT33XdfqV+/e/LkSVWqVMkyW33t2jVt2bJFq1at0pEjR1StWjWFhoZq7NixcnNzs3G1xa9Zs2ZavXq1KlasqEmTJqly5cpav369KleurJdeekndu3e3dYn3xJNPPqn+/furS5cu2rlzp7Zv3y53d3f5+voqLCzM8qa+rCj4f2+qoKAgffTRR6pcubJmzJihvLw87dixQx4eHpowYYLRExcF8vPztWLFCu3cuVMuLi7Kz8/X8OHDS8RSLfOmFAzl4OCgzMxMhYaGKjw8XJ06dVKbNm306quvavz48ZYnl1S6ZsMKZrU2btyoJ5980jIeFhYme3t7ubq6qmHDhrYq757Ky8tT7969tXfvXr355puqUqWKWrVqpRYtWujBBx/U3r17LYHQNAXhdeLEiUpLS1P//v0VEhKioKAgPfXUUzp37pxGjRplRNiVfv382caNG6tSpUpKSkrSc889p4iICEVERCglJUVr1qzRzp07jQq7BeFm9+7dqlevnmrVqqWvvvpKWVlZiomJ0X333aeTJ09a1u2bpOA5GxQUpAULFig/P19du3ZVWFhYqXp9LoqC/r799ltt3LhRx44dU/PmzdWlSxfjluxI/32e79q1S/Xr11fjxo11+PBh5ebmas6cOZo0aZKuXr2q1q1b27rUeyY3N1cHDx7U3r17dd999+nhhx+2fOJSSULgLQUKXkDOnz+v5s2ba/v27dq+fbucnJzUuXNn9e3b12otb2l5MS14oUhKSpKvr6+++uorVa9eXc7OzqpU6f+zd+dxNeX/A8dft6sS7bTIUpFWSxElJVtlibGOdQxjLGMMs5gZM7YxlmEGM2Mfy9gmW6uQkEQkqVSiqIhKKBFpr/v7w+PeL2a+398scbtnzvOfGbf+eJ/Ouee8z+fz/rw/ugwePFjZIb5WUqmU8ePHM2TIEGQyGaGhoYSEhHDs2DHMzc1xdnbG09NTMC25XiSRSKiqqqJFixYEBwdz48YNpFIpHh4eTJw4kVatWr30u6ru888/R1tbm7179+Ln58emTZvo1KkT77zzDl5eXkyfPl1wddrykbzq6mrKysoU6xAMDAwAMDMz4/r16+jq6iozzNdCfs3Onj2bxo0bs3z5ci5fvsyMGTMwNDRU1HMLkfy8L1iwAENDQ7S1tQkODiYwMBBbW1s6duyIr68vLVu2VHKkdUN+vMXFxYr/P3HihKLriIODA4mJiYIczZfP0AYHB7N+/XqMjY3R0dEhKCgIc3NzXFxc8PT0pFmzZsoOFRB3WlMJ8pvnp59+iqenJ4cOHeLy5cusWLGCkydPMmLECAYMGIC/v7+SI/1r5DeHsLAw0tLSWLNmDWvXriUiIoKcnBwlR/dm1NbW4uPjww8//MDw4cPx9/dn7dq12NjYsGfPHpKTk5UdYp2T70a0b98+rl27xpo1a9iwYQMff/wxaWlp+Pj4MGLECH799VeePHmi5Gjrho6ODjk5OaipqREcHMxPP/2Evr4+X3zxBZ06dWLGjBmUlZUpO8zXwsPDA1NTU/Ly8nj27BnGxsbIZDL8/f1p3769ssN7raRSKdOmTWP16tU8fPiQkJAQAMEmu/KR7du3b5OXl8fWrVuZMmUKdnZ2TJ06lYsXL7J+/XpB7rrWp08fZDIZOTk5FBQUKDaCCg0NVelNof4X+eDaL7/8wty5c9mzZw8ff/wxw4cPR1tbGz8/v3pVjij24VUBEomEu3fvsmXLFtauXYuenh4AlpaWGBgYoKurS4cOHdi9ezdmZmYq9+VycXHBxcUFTU1NEhMTuXTpEmlpaaSlpdG6dWtBTfO+SiKR4OrqSmxsLOfOncPJyQlLS0s8PDyYMmUKtra2glvMJJFIkEgkzJs3j8mTJ+Pt7Y2RkRFt27bFyMiIu3fv0qVLFy5cuEB5eTlOTk7KDvkfkScBsbGx7N+/HzMzM7y8vOjfvz++vr40b96cgoICwdb3SaVSevbsibGxMY0bN2br1q2cOnWKgoICli5dKqjkT95T++HDh9y4cYMrV64AzzuRZGdnExQUxKVLl/D29laZmbi/Qn6tBwQEoKWlhY+PDxcuXCAnJ4cvvviCqqoqevXqxZAhQ5Qdap3T1NSka9euipHrjRs3kpiYSFZWFiY7pJwAACAASURBVN99952grnP4z7kuKysjJyeH4cOHo6Ojg4mJCR06dKBjx45YWVnRo0cPRc6ibMJ6kgrYkydPaN68OTExMbi5uSnKATw8PNixYweHDx9GU1OTiIgIevbsWe+bW8u/LDU1NdTW1tKuXTs6dOhAeXk5sbGxnDx5kvPnzzNjxgxlh/rayP8GDg4OfPTRR/z888+89dZbfPjhhwwZMkSwTcolEgmlpaUYGxvz7Nkzxee1tbV4enqyZcsW3N3dMTc3JyQkBG9vb5o3b67EiP8Z+QyNq6srt2/fZsGCBYSFhfHhhx/Stm1bRo0axYgRI5QcZd2SX9tZWVnEx8ejqamJs7MzXbt2Zfbs2RQWFuLp6UmjRo2UHWqdkiexixYt4tq1a+jq6pKTk4OjoyPq6urU1NSgq6sryLp8+M+snaWlJWfOnAGez+B169YNeL75iJBaTMqv8/v373P9+nXU1dXR1NTE29tbMdI7depUwV3n8LzNooaGBgcPHuTChQtIJBIWLVqk+HmTJk3qXX2+mPCqCFtbW2xsbFixYgVff/01rq6u3Lx5k40bN9KiRQsArK2tiYyMVKkkafv27fj7+6Ojo0P37t1xd3fHxcWFnj17UlJSItgHAzy/YZw+fRp9fX1qa2v55JNPSEhIICwsDDU1NUaNGqXsEF+bRo0a4eLiwpIlS9DQ0KBXr15oaGhw7tw5rl+/jqurK66urmzcuFGlR7hffLHT09Nj6tSp+Pj44OfnR3BwMBMnTsTY2FhQo33yY87JyWHSpEno6emhp6fH3r17sbW1ZfDgwfTq1UvQMzcrVqygoKBA0XUlOzsbS0tLJBIJ5eXlyg7vtbOxsUEikXDv3j2aNm2qSPbDwsL48ccflR1enZBf53l5ebz33ntUVlbSokUL9PX16dChA97e3oo1KUIkPy51dXW0tLQ4ePAgycnJDB06lH79+ik60tQnYlsyFVJYWMjq1asVCVGzZs2wtLRk7ty5tGzZknfeeQcPDw+mTp2q7FD/lKysLEaNGsWXX37JnTt3iI6Opri4mLZt29KhQwcmTpyoaMEmRBEREYp2LZ07d+bSpUvcunULmUxGTU0NSUlJgttd7VXLly/n4sWL1NbWUllZSdOmTfH09GTq1KkcOnSILVu2cPToUWWH+bfJF5xu376drKwsHBwcMDQ0JCEhgcDAQCQSCcuWLRNU2zn57NPSpUspLi5m4cKFpKamkpqaSlpaGllZWRgZGbFt2zZlh1qn5MddUlJCXl4ehYWFWFpaCq7H8H+zatUqrK2t8fLyQktLS/H58ePHmT17NmZmZlhbW7N582YlRll35N/txYsXU1xczGeffUZCQgIJCQnk5uby7Nkz2rZty5IlS5Qdap2LjIykSZMmL20mkZaWRkBAAOHh4ZSUlGBnZ8eWLVvq1aJUMeGtx+RvkPI96E1MTFBTU1NsIVxdXY2rqytRUVFs27YNbW1tfvrpp3o/ciLvJXzgwAHS0tJ4sYw8MTGRgIAA0tLSCA4OVl6Qb0BOTg47duwgICAAHx8fZs6ciUQi4caNG+jo6ODi4qLsEF+bR48eKVbrJyYmkpGRQUlJCd26dcPQ0JBVq1aRn5/P0KFDVX66v7KyEh8fH/Lz89HS0sLJyQkLCwuys7OJiYlh9erVgqzf3blzJ82aNcPHx0fxWW5uLsnJyTRq1IhevXopMbq6J79ff/HFFyQnJyOVSmnRogVt27ale/fuWFtbC2ajhVdVV1fz2WefER0djbq6Or6+vvTv31+xzWxKSooiARTa32Dt2rV07Njxpen79PR0zp49i7GxsSDrlVeuXImHhwfJyckkJiYye/bsl3aRi4qK4syZMy+VONQHYsKrAhYtWkRoaChSqZQ+ffowYMAAXF1dFaULaWlpJCQkMHLkyHpfzlBbW8u7776LtbU1lZWVNG/eXHDtmP6quLg4jhw5QtOmTZk4cWK9eiOuS/IRkfDwcEJCQrh8+TK9e/dmwoQJ2NnZKX4vPz+f7du3M3DgQBwdHVW6LZk8CSoqKmLv3r1UV1fTuXNnnJyc0NbWpqioCD09PcGUNLy4xerhw4fZtm0bX331FR06dMDU1FTZ4b028vN869YtRo0axdatWzl9+jRnzpyhUaNG5OXlUVNTw4YNGwTZZlAuIyOD77//nujoaKRSKYaGhgwfPpyhQ4cqdlAUghdH8w8fPkxQUBALFizAwsJCsPfvF8nbkZ04cYJdu3aRnJyMgYEBw4YNY+zYsZiYmCg7xD8kdmmop+SrfY8cOcKBAwdYs2YN3bt3Jzo6mm3bthESEsKdO3dwc3NTrIpUhVrHgoIC7t69S0FBARkZGYSFhVFSUoKBgQHGxsbKDu+1k5/X+Ph4EhISaNSoEerq6pSUlHD16lWOHDmCoaHhS31ohUK+oGX8+PE4OzvTp08frl69yo8//sjBgwfJzMzExcWFJk2a0KNHD5o1a6bSyS78p9+wtrY2nTt3Jjk5mV27dlFWVkbr1q0xNDRUdK0QAvn1vWzZMg4fPkx5eTk5OTlcu3aNu3fvUl5ejq6ubr1/Mf+r5AnQtm3baNasGePGjSM/P5+GDRvy4YcfEhUVxVtvvSXYHeXk5/2LL76gY8eOzJkzhy+//JImTZqwdetWtm7dSm5u7kv94lWZ/HhXr15NUFAQGRkZZGRkkJubS2VlJTKZDC0tLZV4Jv9VtbW1SKVSTp48yaVLl1i+fDne3t40btyY48ePs2bNGkJDQxk+fHi960whvLMhEPLk4Pz580ydOlWxyrVfv36UlJTg5+dHWloa6urqKtXE3NjYmDlz5nDr1i2ys7OJi4sjPT2dS5cuYWJiQufOnenfv3+9aVRd1+QjeYGBgcTFxfHo0SMcHR3R0tLi4sWLlJSU0KZNG8UWy0IhHwE7fvw45ubmzJ8/n5qaGt5++21yc3OJiooiKCiIZ8+eoa2trfJbkMqP9+HDhwQGBlJeXk7Tpk3p3r07lZWVbN68mcuXL7N8+XKaNGmi7HDrjPwBf+jQIY4dO0bjxo05deoUZ8+eJSwsjICAAObMmUOPHj2UHGndkn+vnz59qqhrDAwMxNfXFysrKxwdHet9qdk/Id/2Pjk5me3btys+HzFiBFKplKioKIYPH67ECOuW/DrfvXs3wcHBGBgYEBoayokTJzh58iTa2tosWLCAzp07KznS1ycwMBB3d3caNWqEnZ0d1tbWjBs3jrS0NK5du1YvO1OICW89JR8ZUldXp7i4+KWfaWtrM23aNMW/Ve0tUiqVYmVlhZGRET169CAzM5P09HSSkpIICAhAV1dX5es2/z8ffvgh3377LZWVldy4cQMtLS0WLFjA9evXBdmMXz4q0KBBA9q3b6+YEmvUqBHW1tZYWVkxbtw4GjdujEwmU+lkF/7Tiuzy5csEBwfTqVMnYmJi2Lp1K25ubjg4OJCWliaoZFf+klJQUMDIkSPR19enUaNGDBs2jGHDhnHz5k1OnDjxUq2f0Li7u7Ns2TK8vLwoKChQ1CmfPXuWYcOGKTm616uwsBBzc3PCwsIYMGCA4qVv4MCBbN68+aUFTqrsxet84sSJ2NraAjBlyhSmTJlCWloaBw8eFFQJx4vU1NSorKzE2NiYnJwcHjx4oOg0o6+vT7du3XB1dVV2mH9ItTKlfxn5is+goCAKCgpwd3fHycnpd02cVWU6VF7DmZ6ezu7du6msrGTVqlWYmpqir6/P0KFDiY+Px97eXtmhvhbyG2V6ejoxMTE0atQIV1fXlzZWEGqdo1Qq5dmzZ3z//ffcvn0bbW1tfHx8MDMzQ09PDzU1NcUImKpcz39G3759fzeNe+vWLUxNTQU3rS8/bytWrOD48eNUVFTw0Ucfoa+vj4aGBq1btxZkvb78vhYREYGtrS0bNmxQLDqdPXs2lpaWaGpq4ujoqOxQXysLCwvc3NzYuHEjGhoauLq6kp2dzaFDh2jSpIng2nOtXr2a6OhodHR0XuoXb2dnV+8Wa9W12NhY/P39UVdX59mzZ/Ts2RMrKytMTEzQ0tKqt/dwsYa3HkpPT6dp06bo6+vTtm1bTExMyMjI4NKlS1y6dIlr165hbGyMoaGhskP9S+Qjd/Pnz0cmk/HJJ5+QlJTE4sWLWblyJVVVVYwYMUJwN0Y5+U3gvffeIzMzk+DgYEJDQ4mPj0cqlZKXl4e2tna9nAr6J8rKypBKpWhqatK0aVO0tbU5efIk586dIycnh7KyMtTU1BRdG1RdbW2togepn58fP//8M8nJyTRs2JCWLVtiYGCAurp6vX0o/F3y41FTU6OiooJjx45x5MgR7t27R+PGjWnYsCENGzYU3HHLZyOGDBnCmDFjsLa2RiqVoqOjQ1paGgYGBkycOFGQdfmvsrW1JTc3l3Xr1rFz507Onj1Lw4YN+eSTTwSzRkN+/ebm5vLo0SMOHTpEeHg4ZWVlmJmZCbqVJjx/jltYWDBmzBhatGhBbGwsR44cISkpiezsbJo0aVJvO3GIXRrqmfj4eI4ePcrXX39NREQEzs7OGBkZ8eDBA+Li4rh06RIpKSksXrxYJVf7Pn36lD59+hAXF0dpaSm9evVi8uTJmJmZceTIERYtWiTI+l35KFBoaCi//PILR48eJSIigpCQEMrKyjh//jw2Njbs3LlTMImf3MiRI9mzZw8FBQWKbTcfP37MsWPHCA8P5/Lly0yaNIlPPvlEyZHWDflI/ueff86NGzfo0KEDjx494tq1a+jo6ODq6srYsWMFNeUpv77LysoUPVgrKirw9/fnwIEDZGRkYGVlRUhIiMqVYP0v8nOdkZHBDz/8wNq1a1/qnV1UVKRyAxN/xYvdCgoKCmjYsCGmpqY8efKEjIwMqqqqFOtPhEB+nb8oKytL0X82Pz+fLl26sHPnTsF0XnlVbW0tT548QU9PT5H8Z2VlERoaSmBgIKtXr663LTXFhLeeyc7OpqSkhKKiIubNm0fHjh2xtbWlS5cutGvXjsaNG5OdnY2FhYWyQ/1L5DfGmJgY1q9fz+eff054eDgXL14kJCSEJ0+e4OXlRVRU1EtNy4VCfvyzZ8/G3d2dkSNHsnz5clq1asXYsWOZMmUKHh4eTJw4Udmh1qnKykr8/f0ZNmwYTk5OODo6MmjQIPr06aMo37h58yYNGjSgVatWf/hAUVXdu3fn8OHDGBoakp+fT1ZWFsnJyYSFhTFq1CgmTJig7BDr3Ntvv011dTUTJkygf//+irKNnJwcEhISBNeTVF6numDBAoKCgvD09OS9996jdevWGBgYCG40+7+ZM2cOZ86cQVNTkx49euDi4kL37t2RyWQYGRkp/k5CMWbMGHR1dZkyZYqi1zDAuXPnyMzMFNx9HP6T7B87dowdO3aQmZmJl5cXPj4+dO/eXSVKtMSShnpGX18fY2NjWrZsiZWVFUVFRcTHxxMdHU1SUhI3b96kXbt2KjdtIr/ZmZqacuXKFTZu3Ii6ujozZsygVatW7Nq1i6dPnwp2O12JREJtbS3nzp2jtLQUd3d3Fi5cyKRJkzA1NeXQoUO4u7vTunVrZYdap6RSKR06dEBdXR13d3fu3bvH7t272b17N6mpqUgkEtq1a6eYAlP1xWrHjh0jLi6O6upqSktL8fDwoGHDhujo6NCqVSvat2+Pu7s7bm5ughrplGvRogWFhYXs3LmTrVu3cv36dQwMDLC3t1cs7hES+X1NQ0MDLS0tkpKSOHPmDFlZWZSVlVFdXY2hoaHKX9d/RF66c/HiRXbt2sX27duprq7m1KlTim4FiYmJODs7o6Ojo+xw60xNTQ0AN27cYMOGDezZs4fCwkJat26Ng4ODYGu15dfwe++9x8iRI7Gzs+Po0aMEBwcTFhZGUlISjRs3rtelO+IIbz2TnJxMQUEBjo6OiiTg2bNnxMfHEx4eTmJiIps3b8bS0lLJkf55KSkp5Obm0r9/fyQSCTk5OaSmpuLi4sLTp09ZsmQJhYWFzJ07t96u7qwrERERnDp1ilmzZvHhhx+yZMkSDAwM8PX1JTo6WlCti6qrq+nVqxc+Pj4MHToUBwcHxc9Onz7N/v37OXPmDFOnTuXTTz9VYqR1Z/Xq1WzduhVtbW0qKysZMmQIs2bNQk9PT2VaB9aFkpISzp07x+bNm0lPT6d169aEhYUpO6w692rJQmVlJRERERw7doykpCSMjIw4cOCAIM+9fMRvzpw5tGrVilmzZrF7924aNmyIk5MT06ZNo3fv3syfP1/ZodY5mUxGWVkZeXl5REdHs2vXLu7fv4+DgwOBgYHKDq/OyWco4+Pj+frrrzlx4gSZmZn4+fkxZcoUJk2aBFDvcxPhDTGosF27dhEaGkpZWRnLli2jadOmXL58mTt37tCpUye+++477t69q3J7syckJGBpacmpU6c4ePAg48ePx8PDA21tbWpqaujatSv9+/dX1HcKWY8ePejYsSNGRkZ06NCBDz/8EAsLC9zd3QWV7MLzm+SECROIiIjAz88Pc3NzBg8ezJAhQ+jVqxe9evWisrKS0tJSxe+r+kjYZ599xmeffcapU6cIDQ0lICCAM2fO4OXlRf/+/RVT3UIkbzUHz1sn9uvXj6ZNm3L06FH69Omj5Ojqnr+/PyEhIdy4cYN3332X6dOnI5FIFLth3r9/nytXrggy2YX/9B5+9uwZNjY2wPO/ySeffELbtm1xcnLCzc1NmSG+FvL7VKNGjWjbti1t2rTBzMyMkydP4uvrq+zwXiv5iD3A8ePHefToEWZmZowcOZKqqqp6neyCOMJbbxQWFjJs2DCWLFmi2JN79erVHDhwADMzM4yMjFiyZAmmpqYqVw8l7yccEhLC8ePHefjwIVKpFAcHBwYPHkz79u0VU/6qnvC8Sn6uampqKCwsVKxYb9myJU+ePGHHjh20bdsWT09PQS9uycrKIjAwkLCwMB48eECnTp3w9fVl6NChaGhoqNT1/N/U1tYik8leqkGuqKggICCAkJAQrly5Qtu2bQkODhZMOYP8+s7OzubAgQM4OztjY2NDixYtFL/z1ltvsX79ekG90EZHR/Ptt98yfPhwdHV1OXbsGGPGjGH16tVoamoyevRoQdZo/5EtW7aQkJDAN998w+jRowkPD0dLS4suXboQHBz80rWgquTPppycHM6ePYuTkxPNmzd/qUXoiBEj+OmnnwRxvP9NbGwsy5YtY/fu3cyaNYvBgwczcuRIPvvsM5o1a8acOXOUHeL/JNbw1hPbtm1DIpHw4YcfAs+nfFeuXMnChQsZO3YsR48exdjYGGtra5VKDhITEzl9+jSampq4u7vTq1cv2rRpQ4MGDcjMzOTo0aMEBATQs2dPlatL/jPkW1Du37+fhQsXEhgYSFZWFhkZGWhpaTFo0CA6dOgguFZkL6qsrMTIyIju3bszceJEunbtyt27d9m8eTM6Ojp06tRJ2SHWGTU1Nc6cOcOSJUuws7PDxMQEOzs7Ro8ezfDhwzEyMnqptEPVyRPemJgYAgMDSUtL48qVK+Tn51NQUEBMTAyxsbHMmjVL2aHWqW+//RYfHx+mTZtG+/btOXr0KOHh4YwYMQI9PT327t2Lh4dHvW3P9E9t2rQJGxsbNDU10dfXx8rKCgsLC27cuEFsbCwRERFUVlYydepUZYdaJ+TP3CNHjvD9998rWnBVV1dTUlJCdHQ0UVFRgrvO4Xl5Ejwf0TcyMqK8vBxHR0dyc3O5c+cO5eXl7NixgyVLlvxuj4D6RhzhrSfGjBnD9OnT8fT0JDMzk6+//hpra2uWLl0KwG+//UZ6erri36piwoQJxMXF0bNnT4yMjOjSpQuurq4YGxtTWFjIpUuXuH37tiAb0r+oa9eufPPNNxgbGxMTE0N8fDzl5eVoamry/vvvK0b1hUJe35eRkYG/vz9RUVF4e3szatQoxUifvD+vhoaGys1avEoe/507d5g5cyYdOnRgyZIlbNq0ibNnz9KiRQtWrVql7DDrVFFRERs3blTUaMrrds+cOcOtW7d4+vQpjRo1YsyYMYLaZay6upquXbsSGRmJvr4+AIMGDeLdd99V7BA5ffp0+vTpw8iRI5UZ6mtRVFSEr68vy5YtU+wkJ7d//362bduGu7s7gwYNEsTWuo8fP8bf358pU6YAUFxcTFhYGMeOHSMnJwcNDQ0aN27MyJEjGTNmjJKjrXuLFy+mWbNmdO7cGVtbW0XpXWJiIu+//z7m5ub07t2bjz76SMmR/v/EhLceqKioYMmSJRgZGTFu3Dg2bdpEQkICmzZtUvSkHTduHD4+PkyYMEFlWjfJZDICAgLYsGEDLVq0oEWLFty7dw+pVIqNjQ1ubm44OjoKcmQX4N69e5iamlJSUsJnn33GL7/8ovhZZWUlFy5c4OjRo3zwwQf1vvbpr5Jfo++++y5aWlo0btyY06dPU1paip2dHb1798bT01Mle0n/EfnxLlmyhMrKSpYsWYK/vz/r1q3D19eXuLg4Ro8eLagts0NCQli3bh1HjhxBU1PzpXKku3fvkp2dTbt27dDR0VHpl5lXyXsLBwQEAM+/50OGDCE2NlYx9e3p6cnatWsFs53ui2pra/n5558JDQ1lz549v5vCr6ioQCKRCGYDIT8/P/bu3cvRo0dfqlOH521Ek5KS6Ny5M2ZmZirxXP4rKioqmD9/PikpKQA4ODjQvXt37O3tsbOzA+D+/fuYmJgoM8w/TSxpqAcaNGhAbW0tv/32m6L92Mcff6zYcjY/P5+1a9fyww8/oKGhoTJ1rhKJhLZt26Knp8fly5dxcnLC29sbgOvXrxMbG8upU6fo06ePYG6OL/r2229ZtGgR6enpVFVVYWNjQ5MmTYDn00MWFhZ4eXkJchGTmpoaxcXFrF69moCAAOzt7SksLOSjjz7iyJEjnD17FmdnZ2xtbVV+dBf+07Ln119/Zfz48ZSWlrJixQrGjRvHzJkzuXHjBsXFxbi7uys50rrTunVrdu/eTcuWLWnbti0VFRWKZECe5FZUVNT7ac6/auXKlVy+fBmJRIKJiQl79+7FwMAAHx8fJBIJCQkJHD9+nLlz5yo71NdCIpHQrVs3zpw5Q0pKCn379lXUr8tkMtTV1QWV+DVv3pydO3dib29Pq1atqKysRE1NDYlEgr6+Pi1atEBdXV2QZWkNGjTA29ubcePGYWJiwtWrVzl69Cjnzp3j9u3blJWVYWBgoDLfcTHhrQdkMpni7VBXV5cPPvgAd3d3Hj16xOnTp/n111+xt7enf//+ippQVSGVSrG3t6d169aEh4ejq6vL1KlT6dq1KxoaGhgbG9fbXVn+CZlMhr6+PqampuTl5ZGYmMixY8eoqKjAxMREZW4Qf4e8P2d4eDjFxcUMGzaMxMREzp8/z5w5c2jYsCGurq6MHj0aiUSi8snui54+fcrSpUuJjo7G3t6eL774AoB58+YxY8YMleuw8r9IpVIeP35MXFwcPj4+qKurU1BQQFJSEj/++CPLly/HwsJCUDXLAF5eXujp6REUFMSGDRsUL/M2Njbo6OiwevVqOnbsKKiXmxdVVVUpFh2Hh4djaWmJmZkZampqqKmpKb7/QtGoUSNu3brFrVu36NmzJ1KplNLSUrKzs9myZQvz5s2jefPmihFPIampqaGmpoYGDRpgZWXFwIEDGTt2LHl5eezdu5cjR44glUpV5loXxlJhFSeRSNDS0uKdd9556fO3336bBw8eMGXKFEUNnKrdSKqrq5FIJHTp0oXa2lo2b97M/fv3+fzzzwW7yYR8xLJr16507dqVhw8fcvXqVWJjY4mKimLfvn1YWlri7e3N2LFjlR1unZO/kLVq1YqSkhJKS0s5ceIE9vb2wPM2RsnJybz33nuCGN190ahRoygvL6dBgwaMHDmSkJAQTp48ScuWLQVRz/gqd3d3IiIiOHLkCFFRUVy9epW8vDy6dOnCtGnTGDp0qLJDrFMymQxtbW0mT57M5MmTuXPnDiEhIfj5+RESEoKrqytnz54lIiJC2aG+Nurq6tTW1mJiYoJMJuPjjz9m7ty5tGnTBktLS0G2YfP09GTdunUkJSURFhZGSkoKKSkpWFlZ0b9/fwYOHKjsEF8LqVSqGK1PSUnh5s2bHDlyhJKSEgwNDenQoQODBg1ScpR/nljDW0/IZDJqa2tfmgrKzc2lvLwcKysrJUb29/y3ROb27dv8+OOPNGzYkKlTpwpuZzG5iooKwsPDKSoqUrQuKi0tpaioiKtXryoeiD/88IOSI61bNTU1SCQS1NTUKC0t5fPPP2fu3Ln4+/sDMHXqVIYNG8acOXPw9vZWmXr0/88fHUdZWRl79+7l0aNHjB8/XrGVshA8ePAAY2NjAN5//33i4uLw8vKiffv29O3bl2bNmgnivP4RmUymmGl7cbYtPj6e7du3U1FRwa+//qrECF+fK1euEBsby7lz5xRb3D969AgdHR309fUxMzNj+PDhgtlV79mzZ4pFWsOHD+fatWt0796dNm3aMGjQICwtLQXXP12uurqa5ORkkpKSCAwMpKysjKqqKvr27YujoyP9+/dHKpWqVItFMeFVAarYn3bnzp3k5+dTVFSEubk5eXl5FBcX06FDBxITEzl79izTpk3jk08+UXaode7+/fts2rSJY8eOMXHiRN5//33FqMf58+dxc3Pj8ePHyGQywfXe3b59O1paWri4uNCmTRvF5wkJCYwbNw4DAwOcnJzYuHGjEqOsOy9+N8vKytDS0qKoqAiZTIampia5ublIJBJFY34huHr1KuvXr8fFxQUnJydu3LjBpk2biIyMVPyOfFpbSKP3f6S2tpba2lqVeuj/XSEhIcyfP5+WLVvi6upKjx49cHR0xMDAgLi4OE6fPk1MTAw//fSTIBbhpqamsn//fnr27Em7du0U2+geOnTopZc5oc1SwfMX+AEDBnD79m2aN2/O9OnTad++PVZWVoprXRWPW/jfUhXxondfCAAAIABJREFUvy4eVUt2z507x4oVK7CwsMDU1FSR6Orp6ZGdnY2bmxvW1ta/a2kjFJs3b6aiooLAwMCXRrqys7P54IMPWLlyJf3791dylHWvurqaH3/8kerqakxMTGjXrh0DBw7E2dmZzp07c/bsWe7cuaOYsVDFF7lX+fn5kZiYiJqaGs+ePSMvLw91dXUePHhAVVUVEokEc3NzDhw4oOxQ60x5eTkymYzw8HDFdthVVVWEhYXRq1cvtLS0VP68vurF+3N1dbVidPfFUd6amhpkMplgk19ra2vWrVv30n1bPl4mL9+Sv/QJwcOHD0lISCAmJgYrKyuaNGlCRUUFiYmJdOzYUbHQWtWSvj8jOzsbXV1d7O3tady4Mfn5+S8lu6Caxy2O8Irq3KVLl/jhhx+4f/8+7du3x8XFBXNzc7p16ybI+q5Xubm58dtvv71UriFfwfzVV19x7949tm3bJri/RUVFBTt37iQ0NBRbW1tKS0uJjo5GW1sbLy8vfH19cXBwEEwbujt37uDt7c3IkSNp2rQpenp6tGjRgpkzZ7Jw4ULMzMyorq7Gzs6O5s2bKzvcOpeTk0NERASXLl0iPT0dAwMDevbsiZmZGT179lR0JBGKM2fO/K5fdnV1NVKpVCUf/n+XPPl/8SWgtrYWeD44o4ojf/9LRkYGQUFBXLhwgczMTBwcHBg5ciTm5uY4ODgIsjsDPC+pTEtLIzU1lbS0NIqKitDX18fFxQVPT0+sra2VHeJfJia89cDp06eJi4vDzs4OJycnTE1NBZEMZWZmEhgYyNmzZxW1yB4eHtjY2GBnZyeYxOdFly9fZunSpQQGBv7hCGZWVhaLFy9m2bJlgtpq9UXR0dGEh4fj6+tLt27dCAkJYffu3Vy7dg03NzfB1Dc+fvyYlStXKs6pnZ0d6enpzJgxg7CwMBo2bKjsEF+LP6pXTk9PJzw8nOTkZPLz89m2bZugtljNzMzE19eXxo0b07t3b8aPH/9Sj12hJXkiftdzF56XZgUEBJCQkEBpaSn+/v6KXvlCVVlZSXZ2NteuXSM1NZXs7Gxu3rzJ3LlzFW1GVYWY8CqJ/KERERHBmjVrgOf9dhs0aICnpye+vr60a9dOJbem/KMbxYULFzh06BCJiYmCvlGkpKSwfv165s+fT6tWrRTnWZ783rp1iwkTJhAdHa3sUOucvG6ztraWo0ePsm3bNnx8fBTbZd+/f5+cnBycnZ3/8BpRVd9//z2JiYn88ssvrFmzBqlUysKFCwWzIO+/+aOFtlVVVSQlJdGlSxclRlb3ampqyM3NJSEhgdDQUOLj49HX12fIkCGCW5Aoepm8x/CL13llZSXnzp2jd+/eSozs9ZKnhi++yJWUlJCZmUlSUhLDhg1DV1dXWeH9LWLCqyTyBGjcuHF4enoq9hwPDw9n//79xMbG0rdvX9avX6/kSP++f+ONoqKighEjRry0zeiLVqxYQUFBAatXr1ZCdK/Xq6NcWVlZ/PDDD+jr6/Ppp58qVvULhfx4S0pKWLNmDYcPH+bp06f4+fnRuXNnQSa8L57j/zalLXRlZWXcuXOHqKgoTpw4QV5eHkuXLqVv377KDu21yM/PJysrS2V6rdaVPxq1f/WZJtSR/VdfZoVynOLGE0oi34UoMjKSadOmKab3raysGDJkCJMmTaJdu3YYGhoqFkmoGnl7Kng+QlJbW4u6ujqWlpaC+QK9qkGDBjx79oxly5Zx7949dHV1MTMzo6amBj8/P06dOiXI5A+en+OSkhI0NTWprKxET08PDw8PwsLCSE5OpmPHjoKqd5NfvxoaGnh6emJoaMidO3do06YNdnZ2Kvmd/f9UVFRQVFRE48aNX/r+/hs6Msipq6vTtGlTnJ2d8fLy4unTp1y7dg0PDw/BzFq8aN68edy9e5devXoJ9r79R+R1yvL/l3vxey3Uv8WLz275v+VU+RoQR3iVQD66m5SUxNKlS2nevDlffvmlIHZherFuVf7/r44ECTEReNW+ffs4dOgQxcXFFBcXo6Ojg7q6OtOmTVOpRt1/RmZmJvPnz6ddu3Y8ePCAtLQ0rK2tefLkCaWlpejq6nLhwgV+/vlnfHx8lB1unZNf02VlZezYsYNffvmFt956i48//lhQbefCwsIICgqipKSEvn37MmnSJMGNYP8Zr97Dzp49y4oVKwgLC1NiVK9P9+7d2bVrF1ZWVoIqRfpfzp8/T4sWLTA3N1d2KG9UUVERJ0+e5Pz587z11lv06dNHpRPcVwn/yq2H5DfLq1ev0qhRI9LS0vjmm2+wtrbG2dmZDh06qOyD8sUHgZqaGlVVVairq1NWVsbTp08FObL5IvnNYcSIEdjZ2XH9+nXF6Jerq6sgF6oFBweTlJREVlYWn3zyCaNHjyYvLw9dXV2ePHlCeXk5EydOFOyUqPya19LSYsaMGVhbW/Ptt98yZcoUlf0evyotLY2ffvoJV1dXamtr2bFjB127dqVDhw7KDu2Nk5/v5ORkampqOHjwID169FByVK/H+fPnkUgkilaCDRo0+MPabaHIzc3lxx9/5PLlyxQVFTFp0iRmzpxJeno6xcXFODo6CmqW6lUff/wxjx8/Rk9Pj8WLF9OkSRMcHR2VHVadEUd4lUy+zeq5c+fIyMigsrISNTU1vv32W5VKjh4/fkxUVBRFRUVIpVJSU1PR1NSkuLiY27dvY2hoSGxsLGvXrlW5lZ2i/y0pKYkzZ85w+vRprl+/jpeXF++8847gFi696I9GPeS3UplMxoULF+jevbsyQnstvvzyS7S0tJBXwH3++ee0bt2aDz74QLmBvQFVVVUUFhZiYGBAaWkpenp6AKxdu5Z9+/bRo0cPvv76a8G83Lxo1qxZnDhxgs6dO+Pm5saQIUNearEntNrtr7/+mpKSEiZPnkxBQQHbt2/HwcGB3377DX19fd555x3FIlyhiYyMZOXKlRw+fJjCwkKWLl2KhYUFn3/+uTjCK/p75NNhBQUFZGdnU1lZiY2NDW5ubhQUFBAbG0tqaqpKJbvw/OYfGhqKo6MjlZWVdO3alZMnT/L06VOGDBlCWVkZXl5egt1sAv7Ta/fVkg75z4Ry03iVo6Mj9vb2jB49mitXrhAaGsrUqVORyWR4eXkxatQonJ2dBfU3kB/HiwvT5J9JJBK6d+8uqOM9c+YMfn5+in8XFhbSqVMnQNhlSleuXGHr1q1cvnyZx48fY29vj5eXF2+//TZTp07l7bffxsTERJDT/FVVVZw/f55Vq1aRmZnJ2bNnOXjwIK1bt2bgwIH0799fcNvqnjp1Cn9/f1q1agXA0qVLMTMz4+jRo0RGRnL06FEGDx6scs/nP2Pv3r0MGTIEDQ0NzMzMcHR05MaNG7/ruazKhPctrefkD4avvvqKtLQ0NDU1sba2xsHBAQ8PD7p27aqo8VSli6xTp05cunSJ0aNHK1YrFxQUIJVKmTVrFqBax/N3vLpw59+wuEFOQ0MDExMTTExM8PT05N69e8TGxhIYGMjs2bMVU6OqTiaTkZycTHV1Nc7Ozn84rStPAIVwvPB85EdfX1+xVXRZWRmpqamsXbsWEM7o3qsyMzNZtmwZ+vr6LF68mJqaGo4dO8a6desIDAxk3bp1iql+ITp48CBWVlb4+vry5MkTBg0aRHp6OhcvXmTXrl1s3rwZKysrVq1aJYie6qdPn8bAwECR7JaXl1NcXMzixYvR1tamTZs2hIaG8vDhQ8ElvPJ2gj/99JPis7CwMEX3KKGUsIgJ7xskfxBeuHCBrKwsgoKCOHjwIMePHycnJ4d9+/ZhZGTE+vXradmypUo9MH19famoqGD58uXk5uYyceJETp8+zbp16wBhjwLl5eURHBzMuXPnGD58OCNHjlR2SEqlrq5Oy5YtadmyJQMHDuTp06fAH29YoGpWrFhBREQEeXl5WFlZsWnTJlq2bPnS9S206/zgwYPY2tpSUlKCtrY2QUFBODg4oKOjI+hFTFu3bsXKyoqlS5cqPvPy8iI/P58FCxawZcsWvv/+eyVG+HolJiYybtw4AHR1ddHV1aVNmzZ0796d3NxckpKSyM7OFkSyC7Bnz56XypACAgJo37694vhyc3N58OCBoGpa5UJCQtDX11cc66NHj7h37x4DBgwAUPn7tpww71T1XHBwMEOHDsXExARtbW1GjBhB//79mT59On379lXZt8fhw4ejo6PD+vXrCQ0NRU9Pj44dOwr6oQjPC/0bNmyIsbEx3333HYaGhvTp00fZYdULjRo1UizyUPWb5tWrVwkNDWXBggU0a9aMhQsXcuPGDVq2bImamppit7H+/ftjY2Oj7HDrhEwmo7KyktTUVGbNmoWnpyd79+5l4sSJAIL+XkdFRbF3717gP+VKtbW1NGvWjBEjRrBt2zZyc3MFtaPcixYtWqTYWKCyshKpVIpUKkVfXx99fX3s7OyoqKhQcpR1QyaTce/ePWJiYsjOzmbUqFEcPHhQMcIJzxNiDw8PJUb5+ly5cgWpVMo333xD586diYmJ+d0aBCHM0AprKKKee3EESL7LmL+/Py1btsTExARLS0vFdIp8MYCq8fb2ZvHixchkMiwtLQFhPxQjIyN58uQJe/bs4bvvvsPX15czZ86o7Pmra0JaE7t792769+/PgAEDcHJyYvjw4YSFhREaGsqAAQMYNWoUfn5+WFhYKDvUOiORSPj111/Ztm0b1tbW+Pv7k5eXR0xMDHv37iUlJYWioiJlh1nnIiMjMTAwUJRxyMuV5Peyfv36IZVKBXns8HxQ5ueffyYtLQ14XrIk3zGyurpasfmCUDoWSCQSwsLC2L9/P/r6+nz55ZfcuHGDqKgooqKiKC8v5/jx44oRb6EZPXo0b7/9NiUlJQQFBSmO+dSpU+Tm5gLCKMsTbiZSj7Vv357AwEDc3d2pqqrCyckJgOjoaD777DNAtS8uJycnPv30UxYsWMDo0aNZsGABDg4Oyg7rtZAX+gM0btwYCwsLkpKSUFNTE3QZx5+lytfxq6Kiol5auJWSkkJYWBh5eXl069aNHj164OzsjKamphKjfD1sbW2ZO3cuAHFxcRw8eJCdO3dSXV3NwIEDFfctoZCXcZSVlVFTU4O2tvZL1/KdO3fIzc0VbFu28vJyUlNTiYqKokmTJnh7ezNo0CBMTEwEfU9zdHRUlCxERUWxbds2Zs6cCTy/v8uf1UJjb2+Pvb09paWlJCcnk5iYSFpaGjt37kRbWxtzc3M+/fRTNDQ0lB3qPyK2JXtDTp8+Tc+ePRU3zRs3bmBubs7ixYvJyclBR0eHhw8fcuDAAcEkSkVFRXz00Ue0atWK7777Ttnh1Lmqqirc3Nw4ffq0ovZpyJAhTJ06lQEDBgiiZvXvqqysJCcnRzFCpuoiIyP5/vvvCQ8PB54v3HJxcWHx4sX07dsXHR0dJUf45pWXlxMcHIyenp6i1k8IZDIZkydP5saNG9jY2NC5c2c6deqEpaUl+vr6aGpqsnLlSh48eCDILcLh+Y56Dx484MaNG8THx3Pp0iWKi4vp2rUrH3zwgWDLOP5IaWkpBw4cwNDQkLfeekvZ4bwWhw8fpnXr1i8NTD1+/JikpCQiIyNp3LgxX375pRIjrBtiwvsG5OTksGLFCjZs2MDSpUvp168fzs7OAMTHx7N582YcHBzo27cv7du3F0SiJE/az58/z9OnT+nXr5+yQ6pz/v7+/Pzzz5w7dw6AJ0+e4O3tTWxsrJIje7P+qLbLz8+Pa9eusWzZMiVFVbemT59Ow4YNWbp0Kdra2vj5+REREcGOHTuA5wm+qo9+iF6Wnp7OoUOHOHv2LBUVFdja2tKtWzdcXV159913WbdunWBH/F5UUlLC3bt3SU1N5ejRo1haWjJ//nxlhyWqA/n5+WzatInTp0/Tu3dvFi5cyJMnT7h27Rpqamp069YNQLFgVdWJCe8b8OjRI4qLiwEUTZx1dHTo3LkzQ4YM+d2WwkIoDv83+OmnnwgNDaV169Y4OzuTkZEB8NKoj1BG619UXFzMrVu3sLa2fqmG78U+xN7e3owaNYrJkyer/AvciyN+1tbWioVb7777LmPHjlV2eKI34Pz58xw6dIikpCSePn2KhoYGZ86cUXZYr81/21AiLCyMnTt3snLlSsUaDZHqWrRokWKjDXt7ezIyMvj++++Jjo6mbdu2DB8+XLFAVQik38i3zhG9NlpaWoqWH66urrRq1UpRKxMcHExMTAyPHj3C2Nj4d7ViovqrWbNmtG/fnurqaq5cuUJKSgq1tbVUVVWhpaWFoaGhIM/lvn372L59O3l5eTx69AipVIquri5SqRSJREJGRgZbt25lw4YNNGjQQOUTfolEwltvvaXYHCY8PJycnBwaNGjA48ePkclkqKuro6WlpexQRa9Jq1at8PLyYuTIkRgbG+Pt7U3r1q2VHVadq62tVSzQk9+75MmvRCKhbdu27Nu3jy5duvxuoEakeubOncvKlSuxtrYGnu+sp6amxtq1a2nSpAmRkZF4e3ujrq6u5EjrhjjC+5rJR2tlMhmlpaXk5ORgYWGBpqYm2dnZxMfHk5iYSG5uLjU1NUybNg1PT09lhy36k54+fYqOjg5ZWVmkpKSQmppKVlYWz549w9jYmNWrV9OwYUNlh1mnrl+/ztGjR7l69SpPnjzB2NgYW1tbHBwc6Ny5Mxs3buTatWvs2bNH5Ud3/xv5wq2UlBTBLtwS/fscOnQIDQ0N2rVrh7Gx8e8WYObk5DB8+HDi4uKUFKGorsTFxbF06VJCQ0OpqakhLCyMr776ikOHDinWXowZM4YFCxZgb2+v5Gjrhtil4TWrqamhQYMGBAQEEBAQQElJCZaWlnTs2JEePXowbNgwRowYwYULFzh8+DDbt2+na9eu4mhRPRcWFkZgYCBPnz5lwIABTJw4kTZt2tC3b18yMzNJSEigurpacMkugI2NDTY2NtTW1hIbG0tkZCQXLlwgOjoac3NzDh8+zPr165Ud5mvVtWtXunbt+tLCLZFIlclkMvbv309ubi5t2rTBxcUFJycnzM3NFW00d+3aRc+ePZUbqKhO1NTUYGRkxN27d7l+/TpBQUEMHTpUkezeunWLmzdvCibZBXGE941xd3dn8uTJPHr0iOjoaDQ0NCgtLUUmkzF9+nR8fX05cuQIa9asITIyUtnhiv6HtLQ0Zs+ejaurK7W1tZw6dYpNmzb9bgeeiooKQbaoOnbsGDo6Ori4uCimup49e0ZsbCxhYWHcu3fvpfZdIpFIdby6WM/Ozg4LCwvOnz+PgYEBc+fOpW3btsoOU/QP1dbWMmnSJCoqKsjLy8Pd3Z0pU6YoSnW+/fZbiouLBdWJRBzhfY3kC5bi4uJo3LgxkyZNIjMzk5s3b/Lee++xaNEiWrdurVjp27dvX0G9TQnVzp07cXNzQ17+XlFRwYULF3B0dFRstCCRSASX7FZXV/PDDz9w6tQpRQlDw4YNiY+Pp6amhj59+tCnTx/FVsJCXLAnEgmdra0ttra2fPnll8TExBAeHs69e/fo1asXvr6+4mI1gVBTU2P+/Pn4+fnRu3dvJk2ahLq6OgUFBQQFBZGQkCC4dqJiwvsayR/2165dU2zTd/z4cTQ1NenUqRNjxowhLS2N5s2bA9CwYUNBLoQQmjNnzrw0gllYWEinTp0AFF0KhCggIIArV66watUqHB0dKS4uZt68eYSFhdGmTRtOnz7NvHnzFD1phfp3EIn+Ldzc3HBzcxNsLf6/Xdu2bXmxb0FkZCQzZszA3t5e8V8hEZ9Ib0CHDh0ICgri3r17xMXFKRalxcfHY2xsDDyvpxHVf5GRkejr6yvqnMrKykhNTcXX1xcQdpK3d+9exo4dqyjdWL16NdevX+e3335j/vz5XLlyhYKCAiVHKRKJ6pqY7P47ODk5ERISwqZNm/Dx8VF2OHVOHOF9Azp16sTKlStp1KgRjo6OBAUF8fjxY86fP69Y2S3kRElI5FuOyhtxBwUF4eDggI6ODtXV1TRoIMyv1MOHDykpKVEk9jExMRw+fJhVq1YpNlExNTUlOTlZMWMhEolEItVhYGCAgYGBssN4bcQs6w2oqKjAx8cHXV1dhg0bhkwm49SpU0yYMIHmzZsreh+K6jeZTEZlZSXx8fHMmjWLXbt2sXv3bsWbsFCTXXjefq1169bExcVx5coV9u7di7OzM3369FH8zsWLF+ncuTMA4lpYkUgkEtUnwn1CK5G8925FRQX+/v6cPHkSPT09vLy8GDBgAFu3bn1pG1Ix2VUNEomEX3/9lfT0dEJCQvD39ycvL4+YmBhkMhnt2rWjRYsWGBoaKjvUOmdhYYGZmRkLFixAIpHQvHlzZs6cqfi5v78/LVu2xMTERFysJhKJRKJ6R2xL9hrIH/jbtm1j7969uLu7U1VVxeXLl5HJZLi5udGvXz9cXFyUHaroH/o3bUBQVFTEnj17kEgkjBs3jiZNmvDgwQNOnDjB4cOHGT9+PIMGDRIXuIhEIpGo3hET3tdAnvAOGTKEuXPn4urqSmFhIXfu3OHq1auEh4djbW3NokWLFKPBItX24gYEAwYMUHY4b8SdO3fw9vbG1NSUjz/+mMGDB4sjuyKRSCSql8SEt46lpKRw6tQp+vTpQ3BwMKNGjcLW1lbx86qqKu7du4eOjg76+vri9K9IZZWVlXH37l20tLQwMzNTdjgikUgkEv1XYsJbx8LCwvjiiy+QSqVIJBLatWvH8uXLMTExEdxGBCKRSCQSiUSqQEx4X5PU1FQCAgI4cuQItbW1eHh4MHjwYBwcHDA2NhZHdUUikUgkEoneEDHhrWNVVVWoq6u/9Nn58+fZsWMHsbGxqKurEx4ejomJiZIiFIlEIpFIJPp3ERPeOiSvx3327BlBQUEUFhZiampKt27dsLCwoLy8nBMnTjB48GBlhyoSiUQikUj0ryEmvHVMJpMxZcoUiouLAaiurgZg0qRJikRX7MwgEolEIpFI9OaIG0/UsWPHjlFUVMT+/fvR0NCgqKiIvXv3smLFChwdHWnVqpWY7IpEIpFIJBK9QeLKqTpy5MgR0tPTuXLlCoMHD0ZDQ4OamhoMDQ2ZOXMmbm5unDx5UtlhikQikUgkEv3riCO8dSA/P5/169fTsmVLtLW1OXfuHE5OTrRr107xO/fu3aNz584AYu9dkUgkEolEojdIrOH9h+T1uNevXycsLIzU1FSuX7+Oo6MjXbp0QVtbm/z8fCIjI9m3b5/Yi1ckEolEIpHoDRMT3jogT3p37dpFr169ePDgAcePHyctLY38/HyKi4v55ptv8PX1FUd3RSKRSCQSid4wMeH9h+TJbnZ2NqNHjyY2Nlbxs5KSEhISEggMDGTKlCm0b99e7NAgEolEIpFI9IaJNbz/UG1tLVKplEuXLmFjY8PDhw9p0qQJANra2nh6euLp6an4fTHZFYlEIpFIJHqzxLn1f0gqlQKQmZlJYmIiw4YNY9euXRQWFio5MpFIJBKJRCIRiCUNdaK2tpasrCzy8vI4deoUKSkpFBcXY29vj7e3N0OGDFF2iCKRSCQSiUT/WmLCW0ceP36Mnp4eEomE3Nxc4uPjiYiIoKysjO3btys7PJFIJBKJRKJ/LTHhrQM//vgjiYmJaGho4ObmRs+ePWnTpg0ARUVFGBoait0ZRCKRSCQSiZRETHj/ppqaGqRSKcHBwaxbtw5vb28yMjK4f/8+UqkUc3Nzmjdvzpw5cxR1viKRSCQSiUSiN08ccvyb5N0WAgICmDVrFnPnzsXS0pJ+/frRrl07zp8/T1lZGVKpFPGdQiQSiUQikUh5xLZkf5OamhrPnj3jyZMneHh4AHDx4kW2bt2Knp4eDx8+ZNy4cQBi712RSCQSiUQiJRJHeP8GmUxGbW0tDRo0wMTEhCNHjpCSksKzZ88wNTWlqqqKtLQ0zM3NAcTaXZFIJBKJRCIlEkd4/waJRIJEIkFTUxNfX1/geRJsYmJCdHQ0ly5dwsLCAg0NDUWtr0gkEolEIpFIOcSE9y9KSEhg69atjB8/Hnd3d0WPXZlMhqWlJXPmzMHS0pIvvvhCyZGKRCKRSCQSiUDs0vCXnTt3ji1btvDw4UPU1NTo06cP3t7e2NvbI5PJSE9Pp3nz5ujq6io7VJFIJBKJRCIRYsL7l9XU1FBQUMDDhw959913adGiBU+ePMHIyIjBgwfTp08fTE1NxVIGkUgkEolEonpCXE31F0mlUkxNTZFKpTRq1Iht27Yxb948nJycCA4Opn///uTm5orJrkgkEolEIlE9Idbw/kWVlZVoaGiwa9cufHx8aNq0Kb169cLFxYXc3Fzu3r1LixYtlB2m6P/au7uQJv8+juOf2XpYFsvAHqA1c4MVucQ2MvHICQnCiCBE0g4a1FEH0UlFZtGBRA80BkWxFDsxkgKXHtmJM1eOdpJ00EEINi2qeRDFUobbfeDdwL/8ofsubV28X3DB9fy7rt/JPnz3228AAAD/xZCGn/Sjm37Mp1tbW6v79+/L6XQyzy4AAEABo8L7k4aHh/Xhwwf5fD4lEglt2LBBTqdT0nwIzmaz+enKAAAAUDgIvD/p6dOnGhwc1MDAgKamplRdXa10Oq1sNqt169bx5xIAAAAFiiEN/4OPHz9qYGBA0WhUExMTcjgc8nq98nq9stls2rp1659+RAAAAPwDgff/9ObNG0UiET179kzpdFoVFRUKBoNUegEAAAoMgfc3GBoa0uTkpFpbW5l/FwAAoMAQeAEAAGBofP8OAAAAQyPwAgAAwNAIvAAAADA0Ai8AAAAMjcALAAAAQyPwAgAAwNAIvABQAHw+n1wuV36pqKhQQ0OD7t27tyTtxeNxuVwuTU5OLsn9AaCQmP/0AwAA5gUCAQUCAUnSzMyMXr16pba2NlksFrW0tPzhpwOAvxeBFwAKxNq1a1VaWprfttlsisfjevz4MYEXAH4BQxoAoIBZLJbyOiBGAAAD3UlEQVT8+tzcnLq7u9XQ0CC3262Ghgb19vZKkr58+aLdu3drcHAwf35HR4dcLpc+f/6c33f48GEFg8FF7eRyOYXDYdXX16uyslIHDx7UkydP8sd/DIEIh8Oqrq7WoUOHNDc3txSvDAC/HRVeAChQY2Nj6u/v16lTpyRJV65cUSQS0YULF+R2uxWLxXT58mXNzs7q6NGj2rt3r2KxmA4cOCBJevHihUwmk0ZHR+X3+zU9Pa3Xr1/r4sWLSqfTC9q6efOm+vv71d7eLofDoZcvX+rSpUv6+vXrgury0NCQHj58qO/fv2vFihXL1xkA8AsIvABQIO7evauuri5JUiaTUSaTUWVlpRobG/Xt2zc9ePBAZ8+eld/vlySVlZUpmUzqzp07am1tVV1dnXp6eiRJqVRK4+PjqqurUzwel9/vVzQa1ebNm+V2uxWPx/PtptNpdXd36+rVq6qrq5Mkbd++XVNTU+rs7FwQeAOBgMrKypapRwDg92BIAwAUiObmZvX19amvr0+RSES3b99WOp3WkSNHND4+rkwmI4/Hs+Aar9erVCql6elp+Xw+JZNJJZNJPX/+XLt27ZLP59Po6Kik+eqsz+db1O7bt281OzurM2fOqKqqKr+Ew2FNTU1pZmYmfy5hF8DfiAovABQIq9Uqu92e33Y4HLJarWppadHw8LAkyWQyLbgmm81Kksxms8rKyrRjxw6NjIxobGxMNTU1qqmpUVtbmyYmJhSLxRQKhRa1m8vlJEnBYFDl5eWLjq9atSq/vnr16l9/UQBYZlR4AeAvsHPnTpnNZiUSiQX7E4mESktLZbVaJc3P5xuLxTQ6Oqr9+/dr27ZtstlsunXrlkwmk/bt27fo3uXl5TKbzXr//r3sdnt+iUaj6uzsVFERHxUA/m5UeAGgQKTT6fyMCrlcTu/evVNHR4c2bdqk2tpaNTU1KRQKyWq1as+ePRoZGVFPT49Onz6dr/z6fD4dO3ZMuVwuP/yhpqZGjx49UmNjo1auXLmo3fXr16u5uVnBYFDFxcXyeDxKJBK6du2ajh8/vnwdAABLhMALAAWiq6sr/6O1oqIilZSUyOPx6Pr167JYLDp//rxKSkp048YNpVIp2e12tbe3q6mpKX+PqqoqFRcXy+l0as2aNZLmA29vb6/q6+v/te1z585p48aNCoVC+vTpk7Zs2aKTJ0/qxIkTS/vSALAMTLkfg7cAAAAAA2JgFgAAAAyNwAsAAABDI/ACAADA0Ai8AAAAMDQCLwAAAAyNwAsAAABDI/ACAADA0Ai8AAAAMDQCLwAAAAyNwAsAAABDI/ACAADA0P4DRBs9Nty+CSM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2235202"/>
            <a:ext cx="5867401" cy="4622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1" y="2235202"/>
            <a:ext cx="6248399" cy="4622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68300" y="7581702"/>
            <a:ext cx="12230100" cy="1087477"/>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Teams like CSK, SRH, DCH, PW have won more games setting target</a:t>
            </a: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Teams like RR, KTK, KKR, RPS, RCB, KXIP have performed better chasing targets</a:t>
            </a:r>
          </a:p>
          <a:p>
            <a:pPr marL="342900" indent="-342900" algn="l">
              <a:buFont typeface="Arial" panose="020B0604020202020204" pitchFamily="34" charset="0"/>
              <a:buChar char="•"/>
            </a:pPr>
            <a:r>
              <a:rPr kumimoji="0" lang="en-US" sz="1600" b="0" i="0" u="none" strike="noStrike" cap="none" spc="0" normalizeH="0" dirty="0" smtClean="0">
                <a:ln>
                  <a:noFill/>
                </a:ln>
                <a:solidFill>
                  <a:srgbClr val="414141"/>
                </a:solidFill>
                <a:effectLst/>
                <a:uFillTx/>
                <a:latin typeface="Arial" panose="020B0604020202020204" pitchFamily="34" charset="0"/>
                <a:cs typeface="Arial" panose="020B0604020202020204" pitchFamily="34" charset="0"/>
                <a:sym typeface="Palatino"/>
              </a:rPr>
              <a:t>Teams like MI, GL &amp; DD have performed equally good playing first or second.</a:t>
            </a:r>
          </a:p>
          <a:p>
            <a:pPr marL="342900" indent="-342900" algn="l">
              <a:buFont typeface="Arial" panose="020B0604020202020204" pitchFamily="34" charset="0"/>
              <a:buChar char="•"/>
            </a:pPr>
            <a:endParaRPr kumimoji="0" lang="en-US" sz="16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Tree>
    <p:extLst>
      <p:ext uri="{BB962C8B-B14F-4D97-AF65-F5344CB8AC3E}">
        <p14:creationId xmlns:p14="http://schemas.microsoft.com/office/powerpoint/2010/main" val="222406528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smtClean="0"/>
              <a:t>Score Analysis </a:t>
            </a:r>
            <a:endParaRPr sz="3600" dirty="0"/>
          </a:p>
        </p:txBody>
      </p:sp>
      <p:sp>
        <p:nvSpPr>
          <p:cNvPr id="2" name="AutoShape 2" descr="data:image/png;base64,iVBORw0KGgoAAAANSUhEUgAAArwAAAJXCAYAAABxOYcCAAAABHNCSVQICAgIfAhkiAAAAAlwSFlzAAAPYQAAD2EBqD+naQAAADl0RVh0U29mdHdhcmUAbWF0cGxvdGxpYiB2ZXJzaW9uIDIuMi4zLCBodHRwOi8vbWF0cGxvdGxpYi5vcmcvIxREBQAAIABJREFUeJzs3XlY1WX+//EXqyAugMho5uTC4i4guWC4kOQu5hJmmS1qKYo6ZjZpaV9ztNQsIZfUslFLc0tx19FMUxSXcrKYRDMtfgkqKggoCL8/ujjTGdMQsQM3z8d1eV1yf7b323M8vM7N/TnY5efn5wsAAAAwlL2tCwAAAADuJQIvAAAAjEbgBQAAgNEIvAAAADAagRcAAABGI/ACAADAaAReAAAAGI3ACwAAAKMReAEAAGA0Ai8ASdKAAQPk7+9v9Sc4OFhPPfWUDh48eM+vHxMTI39//3t+nVvx9/dXTEzMn37d4uzbVj0UVlhYmF5++WVblwGgDHK0dQEASo4GDRpo4sSJkqQbN24oLS1Nn3zyiZ577jmtWbNGvr6+Nq4QpVlsbKwqVKhg6zIAlEEEXgAWFSpUUEBAgNVYSEiIWrVqpTVr1mjcuHE2qgwmaNCgga1LAFBGsaQBwG25urqqXLlysrOzsxrftGmTevXqpcDAQLVu3VqvvfaaLl++LEn66KOPVL9+faWlpVn2nzdvnvz9/bVnzx7L2O7du+Xv76+zZ8/+7rV37NihXr16qXHjxmrdurXeeOMNZWZmWrbHxMQoPDxcsbGxatGihTp06KC0tDQdP35cAwcOVLNmzRQYGKinn35aX3/99R/2mpGRoRdffFGBgYFq1aqV3njjDWVlZZW4viXp4MGDioyMVNOmTdWxY0ft27fvD/uLiYlRp06dtGPHDnXr1k2NGzdWRESEjh49qq+++kp9+/ZVkyZN1K1bN+3fv/+mmvr376/AwEA1atRInTp10tKlSy3bR4wYocaNG+vUqVOWsTlz5qhevXqWc/12ScNPP/0kf39/bd26VcOGDVNAQIBCQkI0Z84cZWRk6JVXXlGzZs0UEhKi6dOnKz8/3+q4NWvWWNX38ssvKywszPL1gAED9Nprr2nu3LkKDQ1V06ZNNXjwYJ0/f16rV69WeHi45bnx008/3fbfLT09XVOnTlWHDh3UuHFjdevWTatWrbJsf/XVV9WyZUvl5uZaHTd9+nQ1b95c169flyR9//33ev755xUUFKSgoCBFRUVZPQcOHDggf39/LV++XO3bt1dISIj27t2rixcv6sUXX1Tr1q0tj9lnn31225oBWCPwArDIz89Xbm6ucnNzlZOTo9TUVL399tu6fv26evfubdlvzpw5Gj16tJo2barZs2crKipKW7du1YABA5Sdna327dsrLy9P8fHxlmMK/p6QkGAZ27Nnj3x9fVWzZs2baomLi1NUVJTq1Kmj9957T8OHD9f69es1bNgwS/iRpOTkZG3fvl1vv/22Ro0aJScnJw0aNEgeHh6aPXu2Zs2apaysLD333HNKT0+/bf9LlixRRkaG3nnnHT3//PNauXKlJkyYUOL6Pn78uJ599llVqFBB7777rgYOHKi//e1vt+2twC+//KKpU6fqhRde0DvvvKPLly8rOjpaf/vb3/TYY4/p7bffVl5enkaPHq3s7GxJ0ueff66oqCg1bNhQc+bMUUxMjGrUqKHJkyfryJEjkqRJkybJzc1NEydOVH5+vr777jvNmTNHTz/9tFq1anXLesaPHy8/Pz/NnTtXLVu21Lvvvqs+ffrIxcVF7777rsLCwrRw4UJt2bKlUP391saNG7Vv3z5NmTJFf//737Vv3z49+eSTWrJkicaNG6fx48fr66+/1v/93//d8hzZ2dnq37+/1q9fr2effVZz5sxRs2bNNH78eM2bN0+SFBERobS0NKs3Cfn5+dq0aZM6deokZ2dn/fDDD+rXr58uXLigadOmacqUKTp79qwef/xxXbhwweqas2bN0rhx4zRu3DgFBARo7NixSkpK0uuvv673339fDRo00Lhx43TgwIE7/jcByiqWNACwSEhIUMOGDW8a/9vf/qa6detKki5fvqy5c+eqb9++lvW+kuTn56cnnnhCa9asUf/+/VW7dm3t379fnTt31vXr13XkyBE1bNjQ6ga4L774Qh07drzpevn5+ZoxY4ZCQ0M1Y8YMy3itWrX09NNPa/fu3WrXrp0kKTc3V+PGjVNISIgk6auvvtLFixc1YMAANWvWTJJUp04dLV++XBkZGapYseIt+69du7bmzJkje3t7tW3bVnZ2dpo6daqGDRsmLy+vEtP3/Pnz5enpqblz58rZ2VmS5O7urtGjR9+ytwJZWVmaOHGi2rRpI0k6efKkZs6cqSlTpqhPnz6Sfl2/HR0drR9++EH169dXUlKSevbsqfHjx1vOExgYqBYtWighIUFBQUGqUqWKJk2apJEjR2rlypVaunSp6tSp84dBPDQ0VKNGjZIk+fj4aOPGjapSpYpee+01SVLr1q21efNmHTlyRJ07d/7D/n4rJydHsbGxqly5siRp+/bt2rt3r3bs2GF5s/Hdd99p3bp1tzzHmjVr9P333+vjjz+2PJ9CQ0OVm5urOXPmqF+/fmrWrJnuv/9+bdq0SaGhoZKkw4cPKzk5WREREZJ+Xb/s4uKixYsXW9Yxt2rVSh06dNDChQutlgv169dPnTp1snx98OBBDRs2TB06dJAktWjRQu7u7nJwcLijfw+gLGOGF4BFw4YNtWrVKq1atUorV67UokWLNHDgQM2aNUuzZs2S9GugvH79urp37251bHBwsGrUqGGZdWrXrp3lx+yHDx+Wvb29Bg4cqG+++UZZWVn68ccf9eOPP6p9+/Y31XHq1Cn98ssvCgsLs8w45+bm6sEHH1SFChX05ZdfWu3v5+dn+buvr688PT01dOhQTZw4UTt37lTVqlX10ksvqXr16rftv2PHjrK3/+/L4iOPPKL8/HzFx8eXqL4PHz6s0NBQS9gtqLWwASgoKMjydy8vL0myWrvt7u4uSbpy5YokadCgQXrzzTeVmZmpxMREbd68We+//76kX0NlgU6dOqlr166aOHGiTp8+rRkzZljV+HsCAwMtf69ataokqWnTppYxOzs7Va5c+Q9n539P3bp1LWG34Pyenp5WM+vu7u63PffBgwdVo0YNS9gt0KNHD127dk1ff/217Ozs1KNHD23fvt2yfGHDhg2qWbOm5bj4+Hi1aNFCLi4ulse1QoUKCg4Ovmk5yv9+akeLFi0UExOjkSNHas2aNbp48aLGjRun4ODgO/43AcoqZngBWLi5ualx48ZWYw899JAyMzO1cOFCPfXUU5b1qgVB6be8vLws4aFt27b68MMPdfbsWcXHxysoKEgPPfSQcnJydOTIEZ08eVIeHh433SQnSZcuXZIkvf7663r99ddv2p6SknLTdX/bw7JlyzR37lxt2rRJy5cvl6urq3r06KHx48erXLlyt+z/f3uqUqWKpF+DX0nq+/Lly/L09LTa5ujoKA8Pj1v29lu/90kJLi4ut9z/4sWLmjhxonbs2CE7Ozs98MADliD32+UlktSzZ09t3LhRDzzwgOWnAndai6ur6x8eVxjFce7Lly/f8jGX/vumoGfPnpozZ46++OILtWvXTlu2bFH//v0t+1+6dEmbNm3Spk2bbjrX/z6WBc+7ArNmzdK8efO0efNmbdmyRfb29goJCdGkSZN+d1kMgJsReAH8ofr162vlypX66aefLDNm58+fvynQpKamWr4BBwcHq0KFCtq/f7/i4+PVvn17ValSRT4+Pjp48KCOHz+udu3aWc2oFqhUqZIk6aWXXlLz5s1v2v7bWbvfU6dOHU2fPl03btzQsWPHtG7dOn3yySe6//77NWTIkFseVxBeftuP9GsAKUl9u7u76/z581bb8vPzLaG8uL344os6efKkPvzwQwUFBcnZ2VlZWVlauXKl1X7Z2dmaMmWK/Pz8dPLkSS1YsEAvvPBCsdZScPPkjRs3rMb/96a+4lK5cmX9+OOPN40XPDcK3mQ88MADCggI0ObNm+Xk5KS0tDT16NHDsn/FihUVEhKiZ5555qZzOTre/ltxxYoVNXbsWI0dO1anTp3Sv/71L82ZM0evv/66Fi5ceDftAWUGSxoA/KGjR4/KwcFBNWvWVNOmTeXs7Ky4uDirfQ4dOqTk5GTLj8udnJzUunVr7dy5U8ePH1eLFi0kSS1bttSePXuUkJDwuz/Wl34NrFWqVNFPP/2kxo0bW/5Uq1ZNM2fO1LfffnvLWrds2aKWLVsqNTVVDg4OCgwM1KRJk1SpUiX98ssvt+3zt5+kIP1605OdnZ2aN29eovpu1aqVvvjiC6tPkNizZ4/V8oLidPjwYXXs2FEtW7a0LFH44osvJEl5eXmW/WbOnKnk5GTLjXSxsbH6z3/+U6y1FMza/vaxzMnJ0bFjx4r1OgUefPBB/fzzzzp8+LDV+Pr16+Xk5KQmTZpYxnr06KEvvvhCGzZsUEBAgGrVqmXZ1rx5cyUlJal+/fqWx7VRo0ZavHixtm/ffsvr//zzz2rbtq3lpr06depo8ODBCgkJ+cPnM4D/YoYXgEVGRoa++uory9c5OTn617/+pbi4OEVGRlp+9DpkyBDFxsbKyclJDz/8sH766Se9++678vHxUa9evSzHt23bVq+88orKly9vWSrRokULLV261BIMf4+Dg4NGjx6t1157TQ4ODmrfvr2uXLmiOXPm6Ny5c797Y12BoKAg5eXlKSoqSkOGDJGbm5s2b96s9PR0PfLII7ft/5tvvtH48ePVrVs3/fvf/9bs2bPVp08fS3ApKX1HRUVpx44deu655zRo0CClpaVp1qxZcnJyum1/RdWkSRPFxcWpYcOGqlatmo4ePar58+fLzs7OEroTEhK0ZMkSjRo1SnXq1NGIESO0detWvfzyy/r000+LrbbKlSsrMDBQS5cu1QMPPCAPDw8tWbJE2dnZKl++fLFc47d69eqljz/+WMOHD1d0dLRq1qypnTt3avXq1Ro+fLhlVl6SunbtqqlTp2rjxo1WN/hJ0rBhw9SvXz89//zzevzxx1WuXDmtWLFCO3bs0OzZs295/Ro1aqhatWp64403lJGRob/+9a/65ptvtHv3bj3//PPF3i9gKgIvAItvv/1WkZGRlq/LlSunv/71rxo9erSee+45y/iIESPk5eWlpUuXauXKlXJ3d1enTp00atQoqzWSBZ90EBQUZPmxbfPmzS2zprf7rVt9+/aVm5ubFi5cqBUrVqh8+fIKCgrSjBkzbrtu0dvbWwsXLtS7776r8ePHKysrS76+voqJiVHLli1v2//QoUP17bff6oUXXlDFihU1aNAgDR8+vMT1XatWLS1dulTTpk3T6NGjVaVKFY0bN07Tpk27bX9FNW3aNE2ePFmTJ0+2XP/111/X+vXrdejQIWVmZurvf/+7/Pz8LM+T8uXLa+LEiRoyZIjmzp2r6OjoYq/n1VdfVYUKFdSnTx8FBgbetMSiOLi6umrJkiWaOXOmZs+erYyMDNWpU8fqUy0KuLu7q23bttq9e7e6dOlita1evXpatmyZZs2apZdeekn5+fny8/PTe++9p4cffvi2NcTGxurtt9/Wu+++q7S0NFWvXl3Dhw+/7fIcANbs8v/3jgMAAADAIKzhBQAAgNEIvAAAADAagRcAAABGI/ACAADAaAReAAAAGI3ACwAAAKMReAEAAGA0fvHEb6Smptu6BAAAANxG1aoV7/gYZngBAABgNAIvAAAAjEbgBQAAgNEIvAAAADAagRcAAABGI/ACAADAaAReAAAAGI3ACwAAAKMReAEAAGA0Ai8AAACMRuAFAACA0Qi8AAAAMBqBFwAAAEYj8AIAAMBoBF4AAAAYjcALAAAAoxF4AQAAYDQCLwAAAIxG4AUAAIDRHG1dQGnR6a21ti7hrm156VFblwAAAPCnY4YXAAAARiPwAgAAwGgEXgAAABiNwAsAAACjEXgBAABgNAIvAAAAjEbgBQAAgNEIvAAAADAagRcAAABGI/ACAADAaAReAAAAGI3ACwAAAKMReAEAAGA0Ai8AAACMRuAFAACA0Qi8AAAAMBqBFwAAAEYj8AIAAMBoNg28mzZtUoMGDRQYGGj5M3bsWEnS7t271b17dwUEBKhz587atWuX1bELFixQmzZtFBAQoAEDBujUqVO2aAEAAAAlnE0D77///W9FRETo6NGjlj/Tp0/X6dOnNWLECI0cOVKHDh3SiBEjNGrUKJ07d06StHbtWi1ZskSLFi3SgQMH1LBhQ0VHRys/P9+W7QAAAKAEsnngbdSo0U3ja9euVXBwsDp06CBHR0d16dJFDz74oFasWCFJ+vTTT9W/f3/5+vqqXLlyGjNmjJKTk3XgwIE/uwUAAACUcI62unBeXp6OHz8uV1dXLVy4UDdu3FDbtm314osvKikpSX5+flb7+/j4KDExUZKUlJSkwYMHW7Y5OTmpVq1aSkxMVMuWLQt1/ZSUFKWmplqNOTqWl7e39112VnI5OrJkGwAAlD02C7wXL15UgwYN1LFjR82ePVtpaWkaN26cxo4dq+vXr8vV1dVqfxcXF2VmZkqSrl69etvthbFixQrFxsZajUVFRSk6OrqIHZV8Hh5uti4BAADgT2ezwOvl5aVly5ZZvnZ1ddXYsWP12GOPqUWLFsrOzrbaPzs7W25ubpZ9b7e9MCIjIxUWFmY15uhYXmlpV++0lVLD5N4AAEDZUJQJPJsF3sTERG3YsEFjxoyRnZ2dJOn69euyt7dXkyZN9N1331ntn5SUZFnv6+vrqxMnTqh9+/aSpJycHJ0+ffqmZRC34+3tfdPyhdTUdOXm5t1NWyWayb0BAADcis0Wdbq7u2vZsmVauHChcnNzlZycrOnTp+vRRx9Vz549dfDgQW3atEm5ubnatGmTDh48qIiICElS7969tXTpUiUmJuratWuaOXOmvLy8FBwcbKt2AAAAUELZbIa3WrVqmj9/vt5++23NnTtX5cqVU9euXTV27FiVK1dO7733nmbMmKHx48erRo0aiomJUe3atSVJffr0UXp6uqKionTx4kU1btxY8+fPl5OTk63aAQAAQAlll8+H11qkpqbfclunt9b+iZXcG1teetTWJQAAANyVqlUr3vExfE4VAAAAjEbgBQAAgNEIvAAAADCazW5aQ+mQNTfE1iXcNdeh+2xdAgAAsCFmeAEAAGA0Ai8AAACMRuAFAACA0VjDC/yOnss72bqEu/ZZvy22LgEAgBKBGV4AAAAYjcALAAAAoxF4AQAAYDQCLwAAAIxG4AUAAIDRCLwAAAAwGoEXAAAARiPwAgAAwGgEXgAAABiNwAsAAACjEXgBAABgNAIvAAAAjEbgBQAAgNEIvAAAADAagRcAAABGI/ACAADAaAReAAAAGI3ACwAAAKMReAEAAGA0Ai8AAACMRuAFAACA0Qi8AAAAMBqBFwAAAEYj8AIAAMBoBF4AAAAYzdHWBQAoOb7t3c3WJdy1Bqs32LoEAEAJwwwvAAAAjMYML4Ayb8W0z21dwl2LfLmdrUsAgBKLGV4AAAAYjcALAAAAoxF4AQAAYDTW8AJAGfX+6GdsXcJdGzLrQ1uXAKAUYIYXAAAARiPwAgAAwGgEXgAAABiNwAsAAACjEXgBAABgNAIvAAAAjEbgBQAAgNEIvAAAADAagRcAAABGI/ACAADAaAReAAAAGI3ACwAAAKMReAEAAGA0Ai8AAACMRuAFAACA0Qi8AAAAMBqBFwAAAEYj8AIAAMBoBF4AAAAYjcALAAAAoxF4AQAAYDQCLwAAAIxG4AUAAIDRCLwAAAAwmqOtCwAA4M90/v0EW5dw17yGPGjrEoBShRleAAAAGK1EBN4bN25owIABevnlly1ju3fvVvfu3RUQEKDOnTtr165dVscsWLBAbdq0UUBAgAYMGKBTp0792WUDAACgFCgRgTc2NlaHDh2yfH369GmNGDFCI0eO1KFDhzRixAiNGjVK586dkyStXbtWS5Ys0aJFi3TgwAE1bNhQ0dHRys/Pt1ULAAAAKKFsHnj379+vbdu26ZFHHrGMrV27VsHBwerQoYMcHR3VpUsXPfjgg1qxYoUk6dNPP1X//v3l6+urcuXKacyYMUpOTtaBAwds1QYAAABKKJvetHbhwgWNHz9ec+bM0eLFiy3jSUlJ8vPzs9rXx8dHiYmJlu2DBw+2bHNyclKtWrWUmJioli1bFuraKSkpSk1NtRpzdCwvb2/vInZT8jk62vz9jU3Qd9lC32ULfQMoDJsF3ry8PI0dO1bPPPOM6tWrZ7Xt6tWrcnV1tRpzcXFRZmZmobYXxooVKxQbG2s1FhUVpejo6Dtpo1Tx8HC742PS70Edf7ai9G0C+i5b6LvwfrkHdfzZyurjDRSVzQLv/Pnz5ezsrAEDBty0zdXVVdnZ2VZj2dnZcnNzK9T2woiMjFRYWJjVmKNjeaWlXS30OUobk3u7HfouW+i7bKFvoOwpyhs+mwXedevWKSUlRcHBwZJkCbA7duzQE088oePHj1vtn5SUpEaNGkmSfH19deLECbVv316SlJOTo9OnT9+0DOJ2vL29b1q+kJqartzcvCL3VNKZ3Nvt0HfZQt9lC30DKAybLQLasmWLjhw5okOHDunQoUPq1q2bunXrpkOHDqlHjx46ePCgNm3apNzcXG3atEkHDx5URESEJKl3795aunSpEhMTde3aNc2cOVNeXl6W8AwAAAAUKJG/aa1u3bp67733NGPGDI0fP141atRQTEyMateuLUnq06eP0tPTFRUVpYsXL6px48aaP3++nJycbFw5AAAl03vvzbR1CXctKmqMrUtAKVViAu+0adOsvg4NDVVoaOjv7mtnZ6dnn31Wzz777J9RGgAAAEoxPtcEAAAARisxM7wAAADFbdfnD9u6hLvWvt2/bF1CqccMLwAAAIzGDC8AAIBhOuzeZ+sS7tqOtiHFdi5m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2Dbz79+9X3759FRQUpNatW2vy5MnKzs6WJH399dfq27evAgMDFRYWppUrV1odu3btWoWHhysgIEC9evXS0aNHbdECAAAASjibBd6LFy/q+eef1+OPP65Dhw5p7dq1OnjwoN5//31dvnxZQ4YMUc+ePZWQkKApU6Zo6tSpOnbsmCTpwIEDmjx5sqZNm6aEhAT16NFDQ4cOVVZWlq3aAQAAQAlls8Dr6empffv2qVevXrKzs9OlS5d07do1eXp6atu2bXJ3d9cTTzwhR0dHtWrVSt27d9eyZcskSStXrlTXrl3VrFkzOTk56emnn5aHh4c2bdpkq3YAAABQQjkWx0lycnKUmJioOnXqyM3NrdDHVahQQZLUtm1bnTt3TsHBwerVq5feeecd+fn5We3r4+OjVatWSZKSkpLUu3fvm7YnJiYW+topKSlKTU21GnN0LC9vb+9Cn6O0cXQsm0u26btsoe+yhb7LFvouW4qz7yIF3v/3//6fxo8fr1GjRsnf31+9e/dWUlKSKleurMWLF6t+/fp3dL5t27bp8uXLevHFFxUdHa2//OUvcnV1tdrHxcVFmZmZkqSrV6/ednthrFixQrGxsVZjUVFRio6OvqPaSxMPj8K/GSmQfg/q+LMVpW8T0HfZQt+F98s9qOPPxuNdttD33StS4J06darS09Pl6emprVu36ueff9bHH3+sVatWafr06frggw/u6HwuLi5ycXHR2LFj1bdvXw0YMEDp6dZRKzs72zJ77Orqarm57bfbPTw8Cn3NyMhIhYWFWY05OpZXWtrVO6q9NDG5t9uh77KFvssW+i5b6LtsuVXfRQnCRQq88fHx+uijj3T//fdr1qxZatOmjYKCguTh4aFevXoV6hxHjhzRK6+8ovXr18vZ2VmSdP36dTk5OcnHx0dffvml1f5JSUny9fWVJPn6+urEiRM3bW/Tpk2he/D29r5p+UJqarpyc/MKfY7SxuTeboe+yxb6Llvou2yh77KlOPsu0uKInJwcVa5cWdKvHy0WEhIiScrLy5OjY+EytL+/v7KzszVz5kxdv35dP//8s95880316dNHHTt21Pnz57V48WLl5OQoPj5ecXFxlnW7ffr0UVxcnOLj45WTk6PFixfrwoULCg8PL0o7AAAAMFiRZngbNGiglStXytvbW2lpaWrbtq2uX7+uBQsWqF69eoU6h5ubmxYuXKh//OMfat26tSpWrKju3bsrKipKzs7O+uCDDzRlyhTNnj1bnp6emjBhglq2bClJatWqlSZOnKhJkybp3Llz8vHx0YIFC+Tu7l6UdgAAAGCwIgXecePG6YUXXlBaWpoGDx6satWqadKkSdqxY4cWLVpU6PP4+Pjccr1v48aNtXz58lseGxERoYiIiDuuHQAAAGVLkQJvpUqV9OWXXyo9PV2VKlWSJA0cOFAjR468oxvHAAAAgHutSGt4n3zySf373/+2hF1Jql27NmEXAAAAJU6RAq+zs3Ohb04DAAAAbKlIqbVHjx4aNGiQIiIi9MADD8jFxcVqe8+ePYulOAAAAODiIfRMAAAgAElEQVRuFSnwzps3T5L04Ycf3rTNzs6OwAsAAIASo0iBNzExsbjrAAAAAO6JIq3hLZCcnKw9e/YoOztbFy5cKK6aAAAAgGJTpBne69eva9y4cdq8ebPs7e21detWvfnmm0pPT1dsbKwqVqxY3HUCAAAARVKkGd65c+cqMTFRH330kcqVKydJeuqpp/Tzzz9r+vTpxVogAAAAcDeKFHg3btyoV199VS1atLCMNW/eXJMnT9bOnTuLrTgAAADgbhUp8J47d05//etfbxqvXr26rly5ctdFAQAAAMWlSIG3bt262rdv303jGzZskI+Pz10XBQAAABSXIt20NmLECI0aNUrff/+9bty4obVr1+rUqVPatm2bZs2aVdw1AgAAAEVWpBne9u3bKyYmRt99950cHBy0aNEi/fTTT5o1a5Y6duxY3DUCAAAARVakGd6zZ8+qTZs2atOmTXHXAwAAABSrIs3whoeH64knntDq1auVmZlZ3DUBAAAAxaZIgXfZsmXy8fHRW2+9pdatW2vs2LG/exMbAAAAYGtFCrzNmjXT66+/rr1792r69Om6du2ahg4dqnbt2nHTGgAAAEqUIgXeAk5OTurQoYMmTpyoESNGKD09XQsXLiyu2gAAAIC7VqSb1iQpMzNT27ZtU1xcnA4cOKAaNWroueee06OPPlqc9QEAAAB3pUiBd/To0fr8889lZ2enjh07avHixQoODi7u2gAAAIC7VqTAm5qaqgkTJqhOnTry8vLS/fffX9x1AQAAAMXijgJvfn6+Fi1apDNnzmjChAmWcS8vLz355JMaPHiw7O3valkwAAAAUKzuKPBGR0fr888/V0REhFq1aiUPDw9dvnxZ8fHxmjt3ro4ePap58+bdq1oBAACAO1bowPvZZ5/pwIEDWrlyperVq2e1rXPnznr88cc1cOBArV69Wr179y72QgEAAICiKPT6gxUrVig6OvqmsFugXr16io6O1urVq4utOAAAAOBuFTrwJiUlqXXr1rfdJzQ0VCdOnLjrogAAAIDiUujAm5ubKwcHhz/cz87O7q4KAgAAAIpToQOvj4+P9u3bd9t99uzZo7p16951UQAAAEBxKXTgffTRRxUTE6OzZ8/+7vakpCTFxsbqscceK7biAAAAgLtV6E9p6Nevnz7//HP16tVLvXr1UmBgoNzd3ZWRkaEDBw5o1apVCg0N5VcLAwAAoEQpdOC1t7fX3LlzNXfuXC1btkwfffSRZZuXl5eGDRum55577p4UCQAAABTVHf3iCQcHBw0fPlzDhw/XDz/8oEuXLsnd3V0PPPAAv2ENAAAAJdIdBd7fql27dnHWAQAAANwTTMsCAADAaAReAAAAGI3ACwAAAKMReAEAAGA0Ai8AAACMRuAFAACA0Qi8AAAAMBqBFwAAAEYj8AIAAMBoBF4AAAAYjcALAAAAoxF4AQAAYDQCLwAAAIxG4AUAAIDRCLwAAAAwGoEXAAAARiPwAgAAwGgEXgAAABiNwAsAAACjEXgBAABgNAIvAAAAjEbgBQAAgNEIvAAAADAagRcAAABGI/ACAADAaAReAAAAGI3ACwAAAKMReAEAAGA0Ai8AAACMRuAFAACA0Qi8AAAAMBqBFwAAAEazaeBNTEzUM888o+bNm6t169Z66aWXdPHiRUnS119/rb59+yowMFBhYWFauXKl1bFr165VeHi4AgIC1KtXLx09etQWLQAAAKCEs1ngzc7O1qBBgxQYGKi9e/dqw4YNunTpkl555RVdvnxZQ4YMUc+ePZWQkKApU6Zo6tSpOnbsmCTpwIEDmjx5sqZNm6aEhAT16NFDQ4cOVVZWlq3aAQAAQAlls8CbnJysevXqKSoqSs7OzvLw8FBkZKQSEhK0bds2ubu764knnpCjo6NatWql7t27a9myZZKklStXqmvXrmrWrJmcnJz09NNPy8PDQ5s2bbJVOwAAACihHG114Tp16mjhwoVWY1u3blXDhg114sQJ+fn5WW3z8fHRqlWrJElJSUnq3bv3TdsTExMLff2UlBSlpqZajTk6lpe3t/edtFGqODqWzSXb9F220HfZQt9lC32XLcXZt80C72/l5+frnXfe0a5du7R06VL985//lKurq9U+Li4uyszMlCRdvXr1ttsLY8WKFYqNjbUai4qKUnR0dBG7KPk8PNzu+Jj0e1DHn60ofZuAvssW+i68X+5BHX82Hu+yhb7vns0Db0ZGhv7+97/r+PHjWrp0qfz9/eXq6qr0dOuolZ2dLTe3Xxt3dXVVdnb2Tds9PDwKfd3IyEiFhYVZjTk6llda2tUidlLymdzb7dB32ULfZQt9ly30Xbbcqu+iBGGbBt4zZ85o8ODBuu+++7Rq1Sp5enpKkvz8/PTll19a7ZuUlCRfX19Jkq+vr06cOHHT9jZt2hT62t7e3jctX0hNTVdubl5RWikVTO7tdui7bKHvsoW+yxb6LluKs2+bLQq5fPmyBg4cqKCgIC1atMgSdiUpPDxc58+f1+LFi5WTk6P4+HjFxcVZ1u326dNHcXFxio+PV05OjhYvXqwLFy4oPDzcVu0AAACghLLZDO+aNWuUnJyszZs3a8uWLVbbjh49qg8++EBTpkzR7Nmz5enpqQkTJqhly5aSpFatWmnixImaNGmSzp07Jx8fHy1YsEDu7u62aAUAAAAlmM0C7zPPPKNnnnnmltsbN26s5cuX33J7RESEIiIi7kVpAAAAMEjZ/JwLAAAAlBk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rUQE3osXLyo8PFwHDhywjH399dfq27evAgMDFRYWppUrV1ods3btWoWHhysgIEC9evXS0aNH/+yyAQAAUArYPPAePnxYkZGROnPmjGXs8uXLGjJkiHr27KmEhARNmTJFU6dO1bFjxyRJBw4c0OTJkzVt2jQlJCSoR48eGjp0qLKysmzVBgAAAEoomwbetWvX6sUXX9To0aOtxrdt2yZ3d3c98cQTcnR0VKtWrdS9e3ctW7ZMkrRy5Up17dpVzZo1k5OTk55++ml5eHho06ZNtmgDAAAAJZijLS/+0EMPqXv37nJ0dLQKvSdOnJCfn5/Vvj4+Plq1apUkKSkpSb17975pe2JiYqGvnZKSotTUVKsxR8fy8vb2vtM2Sg1HR5tP6NsEfZct9F220HfZQt9lS3H2bdPAW7Vq1d8dv3r1qlxdXa3GXFxclJmZWajthbFixQrFxsZajUVFRSk6OrrQ5yhtPDzc7viY9HtQx5+tKH2bgL7LFvouvF/uQR1/Nh7vsoW+755NA++tuLq6Kj3dOmplZ2fLzc3Nsj07O/um7R4eHoW+RmRkpMLCwqzGHB3LKy3tahGrLvlM7u126Ltsoe+yhb7LFvouW27Vd1GCcIkMvH5+fvryyy+txpKSkuTr6ytJ8vX11YkTJ27a3qZNm0Jfw9vb+6blC6mp6crNzSti1SWfyb3dDn2XLfRdttB32ULfZUtx9l0iF4WEh4fr/PnzWrx4sXJychQfH6+4uDjLut0+ffooLi5O8fHxysnJ0eLFi3XhwgWFh4fbuHIAAACUNCVyhtfDw0MffPCBpkyZotmzZ8vT01MTJkxQy5YtJUmtWrXSxIkTNWnSJJ07d04+Pj5asGCB3N3dbVw5AAAASpoSE3j/85//WH3duHFjLV++/Jb7R0REKCIi4l6XBQAAgFKuRC5pAAAAAIoL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vVgffChQsaNmyYgoOD1aJFC02ZMkW5ubm2LgsAAAAlSKkOvKNGjVL58uW1Z88erVq1Svv379fixYttXRYAAABKkFIbeH/88UcdPHhQY8eOlaurq2rWrKlhw4Zp2bJlti4NAAAAJYijrQsoqhMnTsjd3V1/+ctfLGN169ZVcnKyrly5okqVKt32+JSUFKWmplqNOTqWl7e39z2ptyRwdCy172/uCn2XLfRdttB32ULfZUtx9m2Xn5+fX2xn+xOtW7dOs2bN0ueff24ZO3PmjMLDw7V7925Vq1bttsfHxMQoNjbWamz48OEaMWLEvSj3tlJSUrRixQpFRkYaHbj/F33Td1lA3/RdFtA3fZd0pfYtQ/ny5ZWVlWU1VvC1m5vbHx4fGRmpNWvWWP2JjIy8J7X+kdTUVMXGxt4042w6+qbvsoC+6bssoG/6LulK7ZIGX19fXbp0SefPn5eXl5ck6eTJk6pWrZoqVqz4h8d7e3uXmnclAAAAKLpSO8Nbq1YtNWvWTP/4xz+UkZGhs2fPas6cOerTp4+tSwMAAEAJUmoDryTNnj1bubm5evjhh/XYY48pNDRUw4YNs3VZAAAAKEEcJk2aNMnWRRRV+fLl1blzZw0ePFiDBg3SQw89JHv70pnh3dzc1Lx580KtPzYJfdN3WUDf9F0W0Dd9l2Sl9lMaAAAAgMIondOhAAAAQCEReAEAAGA0Ai8AAACMRuAFAACA0Qi8AAAAMBqBFwAAAEYj8AIAAMBoBF4AAAAYjcALAABQTPh9XiUTgRclFi8agFmuXbum/fv327oM4J7KycnRN998Y+sy8D8IvCix7OzsLH/Py8uzYSX3XkG4v379upKSkpSWlmbjimzD9Me5rLpx44Yk6aOPPlJMTIzVWFlx6dIlHTp0SLt379b169dtXc6fouAxjo+P16lTp2xczb1X0O/ixYs1a9YsSWX3NS0zM7PEPc8dbV0A7syNGzfk4OCgb775Rnv27NGJEydUv359tW/fXj4+PrYur8gK+jp58qS++OILffvttwoKClKbNm1Uo0YN2dub/d4sLy9PDg4Oev/997V582adPHlSISEh6tq1qx5++GGVK1dODg4OcnZ2tnWpxSo/P192dna6evWq9u7dq9OnT+v++++Xv7+/atWqJUdHc1+izpw5o/j4eLm7uyskJEQVKlSwdUn3TMH/35SUFD3yyCOSJAcHB0n/fbP32ze4psjLy5O9vb22bNmihQsX6tq1a3JwcNCMGTM0cOBA9erVy+jXtoLHeMmSJUpOTtYbb7yhhg0bGvuYF/SbkpKi8PBwSTL68f2tgud6cnKyVq1apR9//FHff/+9Hn/8cfXp00fOzs6W13tbscvn58alUteuXVWxYkVVr15dV65c0ZUrV1SzZk0FBgbq0UcfLXXfPAv+I/Tr10/Sry8Sly5dUvny5dWwYUP5+/urU6dO8vT0tHGl905GRoYeeughvfXWW0pOTtbHH3+sS5cuyd7eXnXr1tX48ePVoEEDW5dZrHJzc+Xo6KiYmBht2LBB2dnZqlSpkmrUqKGGDRuqbt26uv/++9WkSRNbl1osCt7Y7d27V//3f/8nOzs7eXh4yMHBQY0aNVK7du3UsmVL44KAJJ0/f15RUVH64YcfNGTIELVt21a1atWSk5OTrUu7pzIyMtSlSxdNmDBB1atXV1ZWlr788ktt2bJFM2fOVKNGjWxd4j138eJFTZ8+XefPn9fIkSON7vncuXMaNGiQsrKyNGbMGAUHB6tKlSplJvgOGDBA3t7eCg4O1ty5czV69GhlZWXJ29tbHTp0sGltDpMmTZpk0wpwx44ePaqNGzcqLi5OISEh8vX1laenpy5fvqydO3cqNDS0VAXDgrB7+vRpLViwQFu3blW1atV08uRJNWvWTJ988on27dun4OBgPfDAA7Yut9jduHFD9vb2+vTTT5WXl6eRI0cqNTVVjo6Oeuutt7Rx40Z5eXnpySefNG7Gs+CbwJgxYzRr1iw9++yzSkhIULly5RQXF6eDBw+qWrVqCggIsPnsQHGxs7PT2LFj1alTJ40ePVp+fn6yt7fXmTNn9Nlnn+n06dNq06aNrcssdhkZGbp06ZKcnJx09OhRHTt2TD/++KOuXLmi8uXLq2LFirYusVjl5eXJzs5On3zyia5cuaIxY8boL3/5i2rUqKFGjRrpq6++UkZGhpo3b27rUu85V1dXNWnSRMeOHVNMTIzc3Nzk7+9vmRE1SXp6uk6dOqW0tDTt3r1bSUlJysjIUH5+vlxdXVWuXDlbl1jsCp7rhw4d0urVq/Xxxx+rQYMGmjdvniZOnKglS5bo3LlzatOmjU2Dv1nfPQ334YcfKigoSJmZmerataskqVKlSgoMDFRgYKBSUlJ05swZ1a1b18aV3pmCILN582a1bdtW0q8/EvLy8tLo0aOVmZmpqlWrKjQ01MaV3hsFLwAnT55U7dq1JUkbN26Uj4+Pqlevri5duqhmzZpycXGxZZnFruBxP3bsmDw8PBQQEKAzZ87oxo0bmj17tj744AMdOnTI8lw3gb29vXJzc1WlShX1799f7u7uql27tkJCQnTmzBkdPnxY/v7+ti7znvD29taoUaMk/fqmfceOHTp06JDi4uI0ZMgQ9e3b18YVFq+C/9dXr15VnTp1LON5eXmqWLGiGjduXCZubLp27ZrKlSsnb29vTZ06Vbt27dKKFStUtWpVm8/43QvVq1fXtGnTJEk7d+7UunXrNH/+fGVlZenll19Wt27dbFxh8St4rn/77bcKDg6W9Osylnr16qly5cp69NFHNW/ePJu/wSHwlhLXr1/X1q1b9dZbb6ly5crKz89X06ZNrV4wvL295e3tbcMqi6bgP0u1atV07NgxSdK6devUrl07y/bz58/bqrx7rmDWsm3btpo3b54yMjL0n//8R0899ZQkadeuXXrhhRdsWeI9UdB3Zmamypcvr7y8PG3fvt2yvW7dutq/f7+qVq1qtX9plZOTIycnJ3355ZfKz8/XkiVLNGLECEmSk5OT6tatW+rerP6RgnV9Fy5c0IYNG5SSkqKgoCAFBARo7NixysrK0v79+1WvXj1bl3rPtGrVSoMGDZKfn5/atWunqlWrKj8/X3FxcRo6dKity7snCh73Y8eOaeHChTp//rxq1qyp7OxsnT17Vj///LM+//xz7d27V15eXrYu964V9HvlyhXt2rVLly9fVosWLRQWFqawsDClp6dr48aNRi/lkKTWrVtr/vz52rt3r9asWaMXX3xRkrR+/Xo1bdrUxtUReEsNZ2dnLV++XMnJydq6dau2bNmiESNGqEGDBurdu3epXd/62x9Th4SEaOnSpTp37pxcXV3l7u4uSdq8ebPefvttW5Z5z5w9e1Zubm7y9PRUUFCQ+vXrJxcXF7Vu3Vr//Oc/dezYMaWkpBg1y/m/mjRponLlyunYsWNKTU21LFtZt26dZca7YO1raVawVvXo0aPau3ev9uzZo59++km9e/dWUFCQcctVpP/ekPbuu+/qm2++0YULF7Ru3TrVrFlTzZs3V/369VWnTh3dd999Nq60eBUEoGvXrikwMFDPPPOM/vnPf+rAgQOys7NTYmKifHx81KVLF1uXek8UTGJ89913qlChgurXr6+ff/5ZTZo0UXBwsLKzs1W7dm0jwq7038c7JiZGCQkJOnnypBwdHdWkSRN17NhRTZs21SOPPFIqv0ffibp16yoyMlKxsbE6e/aszp49q3/84x/68ccfNWbMGFuXx01rpUXBN/yMjAzLDWnHjx/XmjVrtH37dqWkpOjpp5/Wyy+/bONK70zBTUtTpkxR27Zt9dBDD0mSPvvsM02aNEk1atSQp6enlixZYuNKi19+fr569eqlevXqqXXr1mrWrJmqVq0qR0dHHT58WCNHjlSdOnX0+OOPq3PnzrYut1gVfIO4fv26nJ2dlZWVJVdXVx05ckQTJ05UlSpVdObMGS1dulT33XdfqV+/e/LkSVWqVMkyW33t2jVt2bJFq1at0pEjR1StWjWFhoZq7NixcnNzs3G1xa9Zs2ZavXq1KlasqEmTJqly5cpav369KleurJdeekndu3e3dYn3xJNPPqn+/furS5cu2rlzp7Zv3y53d3f5+voqLCzM8qa+rCj4f2+qoKAgffTRR6pcubJmzJihvLw87dixQx4eHpowYYLRExcF8vPztWLFCu3cuVMuLi7Kz8/X8OHDS8RSLfOmFAzl4OCgzMxMhYaGKjw8XJ06dVKbNm306quvavz48ZYnl1S6ZsMKZrU2btyoJ5980jIeFhYme3t7ubq6qmHDhrYq757Ky8tT7969tXfvXr355puqUqWKWrVqpRYtWujBBx/U3r17LYHQNAXhdeLEiUpLS1P//v0VEhKioKAgPfXUUzp37pxGjRplRNiVfv382caNG6tSpUpKSkrSc889p4iICEVERCglJUVr1qzRzp07jQq7BeFm9+7dqlevnmrVqqWvvvpKWVlZiomJ0X333aeTJ09a1u2bpOA5GxQUpAULFig/P19du3ZVWFhYqXp9LoqC/r799ltt3LhRx44dU/PmzdWlSxfjluxI/32e79q1S/Xr11fjxo11+PBh5ebmas6cOZo0aZKuXr2q1q1b27rUeyY3N1cHDx7U3r17dd999+nhhx+2fOJSSULgLQUKXkDOnz+v5s2ba/v27dq+fbucnJzUuXNn9e3b12otb2l5MS14oUhKSpKvr6+++uorVa9eXc7OzqpU6f+zd+dxNeX/A8dft6sS7bTIUpFWSxElJVtlibGOdQxjLGMMs5gZM7YxlmEGM2Mfy9gmW6uQkEQkqVSiqIhKKBFpr/v7w+PeL2a+398scbtnzvOfGbf+eJ/Ouee8z+fz/rw/ugwePFjZIb5WUqmU8ePHM2TIEGQyGaGhoYSEhHDs2DHMzc1xdnbG09NTMC25XiSRSKiqqqJFixYEBwdz48YNpFIpHh4eTJw4kVatWr30u6ru888/R1tbm7179+Ln58emTZvo1KkT77zzDl5eXkyfPl1wddrykbzq6mrKysoU6xAMDAwAMDMz4/r16+jq6iozzNdCfs3Onj2bxo0bs3z5ci5fvsyMGTMwNDRU1HMLkfy8L1iwAENDQ7S1tQkODiYwMBBbW1s6duyIr68vLVu2VHKkdUN+vMXFxYr/P3HihKLriIODA4mJiYIczZfP0AYHB7N+/XqMjY3R0dEhKCgIc3NzXFxc8PT0pFmzZsoOFRB3WlMJ8pvnp59+iqenJ4cOHeLy5cusWLGCkydPMmLECAYMGIC/v7+SI/1r5DeHsLAw0tLSWLNmDWvXriUiIoKcnBwlR/dm1NbW4uPjww8//MDw4cPx9/dn7dq12NjYsGfPHpKTk5UdYp2T70a0b98+rl27xpo1a9iwYQMff/wxaWlp+Pj4MGLECH799VeePHmi5Gjrho6ODjk5OaipqREcHMxPP/2Evr4+X3zxBZ06dWLGjBmUlZUpO8zXwsPDA1NTU/Ly8nj27BnGxsbIZDL8/f1p3769ssN7raRSKdOmTWP16tU8fPiQkJAQAMEmu/KR7du3b5OXl8fWrVuZMmUKdnZ2TJ06lYsXL7J+/XpB7rrWp08fZDIZOTk5FBQUKDaCCg0NVelNof4X+eDaL7/8wty5c9mzZw8ff/wxw4cPR1tbGz8/v3pVjij24VUBEomEu3fvsmXLFtauXYuenh4AlpaWGBgYoKurS4cOHdi9ezdmZmYq9+VycXHBxcUFTU1NEhMTuXTpEmlpaaSlpdG6dWtBTfO+SiKR4OrqSmxsLOfOncPJyQlLS0s8PDyYMmUKtra2glvMJJFIkEgkzJs3j8mTJ+Pt7Y2RkRFt27bFyMiIu3fv0qVLFy5cuEB5eTlOTk7KDvkfkScBsbGx7N+/HzMzM7y8vOjfvz++vr40b96cgoICwdb3SaVSevbsibGxMY0bN2br1q2cOnWKgoICli5dKqjkT95T++HDh9y4cYMrV64AzzuRZGdnExQUxKVLl/D29laZmbi/Qn6tBwQEoKWlhY+PDxcuXCAnJ4cvvviCqqoqevXqxZAhQ5Qdap3T1NSka9euipHrjRs3kpiYSFZWFiY7pJwAACAASURBVN99952grnP4z7kuKysjJyeH4cOHo6Ojg4mJCR06dKBjx45YWVnRo0cPRc6ibMJ6kgrYkydPaN68OTExMbi5uSnKATw8PNixYweHDx9GU1OTiIgIevbsWe+bW8u/LDU1NdTW1tKuXTs6dOhAeXk5sbGxnDx5kvPnzzNjxgxlh/rayP8GDg4OfPTRR/z888+89dZbfPjhhwwZMkSwTcolEgmlpaUYGxvz7Nkzxee1tbV4enqyZcsW3N3dMTc3JyQkBG9vb5o3b67EiP8Z+QyNq6srt2/fZsGCBYSFhfHhhx/Stm1bRo0axYgRI5QcZd2SX9tZWVnEx8ejqamJs7MzXbt2Zfbs2RQWFuLp6UmjRo2UHWqdkiexixYt4tq1a+jq6pKTk4OjoyPq6urU1NSgq6sryLp8+M+snaWlJWfOnAGez+B169YNeL75iJBaTMqv8/v373P9+nXU1dXR1NTE29tbMdI7depUwV3n8LzNooaGBgcPHuTChQtIJBIWLVqk+HmTJk3qXX2+mPCqCFtbW2xsbFixYgVff/01rq6u3Lx5k40bN9KiRQsArK2tiYyMVKkkafv27fj7+6Ojo0P37t1xd3fHxcWFnj17UlJSItgHAzy/YZw+fRp9fX1qa2v55JNPSEhIICwsDDU1NUaNGqXsEF+bRo0a4eLiwpIlS9DQ0KBXr15oaGhw7tw5rl+/jqurK66urmzcuFGlR7hffLHT09Nj6tSp+Pj44OfnR3BwMBMnTsTY2FhQo33yY87JyWHSpEno6emhp6fH3r17sbW1ZfDgwfTq1UvQMzcrVqygoKBA0XUlOzsbS0tLJBIJ5eXlyg7vtbOxsUEikXDv3j2aNm2qSPbDwsL48ccflR1enZBf53l5ebz33ntUVlbSokUL9PX16dChA97e3oo1KUIkPy51dXW0tLQ4ePAgycnJDB06lH79+ik60tQnYlsyFVJYWMjq1asVCVGzZs2wtLRk7ty5tGzZknfeeQcPDw+mTp2q7FD/lKysLEaNGsWXX37JnTt3iI6Opri4mLZt29KhQwcmTpyoaMEmRBEREYp2LZ07d+bSpUvcunULmUxGTU0NSUlJgttd7VXLly/n4sWL1NbWUllZSdOmTfH09GTq1KkcOnSILVu2cPToUWWH+bfJF5xu376drKwsHBwcMDQ0JCEhgcDAQCQSCcuWLRNU2zn57NPSpUspLi5m4cKFpKamkpqaSlpaGllZWRgZGbFt2zZlh1qn5MddUlJCXl4ehYWFWFpaCq7H8H+zatUqrK2t8fLyQktLS/H58ePHmT17NmZmZlhbW7N582YlRll35N/txYsXU1xczGeffUZCQgIJCQnk5uby7Nkz2rZty5IlS5Qdap2LjIykSZMmL20mkZaWRkBAAOHh4ZSUlGBnZ8eWLVvq1aJUMeGtx+RvkPI96E1MTFBTU1NsIVxdXY2rqytRUVFs27YNbW1tfvrpp3o/ciLvJXzgwAHS0tJ4sYw8MTGRgIAA0tLSCA4OVl6Qb0BOTg47duwgICAAHx8fZs6ciUQi4caNG+jo6ODi4qLsEF+bR48eKVbrJyYmkpGRQUlJCd26dcPQ0JBVq1aRn5/P0KFDVX66v7KyEh8fH/Lz89HS0sLJyQkLCwuys7OJiYlh9erVgqzf3blzJ82aNcPHx0fxWW5uLsnJyTRq1IhevXopMbq6J79ff/HFFyQnJyOVSmnRogVt27ale/fuWFtbC2ajhVdVV1fz2WefER0djbq6Or6+vvTv31+xzWxKSooiARTa32Dt2rV07Njxpen79PR0zp49i7GxsSDrlVeuXImHhwfJyckkJiYye/bsl3aRi4qK4syZMy+VONQHYsKrAhYtWkRoaChSqZQ+ffowYMAAXF1dFaULaWlpJCQkMHLkyHpfzlBbW8u7776LtbU1lZWVNG/eXHDtmP6quLg4jhw5QtOmTZk4cWK9eiOuS/IRkfDwcEJCQrh8+TK9e/dmwoQJ2NnZKX4vPz+f7du3M3DgQBwdHVW6LZk8CSoqKmLv3r1UV1fTuXNnnJyc0NbWpqioCD09PcGUNLy4xerhw4fZtm0bX331FR06dMDU1FTZ4b028vN869YtRo0axdatWzl9+jRnzpyhUaNG5OXlUVNTw4YNGwTZZlAuIyOD77//nujoaKRSKYaGhgwfPpyhQ4cqdlAUghdH8w8fPkxQUBALFizAwsJCsPfvF8nbkZ04cYJdu3aRnJyMgYEBw4YNY+zYsZiYmCg7xD8kdmmop+SrfY8cOcKBAwdYs2YN3bt3Jzo6mm3bthESEsKdO3dwc3NTrIpUhVrHgoIC7t69S0FBARkZGYSFhVFSUoKBgQHGxsbKDu+1k5/X+Ph4EhISaNSoEerq6pSUlHD16lWOHDmCoaHhS31ohUK+oGX8+PE4OzvTp08frl69yo8//sjBgwfJzMzExcWFJk2a0KNHD5o1a6bSyS78p9+wtrY2nTt3Jjk5mV27dlFWVkbr1q0xNDRUdK0QAvn1vWzZMg4fPkx5eTk5OTlcu3aNu3fvUl5ejq6ubr1/Mf+r5AnQtm3baNasGePGjSM/P5+GDRvy4YcfEhUVxVtvvSXYHeXk5/2LL76gY8eOzJkzhy+//JImTZqwdetWtm7dSm5u7kv94lWZ/HhXr15NUFAQGRkZZGRkkJubS2VlJTKZDC0tLZV4Jv9VtbW1SKVSTp48yaVLl1i+fDne3t40btyY48ePs2bNGkJDQxk+fHi960whvLMhEPLk4Pz580ydOlWxyrVfv36UlJTg5+dHWloa6urqKtXE3NjYmDlz5nDr1i2ys7OJi4sjPT2dS5cuYWJiQufOnenfv3+9aVRd1+QjeYGBgcTFxfHo0SMcHR3R0tLi4sWLlJSU0KZNG8UWy0IhHwE7fvw45ubmzJ8/n5qaGt5++21yc3OJiooiKCiIZ8+eoa2trfJbkMqP9+HDhwQGBlJeXk7Tpk3p3r07lZWVbN68mcuXL7N8+XKaNGmi7HDrjPwBf+jQIY4dO0bjxo05deoUZ8+eJSwsjICAAObMmUOPHj2UHGndkn+vnz59qqhrDAwMxNfXFysrKxwdHet9qdk/Id/2Pjk5me3btys+HzFiBFKplKioKIYPH67ECOuW/DrfvXs3wcHBGBgYEBoayokTJzh58iTa2tosWLCAzp07KznS1ycwMBB3d3caNWqEnZ0d1tbWjBs3jrS0NK5du1YvO1OICW89JR8ZUldXp7i4+KWfaWtrM23aNMW/Ve0tUiqVYmVlhZGRET169CAzM5P09HSSkpIICAhAV1dX5es2/z8ffvgh3377LZWVldy4cQMtLS0WLFjA9evXBdmMXz4q0KBBA9q3b6+YEmvUqBHW1tZYWVkxbtw4GjdujEwmU+lkF/7Tiuzy5csEBwfTqVMnYmJi2Lp1K25ubjg4OJCWliaoZFf+klJQUMDIkSPR19enUaNGDBs2jGHDhnHz5k1OnDjxUq2f0Li7u7Ns2TK8vLwoKChQ1CmfPXuWYcOGKTm616uwsBBzc3PCwsIYMGCA4qVv4MCBbN68+aUFTqrsxet84sSJ2NraAjBlyhSmTJlCWloaBw8eFFQJx4vU1NSorKzE2NiYnJwcHjx4oOg0o6+vT7du3XB1dVV2mH9ItTKlfxn5is+goCAKCgpwd3fHycnpd02cVWU6VF7DmZ6ezu7du6msrGTVqlWYmpqir6/P0KFDiY+Px97eXtmhvhbyG2V6ejoxMTE0atQIV1fXlzZWEGqdo1Qq5dmzZ3z//ffcvn0bbW1tfHx8MDMzQ09PDzU1NcUImKpcz39G3759fzeNe+vWLUxNTQU3rS8/bytWrOD48eNUVFTw0Ucfoa+vj4aGBq1btxZkvb78vhYREYGtrS0bNmxQLDqdPXs2lpaWaGpq4ujoqOxQXysLCwvc3NzYuHEjGhoauLq6kp2dzaFDh2jSpIng2nOtXr2a6OhodHR0XuoXb2dnV+8Wa9W12NhY/P39UVdX59mzZ/Ts2RMrKytMTEzQ0tKqt/dwsYa3HkpPT6dp06bo6+vTtm1bTExMyMjI4NKlS1y6dIlr165hbGyMoaGhskP9S+Qjd/Pnz0cmk/HJJ5+QlJTE4sWLWblyJVVVVYwYMUJwN0Y5+U3gvffeIzMzk+DgYEJDQ4mPj0cqlZKXl4e2tna9nAr6J8rKypBKpWhqatK0aVO0tbU5efIk586dIycnh7KyMtTU1BRdG1RdbW2togepn58fP//8M8nJyTRs2JCWLVtiYGCAurp6vX0o/F3y41FTU6OiooJjx45x5MgR7t27R+PGjWnYsCENGzYU3HHLZyOGDBnCmDFjsLa2RiqVoqOjQ1paGgYGBkycOFGQdfmvsrW1JTc3l3Xr1rFz507Onj1Lw4YN+eSTTwSzRkN+/ebm5vLo0SMOHTpEeHg4ZWVlmJmZCbqVJjx/jltYWDBmzBhatGhBbGwsR44cISkpiezsbJo0aVJvO3GIXRrqmfj4eI4ePcrXX39NREQEzs7OGBkZ8eDBA+Li4rh06RIpKSksXrxYJVf7Pn36lD59+hAXF0dpaSm9evVi8uTJmJmZceTIERYtWiTI+l35KFBoaCi//PILR48eJSIigpCQEMrKyjh//jw2Njbs3LlTMImf3MiRI9mzZw8FBQWKbTcfP37MsWPHCA8P5/Lly0yaNIlPPvlEyZHWDflI/ueff86NGzfo0KEDjx494tq1a+jo6ODq6srYsWMFNeUpv77LysoUPVgrKirw9/fnwIEDZGRkYGVlRUhIiMqVYP0v8nOdkZHBDz/8wNq1a1/qnV1UVKRyAxN/xYvdCgoKCmjYsCGmpqY8efKEjIwMqqqqFOtPhEB+nb8oKytL0X82Pz+fLl26sHPnTsF0XnlVbW0tT548QU9PT5H8Z2VlERoaSmBgIKtXr663LTXFhLeeyc7OpqSkhKKiIubNm0fHjh2xtbWlS5cutGvXjsaNG5OdnY2FhYWyQ/1L5DfGmJgY1q9fz+eff054eDgXL14kJCSEJ0+e4OXlRVRU1EtNy4VCfvyzZ8/G3d2dkSNHsnz5clq1asXYsWOZMmUKHh4eTJw4Udmh1qnKykr8/f0ZNmwYTk5OODo6MmjQIPr06aMo37h58yYNGjSgVatWf/hAUVXdu3fn8OHDGBoakp+fT1ZWFsnJyYSFhTFq1CgmTJig7BDr3Ntvv011dTUTJkygf//+irKNnJwcEhISBNeTVF6numDBAoKCgvD09OS9996jdevWGBgYCG40+7+ZM2cOZ86cQVNTkx49euDi4kL37t2RyWQYGRkp/k5CMWbMGHR1dZkyZYqi1zDAuXPnyMzMFNx9HP6T7B87dowdO3aQmZmJl5cXPj4+dO/eXSVKtMSShnpGX18fY2NjWrZsiZWVFUVFRcTHxxMdHU1SUhI3b96kXbt2KjdtIr/ZmZqacuXKFTZu3Ii6ujozZsygVatW7Nq1i6dPnwp2O12JREJtbS3nzp2jtLQUd3d3Fi5cyKRJkzA1NeXQoUO4u7vTunVrZYdap6RSKR06dEBdXR13d3fu3bvH7t272b17N6mpqUgkEtq1a6eYAlP1xWrHjh0jLi6O6upqSktL8fDwoGHDhujo6NCqVSvat2+Pu7s7bm5ughrplGvRogWFhYXs3LmTrVu3cv36dQwMDLC3t1cs7hES+X1NQ0MDLS0tkpKSOHPmDFlZWZSVlVFdXY2hoaHKX9d/RF66c/HiRXbt2sX27duprq7m1KlTim4FiYmJODs7o6Ojo+xw60xNTQ0AN27cYMOGDezZs4fCwkJat26Ng4ODYGu15dfwe++9x8iRI7Gzs+Po0aMEBwcTFhZGUlISjRs3rtelO+IIbz2TnJxMQUEBjo6OiiTg2bNnxMfHEx4eTmJiIps3b8bS0lLJkf55KSkp5Obm0r9/fyQSCTk5OaSmpuLi4sLTp09ZsmQJhYWFzJ07t96u7qwrERERnDp1ilmzZvHhhx+yZMkSDAwM8PX1JTo6WlCti6qrq+nVqxc+Pj4MHToUBwcHxc9Onz7N/v37OXPmDFOnTuXTTz9VYqR1Z/Xq1WzduhVtbW0qKysZMmQIs2bNQk9PT2VaB9aFkpISzp07x+bNm0lPT6d169aEhYUpO6w692rJQmVlJRERERw7doykpCSMjIw4cOCAIM+9fMRvzpw5tGrVilmzZrF7924aNmyIk5MT06ZNo3fv3syfP1/ZodY5mUxGWVkZeXl5REdHs2vXLu7fv4+DgwOBgYHKDq/OyWco4+Pj+frrrzlx4gSZmZn4+fkxZcoUJk2aBFDvcxPhDTGosF27dhEaGkpZWRnLli2jadOmXL58mTt37tCpUye+++477t69q3J7syckJGBpacmpU6c4ePAg48ePx8PDA21tbWpqaujatSv9+/dX1HcKWY8ePejYsSNGRkZ06NCBDz/8EAsLC9zd3QWV7MLzm+SECROIiIjAz88Pc3NzBg8ezJAhQ+jVqxe9evWisrKS0tJSxe+r+kjYZ599xmeffcapU6cIDQ0lICCAM2fO4OXlRf/+/RVT3UIkbzUHz1sn9uvXj6ZNm3L06FH69Omj5Ojqnr+/PyEhIdy4cYN3332X6dOnI5FIFLth3r9/nytXrggy2YX/9B5+9uwZNjY2wPO/ySeffELbtm1xcnLCzc1NmSG+FvL7VKNGjWjbti1t2rTBzMyMkydP4uvrq+zwXiv5iD3A8ePHefToEWZmZowcOZKqqqp6neyCOMJbbxQWFjJs2DCWLFmi2JN79erVHDhwADMzM4yMjFiyZAmmpqYqVw8l7yccEhLC8ePHefjwIVKpFAcHBwYPHkz79u0VU/6qnvC8Sn6uampqKCwsVKxYb9myJU+ePGHHjh20bdsWT09PQS9uycrKIjAwkLCwMB48eECnTp3w9fVl6NChaGhoqNT1/N/U1tYik8leqkGuqKggICCAkJAQrly5Qtu2bQkODhZMOYP8+s7OzubAgQM4OztjY2NDixYtFL/z1ltvsX79ekG90EZHR/Ptt98yfPhwdHV1OXbsGGPGjGH16tVoamoyevRoQdZo/5EtW7aQkJDAN998w+jRowkPD0dLS4suXboQHBz80rWgquTPppycHM6ePYuTkxPNmzd/qUXoiBEj+OmnnwRxvP9NbGwsy5YtY/fu3cyaNYvBgwczcuRIPvvsM5o1a8acOXOUHeL/JNbw1hPbtm1DIpHw4YcfAs+nfFeuXMnChQsZO3YsR48exdjYGGtra5VKDhITEzl9+jSampq4u7vTq1cv2rRpQ4MGDcjMzOTo0aMEBATQs2dPlatL/jPkW1Du37+fhQsXEhgYSFZWFhkZGWhpaTFo0CA6dOgguFZkL6qsrMTIyIju3bszceJEunbtyt27d9m8eTM6Ojp06tRJ2SHWGTU1Nc6cOcOSJUuws7PDxMQEOzs7Ro8ezfDhwzEyMnqptEPVyRPemJgYAgMDSUtL48qVK+Tn51NQUEBMTAyxsbHMmjVL2aHWqW+//RYfHx+mTZtG+/btOXr0KOHh4YwYMQI9PT327t2Lh4dHvW3P9E9t2rQJGxsbNDU10dfXx8rKCgsLC27cuEFsbCwRERFUVlYydepUZYdaJ+TP3CNHjvD9998rWnBVV1dTUlJCdHQ0UVFRgrvO4Xl5Ejwf0TcyMqK8vBxHR0dyc3O5c+cO5eXl7NixgyVLlvxuj4D6RhzhrSfGjBnD9OnT8fT0JDMzk6+//hpra2uWLl0KwG+//UZ6erri36piwoQJxMXF0bNnT4yMjOjSpQuurq4YGxtTWFjIpUuXuH37tiAb0r+oa9eufPPNNxgbGxMTE0N8fDzl5eVoamry/vvvK0b1hUJe35eRkYG/vz9RUVF4e3szatQoxUifvD+vhoaGys1avEoe/507d5g5cyYdOnRgyZIlbNq0ibNnz9KiRQtWrVql7DDrVFFRERs3blTUaMrrds+cOcOtW7d4+vQpjRo1YsyYMYLaZay6upquXbsSGRmJvr4+AIMGDeLdd99V7BA5ffp0+vTpw8iRI5UZ6mtRVFSEr68vy5YtU+wkJ7d//362bduGu7s7gwYNEsTWuo8fP8bf358pU6YAUFxcTFhYGMeOHSMnJwcNDQ0aN27MyJEjGTNmjJKjrXuLFy+mWbNmdO7cGVtbW0XpXWJiIu+//z7m5ub07t2bjz76SMmR/v/EhLceqKioYMmSJRgZGTFu3Dg2bdpEQkICmzZtUvSkHTduHD4+PkyYMEFlWjfJZDICAgLYsGEDLVq0oEWLFty7dw+pVIqNjQ1ubm44OjoKcmQX4N69e5iamlJSUsJnn33GL7/8ovhZZWUlFy5c4OjRo3zwwQf1vvbpr5Jfo++++y5aWlo0btyY06dPU1paip2dHb1798bT01Mle0n/EfnxLlmyhMrKSpYsWYK/vz/r1q3D19eXuLg4Ro8eLagts0NCQli3bh1HjhxBU1PzpXKku3fvkp2dTbt27dDR0VHpl5lXyXsLBwQEAM+/50OGDCE2NlYx9e3p6cnatWsFs53ui2pra/n5558JDQ1lz549v5vCr6ioQCKRCGYDIT8/P/bu3cvRo0dfqlOH521Ek5KS6Ny5M2ZmZirxXP4rKioqmD9/PikpKQA4ODjQvXt37O3tsbOzA+D+/fuYmJgoM8w/TSxpqAcaNGhAbW0tv/32m6L92Mcff6zYcjY/P5+1a9fyww8/oKGhoTJ1rhKJhLZt26Knp8fly5dxcnLC29sbgOvXrxMbG8upU6fo06ePYG6OL/r2229ZtGgR6enpVFVVYWNjQ5MmTYDn00MWFhZ4eXkJchGTmpoaxcXFrF69moCAAOzt7SksLOSjjz7iyJEjnD17FmdnZ2xtbVV+dBf+07Ln119/Zfz48ZSWlrJixQrGjRvHzJkzuXHjBsXFxbi7uys50rrTunVrdu/eTcuWLWnbti0VFRWKZECe5FZUVNT7ac6/auXKlVy+fBmJRIKJiQl79+7FwMAAHx8fJBIJCQkJHD9+nLlz5yo71NdCIpHQrVs3zpw5Q0pKCn379lXUr8tkMtTV1QWV+DVv3pydO3dib29Pq1atqKysRE1NDYlEgr6+Pi1atEBdXV2QZWkNGjTA29ubcePGYWJiwtWrVzl69Cjnzp3j9u3blJWVYWBgoDLfcTHhrQdkMpni7VBXV5cPPvgAd3d3Hj16xOnTp/n111+xt7enf//+ippQVSGVSrG3t6d169aEh4ejq6vL1KlT6dq1KxoaGhgbG9fbXVn+CZlMhr6+PqampuTl5ZGYmMixY8eoqKjAxMREZW4Qf4e8P2d4eDjFxcUMGzaMxMREzp8/z5w5c2jYsCGurq6MHj0aiUSi8snui54+fcrSpUuJjo7G3t6eL774AoB58+YxY8YMleuw8r9IpVIeP35MXFwcPj4+qKurU1BQQFJSEj/++CPLly/HwsJCUDXLAF5eXujp6REUFMSGDRsUL/M2Njbo6OiwevVqOnbsKKiXmxdVVVUpFh2Hh4djaWmJmZkZampqqKmpKb7/QtGoUSNu3brFrVu36NmzJ1KplNLSUrKzs9myZQvz5s2jefPmihFPIampqaGmpoYGDRpgZWXFwIEDGTt2LHl5eezdu5cjR44glUpV5loXxlJhFSeRSNDS0uKdd9556fO3336bBw8eMGXKFEUNnKrdSKqrq5FIJHTp0oXa2lo2b97M/fv3+fzzzwW7yYR8xLJr16507dqVhw8fcvXqVWJjY4mKimLfvn1YWlri7e3N2LFjlR1unZO/kLVq1YqSkhJKS0s5ceIE9vb2wPM2RsnJybz33nuCGN190ahRoygvL6dBgwaMHDmSkJAQTp48ScuWLQVRz/gqd3d3IiIiOHLkCFFRUVy9epW8vDy6dOnCtGnTGDp0qLJDrFMymQxtbW0mT57M5MmTuXPnDiEhIfj5+RESEoKrqytnz54lIiJC2aG+Nurq6tTW1mJiYoJMJuPjjz9m7ty5tGnTBktLS0G2YfP09GTdunUkJSURFhZGSkoKKSkpWFlZ0b9/fwYOHKjsEF8LqVSqGK1PSUnh5s2bHDlyhJKSEgwNDenQoQODBg1ScpR/nljDW0/IZDJqa2tfmgrKzc2lvLwcKysrJUb29/y3ROb27dv8+OOPNGzYkKlTpwpuZzG5iooKwsPDKSoqUrQuKi0tpaioiKtXryoeiD/88IOSI61bNTU1SCQS1NTUKC0t5fPPP2fu3Ln4+/sDMHXqVIYNG8acOXPw9vZWmXr0/88fHUdZWRl79+7l0aNHjB8/XrGVshA8ePAAY2NjAN5//33i4uLw8vKiffv29O3bl2bNmgnivP4RmUymmGl7cbYtPj6e7du3U1FRwa+//qrECF+fK1euEBsby7lz5xRb3D969AgdHR309fUxMzNj+PDhgtlV79mzZ4pFWsOHD+fatWt0796dNm3aMGjQICwtLQXXP12uurqa5ORkkpKSCAwMpKysjKqqKvr27YujoyP9+/dHKpWqVItFMeFVAarYn3bnzp3k5+dTVFSEubk5eXl5FBcX06FDBxITEzl79izTpk3jk08+UXaode7+/fts2rSJY8eOMXHiRN5//33FqMf58+dxc3Pj8ePHyGQywfXe3b59O1paWri4uNCmTRvF5wkJCYwbNw4DAwOcnJzYuHGjEqOsOy9+N8vKytDS0qKoqAiZTIampia5ublIJBJFY34huHr1KuvXr8fFxQUnJydu3LjBpk2biIyMVPyOfFpbSKP3f6S2tpba2lqVeuj/XSEhIcyfP5+WLVvi6upKjx49cHR0xMDAgLi4OE6fPk1MTAw//fSTIBbhpqamsn//fnr27Em7du0U2+geOnTopZc5oc1SwfMX+AEDBnD79m2aN2/O9OnTad++PVZWVoprXRWPW/jfUhXxondfCAAAIABJREFUvy4eVUt2z507x4oVK7CwsMDU1FSR6Orp6ZGdnY2bmxvW1ta/a2kjFJs3b6aiooLAwMCXRrqys7P54IMPWLlyJf3791dylHWvurqaH3/8kerqakxMTGjXrh0DBw7E2dmZzp07c/bsWe7cuaOYsVDFF7lX+fn5kZiYiJqaGs+ePSMvLw91dXUePHhAVVUVEokEc3NzDhw4oOxQ60x5eTkymYzw8HDFdthVVVWEhYXRq1cvtLS0VP68vurF+3N1dbVidPfFUd6amhpkMplgk19ra2vWrVv30n1bPl4mL9+Sv/QJwcOHD0lISCAmJgYrKyuaNGlCRUUFiYmJdOzYUbHQWtWSvj8jOzsbXV1d7O3tady4Mfn5+S8lu6Caxy2O8Irq3KVLl/jhhx+4f/8+7du3x8XFBXNzc7p16ybI+q5Xubm58dtvv71UriFfwfzVV19x7949tm3bJri/RUVFBTt37iQ0NBRbW1tKS0uJjo5GW1sbLy8vfH19cXBwEEwbujt37uDt7c3IkSNp2rQpenp6tGjRgpkzZ7Jw4ULMzMyorq7Gzs6O5s2bKzvcOpeTk0NERASXLl0iPT0dAwMDevbsiZmZGT179lR0JBGKM2fO/K5fdnV1NVKpVCUf/n+XPPl/8SWgtrYWeD44o4ojf/9LRkYGQUFBXLhwgczMTBwcHBg5ciTm5uY4ODgIsjsDPC+pTEtLIzU1lbS0NIqKitDX18fFxQVPT0+sra2VHeJfJia89cDp06eJi4vDzs4OJycnTE1NBZEMZWZmEhgYyNmzZxW1yB4eHtjY2GBnZyeYxOdFly9fZunSpQQGBv7hCGZWVhaLFy9m2bJlgtpq9UXR0dGEh4fj6+tLt27dCAkJYffu3Vy7dg03NzfB1Dc+fvyYlStXKs6pnZ0d6enpzJgxg7CwMBo2bKjsEF+LP6pXTk9PJzw8nOTkZPLz89m2bZugtljNzMzE19eXxo0b07t3b8aPH/9Sj12hJXkiftdzF56XZgUEBJCQkEBpaSn+/v6KXvlCVVlZSXZ2NteuXSM1NZXs7Gxu3rzJ3LlzFW1GVYWY8CqJ/KERERHBmjVrgOf9dhs0aICnpye+vr60a9dOJbem/KMbxYULFzh06BCJiYmCvlGkpKSwfv165s+fT6tWrRTnWZ783rp1iwkTJhAdHa3sUOucvG6ztraWo0ePsm3bNnx8fBTbZd+/f5+cnBycnZ3/8BpRVd9//z2JiYn88ssvrFmzBqlUysKFCwWzIO+/+aOFtlVVVSQlJdGlSxclRlb3ampqyM3NJSEhgdDQUOLj49HX12fIkCGCW5Aoepm8x/CL13llZSXnzp2jd+/eSozs9ZKnhi++yJWUlJCZmUlSUhLDhg1DV1dXWeH9LWLCqyTyBGjcuHF4enoq9hwPDw9n//79xMbG0rdvX9avX6/kSP++f+ONoqKighEjRry0zeiLVqxYQUFBAatXr1ZCdK/Xq6NcWVlZ/PDDD+jr6/Ppp58qVvULhfx4S0pKWLNmDYcPH+bp06f4+fnRuXNnQSa8L57j/zalLXRlZWXcuXOHqKgoTpw4QV5eHkuXLqVv377KDu21yM/PJysrS2V6rdaVPxq1f/WZJtSR/VdfZoVynOLGE0oi34UoMjKSadOmKab3raysGDJkCJMmTaJdu3YYGhoqFkmoGnl7Kng+QlJbW4u6ujqWlpaC+QK9qkGDBjx79oxly5Zx7949dHV1MTMzo6amBj8/P06dOiXI5A+en+OSkhI0NTWprKxET08PDw8PwsLCSE5OpmPHjoKqd5NfvxoaGnh6emJoaMidO3do06YNdnZ2Kvmd/f9UVFRQVFRE48aNX/r+/hs6Msipq6vTtGlTnJ2d8fLy4unTp1y7dg0PDw/BzFq8aN68edy9e5devXoJ9r79R+R1yvL/l3vxey3Uv8WLz275v+VU+RoQR3iVQD66m5SUxNKlS2nevDlffvmlIHZherFuVf7/r44ECTEReNW+ffs4dOgQxcXFFBcXo6Ojg7q6OtOmTVOpRt1/RmZmJvPnz6ddu3Y8ePCAtLQ0rK2tefLkCaWlpejq6nLhwgV+/vlnfHx8lB1unZNf02VlZezYsYNffvmFt956i48//lhQbefCwsIICgqipKSEvn37MmnSJMGNYP8Zr97Dzp49y4oVKwgLC1NiVK9P9+7d2bVrF1ZWVoIqRfpfzp8/T4sWLTA3N1d2KG9UUVERJ0+e5Pz587z11lv06dNHpRPcVwn/yq2H5DfLq1ev0qhRI9LS0vjmm2+wtrbG2dmZDh06qOyD8sUHgZqaGlVVVairq1NWVsbTp08FObL5IvnNYcSIEdjZ2XH9+nXF6Jerq6sgF6oFBweTlJREVlYWn3zyCaNHjyYvLw9dXV2ePHlCeXk5EydOFOyUqPya19LSYsaMGVhbW/Ptt98yZcoUlf0evyotLY2ffvoJV1dXamtr2bFjB127dqVDhw7KDu2Nk5/v5ORkampqOHjwID169FByVK/H+fPnkUgkilaCDRo0+MPabaHIzc3lxx9/5PLlyxQVFTFp0iRmzpxJeno6xcXFODo6CmqW6lUff/wxjx8/Rk9Pj8WLF9OkSRMcHR2VHVadEUd4lUy+zeq5c+fIyMigsrISNTU1vv32W5VKjh4/fkxUVBRFRUVIpVJSU1PR1NSkuLiY27dvY2hoSGxsLGvXrlW5lZ2i/y0pKYkzZ85w+vRprl+/jpeXF++8847gFi696I9GPeS3UplMxoULF+jevbsyQnstvvzyS7S0tJBXwH3++ee0bt2aDz74QLmBvQFVVVUUFhZiYGBAaWkpenp6AKxdu5Z9+/bRo0cPvv76a8G83Lxo1qxZnDhxgs6dO+Pm5saQIUNearEntNrtr7/+mpKSEiZPnkxBQQHbt2/HwcGB3377DX19fd555x3FIlyhiYyMZOXKlRw+fJjCwkKWLl2KhYUFn3/+uTjCK/p75NNhBQUFZGdnU1lZiY2NDW5ubhQUFBAbG0tqaqpKJbvw/OYfGhqKo6MjlZWVdO3alZMnT/L06VOGDBlCWVkZXl5egt1sAv7Ta/fVkg75z4Ry03iVo6Mj9vb2jB49mitXrhAaGsrUqVORyWR4eXkxatQonJ2dBfU3kB/HiwvT5J9JJBK6d+8uqOM9c+YMfn5+in8XFhbSqVMnQNhlSleuXGHr1q1cvnyZx48fY29vj5eXF2+//TZTp07l7bffxsTERJDT/FVVVZw/f55Vq1aRmZnJ2bNnOXjwIK1bt2bgwIH0799fcNvqnjp1Cn9/f1q1agXA0qVLMTMz4+jRo0RGRnL06FEGDx6scs/nP2Pv3r0MGTIEDQ0NzMzMcHR05MaNG7/ruazKhPctrefkD4avvvqKtLQ0NDU1sba2xsHBAQ8PD7p27aqo8VSli6xTp05cunSJ0aNHK1YrFxQUIJVKmTVrFqBax/N3vLpw59+wuEFOQ0MDExMTTExM8PT05N69e8TGxhIYGMjs2bMVU6OqTiaTkZycTHV1Nc7Ozn84rStPAIVwvPB85EdfX1+xVXRZWRmpqamsXbsWEM7o3qsyMzNZtmwZ+vr6LF68mJqaGo4dO8a6desIDAxk3bp1iql+ITp48CBWVlb4+vry5MkTBg0aRHp6OhcvXmTXrl1s3rwZKysrVq1aJYie6qdPn8bAwECR7JaXl1NcXMzixYvR1tamTZs2hIaG8vDhQ8ElvPJ2gj/99JPis7CwMEX3KKGUsIgJ7xskfxBeuHCBrKwsgoKCOHjwIMePHycnJ4d9+/ZhZGTE+vXradmypUo9MH19famoqGD58uXk5uYyceJETp8+zbp16wBhjwLl5eURHBzMuXPnGD58OCNHjlR2SEqlrq5Oy5YtadmyJQMHDuTp06fAH29YoGpWrFhBREQEeXl5WFlZsWnTJlq2bPnS9S206/zgwYPY2tpSUlKCtrY2QUFBODg4oKOjI+hFTFu3bsXKyoqlS5cqPvPy8iI/P58FCxawZcsWvv/+eyVG+HolJiYybtw4AHR1ddHV1aVNmzZ0796d3NxckpKSyM7OFkSyC7Bnz56XypACAgJo37694vhyc3N58OCBoGpa5UJCQtDX11cc66NHj7h37x4DBgwAUPn7tpww71T1XHBwMEOHDsXExARtbW1GjBhB//79mT59On379lXZt8fhw4ejo6PD+vXrCQ0NRU9Pj44dOwr6oQjPC/0bNmyIsbEx3333HYaGhvTp00fZYdULjRo1UizyUPWb5tWrVwkNDWXBggU0a9aMhQsXcuPGDVq2bImamppit7H+/ftjY2Oj7HDrhEwmo7KyktTUVGbNmoWnpyd79+5l4sSJAIL+XkdFRbF3717gP+VKtbW1NGvWjBEjRrBt2zZyc3MFtaPcixYtWqTYWKCyshKpVIpUKkVfXx99fX3s7OyoqKhQcpR1QyaTce/ePWJiYsjOzmbUqFEcPHhQMcIJzxNiDw8PJUb5+ly5cgWpVMo333xD586diYmJ+d0aBCHM0AprKKKee3EESL7LmL+/Py1btsTExARLS0vFdIp8MYCq8fb2ZvHixchkMiwtLQFhPxQjIyN58uQJe/bs4bvvvsPX15czZ86o7Pmra0JaE7t792769+/PgAEDcHJyYvjw4YSFhREaGsqAAQMYNWoUfn5+WFhYKDvUOiORSPj111/Ztm0b1tbW+Pv7k5eXR0xMDHv37iUlJYWioiJlh1nnIiMjMTAwUJRxyMuV5Peyfv36IZVKBXns8HxQ5ueffyYtLQ14XrIk3zGyurpasfmCUDoWSCQSwsLC2L9/P/r6+nz55ZfcuHGDqKgooqKiKC8v5/jx44oRb6EZPXo0b7/9NiUlJQQFBSmO+dSpU+Tm5gLCKMsTbiZSj7Vv357AwEDc3d2pqqrCyckJgOjoaD777DNAtS8uJycnPv30UxYsWMDo0aNZsGABDg4Oyg7rtZAX+gM0btwYCwsLkpKSUFNTE3QZx5+lytfxq6Kiol5auJWSkkJYWBh5eXl069aNHj164OzsjKamphKjfD1sbW2ZO3cuAHFxcRw8eJCdO3dSXV3NwIEDFfctoZCXcZSVlVFTU4O2tvZL1/KdO3fIzc0VbFu28vJyUlNTiYqKokmTJnh7ezNo0CBMTEwEfU9zdHRUlCxERUWxbds2Zs6cCTy/v8uf1UJjb2+Pvb09paWlJCcnk5iYSFpaGjt37kRbWxtzc3M+/fRTNDQ0lB3qPyK2JXtDTp8+Tc+ePRU3zRs3bmBubs7ixYvJyclBR0eHhw8fcuDAAcEkSkVFRXz00Ue0atWK7777Ttnh1Lmqqirc3Nw4ffq0ovZpyJAhTJ06lQEDBgiiZvXvqqysJCcnRzFCpuoiIyP5/vvvCQ8PB54v3HJxcWHx4sX07dsXHR0dJUf45pWXlxMcHIyenp6i1k8IZDIZkydP5saNG9jY2NC5c2c6deqEpaUl+vr6aGpqsnLlSh48eCDILcLh+Y56Dx484MaNG8THx3Pp0iWKi4vp2rUrH3zwgWDLOP5IaWkpBw4cwNDQkLfeekvZ4bwWhw8fpnXr1i8NTD1+/JikpCQiIyNp3LgxX375pRIjrBtiwvsG5OTksGLFCjZs2MDSpUvp168fzs7OAMTHx7N582YcHBzo27cv7du3F0SiJE/az58/z9OnT+nXr5+yQ6pz/v7+/Pzzz5w7dw6AJ0+e4O3tTWxsrJIje7P+qLbLz8+Pa9eusWzZMiVFVbemT59Ow4YNWbp0Kdra2vj5+REREcGOHTuA5wm+qo9+iF6Wnp7OoUOHOHv2LBUVFdja2tKtWzdcXV159913WbdunWBH/F5UUlLC3bt3SU1N5ejRo1haWjJ//nxlhyWqA/n5+WzatInTp0/Tu3dvFi5cyJMnT7h27Rpqamp069YNQLFgVdWJCe8b8OjRI4qLiwEUTZx1dHTo3LkzQ4YM+d2WwkIoDv83+OmnnwgNDaV169Y4OzuTkZEB8NKoj1BG619UXFzMrVu3sLa2fqmG78U+xN7e3owaNYrJkyer/AvciyN+1tbWioVb7777LmPHjlV2eKI34Pz58xw6dIikpCSePn2KhoYGZ86cUXZYr81/21AiLCyMnTt3snLlSsUaDZHqWrRokWKjDXt7ezIyMvj++++Jjo6mbdu2DB8+XLFAVQik38i3zhG9NlpaWoqWH66urrRq1UpRKxMcHExMTAyPHj3C2Nj4d7ViovqrWbNmtG/fnurqaq5cuUJKSgq1tbVUVVWhpaWFoaGhIM/lvn372L59O3l5eTx69AipVIquri5SqRSJREJGRgZbt25lw4YNNGjQQOUTfolEwltvvaXYHCY8PJycnBwaNGjA48ePkclkqKuro6WlpexQRa9Jq1at8PLyYuTIkRgbG+Pt7U3r1q2VHVadq62tVSzQk9+75MmvRCKhbdu27Nu3jy5duvxuoEakeubOncvKlSuxtrYGnu+sp6amxtq1a2nSpAmRkZF4e3ujrq6u5EjrhjjC+5rJR2tlMhmlpaXk5ORgYWGBpqYm2dnZxMfHk5iYSG5uLjU1NUybNg1PT09lhy36k54+fYqOjg5ZWVmkpKSQmppKVlYWz549w9jYmNWrV9OwYUNlh1mnrl+/ztGjR7l69SpPnjzB2NgYW1tbHBwc6Ny5Mxs3buTatWvs2bNH5Ud3/xv5wq2UlBTBLtwS/fscOnQIDQ0N2rVrh7Gx8e8WYObk5DB8+HDi4uKUFKGorsTFxbF06VJCQ0OpqakhLCyMr776ikOHDinWXowZM4YFCxZgb2+v5Gjrhtil4TWrqamhQYMGBAQEEBAQQElJCZaWlnTs2JEePXowbNgwRowYwYULFzh8+DDbt2+na9eu4mhRPRcWFkZgYCBPnz5lwIABTJw4kTZt2tC3b18yMzNJSEigurpacMkugI2NDTY2NtTW1hIbG0tkZCQXLlwgOjoac3NzDh8+zPr165Ud5mvVtWtXunbt+tLCLZFIlclkMvbv309ubi5t2rTBxcUFJycnzM3NFW00d+3aRc+ePZUbqKhO1NTUYGRkxN27d7l+/TpBQUEMHTpUkezeunWLmzdvCibZBXGE941xd3dn8uTJPHr0iOjoaDQ0NCgtLUUmkzF9+nR8fX05cuQIa9asITIyUtnhiv6HtLQ0Zs+ejaurK7W1tZw6dYpNmzb9bgeeiooKQbaoOnbsGDo6Ori4uCimup49e0ZsbCxhYWHcu3fvpfZdIpFIdby6WM/Ozg4LCwvOnz+PgYEBc+fOpW3btsoOU/QP1dbWMmnSJCoqKsjLy8Pd3Z0pU6YoSnW+/fZbiouLBdWJRBzhfY3kC5bi4uJo3LgxkyZNIjMzk5s3b/Lee++xaNEiWrdurVjp27dvX0G9TQnVzp07cXNzQ17+XlFRwYULF3B0dFRstCCRSASX7FZXV/PDDz9w6tQpRQlDw4YNiY+Pp6amhj59+tCnTx/FVsJCXLAnEgmdra0ttra2fPnll8TExBAeHs69e/fo1asXvr6+4mI1gVBTU2P+/Pn4+fnRu3dvJk2ahLq6OgUFBQQFBZGQkCC4dqJiwvsayR/2165dU2zTd/z4cTQ1NenUqRNjxowhLS2N5s2bA9CwYUNBLoQQmjNnzrw0gllYWEinTp0AFF0KhCggIIArV66watUqHB0dKS4uZt68eYSFhdGmTRtOnz7NvHnzFD1phfp3EIn+Ldzc3HBzcxNsLf6/Xdu2bXmxb0FkZCQzZszA3t5e8V8hEZ9Ib0CHDh0ICgri3r17xMXFKRalxcfHY2xsDDyvpxHVf5GRkejr6yvqnMrKykhNTcXX1xcQdpK3d+9exo4dqyjdWL16NdevX+e3335j/vz5XLlyhYKCAiVHKRKJ6pqY7P47ODk5ERISwqZNm/Dx8VF2OHVOHOF9Azp16sTKlStp1KgRjo6OBAUF8fjxY86fP69Y2S3kRElI5FuOyhtxBwUF4eDggI6ODtXV1TRoIMyv1MOHDykpKVEk9jExMRw+fJhVq1YpNlExNTUlOTlZMWMhEolEItVhYGCAgYGBssN4bcQs6w2oqKjAx8cHXV1dhg0bhkwm49SpU0yYMIHmzZsreh+K6jeZTEZlZSXx8fHMmjWLXbt2sXv3bsWbsFCTXXjefq1169bExcVx5coV9u7di7OzM3369FH8zsWLF+ncuTMA4lpYkUgkEtUnwn1CK5G8925FRQX+/v6cPHkSPT09vLy8GDBgAFu3bn1pG1Ix2VUNEomEX3/9lfT0dEJCQvD39ycvL4+YmBhkMhnt2rWjRYsWGBoaKjvUOmdhYYGZmRkLFixAIpHQvHlzZs6cqfi5v78/LVu2xMTERFysJhKJRKJ6R2xL9hrIH/jbtm1j7969uLu7U1VVxeXLl5HJZLi5udGvXz9cXFyUHaroH/o3bUBQVFTEnj17kEgkjBs3jiZNmvDgwQNOnDjB4cOHGT9+PIMGDRIXuIhEIpGo3hET3tdAnvAOGTKEuXPn4urqSmFhIXfu3OHq1auEh4djbW3NokWLFKPBItX24gYEAwYMUHY4b8SdO3fw9vbG1NSUjz/+mMGDB4sjuyKRSCSql8SEt46lpKRw6tQp+vTpQ3BwMKNGjcLW1lbx86qqKu7du4eOjg76+vri9K9IZZWVlXH37l20tLQwMzNTdjgikUgkEv1XYsJbx8LCwvjiiy+QSqVIJBLatWvH8uXLMTExEdxGBCKRSCQSiUSqQEx4X5PU1FQCAgI4cuQItbW1eHh4MHjwYBwcHDA2NhZHdUUikUgkEoneEDHhrWNVVVWoq6u/9Nn58+fZsWMHsbGxqKurEx4ejomJiZIiFIlEIpFIJPp3ERPeOiSvx3327BlBQUEUFhZiampKt27dsLCwoLy8nBMnTjB48GBlhyoSiUQikUj0ryEmvHVMJpMxZcoUiouLAaiurgZg0qRJikRX7MwgEolEIpFI9OaIG0/UsWPHjlFUVMT+/fvR0NCgqKiIvXv3smLFChwdHWnVqpWY7IpEIpFIJBK9QeLKqTpy5MgR0tPTuXLlCoMHD0ZDQ4OamhoMDQ2ZOXMmbm5unDx5UtlhikQikUgkEv3riCO8dSA/P5/169fTsmVLtLW1OXfuHE5OTrRr107xO/fu3aNz584AYu9dkUgkEolEojdIrOH9h+T1uNevXycsLIzU1FSuX7+Oo6MjXbp0QVtbm/z8fCIjI9m3b5/Yi1ckEolEIpHoDRMT3jogT3p37dpFr169ePDgAcePHyctLY38/HyKi4v55ptv8PX1FUd3RSKRSCQSid4wMeH9h+TJbnZ2NqNHjyY2Nlbxs5KSEhISEggMDGTKlCm0b99e7NAgEolEIpFI9IaJNbz/UG1tLVKplEuXLmFjY8PDhw9p0qQJANra2nh6euLp6an4fTHZFYlEIpFIJHqzxLn1f0gqlQKQmZlJYmIiw4YNY9euXRQWFio5MpFIJBKJRCIRiCUNdaK2tpasrCzy8vI4deoUKSkpFBcXY29vj7e3N0OGDFF2iCKRSCQSiUT/WmLCW0ceP36Mnp4eEomE3Nxc4uPjiYiIoKysjO3btys7PJFIJBKJRKJ/LTHhrQM//vgjiYmJaGho4ObmRs+ePWnTpg0ARUVFGBoait0ZRCKRSCQSiZRETHj/ppqaGqRSKcHBwaxbtw5vb28yMjK4f/8+UqkUc3Nzmjdvzpw5cxR1viKRSCQSiUSiN08ccvyb5N0WAgICmDVrFnPnzsXS0pJ+/frRrl07zp8/T1lZGVKpFPGdQiQSiUQikUh5xLZkf5OamhrPnj3jyZMneHh4AHDx4kW2bt2Knp4eDx8+ZNy4cQBi712RSCQSiUQiJRJHeP8GmUxGbW0tDRo0wMTEhCNHjpCSksKzZ88wNTWlqqqKtLQ0zM3NAcTaXZFIJBKJRCIlEkd4/waJRIJEIkFTUxNfX1/geRJsYmJCdHQ0ly5dwsLCAg0NDUWtr0gkEolEIpFIOcSE9y9KSEhg69atjB8/Hnd3d0WPXZlMhqWlJXPmzMHS0pIvvvhCyZGKRCKRSCQSiUDs0vCXnTt3ji1btvDw4UPU1NTo06cP3t7e2NvbI5PJSE9Pp3nz5ujq6io7VJFIJBKJRCIRYsL7l9XU1FBQUMDDhw959913adGiBU+ePMHIyIjBgwfTp08fTE1NxVIGkUgkEolEonpCXE31F0mlUkxNTZFKpTRq1Iht27Yxb948nJycCA4Opn///uTm5orJrkgkEolEIlE9Idbw/kWVlZVoaGiwa9cufHx8aNq0Kb169cLFxYXc3Fzu3r1LixYtlB2m6P/au7uQJv8+juOf2XpYFsvAHqA1c4MVucQ2MvHICQnCiCBE0g4a1FEH0UlFZtGBRA80BkWxFDsxkgKXHtmJM1eOdpJ00EEINi2qeRDFUobbfeDdwL/8ofsubV28X3DB9fy7rt/JPnz3228AAAD/xZCGn/Sjm37Mp1tbW6v79+/L6XQyzy4AAEABo8L7k4aHh/Xhwwf5fD4lEglt2LBBTqdT0nwIzmaz+enKAAAAUDgIvD/p6dOnGhwc1MDAgKamplRdXa10Oq1sNqt169bx5xIAAAAFiiEN/4OPHz9qYGBA0WhUExMTcjgc8nq98nq9stls2rp1659+RAAAAPwDgff/9ObNG0UiET179kzpdFoVFRUKBoNUegEAAAoMgfc3GBoa0uTkpFpbW5l/FwAAoMAQeAEAAGBofP8OAAAAQyPwAgAAwNAIvAAAADA0Ai8AAAAMjcALAAAAQyPwAgAAwNAIvABQAHw+n1wuV36pqKhQQ0OD7t27tyTtxeNxuVwuTU5OLsn9AaCQmP/0AwAA5gUCAQUCAUnSzMyMXr16pba2NlksFrW0tPzhpwOAvxeBFwAKxNq1a1VaWprfttlsisfjevz4MYEXAH4BQxoAoIBZLJbyOiBGAAAD3UlEQVT8+tzcnLq7u9XQ0CC3262Ghgb19vZKkr58+aLdu3drcHAwf35HR4dcLpc+f/6c33f48GEFg8FF7eRyOYXDYdXX16uyslIHDx7UkydP8sd/DIEIh8Oqrq7WoUOHNDc3txSvDAC/HRVeAChQY2Nj6u/v16lTpyRJV65cUSQS0YULF+R2uxWLxXT58mXNzs7q6NGj2rt3r2KxmA4cOCBJevHihUwmk0ZHR+X3+zU9Pa3Xr1/r4sWLSqfTC9q6efOm+vv71d7eLofDoZcvX+rSpUv6+vXrgury0NCQHj58qO/fv2vFihXL1xkA8AsIvABQIO7evauuri5JUiaTUSaTUWVlpRobG/Xt2zc9ePBAZ8+eld/vlySVlZUpmUzqzp07am1tVV1dnXp6eiRJqVRK4+PjqqurUzwel9/vVzQa1ebNm+V2uxWPx/PtptNpdXd36+rVq6qrq5Mkbd++XVNTU+rs7FwQeAOBgMrKypapRwDg92BIAwAUiObmZvX19amvr0+RSES3b99WOp3WkSNHND4+rkwmI4/Hs+Aar9erVCql6elp+Xw+JZNJJZNJPX/+XLt27ZLP59Po6Kik+eqsz+db1O7bt281OzurM2fOqKqqKr+Ew2FNTU1pZmYmfy5hF8DfiAovABQIq9Uqu92e33Y4HLJarWppadHw8LAkyWQyLbgmm81Kksxms8rKyrRjxw6NjIxobGxMNTU1qqmpUVtbmyYmJhSLxRQKhRa1m8vlJEnBYFDl5eWLjq9atSq/vnr16l9/UQBYZlR4AeAvsHPnTpnNZiUSiQX7E4mESktLZbVaJc3P5xuLxTQ6Oqr9+/dr27ZtstlsunXrlkwmk/bt27fo3uXl5TKbzXr//r3sdnt+iUaj6uzsVFERHxUA/m5UeAGgQKTT6fyMCrlcTu/evVNHR4c2bdqk2tpaNTU1KRQKyWq1as+ePRoZGVFPT49Onz6dr/z6fD4dO3ZMuVwuP/yhpqZGjx49UmNjo1auXLmo3fXr16u5uVnBYFDFxcXyeDxKJBK6du2ajh8/vnwdAABLhMALAAWiq6sr/6O1oqIilZSUyOPx6Pr167JYLDp//rxKSkp048YNpVIp2e12tbe3q6mpKX+PqqoqFRcXy+l0as2aNZLmA29vb6/q6+v/te1z585p48aNCoVC+vTpk7Zs2aKTJ0/qxIkTS/vSALAMTLkfg7cAAAAAA2JgFgAAAAyNwAsAAABDI/ACAADA0Ai8AAAAMDQCLwAAAAyNwAsAAABDI/ACAADA0Ai8AAAAMDQCLwAAAAyNwAsAAABDI/ACAADA0P4DRBs9Nty+CSM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1" y="2286000"/>
            <a:ext cx="6172199"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00" y="5143500"/>
            <a:ext cx="6172199"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578600" y="2286000"/>
            <a:ext cx="6172199" cy="207236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max runs scored in a over is 49 followed by 48 and 46 runs.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Most </a:t>
            </a:r>
            <a:r>
              <a:rPr lang="en-US" sz="1600" dirty="0">
                <a:latin typeface="Arial" panose="020B0604020202020204" pitchFamily="34" charset="0"/>
                <a:cs typeface="Arial" panose="020B0604020202020204" pitchFamily="34" charset="0"/>
              </a:rPr>
              <a:t>of the runs are scored in last overs.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average runs scored in last 5 overs is relatively higher than other overs.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It </a:t>
            </a:r>
            <a:r>
              <a:rPr lang="en-US" sz="1600" dirty="0">
                <a:latin typeface="Arial" panose="020B0604020202020204" pitchFamily="34" charset="0"/>
                <a:cs typeface="Arial" panose="020B0604020202020204" pitchFamily="34" charset="0"/>
              </a:rPr>
              <a:t>is also observed that more runs are scored in 4th, 5th and 6th over as the field restrictions are still on and batsman is set after playing first three overs.</a:t>
            </a:r>
            <a:endParaRPr kumimoji="0" lang="en-US" sz="16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
        <p:nvSpPr>
          <p:cNvPr id="9" name="TextBox 8"/>
          <p:cNvSpPr txBox="1"/>
          <p:nvPr/>
        </p:nvSpPr>
        <p:spPr>
          <a:xfrm>
            <a:off x="266701" y="6705600"/>
            <a:ext cx="6159499" cy="133369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The graph shows that average score in last five overs average around 18 runs with a little plateau in 18th over.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There </a:t>
            </a:r>
            <a:r>
              <a:rPr lang="en-US" sz="1600" dirty="0">
                <a:latin typeface="Arial" panose="020B0604020202020204" pitchFamily="34" charset="0"/>
                <a:cs typeface="Arial" panose="020B0604020202020204" pitchFamily="34" charset="0"/>
              </a:rPr>
              <a:t>have been times when 0 runs were scored in death overs and at times more than 40 runs were scored.</a:t>
            </a:r>
            <a:endParaRPr kumimoji="0" lang="en-US" sz="16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Tree>
    <p:extLst>
      <p:ext uri="{BB962C8B-B14F-4D97-AF65-F5344CB8AC3E}">
        <p14:creationId xmlns:p14="http://schemas.microsoft.com/office/powerpoint/2010/main" val="405967669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a:t>Hypothesis: Team batting first scoring &gt;95runs in first 10 overs has high probability of winning matches.</a:t>
            </a:r>
            <a:endParaRPr sz="3600" dirty="0"/>
          </a:p>
        </p:txBody>
      </p:sp>
      <p:sp>
        <p:nvSpPr>
          <p:cNvPr id="2" name="AutoShape 2" descr="data:image/png;base64,iVBORw0KGgoAAAANSUhEUgAAArwAAAJXCAYAAABxOYcCAAAABHNCSVQICAgIfAhkiAAAAAlwSFlzAAAPYQAAD2EBqD+naQAAADl0RVh0U29mdHdhcmUAbWF0cGxvdGxpYiB2ZXJzaW9uIDIuMi4zLCBodHRwOi8vbWF0cGxvdGxpYi5vcmcvIxREBQAAIABJREFUeJzs3XlY1WX+//EXqyAugMho5uTC4i4guWC4kOQu5hJmmS1qKYo6ZjZpaV9ztNQsIZfUslFLc0tx19FMUxSXcrKYRDMtfgkqKggoCL8/ujjTGdMQsQM3z8d1eV1yf7b323M8vM7N/TnY5efn5wsAAAAwlL2tCwAAAADuJQIvAAAAjEbgBQAAgNEIvAAAADAagRcAAABGI/ACAADAaAReAAAAGI3ACwAAAKMReAEAAGA0Ai8ASdKAAQPk7+9v9Sc4OFhPPfWUDh48eM+vHxMTI39//3t+nVvx9/dXTEzMn37d4uzbVj0UVlhYmF5++WVblwGgDHK0dQEASo4GDRpo4sSJkqQbN24oLS1Nn3zyiZ577jmtWbNGvr6+Nq4QpVlsbKwqVKhg6zIAlEEEXgAWFSpUUEBAgNVYSEiIWrVqpTVr1mjcuHE2qgwmaNCgga1LAFBGsaQBwG25urqqXLlysrOzsxrftGmTevXqpcDAQLVu3VqvvfaaLl++LEn66KOPVL9+faWlpVn2nzdvnvz9/bVnzx7L2O7du+Xv76+zZ8/+7rV37NihXr16qXHjxmrdurXeeOMNZWZmWrbHxMQoPDxcsbGxatGihTp06KC0tDQdP35cAwcOVLNmzRQYGKinn35aX3/99R/2mpGRoRdffFGBgYFq1aqV3njjDWVlZZW4viXp4MGDioyMVNOmTdWxY0ft27fvD/uLiYlRp06dtGPHDnXr1k2NGzdWRESEjh49qq+++kp9+/ZVkyZN1K1bN+3fv/+mmvr376/AwEA1atRInTp10tKlSy3bR4wYocaNG+vUqVOWsTlz5qhevXqWc/12ScNPP/0kf39/bd26VcOGDVNAQIBCQkI0Z84cZWRk6JVXXlGzZs0UEhKi6dOnKz8/3+q4NWvWWNX38ssvKywszPL1gAED9Nprr2nu3LkKDQ1V06ZNNXjwYJ0/f16rV69WeHi45bnx008/3fbfLT09XVOnTlWHDh3UuHFjdevWTatWrbJsf/XVV9WyZUvl5uZaHTd9+nQ1b95c169flyR9//33ev755xUUFKSgoCBFRUVZPQcOHDggf39/LV++XO3bt1dISIj27t2rixcv6sUXX1Tr1q0tj9lnn31225oBWCPwArDIz89Xbm6ucnNzlZOTo9TUVL399tu6fv26evfubdlvzpw5Gj16tJo2barZs2crKipKW7du1YABA5Sdna327dsrLy9P8fHxlmMK/p6QkGAZ27Nnj3x9fVWzZs2baomLi1NUVJTq1Kmj9957T8OHD9f69es1bNgwS/iRpOTkZG3fvl1vv/22Ro0aJScnJw0aNEgeHh6aPXu2Zs2apaysLD333HNKT0+/bf9LlixRRkaG3nnnHT3//PNauXKlJkyYUOL6Pn78uJ599llVqFBB7777rgYOHKi//e1vt+2twC+//KKpU6fqhRde0DvvvKPLly8rOjpaf/vb3/TYY4/p7bffVl5enkaPHq3s7GxJ0ueff66oqCg1bNhQc+bMUUxMjGrUqKHJkyfryJEjkqRJkybJzc1NEydOVH5+vr777jvNmTNHTz/9tFq1anXLesaPHy8/Pz/NnTtXLVu21Lvvvqs+ffrIxcVF7777rsLCwrRw4UJt2bKlUP391saNG7Vv3z5NmTJFf//737Vv3z49+eSTWrJkicaNG6fx48fr66+/1v/93//d8hzZ2dnq37+/1q9fr2effVZz5sxRs2bNNH78eM2bN0+SFBERobS0NKs3Cfn5+dq0aZM6deokZ2dn/fDDD+rXr58uXLigadOmacqUKTp79qwef/xxXbhwweqas2bN0rhx4zRu3DgFBARo7NixSkpK0uuvv673339fDRo00Lhx43TgwIE7/jcByiqWNACwSEhIUMOGDW8a/9vf/qa6detKki5fvqy5c+eqb9++lvW+kuTn56cnnnhCa9asUf/+/VW7dm3t379fnTt31vXr13XkyBE1bNjQ6ga4L774Qh07drzpevn5+ZoxY4ZCQ0M1Y8YMy3itWrX09NNPa/fu3WrXrp0kKTc3V+PGjVNISIgk6auvvtLFixc1YMAANWvWTJJUp04dLV++XBkZGapYseIt+69du7bmzJkje3t7tW3bVnZ2dpo6daqGDRsmLy+vEtP3/Pnz5enpqblz58rZ2VmS5O7urtGjR9+ytwJZWVmaOHGi2rRpI0k6efKkZs6cqSlTpqhPnz6Sfl2/HR0drR9++EH169dXUlKSevbsqfHjx1vOExgYqBYtWighIUFBQUGqUqWKJk2apJEjR2rlypVaunSp6tSp84dBPDQ0VKNGjZIk+fj4aOPGjapSpYpee+01SVLr1q21efNmHTlyRJ07d/7D/n4rJydHsbGxqly5siRp+/bt2rt3r3bs2GF5s/Hdd99p3bp1tzzHmjVr9P333+vjjz+2PJ9CQ0OVm5urOXPmqF+/fmrWrJnuv/9+bdq0SaGhoZKkw4cPKzk5WREREZJ+Xb/s4uKixYsXW9Yxt2rVSh06dNDChQutlgv169dPnTp1snx98OBBDRs2TB06dJAktWjRQu7u7nJwcLijfw+gLGOGF4BFw4YNtWrVKq1atUorV67UokWLNHDgQM2aNUuzZs2S9GugvH79urp37251bHBwsGrUqGGZdWrXrp3lx+yHDx+Wvb29Bg4cqG+++UZZWVn68ccf9eOPP6p9+/Y31XHq1Cn98ssvCgsLs8w45+bm6sEHH1SFChX05ZdfWu3v5+dn+buvr688PT01dOhQTZw4UTt37lTVqlX10ksvqXr16rftv2PHjrK3/+/L4iOPPKL8/HzFx8eXqL4PHz6s0NBQS9gtqLWwASgoKMjydy8vL0myWrvt7u4uSbpy5YokadCgQXrzzTeVmZmpxMREbd68We+//76kX0NlgU6dOqlr166aOHGiTp8+rRkzZljV+HsCAwMtf69ataokqWnTppYxOzs7Va5c+Q9n539P3bp1LWG34Pyenp5WM+vu7u63PffBgwdVo0YNS9gt0KNHD127dk1ff/217Ozs1KNHD23fvt2yfGHDhg2qWbOm5bj4+Hi1aNFCLi4ulse1QoUKCg4Ovmk5yv9+akeLFi0UExOjkSNHas2aNbp48aLGjRun4ODgO/43AcoqZngBWLi5ualx48ZWYw899JAyMzO1cOFCPfXUU5b1qgVB6be8vLws4aFt27b68MMPdfbsWcXHxysoKEgPPfSQcnJydOTIEZ08eVIeHh433SQnSZcuXZIkvf7663r99ddv2p6SknLTdX/bw7JlyzR37lxt2rRJy5cvl6urq3r06KHx48erXLlyt+z/f3uqUqWKpF+DX0nq+/Lly/L09LTa5ujoKA8Pj1v29lu/90kJLi4ut9z/4sWLmjhxonbs2CE7Ozs98MADliD32+UlktSzZ09t3LhRDzzwgOWnAndai6ur6x8eVxjFce7Lly/f8jGX/vumoGfPnpozZ46++OILtWvXTlu2bFH//v0t+1+6dEmbNm3Spk2bbjrX/z6WBc+7ArNmzdK8efO0efNmbdmyRfb29goJCdGkSZN+d1kMgJsReAH8ofr162vlypX66aefLDNm58+fvynQpKamWr4BBwcHq0KFCtq/f7/i4+PVvn17ValSRT4+Pjp48KCOHz+udu3aWc2oFqhUqZIk6aWXXlLz5s1v2v7bWbvfU6dOHU2fPl03btzQsWPHtG7dOn3yySe6//77NWTIkFseVxBeftuP9GsAKUl9u7u76/z581bb8vPzLaG8uL344os6efKkPvzwQwUFBcnZ2VlZWVlauXKl1X7Z2dmaMmWK/Pz8dPLkSS1YsEAvvPBCsdZScPPkjRs3rMb/96a+4lK5cmX9+OOPN40XPDcK3mQ88MADCggI0ObNm+Xk5KS0tDT16NHDsn/FihUVEhKiZ5555qZzOTre/ltxxYoVNXbsWI0dO1anTp3Sv/71L82ZM0evv/66Fi5ceDftAWUGSxoA/KGjR4/KwcFBNWvWVNOmTeXs7Ky4uDirfQ4dOqTk5GTLj8udnJzUunVr7dy5U8ePH1eLFi0kSS1bttSePXuUkJDwuz/Wl34NrFWqVNFPP/2kxo0bW/5Uq1ZNM2fO1LfffnvLWrds2aKWLVsqNTVVDg4OCgwM1KRJk1SpUiX98ssvt+3zt5+kIP1605OdnZ2aN29eovpu1aqVvvjiC6tPkNizZ4/V8oLidPjwYXXs2FEtW7a0LFH44osvJEl5eXmW/WbOnKnk5GTLjXSxsbH6z3/+U6y1FMza/vaxzMnJ0bFjx4r1OgUefPBB/fzzzzp8+LDV+Pr16+Xk5KQmTZpYxnr06KEvvvhCGzZsUEBAgGrVqmXZ1rx5cyUlJal+/fqWx7VRo0ZavHixtm/ffsvr//zzz2rbtq3lpr06depo8ODBCgkJ+cPnM4D/YoYXgEVGRoa++uory9c5OTn617/+pbi4OEVGRlp+9DpkyBDFxsbKyclJDz/8sH766Se9++678vHxUa9evSzHt23bVq+88orKly9vWSrRokULLV261BIMf4+Dg4NGjx6t1157TQ4ODmrfvr2uXLmiOXPm6Ny5c797Y12BoKAg5eXlKSoqSkOGDJGbm5s2b96s9PR0PfLII7ft/5tvvtH48ePVrVs3/fvf/9bs2bPVp08fS3ApKX1HRUVpx44deu655zRo0CClpaVp1qxZcnJyum1/RdWkSRPFxcWpYcOGqlatmo4ePar58+fLzs7OEroTEhK0ZMkSjRo1SnXq1NGIESO0detWvfzyy/r000+LrbbKlSsrMDBQS5cu1QMPPCAPDw8tWbJE2dnZKl++fLFc47d69eqljz/+WMOHD1d0dLRq1qypnTt3avXq1Ro+fLhlVl6SunbtqqlTp2rjxo1WN/hJ0rBhw9SvXz89//zzevzxx1WuXDmtWLFCO3bs0OzZs295/Ro1aqhatWp64403lJGRob/+9a/65ptvtHv3bj3//PPF3i9gKgIvAItvv/1WkZGRlq/LlSunv/71rxo9erSee+45y/iIESPk5eWlpUuXauXKlXJ3d1enTp00atQoqzWSBZ90EBQUZPmxbfPmzS2zprf7rVt9+/aVm5ubFi5cqBUrVqh8+fIKCgrSjBkzbrtu0dvbWwsXLtS7776r8ePHKysrS76+voqJiVHLli1v2//QoUP17bff6oUXXlDFihU1aNAgDR8+vMT1XatWLS1dulTTpk3T6NGjVaVKFY0bN07Tpk27bX9FNW3aNE2ePFmTJ0+2XP/111/X+vXrdejQIWVmZurvf/+7/Pz8LM+T8uXLa+LEiRoyZIjmzp2r6OjoYq/n1VdfVYUKFdSnTx8FBgbetMSiOLi6umrJkiWaOXOmZs+erYyMDNWpU8fqUy0KuLu7q23bttq9e7e6dOlita1evXpatmyZZs2apZdeekn5+fny8/PTe++9p4cffvi2NcTGxurtt9/Wu+++q7S0NFWvXl3Dhw+/7fIcANbs8v/3jgMAAADAIKzhBQAAgNEIvAAAADAagRcAAABGI/ACAADAaAReAAAAGI3ACwAAAKMReAEAAGA0fvHEb6Smptu6BAAAANxG1aoV7/gYZngBAABgNAIvAAAAjEbgBQAAgNEIvAAAADAagRcAAABGI/ACAADAaAReAAAAGI3ACwAAAKMReAEAAGA0Ai8AAACMRuAFAACA0Qi8AAAAMBqBFwAAAEYj8AIAAMBoBF4AAAAYjcALAAAAoxF4AQAAYDQCLwAAAIxG4AUAAIDRHG1dQGnR6a21ti7hrm156VFblwAAAPCnY4YXAAAARiPwAgAAwGgEXgAAABiNwAsAAACjEXgBAABgNAIvAAAAjEbgBQAAgNEIvAAAADAagRcAAABGI/ACAADAaAReAAAAGI3ACwAAAKMReAEAAGA0Ai8AAACMRuAFAACA0Qi8AAAAMBqBFwAAAEYj8AIAAMBoNg28mzZtUoMGDRQYGGj5M3bsWEnS7t271b17dwUEBKhz587atWuX1bELFixQmzZtFBAQoAEDBujUqVO2aAEAAAAlnE0D77///W9FRETo6NGjlj/Tp0/X6dOnNWLECI0cOVKHDh3SiBEjNGrUKJ07d06StHbtWi1ZskSLFi3SgQMH1LBhQ0VHRys/P9+W7QAAAKAEsnngbdSo0U3ja9euVXBwsDp06CBHR0d16dJFDz74oFasWCFJ+vTTT9W/f3/5+vqqXLlyGjNmjJKTk3XgwIE/uwUAAACUcI62unBeXp6OHz8uV1dXLVy4UDdu3FDbtm314osvKikpSX5+flb7+/j4KDExUZKUlJSkwYMHW7Y5OTmpVq1aSkxMVMuWLQt1/ZSUFKWmplqNOTqWl7e39112VnI5OrJkGwAAlD02C7wXL15UgwYN1LFjR82ePVtpaWkaN26cxo4dq+vXr8vV1dVqfxcXF2VmZkqSrl69etvthbFixQrFxsZajUVFRSk6OrqIHZV8Hh5uti4BAADgT2ezwOvl5aVly5ZZvnZ1ddXYsWP12GOPqUWLFsrOzrbaPzs7W25ubpZ9b7e9MCIjIxUWFmY15uhYXmlpV++0lVLD5N4AAEDZUJQJPJsF3sTERG3YsEFjxoyRnZ2dJOn69euyt7dXkyZN9N1331ntn5SUZFnv6+vrqxMnTqh9+/aSpJycHJ0+ffqmZRC34+3tfdPyhdTUdOXm5t1NWyWayb0BAADcis0Wdbq7u2vZsmVauHChcnNzlZycrOnTp+vRRx9Vz549dfDgQW3atEm5ubnatGmTDh48qIiICElS7969tXTpUiUmJuratWuaOXOmvLy8FBwcbKt2AAAAUELZbIa3WrVqmj9/vt5++23NnTtX5cqVU9euXTV27FiVK1dO7733nmbMmKHx48erRo0aiomJUe3atSVJffr0UXp6uqKionTx4kU1btxY8+fPl5OTk63aAQAAQAlll8+H11qkpqbfclunt9b+iZXcG1teetTWJQAAANyVqlUr3vExfE4VAAAAjEbgBQAAgNEIvAAAADCazW5aQ+mQNTfE1iXcNdeh+2xdAgAAsCFmeAEAAGA0Ai8AAACMRuAFAACA0VjDC/yOnss72bqEu/ZZvy22LgEAgBKBGV4AAAAYjcALAAAAoxF4AQAAYDQCLwAAAIxG4AUAAIDRCLwAAAAwGoEXAAAARiPwAgAAwGgEXgAAABiNwAsAAACjEXgBAABgNAIvAAAAjEbgBQAAgNEIvAAAADAagRcAAABGI/ACAADAaAReAAAAGI3ACwAAAKMReAEAAGA0Ai8AAACMRuAFAACA0Qi8AAAAMBqBFwAAAEYj8AIAAMBoBF4AAAAYzdHWBQAoOb7t3c3WJdy1Bqs32LoEAEAJwwwvAAAAjMYML4Ayb8W0z21dwl2LfLmdrUsAgBKLGV4AAAAYjcALAAAAoxF4AQAAYDTW8AJAGfX+6GdsXcJdGzLrQ1uXAKAUYIYXAAAARiPwAgAAwGgEXgAAABiNwAsAAACjEXgBAABgNAIvAAAAjEbgBQAAgNEIvAAAADAagRcAAABGI/ACAADAaAReAAAAGI3ACwAAAKMReAEAAGA0Ai8AAACMRuAFAACA0Qi8AAAAMBqBFwAAAEYj8AIAAMBoBF4AAAAYjcALAAAAoxF4AQAAYDQCLwAAAIxG4AUAAIDRCLwAAAAwmqOtCwAA4M90/v0EW5dw17yGPGjrEoBShRleAAAAGK1EBN4bN25owIABevnlly1ju3fvVvfu3RUQEKDOnTtr165dVscsWLBAbdq0UUBAgAYMGKBTp0792WUDAACgFCgRgTc2NlaHDh2yfH369GmNGDFCI0eO1KFDhzRixAiNGjVK586dkyStXbtWS5Ys0aJFi3TgwAE1bNhQ0dHRys/Pt1ULAAAAKKFsHnj379+vbdu26ZFHHrGMrV27VsHBwerQoYMcHR3VpUsXPfjgg1qxYoUk6dNPP1X//v3l6+urcuXKacyYMUpOTtaBAwds1QYAAABKKJvetHbhwgWNHz9ec+bM0eLFiy3jSUlJ8vPzs9rXx8dHiYmJlu2DBw+2bHNyclKtWrWUmJioli1bFuraKSkpSk1NtRpzdCwvb2/vInZT8jk62vz9jU3Qd9lC32ULfQMoDJsF3ry8PI0dO1bPPPOM6tWrZ7Xt6tWrcnV1tRpzcXFRZmZmobYXxooVKxQbG2s1FhUVpejo6Dtpo1Tx8HC742PS70Edf7ai9G0C+i5b6LvwfrkHdfzZyurjDRSVzQLv/Pnz5ezsrAEDBty0zdXVVdnZ2VZj2dnZcnNzK9T2woiMjFRYWJjVmKNjeaWlXS30OUobk3u7HfouW+i7bKFvoOwpyhs+mwXedevWKSUlRcHBwZJkCbA7duzQE088oePHj1vtn5SUpEaNGkmSfH19deLECbVv316SlJOTo9OnT9+0DOJ2vL29b1q+kJqartzcvCL3VNKZ3Nvt0HfZQt9lC30DKAybLQLasmWLjhw5okOHDunQoUPq1q2bunXrpkOHDqlHjx46ePCgNm3apNzcXG3atEkHDx5URESEJKl3795aunSpEhMTde3aNc2cOVNeXl6W8AwAAAAUKJG/aa1u3bp67733NGPGDI0fP141atRQTEyMateuLUnq06eP0tPTFRUVpYsXL6px48aaP3++nJycbFw5AAAl03vvzbR1CXctKmqMrUtAKVViAu+0adOsvg4NDVVoaOjv7mtnZ6dnn31Wzz777J9RGgAAAEoxPtcEAAAARisxM7wAAADFbdfnD9u6hLvWvt2/bF1CqccMLwAAAIzGDC8AAIBhOuzeZ+sS7tqOtiHFdi5m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2Dbz79+9X3759FRQUpNatW2vy5MnKzs6WJH399dfq27evAgMDFRYWppUrV1odu3btWoWHhysgIEC9evXS0aNHbdECAAAASjibBd6LFy/q+eef1+OPP65Dhw5p7dq1OnjwoN5//31dvnxZQ4YMUc+ePZWQkKApU6Zo6tSpOnbsmCTpwIEDmjx5sqZNm6aEhAT16NFDQ4cOVVZWlq3aAQAAQAlls8Dr6empffv2qVevXrKzs9OlS5d07do1eXp6atu2bXJ3d9cTTzwhR0dHtWrVSt27d9eyZcskSStXrlTXrl3VrFkzOTk56emnn5aHh4c2bdpkq3YAAABQQjkWx0lycnKUmJioOnXqyM3NrdDHVahQQZLUtm1bnTt3TsHBwerVq5feeecd+fn5We3r4+OjVatWSZKSkpLUu3fvm7YnJiYW+topKSlKTU21GnN0LC9vb+9Cn6O0cXQsm0u26btsoe+yhb7LFvouW4qz7yIF3v/3//6fxo8fr1GjRsnf31+9e/dWUlKSKleurMWLF6t+/fp3dL5t27bp8uXLevHFFxUdHa2//OUvcnV1tdrHxcVFmZmZkqSrV6/ednthrFixQrGxsVZjUVFRio6OvqPaSxMPj8K/GSmQfg/q+LMVpW8T0HfZQt+F98s9qOPPxuNdttD33StS4J06darS09Pl6emprVu36ueff9bHH3+sVatWafr06frggw/u6HwuLi5ycXHR2LFj1bdvXw0YMEDp6dZRKzs72zJ77Orqarm57bfbPTw8Cn3NyMhIhYWFWY05OpZXWtrVO6q9NDG5t9uh77KFvssW+i5b6LtsuVXfRQnCRQq88fHx+uijj3T//fdr1qxZatOmjYKCguTh4aFevXoV6hxHjhzRK6+8ovXr18vZ2VmSdP36dTk5OcnHx0dffvml1f5JSUny9fWVJPn6+urEiRM3bW/Tpk2he/D29r5p+UJqarpyc/MKfY7SxuTeboe+yxb6Llvou2yh77KlOPsu0uKInJwcVa5cWdKvHy0WEhIiScrLy5OjY+EytL+/v7KzszVz5kxdv35dP//8s95880316dNHHTt21Pnz57V48WLl5OQoPj5ecXFxlnW7ffr0UVxcnOLj45WTk6PFixfrwoULCg8PL0o7AAAAMFiRZngbNGiglStXytvbW2lpaWrbtq2uX7+uBQsWqF69eoU6h5ubmxYuXKh//OMfat26tSpWrKju3bsrKipKzs7O+uCDDzRlyhTNnj1bnp6emjBhglq2bClJatWqlSZOnKhJkybp3Llz8vHx0YIFC+Tu7l6UdgAAAGCwIgXecePG6YUXXlBaWpoGDx6satWqadKkSdqxY4cWLVpU6PP4+Pjccr1v48aNtXz58lseGxERoYiIiDuuHQAAAGVLkQJvpUqV9OWXXyo9PV2VKlWSJA0cOFAjR468oxvHAAAAgHutSGt4n3zySf373/+2hF1Jql27NmEXAAAAJU6RAq+zs3Ohb04DAAAAbKlIqbVHjx4aNGiQIiIi9MADD8jFxcVqe8+ePYulOAAAAODiIfRMAAAgAElEQVRuFSnwzps3T5L04Ycf3rTNzs6OwAsAAIASo0iBNzExsbjrAAAAAO6JIq3hLZCcnKw9e/YoOztbFy5cKK6aAAAAgGJTpBne69eva9y4cdq8ebPs7e21detWvfnmm0pPT1dsbKwqVqxY3HUCAAAARVKkGd65c+cqMTFRH330kcqVKydJeuqpp/Tzzz9r+vTpxVogAAAAcDeKFHg3btyoV199VS1atLCMNW/eXJMnT9bOnTuLrTgAAADgbhUp8J47d05//etfbxqvXr26rly5ctdFAQAAAMWlSIG3bt262rdv303jGzZskI+Pz10XBQAAABSXIt20NmLECI0aNUrff/+9bty4obVr1+rUqVPatm2bZs2aVdw1AgAAAEVWpBne9u3bKyYmRt99950cHBy0aNEi/fTTT5o1a5Y6duxY3DUCAAAARVakGd6zZ8+qTZs2atOmTXHXAwAAABSrIs3whoeH64knntDq1auVmZlZ3DUBAAAAxaZIgXfZsmXy8fHRW2+9pdatW2vs2LG/exMbAAAAYGtFCrzNmjXT66+/rr1792r69Om6du2ahg4dqnbt2nHTGgAAAEqUIgXeAk5OTurQoYMmTpyoESNGKD09XQsXLiyu2gAAAIC7VqSb1iQpMzNT27ZtU1xcnA4cOKAaNWroueee06OPPlqc9QEAAAB3pUiBd/To0fr8889lZ2enjh07avHixQoODi7u2gAAAIC7VqTAm5qaqgkTJqhOnTry8vLS/fffX9x1AQAAAMXijgJvfn6+Fi1apDNnzmjChAmWcS8vLz355JMaPHiw7O3valkwAAAAUKzuKPBGR0fr888/V0REhFq1aiUPDw9dvnxZ8fHxmjt3ro4ePap58+bdq1oBAACAO1bowPvZZ5/pwIEDWrlyperVq2e1rXPnznr88cc1cOBArV69Wr179y72QgEAAICiKPT6gxUrVig6OvqmsFugXr16io6O1urVq4utOAAAAOBuFTrwJiUlqXXr1rfdJzQ0VCdOnLjrogAAAIDiUujAm5ubKwcHhz/cz87O7q4KAgAAAIpToQOvj4+P9u3bd9t99uzZo7p16951UQAAAEBxKXTgffTRRxUTE6OzZ8/+7vakpCTFxsbqscceK7biAAAAgLtV6E9p6Nevnz7//HP16tVLvXr1UmBgoNzd3ZWRkaEDBw5o1apVCg0N5VcLAwAAoEQpdOC1t7fX3LlzNXfuXC1btkwfffSRZZuXl5eGDRum55577p4UCQAAABTVHf3iCQcHBw0fPlzDhw/XDz/8oEuXLsnd3V0PPPAAv2ENAAAAJdIdBd7fql27dnHWAQAAANwTTMsCAADAaAReAAAAGI3ACwAAAKMReAEAAGA0Ai8AAACMRuAFAACA0Qi8AAAAMBqBFwAAAEYj8AIAAMBoBF4AAAAYjcALAAAAoxF4AQAAYDQCLwAAAIxG4AUAAIDRCLwAAAAwGoEXAAAARiPwAgAAwGgEXgAAABiNwAsAAACjEXgBAABgNAIvAAAAjEbgBQAAgNEIvAAAADAagRcAAABGI/ACAADAaAReAAAAGI3ACwAAAKMReAEAAGA0Ai8AAACMRuAFAACA0Qi8AAAAMBqBFwAAAEazaeBNTEzUM888o+bNm6t169Z66aWXdPHiRUnS119/rb59+yowMFBhYWFauXKl1bFr165VeHi4AgIC1KtXLx09etQWLQAAAKCEs1ngzc7O1qBBgxQYGKi9e/dqw4YNunTpkl555RVdvnxZQ4YMUc+ePZWQkKApU6Zo6tSpOnbsmCTpwIEDmjx5sqZNm6aEhAT16NFDQ4cOVVZWlq3aAQAAQAlls8CbnJysevXqKSoqSs7OzvLw8FBkZKQSEhK0bds2ubu764knnpCjo6NatWql7t27a9myZZKklStXqmvXrmrWrJmcnJz09NNPy8PDQ5s2bbJVOwAAACihHG114Tp16mjhwoVWY1u3blXDhg114sQJ+fn5WW3z8fHRqlWrJElJSUnq3bv3TdsTExMLff2UlBSlpqZajTk6lpe3t/edtFGqODqWzSXb9F220HfZQt9lC32XLcXZt80C72/l5+frnXfe0a5du7R06VL985//lKurq9U+Li4uyszMlCRdvXr1ttsLY8WKFYqNjbUai4qKUnR0dBG7KPk8PNzu+Jj0e1DHn60ofZuAvssW+i68X+5BHX82Hu+yhb7vns0Db0ZGhv7+97/r+PHjWrp0qfz9/eXq6qr0dOuolZ2dLTe3Xxt3dXVVdnb2Tds9PDwKfd3IyEiFhYVZjTk6llda2tUidlLymdzb7dB32ULfZQt9ly30Xbbcqu+iBGGbBt4zZ85o8ODBuu+++7Rq1Sp5enpKkvz8/PTll19a7ZuUlCRfX19Jkq+vr06cOHHT9jZt2hT62t7e3jctX0hNTVdubl5RWikVTO7tdui7bKHvsoW+yxb6LluKs2+bLQq5fPmyBg4cqKCgIC1atMgSdiUpPDxc58+f1+LFi5WTk6P4+HjFxcVZ1u326dNHcXFxio+PV05OjhYvXqwLFy4oPDzcVu0AAACghLLZDO+aNWuUnJyszZs3a8uWLVbbjh49qg8++EBTpkzR7Nmz5enpqQkTJqhly5aSpFatWmnixImaNGmSzp07Jx8fHy1YsEDu7u62aAUAAAAlmM0C7zPPPKNnnnnmltsbN26s5cuX33J7RESEIiIi7kVpAAAAMEjZ/JwLAAAAlBk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rUQE3osXLyo8PFwHDhywjH399dfq27evAgMDFRYWppUrV1ods3btWoWHhysgIEC9evXS0aNH/+yyAQAAUArYPPAePnxYkZGROnPmjGXs8uXLGjJkiHr27KmEhARNmTJFU6dO1bFjxyRJBw4c0OTJkzVt2jQlJCSoR48eGjp0qLKysmzVBgAAAEoomwbetWvX6sUXX9To0aOtxrdt2yZ3d3c98cQTcnR0VKtWrdS9e3ctW7ZMkrRy5Up17dpVzZo1k5OTk55++ml5eHho06ZNtmgDAAAAJZijLS/+0EMPqXv37nJ0dLQKvSdOnJCfn5/Vvj4+Plq1apUkKSkpSb17975pe2JiYqGvnZKSotTUVKsxR8fy8vb2vtM2Sg1HR5tP6NsEfZct9F220HfZQt9lS3H2bdPAW7Vq1d8dv3r1qlxdXa3GXFxclJmZWajthbFixQrFxsZajUVFRSk6OrrQ5yhtPDzc7viY9HtQx5+tKH2bgL7LFvouvF/uQR1/Nh7vsoW+755NA++tuLq6Kj3dOmplZ2fLzc3Nsj07O/um7R4eHoW+RmRkpMLCwqzGHB3LKy3tahGrLvlM7u126Ltsoe+yhb7LFvouW27Vd1GCcIkMvH5+fvryyy+txpKSkuTr6ytJ8vX11YkTJ27a3qZNm0Jfw9vb+6blC6mp6crNzSti1SWfyb3dDn2XLfRdttB32ULfZUtx9l0iF4WEh4fr/PnzWrx4sXJychQfH6+4uDjLut0+ffooLi5O8fHxysnJ0eLFi3XhwgWFh4fbuHIAAACUNCVyhtfDw0MffPCBpkyZotmzZ8vT01MTJkxQy5YtJUmtWrXSxIkTNWnSJJ07d04+Pj5asGCB3N3dbVw5AAAASpoSE3j/85//WH3duHFjLV++/Jb7R0REKCIi4l6XBQAAgFKuRC5pAAAAAIoL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vVgffChQsaNmyYgoOD1aJFC02ZMkW5ubm2LgsAAAAlSKkOvKNGjVL58uW1Z88erVq1Svv379fixYttXRYAAABKkFIbeH/88UcdPHhQY8eOlaurq2rWrKlhw4Zp2bJlti4NAAAAJYijrQsoqhMnTsjd3V1/+ctfLGN169ZVcnKyrly5okqVKt32+JSUFKWmplqNOTqWl7e39z2ptyRwdCy172/uCn2XLfRdttB32ULfZUtx9m2Xn5+fX2xn+xOtW7dOs2bN0ueff24ZO3PmjMLDw7V7925Vq1bttsfHxMQoNjbWamz48OEaMWLEvSj3tlJSUrRixQpFRkYaHbj/F33Td1lA3/RdFtA3fZd0pfYtQ/ny5ZWVlWU1VvC1m5vbHx4fGRmpNWvWWP2JjIy8J7X+kdTUVMXGxt4042w6+qbvsoC+6bssoG/6LulK7ZIGX19fXbp0SefPn5eXl5ck6eTJk6pWrZoqVqz4h8d7e3uXmnclAAAAKLpSO8Nbq1YtNWvWTP/4xz+UkZGhs2fPas6cOerTp4+tSwMAAEAJUmoDryTNnj1bubm5evjhh/XYY48pNDRUw4YNs3VZAAAAKEEcJk2aNMnWRRRV+fLl1blzZw0ePFiDBg3SQw89JHv70pnh3dzc1Lx580KtPzYJfdN3WUDf9F0W0Dd9l2Sl9lMaAAAAgMIondOhAAAAQCEReAEAAGA0Ai8AAACMRuAFAACA0Qi8AAAAMBqBFwAAAEYj8AIAAMBoBF4AAAAYjcALAABQTPh9XiUTgRclFi8agFmuXbum/fv327oM4J7KycnRN998Y+sy8D8IvCix7OzsLH/Py8uzYSX3XkG4v379upKSkpSWlmbjimzD9Me5rLpx44Yk6aOPPlJMTIzVWFlx6dIlHTp0SLt379b169dtXc6fouAxjo+P16lTp2xczb1X0O/ixYs1a9YsSWX3NS0zM7PEPc8dbV0A7syNGzfk4OCgb775Rnv27NGJEydUv359tW/fXj4+PrYur8gK+jp58qS++OILffvttwoKClKbNm1Uo0YN2dub/d4sLy9PDg4Oev/997V582adPHlSISEh6tq1qx5++GGVK1dODg4OcnZ2tnWpxSo/P192dna6evWq9u7dq9OnT+v++++Xv7+/atWqJUdHc1+izpw5o/j4eLm7uyskJEQVKlSwdUn3TMH/35SUFD3yyCOSJAcHB0n/fbP32ze4psjLy5O9vb22bNmihQsX6tq1a3JwcNCMGTM0cOBA9erVy+jXtoLHeMmSJUpOTtYbb7yhhg0bGvuYF/SbkpKi8PBwSTL68f2tgud6cnKyVq1apR9//FHff/+9Hn/8cfXp00fOzs6W13tbscvn58alUteuXVWxYkVVr15dV65c0ZUrV1SzZk0FBgbq0UcfLXXfPAv+I/Tr10/Sry8Sly5dUvny5dWwYUP5+/urU6dO8vT0tHGl905GRoYeeughvfXWW0pOTtbHH3+sS5cuyd7eXnXr1tX48ePVoEEDW5dZrHJzc+Xo6KiYmBht2LBB2dnZqlSpkmrUqKGGDRuqbt26uv/++9WkSRNbl1osCt7Y7d27V//3f/8nOzs7eXh4yMHBQY0aNVK7du3UsmVL44KAJJ0/f15RUVH64YcfNGTIELVt21a1atWSk5OTrUu7pzIyMtSlSxdNmDBB1atXV1ZWlr788ktt2bJFM2fOVKNGjWxd4j138eJFTZ8+XefPn9fIkSON7vncuXMaNGiQsrKyNGbMGAUHB6tKlSplJvgOGDBA3t7eCg4O1ty5czV69GhlZWXJ29tbHTp0sGltDpMmTZpk0wpwx44ePaqNGzcqLi5OISEh8vX1laenpy5fvqydO3cqNDS0VAXDgrB7+vRpLViwQFu3blW1atV08uRJNWvWTJ988on27dun4OBgPfDAA7Yut9jduHFD9vb2+vTTT5WXl6eRI0cqNTVVjo6Oeuutt7Rx40Z5eXnpySefNG7Gs+CbwJgxYzRr1iw9++yzSkhIULly5RQXF6eDBw+qWrVqCggIsPnsQHGxs7PT2LFj1alTJ40ePVp+fn6yt7fXmTNn9Nlnn+n06dNq06aNrcssdhkZGbp06ZKcnJx09OhRHTt2TD/++KOuXLmi8uXLq2LFirYusVjl5eXJzs5On3zyia5cuaIxY8boL3/5i2rUqKFGjRrpq6++UkZGhpo3b27rUu85V1dXNWnSRMeOHVNMTIzc3Nzk7+9vmRE1SXp6uk6dOqW0tDTt3r1bSUlJysjIUH5+vlxdXVWuXDlbl1jsCp7rhw4d0urVq/Xxxx+rQYMGmjdvniZOnKglS5bo3LlzatOmjU2Dv1nfPQ334YcfKigoSJmZmerataskqVKlSgoMDFRgYKBSUlJ05swZ1a1b18aV3pmCILN582a1bdtW0q8/EvLy8tLo0aOVmZmpqlWrKjQ01MaV3hsFLwAnT55U7dq1JUkbN26Uj4+Pqlevri5duqhmzZpycXGxZZnFruBxP3bsmDw8PBQQEKAzZ87oxo0bmj17tj744AMdOnTI8lw3gb29vXJzc1WlShX1799f7u7uql27tkJCQnTmzBkdPnxY/v7+ti7znvD29taoUaMk/fqmfceOHTp06JDi4uI0ZMgQ9e3b18YVFq+C/9dXr15VnTp1LON5eXmqWLGiGjduXCZubLp27ZrKlSsnb29vTZ06Vbt27dKKFStUtWpVm8/43QvVq1fXtGnTJEk7d+7UunXrNH/+fGVlZenll19Wt27dbFxh8St4rn/77bcKDg6W9Osylnr16qly5cp69NFHNW/ePJu/wSHwlhLXr1/X1q1b9dZbb6ly5crKz89X06ZNrV4wvL295e3tbcMqi6bgP0u1atV07NgxSdK6devUrl07y/bz58/bqrx7rmDWsm3btpo3b54yMjL0n//8R0899ZQkadeuXXrhhRdsWeI9UdB3Zmamypcvr7y8PG3fvt2yvW7dutq/f7+qVq1qtX9plZOTIycnJ3355ZfKz8/XkiVLNGLECEmSk5OT6tatW+rerP6RgnV9Fy5c0IYNG5SSkqKgoCAFBARo7NixysrK0v79+1WvXj1bl3rPtGrVSoMGDZKfn5/atWunqlWrKj8/X3FxcRo6dKity7snCh73Y8eOaeHChTp//rxq1qyp7OxsnT17Vj///LM+//xz7d27V15eXrYu964V9HvlyhXt2rVLly9fVosWLRQWFqawsDClp6dr48aNRi/lkKTWrVtr/vz52rt3r9asWaMXX3xRkrR+/Xo1bdrUxtUReEsNZ2dnLV++XMnJydq6dau2bNmiESNGqEGDBurdu3epXd/62x9Th4SEaOnSpTp37pxcXV3l7u4uSdq8ebPefvttW5Z5z5w9e1Zubm7y9PRUUFCQ+vXrJxcXF7Vu3Vr//Oc/dezYMaWkpBg1y/m/mjRponLlyunYsWNKTU21LFtZt26dZca7YO1raVawVvXo0aPau3ev9uzZo59++km9e/dWUFCQcctVpP/ekPbuu+/qm2++0YULF7Ru3TrVrFlTzZs3V/369VWnTh3dd999Nq60eBUEoGvXrikwMFDPPPOM/vnPf+rAgQOys7NTYmKifHx81KVLF1uXek8UTGJ89913qlChgurXr6+ff/5ZTZo0UXBwsLKzs1W7dm0jwq7038c7JiZGCQkJOnnypBwdHdWkSRN17NhRTZs21SOPPFIqv0ffibp16yoyMlKxsbE6e/aszp49q3/84x/68ccfNWbMGFuXx01rpUXBN/yMjAzLDWnHjx/XmjVrtH37dqWkpOjpp5/Wyy+/bONK70zBTUtTpkxR27Zt9dBDD0mSPvvsM02aNEk1atSQp6enlixZYuNKi19+fr569eqlevXqqXXr1mrWrJmqVq0qR0dHHT58WCNHjlSdOnX0+OOPq3PnzrYut1gVfIO4fv26nJ2dlZWVJVdXVx05ckQTJ05UlSpVdObMGS1dulT33XdfqV+/e/LkSVWqVMkyW33t2jVt2bJFq1at0pEjR1StWjWFhoZq7NixcnNzs3G1xa9Zs2ZavXq1KlasqEmTJqly5cpav369KleurJdeekndu3e3dYn3xJNPPqn+/furS5cu2rlzp7Zv3y53d3f5+voqLCzM8qa+rCj4f2+qoKAgffTRR6pcubJmzJihvLw87dixQx4eHpowYYLRExcF8vPztWLFCu3cuVMuLi7Kz8/X8OHDS8RSLfOmFAzl4OCgzMxMhYaGKjw8XJ06dVKbNm306quvavz48ZYnl1S6ZsMKZrU2btyoJ5980jIeFhYme3t7ubq6qmHDhrYq757Ky8tT7969tXfvXr355puqUqWKWrVqpRYtWujBBx/U3r17LYHQNAXhdeLEiUpLS1P//v0VEhKioKAgPfXUUzp37pxGjRplRNiVfv382caNG6tSpUpKSkrSc889p4iICEVERCglJUVr1qzRzp07jQq7BeFm9+7dqlevnmrVqqWvvvpKWVlZiomJ0X333aeTJ09a1u2bpOA5GxQUpAULFig/P19du3ZVWFhYqXp9LoqC/r799ltt3LhRx44dU/PmzdWlSxfjluxI/32e79q1S/Xr11fjxo11+PBh5ebmas6cOZo0aZKuXr2q1q1b27rUeyY3N1cHDx7U3r17dd999+nhhx+2fOJSSULgLQUKXkDOnz+v5s2ba/v27dq+fbucnJzUuXNn9e3b12otb2l5MS14oUhKSpKvr6+++uorVa9eXc7OzqpU6f+zd+dxNeX/A8dft6sS7bTIUpFWSxElJVtlibGOdQxjLGMMs5gZM7YxlmEGM2Mfy9gmW6uQkEQkqVSiqIhKKBFpr/v7w+PeL2a+398scbtnzvOfGbf+eJ/Ouee8z+fz/rw/ugwePFjZIb5WUqmU8ePHM2TIEGQyGaGhoYSEhHDs2DHMzc1xdnbG09NTMC25XiSRSKiqqqJFixYEBwdz48YNpFIpHh4eTJw4kVatWr30u6ru888/R1tbm7179+Ln58emTZvo1KkT77zzDl5eXkyfPl1wddrykbzq6mrKysoU6xAMDAwAMDMz4/r16+jq6iozzNdCfs3Onj2bxo0bs3z5ci5fvsyMGTMwNDRU1HMLkfy8L1iwAENDQ7S1tQkODiYwMBBbW1s6duyIr68vLVu2VHKkdUN+vMXFxYr/P3HihKLriIODA4mJiYIczZfP0AYHB7N+/XqMjY3R0dEhKCgIc3NzXFxc8PT0pFmzZsoOFRB3WlMJ8pvnp59+iqenJ4cOHeLy5cusWLGCkydPMmLECAYMGIC/v7+SI/1r5DeHsLAw0tLSWLNmDWvXriUiIoKcnBwlR/dm1NbW4uPjww8//MDw4cPx9/dn7dq12NjYsGfPHpKTk5UdYp2T70a0b98+rl27xpo1a9iwYQMff/wxaWlp+Pj4MGLECH799VeePHmi5Gjrho6ODjk5OaipqREcHMxPP/2Evr4+X3zxBZ06dWLGjBmUlZUpO8zXwsPDA1NTU/Ly8nj27BnGxsbIZDL8/f1p3769ssN7raRSKdOmTWP16tU8fPiQkJAQAMEmu/KR7du3b5OXl8fWrVuZMmUKdnZ2TJ06lYsXL7J+/XpB7rrWp08fZDIZOTk5FBQUKDaCCg0NVelNof4X+eDaL7/8wty5c9mzZw8ff/wxw4cPR1tbGz8/v3pVjij24VUBEomEu3fvsmXLFtauXYuenh4AlpaWGBgYoKurS4cOHdi9ezdmZmYq9+VycXHBxcUFTU1NEhMTuXTpEmlpaaSlpdG6dWtBTfO+SiKR4OrqSmxsLOfOncPJyQlLS0s8PDyYMmUKtra2glvMJJFIkEgkzJs3j8mTJ+Pt7Y2RkRFt27bFyMiIu3fv0qVLFy5cuEB5eTlOTk7KDvkfkScBsbGx7N+/HzMzM7y8vOjfvz++vr40b96cgoICwdb3SaVSevbsibGxMY0bN2br1q2cOnWKgoICli5dKqjkT95T++HDh9y4cYMrV64AzzuRZGdnExQUxKVLl/D29laZmbi/Qn6tBwQEoKWlhY+PDxcuXCAnJ4cvvviCqqoqevXqxZAhQ5Qdap3T1NSka9euipHrjRs3kpiYSFZWFiY7pJwAACAASURBVN99952grnP4z7kuKysjJyeH4cOHo6Ojg4mJCR06dKBjx45YWVnRo0cPRc6ibMJ6kgrYkydPaN68OTExMbi5uSnKATw8PNixYweHDx9GU1OTiIgIevbsWe+bW8u/LDU1NdTW1tKuXTs6dOhAeXk5sbGxnDx5kvPnzzNjxgxlh/rayP8GDg4OfPTRR/z888+89dZbfPjhhwwZMkSwTcolEgmlpaUYGxvz7Nkzxee1tbV4enqyZcsW3N3dMTc3JyQkBG9vb5o3b67EiP8Z+QyNq6srt2/fZsGCBYSFhfHhhx/Stm1bRo0axYgRI5QcZd2SX9tZWVnEx8ejqamJs7MzXbt2Zfbs2RQWFuLp6UmjRo2UHWqdkiexixYt4tq1a+jq6pKTk4OjoyPq6urU1NSgq6sryLp8+M+snaWlJWfOnAGez+B169YNeL75iJBaTMqv8/v373P9+nXU1dXR1NTE29tbMdI7depUwV3n8LzNooaGBgcPHuTChQtIJBIWLVqk+HmTJk3qXX2+mPCqCFtbW2xsbFixYgVff/01rq6u3Lx5k40bN9KiRQsArK2tiYyMVKkkafv27fj7+6Ojo0P37t1xd3fHxcWFnj17UlJSItgHAzy/YZw+fRp9fX1qa2v55JNPSEhIICwsDDU1NUaNGqXsEF+bRo0a4eLiwpIlS9DQ0KBXr15oaGhw7tw5rl+/jqurK66urmzcuFGlR7hffLHT09Nj6tSp+Pj44OfnR3BwMBMnTsTY2FhQo33yY87JyWHSpEno6emhp6fH3r17sbW1ZfDgwfTq1UvQMzcrVqygoKBA0XUlOzsbS0tLJBIJ5eXlyg7vtbOxsUEikXDv3j2aNm2qSPbDwsL48ccflR1enZBf53l5ebz33ntUVlbSokUL9PX16dChA97e3oo1KUIkPy51dXW0tLQ4ePAgycnJDB06lH79+ik60tQnYlsyFVJYWMjq1asVCVGzZs2wtLRk7ty5tGzZknfeeQcPDw+mTp2q7FD/lKysLEaNGsWXX37JnTt3iI6Opri4mLZt29KhQwcmTpyoaMEmRBEREYp2LZ07d+bSpUvcunULmUxGTU0NSUlJgttd7VXLly/n4sWL1NbWUllZSdOmTfH09GTq1KkcOnSILVu2cPToUWWH+bfJF5xu376drKwsHBwcMDQ0JCEhgcDAQCQSCcuWLRNU2zn57NPSpUspLi5m4cKFpKamkpqaSlpaGllZWRgZGbFt2zZlh1qn5MddUlJCXl4ehYWFWFpaCq7H8H+zatUqrK2t8fLyQktLS/H58ePHmT17NmZmZlhbW7N582YlRll35N/txYsXU1xczGeffUZCQgIJCQnk5uby7Nkz2rZty5IlS5Qdap2LjIykSZMmL20mkZaWRkBAAOHh4ZSUlGBnZ8eWLVvq1aJUMeGtx+RvkPI96E1MTFBTU1NsIVxdXY2rqytRUVFs27YNbW1tfvrpp3o/ciLvJXzgwAHS0tJ4sYw8MTGRgIAA0tLSCA4OVl6Qb0BOTg47duwgICAAHx8fZs6ciUQi4caNG+jo6ODi4qLsEF+bR48eKVbrJyYmkpGRQUlJCd26dcPQ0JBVq1aRn5/P0KFDVX66v7KyEh8fH/Lz89HS0sLJyQkLCwuys7OJiYlh9erVgqzf3blzJ82aNcPHx0fxWW5uLsnJyTRq1IhevXopMbq6J79ff/HFFyQnJyOVSmnRogVt27ale/fuWFtbC2ajhVdVV1fz2WefER0djbq6Or6+vvTv31+xzWxKSooiARTa32Dt2rV07Njxpen79PR0zp49i7GxsSDrlVeuXImHhwfJyckkJiYye/bsl3aRi4qK4syZMy+VONQHYsKrAhYtWkRoaChSqZQ+ffowYMAAXF1dFaULaWlpJCQkMHLkyHpfzlBbW8u7776LtbU1lZWVNG/eXHDtmP6quLg4jhw5QtOmTZk4cWK9eiOuS/IRkfDwcEJCQrh8+TK9e/dmwoQJ2NnZKX4vPz+f7du3M3DgQBwdHVW6LZk8CSoqKmLv3r1UV1fTuXNnnJyc0NbWpqioCD09PcGUNLy4xerhw4fZtm0bX331FR06dMDU1FTZ4b028vN869YtRo0axdatWzl9+jRnzpyhUaNG5OXlUVNTw4YNGwTZZlAuIyOD77//nujoaKRSKYaGhgwfPpyhQ4cqdlAUghdH8w8fPkxQUBALFizAwsJCsPfvF8nbkZ04cYJdu3aRnJyMgYEBw4YNY+zYsZiYmCg7xD8kdmmop+SrfY8cOcKBAwdYs2YN3bt3Jzo6mm3bthESEsKdO3dwc3NTrIpUhVrHgoIC7t69S0FBARkZGYSFhVFSUoKBgQHGxsbKDu+1k5/X+Ph4EhISaNSoEerq6pSUlHD16lWOHDmCoaHhS31ohUK+oGX8+PE4OzvTp08frl69yo8//sjBgwfJzMzExcWFJk2a0KNHD5o1a6bSyS78p9+wtrY2nTt3Jjk5mV27dlFWVkbr1q0xNDRUdK0QAvn1vWzZMg4fPkx5eTk5OTlcu3aNu3fvUl5ejq6ubr1/Mf+r5AnQtm3baNasGePGjSM/P5+GDRvy4YcfEhUVxVtvvSXYHeXk5/2LL76gY8eOzJkzhy+//JImTZqwdetWtm7dSm5u7kv94lWZ/HhXr15NUFAQGRkZZGRkkJubS2VlJTKZDC0tLZV4Jv9VtbW1SKVSTp48yaVLl1i+fDne3t40btyY48ePs2bNGkJDQxk+fHi960whvLMhEPLk4Pz580ydOlWxyrVfv36UlJTg5+dHWloa6urqKtXE3NjYmDlz5nDr1i2ys7OJi4sjPT2dS5cuYWJiQufOnenfv3+9aVRd1+QjeYGBgcTFxfHo0SMcHR3R0tLi4sWLlJSU0KZNG8UWy0IhHwE7fvw45ubmzJ8/n5qaGt5++21yc3OJiooiKCiIZ8+eoa2trfJbkMqP9+HDhwQGBlJeXk7Tpk3p3r07lZWVbN68mcuXL7N8+XKaNGmi7HDrjPwBf+jQIY4dO0bjxo05deoUZ8+eJSwsjICAAObMmUOPHj2UHGndkn+vnz59qqhrDAwMxNfXFysrKxwdHet9qdk/Id/2Pjk5me3btys+HzFiBFKplKioKIYPH67ECOuW/DrfvXs3wcHBGBgYEBoayokTJzh58iTa2tosWLCAzp07KznS1ycwMBB3d3caNWqEnZ0d1tbWjBs3jrS0NK5du1YvO1OICW89JR8ZUldXp7i4+KWfaWtrM23aNMW/Ve0tUiqVYmVlhZGRET169CAzM5P09HSSkpIICAhAV1dX5es2/z8ffvgh3377LZWVldy4cQMtLS0WLFjA9evXBdmMXz4q0KBBA9q3b6+YEmvUqBHW1tZYWVkxbtw4GjdujEwmU+lkF/7Tiuzy5csEBwfTqVMnYmJi2Lp1K25ubjg4OJCWliaoZFf+klJQUMDIkSPR19enUaNGDBs2jGHDhnHz5k1OnDjxUq2f0Li7u7Ns2TK8vLwoKChQ1CmfPXuWYcOGKTm616uwsBBzc3PCwsIYMGCA4qVv4MCBbN68+aUFTqrsxet84sSJ2NraAjBlyhSmTJlCWloaBw8eFFQJx4vU1NSorKzE2NiYnJwcHjx4oOg0o6+vT7du3XB1dVV2mH9ItTKlfxn5is+goCAKCgpwd3fHycnpd02cVWU6VF7DmZ6ezu7du6msrGTVqlWYmpqir6/P0KFDiY+Px97eXtmhvhbyG2V6ejoxMTE0atQIV1fXlzZWEGqdo1Qq5dmzZ3z//ffcvn0bbW1tfHx8MDMzQ09PDzU1NcUImKpcz39G3759fzeNe+vWLUxNTQU3rS8/bytWrOD48eNUVFTw0Ucfoa+vj4aGBq1btxZkvb78vhYREYGtrS0bNmxQLDqdPXs2lpaWaGpq4ujoqOxQXysLCwvc3NzYuHEjGhoauLq6kp2dzaFDh2jSpIng2nOtXr2a6OhodHR0XuoXb2dnV+8Wa9W12NhY/P39UVdX59mzZ/Ts2RMrKytMTEzQ0tKqt/dwsYa3HkpPT6dp06bo6+vTtm1bTExMyMjI4NKlS1y6dIlr165hbGyMoaGhskP9S+Qjd/Pnz0cmk/HJJ5+QlJTE4sWLWblyJVVVVYwYMUJwN0Y5+U3gvffeIzMzk+DgYEJDQ4mPj0cqlZKXl4e2tna9nAr6J8rKypBKpWhqatK0aVO0tbU5efIk586dIycnh7KyMtTU1BRdG1RdbW2togepn58fP//8M8nJyTRs2JCWLVtiYGCAurp6vX0o/F3y41FTU6OiooJjx45x5MgR7t27R+PGjWnYsCENGzYU3HHLZyOGDBnCmDFjsLa2RiqVoqOjQ1paGgYGBkycOFGQdfmvsrW1JTc3l3Xr1rFz507Onj1Lw4YN+eSTTwSzRkN+/ebm5vLo0SMOHTpEeHg4ZWVlmJmZCbqVJjx/jltYWDBmzBhatGhBbGwsR44cISkpiezsbJo0aVJvO3GIXRrqmfj4eI4ePcrXX39NREQEzs7OGBkZ8eDBA+Li4rh06RIpKSksXrxYJVf7Pn36lD59+hAXF0dpaSm9evVi8uTJmJmZceTIERYtWiTI+l35KFBoaCi//PILR48eJSIigpCQEMrKyjh//jw2Njbs3LlTMImf3MiRI9mzZw8FBQWKbTcfP37MsWPHCA8P5/Lly0yaNIlPPvlEyZHWDflI/ueff86NGzfo0KEDjx494tq1a+jo6ODq6srYsWMFNeUpv77LysoUPVgrKirw9/fnwIEDZGRkYGVlRUhIiMqVYP0v8nOdkZHBDz/8wNq1a1/qnV1UVKRyAxN/xYvdCgoKCmjYsCGmpqY8efKEjIwMqqqqFOtPhEB+nb8oKytL0X82Pz+fLl26sHPnTsF0XnlVbW0tT548QU9PT5H8Z2VlERoaSmBgIKtXr663LTXFhLeeyc7OpqSkhKKiIubNm0fHjh2xtbWlS5cutGvXjsaNG5OdnY2FhYWyQ/1L5DfGmJgY1q9fz+eff054eDgXL14kJCSEJ0+e4OXlRVRU1EtNy4VCfvyzZ8/G3d2dkSNHsnz5clq1asXYsWOZMmUKHh4eTJw4Udmh1qnKykr8/f0ZNmwYTk5OODo6MmjQIPr06aMo37h58yYNGjSgVatWf/hAUVXdu3fn8OHDGBoakp+fT1ZWFsnJyYSFhTFq1CgmTJig7BDr3Ntvv011dTUTJkygf//+irKNnJwcEhISBNeTVF6numDBAoKCgvD09OS9996jdevWGBgYCG40+7+ZM2cOZ86cQVNTkx49euDi4kL37t2RyWQYGRkp/k5CMWbMGHR1dZkyZYqi1zDAuXPnyMzMFNx9HP6T7B87dowdO3aQmZmJl5cXPj4+dO/eXSVKtMSShnpGX18fY2NjWrZsiZWVFUVFRcTHxxMdHU1SUhI3b96kXbt2KjdtIr/ZmZqacuXKFTZu3Ii6ujozZsygVatW7Nq1i6dPnwp2O12JREJtbS3nzp2jtLQUd3d3Fi5cyKRJkzA1NeXQoUO4u7vTunVrZYdap6RSKR06dEBdXR13d3fu3bvH7t272b17N6mpqUgkEtq1a6eYAlP1xWrHjh0jLi6O6upqSktL8fDwoGHDhujo6NCqVSvat2+Pu7s7bm5ughrplGvRogWFhYXs3LmTrVu3cv36dQwMDLC3t1cs7hES+X1NQ0MDLS0tkpKSOHPmDFlZWZSVlVFdXY2hoaHKX9d/RF66c/HiRXbt2sX27duprq7m1KlTim4FiYmJODs7o6Ojo+xw60xNTQ0AN27cYMOGDezZs4fCwkJat26Ng4ODYGu15dfwe++9x8iRI7Gzs+Po0aMEBwcTFhZGUlISjRs3rtelO+IIbz2TnJxMQUEBjo6OiiTg2bNnxMfHEx4eTmJiIps3b8bS0lLJkf55KSkp5Obm0r9/fyQSCTk5OaSmpuLi4sLTp09ZsmQJhYWFzJ07t96u7qwrERERnDp1ilmzZvHhhx+yZMkSDAwM8PX1JTo6WlCti6qrq+nVqxc+Pj4MHToUBwcHxc9Onz7N/v37OXPmDFOnTuXTTz9VYqR1Z/Xq1WzduhVtbW0qKysZMmQIs2bNQk9PT2VaB9aFkpISzp07x+bNm0lPT6d169aEhYUpO6w692rJQmVlJRERERw7doykpCSMjIw4cOCAIM+9fMRvzpw5tGrVilmzZrF7924aNmyIk5MT06ZNo3fv3syfP1/ZodY5mUxGWVkZeXl5REdHs2vXLu7fv4+DgwOBgYHKDq/OyWco4+Pj+frrrzlx4gSZmZn4+fkxZcoUJk2aBFDvcxPhDTGosF27dhEaGkpZWRnLli2jadOmXL58mTt37tCpUye+++477t69q3J7syckJGBpacmpU6c4ePAg48ePx8PDA21tbWpqaujatSv9+/dX1HcKWY8ePejYsSNGRkZ06NCBDz/8EAsLC9zd3QWV7MLzm+SECROIiIjAz88Pc3NzBg8ezJAhQ+jVqxe9evWisrKS0tJSxe+r+kjYZ599xmeffcapU6cIDQ0lICCAM2fO4OXlRf/+/RVT3UIkbzUHz1sn9uvXj6ZNm3L06FH69Omj5Ojqnr+/PyEhIdy4cYN3332X6dOnI5FIFLth3r9/nytXrggy2YX/9B5+9uwZNjY2wPO/ySeffELbtm1xcnLCzc1NmSG+FvL7VKNGjWjbti1t2rTBzMyMkydP4uvrq+zwXiv5iD3A8ePHefToEWZmZowcOZKqqqp6neyCOMJbbxQWFjJs2DCWLFmi2JN79erVHDhwADMzM4yMjFiyZAmmpqYqVw8l7yccEhLC8ePHefjwIVKpFAcHBwYPHkz79u0VU/6qnvC8Sn6uampqKCwsVKxYb9myJU+ePGHHjh20bdsWT09PQS9uycrKIjAwkLCwMB48eECnTp3w9fVl6NChaGhoqNT1/N/U1tYik8leqkGuqKggICCAkJAQrly5Qtu2bQkODhZMOYP8+s7OzubAgQM4OztjY2NDixYtFL/z1ltvsX79ekG90EZHR/Ptt98yfPhwdHV1OXbsGGPGjGH16tVoamoyevRoQdZo/5EtW7aQkJDAN998w+jRowkPD0dLS4suXboQHBz80rWgquTPppycHM6ePYuTkxPNmzd/qUXoiBEj+OmnnwRxvP9NbGwsy5YtY/fu3cyaNYvBgwczcuRIPvvsM5o1a8acOXOUHeL/JNbw1hPbtm1DIpHw4YcfAs+nfFeuXMnChQsZO3YsR48exdjYGGtra5VKDhITEzl9+jSampq4u7vTq1cv2rRpQ4MGDcjMzOTo0aMEBATQs2dPlatL/jPkW1Du37+fhQsXEhgYSFZWFhkZGWhpaTFo0CA6dOgguFZkL6qsrMTIyIju3bszceJEunbtyt27d9m8eTM6Ojp06tRJ2SHWGTU1Nc6cOcOSJUuws7PDxMQEOzs7Ro8ezfDhwzEyMnqptEPVyRPemJgYAgMDSUtL48qVK+Tn51NQUEBMTAyxsbHMmjVL2aHWqW+//RYfHx+mTZtG+/btOXr0KOHh4YwYMQI9PT327t2Lh4dHvW3P9E9t2rQJGxsbNDU10dfXx8rKCgsLC27cuEFsbCwRERFUVlYydepUZYdaJ+TP3CNHjvD9998rWnBVV1dTUlJCdHQ0UVFRgrvO4Xl5Ejwf0TcyMqK8vBxHR0dyc3O5c+cO5eXl7NixgyVLlvxuj4D6RhzhrSfGjBnD9OnT8fT0JDMzk6+//hpra2uWLl0KwG+//UZ6erri36piwoQJxMXF0bNnT4yMjOjSpQuurq4YGxtTWFjIpUuXuH37tiAb0r+oa9eufPPNNxgbGxMTE0N8fDzl5eVoamry/vvvK0b1hUJe35eRkYG/vz9RUVF4e3szatQoxUifvD+vhoaGys1avEoe/507d5g5cyYdOnRgyZIlbNq0ibNnz9KiRQtWrVql7DDrVFFRERs3blTUaMrrds+cOcOtW7d4+vQpjRo1YsyYMYLaZay6upquXbsSGRmJvr4+AIMGDeLdd99V7BA5ffp0+vTpw8iRI5UZ6mtRVFSEr68vy5YtU+wkJ7d//362bduGu7s7gwYNEsTWuo8fP8bf358pU6YAUFxcTFhYGMeOHSMnJwcNDQ0aN27MyJEjGTNmjJKjrXuLFy+mWbNmdO7cGVtbW0XpXWJiIu+//z7m5ub07t2bjz76SMmR/v/EhLceqKioYMmSJRgZGTFu3Dg2bdpEQkICmzZtUvSkHTduHD4+PkyYMEFlWjfJZDICAgLYsGEDLVq0oEWLFty7dw+pVIqNjQ1ubm44OjoKcmQX4N69e5iamlJSUsJnn33GL7/8ovhZZWUlFy5c4OjRo3zwwQf1vvbpr5Jfo++++y5aWlo0btyY06dPU1paip2dHb1798bT01Mle0n/EfnxLlmyhMrKSpYsWYK/vz/r1q3D19eXuLg4Ro8eLagts0NCQli3bh1HjhxBU1PzpXKku3fvkp2dTbt27dDR0VHpl5lXyXsLBwQEAM+/50OGDCE2NlYx9e3p6cnatWsFs53ui2pra/n5558JDQ1lz549v5vCr6ioQCKRCGYDIT8/P/bu3cvRo0dfqlOH521Ek5KS6Ny5M2ZmZirxXP4rKioqmD9/PikpKQA4ODjQvXt37O3tsbOzA+D+/fuYmJgoM8w/TSxpqAcaNGhAbW0tv/32m6L92Mcff6zYcjY/P5+1a9fyww8/oKGhoTJ1rhKJhLZt26Knp8fly5dxcnLC29sbgOvXrxMbG8upU6fo06ePYG6OL/r2229ZtGgR6enpVFVVYWNjQ5MmTYDn00MWFhZ4eXkJchGTmpoaxcXFrF69moCAAOzt7SksLOSjjz7iyJEjnD17FmdnZ2xtbVV+dBf+07Ln119/Zfz48ZSWlrJixQrGjRvHzJkzuXHjBsXFxbi7uys50rrTunVrdu/eTcuWLWnbti0VFRWKZECe5FZUVNT7ac6/auXKlVy+fBmJRIKJiQl79+7FwMAAHx8fJBIJCQkJHD9+nLlz5yo71NdCIpHQrVs3zpw5Q0pKCn379lXUr8tkMtTV1QWV+DVv3pydO3dib29Pq1atqKysRE1NDYlEgr6+Pi1atEBdXV2QZWkNGjTA29ubcePGYWJiwtWrVzl69Cjnzp3j9u3blJWVYWBgoDLfcTHhrQdkMpni7VBXV5cPPvgAd3d3Hj16xOnTp/n111+xt7enf//+ippQVSGVSrG3t6d169aEh4ejq6vL1KlT6dq1KxoaGhgbG9fbXVn+CZlMhr6+PqampuTl5ZGYmMixY8eoqKjAxMREZW4Qf4e8P2d4eDjFxcUMGzaMxMREzp8/z5w5c2jYsCGurq6MHj0aiUSi8snui54+fcrSpUuJjo7G3t6eL774AoB58+YxY8YMleuw8r9IpVIeP35MXFwcPj4+qKurU1BQQFJSEj/++CPLly/HwsJCUDXLAF5eXujp6REUFMSGDRsUL/M2Njbo6OiwevVqOnbsKKiXmxdVVVUpFh2Hh4djaWmJmZkZampqqKmpKb7/QtGoUSNu3brFrVu36NmzJ1KplNLSUrKzs9myZQvz5s2jefPmihFPIampqaGmpoYGDRpgZWXFwIEDGTt2LHl5eezdu5cjR44glUpV5loXxlJhFSeRSNDS0uKdd9556fO3336bBw8eMGXKFEUNnKrdSKqrq5FIJHTp0oXa2lo2b97M/fv3+fzzzwW7yYR8xLJr16507dqVhw8fcvXqVWJjY4mKimLfvn1YWlri7e3N2LFjlR1unZO/kLVq1YqSkhJKS0s5ceIE9vb2wPM2RsnJybz33nuCGN190ahRoygvL6dBgwaMHDmSkJAQTp48ScuWLQVRz/gqd3d3IiIiOHLkCFFRUVy9epW8vDy6dOnCtGnTGDp0qLJDrFMymQxtbW0mT57M5MmTuXPnDiEhIfj5+RESEoKrqytnz54lIiJC2aG+Nurq6tTW1mJiYoJMJuPjjz9m7ty5tGnTBktLS0G2YfP09GTdunUkJSURFhZGSkoKKSkpWFlZ0b9/fwYOHKjsEF8LqVSqGK1PSUnh5s2bHDlyhJKSEgwNDenQoQODBg1ScpR/nljDW0/IZDJqa2tfmgrKzc2lvLwcKysrJUb29/y3ROb27dv8+OOPNGzYkKlTpwpuZzG5iooKwsPDKSoqUrQuKi0tpaioiKtXryoeiD/88IOSI61bNTU1SCQS1NTUKC0t5fPPP2fu3Ln4+/sDMHXqVIYNG8acOXPw9vZWmXr0/88fHUdZWRl79+7l0aNHjB8/XrGVshA8ePAAY2NjAN5//33i4uLw8vKiffv29O3bl2bNmgnivP4RmUymmGl7cbYtPj6e7du3U1FRwa+//qrECF+fK1euEBsby7lz5xRb3D969AgdHR309fUxMzNj+PDhgtlV79mzZ4pFWsOHD+fatWt0796dNm3aMGjQICwtLQXXP12uurqa5ORkkpKSCAwMpKysjKqqKvr27YujoyP9+/dHKpWqVItFMeFVAarYn3bnzp3k5+dTVFSEubk5eXl5FBcX06FDBxITEzl79izTpk3jk08+UXaode7+/fts2rSJY8eOMXHiRN5//33FqMf58+dxc3Pj8ePHyGQywfXe3b59O1paWri4uNCmTRvF5wkJCYwbNw4DAwOcnJzYuHGjEqOsOy9+N8vKytDS0qKoqAiZTIampia5ublIJBJFY34huHr1KuvXr8fFxQUnJydu3LjBpk2biIyMVPyOfFpbSKP3f6S2tpba2lqVeuj/XSEhIcyfP5+WLVvi6upKjx49cHR0xMDAgLi4OE6fPk1MTAw//fSTIBbhpqamsn//fnr27Em7du0U2+geOnTopZc5oc1SwfMX+AEDBnD79m2aN2/O9OnTad++PVZWVoprXRWPW/jfUhXxondfCAAAIABJREFUvy4eVUt2z507x4oVK7CwsMDU1FSR6Orp6ZGdnY2bmxvW1ta/a2kjFJs3b6aiooLAwMCXRrqys7P54IMPWLlyJf3791dylHWvurqaH3/8kerqakxMTGjXrh0DBw7E2dmZzp07c/bsWe7cuaOYsVDFF7lX+fn5kZiYiJqaGs+ePSMvLw91dXUePHhAVVUVEokEc3NzDhw4oOxQ60x5eTkymYzw8HDFdthVVVWEhYXRq1cvtLS0VP68vurF+3N1dbVidPfFUd6amhpkMplgk19ra2vWrVv30n1bPl4mL9+Sv/QJwcOHD0lISCAmJgYrKyuaNGlCRUUFiYmJdOzYUbHQWtWSvj8jOzsbXV1d7O3tady4Mfn5+S8lu6Caxy2O8Irq3KVLl/jhhx+4f/8+7du3x8XFBXNzc7p16ybI+q5Xubm58dtvv71UriFfwfzVV19x7949tm3bJri/RUVFBTt37iQ0NBRbW1tKS0uJjo5GW1sbLy8vfH19cXBwEEwbujt37uDt7c3IkSNp2rQpenp6tGjRgpkzZ7Jw4ULMzMyorq7Gzs6O5s2bKzvcOpeTk0NERASXLl0iPT0dAwMDevbsiZmZGT179lR0JBGKM2fO/K5fdnV1NVKpVCUf/n+XPPl/8SWgtrYWeD44o4ojf/9LRkYGQUFBXLhwgczMTBwcHBg5ciTm5uY4ODgIsjsDPC+pTEtLIzU1lbS0NIqKitDX18fFxQVPT0+sra2VHeJfJia89cDp06eJi4vDzs4OJycnTE1NBZEMZWZmEhgYyNmzZxW1yB4eHtjY2GBnZyeYxOdFly9fZunSpQQGBv7hCGZWVhaLFy9m2bJlgtpq9UXR0dGEh4fj6+tLt27dCAkJYffu3Vy7dg03NzfB1Dc+fvyYlStXKs6pnZ0d6enpzJgxg7CwMBo2bKjsEF+LP6pXTk9PJzw8nOTkZPLz89m2bZugtljNzMzE19eXxo0b07t3b8aPH/9Sj12hJXkiftdzF56XZgUEBJCQkEBpaSn+/v6KXvlCVVlZSXZ2NteuXSM1NZXs7Gxu3rzJ3LlzFW1GVYWY8CqJ/KERERHBmjVrgOf9dhs0aICnpye+vr60a9dOJbem/KMbxYULFzh06BCJiYmCvlGkpKSwfv165s+fT6tWrRTnWZ783rp1iwkTJhAdHa3sUOucvG6ztraWo0ePsm3bNnx8fBTbZd+/f5+cnBycnZ3/8BpRVd9//z2JiYn88ssvrFmzBqlUysKFCwWzIO+/+aOFtlVVVSQlJdGlSxclRlb3ampqyM3NJSEhgdDQUOLj49HX12fIkCGCW5Aoepm8x/CL13llZSXnzp2jd+/eSozs9ZKnhi++yJWUlJCZmUlSUhLDhg1DV1dXWeH9LWLCqyTyBGjcuHF4enoq9hwPDw9n//79xMbG0rdvX9avX6/kSP++f+ONoqKighEjRry0zeiLVqxYQUFBAatXr1ZCdK/Xq6NcWVlZ/PDDD+jr6/Ppp58qVvULhfx4S0pKWLNmDYcPH+bp06f4+fnRuXNnQSa8L57j/zalLXRlZWXcuXOHqKgoTpw4QV5eHkuXLqVv377KDu21yM/PJysrS2V6rdaVPxq1f/WZJtSR/VdfZoVynOLGE0oi34UoMjKSadOmKab3raysGDJkCJMmTaJdu3YYGhoqFkmoGnl7Kng+QlJbW4u6ujqWlpaC+QK9qkGDBjx79oxly5Zx7949dHV1MTMzo6amBj8/P06dOiXI5A+en+OSkhI0NTWprKxET08PDw8PwsLCSE5OpmPHjoKqd5NfvxoaGnh6emJoaMidO3do06YNdnZ2Kvmd/f9UVFRQVFRE48aNX/r+/hs6Msipq6vTtGlTnJ2d8fLy4unTp1y7dg0PDw/BzFq8aN68edy9e5devXoJ9r79R+R1yvL/l3vxey3Uv8WLz275v+VU+RoQR3iVQD66m5SUxNKlS2nevDlffvmlIHZherFuVf7/r44ECTEReNW+ffs4dOgQxcXFFBcXo6Ojg7q6OtOmTVOpRt1/RmZmJvPnz6ddu3Y8ePCAtLQ0rK2tefLkCaWlpejq6nLhwgV+/vlnfHx8lB1unZNf02VlZezYsYNffvmFt956i48//lhQbefCwsIICgqipKSEvn37MmnSJMGNYP8Zr97Dzp49y4oVKwgLC1NiVK9P9+7d2bVrF1ZWVoIqRfpfzp8/T4sWLTA3N1d2KG9UUVERJ0+e5Pz587z11lv06dNHpRPcVwn/yq2H5DfLq1ev0qhRI9LS0vjmm2+wtrbG2dmZDh06qOyD8sUHgZqaGlVVVairq1NWVsbTp08FObL5IvnNYcSIEdjZ2XH9+nXF6Jerq6sgF6oFBweTlJREVlYWn3zyCaNHjyYvLw9dXV2ePHlCeXk5EydOFOyUqPya19LSYsaMGVhbW/Ptt98yZcoUlf0evyotLY2ffvoJV1dXamtr2bFjB127dqVDhw7KDu2Nk5/v5ORkampqOHjwID169FByVK/H+fPnkUgkilaCDRo0+MPabaHIzc3lxx9/5PLlyxQVFTFp0iRmzpxJeno6xcXFODo6CmqW6lUff/wxjx8/Rk9Pj8WLF9OkSRMcHR2VHVadEUd4lUy+zeq5c+fIyMigsrISNTU1vv32W5VKjh4/fkxUVBRFRUVIpVJSU1PR1NSkuLiY27dvY2hoSGxsLGvXrlW5lZ2i/y0pKYkzZ85w+vRprl+/jpeXF++8847gFi696I9GPeS3UplMxoULF+jevbsyQnstvvzyS7S0tJBXwH3++ee0bt2aDz74QLmBvQFVVVUUFhZiYGBAaWkpenp6AKxdu5Z9+/bRo0cPvv76a8G83Lxo1qxZnDhxgs6dO+Pm5saQIUNearEntNrtr7/+mpKSEiZPnkxBQQHbt2/HwcGB3377DX19fd555x3FIlyhiYyMZOXKlRw+fJjCwkKWLl2KhYUFn3/+uTjCK/p75NNhBQUFZGdnU1lZiY2NDW5ubhQUFBAbG0tqaqpKJbvw/OYfGhqKo6MjlZWVdO3alZMnT/L06VOGDBlCWVkZXl5egt1sAv7Ta/fVkg75z4Ry03iVo6Mj9vb2jB49mitXrhAaGsrUqVORyWR4eXkxatQonJ2dBfU3kB/HiwvT5J9JJBK6d+8uqOM9c+YMfn5+in8XFhbSqVMnQNhlSleuXGHr1q1cvnyZx48fY29vj5eXF2+//TZTp07l7bffxsTERJDT/FVVVZw/f55Vq1aRmZnJ2bNnOXjwIK1bt2bgwIH0799fcNvqnjp1Cn9/f1q1agXA0qVLMTMz4+jRo0RGRnL06FEGDx6scs/nP2Pv3r0MGTIEDQ0NzMzMcHR05MaNG7/ruazKhPctrefkD4avvvqKtLQ0NDU1sba2xsHBAQ8PD7p27aqo8VSli6xTp05cunSJ0aNHK1YrFxQUIJVKmTVrFqBax/N3vLpw59+wuEFOQ0MDExMTTExM8PT05N69e8TGxhIYGMjs2bMVU6OqTiaTkZycTHV1Nc7Ozn84rStPAIVwvPB85EdfX1+xVXRZWRmpqamsXbsWEM7o3qsyMzNZtmwZ+vr6LF68mJqaGo4dO8a6desIDAxk3bp1iql+ITp48CBWVlb4+vry5MkTBg0aRHp6OhcvXmTXrl1s3rwZKysrVq1aJYie6qdPn8bAwECR7JaXl1NcXMzixYvR1tamTZs2hIaG8vDhQ8ElvPJ2gj/99JPis7CwMEX3KKGUsIgJ7xskfxBeuHCBrKwsgoKCOHjwIMePHycnJ4d9+/ZhZGTE+vXradmypUo9MH19famoqGD58uXk5uYyceJETp8+zbp16wBhjwLl5eURHBzMuXPnGD58OCNHjlR2SEqlrq5Oy5YtadmyJQMHDuTp06fAH29YoGpWrFhBREQEeXl5WFlZsWnTJlq2bPnS9S206/zgwYPY2tpSUlKCtrY2QUFBODg4oKOjI+hFTFu3bsXKyoqlS5cqPvPy8iI/P58FCxawZcsWvv/+eyVG+HolJiYybtw4AHR1ddHV1aVNmzZ0796d3NxckpKSyM7OFkSyC7Bnz56XypACAgJo37694vhyc3N58OCBoGpa5UJCQtDX11cc66NHj7h37x4DBgwAUPn7tpww71T1XHBwMEOHDsXExARtbW1GjBhB//79mT59On379lXZt8fhw4ejo6PD+vXrCQ0NRU9Pj44dOwr6oQjPC/0bNmyIsbEx3333HYaGhvTp00fZYdULjRo1UizyUPWb5tWrVwkNDWXBggU0a9aMhQsXcuPGDVq2bImamppit7H+/ftjY2Oj7HDrhEwmo7KyktTUVGbNmoWnpyd79+5l4sSJAIL+XkdFRbF3717gP+VKtbW1NGvWjBEjRrBt2zZyc3MFtaPcixYtWqTYWKCyshKpVIpUKkVfXx99fX3s7OyoqKhQcpR1QyaTce/ePWJiYsjOzmbUqFEcPHhQMcIJzxNiDw8PJUb5+ly5cgWpVMo333xD586diYmJ+d0aBCHM0AprKKKee3EESL7LmL+/Py1btsTExARLS0vFdIp8MYCq8fb2ZvHixchkMiwtLQFhPxQjIyN58uQJe/bs4bvvvsPX15czZ86o7Pmra0JaE7t792769+/PgAEDcHJyYvjw4YSFhREaGsqAAQMYNWoUfn5+WFhYKDvUOiORSPj111/Ztm0b1tbW+Pv7k5eXR0xMDHv37iUlJYWioiJlh1nnIiMjMTAwUJRxyMuV5Peyfv36IZVKBXns8HxQ5ueffyYtLQ14XrIk3zGyurpasfmCUDoWSCQSwsLC2L9/P/r6+nz55ZfcuHGDqKgooqKiKC8v5/jx44oRb6EZPXo0b7/9NiUlJQQFBSmO+dSpU+Tm5gLCKMsTbiZSj7Vv357AwEDc3d2pqqrCyckJgOjoaD777DNAtS8uJycnPv30UxYsWMDo0aNZsGABDg4Oyg7rtZAX+gM0btwYCwsLkpKSUFNTE3QZx5+lytfxq6Kiol5auJWSkkJYWBh5eXl069aNHj164OzsjKamphKjfD1sbW2ZO3cuAHFxcRw8eJCdO3dSXV3NwIEDFfctoZCXcZSVlVFTU4O2tvZL1/KdO3fIzc0VbFu28vJyUlNTiYqKokmTJnh7ezNo0CBMTEwEfU9zdHRUlCxERUWxbds2Zs6cCTy/v8uf1UJjb2+Pvb09paWlJCcnk5iYSFpaGjt37kRbWxtzc3M+/fRTNDQ0lB3qPyK2JXtDTp8+Tc+ePRU3zRs3bmBubs7ixYvJyclBR0eHhw8fcuDAAcEkSkVFRXz00Ue0atWK7777Ttnh1Lmqqirc3Nw4ffq0ovZpyJAhTJ06lQEDBgiiZvXvqqysJCcnRzFCpuoiIyP5/vvvCQ8PB54v3HJxcWHx4sX07dsXHR0dJUf45pWXlxMcHIyenp6i1k8IZDIZkydP5saNG9jY2NC5c2c6deqEpaUl+vr6aGpqsnLlSh48eCDILcLh+Y56Dx484MaNG8THx3Pp0iWKi4vp2rUrH3zwgWDLOP5IaWkpBw4cwNDQkLfeekvZ4bwWhw8fpnXr1i8NTD1+/JikpCQiIyNp3LgxX375pRIjrBtiwvsG5OTksGLFCjZs2MDSpUvp168fzs7OAMTHx7N582YcHBzo27cv7du3F0SiJE/az58/z9OnT+nXr5+yQ6pz/v7+/Pzzz5w7dw6AJ0+e4O3tTWxsrJIje7P+qLbLz8+Pa9eusWzZMiVFVbemT59Ow4YNWbp0Kdra2vj5+REREcGOHTuA5wm+qo9+iF6Wnp7OoUOHOHv2LBUVFdja2tKtWzdcXV159913WbdunWBH/F5UUlLC3bt3SU1N5ejRo1haWjJ//nxlhyWqA/n5+WzatInTp0/Tu3dvFi5cyJMnT7h27Rpqamp069YNQLFgVdWJCe8b8OjRI4qLiwEUTZx1dHTo3LkzQ4YM+d2WwkIoDv83+OmnnwgNDaV169Y4OzuTkZEB8NKoj1BG619UXFzMrVu3sLa2fqmG78U+xN7e3owaNYrJkyer/AvciyN+1tbWioVb7777LmPHjlV2eKI34Pz58xw6dIikpCSePn2KhoYGZ86cUXZYr81/21AiLCyMnTt3snLlSsUaDZHqWrRokWKjDXt7ezIyMvj++++Jjo6mbdu2DB8+XLFAVQik38i3zhG9NlpaWoqWH66urrRq1UpRKxMcHExMTAyPHj3C2Nj4d7ViovqrWbNmtG/fnurqaq5cuUJKSgq1tbVUVVWhpaWFoaGhIM/lvn372L59O3l5eTx69AipVIquri5SqRSJREJGRgZbt25lw4YNNGjQQOUTfolEwltvvaXYHCY8PJycnBwaNGjA48ePkclkqKuro6WlpexQRa9Jq1at8PLyYuTIkRgbG+Pt7U3r1q2VHVadq62tVSzQk9+75MmvRCKhbdu27Nu3jy5duvxuoEakeubOncvKlSuxtrYGnu+sp6amxtq1a2nSpAmRkZF4e3ujrq6u5EjrhjjC+5rJR2tlMhmlpaXk5ORgYWGBpqYm2dnZxMfHk5iYSG5uLjU1NUybNg1PT09lhy36k54+fYqOjg5ZWVmkpKSQmppKVlYWz549w9jYmNWrV9OwYUNlh1mnrl+/ztGjR7l69SpPnjzB2NgYW1tbHBwc6Ny5Mxs3buTatWvs2bNH5Ud3/xv5wq2UlBTBLtwS/fscOnQIDQ0N2rVrh7Gx8e8WYObk5DB8+HDi4uKUFKGorsTFxbF06VJCQ0OpqakhLCyMr776ikOHDinWXowZM4YFCxZgb2+v5Gjrhtil4TWrqamhQYMGBAQEEBAQQElJCZaWlnTs2JEePXowbNgwRowYwYULFzh8+DDbt2+na9eu4mhRPRcWFkZgYCBPnz5lwIABTJw4kTZt2tC3b18yMzNJSEigurpacMkugI2NDTY2NtTW1hIbG0tkZCQXLlwgOjoac3NzDh8+zPr165Ud5mvVtWtXunbt+tLCLZFIlclkMvbv309ubi5t2rTBxcUFJycnzM3NFW00d+3aRc+ePZUbqKhO1NTUYGRkxN27d7l+/TpBQUEMHTpUkezeunWLmzdvCibZBXGE941xd3dn8uTJPHr0iOjoaDQ0NCgtLUUmkzF9+nR8fX05cuQIa9asITIyUtnhiv6HtLQ0Zs+ejaurK7W1tZw6dYpNmzb9bgeeiooKQbaoOnbsGDo6Ori4uCimup49e0ZsbCxhYWHcu3fvpfZdIpFIdby6WM/Ozg4LCwvOnz+PgYEBc+fOpW3btsoOU/QP1dbWMmnSJCoqKsjLy8Pd3Z0pU6YoSnW+/fZbiouLBdWJRBzhfY3kC5bi4uJo3LgxkyZNIjMzk5s3b/Lee++xaNEiWrdurVjp27dvX0G9TQnVzp07cXNzQ17+XlFRwYULF3B0dFRstCCRSASX7FZXV/PDDz9w6tQpRQlDw4YNiY+Pp6amhj59+tCnTx/FVsJCXLAnEgmdra0ttra2fPnll8TExBAeHs69e/fo1asXvr6+4mI1gVBTU2P+/Pn4+fnRu3dvJk2ahLq6OgUFBQQFBZGQkCC4dqJiwvsayR/2165dU2zTd/z4cTQ1NenUqRNjxowhLS2N5s2bA9CwYUNBLoQQmjNnzrw0gllYWEinTp0AFF0KhCggIIArV66watUqHB0dKS4uZt68eYSFhdGmTRtOnz7NvHnzFD1phfp3EIn+Ldzc3HBzcxNsLf6/Xdu2bXmxb0FkZCQzZszA3t5e8V8hEZ9Ib0CHDh0ICgri3r17xMXFKRalxcfHY2xsDDyvpxHVf5GRkejr6yvqnMrKykhNTcXX1xcQdpK3d+9exo4dqyjdWL16NdevX+e3335j/vz5XLlyhYKCAiVHKRKJ6pqY7P47ODk5ERISwqZNm/Dx8VF2OHVOHOF9Azp16sTKlStp1KgRjo6OBAUF8fjxY86fP69Y2S3kRElI5FuOyhtxBwUF4eDggI6ODtXV1TRoIMyv1MOHDykpKVEk9jExMRw+fJhVq1YpNlExNTUlOTlZMWMhEolEItVhYGCAgYGBssN4bcQs6w2oqKjAx8cHXV1dhg0bhkwm49SpU0yYMIHmzZsreh+K6jeZTEZlZSXx8fHMmjWLXbt2sXv3bsWbsFCTXXjefq1169bExcVx5coV9u7di7OzM3369FH8zsWLF+ncuTMA4lpYkUgkEtUnwn1CK5G8925FRQX+/v6cPHkSPT09vLy8GDBgAFu3bn1pG1Ix2VUNEomEX3/9lfT0dEJCQvD39ycvL4+YmBhkMhnt2rWjRYsWGBoaKjvUOmdhYYGZmRkLFixAIpHQvHlzZs6cqfi5v78/LVu2xMTERFysJhKJRKJ6R2xL9hrIH/jbtm1j7969uLu7U1VVxeXLl5HJZLi5udGvXz9cXFyUHaroH/o3bUBQVFTEnj17kEgkjBs3jiZNmvDgwQNOnDjB4cOHGT9+PIMGDRIXuIhEIpGo3hET3tdAnvAOGTKEuXPn4urqSmFhIXfu3OHq1auEh4djbW3NokWLFKPBItX24gYEAwYMUHY4b8SdO3fw9vbG1NSUjz/+mMGDB4sjuyKRSCSql8SEt46lpKRw6tQp+vTpQ3BwMKNGjcLW1lbx86qqKu7du4eOjg76+vri9K9IZZWVlXH37l20tLQwMzNTdjgikUgkEv1XYsJbx8LCwvjiiy+QSqVIJBLatWvH8uXLMTExEdxGBCKRSCQSiUSqQEx4X5PU1FQCAgI4cuQItbW1eHh4MHjwYBwcHDA2NhZHdUUikUgkEoneEDHhrWNVVVWoq6u/9Nn58+fZsWMHsbGxqKurEx4ejomJiZIiFIlEIpFIJPp3ERPeOiSvx3327BlBQUEUFhZiampKt27dsLCwoLy8nBMnTjB48GBlhyoSiUQikUj0ryEmvHVMJpMxZcoUiouLAaiurgZg0qRJikRX7MwgEolEIpFI9OaIG0/UsWPHjlFUVMT+/fvR0NCgqKiIvXv3smLFChwdHWnVqpWY7IpEIpFIJBK9QeLKqTpy5MgR0tPTuXLlCoMHD0ZDQ4OamhoMDQ2ZOXMmbm5unDx5UtlhikQikUgkEv3riCO8dSA/P5/169fTsmVLtLW1OXfuHE5OTrRr107xO/fu3aNz584AYu9dkUgkEolEojdIrOH9h+T1uNevXycsLIzU1FSuX7+Oo6MjXbp0QVtbm/z8fCIjI9m3b5/Yi1ckEolEIpHoDRMT3jogT3p37dpFr169ePDgAcePHyctLY38/HyKi4v55ptv8PX1FUd3RSKRSCQSid4wMeH9h+TJbnZ2NqNHjyY2Nlbxs5KSEhISEggMDGTKlCm0b99e7NAgEolEIpFI9IaJNbz/UG1tLVKplEuXLmFjY8PDhw9p0qQJANra2nh6euLp6an4fTHZFYlEIpFIJHqzxLn1f0gqlQKQmZlJYmIiw4YNY9euXRQWFio5MpFIJBKJRCIRiCUNdaK2tpasrCzy8vI4deoUKSkpFBcXY29vj7e3N0OGDFF2iCKRSCQSiUT/WmLCW0ceP36Mnp4eEomE3Nxc4uPjiYiIoKysjO3btys7PJFIJBKJRKJ/LTHhrQM//vgjiYmJaGho4ObmRs+ePWnTpg0ARUVFGBoait0ZRCKRSCQSiZRETHj/ppqaGqRSKcHBwaxbtw5vb28yMjK4f/8+UqkUc3Nzmjdvzpw5cxR1viKRSCQSiUSiN08ccvyb5N0WAgICmDVrFnPnzsXS0pJ+/frRrl07zp8/T1lZGVKpFPGdQiQSiUQikUh5xLZkf5OamhrPnj3jyZMneHh4AHDx4kW2bt2Knp4eDx8+ZNy4cQBi712RSCQSiUQiJRJHeP8GmUxGbW0tDRo0wMTEhCNHjpCSksKzZ88wNTWlqqqKtLQ0zM3NAcTaXZFIJBKJRCIlEkd4/waJRIJEIkFTUxNfX1/geRJsYmJCdHQ0ly5dwsLCAg0NDUWtr0gkEolEIpFIOcSE9y9KSEhg69atjB8/Hnd3d0WPXZlMhqWlJXPmzMHS0pIvvvhCyZGKRCKRSCQSiUDs0vCXnTt3ji1btvDw4UPU1NTo06cP3t7e2NvbI5PJSE9Pp3nz5ujq6io7VJFIJBKJRCIRYsL7l9XU1FBQUMDDhw959913adGiBU+ePMHIyIjBgwfTp08fTE1NxVIGkUgkEolEonpCXE31F0mlUkxNTZFKpTRq1Iht27Yxb948nJycCA4Opn///uTm5orJrkgkEolEIlE9Idbw/kWVlZVoaGiwa9cufHx8aNq0Kb169cLFxYXc3Fzu3r1LixYtlB2m6P/au7uQJv8+juOf2XpYFsvAHqA1c4MVucQ2MvHICQnCiCBE0g4a1FEH0UlFZtGBRA80BkWxFDsxkgKXHtmJM1eOdpJ00EEINi2qeRDFUobbfeDdwL/8ofsubV28X3DB9fy7rt/JPnz3228AAAD/xZCGn/Sjm37Mp1tbW6v79+/L6XQyzy4AAEABo8L7k4aHh/Xhwwf5fD4lEglt2LBBTqdT0nwIzmaz+enKAAAAUDgIvD/p6dOnGhwc1MDAgKamplRdXa10Oq1sNqt169bx5xIAAAAFiiEN/4OPHz9qYGBA0WhUExMTcjgc8nq98nq9stls2rp1659+RAAAAPwDgff/9ObNG0UiET179kzpdFoVFRUKBoNUegEAAAoMgfc3GBoa0uTkpFpbW5l/FwAAoMAQeAEAAGBofP8OAAAAQyPwAgAAwNAIvAAAADA0Ai8AAAAMjcALAAAAQyPwAgAAwNAIvABQAHw+n1wuV36pqKhQQ0OD7t27tyTtxeNxuVwuTU5OLsn9AaCQmP/0AwAA5gUCAQUCAUnSzMyMXr16pba2NlksFrW0tPzhpwOAvxeBFwAKxNq1a1VaWprfttlsisfjevz4MYEXAH4BQxoAoIBZLJbyOiBGAAAD3UlEQVT8+tzcnLq7u9XQ0CC3262Ghgb19vZKkr58+aLdu3drcHAwf35HR4dcLpc+f/6c33f48GEFg8FF7eRyOYXDYdXX16uyslIHDx7UkydP8sd/DIEIh8Oqrq7WoUOHNDc3txSvDAC/HRVeAChQY2Nj6u/v16lTpyRJV65cUSQS0YULF+R2uxWLxXT58mXNzs7q6NGj2rt3r2KxmA4cOCBJevHihUwmk0ZHR+X3+zU9Pa3Xr1/r4sWLSqfTC9q6efOm+vv71d7eLofDoZcvX+rSpUv6+vXrgury0NCQHj58qO/fv2vFihXL1xkA8AsIvABQIO7evauuri5JUiaTUSaTUWVlpRobG/Xt2zc9ePBAZ8+eld/vlySVlZUpmUzqzp07am1tVV1dnXp6eiRJqVRK4+PjqqurUzwel9/vVzQa1ebNm+V2uxWPx/PtptNpdXd36+rVq6qrq5Mkbd++XVNTU+rs7FwQeAOBgMrKypapRwDg92BIAwAUiObmZvX19amvr0+RSES3b99WOp3WkSNHND4+rkwmI4/Hs+Aar9erVCql6elp+Xw+JZNJJZNJPX/+XLt27ZLP59Po6Kik+eqsz+db1O7bt281OzurM2fOqKqqKr+Ew2FNTU1pZmYmfy5hF8DfiAovABQIq9Uqu92e33Y4HLJarWppadHw8LAkyWQyLbgmm81Kksxms8rKyrRjxw6NjIxobGxMNTU1qqmpUVtbmyYmJhSLxRQKhRa1m8vlJEnBYFDl5eWLjq9atSq/vnr16l9/UQBYZlR4AeAvsHPnTpnNZiUSiQX7E4mESktLZbVaJc3P5xuLxTQ6Oqr9+/dr27ZtstlsunXrlkwmk/bt27fo3uXl5TKbzXr//r3sdnt+iUaj6uzsVFERHxUA/m5UeAGgQKTT6fyMCrlcTu/evVNHR4c2bdqk2tpaNTU1KRQKyWq1as+ePRoZGVFPT49Onz6dr/z6fD4dO3ZMuVwuP/yhpqZGjx49UmNjo1auXLmo3fXr16u5uVnBYFDFxcXyeDxKJBK6du2ajh8/vnwdAABLhMALAAWiq6sr/6O1oqIilZSUyOPx6Pr167JYLDp//rxKSkp048YNpVIp2e12tbe3q6mpKX+PqqoqFRcXy+l0as2aNZLmA29vb6/q6+v/te1z585p48aNCoVC+vTpk7Zs2aKTJ0/qxIkTS/vSALAMTLkfg7cAAAAAA2JgFgAAAAyNwAsAAABDI/ACAADA0Ai8AAAAMDQCLwAAAAyNwAsAAABDI/ACAADA0Ai8AAAAMDQCLwAAAAyNwAsAAABDI/ACAADA0P4DRBs9Nty+CSM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2438400"/>
            <a:ext cx="7010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569200" y="2438400"/>
            <a:ext cx="5105400"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data </a:t>
            </a:r>
            <a:r>
              <a:rPr lang="en-US" dirty="0" smtClean="0">
                <a:latin typeface="Arial" panose="020B0604020202020204" pitchFamily="34" charset="0"/>
                <a:cs typeface="Arial" panose="020B0604020202020204" pitchFamily="34" charset="0"/>
              </a:rPr>
              <a:t>from all the 600+ matches was </a:t>
            </a:r>
            <a:r>
              <a:rPr lang="en-US" dirty="0" smtClean="0">
                <a:latin typeface="Arial" panose="020B0604020202020204" pitchFamily="34" charset="0"/>
                <a:cs typeface="Arial" panose="020B0604020202020204" pitchFamily="34" charset="0"/>
              </a:rPr>
              <a:t>analyzed </a:t>
            </a:r>
            <a:r>
              <a:rPr lang="en-US" dirty="0" smtClean="0">
                <a:latin typeface="Arial" panose="020B0604020202020204" pitchFamily="34" charset="0"/>
                <a:cs typeface="Arial" panose="020B0604020202020204" pitchFamily="34" charset="0"/>
              </a:rPr>
              <a:t>which clearly </a:t>
            </a:r>
            <a:r>
              <a:rPr lang="en-US" dirty="0">
                <a:latin typeface="Arial" panose="020B0604020202020204" pitchFamily="34" charset="0"/>
                <a:cs typeface="Arial" panose="020B0604020202020204" pitchFamily="34" charset="0"/>
              </a:rPr>
              <a:t>shows the winning chances of </a:t>
            </a:r>
            <a:r>
              <a:rPr lang="en-US" dirty="0" smtClean="0">
                <a:latin typeface="Arial" panose="020B0604020202020204" pitchFamily="34" charset="0"/>
                <a:cs typeface="Arial" panose="020B0604020202020204" pitchFamily="34" charset="0"/>
              </a:rPr>
              <a:t>team </a:t>
            </a:r>
            <a:r>
              <a:rPr lang="en-US" dirty="0">
                <a:latin typeface="Arial" panose="020B0604020202020204" pitchFamily="34" charset="0"/>
                <a:cs typeface="Arial" panose="020B0604020202020204" pitchFamily="34" charset="0"/>
              </a:rPr>
              <a:t>batting first and scoring more than 100 runs in first 10 overs have 86% chances of winning and the teams scoring between 95 and 100 have 65% chances of winning. </a:t>
            </a:r>
            <a:endParaRPr lang="en-US" dirty="0" smtClean="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r>
              <a:rPr lang="en-US" dirty="0" smtClean="0">
                <a:latin typeface="Arial" panose="020B0604020202020204" pitchFamily="34" charset="0"/>
                <a:cs typeface="Arial" panose="020B0604020202020204" pitchFamily="34" charset="0"/>
              </a:rPr>
              <a:t>So </a:t>
            </a:r>
            <a:r>
              <a:rPr lang="en-US" dirty="0">
                <a:latin typeface="Arial" panose="020B0604020202020204" pitchFamily="34" charset="0"/>
                <a:cs typeface="Arial" panose="020B0604020202020204" pitchFamily="34" charset="0"/>
              </a:rPr>
              <a:t>higher you score in first 10 overs, more are the chances of </a:t>
            </a:r>
            <a:r>
              <a:rPr lang="en-US" dirty="0" smtClean="0">
                <a:latin typeface="Arial" panose="020B0604020202020204" pitchFamily="34" charset="0"/>
                <a:cs typeface="Arial" panose="020B0604020202020204" pitchFamily="34" charset="0"/>
              </a:rPr>
              <a:t>setting up tough target for chasing team and improve the chances of winning match.</a:t>
            </a:r>
            <a:endParaRPr kumimoji="0" lang="en-US" sz="24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Tree>
    <p:extLst>
      <p:ext uri="{BB962C8B-B14F-4D97-AF65-F5344CB8AC3E}">
        <p14:creationId xmlns:p14="http://schemas.microsoft.com/office/powerpoint/2010/main" val="47630218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a:t>Hypothesis: Extra runs given by Fielding team is </a:t>
            </a:r>
            <a:r>
              <a:rPr lang="en-US" sz="3600" dirty="0" smtClean="0"/>
              <a:t>negatively impact the chances of </a:t>
            </a:r>
            <a:r>
              <a:rPr lang="en-US" sz="3600" dirty="0"/>
              <a:t>Win.</a:t>
            </a:r>
            <a:endParaRPr sz="3600" dirty="0"/>
          </a:p>
        </p:txBody>
      </p:sp>
      <p:sp>
        <p:nvSpPr>
          <p:cNvPr id="2" name="AutoShape 2" descr="data:image/png;base64,iVBORw0KGgoAAAANSUhEUgAAArwAAAJXCAYAAABxOYcCAAAABHNCSVQICAgIfAhkiAAAAAlwSFlzAAAPYQAAD2EBqD+naQAAADl0RVh0U29mdHdhcmUAbWF0cGxvdGxpYiB2ZXJzaW9uIDIuMi4zLCBodHRwOi8vbWF0cGxvdGxpYi5vcmcvIxREBQAAIABJREFUeJzs3XlY1WX+//EXqyAugMho5uTC4i4guWC4kOQu5hJmmS1qKYo6ZjZpaV9ztNQsIZfUslFLc0tx19FMUxSXcrKYRDMtfgkqKggoCL8/ujjTGdMQsQM3z8d1eV1yf7b323M8vM7N/TnY5efn5wsAAAAwlL2tCwAAAADuJQIvAAAAjEbgBQAAgNEIvAAAADAagRcAAABGI/ACAADAaAReAAAAGI3ACwAAAKMReAEAAGA0Ai8ASdKAAQPk7+9v9Sc4OFhPPfWUDh48eM+vHxMTI39//3t+nVvx9/dXTEzMn37d4uzbVj0UVlhYmF5++WVblwGgDHK0dQEASo4GDRpo4sSJkqQbN24oLS1Nn3zyiZ577jmtWbNGvr6+Nq4QpVlsbKwqVKhg6zIAlEEEXgAWFSpUUEBAgNVYSEiIWrVqpTVr1mjcuHE2qgwmaNCgga1LAFBGsaQBwG25urqqXLlysrOzsxrftGmTevXqpcDAQLVu3VqvvfaaLl++LEn66KOPVL9+faWlpVn2nzdvnvz9/bVnzx7L2O7du+Xv76+zZ8/+7rV37NihXr16qXHjxmrdurXeeOMNZWZmWrbHxMQoPDxcsbGxatGihTp06KC0tDQdP35cAwcOVLNmzRQYGKinn35aX3/99R/2mpGRoRdffFGBgYFq1aqV3njjDWVlZZW4viXp4MGDioyMVNOmTdWxY0ft27fvD/uLiYlRp06dtGPHDnXr1k2NGzdWRESEjh49qq+++kp9+/ZVkyZN1K1bN+3fv/+mmvr376/AwEA1atRInTp10tKlSy3bR4wYocaNG+vUqVOWsTlz5qhevXqWc/12ScNPP/0kf39/bd26VcOGDVNAQIBCQkI0Z84cZWRk6JVXXlGzZs0UEhKi6dOnKz8/3+q4NWvWWNX38ssvKywszPL1gAED9Nprr2nu3LkKDQ1V06ZNNXjwYJ0/f16rV69WeHi45bnx008/3fbfLT09XVOnTlWHDh3UuHFjdevWTatWrbJsf/XVV9WyZUvl5uZaHTd9+nQ1b95c169flyR9//33ev755xUUFKSgoCBFRUVZPQcOHDggf39/LV++XO3bt1dISIj27t2rixcv6sUXX1Tr1q0tj9lnn31225oBWCPwArDIz89Xbm6ucnNzlZOTo9TUVL399tu6fv26evfubdlvzpw5Gj16tJo2barZs2crKipKW7du1YABA5Sdna327dsrLy9P8fHxlmMK/p6QkGAZ27Nnj3x9fVWzZs2baomLi1NUVJTq1Kmj9957T8OHD9f69es1bNgwS/iRpOTkZG3fvl1vv/22Ro0aJScnJw0aNEgeHh6aPXu2Zs2apaysLD333HNKT0+/bf9LlixRRkaG3nnnHT3//PNauXKlJkyYUOL6Pn78uJ599llVqFBB7777rgYOHKi//e1vt+2twC+//KKpU6fqhRde0DvvvKPLly8rOjpaf/vb3/TYY4/p7bffVl5enkaPHq3s7GxJ0ueff66oqCg1bNhQc+bMUUxMjGrUqKHJkyfryJEjkqRJkybJzc1NEydOVH5+vr777jvNmTNHTz/9tFq1anXLesaPHy8/Pz/NnTtXLVu21Lvvvqs+ffrIxcVF7777rsLCwrRw4UJt2bKlUP391saNG7Vv3z5NmTJFf//737Vv3z49+eSTWrJkicaNG6fx48fr66+/1v/93//d8hzZ2dnq37+/1q9fr2effVZz5sxRs2bNNH78eM2bN0+SFBERobS0NKs3Cfn5+dq0aZM6deokZ2dn/fDDD+rXr58uXLigadOmacqUKTp79qwef/xxXbhwweqas2bN0rhx4zRu3DgFBARo7NixSkpK0uuvv673339fDRo00Lhx43TgwIE7/jcByiqWNACwSEhIUMOGDW8a/9vf/qa6detKki5fvqy5c+eqb9++lvW+kuTn56cnnnhCa9asUf/+/VW7dm3t379fnTt31vXr13XkyBE1bNjQ6ga4L774Qh07drzpevn5+ZoxY4ZCQ0M1Y8YMy3itWrX09NNPa/fu3WrXrp0kKTc3V+PGjVNISIgk6auvvtLFixc1YMAANWvWTJJUp04dLV++XBkZGapYseIt+69du7bmzJkje3t7tW3bVnZ2dpo6daqGDRsmLy+vEtP3/Pnz5enpqblz58rZ2VmS5O7urtGjR9+ytwJZWVmaOHGi2rRpI0k6efKkZs6cqSlTpqhPnz6Sfl2/HR0drR9++EH169dXUlKSevbsqfHjx1vOExgYqBYtWighIUFBQUGqUqWKJk2apJEjR2rlypVaunSp6tSp84dBPDQ0VKNGjZIk+fj4aOPGjapSpYpee+01SVLr1q21efNmHTlyRJ07d/7D/n4rJydHsbGxqly5siRp+/bt2rt3r3bs2GF5s/Hdd99p3bp1tzzHmjVr9P333+vjjz+2PJ9CQ0OVm5urOXPmqF+/fmrWrJnuv/9+bdq0SaGhoZKkw4cPKzk5WREREZJ+Xb/s4uKixYsXW9Yxt2rVSh06dNDChQutlgv169dPnTp1snx98OBBDRs2TB06dJAktWjRQu7u7nJwcLijfw+gLGOGF4BFw4YNtWrVKq1atUorV67UokWLNHDgQM2aNUuzZs2S9GugvH79urp37251bHBwsGrUqGGZdWrXrp3lx+yHDx+Wvb29Bg4cqG+++UZZWVn68ccf9eOPP6p9+/Y31XHq1Cn98ssvCgsLs8w45+bm6sEHH1SFChX05ZdfWu3v5+dn+buvr688PT01dOhQTZw4UTt37lTVqlX10ksvqXr16rftv2PHjrK3/+/L4iOPPKL8/HzFx8eXqL4PHz6s0NBQS9gtqLWwASgoKMjydy8vL0myWrvt7u4uSbpy5YokadCgQXrzzTeVmZmpxMREbd68We+//76kX0NlgU6dOqlr166aOHGiTp8+rRkzZljV+HsCAwMtf69ataokqWnTppYxOzs7Va5c+Q9n539P3bp1LWG34Pyenp5WM+vu7u63PffBgwdVo0YNS9gt0KNHD127dk1ff/217Ozs1KNHD23fvt2yfGHDhg2qWbOm5bj4+Hi1aNFCLi4ulse1QoUKCg4Ovmk5yv9+akeLFi0UExOjkSNHas2aNbp48aLGjRun4ODgO/43AcoqZngBWLi5ualx48ZWYw899JAyMzO1cOFCPfXUU5b1qgVB6be8vLws4aFt27b68MMPdfbsWcXHxysoKEgPPfSQcnJydOTIEZ08eVIeHh433SQnSZcuXZIkvf7663r99ddv2p6SknLTdX/bw7JlyzR37lxt2rRJy5cvl6urq3r06KHx48erXLlyt+z/f3uqUqWKpF+DX0nq+/Lly/L09LTa5ujoKA8Pj1v29lu/90kJLi4ut9z/4sWLmjhxonbs2CE7Ozs98MADliD32+UlktSzZ09t3LhRDzzwgOWnAndai6ur6x8eVxjFce7Lly/f8jGX/vumoGfPnpozZ46++OILtWvXTlu2bFH//v0t+1+6dEmbNm3Spk2bbjrX/z6WBc+7ArNmzdK8efO0efNmbdmyRfb29goJCdGkSZN+d1kMgJsReAH8ofr162vlypX66aefLDNm58+fvynQpKamWr4BBwcHq0KFCtq/f7/i4+PVvn17ValSRT4+Pjp48KCOHz+udu3aWc2oFqhUqZIk6aWXXlLz5s1v2v7bWbvfU6dOHU2fPl03btzQsWPHtG7dOn3yySe6//77NWTIkFseVxBeftuP9GsAKUl9u7u76/z581bb8vPzLaG8uL344os6efKkPvzwQwUFBcnZ2VlZWVlauXKl1X7Z2dmaMmWK/Pz8dPLkSS1YsEAvvPBCsdZScPPkjRs3rMb/96a+4lK5cmX9+OOPN40XPDcK3mQ88MADCggI0ObNm+Xk5KS0tDT16NHDsn/FihUVEhKiZ5555qZzOTre/ltxxYoVNXbsWI0dO1anTp3Sv/71L82ZM0evv/66Fi5ceDftAWUGSxoA/KGjR4/KwcFBNWvWVNOmTeXs7Ky4uDirfQ4dOqTk5GTLj8udnJzUunVr7dy5U8ePH1eLFi0kSS1bttSePXuUkJDwuz/Wl34NrFWqVNFPP/2kxo0bW/5Uq1ZNM2fO1LfffnvLWrds2aKWLVsqNTVVDg4OCgwM1KRJk1SpUiX98ssvt+3zt5+kIP1605OdnZ2aN29eovpu1aqVvvjiC6tPkNizZ4/V8oLidPjwYXXs2FEtW7a0LFH44osvJEl5eXmW/WbOnKnk5GTLjXSxsbH6z3/+U6y1FMza/vaxzMnJ0bFjx4r1OgUefPBB/fzzzzp8+LDV+Pr16+Xk5KQmTZpYxnr06KEvvvhCGzZsUEBAgGrVqmXZ1rx5cyUlJal+/fqWx7VRo0ZavHixtm/ffsvr//zzz2rbtq3lpr06depo8ODBCgkJ+cPnM4D/YoYXgEVGRoa++uory9c5OTn617/+pbi4OEVGRlp+9DpkyBDFxsbKyclJDz/8sH766Se9++678vHxUa9evSzHt23bVq+88orKly9vWSrRokULLV261BIMf4+Dg4NGjx6t1157TQ4ODmrfvr2uXLmiOXPm6Ny5c797Y12BoKAg5eXlKSoqSkOGDJGbm5s2b96s9PR0PfLII7ft/5tvvtH48ePVrVs3/fvf/9bs2bPVp08fS3ApKX1HRUVpx44deu655zRo0CClpaVp1qxZcnJyum1/RdWkSRPFxcWpYcOGqlatmo4ePar58+fLzs7OEroTEhK0ZMkSjRo1SnXq1NGIESO0detWvfzyy/r000+LrbbKlSsrMDBQS5cu1QMPPCAPDw8tWbJE2dnZKl++fLFc47d69eqljz/+WMOHD1d0dLRq1qypnTt3avXq1Ro+fLhlVl6SunbtqqlTp2rjxo1WN/hJ0rBhw9SvXz89//zzevzxx1WuXDmtWLFCO3bs0OzZs295/Ro1aqhatWp64403lJGRob/+9a/65ptvtHv3bj3//PPF3i9gKgIvAItvv/1WkZGRlq/LlSunv/71rxo9erSee+45y/iIESPk5eWlpUuXauXKlXJ3d1enTp00atQoqzWSBZ90EBQUZPmxbfPmzS2zprf7rVt9+/aVm5ubFi5cqBUrVqh8+fIKCgrSjBkzbrtu0dvbWwsXLtS7776r8ePHKysrS76+voqJiVHLli1v2//QoUP17bff6oUXXlDFihU1aNAgDR8+vMT1XatWLS1dulTTpk3T6NGjVaVKFY0bN07Tpk27bX9FNW3aNE2ePFmTJ0+2XP/111/X+vXrdejQIWVmZurvf/+7/Pz8LM+T8uXLa+LEiRoyZIjmzp2r6OjoYq/n1VdfVYUKFdSnTx8FBgbetMSiOLi6umrJkiWaOXOmZs+erYyMDNWpU8fqUy0KuLu7q23bttq9e7e6dOlita1evXpatmyZZs2apZdeekn5+fny8/PTe++9p4cffvi2NcTGxurtt9/Wu+++q7S0NFWvXl3Dhw+/7fIcANbs8v/3jgMAAADAIKzhBQAAgNEIvAAAADAagRcAAABGI/ACAADAaAReAAAAGI3ACwAAAKMReAEAAGA0fvHEb6Smptu6BAAAANxG1aoV7/gYZngBAABgNAIvAAAAjEbgBQAAgNEIvAAAADAagRcAAABGI/ACAADAaAReAAAAGI3ACwAAAKMReAEAAGA0Ai8AAACMRuAFAACA0Qi8AAAAMBqBFwAAAEYj8AIAAMBoBF4AAAAYjcALAAAAoxF4AQAAYDQCLwAAAIxG4AUAAIDRHG1dQGnR6a21ti7hrm156VFblwAAAPCnY4YXAAAARiPwAgAAwGgEXgAAABiNwAsAAACjEXgBAABgNAIvAAAAjEbgBQAAgNEIvAAAADAagRcAAABGI/ACAADAaAReAAAAGI3ACwAAAKMReAEAAGA0Ai8AAACMRuAFAACA0Qi8AAAAMBqBFwAAAEYj8AIAAMBoNg28mzZtUoMGDRQYGGj5M3bsWEnS7t271b17dwUEBKhz587atWuX1bELFixQmzZtFBAQoAEDBujUqVO2aAEAAAAlnE0D77///W9FRETo6NGjlj/Tp0/X6dOnNWLECI0cOVKHDh3SiBEjNGrUKJ07d06StHbtWi1ZskSLFi3SgQMH1LBhQ0VHRys/P9+W7QAAAKAEsnngbdSo0U3ja9euVXBwsDp06CBHR0d16dJFDz74oFasWCFJ+vTTT9W/f3/5+vqqXLlyGjNmjJKTk3XgwIE/uwUAAACUcI62unBeXp6OHz8uV1dXLVy4UDdu3FDbtm314osvKikpSX5+flb7+/j4KDExUZKUlJSkwYMHW7Y5OTmpVq1aSkxMVMuWLQt1/ZSUFKWmplqNOTqWl7e39112VnI5OrJkGwAAlD02C7wXL15UgwYN1LFjR82ePVtpaWkaN26cxo4dq+vXr8vV1dVqfxcXF2VmZkqSrl69etvthbFixQrFxsZajUVFRSk6OrqIHZV8Hh5uti4BAADgT2ezwOvl5aVly5ZZvnZ1ddXYsWP12GOPqUWLFsrOzrbaPzs7W25ubpZ9b7e9MCIjIxUWFmY15uhYXmlpV++0lVLD5N4AAEDZUJQJPJsF3sTERG3YsEFjxoyRnZ2dJOn69euyt7dXkyZN9N1331ntn5SUZFnv6+vrqxMnTqh9+/aSpJycHJ0+ffqmZRC34+3tfdPyhdTUdOXm5t1NWyWayb0BAADcis0Wdbq7u2vZsmVauHChcnNzlZycrOnTp+vRRx9Vz549dfDgQW3atEm5ubnatGmTDh48qIiICElS7969tXTpUiUmJuratWuaOXOmvLy8FBwcbKt2AAAAUELZbIa3WrVqmj9/vt5++23NnTtX5cqVU9euXTV27FiVK1dO7733nmbMmKHx48erRo0aiomJUe3atSVJffr0UXp6uqKionTx4kU1btxY8+fPl5OTk63aAQAAQAlll8+H11qkpqbfclunt9b+iZXcG1teetTWJQAAANyVqlUr3vExfE4VAAAAjEbgBQAAgNEIvAAAADCazW5aQ+mQNTfE1iXcNdeh+2xdAgAAsCFmeAEAAGA0Ai8AAACMRuAFAACA0VjDC/yOnss72bqEu/ZZvy22LgEAgBKBGV4AAAAYjcALAAAAoxF4AQAAYDQCLwAAAIxG4AUAAIDRCLwAAAAwGoEXAAAARiPwAgAAwGgEXgAAABiNwAsAAACjEXgBAABgNAIvAAAAjEbgBQAAgNEIvAAAADAagRcAAABGI/ACAADAaAReAAAAGI3ACwAAAKMReAEAAGA0Ai8AAACMRuAFAACA0Qi8AAAAMBqBFwAAAEYj8AIAAMBoBF4AAAAYzdHWBQAoOb7t3c3WJdy1Bqs32LoEAEAJwwwvAAAAjMYML4Ayb8W0z21dwl2LfLmdrUsAgBKLGV4AAAAYjcALAAAAoxF4AQAAYDTW8AJAGfX+6GdsXcJdGzLrQ1uXAKAUYIYXAAAARiPwAgAAwGgEXgAAABiNwAsAAACjEXgBAABgNAIvAAAAjEbgBQAAgNEIvAAAADAagRcAAABGI/ACAADAaAReAAAAGI3ACwAAAKMReAEAAGA0Ai8AAACMRuAFAACA0Qi8AAAAMBqBFwAAAEYj8AIAAMBoBF4AAAAYjcALAAAAoxF4AQAAYDQCLwAAAIxG4AUAAIDRCLwAAAAwmqOtCwAA4M90/v0EW5dw17yGPGjrEoBShRleAAAAGK1EBN4bN25owIABevnlly1ju3fvVvfu3RUQEKDOnTtr165dVscsWLBAbdq0UUBAgAYMGKBTp0792WUDAACgFCgRgTc2NlaHDh2yfH369GmNGDFCI0eO1KFDhzRixAiNGjVK586dkyStXbtWS5Ys0aJFi3TgwAE1bNhQ0dHRys/Pt1ULAAAAKKFsHnj379+vbdu26ZFHHrGMrV27VsHBwerQoYMcHR3VpUsXPfjgg1qxYoUk6dNPP1X//v3l6+urcuXKacyYMUpOTtaBAwds1QYAAABKKJvetHbhwgWNHz9ec+bM0eLFiy3jSUlJ8vPzs9rXx8dHiYmJlu2DBw+2bHNyclKtWrWUmJioli1bFuraKSkpSk1NtRpzdCwvb2/vInZT8jk62vz9jU3Qd9lC32ULfQMoDJsF3ry8PI0dO1bPPPOM6tWrZ7Xt6tWrcnV1tRpzcXFRZmZmobYXxooVKxQbG2s1FhUVpejo6Dtpo1Tx8HC742PS70Edf7ai9G0C+i5b6LvwfrkHdfzZyurjDRSVzQLv/Pnz5ezsrAEDBty0zdXVVdnZ2VZj2dnZcnNzK9T2woiMjFRYWJjVmKNjeaWlXS30OUobk3u7HfouW+i7bKFvoOwpyhs+mwXedevWKSUlRcHBwZJkCbA7duzQE088oePHj1vtn5SUpEaNGkmSfH19deLECbVv316SlJOTo9OnT9+0DOJ2vL29b1q+kJqartzcvCL3VNKZ3Nvt0HfZQt9lC30DKAybLQLasmWLjhw5okOHDunQoUPq1q2bunXrpkOHDqlHjx46ePCgNm3apNzcXG3atEkHDx5URESEJKl3795aunSpEhMTde3aNc2cOVNeXl6W8AwAAAAUKJG/aa1u3bp67733NGPGDI0fP141atRQTEyMateuLUnq06eP0tPTFRUVpYsXL6px48aaP3++nJycbFw5AAAl03vvzbR1CXctKmqMrUtAKVViAu+0adOsvg4NDVVoaOjv7mtnZ6dnn31Wzz777J9RGgAAAEoxPtcEAAAARisxM7wAAADFbdfnD9u6hLvWvt2/bF1CqccMLwAAAIzGDC8AAIBhOuzeZ+sS7tqOtiHFdi5m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2Dbz79+9X3759FRQUpNatW2vy5MnKzs6WJH399dfq27evAgMDFRYWppUrV1odu3btWoWHhysgIEC9evXS0aNHbdECAAAASjibBd6LFy/q+eef1+OPP65Dhw5p7dq1OnjwoN5//31dvnxZQ4YMUc+ePZWQkKApU6Zo6tSpOnbsmCTpwIEDmjx5sqZNm6aEhAT16NFDQ4cOVVZWlq3aAQAAQAlls8Dr6empffv2qVevXrKzs9OlS5d07do1eXp6atu2bXJ3d9cTTzwhR0dHtWrVSt27d9eyZcskSStXrlTXrl3VrFkzOTk56emnn5aHh4c2bdpkq3YAAABQQjkWx0lycnKUmJioOnXqyM3NrdDHVahQQZLUtm1bnTt3TsHBwerVq5feeecd+fn5We3r4+OjVatWSZKSkpLUu3fvm7YnJiYW+topKSlKTU21GnN0LC9vb+9Cn6O0cXQsm0u26btsoe+yhb7LFvouW4qz7yIF3v/3//6fxo8fr1GjRsnf31+9e/dWUlKSKleurMWLF6t+/fp3dL5t27bp8uXLevHFFxUdHa2//OUvcnV1tdrHxcVFmZmZkqSrV6/ednthrFixQrGxsVZjUVFRio6OvqPaSxMPj8K/GSmQfg/q+LMVpW8T0HfZQt+F98s9qOPPxuNdttD33StS4J06darS09Pl6emprVu36ueff9bHH3+sVatWafr06frggw/u6HwuLi5ycXHR2LFj1bdvXw0YMEDp6dZRKzs72zJ77Orqarm57bfbPTw8Cn3NyMhIhYWFWY05OpZXWtrVO6q9NDG5t9uh77KFvssW+i5b6LtsuVXfRQnCRQq88fHx+uijj3T//fdr1qxZatOmjYKCguTh4aFevXoV6hxHjhzRK6+8ovXr18vZ2VmSdP36dTk5OcnHx0dffvml1f5JSUny9fWVJPn6+urEiRM3bW/Tpk2he/D29r5p+UJqarpyc/MKfY7SxuTeboe+yxb6Llvou2yh77KlOPsu0uKInJwcVa5cWdKvHy0WEhIiScrLy5OjY+EytL+/v7KzszVz5kxdv35dP//8s95880316dNHHTt21Pnz57V48WLl5OQoPj5ecXFxlnW7ffr0UVxcnOLj45WTk6PFixfrwoULCg8PL0o7AAAAMFiRZngbNGiglStXytvbW2lpaWrbtq2uX7+uBQsWqF69eoU6h5ubmxYuXKh//OMfat26tSpWrKju3bsrKipKzs7O+uCDDzRlyhTNnj1bnp6emjBhglq2bClJatWqlSZOnKhJkybp3Llz8vHx0YIFC+Tu7l6UdgAAAGCwIgXecePG6YUXXlBaWpoGDx6satWqadKkSdqxY4cWLVpU6PP4+Pjccr1v48aNtXz58lseGxERoYiIiDuuHQAAAGVLkQJvpUqV9OWXXyo9PV2VKlWSJA0cOFAjR468oxvHAAAAgHutSGt4n3zySf373/+2hF1Jql27NmEXAAAAJU6RAq+zs3Ohb04DAAAAbKlIqbVHjx4aNGiQIiIi9MADD8jFxcVqe8+ePYulOAAAAODiIfRMAAAgAElEQVRuFSnwzps3T5L04Ycf3rTNzs6OwAsAAIASo0iBNzExsbjrAAAAAO6JIq3hLZCcnKw9e/YoOztbFy5cKK6aAAAAgGJTpBne69eva9y4cdq8ebPs7e21detWvfnmm0pPT1dsbKwqVqxY3HUCAAAARVKkGd65c+cqMTFRH330kcqVKydJeuqpp/Tzzz9r+vTpxVogAAAAcDeKFHg3btyoV199VS1atLCMNW/eXJMnT9bOnTuLrTgAAADgbhUp8J47d05//etfbxqvXr26rly5ctdFAQAAAMWlSIG3bt262rdv303jGzZskI+Pz10XBQAAABSXIt20NmLECI0aNUrff/+9bty4obVr1+rUqVPatm2bZs2aVdw1AgAAAEVWpBne9u3bKyYmRt99950cHBy0aNEi/fTTT5o1a5Y6duxY3DUCAAAARVakGd6zZ8+qTZs2atOmTXHXAwAAABSrIs3whoeH64knntDq1auVmZlZ3DUBAAAAxaZIgXfZsmXy8fHRW2+9pdatW2vs2LG/exMbAAAAYGtFCrzNmjXT66+/rr1792r69Om6du2ahg4dqnbt2nHTGgAAAEqUIgXeAk5OTurQoYMmTpyoESNGKD09XQsXLiyu2gAAAIC7VqSb1iQpMzNT27ZtU1xcnA4cOKAaNWroueee06OPPlqc9QEAAAB3pUiBd/To0fr8889lZ2enjh07avHixQoODi7u2gAAAIC7VqTAm5qaqgkTJqhOnTry8vLS/fffX9x1AQAAAMXijgJvfn6+Fi1apDNnzmjChAmWcS8vLz355JMaPHiw7O3valkwAAAAUKzuKPBGR0fr888/V0REhFq1aiUPDw9dvnxZ8fHxmjt3ro4ePap58+bdq1oBAACAO1bowPvZZ5/pwIEDWrlyperVq2e1rXPnznr88cc1cOBArV69Wr179y72QgEAAICiKPT6gxUrVig6OvqmsFugXr16io6O1urVq4utOAAAAOBuFTrwJiUlqXXr1rfdJzQ0VCdOnLjrogAAAIDiUujAm5ubKwcHhz/cz87O7q4KAgAAAIpToQOvj4+P9u3bd9t99uzZo7p16951UQAAAEBxKXTgffTRRxUTE6OzZ8/+7vakpCTFxsbqscceK7biAAAAgLtV6E9p6Nevnz7//HP16tVLvXr1UmBgoNzd3ZWRkaEDBw5o1apVCg0N5VcLAwAAoEQpdOC1t7fX3LlzNXfuXC1btkwfffSRZZuXl5eGDRum55577p4UCQAAABTVHf3iCQcHBw0fPlzDhw/XDz/8oEuXLsnd3V0PPPAAv2ENAAAAJdIdBd7fql27dnHWAQAAANwTTMsCAADAaAReAAAAGI3ACwAAAKMReAEAAGA0Ai8AAACMRuAFAACA0Qi8AAAAMBqBFwAAAEYj8AIAAMBoBF4AAAAYjcALAAAAoxF4AQAAYDQCLwAAAIxG4AUAAIDRCLwAAAAwGoEXAAAARiPwAgAAwGgEXgAAABiNwAsAAACjEXgBAABgNAIvAAAAjEbgBQAAgNEIvAAAADAagRcAAABGI/ACAADAaAReAAAAGI3ACwAAAKMReAEAAGA0Ai8AAACMRuAFAACA0Qi8AAAAMBqBFwAAAEazaeBNTEzUM888o+bNm6t169Z66aWXdPHiRUnS119/rb59+yowMFBhYWFauXKl1bFr165VeHi4AgIC1KtXLx09etQWLQAAAKCEs1ngzc7O1qBBgxQYGKi9e/dqw4YNunTpkl555RVdvnxZQ4YMUc+ePZWQkKApU6Zo6tSpOnbsmCTpwIEDmjx5sqZNm6aEhAT16NFDQ4cOVVZWlq3aAQAAQAlls8CbnJysevXqKSoqSs7OzvLw8FBkZKQSEhK0bds2ubu764knnpCjo6NatWql7t27a9myZZKklStXqmvXrmrWrJmcnJz09NNPy8PDQ5s2bbJVOwAAACihHG114Tp16mjhwoVWY1u3blXDhg114sQJ+fn5WW3z8fHRqlWrJElJSUnq3bv3TdsTExMLff2UlBSlpqZajTk6lpe3t/edtFGqODqWzSXb9F220HfZQt9lC32XLcXZt80C72/l5+frnXfe0a5du7R06VL985//lKurq9U+Li4uyszMlCRdvXr1ttsLY8WKFYqNjbUai4qKUnR0dBG7KPk8PNzu+Jj0e1DHn60ofZuAvssW+i68X+5BHX82Hu+yhb7vns0Db0ZGhv7+97/r+PHjWrp0qfz9/eXq6qr0dOuolZ2dLTe3Xxt3dXVVdnb2Tds9PDwKfd3IyEiFhYVZjTk6llda2tUidlLymdzb7dB32ULfZQt9ly30Xbbcqu+iBGGbBt4zZ85o8ODBuu+++7Rq1Sp5enpKkvz8/PTll19a7ZuUlCRfX19Jkq+vr06cOHHT9jZt2hT62t7e3jctX0hNTVdubl5RWikVTO7tdui7bKHvsoW+yxb6LluKs2+bLQq5fPmyBg4cqKCgIC1atMgSdiUpPDxc58+f1+LFi5WTk6P4+HjFxcVZ1u326dNHcXFxio+PV05OjhYvXqwLFy4oPDzcVu0AAACghLLZDO+aNWuUnJyszZs3a8uWLVbbjh49qg8++EBTpkzR7Nmz5enpqQkTJqhly5aSpFatWmnixImaNGmSzp07Jx8fHy1YsEDu7u62aAUAAAAlmM0C7zPPPKNnnnnmltsbN26s5cuX33J7RESEIiIi7kVpAAAAMEjZ/JwLAAAAlBk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rUQE3osXLyo8PFwHDhywjH399dfq27evAgMDFRYWppUrV1ods3btWoWHhysgIEC9evXS0aNH/+yyAQAAUArYPPAePnxYkZGROnPmjGXs8uXLGjJkiHr27KmEhARNmTJFU6dO1bFjxyRJBw4c0OTJkzVt2jQlJCSoR48eGjp0qLKysmzVBgAAAEoomwbetWvX6sUXX9To0aOtxrdt2yZ3d3c98cQTcnR0VKtWrdS9e3ctW7ZMkrRy5Up17dpVzZo1k5OTk55++ml5eHho06ZNtmgDAAAAJZijLS/+0EMPqXv37nJ0dLQKvSdOnJCfn5/Vvj4+Plq1apUkKSkpSb17975pe2JiYqGvnZKSotTUVKsxR8fy8vb2vtM2Sg1HR5tP6NsEfZct9F220HfZQt9lS3H2bdPAW7Vq1d8dv3r1qlxdXa3GXFxclJmZWajthbFixQrFxsZajUVFRSk6OrrQ5yhtPDzc7viY9HtQx5+tKH2bgL7LFvouvF/uQR1/Nh7vsoW+755NA++tuLq6Kj3dOmplZ2fLzc3Nsj07O/um7R4eHoW+RmRkpMLCwqzGHB3LKy3tahGrLvlM7u126Ltsoe+yhb7LFvouW27Vd1GCcIkMvH5+fvryyy+txpKSkuTr6ytJ8vX11YkTJ27a3qZNm0Jfw9vb+6blC6mp6crNzSti1SWfyb3dDn2XLfRdttB32ULfZUtx9l0iF4WEh4fr/PnzWrx4sXJychQfH6+4uDjLut0+ffooLi5O8fHxysnJ0eLFi3XhwgWFh4fbuHIAAACUNCVyhtfDw0MffPCBpkyZotmzZ8vT01MTJkxQy5YtJUmtWrXSxIkTNWnSJJ07d04+Pj5asGCB3N3dbVw5AAAASpoSE3j/85//WH3duHFjLV++/Jb7R0REKCIi4l6XBQAAgFKuRC5pAAAAAIoL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vVgffChQsaNmyYgoOD1aJFC02ZMkW5ubm2LgsAAAAlSKkOvKNGjVL58uW1Z88erVq1Svv379fixYttXRYAAABKkFIbeH/88UcdPHhQY8eOlaurq2rWrKlhw4Zp2bJlti4NAAAAJYijrQsoqhMnTsjd3V1/+ctfLGN169ZVcnKyrly5okqVKt32+JSUFKWmplqNOTqWl7e39z2ptyRwdCy172/uCn2XLfRdttB32ULfZUtx9m2Xn5+fX2xn+xOtW7dOs2bN0ueff24ZO3PmjMLDw7V7925Vq1bttsfHxMQoNjbWamz48OEaMWLEvSj3tlJSUrRixQpFRkYaHbj/F33Td1lA3/RdFtA3fZd0pfYtQ/ny5ZWVlWU1VvC1m5vbHx4fGRmpNWvWWP2JjIy8J7X+kdTUVMXGxt4042w6+qbvsoC+6bssoG/6LulK7ZIGX19fXbp0SefPn5eXl5ck6eTJk6pWrZoqVqz4h8d7e3uXmnclAAAAKLpSO8Nbq1YtNWvWTP/4xz+UkZGhs2fPas6cOerTp4+tSwMAAEAJUmoDryTNnj1bubm5evjhh/XYY48pNDRUw4YNs3VZAAAAKEEcJk2aNMnWRRRV+fLl1blzZw0ePFiDBg3SQw89JHv70pnh3dzc1Lx580KtPzYJfdN3WUDf9F0W0Dd9l2Sl9lMaAAAAgMIondOhAAAAQCEReAEAAGA0Ai8AAACMRuAFAACA0Qi8AAAAMBqBFwAAAEYj8AIAAMBoBF4AAAAYjcALAABQTPh9XiUTgRclFi8agFmuXbum/fv327oM4J7KycnRN998Y+sy8D8IvCix7OzsLH/Py8uzYSX3XkG4v379upKSkpSWlmbjimzD9Me5rLpx44Yk6aOPPlJMTIzVWFlx6dIlHTp0SLt379b169dtXc6fouAxjo+P16lTp2xczb1X0O/ixYs1a9YsSWX3NS0zM7PEPc8dbV0A7syNGzfk4OCgb775Rnv27NGJEydUv359tW/fXj4+PrYur8gK+jp58qS++OILffvttwoKClKbNm1Uo0YN2dub/d4sLy9PDg4Oev/997V582adPHlSISEh6tq1qx5++GGVK1dODg4OcnZ2tnWpxSo/P192dna6evWq9u7dq9OnT+v++++Xv7+/atWqJUdHc1+izpw5o/j4eLm7uyskJEQVKlSwdUn3TMH/35SUFD3yyCOSJAcHB0n/fbP32ze4psjLy5O9vb22bNmihQsX6tq1a3JwcNCMGTM0cOBA9erVy+jXtoLHeMmSJUpOTtYbb7yhhg0bGvuYF/SbkpKi8PBwSTL68f2tgud6cnKyVq1apR9//FHff/+9Hn/8cfXp00fOzs6W13tbscvn58alUteuXVWxYkVVr15dV65c0ZUrV1SzZk0FBgbq0UcfLXXfPAv+I/Tr10/Sry8Sly5dUvny5dWwYUP5+/urU6dO8vT0tHGl905GRoYeeughvfXWW0pOTtbHH3+sS5cuyd7eXnXr1tX48ePVoEEDW5dZrHJzc+Xo6KiYmBht2LBB2dnZqlSpkmrUqKGGDRuqbt26uv/++9WkSRNbl1osCt7Y7d27V//3f/8nOzs7eXh4yMHBQY0aNVK7du3UsmVL44KAJJ0/f15RUVH64YcfNGTIELVt21a1atWSk5OTrUu7pzIyMtSlSxdNmDBB1atXV1ZWlr788ktt2bJFM2fOVKNGjWxd4j138eJFTZ8+XefPn9fIkSON7vncuXMaNGiQsrKyNGbMGAUHB6tKlSplJvgOGDBA3t7eCg4O1ty5czV69GhlZWXJ29tbHTp0sGltDpMmTZpk0wpwx44ePaqNGzcqLi5OISEh8vX1laenpy5fvqydO3cqNDS0VAXDgrB7+vRpLViwQFu3blW1atV08uRJNWvWTJ988on27dun4OBgPfDAA7Yut9jduHFD9vb2+vTTT5WXl6eRI0cqNTVVjo6Oeuutt7Rx40Z5eXnpySefNG7Gs+CbwJgxYzRr1iw9++yzSkhIULly5RQXF6eDBw+qWrVqCggIsPnsQHGxs7PT2LFj1alTJ40ePVp+fn6yt7fXmTNn9Nlnn+n06dNq06aNrcssdhkZGbp06ZKcnJx09OhRHTt2TD/++KOuXLmi8uXLq2LFirYusVjl5eXJzs5On3zyia5cuaIxY8boL3/5i2rUqKFGjRrpq6++UkZGhpo3b27rUu85V1dXNWnSRMeOHVNMTIzc3Nzk7+9vmRE1SXp6uk6dOqW0tDTt3r1bSUlJysjIUH5+vlxdXVWuXDlbl1jsCp7rhw4d0urVq/Xxxx+rQYMGmjdvniZOnKglS5bo3LlzatOmjU2Dv1nfPQ334YcfKigoSJmZmerataskqVKlSgoMDFRgYKBSUlJ05swZ1a1b18aV3pmCILN582a1bdtW0q8/EvLy8tLo0aOVmZmpqlWrKjQ01MaV3hsFLwAnT55U7dq1JUkbN26Uj4+Pqlevri5duqhmzZpycXGxZZnFruBxP3bsmDw8PBQQEKAzZ87oxo0bmj17tj744AMdOnTI8lw3gb29vXJzc1WlShX1799f7u7uql27tkJCQnTmzBkdPnxY/v7+ti7znvD29taoUaMk/fqmfceOHTp06JDi4uI0ZMgQ9e3b18YVFq+C/9dXr15VnTp1LON5eXmqWLGiGjduXCZubLp27ZrKlSsnb29vTZ06Vbt27dKKFStUtWpVm8/43QvVq1fXtGnTJEk7d+7UunXrNH/+fGVlZenll19Wt27dbFxh8St4rn/77bcKDg6W9Osylnr16qly5cp69NFHNW/ePJu/wSHwlhLXr1/X1q1b9dZbb6ly5crKz89X06ZNrV4wvL295e3tbcMqi6bgP0u1atV07NgxSdK6devUrl07y/bz58/bqrx7rmDWsm3btpo3b54yMjL0n//8R0899ZQkadeuXXrhhRdsWeI9UdB3Zmamypcvr7y8PG3fvt2yvW7dutq/f7+qVq1qtX9plZOTIycnJ3355ZfKz8/XkiVLNGLECEmSk5OT6tatW+rerP6RgnV9Fy5c0IYNG5SSkqKgoCAFBARo7NixysrK0v79+1WvXj1bl3rPtGrVSoMGDZKfn5/atWunqlWrKj8/X3FxcRo6dKity7snCh73Y8eOaeHChTp//rxq1qyp7OxsnT17Vj///LM+//xz7d27V15eXrYu964V9HvlyhXt2rVLly9fVosWLRQWFqawsDClp6dr48aNRi/lkKTWrVtr/vz52rt3r9asWaMXX3xRkrR+/Xo1bdrUxtUReEsNZ2dnLV++XMnJydq6dau2bNmiESNGqEGDBurdu3epXd/62x9Th4SEaOnSpTp37pxcXV3l7u4uSdq8ebPefvttW5Z5z5w9e1Zubm7y9PRUUFCQ+vXrJxcXF7Vu3Vr//Oc/dezYMaWkpBg1y/m/mjRponLlyunYsWNKTU21LFtZt26dZca7YO1raVawVvXo0aPau3ev9uzZo59++km9e/dWUFCQcctVpP/ekPbuu+/qm2++0YULF7Ru3TrVrFlTzZs3V/369VWnTh3dd999Nq60eBUEoGvXrikwMFDPPPOM/vnPf+rAgQOys7NTYmKifHx81KVLF1uXek8UTGJ89913qlChgurXr6+ff/5ZTZo0UXBwsLKzs1W7dm0jwq7038c7JiZGCQkJOnnypBwdHdWkSRN17NhRTZs21SOPPFIqv0ffibp16yoyMlKxsbE6e/aszp49q3/84x/68ccfNWbMGFuXx01rpUXBN/yMjAzLDWnHjx/XmjVrtH37dqWkpOjpp5/Wyy+/bONK70zBTUtTpkxR27Zt9dBDD0mSPvvsM02aNEk1atSQp6enlixZYuNKi19+fr569eqlevXqqXXr1mrWrJmqVq0qR0dHHT58WCNHjlSdOnX0+OOPq3PnzrYut1gVfIO4fv26nJ2dlZWVJVdXVx05ckQTJ05UlSpVdObMGS1dulT33XdfqV+/e/LkSVWqVMkyW33t2jVt2bJFq1at0pEjR1StWjWFhoZq7NixcnNzs3G1xa9Zs2ZavXq1KlasqEmTJqly5cpav369KleurJdeekndu3e3dYn3xJNPPqn+/furS5cu2rlzp7Zv3y53d3f5+voqLCzM8qa+rCj4f2+qoKAgffTRR6pcubJmzJihvLw87dixQx4eHpowYYLRExcF8vPztWLFCu3cuVMuLi7Kz8/X8OHDS8RSLfOmFAzl4OCgzMxMhYaGKjw8XJ06dVKbNm306quvavz48ZYnl1S6ZsMKZrU2btyoJ5980jIeFhYme3t7ubq6qmHDhrYq757Ky8tT7969tXfvXr355puqUqWKWrVqpRYtWujBBx/U3r17LYHQNAXhdeLEiUpLS1P//v0VEhKioKAgPfXUUzp37pxGjRplRNiVfv382caNG6tSpUpKSkrSc889p4iICEVERCglJUVr1qzRzp07jQq7BeFm9+7dqlevnmrVqqWvvvpKWVlZiomJ0X333aeTJ09a1u2bpOA5GxQUpAULFig/P19du3ZVWFhYqXp9LoqC/r799ltt3LhRx44dU/PmzdWlSxfjluxI/32e79q1S/Xr11fjxo11+PBh5ebmas6cOZo0aZKuXr2q1q1b27rUeyY3N1cHDx7U3r17dd999+nhhx+2fOJSSULgLQUKXkDOnz+v5s2ba/v27dq+fbucnJzUuXNn9e3b12otb2l5MS14oUhKSpKvr6+++uorVa9eXc7OzqpU6f+zd+dxNeX/A8dft6sS7bTIUpFWSxElJVtlibGOdQxjLGMMs5gZM7YxlmEGM2Mfy9gmW6uQkEQkqVSiqIhKKBFpr/v7w+PeL2a+398scbtnzvOfGbf+eJ/Ouee8z+fz/rw/ugwePFjZIb5WUqmU8ePHM2TIEGQyGaGhoYSEhHDs2DHMzc1xdnbG09NTMC25XiSRSKiqqqJFixYEBwdz48YNpFIpHh4eTJw4kVatWr30u6ru888/R1tbm7179+Ln58emTZvo1KkT77zzDl5eXkyfPl1wddrykbzq6mrKysoU6xAMDAwAMDMz4/r16+jq6iozzNdCfs3Onj2bxo0bs3z5ci5fvsyMGTMwNDRU1HMLkfy8L1iwAENDQ7S1tQkODiYwMBBbW1s6duyIr68vLVu2VHKkdUN+vMXFxYr/P3HihKLriIODA4mJiYIczZfP0AYHB7N+/XqMjY3R0dEhKCgIc3NzXFxc8PT0pFmzZsoOFRB3WlMJ8pvnp59+iqenJ4cOHeLy5cusWLGCkydPMmLECAYMGIC/v7+SI/1r5DeHsLAw0tLSWLNmDWvXriUiIoKcnBwlR/dm1NbW4uPjww8//MDw4cPx9/dn7dq12NjYsGfPHpKTk5UdYp2T70a0b98+rl27xpo1a9iwYQMff/wxaWlp+Pj4MGLECH799VeePHmi5Gjrho6ODjk5OaipqREcHMxPP/2Evr4+X3zxBZ06dWLGjBmUlZUpO8zXwsPDA1NTU/Ly8nj27BnGxsbIZDL8/f1p3769ssN7raRSKdOmTWP16tU8fPiQkJAQAMEmu/KR7du3b5OXl8fWrVuZMmUKdnZ2TJ06lYsXL7J+/XpB7rrWp08fZDIZOTk5FBQUKDaCCg0NVelNof4X+eDaL7/8wty5c9mzZw8ff/wxw4cPR1tbGz8/v3pVjij24VUBEomEu3fvsmXLFtauXYuenh4AlpaWGBgYoKurS4cOHdi9ezdmZmYq9+VycXHBxcUFTU1NEhMTuXTpEmlpaaSlpdG6dWtBTfO+SiKR4OrqSmxsLOfOncPJyQlLS0s8PDyYMmUKtra2glvMJJFIkEgkzJs3j8mTJ+Pt7Y2RkRFt27bFyMiIu3fv0qVLFy5cuEB5eTlOTk7KDvkfkScBsbGx7N+/HzMzM7y8vOjfvz++vr40b96cgoICwdb3SaVSevbsibGxMY0bN2br1q2cOnWKgoICli5dKqjkT95T++HDh9y4cYMrV64AzzuRZGdnExQUxKVLl/D29laZmbi/Qn6tBwQEoKWlhY+PDxcuXCAnJ4cvvviCqqoqevXqxZAhQ5Qdap3T1NSka9euipHrjRs3kpiYSFZWFiY7pJwAACAASURBVN99952grnP4z7kuKysjJyeH4cOHo6Ojg4mJCR06dKBjx45YWVnRo0cPRc6ibMJ6kgrYkydPaN68OTExMbi5uSnKATw8PNixYweHDx9GU1OTiIgIevbsWe+bW8u/LDU1NdTW1tKuXTs6dOhAeXk5sbGxnDx5kvPnzzNjxgxlh/rayP8GDg4OfPTRR/z888+89dZbfPjhhwwZMkSwTcolEgmlpaUYGxvz7Nkzxee1tbV4enqyZcsW3N3dMTc3JyQkBG9vb5o3b67EiP8Z+QyNq6srt2/fZsGCBYSFhfHhhx/Stm1bRo0axYgRI5QcZd2SX9tZWVnEx8ejqamJs7MzXbt2Zfbs2RQWFuLp6UmjRo2UHWqdkiexixYt4tq1a+jq6pKTk4OjoyPq6urU1NSgq6sryLp8+M+snaWlJWfOnAGez+B169YNeL75iJBaTMqv8/v373P9+nXU1dXR1NTE29tbMdI7depUwV3n8LzNooaGBgcPHuTChQtIJBIWLVqk+HmTJk3qXX2+mPCqCFtbW2xsbFixYgVff/01rq6u3Lx5k40bN9KiRQsArK2tiYyMVKkkafv27fj7+6Ojo0P37t1xd3fHxcWFnj17UlJSItgHAzy/YZw+fRp9fX1qa2v55JNPSEhIICwsDDU1NUaNGqXsEF+bRo0a4eLiwpIlS9DQ0KBXr15oaGhw7tw5rl+/jqurK66urmzcuFGlR7hffLHT09Nj6tSp+Pj44OfnR3BwMBMnTsTY2FhQo33yY87JyWHSpEno6emhp6fH3r17sbW1ZfDgwfTq1UvQMzcrVqygoKBA0XUlOzsbS0tLJBIJ5eXlyg7vtbOxsUEikXDv3j2aNm2qSPbDwsL48ccflR1enZBf53l5ebz33ntUVlbSokUL9PX16dChA97e3oo1KUIkPy51dXW0tLQ4ePAgycnJDB06lH79+ik60tQnYlsyFVJYWMjq1asVCVGzZs2wtLRk7ty5tGzZknfeeQcPDw+mTp2q7FD/lKysLEaNGsWXX37JnTt3iI6Opri4mLZt29KhQwcmTpyoaMEmRBEREYp2LZ07d+bSpUvcunULmUxGTU0NSUlJgttd7VXLly/n4sWL1NbWUllZSdOmTfH09GTq1KkcOnSILVu2cPToUWWH+bfJF5xu376drKwsHBwcMDQ0JCEhgcDAQCQSCcuWLRNU2zn57NPSpUspLi5m4cKFpKamkpqaSlpaGllZWRgZGbFt2zZlh1qn5MddUlJCXl4ehYWFWFpaCq7H8H+zatUqrK2t8fLyQktLS/H58ePHmT17NmZmZlhbW7N582YlRll35N/txYsXU1xczGeffUZCQgIJCQnk5uby7Nkz2rZty5IlS5Qdap2LjIykSZMmL20mkZaWRkBAAOHh4ZSUlGBnZ8eWLVvq1aJUMeGtx+RvkPI96E1MTFBTU1NsIVxdXY2rqytRUVFs27YNbW1tfvrpp3o/ciLvJXzgwAHS0tJ4sYw8MTGRgIAA0tLSCA4OVl6Qb0BOTg47duwgICAAHx8fZs6ciUQi4caNG+jo6ODi4qLsEF+bR48eKVbrJyYmkpGRQUlJCd26dcPQ0JBVq1aRn5/P0KFDVX66v7KyEh8fH/Lz89HS0sLJyQkLCwuys7OJiYlh9erVgqzf3blzJ82aNcPHx0fxWW5uLsnJyTRq1IhevXopMbq6J79ff/HFFyQnJyOVSmnRogVt27ale/fuWFtbC2ajhVdVV1fz2WefER0djbq6Or6+vvTv31+xzWxKSooiARTa32Dt2rV07Njxpen79PR0zp49i7GxsSDrlVeuXImHhwfJyckkJiYye/bsl3aRi4qK4syZMy+VONQHYsKrAhYtWkRoaChSqZQ+ffowYMAAXF1dFaULaWlpJCQkMHLkyHpfzlBbW8u7776LtbU1lZWVNG/eXHDtmP6quLg4jhw5QtOmTZk4cWK9eiOuS/IRkfDwcEJCQrh8+TK9e/dmwoQJ2NnZKX4vPz+f7du3M3DgQBwdHVW6LZk8CSoqKmLv3r1UV1fTuXNnnJyc0NbWpqioCD09PcGUNLy4xerhw4fZtm0bX331FR06dMDU1FTZ4b028vN869YtRo0axdatWzl9+jRnzpyhUaNG5OXlUVNTw4YNGwTZZlAuIyOD77//nujoaKRSKYaGhgwfPpyhQ4cqdlAUghdH8w8fPkxQUBALFizAwsJCsPfvF8nbkZ04cYJdu3aRnJyMgYEBw4YNY+zYsZiYmCg7xD8kdmmop+SrfY8cOcKBAwdYs2YN3bt3Jzo6mm3bthESEsKdO3dwc3NTrIpUhVrHgoIC7t69S0FBARkZGYSFhVFSUoKBgQHGxsbKDu+1k5/X+Ph4EhISaNSoEerq6pSUlHD16lWOHDmCoaHhS31ohUK+oGX8+PE4OzvTp08frl69yo8//sjBgwfJzMzExcWFJk2a0KNHD5o1a6bSyS78p9+wtrY2nTt3Jjk5mV27dlFWVkbr1q0xNDRUdK0QAvn1vWzZMg4fPkx5eTk5OTlcu3aNu3fvUl5ejq6ubr1/Mf+r5AnQtm3baNasGePGjSM/P5+GDRvy4YcfEhUVxVtvvSXYHeXk5/2LL76gY8eOzJkzhy+//JImTZqwdetWtm7dSm5u7kv94lWZ/HhXr15NUFAQGRkZZGRkkJubS2VlJTKZDC0tLZV4Jv9VtbW1SKVSTp48yaVLl1i+fDne3t40btyY48ePs2bNGkJDQxk+fHi960whvLMhEPLk4Pz580ydOlWxyrVfv36UlJTg5+dHWloa6urqKtXE3NjYmDlz5nDr1i2ys7OJi4sjPT2dS5cuYWJiQufOnenfv3+9aVRd1+QjeYGBgcTFxfHo0SMcHR3R0tLi4sWLlJSU0KZNG8UWy0IhHwE7fvw45ubmzJ8/n5qaGt5++21yc3OJiooiKCiIZ8+eoa2trfJbkMqP9+HDhwQGBlJeXk7Tpk3p3r07lZWVbN68mcuXL7N8+XKaNGmi7HDrjPwBf+jQIY4dO0bjxo05deoUZ8+eJSwsjICAAObMmUOPHj2UHGndkn+vnz59qqhrDAwMxNfXFysrKxwdHet9qdk/Id/2Pjk5me3btys+HzFiBFKplKioKIYPH67ECOuW/DrfvXs3wcHBGBgYEBoayokTJzh58iTa2tosWLCAzp07KznS1ycwMBB3d3caNWqEnZ0d1tbWjBs3jrS0NK5du1YvO1OICW89JR8ZUldXp7i4+KWfaWtrM23aNMW/Ve0tUiqVYmVlhZGRET169CAzM5P09HSSkpIICAhAV1dX5es2/z8ffvgh3377LZWVldy4cQMtLS0WLFjA9evXBdmMXz4q0KBBA9q3b6+YEmvUqBHW1tZYWVkxbtw4GjdujEwmU+lkF/7Tiuzy5csEBwfTqVMnYmJi2Lp1K25ubjg4OJCWliaoZFf+klJQUMDIkSPR19enUaNGDBs2jGHDhnHz5k1OnDjxUq2f0Li7u7Ns2TK8vLwoKChQ1CmfPXuWYcOGKTm616uwsBBzc3PCwsIYMGCA4qVv4MCBbN68+aUFTqrsxet84sSJ2NraAjBlyhSmTJlCWloaBw8eFFQJx4vU1NSorKzE2NiYnJwcHjx4oOg0o6+vT7du3XB1dVV2mH9ItTKlfxn5is+goCAKCgpwd3fHycnpd02cVWU6VF7DmZ6ezu7du6msrGTVqlWYmpqir6/P0KFDiY+Px97eXtmhvhbyG2V6ejoxMTE0atQIV1fXlzZWEGqdo1Qq5dmzZ3z//ffcvn0bbW1tfHx8MDMzQ09PDzU1NcUImKpcz39G3759fzeNe+vWLUxNTQU3rS8/bytWrOD48eNUVFTw0Ucfoa+vj4aGBq1btxZkvb78vhYREYGtrS0bNmxQLDqdPXs2lpaWaGpq4ujoqOxQXysLCwvc3NzYuHEjGhoauLq6kp2dzaFDh2jSpIng2nOtXr2a6OhodHR0XuoXb2dnV+8Wa9W12NhY/P39UVdX59mzZ/Ts2RMrKytMTEzQ0tKqt/dwsYa3HkpPT6dp06bo6+vTtm1bTExMyMjI4NKlS1y6dIlr165hbGyMoaGhskP9S+Qjd/Pnz0cmk/HJJ5+QlJTE4sWLWblyJVVVVYwYMUJwN0Y5+U3gvffeIzMzk+DgYEJDQ4mPj0cqlZKXl4e2tna9nAr6J8rKypBKpWhqatK0aVO0tbU5efIk586dIycnh7KyMtTU1BRdG1RdbW2togepn58fP//8M8nJyTRs2JCWLVtiYGCAurp6vX0o/F3y41FTU6OiooJjx45x5MgR7t27R+PGjWnYsCENGzYU3HHLZyOGDBnCmDFjsLa2RiqVoqOjQ1paGgYGBkycOFGQdfmvsrW1JTc3l3Xr1rFz507Onj1Lw4YN+eSTTwSzRkN+/ebm5vLo0SMOHTpEeHg4ZWVlmJmZCbqVJjx/jltYWDBmzBhatGhBbGwsR44cISkpiezsbJo0aVJvO3GIXRrqmfj4eI4ePcrXX39NREQEzs7OGBkZ8eDBA+Li4rh06RIpKSksXrxYJVf7Pn36lD59+hAXF0dpaSm9evVi8uTJmJmZceTIERYtWiTI+l35KFBoaCi//PILR48eJSIigpCQEMrKyjh//jw2Njbs3LlTMImf3MiRI9mzZw8FBQWKbTcfP37MsWPHCA8P5/Lly0yaNIlPPvlEyZHWDflI/ueff86NGzfo0KEDjx494tq1a+jo6ODq6srYsWMFNeUpv77LysoUPVgrKirw9/fnwIEDZGRkYGVlRUhIiMqVYP0v8nOdkZHBDz/8wNq1a1/qnV1UVKRyAxN/xYvdCgoKCmjYsCGmpqY8efKEjIwMqqqqFOtPhEB+nb8oKytL0X82Pz+fLl26sHPnTsF0XnlVbW0tT548QU9PT5H8Z2VlERoaSmBgIKtXr663LTXFhLeeyc7OpqSkhKKiIubNm0fHjh2xtbWlS5cutGvXjsaNG5OdnY2FhYWyQ/1L5DfGmJgY1q9fz+eff054eDgXL14kJCSEJ0+e4OXlRVRU1EtNy4VCfvyzZ8/G3d2dkSNHsnz5clq1asXYsWOZMmUKHh4eTJw4Udmh1qnKykr8/f0ZNmwYTk5OODo6MmjQIPr06aMo37h58yYNGjSgVatWf/hAUVXdu3fn8OHDGBoakp+fT1ZWFsnJyYSFhTFq1CgmTJig7BDr3Ntvv011dTUTJkygf//+irKNnJwcEhISBNeTVF6numDBAoKCgvD09OS9996jdevWGBgYCG40+7+ZM2cOZ86cQVNTkx49euDi4kL37t2RyWQYGRkp/k5CMWbMGHR1dZkyZYqi1zDAuXPnyMzMFNx9HP6T7B87dowdO3aQmZmJl5cXPj4+dO/eXSVKtMSShnpGX18fY2NjWrZsiZWVFUVFRcTHxxMdHU1SUhI3b96kXbt2KjdtIr/ZmZqacuXKFTZu3Ii6ujozZsygVatW7Nq1i6dPnwp2O12JREJtbS3nzp2jtLQUd3d3Fi5cyKRJkzA1NeXQoUO4u7vTunVrZYdap6RSKR06dEBdXR13d3fu3bvH7t272b17N6mpqUgkEtq1a6eYAlP1xWrHjh0jLi6O6upqSktL8fDwoGHDhujo6NCqVSvat2+Pu7s7bm5ughrplGvRogWFhYXs3LmTrVu3cv36dQwMDLC3t1cs7hES+X1NQ0MDLS0tkpKSOHPmDFlZWZSVlVFdXY2hoaHKX9d/RF66c/HiRXbt2sX27duprq7m1KlTim4FiYmJODs7o6Ojo+xw60xNTQ0AN27cYMOGDezZs4fCwkJat26Ng4ODYGu15dfwe++9x8iRI7Gzs+Po0aMEBwcTFhZGUlISjRs3rtelO+IIbz2TnJxMQUEBjo6OiiTg2bNnxMfHEx4eTmJiIps3b8bS0lLJkf55KSkp5Obm0r9/fyQSCTk5OaSmpuLi4sLTp09ZsmQJhYWFzJ07t96u7qwrERERnDp1ilmzZvHhhx+yZMkSDAwM8PX1JTo6WlCti6qrq+nVqxc+Pj4MHToUBwcHxc9Onz7N/v37OXPmDFOnTuXTTz9VYqR1Z/Xq1WzduhVtbW0qKysZMmQIs2bNQk9PT2VaB9aFkpISzp07x+bNm0lPT6d169aEhYUpO6w692rJQmVlJRERERw7doykpCSMjIw4cOCAIM+9fMRvzpw5tGrVilmzZrF7924aNmyIk5MT06ZNo3fv3syfP1/ZodY5mUxGWVkZeXl5REdHs2vXLu7fv4+DgwOBgYHKDq/OyWco4+Pj+frrrzlx4gSZmZn4+fkxZcoUJk2aBFDvcxPhDTGosF27dhEaGkpZWRnLli2jadOmXL58mTt37tCpUye+++477t69q3J7syckJGBpacmpU6c4ePAg48ePx8PDA21tbWpqaujatSv9+/dX1HcKWY8ePejYsSNGRkZ06NCBDz/8EAsLC9zd3QWV7MLzm+SECROIiIjAz88Pc3NzBg8ezJAhQ+jVqxe9evWisrKS0tJSxe+r+kjYZ599xmeffcapU6cIDQ0lICCAM2fO4OXlRf/+/RVT3UIkbzUHz1sn9uvXj6ZNm3L06FH69Omj5Ojqnr+/PyEhIdy4cYN3332X6dOnI5FIFLth3r9/nytXrggy2YX/9B5+9uwZNjY2wPO/ySeffELbtm1xcnLCzc1NmSG+FvL7VKNGjWjbti1t2rTBzMyMkydP4uvrq+zwXiv5iD3A8ePHefToEWZmZowcOZKqqqp6neyCOMJbbxQWFjJs2DCWLFmi2JN79erVHDhwADMzM4yMjFiyZAmmpqYqVw8l7yccEhLC8ePHefjwIVKpFAcHBwYPHkz79u0VU/6qnvC8Sn6uampqKCwsVKxYb9myJU+ePGHHjh20bdsWT09PQS9uycrKIjAwkLCwMB48eECnTp3w9fVl6NChaGhoqNT1/N/U1tYik8leqkGuqKggICCAkJAQrly5Qtu2bQkODhZMOYP8+s7OzubAgQM4OztjY2NDixYtFL/z1ltvsX79ekG90EZHR/Ptt98yfPhwdHV1OXbsGGPGjGH16tVoamoyevRoQdZo/5EtW7aQkJDAN998w+jRowkPD0dLS4suXboQHBz80rWgquTPppycHM6ePYuTkxPNmzd/qUXoiBEj+OmnnwRxvP9NbGwsy5YtY/fu3cyaNYvBgwczcuRIPvvsM5o1a8acOXOUHeL/JNbw1hPbtm1DIpHw4YcfAs+nfFeuXMnChQsZO3YsR48exdjYGGtra5VKDhITEzl9+jSampq4u7vTq1cv2rRpQ4MGDcjMzOTo0aMEBATQs2dPlatL/jPkW1Du37+fhQsXEhgYSFZWFhkZGWhpaTFo0CA6dOgguFZkL6qsrMTIyIju3bszceJEunbtyt27d9m8eTM6Ojp06tRJ2SHWGTU1Nc6cOcOSJUuws7PDxMQEOzs7Ro8ezfDhwzEyMnqptEPVyRPemJgYAgMDSUtL48qVK+Tn51NQUEBMTAyxsbHMmjVL2aHWqW+//RYfHx+mTZtG+/btOXr0KOHh4YwYMQI9PT327t2Lh4dHvW3P9E9t2rQJGxsbNDU10dfXx8rKCgsLC27cuEFsbCwRERFUVlYydepUZYdaJ+TP3CNHjvD9998rWnBVV1dTUlJCdHQ0UVFRgrvO4Xl5Ejwf0TcyMqK8vBxHR0dyc3O5c+cO5eXl7NixgyVLlvxuj4D6RhzhrSfGjBnD9OnT8fT0JDMzk6+//hpra2uWLl0KwG+//UZ6erri36piwoQJxMXF0bNnT4yMjOjSpQuurq4YGxtTWFjIpUuXuH37tiAb0r+oa9eufPPNNxgbGxMTE0N8fDzl5eVoamry/vvvK0b1hUJe35eRkYG/vz9RUVF4e3szatQoxUifvD+vhoaGys1avEoe/507d5g5cyYdOnRgyZIlbNq0ibNnz9KiRQtWrVql7DDrVFFRERs3blTUaMrrds+cOcOtW7d4+vQpjRo1YsyYMYLaZay6upquXbsSGRmJvr4+AIMGDeLdd99V7BA5ffp0+vTpw8iRI5UZ6mtRVFSEr68vy5YtU+wkJ7d//362bduGu7s7gwYNEsTWuo8fP8bf358pU6YAUFxcTFhYGMeOHSMnJwcNDQ0aN27MyJEjGTNmjJKjrXuLFy+mWbNmdO7cGVtbW0XpXWJiIu+//z7m5ub07t2bjz76SMmR/v/EhLceqKioYMmSJRgZGTFu3Dg2bdpEQkICmzZtUvSkHTduHD4+PkyYMEFlWjfJZDICAgLYsGEDLVq0oEWLFty7dw+pVIqNjQ1ubm44OjoKcmQX4N69e5iamlJSUsJnn33GL7/8ovhZZWUlFy5c4OjRo3zwwQf1vvbpr5Jfo++++y5aWlo0btyY06dPU1paip2dHb1798bT01Mle0n/EfnxLlmyhMrKSpYsWYK/vz/r1q3D19eXuLg4Ro8eLagts0NCQli3bh1HjhxBU1PzpXKku3fvkp2dTbt27dDR0VHpl5lXyXsLBwQEAM+/50OGDCE2NlYx9e3p6cnatWsFs53ui2pra/n5558JDQ1lz549v5vCr6ioQCKRCGYDIT8/P/bu3cvRo0dfqlOH521Ek5KS6Ny5M2ZmZirxXP4rKioqmD9/PikpKQA4ODjQvXt37O3tsbOzA+D+/fuYmJgoM8w/TSxpqAcaNGhAbW0tv/32m6L92Mcff6zYcjY/P5+1a9fyww8/oKGhoTJ1rhKJhLZt26Knp8fly5dxcnLC29sbgOvXrxMbG8upU6fo06ePYG6OL/r2229ZtGgR6enpVFVVYWNjQ5MmTYDn00MWFhZ4eXkJchGTmpoaxcXFrF69moCAAOzt7SksLOSjjz7iyJEjnD17FmdnZ2xtbVV+dBf+07Ln119/Zfz48ZSWlrJixQrGjRvHzJkzuXHjBsXFxbi7uys50rrTunVrdu/eTcuWLWnbti0VFRWKZECe5FZUVNT7ac6/auXKlVy+fBmJRIKJiQl79+7FwMAAHx8fJBIJCQkJHD9+nLlz5yo71NdCIpHQrVs3zpw5Q0pKCn379lXUr8tkMtTV1QWV+DVv3pydO3dib29Pq1atqKysRE1NDYlEgr6+Pi1atEBdXV2QZWkNGjTA29ubcePGYWJiwtWrVzl69Cjnzp3j9u3blJWVYWBgoDLfcTHhrQdkMpni7VBXV5cPPvgAd3d3Hj16xOnTp/n111+xt7enf//+ippQVSGVSrG3t6d169aEh4ejq6vL1KlT6dq1KxoaGhgbG9fbXVn+CZlMhr6+PqampuTl5ZGYmMixY8eoqKjAxMREZW4Qf4e8P2d4eDjFxcUMGzaMxMREzp8/z5w5c2jYsCGurq6MHj0aiUSi8snui54+fcrSpUuJjo7G3t6eL774AoB58+YxY8YMleuw8r9IpVIeP35MXFwcPj4+qKurU1BQQFJSEj/++CPLly/HwsJCUDXLAF5eXujp6REUFMSGDRsUL/M2Njbo6OiwevVqOnbsKKiXmxdVVVUpFh2Hh4djaWmJmZkZampqqKmpKb7/QtGoUSNu3brFrVu36NmzJ1KplNLSUrKzs9myZQvz5s2jefPmihFPIampqaGmpoYGDRpgZWXFwIEDGTt2LHl5eezdu5cjR44glUpV5loXxlJhFSeRSNDS0uKdd9556fO3336bBw8eMGXKFEUNnKrdSKqrq5FIJHTp0oXa2lo2b97M/fv3+fzzzwW7yYR8xLJr16507dqVhw8fcvXqVWJjY4mKimLfvn1YWlri7e3N2LFjlR1unZO/kLVq1YqSkhJKS0s5ceIE9vb2wPM2RsnJybz33nuCGN190ahRoygvL6dBgwaMHDmSkJAQTp48ScuWLQVRz/gqd3d3IiIiOHLkCFFRUVy9epW8vDy6dOnCtGnTGDp0qLJDrFMymQxtbW0mT57M5MmTuXPnDiEhIfj5+RESEoKrqytnz54lIiJC2aG+Nurq6tTW1mJiYoJMJuPjjz9m7ty5tGnTBktLS0G2YfP09GTdunUkJSURFhZGSkoKKSkpWFlZ0b9/fwYOHKjsEF8LqVSqGK1PSUnh5s2bHDlyhJKSEgwNDenQoQODBg1ScpR/nljDW0/IZDJqa2tfmgrKzc2lvLwcKysrJUb29/y3ROb27dv8+OOPNGzYkKlTpwpuZzG5iooKwsPDKSoqUrQuKi0tpaioiKtXryoeiD/88IOSI61bNTU1SCQS1NTUKC0t5fPPP2fu3Ln4+/sDMHXqVIYNG8acOXPw9vZWmXr0/88fHUdZWRl79+7l0aNHjB8/XrGVshA8ePAAY2NjAN5//33i4uLw8vKiffv29O3bl2bNmgnivP4RmUymmGl7cbYtPj6e7du3U1FRwa+//qrECF+fK1euEBsby7lz5xRb3D969AgdHR309fUxMzNj+PDhgtlV79mzZ4pFWsOHD+fatWt0796dNm3aMGjQICwtLQXXP12uurqa5ORkkpKSCAwMpKysjKqqKvr27YujoyP9+/dHKpWqVItFMeFVAarYn3bnzp3k5+dTVFSEubk5eXl5FBcX06FDBxITEzl79izTpk3jk08+UXaode7+/fts2rSJY8eOMXHiRN5//33FqMf58+dxc3Pj8ePHyGQywfXe3b59O1paWri4uNCmTRvF5wkJCYwbNw4DAwOcnJzYuHGjEqOsOy9+N8vKytDS0qKoqAiZTIampia5ublIJBJFY34huHr1KuvXr8fFxQUnJydu3LjBpk2biIyMVPyOfFpbSKP3f6S2tpba2lqVeuj/XSEhIcyfP5+WLVvi6upKjx49cHR0xMDAgLi4OE6fPk1MTAw//fSTIBbhpqamsn//fnr27Em7du0U2+geOnTopZc5oc1SwfMX+AEDBnD79m2aN2/O9OnTad++PVZWVoprXRWPW/jfUhXxondfCAAAIABJREFUvy4eVUt2z507x4oVK7CwsMDU1FSR6Orp6ZGdnY2bmxvW1ta/a2kjFJs3b6aiooLAwMCXRrqys7P54IMPWLlyJf3791dylHWvurqaH3/8kerqakxMTGjXrh0DBw7E2dmZzp07c/bsWe7cuaOYsVDFF7lX+fn5kZiYiJqaGs+ePSMvLw91dXUePHhAVVUVEokEc3NzDhw4oOxQ60x5eTkymYzw8HDFdthVVVWEhYXRq1cvtLS0VP68vurF+3N1dbVidPfFUd6amhpkMplgk19ra2vWrVv30n1bPl4mL9+Sv/QJwcOHD0lISCAmJgYrKyuaNGlCRUUFiYmJdOzYUbHQWtWSvj8jOzsbXV1d7O3tady4Mfn5+S8lu6Caxy2O8Irq3KVLl/jhhx+4f/8+7du3x8XFBXNzc7p16ybI+q5Xubm58dtvv71UriFfwfzVV19x7949tm3bJri/RUVFBTt37iQ0NBRbW1tKS0uJjo5GW1sbLy8vfH19cXBwEEwbujt37uDt7c3IkSNp2rQpenp6tGjRgpkzZ7Jw4ULMzMyorq7Gzs6O5s2bKzvcOpeTk0NERASXLl0iPT0dAwMDevbsiZmZGT179lR0JBGKM2fO/K5fdnV1NVKpVCUf/n+XPPl/8SWgtrYWeD44o4ojf/9LRkYGQUFBXLhwgczMTBwcHBg5ciTm5uY4ODgIsjsDPC+pTEtLIzU1lbS0NIqKitDX18fFxQVPT0+sra2VHeJfJia89cDp06eJi4vDzs4OJycnTE1NBZEMZWZmEhgYyNmzZxW1yB4eHtjY2GBnZyeYxOdFly9fZunSpQQGBv7hCGZWVhaLFy9m2bJlgtpq9UXR0dGEh4fj6+tLt27dCAkJYffu3Vy7dg03NzfB1Dc+fvyYlStXKs6pnZ0d6enpzJgxg7CwMBo2bKjsEF+LP6pXTk9PJzw8nOTkZPLz89m2bZugtljNzMzE19eXxo0b07t3b8aPH/9Sj12hJXkiftdzF56XZgUEBJCQkEBpaSn+/v6KXvlCVVlZSXZ2NteuXSM1NZXs7Gxu3rzJ3LlzFW1GVYWY8CqJ/KERERHBmjVrgOf9dhs0aICnpye+vr60a9dOJbem/KMbxYULFzh06BCJiYmCvlGkpKSwfv165s+fT6tWrRTnWZ783rp1iwkTJhAdHa3sUOucvG6ztraWo0ePsm3bNnx8fBTbZd+/f5+cnBycnZ3/8BpRVd9//z2JiYn88ssvrFmzBqlUysKFCwWzIO+/+aOFtlVVVSQlJdGlSxclRlb3ampqyM3NJSEhgdDQUOLj49HX12fIkCGCW5Aoepm8x/CL13llZSXnzp2jd+/eSozs9ZKnhi++yJWUlJCZmUlSUhLDhg1DV1dXWeH9LWLCqyTyBGjcuHF4enoq9hwPDw9n//79xMbG0rdvX9avX6/kSP++f+ONoqKighEjRry0zeiLVqxYQUFBAatXr1ZCdK/Xq6NcWVlZ/PDDD+jr6/Ppp58qVvULhfx4S0pKWLNmDYcPH+bp06f4+fnRuXNnQSa8L57j/zalLXRlZWXcuXOHqKgoTpw4QV5eHkuXLqVv377KDu21yM/PJysrS2V6rdaVPxq1f/WZJtSR/VdfZoVynOLGE0oi34UoMjKSadOmKab3raysGDJkCJMmTaJdu3YYGhoqFkmoGnl7Kng+QlJbW4u6ujqWlpaC+QK9qkGDBjx79oxly5Zx7949dHV1MTMzo6amBj8/P06dOiXI5A+en+OSkhI0NTWprKxET08PDw8PwsLCSE5OpmPHjoKqd5NfvxoaGnh6emJoaMidO3do06YNdnZ2Kvmd/f9UVFRQVFRE48aNX/r+/hs6Msipq6vTtGlTnJ2d8fLy4unTp1y7dg0PDw/BzFq8aN68edy9e5devXoJ9r79R+R1yvL/l3vxey3Uv8WLz275v+VU+RoQR3iVQD66m5SUxNKlS2nevDlffvmlIHZherFuVf7/r44ECTEReNW+ffs4dOgQxcXFFBcXo6Ojg7q6OtOmTVOpRt1/RmZmJvPnz6ddu3Y8ePCAtLQ0rK2tefLkCaWlpejq6nLhwgV+/vlnfHx8lB1unZNf02VlZezYsYNffvmFt956i48//lhQbefCwsIICgqipKSEvn37MmnSJMGNYP8Zr97Dzp49y4oVKwgLC1NiVK9P9+7d2bVrF1ZWVoIqRfpfzp8/T4sWLTA3N1d2KG9UUVERJ0+e5Pz587z11lv06dNHpRPcVwn/yq2H5DfLq1ev0qhRI9LS0vjmm2+wtrbG2dmZDh06qOyD8sUHgZqaGlVVVairq1NWVsbTp08FObL5IvnNYcSIEdjZ2XH9+nXF6Jerq6sgF6oFBweTlJREVlYWn3zyCaNHjyYvLw9dXV2ePHlCeXk5EydOFOyUqPya19LSYsaMGVhbW/Ptt98yZcoUlf0evyotLY2ffvoJV1dXamtr2bFjB127dqVDhw7KDu2Nk5/v5ORkampqOHjwID169FByVK/H+fPnkUgkilaCDRo0+MPabaHIzc3lxx9/5PLlyxQVFTFp0iRmzpxJeno6xcXFODo6CmqW6lUff/wxjx8/Rk9Pj8WLF9OkSRMcHR2VHVadEUd4lUy+zeq5c+fIyMigsrISNTU1vv32W5VKjh4/fkxUVBRFRUVIpVJSU1PR1NSkuLiY27dvY2hoSGxsLGvXrlW5lZ2i/y0pKYkzZ85w+vRprl+/jpeXF++8847gFi696I9GPeS3UplMxoULF+jevbsyQnstvvzyS7S0tJBXwH3++ee0bt2aDz74QLmBvQFVVVUUFhZiYGBAaWkpenp6AKxdu5Z9+/bRo0cPvv76a8G83Lxo1qxZnDhxgs6dO+Pm5saQIUNearEntNrtr7/+mpKSEiZPnkxBQQHbt2/HwcGB3377DX19fd555x3FIlyhiYyMZOXKlRw+fJjCwkKWLl2KhYUFn3/+uTjCK/p75NNhBQUFZGdnU1lZiY2NDW5ubhQUFBAbG0tqaqpKJbvw/OYfGhqKo6MjlZWVdO3alZMnT/L06VOGDBlCWVkZXl5egt1sAv7Ta/fVkg75z4Ry03iVo6Mj9vb2jB49mitXrhAaGsrUqVORyWR4eXkxatQonJ2dBfU3kB/HiwvT5J9JJBK6d+8uqOM9c+YMfn5+in8XFhbSqVMnQNhlSleuXGHr1q1cvnyZx48fY29vj5eXF2+//TZTp07l7bffxsTERJDT/FVVVZw/f55Vq1aRmZnJ2bNnOXjwIK1bt2bgwIH0799fcNvqnjp1Cn9/f1q1agXA0qVLMTMz4+jRo0RGRnL06FEGDx6scs/nP2Pv3r0MGTIEDQ0NzMzMcHR05MaNG7/ruazKhPctrefkD4avvvqKtLQ0NDU1sba2xsHBAQ8PD7p27aqo8VSli6xTp05cunSJ0aNHK1YrFxQUIJVKmTVrFqBax/N3vLpw59+wuEFOQ0MDExMTTExM8PT05N69e8TGxhIYGMjs2bMVU6OqTiaTkZycTHV1Nc7Ozn84rStPAIVwvPB85EdfX1+xVXRZWRmpqamsXbsWEM7o3qsyMzNZtmwZ+vr6LF68mJqaGo4dO8a6desIDAxk3bp1iql+ITp48CBWVlb4+vry5MkTBg0aRHp6OhcvXmTXrl1s3rwZKysrVq1aJYie6qdPn8bAwECR7JaXl1NcXMzixYvR1tamTZs2hIaG8vDhQ8ElvPJ2gj/99JPis7CwMEX3KKGUsIgJ7xskfxBeuHCBrKwsgoKCOHjwIMePHycnJ4d9+/ZhZGTE+vXradmypUo9MH19famoqGD58uXk5uYyceJETp8+zbp16wBhjwLl5eURHBzMuXPnGD58OCNHjlR2SEqlrq5Oy5YtadmyJQMHDuTp06fAH29YoGpWrFhBREQEeXl5WFlZsWnTJlq2bPnS9S206/zgwYPY2tpSUlKCtrY2QUFBODg4oKOjI+hFTFu3bsXKyoqlS5cqPvPy8iI/P58FCxawZcsWvv/+eyVG+HolJiYybtw4AHR1ddHV1aVNmzZ0796d3NxckpKSyM7OFkSyC7Bnz56XypACAgJo37694vhyc3N58OCBoGpa5UJCQtDX11cc66NHj7h37x4DBgwAUPn7tpww71T1XHBwMEOHDsXExARtbW1GjBhB//79mT59On379lXZt8fhw4ejo6PD+vXrCQ0NRU9Pj44dOwr6oQjPC/0bNmyIsbEx3333HYaGhvTp00fZYdULjRo1UizyUPWb5tWrVwkNDWXBggU0a9aMhQsXcuPGDVq2bImamppit7H+/ftjY2Oj7HDrhEwmo7KyktTUVGbNmoWnpyd79+5l4sSJAIL+XkdFRbF3717gP+VKtbW1NGvWjBEjRrBt2zZyc3MFtaPcixYtWqTYWKCyshKpVIpUKkVfXx99fX3s7OyoqKhQcpR1QyaTce/ePWJiYsjOzmbUqFEcPHhQMcIJzxNiDw8PJUb5+ly5cgWpVMo333xD586diYmJ+d0aBCHM0AprKKKee3EESL7LmL+/Py1btsTExARLS0vFdIp8MYCq8fb2ZvHixchkMiwtLQFhPxQjIyN58uQJe/bs4bvvvsPX15czZ86o7Pmra0JaE7t792769+/PgAEDcHJyYvjw4YSFhREaGsqAAQMYNWoUfn5+WFhYKDvUOiORSPj111/Ztm0b1tbW+Pv7k5eXR0xMDHv37iUlJYWioiJlh1nnIiMjMTAwUJRxyMuV5Peyfv36IZVKBXns8HxQ5ueffyYtLQ14XrIk3zGyurpasfmCUDoWSCQSwsLC2L9/P/r6+nz55ZfcuHGDqKgooqKiKC8v5/jx44oRb6EZPXo0b7/9NiUlJQQFBSmO+dSpU+Tm5gLCKMsTbiZSj7Vv357AwEDc3d2pqqrCyckJgOjoaD777DNAtS8uJycnPv30UxYsWMDo0aNZsGABDg4Oyg7rtZAX+gM0btwYCwsLkpKSUFNTE3QZx5+lytfxq6Kiol5auJWSkkJYWBh5eXl069aNHj164OzsjKamphKjfD1sbW2ZO3cuAHFxcRw8eJCdO3dSXV3NwIEDFfctoZCXcZSVlVFTU4O2tvZL1/KdO3fIzc0VbFu28vJyUlNTiYqKokmTJnh7ezNo0CBMTEwEfU9zdHRUlCxERUWxbds2Zs6cCTy/v8uf1UJjb2+Pvb09paWlJCcnk5iYSFpaGjt37kRbWxtzc3M+/fRTNDQ0lB3qPyK2JXtDTp8+Tc+ePRU3zRs3bmBubs7ixYvJyclBR0eHhw8fcuDAAcEkSkVFRXz00Ue0atWK7777Ttnh1Lmqqirc3Nw4ffq0ovZpyJAhTJ06lQEDBgiiZvXvqqysJCcnRzFCpuoiIyP5/vvvCQ8PB54v3HJxcWHx4sX07dsXHR0dJUf45pWXlxMcHIyenp6i1k8IZDIZkydP5saNG9jY2NC5c2c6deqEpaUl+vr6aGpqsnLlSh48eCDILcLh+Y56Dx484MaNG8THx3Pp0iWKi4vp2rUrH3zwgWDLOP5IaWkpBw4cwNDQkLfeekvZ4bwWhw8fpnXr1i8NTD1+/JikpCQiIyNp3LgxX375pRIjrBtiwvsG5OTksGLFCjZs2MDSpUvp168fzs7OAMTHx7N582YcHBzo27cv7du3F0SiJE/az58/z9OnT+nXr5+yQ6pz/v7+/Pzzz5w7dw6AJ0+e4O3tTWxsrJIje7P+qLbLz8+Pa9eusWzZMiVFVbemT59Ow4YNWbp0Kdra2vj5+REREcGOHTuA5wm+qo9+iF6Wnp7OoUOHOHv2LBUVFdja2tKtWzdcXV159913WbdunWBH/F5UUlLC3bt3SU1N5ejRo1haWjJ//nxlhyWqA/n5+WzatInTp0/Tu3dvFi5cyJMnT7h27Rpqamp069YNQLFgVdWJCe8b8OjRI4qLiwEUTZx1dHTo3LkzQ4YM+d2WwkIoDv83+OmnnwgNDaV169Y4OzuTkZEB8NKoj1BG619UXFzMrVu3sLa2fqmG78U+xN7e3owaNYrJkyer/AvciyN+1tbWioVb7777LmPHjlV2eKI34Pz58xw6dIikpCSePn2KhoYGZ86cUXZYr81/21AiLCyMnTt3snLlSsUaDZHqWrRokWKjDXt7ezIyMvj++++Jjo6mbdu2DB8+XLFAVQik38i3zhG9NlpaWoqWH66urrRq1UpRKxMcHExMTAyPHj3C2Nj4d7ViovqrWbNmtG/fnurqaq5cuUJKSgq1tbVUVVWhpaWFoaGhIM/lvn372L59O3l5eTx69AipVIquri5SqRSJREJGRgZbt25lw4YNNGjQQOUTfolEwltvvaXYHCY8PJycnBwaNGjA48ePkclkqKuro6WlpexQRa9Jq1at8PLyYuTIkRgbG+Pt7U3r1q2VHVadq62tVSzQk9+75MmvRCKhbdu27Nu3jy5duvxuoEakeubOncvKlSuxtrYGnu+sp6amxtq1a2nSpAmRkZF4e3ujrq6u5EjrhjjC+5rJR2tlMhmlpaXk5ORgYWGBpqYm2dnZxMfHk5iYSG5uLjU1NUybNg1PT09lhy36k54+fYqOjg5ZWVmkpKSQmppKVlYWz549w9jYmNWrV9OwYUNlh1mnrl+/ztGjR7l69SpPnjzB2NgYW1tbHBwc6Ny5Mxs3buTatWvs2bNH5Ud3/xv5wq2UlBTBLtwS/fscOnQIDQ0N2rVrh7Gx8e8WYObk5DB8+HDi4uKUFKGorsTFxbF06VJCQ0OpqakhLCyMr776ikOHDinWXowZM4YFCxZgb2+v5Gjrhtil4TWrqamhQYMGBAQEEBAQQElJCZaWlnTs2JEePXowbNgwRowYwYULFzh8+DDbt2+na9eu4mhRPRcWFkZgYCBPnz5lwIABTJw4kTZt2tC3b18yMzNJSEigurpacMkugI2NDTY2NtTW1hIbG0tkZCQXLlwgOjoac3NzDh8+zPr165Ud5mvVtWtXunbt+tLCLZFIlclkMvbv309ubi5t2rTBxcUFJycnzM3NFW00d+3aRc+ePZUbqKhO1NTUYGRkxN27d7l+/TpBQUEMHTpUkezeunWLmzdvCibZBXGE941xd3dn8uTJPHr0iOjoaDQ0NCgtLUUmkzF9+nR8fX05cuQIa9asITIyUtnhiv6HtLQ0Zs+ejaurK7W1tZw6dYpNmzb9bgeeiooKQbaoOnbsGDo6Ori4uCimup49e0ZsbCxhYWHcu3fvpfZdIpFIdby6WM/Ozg4LCwvOnz+PgYEBc+fOpW3btsoOU/QP1dbWMmnSJCoqKsjLy8Pd3Z0pU6YoSnW+/fZbiouLBdWJRBzhfY3kC5bi4uJo3LgxkyZNIjMzk5s3b/Lee++xaNEiWrdurVjp27dvX0G9TQnVzp07cXNzQ17+XlFRwYULF3B0dFRstCCRSASX7FZXV/PDDz9w6tQpRQlDw4YNiY+Pp6amhj59+tCnTx/FVsJCXLAnEgmdra0ttra2fPnll8TExBAeHs69e/fo1asXvr6+4mI1gVBTU2P+/Pn4+fnRu3dvJk2ahLq6OgUFBQQFBZGQkCC4dqJiwvsayR/2165dU2zTd/z4cTQ1NenUqRNjxowhLS2N5s2bA9CwYUNBLoQQmjNnzrw0gllYWEinTp0AFF0KhCggIIArV66watUqHB0dKS4uZt68eYSFhdGmTRtOnz7NvHnzFD1phfp3EIn+Ldzc3HBzcxNsLf6/Xdu2bXmxb0FkZCQzZszA3t5e8V8hEZ9Ib0CHDh0ICgri3r17xMXFKRalxcfHY2xsDDyvpxHVf5GRkejr6yvqnMrKykhNTcXX1xcQdpK3d+9exo4dqyjdWL16NdevX+e3335j/vz5XLlyhYKCAiVHKRKJ6pqY7P47ODk5ERISwqZNm/Dx8VF2OHVOHOF9Azp16sTKlStp1KgRjo6OBAUF8fjxY86fP69Y2S3kRElI5FuOyhtxBwUF4eDggI6ODtXV1TRoIMyv1MOHDykpKVEk9jExMRw+fJhVq1YpNlExNTUlOTlZMWMhEolEItVhYGCAgYGBssN4bcQs6w2oqKjAx8cHXV1dhg0bhkwm49SpU0yYMIHmzZsreh+K6jeZTEZlZSXx8fHMmjWLXbt2sXv3bsWbsFCTXXjefq1169bExcVx5coV9u7di7OzM3369FH8zsWLF+ncuTMA4lpYkUgkEtUnwn1CK5G8925FRQX+/v6cPHkSPT09vLy8GDBgAFu3bn1pG1Ix2VUNEomEX3/9lfT0dEJCQvD39ycvL4+YmBhkMhnt2rWjRYsWGBoaKjvUOmdhYYGZmRkLFixAIpHQvHlzZs6cqfi5v78/LVu2xMTERFysJhKJRKJ6R2xL9hrIH/jbtm1j7969uLu7U1VVxeXLl5HJZLi5udGvXz9cXFyUHaroH/o3bUBQVFTEnj17kEgkjBs3jiZNmvDgwQNOnDjB4cOHGT9+PIMGDRIXuIhEIpGo3hET3tdAnvAOGTKEuXPn4urqSmFhIXfu3OHq1auEh4djbW3NokWLFKPBItX24gYEAwYMUHY4b8SdO3fw9vbG1NSUjz/+mMGDB4sjuyKRSCSql8SEt46lpKRw6tQp+vTpQ3BwMKNGjcLW1lbx86qqKu7du4eOjg76+vri9K9IZZWVlXH37l20tLQwMzNTdjgikUgkEv1XYsJbx8LCwvjiiy+QSqVIJBLatWvH8uXLMTExEdxGBCKRSCQSiUSqQEx4X5PU1FQCAgI4cuQItbW1eHh4MHjwYBwcHDA2NhZHdUUikUgkEoneEDHhrWNVVVWoq6u/9Nn58+fZsWMHsbGxqKurEx4ejomJiZIiFIlEIpFIJPp3ERPeOiSvx3327BlBQUEUFhZiampKt27dsLCwoLy8nBMnTjB48GBlhyoSiUQikUj0ryEmvHVMJpMxZcoUiouLAaiurgZg0qRJikRX7MwgEolEIpFI9OaIG0/UsWPHjlFUVMT+/fvR0NCgqKiIvXv3smLFChwdHWnVqpWY7IpEIpFIJBK9QeLKqTpy5MgR0tPTuXLlCoMHD0ZDQ4OamhoMDQ2ZOXMmbm5unDx5UtlhikQikUgkEv3riCO8dSA/P5/169fTsmVLtLW1OXfuHE5OTrRr107xO/fu3aNz584AYu9dkUgkEolEojdIrOH9h+T1uNevXycsLIzU1FSuX7+Oo6MjXbp0QVtbm/z8fCIjI9m3b5/Yi1ckEolEIpHoDRMT3jogT3p37dpFr169ePDgAcePHyctLY38/HyKi4v55ptv8PX1FUd3RSKRSCQSid4wMeH9h+TJbnZ2NqNHjyY2Nlbxs5KSEhISEggMDGTKlCm0b99e7NAgEolEIpFI9IaJNbz/UG1tLVKplEuXLmFjY8PDhw9p0qQJANra2nh6euLp6an4fTHZFYlEIpFIJHqzxLn1f0gqlQKQmZlJYmIiw4YNY9euXRQWFio5MpFIJBKJRCIRiCUNdaK2tpasrCzy8vI4deoUKSkpFBcXY29vj7e3N0OGDFF2iCKRSCQSiUT/WmLCW0ceP36Mnp4eEomE3Nxc4uPjiYiIoKysjO3btys7PJFIJBKJRKJ/LTHhrQM//vgjiYmJaGho4ObmRs+ePWnTpg0ARUVFGBoait0ZRCKRSCQSiZRETHj/ppqaGqRSKcHBwaxbtw5vb28yMjK4f/8+UqkUc3Nzmjdvzpw5cxR1viKRSCQSiUSiN08ccvyb5N0WAgICmDVrFnPnzsXS0pJ+/frRrl07zp8/T1lZGVKpFPGdQiQSiUQikUh5xLZkf5OamhrPnj3jyZMneHh4AHDx4kW2bt2Knp4eDx8+ZNy4cQBi712RSCQSiUQiJRJHeP8GmUxGbW0tDRo0wMTEhCNHjpCSksKzZ88wNTWlqqqKtLQ0zM3NAcTaXZFIJBKJRCIlEkd4/waJRIJEIkFTUxNfX1/geRJsYmJCdHQ0ly5dwsLCAg0NDUWtr0gkEolEIpFIOcSE9y9KSEhg69atjB8/Hnd3d0WPXZlMhqWlJXPmzMHS0pIvvvhCyZGKRCKRSCQSiUDs0vCXnTt3ji1btvDw4UPU1NTo06cP3t7e2NvbI5PJSE9Pp3nz5ujq6io7VJFIJBKJRCIRYsL7l9XU1FBQUMDDhw959913adGiBU+ePMHIyIjBgwfTp08fTE1NxVIGkUgkEolEonpCXE31F0mlUkxNTZFKpTRq1Iht27Yxb948nJycCA4Opn///uTm5orJrkgkEolEIlE9Idbw/kWVlZVoaGiwa9cufHx8aNq0Kb169cLFxYXc3Fzu3r1LixYtlB2m6P/au7uQJv8+juOf2XpYFsvAHqA1c4MVucQ2MvHICQnCiCBE0g4a1FEH0UlFZtGBRA80BkWxFDsxkgKXHtmJM1eOdpJ00EEINi2qeRDFUobbfeDdwL/8ofsubV28X3DB9fy7rt/JPnz3228AAAD/xZCGn/Sjm37Mp1tbW6v79+/L6XQyzy4AAEABo8L7k4aHh/Xhwwf5fD4lEglt2LBBTqdT0nwIzmaz+enKAAAAUDgIvD/p6dOnGhwc1MDAgKamplRdXa10Oq1sNqt169bx5xIAAAAFiiEN/4OPHz9qYGBA0WhUExMTcjgc8nq98nq9stls2rp1659+RAAAAPwDgff/9ObNG0UiET179kzpdFoVFRUKBoNUegEAAAoMgfc3GBoa0uTkpFpbW5l/FwAAoMAQeAEAAGBofP8OAAAAQyPwAgAAwNAIvAAAADA0Ai8AAAAMjcALAAAAQyPwAgAAwNAIvABQAHw+n1wuV36pqKhQQ0OD7t27tyTtxeNxuVwuTU5OLsn9AaCQmP/0AwAA5gUCAQUCAUnSzMyMXr16pba2NlksFrW0tPzhpwOAvxeBFwAKxNq1a1VaWprfttlsisfjevz4MYEXAH4BQxoAoIBZLJbyOiBGAAAD3UlEQVT8+tzcnLq7u9XQ0CC3262Ghgb19vZKkr58+aLdu3drcHAwf35HR4dcLpc+f/6c33f48GEFg8FF7eRyOYXDYdXX16uyslIHDx7UkydP8sd/DIEIh8Oqrq7WoUOHNDc3txSvDAC/HRVeAChQY2Nj6u/v16lTpyRJV65cUSQS0YULF+R2uxWLxXT58mXNzs7q6NGj2rt3r2KxmA4cOCBJevHihUwmk0ZHR+X3+zU9Pa3Xr1/r4sWLSqfTC9q6efOm+vv71d7eLofDoZcvX+rSpUv6+vXrgury0NCQHj58qO/fv2vFihXL1xkA8AsIvABQIO7evauuri5JUiaTUSaTUWVlpRobG/Xt2zc9ePBAZ8+eld/vlySVlZUpmUzqzp07am1tVV1dnXp6eiRJqVRK4+PjqqurUzwel9/vVzQa1ebNm+V2uxWPx/PtptNpdXd36+rVq6qrq5Mkbd++XVNTU+rs7FwQeAOBgMrKypapRwDg92BIAwAUiObmZvX19amvr0+RSES3b99WOp3WkSNHND4+rkwmI4/Hs+Aar9erVCql6elp+Xw+JZNJJZNJPX/+XLt27ZLP59Po6Kik+eqsz+db1O7bt281OzurM2fOqKqqKr+Ew2FNTU1pZmYmfy5hF8DfiAovABQIq9Uqu92e33Y4HLJarWppadHw8LAkyWQyLbgmm81Kksxms8rKyrRjxw6NjIxobGxMNTU1qqmpUVtbmyYmJhSLxRQKhRa1m8vlJEnBYFDl5eWLjq9atSq/vnr16l9/UQBYZlR4AeAvsHPnTpnNZiUSiQX7E4mESktLZbVaJc3P5xuLxTQ6Oqr9+/dr27ZtstlsunXrlkwmk/bt27fo3uXl5TKbzXr//r3sdnt+iUaj6uzsVFERHxUA/m5UeAGgQKTT6fyMCrlcTu/evVNHR4c2bdqk2tpaNTU1KRQKyWq1as+ePRoZGVFPT49Onz6dr/z6fD4dO3ZMuVwuP/yhpqZGjx49UmNjo1auXLmo3fXr16u5uVnBYFDFxcXyeDxKJBK6du2ajh8/vnwdAABLhMALAAWiq6sr/6O1oqIilZSUyOPx6Pr167JYLDp//rxKSkp048YNpVIp2e12tbe3q6mpKX+PqqoqFRcXy+l0as2aNZLmA29vb6/q6+v/te1z585p48aNCoVC+vTpk7Zs2aKTJ0/qxIkTS/vSALAMTLkfg7cAAAAAA2JgFgAAAAyNwAsAAABDI/ACAADA0Ai8AAAAMDQCLwAAAAyNwAsAAABDI/ACAADA0Ai8AAAAMDQCLwAAAAyNwAsAAABDI/ACAADA0P4DRBs9Nty+CSM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43" y="2344738"/>
            <a:ext cx="6406357" cy="504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112000" y="2667000"/>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5" name="Rectangle 4"/>
          <p:cNvSpPr/>
          <p:nvPr/>
        </p:nvSpPr>
        <p:spPr>
          <a:xfrm>
            <a:off x="7035800" y="2371676"/>
            <a:ext cx="5664200" cy="4154984"/>
          </a:xfrm>
          <a:prstGeom prst="rect">
            <a:avLst/>
          </a:prstGeom>
        </p:spPr>
        <p:txBody>
          <a:bodyPr wrap="square">
            <a:spAutoFit/>
          </a:bodyPr>
          <a:lstStyle/>
          <a:p>
            <a:pPr algn="l"/>
            <a:r>
              <a:rPr lang="en-US" dirty="0">
                <a:latin typeface="Arial" panose="020B0604020202020204" pitchFamily="34" charset="0"/>
                <a:cs typeface="Arial" panose="020B0604020202020204" pitchFamily="34" charset="0"/>
              </a:rPr>
              <a:t>It is evident from the above chart that higher the extra runs given, more are the chances of loosing match with very few exceptions. The extra runs gives the boost to the opponent team and they become mentally stronger to overcome the pressure</a:t>
            </a:r>
            <a:r>
              <a:rPr lang="en-US" dirty="0" smtClean="0">
                <a:latin typeface="Arial" panose="020B0604020202020204" pitchFamily="34" charset="0"/>
                <a:cs typeface="Arial" panose="020B0604020202020204" pitchFamily="34" charset="0"/>
              </a:rPr>
              <a:t>.</a:t>
            </a:r>
          </a:p>
          <a:p>
            <a:pPr algn="l"/>
            <a:endParaRPr lang="en-US" dirty="0" smtClean="0">
              <a:latin typeface="Arial" panose="020B0604020202020204" pitchFamily="34" charset="0"/>
              <a:cs typeface="Arial" panose="020B0604020202020204" pitchFamily="34" charset="0"/>
            </a:endParaRPr>
          </a:p>
          <a:p>
            <a:pPr algn="l"/>
            <a:r>
              <a:rPr lang="en-US" dirty="0" smtClean="0">
                <a:latin typeface="Arial" panose="020B0604020202020204" pitchFamily="34" charset="0"/>
                <a:cs typeface="Arial" panose="020B0604020202020204" pitchFamily="34" charset="0"/>
              </a:rPr>
              <a:t>*If both teams gave high extra runs, the team giving higher extras in a match is considered.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41906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Conclusion</a:t>
            </a:r>
            <a:endParaRPr sz="3600" dirty="0"/>
          </a:p>
        </p:txBody>
      </p:sp>
      <p:sp>
        <p:nvSpPr>
          <p:cNvPr id="3" name="TextBox 2"/>
          <p:cNvSpPr txBox="1"/>
          <p:nvPr/>
        </p:nvSpPr>
        <p:spPr>
          <a:xfrm>
            <a:off x="406400" y="1821816"/>
            <a:ext cx="12115800" cy="78893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400" dirty="0">
                <a:latin typeface="Arial" panose="020B0604020202020204" pitchFamily="34" charset="0"/>
                <a:cs typeface="Arial" panose="020B0604020202020204" pitchFamily="34" charset="0"/>
              </a:rPr>
              <a:t>The sample used in this EDA </a:t>
            </a:r>
            <a:r>
              <a:rPr lang="en-US" sz="1400" dirty="0" smtClean="0">
                <a:latin typeface="Arial" panose="020B0604020202020204" pitchFamily="34" charset="0"/>
                <a:cs typeface="Arial" panose="020B0604020202020204" pitchFamily="34" charset="0"/>
              </a:rPr>
              <a:t>exercise </a:t>
            </a:r>
            <a:r>
              <a:rPr lang="en-US" sz="1400" dirty="0">
                <a:latin typeface="Arial" panose="020B0604020202020204" pitchFamily="34" charset="0"/>
                <a:cs typeface="Arial" panose="020B0604020202020204" pitchFamily="34" charset="0"/>
              </a:rPr>
              <a:t>was of considerable size and was sufficient to clearly conclude on below aspects: </a:t>
            </a:r>
            <a:endParaRPr lang="en-US" sz="1400" dirty="0" smtClean="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a:p>
            <a:pPr algn="l"/>
            <a:r>
              <a:rPr lang="en-US" sz="1400" b="1" dirty="0" smtClean="0">
                <a:latin typeface="Arial" panose="020B0604020202020204" pitchFamily="34" charset="0"/>
                <a:cs typeface="Arial" panose="020B0604020202020204" pitchFamily="34" charset="0"/>
              </a:rPr>
              <a:t>Bowling:</a:t>
            </a:r>
            <a:endParaRPr lang="en-US" sz="1400"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dirty="0" err="1">
                <a:latin typeface="Arial" panose="020B0604020202020204" pitchFamily="34" charset="0"/>
                <a:cs typeface="Arial" panose="020B0604020202020204" pitchFamily="34" charset="0"/>
              </a:rPr>
              <a:t>Harbhajan</a:t>
            </a:r>
            <a:r>
              <a:rPr lang="en-US" sz="1400" dirty="0">
                <a:latin typeface="Arial" panose="020B0604020202020204" pitchFamily="34" charset="0"/>
                <a:cs typeface="Arial" panose="020B0604020202020204" pitchFamily="34" charset="0"/>
              </a:rPr>
              <a:t> and Piyush have bowled the max overs and </a:t>
            </a:r>
            <a:r>
              <a:rPr lang="en-US" sz="1400" dirty="0" err="1">
                <a:latin typeface="Arial" panose="020B0604020202020204" pitchFamily="34" charset="0"/>
                <a:cs typeface="Arial" panose="020B0604020202020204" pitchFamily="34" charset="0"/>
              </a:rPr>
              <a:t>Malinga</a:t>
            </a:r>
            <a:r>
              <a:rPr lang="en-US" sz="1400" dirty="0">
                <a:latin typeface="Arial" panose="020B0604020202020204" pitchFamily="34" charset="0"/>
                <a:cs typeface="Arial" panose="020B0604020202020204" pitchFamily="34" charset="0"/>
              </a:rPr>
              <a:t> has been the most successful bowler. </a:t>
            </a:r>
            <a:r>
              <a:rPr lang="en-US" sz="1400" dirty="0" err="1">
                <a:latin typeface="Arial" panose="020B0604020202020204" pitchFamily="34" charset="0"/>
                <a:cs typeface="Arial" panose="020B0604020202020204" pitchFamily="34" charset="0"/>
              </a:rPr>
              <a:t>Malinga</a:t>
            </a:r>
            <a:r>
              <a:rPr lang="en-US" sz="1400" dirty="0">
                <a:latin typeface="Arial" panose="020B0604020202020204" pitchFamily="34" charset="0"/>
                <a:cs typeface="Arial" panose="020B0604020202020204" pitchFamily="34" charset="0"/>
              </a:rPr>
              <a:t> has the best bowling average followed by Bravo and </a:t>
            </a:r>
            <a:r>
              <a:rPr lang="en-US" sz="1400" dirty="0" err="1">
                <a:latin typeface="Arial" panose="020B0604020202020204" pitchFamily="34" charset="0"/>
                <a:cs typeface="Arial" panose="020B0604020202020204" pitchFamily="34" charset="0"/>
              </a:rPr>
              <a:t>Narine</a:t>
            </a:r>
            <a:r>
              <a:rPr lang="en-US" sz="1400" dirty="0">
                <a:latin typeface="Arial" panose="020B0604020202020204" pitchFamily="34" charset="0"/>
                <a:cs typeface="Arial" panose="020B0604020202020204" pitchFamily="34" charset="0"/>
              </a:rPr>
              <a:t>. </a:t>
            </a:r>
          </a:p>
          <a:p>
            <a:pPr marL="285750" indent="-285750" algn="l">
              <a:buFont typeface="Wingdings" panose="05000000000000000000" pitchFamily="2" charset="2"/>
              <a:buChar char="v"/>
            </a:pPr>
            <a:r>
              <a:rPr lang="en-US" sz="1400" dirty="0" err="1">
                <a:latin typeface="Arial" panose="020B0604020202020204" pitchFamily="34" charset="0"/>
                <a:cs typeface="Arial" panose="020B0604020202020204" pitchFamily="34" charset="0"/>
              </a:rPr>
              <a:t>Zahir</a:t>
            </a:r>
            <a:r>
              <a:rPr lang="en-US" sz="1400" dirty="0">
                <a:latin typeface="Arial" panose="020B0604020202020204" pitchFamily="34" charset="0"/>
                <a:cs typeface="Arial" panose="020B0604020202020204" pitchFamily="34" charset="0"/>
              </a:rPr>
              <a:t> Khan and Kulkarni are the top successful opening bowlers whereas Bravo, </a:t>
            </a:r>
            <a:r>
              <a:rPr lang="en-US" sz="1400" dirty="0" err="1">
                <a:latin typeface="Arial" panose="020B0604020202020204" pitchFamily="34" charset="0"/>
                <a:cs typeface="Arial" panose="020B0604020202020204" pitchFamily="34" charset="0"/>
              </a:rPr>
              <a:t>Malinga</a:t>
            </a:r>
            <a:r>
              <a:rPr lang="en-US" sz="1400" dirty="0">
                <a:latin typeface="Arial" panose="020B0604020202020204" pitchFamily="34" charset="0"/>
                <a:cs typeface="Arial" panose="020B0604020202020204" pitchFamily="34" charset="0"/>
              </a:rPr>
              <a:t> and B Kumar are most successful death bowlers.</a:t>
            </a:r>
          </a:p>
          <a:p>
            <a:pPr algn="l"/>
            <a:endParaRPr lang="en-US" sz="1400" dirty="0" smtClean="0">
              <a:latin typeface="Arial" panose="020B0604020202020204" pitchFamily="34" charset="0"/>
              <a:cs typeface="Arial" panose="020B0604020202020204" pitchFamily="34" charset="0"/>
            </a:endParaRPr>
          </a:p>
          <a:p>
            <a:pPr algn="l"/>
            <a:r>
              <a:rPr lang="en-US" sz="1400" b="1" dirty="0" smtClean="0">
                <a:latin typeface="Arial" panose="020B0604020202020204" pitchFamily="34" charset="0"/>
                <a:cs typeface="Arial" panose="020B0604020202020204" pitchFamily="34" charset="0"/>
              </a:rPr>
              <a:t>Batting:</a:t>
            </a:r>
            <a:endParaRPr lang="en-US" sz="1400"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dirty="0">
                <a:latin typeface="Arial" panose="020B0604020202020204" pitchFamily="34" charset="0"/>
                <a:cs typeface="Arial" panose="020B0604020202020204" pitchFamily="34" charset="0"/>
              </a:rPr>
              <a:t>Raina is the highest runs scorer followed by Kohli and Rohit. </a:t>
            </a:r>
          </a:p>
          <a:p>
            <a:pPr marL="285750" indent="-285750" algn="l">
              <a:buFont typeface="Wingdings" panose="05000000000000000000" pitchFamily="2" charset="2"/>
              <a:buChar char="v"/>
            </a:pPr>
            <a:r>
              <a:rPr lang="en-US" sz="1400" dirty="0">
                <a:latin typeface="Arial" panose="020B0604020202020204" pitchFamily="34" charset="0"/>
                <a:cs typeface="Arial" panose="020B0604020202020204" pitchFamily="34" charset="0"/>
              </a:rPr>
              <a:t>Gayle, </a:t>
            </a:r>
            <a:r>
              <a:rPr lang="en-US" sz="1400" dirty="0" err="1">
                <a:latin typeface="Arial" panose="020B0604020202020204" pitchFamily="34" charset="0"/>
                <a:cs typeface="Arial" panose="020B0604020202020204" pitchFamily="34" charset="0"/>
              </a:rPr>
              <a:t>Dhoni</a:t>
            </a:r>
            <a:r>
              <a:rPr lang="en-US" sz="1400" dirty="0">
                <a:latin typeface="Arial" panose="020B0604020202020204" pitchFamily="34" charset="0"/>
                <a:cs typeface="Arial" panose="020B0604020202020204" pitchFamily="34" charset="0"/>
              </a:rPr>
              <a:t> &amp; Warner are very consistent batsmen with batting average above 40 runs. </a:t>
            </a:r>
          </a:p>
          <a:p>
            <a:pPr marL="285750" indent="-285750" algn="l">
              <a:buFont typeface="Wingdings" panose="05000000000000000000" pitchFamily="2" charset="2"/>
              <a:buChar char="v"/>
            </a:pPr>
            <a:r>
              <a:rPr lang="en-US" sz="1400" dirty="0">
                <a:latin typeface="Arial" panose="020B0604020202020204" pitchFamily="34" charset="0"/>
                <a:cs typeface="Arial" panose="020B0604020202020204" pitchFamily="34" charset="0"/>
              </a:rPr>
              <a:t>AB and Kohli had a top two biggest partnership of 229 and 215 runs. Kohli featured in 3 of the top 4 partnerships. AB and Gayle were part of two partnerships each in top 10. </a:t>
            </a:r>
          </a:p>
          <a:p>
            <a:pPr marL="285750" indent="-285750" algn="l">
              <a:buFont typeface="Wingdings" panose="05000000000000000000" pitchFamily="2" charset="2"/>
              <a:buChar char="v"/>
            </a:pPr>
            <a:r>
              <a:rPr lang="en-US" sz="1400" dirty="0">
                <a:latin typeface="Arial" panose="020B0604020202020204" pitchFamily="34" charset="0"/>
                <a:cs typeface="Arial" panose="020B0604020202020204" pitchFamily="34" charset="0"/>
              </a:rPr>
              <a:t>Rohit, </a:t>
            </a:r>
            <a:r>
              <a:rPr lang="en-US" sz="1400" dirty="0" err="1">
                <a:latin typeface="Arial" panose="020B0604020202020204" pitchFamily="34" charset="0"/>
                <a:cs typeface="Arial" panose="020B0604020202020204" pitchFamily="34" charset="0"/>
              </a:rPr>
              <a:t>Dhoni</a:t>
            </a:r>
            <a:r>
              <a:rPr lang="en-US" sz="1400" dirty="0">
                <a:latin typeface="Arial" panose="020B0604020202020204" pitchFamily="34" charset="0"/>
                <a:cs typeface="Arial" panose="020B0604020202020204" pitchFamily="34" charset="0"/>
              </a:rPr>
              <a:t>, Karthik and Raina have been involved in highest number of runouts and need to improve their running between the wickets.</a:t>
            </a:r>
          </a:p>
          <a:p>
            <a:pPr algn="l"/>
            <a:endParaRPr lang="en-US" sz="1400" dirty="0" smtClean="0">
              <a:latin typeface="Arial" panose="020B0604020202020204" pitchFamily="34" charset="0"/>
              <a:cs typeface="Arial" panose="020B0604020202020204" pitchFamily="34" charset="0"/>
            </a:endParaRPr>
          </a:p>
          <a:p>
            <a:pPr algn="l"/>
            <a:r>
              <a:rPr lang="en-US" sz="1400" b="1" dirty="0" smtClean="0">
                <a:latin typeface="Arial" panose="020B0604020202020204" pitchFamily="34" charset="0"/>
                <a:cs typeface="Arial" panose="020B0604020202020204" pitchFamily="34" charset="0"/>
              </a:rPr>
              <a:t>Team</a:t>
            </a:r>
            <a:r>
              <a:rPr lang="en-US" sz="1400" b="1" dirty="0" smtClean="0">
                <a:latin typeface="Arial" panose="020B0604020202020204" pitchFamily="34" charset="0"/>
                <a:cs typeface="Arial" panose="020B0604020202020204" pitchFamily="34" charset="0"/>
              </a:rPr>
              <a:t>:</a:t>
            </a:r>
          </a:p>
          <a:p>
            <a:pPr marL="285750" indent="-285750" algn="l">
              <a:buFont typeface="Wingdings" panose="05000000000000000000" pitchFamily="2" charset="2"/>
              <a:buChar char="v"/>
            </a:pPr>
            <a:r>
              <a:rPr lang="en-US" sz="1400" dirty="0">
                <a:latin typeface="Arial" panose="020B0604020202020204" pitchFamily="34" charset="0"/>
                <a:cs typeface="Arial" panose="020B0604020202020204" pitchFamily="34" charset="0"/>
              </a:rPr>
              <a:t>Feature engineering was done to draw the result of each of the match.</a:t>
            </a:r>
          </a:p>
          <a:p>
            <a:pPr marL="285750" indent="-285750" algn="l">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Mumbai </a:t>
            </a:r>
            <a:r>
              <a:rPr lang="en-US" sz="1400" dirty="0">
                <a:latin typeface="Arial" panose="020B0604020202020204" pitchFamily="34" charset="0"/>
                <a:cs typeface="Arial" panose="020B0604020202020204" pitchFamily="34" charset="0"/>
              </a:rPr>
              <a:t>Indian has won 100 matches out of 164 played followed by CSK and KKR. But winning percentage of CSK is 61% which is better than MI winning percent of 58%. SRH also has 60% winning percent but they have played less number of matches. </a:t>
            </a:r>
          </a:p>
          <a:p>
            <a:pPr marL="285750" indent="-285750" algn="l">
              <a:buFont typeface="Wingdings" panose="05000000000000000000" pitchFamily="2" charset="2"/>
              <a:buChar char="v"/>
            </a:pPr>
            <a:r>
              <a:rPr lang="en-US" sz="1400" dirty="0">
                <a:latin typeface="Arial" panose="020B0604020202020204" pitchFamily="34" charset="0"/>
                <a:cs typeface="Arial" panose="020B0604020202020204" pitchFamily="34" charset="0"/>
              </a:rPr>
              <a:t>CSK, SRH, DCH &amp; PW are better setting targets than chasing </a:t>
            </a:r>
          </a:p>
          <a:p>
            <a:pPr marL="285750" indent="-285750" algn="l">
              <a:buFont typeface="Wingdings" panose="05000000000000000000" pitchFamily="2" charset="2"/>
              <a:buChar char="v"/>
            </a:pPr>
            <a:r>
              <a:rPr lang="en-US" sz="1400" dirty="0">
                <a:latin typeface="Arial" panose="020B0604020202020204" pitchFamily="34" charset="0"/>
                <a:cs typeface="Arial" panose="020B0604020202020204" pitchFamily="34" charset="0"/>
              </a:rPr>
              <a:t>RR, KTK, KKR, RPS, RCB &amp; KXIP performs better chasing targets </a:t>
            </a:r>
          </a:p>
          <a:p>
            <a:pPr marL="285750" indent="-285750" algn="l">
              <a:buFont typeface="Wingdings" panose="05000000000000000000" pitchFamily="2" charset="2"/>
              <a:buChar char="v"/>
            </a:pPr>
            <a:r>
              <a:rPr lang="en-US" sz="1400" dirty="0">
                <a:latin typeface="Arial" panose="020B0604020202020204" pitchFamily="34" charset="0"/>
                <a:cs typeface="Arial" panose="020B0604020202020204" pitchFamily="34" charset="0"/>
              </a:rPr>
              <a:t>MI, GL &amp; DD performs same batting first or chasing targets </a:t>
            </a:r>
          </a:p>
          <a:p>
            <a:pPr algn="l"/>
            <a:endParaRPr lang="en-US" sz="1400" b="1" dirty="0" smtClean="0">
              <a:latin typeface="Arial" panose="020B0604020202020204" pitchFamily="34" charset="0"/>
              <a:cs typeface="Arial" panose="020B0604020202020204" pitchFamily="34" charset="0"/>
            </a:endParaRPr>
          </a:p>
          <a:p>
            <a:pPr algn="l"/>
            <a:r>
              <a:rPr lang="en-US" sz="1400" b="1" dirty="0" smtClean="0">
                <a:latin typeface="Arial" panose="020B0604020202020204" pitchFamily="34" charset="0"/>
                <a:cs typeface="Arial" panose="020B0604020202020204" pitchFamily="34" charset="0"/>
              </a:rPr>
              <a:t>Runs Scoring Pattern</a:t>
            </a:r>
            <a:r>
              <a:rPr lang="en-US" sz="1400" b="1" dirty="0" smtClean="0">
                <a:latin typeface="Arial" panose="020B0604020202020204" pitchFamily="34" charset="0"/>
                <a:cs typeface="Arial" panose="020B0604020202020204" pitchFamily="34" charset="0"/>
              </a:rPr>
              <a:t>:</a:t>
            </a:r>
          </a:p>
          <a:p>
            <a:pPr algn="l"/>
            <a:endParaRPr lang="en-US" sz="1400" b="1" dirty="0" smtClean="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data shows most of the runs are scored in last overs. The average runs scored in last 5 overs is relatively higher than other overs. It is also observed that more runs are scored in 4th, 5th and 6th over as the field restrictions are still on and batsman is set after playing first three overs.</a:t>
            </a:r>
          </a:p>
          <a:p>
            <a:pPr algn="l"/>
            <a:endParaRPr lang="en-US" sz="1400" dirty="0" smtClean="0">
              <a:latin typeface="Arial" panose="020B0604020202020204" pitchFamily="34" charset="0"/>
              <a:cs typeface="Arial" panose="020B0604020202020204" pitchFamily="34" charset="0"/>
            </a:endParaRPr>
          </a:p>
          <a:p>
            <a:pPr algn="l"/>
            <a:r>
              <a:rPr lang="en-US" sz="1400" b="1" dirty="0" smtClean="0">
                <a:latin typeface="Arial" panose="020B0604020202020204" pitchFamily="34" charset="0"/>
                <a:cs typeface="Arial" panose="020B0604020202020204" pitchFamily="34" charset="0"/>
              </a:rPr>
              <a:t>Hypothesis 1 : </a:t>
            </a:r>
            <a:r>
              <a:rPr lang="en-US" sz="1400" dirty="0" smtClean="0">
                <a:latin typeface="Arial" panose="020B0604020202020204" pitchFamily="34" charset="0"/>
                <a:cs typeface="Arial" panose="020B0604020202020204" pitchFamily="34" charset="0"/>
              </a:rPr>
              <a:t>Team </a:t>
            </a:r>
            <a:r>
              <a:rPr lang="en-US" sz="1400" dirty="0">
                <a:latin typeface="Arial" panose="020B0604020202020204" pitchFamily="34" charset="0"/>
                <a:cs typeface="Arial" panose="020B0604020202020204" pitchFamily="34" charset="0"/>
              </a:rPr>
              <a:t>batting first scoring &gt;95runs in first 10 overs has high probability of winning </a:t>
            </a:r>
            <a:r>
              <a:rPr lang="en-US" sz="1400" dirty="0" smtClean="0">
                <a:latin typeface="Arial" panose="020B0604020202020204" pitchFamily="34" charset="0"/>
                <a:cs typeface="Arial" panose="020B0604020202020204" pitchFamily="34" charset="0"/>
              </a:rPr>
              <a:t>matches is </a:t>
            </a:r>
            <a:r>
              <a:rPr lang="en-US" sz="1400" dirty="0">
                <a:latin typeface="Arial" panose="020B0604020202020204" pitchFamily="34" charset="0"/>
                <a:cs typeface="Arial" panose="020B0604020202020204" pitchFamily="34" charset="0"/>
              </a:rPr>
              <a:t>true. The data exploration clearly shows the winning chances of Team batting first and scoring more than 100 runs in first 10 overs have 86% chances of winning and the teams scoring between 95 and 100 have 65% chances of winning. So higher you score in first 10 overs, more are the chances of winning</a:t>
            </a:r>
            <a:r>
              <a:rPr lang="en-US" sz="1400" dirty="0" smtClean="0">
                <a:latin typeface="Arial" panose="020B0604020202020204" pitchFamily="34" charset="0"/>
                <a:cs typeface="Arial" panose="020B0604020202020204" pitchFamily="34" charset="0"/>
              </a:rPr>
              <a:t>.</a:t>
            </a:r>
          </a:p>
          <a:p>
            <a:pPr algn="l"/>
            <a:endParaRPr lang="en-US" sz="1400" dirty="0">
              <a:latin typeface="Arial" panose="020B0604020202020204" pitchFamily="34" charset="0"/>
              <a:cs typeface="Arial" panose="020B0604020202020204" pitchFamily="34" charset="0"/>
            </a:endParaRPr>
          </a:p>
          <a:p>
            <a:pPr algn="l"/>
            <a:r>
              <a:rPr lang="en-US" sz="1400" b="1" dirty="0" smtClean="0">
                <a:latin typeface="Arial" panose="020B0604020202020204" pitchFamily="34" charset="0"/>
                <a:cs typeface="Arial" panose="020B0604020202020204" pitchFamily="34" charset="0"/>
              </a:rPr>
              <a:t>Hypothesis 2 :</a:t>
            </a:r>
            <a:r>
              <a:rPr lang="en-US" sz="1400" dirty="0" smtClean="0">
                <a:latin typeface="Arial" panose="020B0604020202020204" pitchFamily="34" charset="0"/>
                <a:cs typeface="Arial" panose="020B0604020202020204" pitchFamily="34" charset="0"/>
              </a:rPr>
              <a:t> Extra </a:t>
            </a:r>
            <a:r>
              <a:rPr lang="en-US" sz="1400" dirty="0">
                <a:latin typeface="Arial" panose="020B0604020202020204" pitchFamily="34" charset="0"/>
                <a:cs typeface="Arial" panose="020B0604020202020204" pitchFamily="34" charset="0"/>
              </a:rPr>
              <a:t>runs given by Fielding team negatively impacts the chances of </a:t>
            </a:r>
            <a:r>
              <a:rPr lang="en-US" sz="1400" dirty="0" smtClean="0">
                <a:latin typeface="Arial" panose="020B0604020202020204" pitchFamily="34" charset="0"/>
                <a:cs typeface="Arial" panose="020B0604020202020204" pitchFamily="34" charset="0"/>
              </a:rPr>
              <a:t>Win </a:t>
            </a:r>
            <a:r>
              <a:rPr lang="en-US" sz="1400" dirty="0">
                <a:latin typeface="Arial" panose="020B0604020202020204" pitchFamily="34" charset="0"/>
                <a:cs typeface="Arial" panose="020B0604020202020204" pitchFamily="34" charset="0"/>
              </a:rPr>
              <a:t>stood true. It is evident from the above chart that higher the extra runs given, more are the chances of loosing match with very few exceptions. The extra runs gives the boost to the opponent team and they become mentally stronger to overcome the pressure.</a:t>
            </a:r>
          </a:p>
          <a:p>
            <a:pPr algn="l"/>
            <a:endParaRPr lang="en-US" sz="1400" dirty="0">
              <a:latin typeface="Arial" panose="020B0604020202020204" pitchFamily="34" charset="0"/>
              <a:cs typeface="Arial" panose="020B0604020202020204" pitchFamily="34" charset="0"/>
            </a:endParaRPr>
          </a:p>
          <a:p>
            <a:pPr marL="0" marR="0" indent="0" algn="l" defTabSz="5842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Tree>
    <p:extLst>
      <p:ext uri="{BB962C8B-B14F-4D97-AF65-F5344CB8AC3E}">
        <p14:creationId xmlns:p14="http://schemas.microsoft.com/office/powerpoint/2010/main" val="35336843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b="1" dirty="0" smtClean="0">
                <a:latin typeface="Arial" panose="020B0604020202020204" pitchFamily="34" charset="0"/>
                <a:cs typeface="Arial" panose="020B0604020202020204" pitchFamily="34" charset="0"/>
              </a:rPr>
              <a:t>Table of Content</a:t>
            </a:r>
            <a:endParaRPr sz="3600" b="1" dirty="0">
              <a:latin typeface="Arial" panose="020B0604020202020204" pitchFamily="34" charset="0"/>
              <a:cs typeface="Arial" panose="020B0604020202020204" pitchFamily="34" charset="0"/>
            </a:endParaRPr>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514600"/>
            <a:ext cx="11988800" cy="6172200"/>
          </a:xfrm>
          <a:prstGeom prst="rect">
            <a:avLst/>
          </a:prstGeom>
        </p:spPr>
        <p:txBody>
          <a:bodyPr>
            <a:normAutofit fontScale="70000" lnSpcReduction="20000"/>
          </a:bodyPr>
          <a:lstStyle>
            <a:lvl1pPr>
              <a:defRPr>
                <a:latin typeface="Arial"/>
                <a:ea typeface="Arial"/>
                <a:cs typeface="Arial"/>
                <a:sym typeface="Arial"/>
              </a:defRPr>
            </a:lvl1pPr>
          </a:lstStyle>
          <a:p>
            <a:pPr>
              <a:lnSpc>
                <a:spcPct val="120000"/>
              </a:lnSpc>
            </a:pPr>
            <a:r>
              <a:rPr lang="en-US" dirty="0" smtClean="0"/>
              <a:t>IPL Overview</a:t>
            </a:r>
            <a:endParaRPr lang="en-US" dirty="0"/>
          </a:p>
          <a:p>
            <a:pPr>
              <a:lnSpc>
                <a:spcPct val="120000"/>
              </a:lnSpc>
            </a:pPr>
            <a:r>
              <a:rPr lang="en-US" dirty="0" smtClean="0"/>
              <a:t>Objective</a:t>
            </a:r>
            <a:endParaRPr lang="en-US" dirty="0"/>
          </a:p>
          <a:p>
            <a:pPr>
              <a:lnSpc>
                <a:spcPct val="120000"/>
              </a:lnSpc>
            </a:pPr>
            <a:r>
              <a:rPr lang="en-US" dirty="0" smtClean="0"/>
              <a:t>Data </a:t>
            </a:r>
            <a:r>
              <a:rPr lang="en-US" dirty="0" smtClean="0"/>
              <a:t>profiling &amp; Normalization</a:t>
            </a:r>
          </a:p>
          <a:p>
            <a:pPr>
              <a:lnSpc>
                <a:spcPct val="120000"/>
              </a:lnSpc>
            </a:pPr>
            <a:r>
              <a:rPr lang="en-US" dirty="0" smtClean="0"/>
              <a:t>Bowlers Analysis</a:t>
            </a:r>
            <a:endParaRPr lang="en-US" dirty="0"/>
          </a:p>
          <a:p>
            <a:pPr>
              <a:lnSpc>
                <a:spcPct val="120000"/>
              </a:lnSpc>
            </a:pPr>
            <a:r>
              <a:rPr lang="en-US" dirty="0" smtClean="0"/>
              <a:t>Batting </a:t>
            </a:r>
            <a:r>
              <a:rPr lang="en-US" dirty="0" smtClean="0"/>
              <a:t>Analysis</a:t>
            </a:r>
            <a:endParaRPr lang="en-US" dirty="0"/>
          </a:p>
          <a:p>
            <a:pPr>
              <a:lnSpc>
                <a:spcPct val="120000"/>
              </a:lnSpc>
            </a:pPr>
            <a:r>
              <a:rPr lang="en-US" dirty="0" smtClean="0"/>
              <a:t>Team </a:t>
            </a:r>
            <a:r>
              <a:rPr lang="en-US" dirty="0" smtClean="0"/>
              <a:t>Winning Statistics</a:t>
            </a:r>
          </a:p>
          <a:p>
            <a:pPr>
              <a:lnSpc>
                <a:spcPct val="120000"/>
              </a:lnSpc>
            </a:pPr>
            <a:r>
              <a:rPr lang="en-US" dirty="0" smtClean="0"/>
              <a:t>Runs scored patterns</a:t>
            </a:r>
            <a:endParaRPr lang="en-US" dirty="0"/>
          </a:p>
          <a:p>
            <a:pPr>
              <a:lnSpc>
                <a:spcPct val="120000"/>
              </a:lnSpc>
            </a:pPr>
            <a:r>
              <a:rPr lang="en-US" dirty="0" smtClean="0"/>
              <a:t>Hypothesis</a:t>
            </a:r>
            <a:endParaRPr lang="en-US" dirty="0"/>
          </a:p>
          <a:p>
            <a:pPr>
              <a:lnSpc>
                <a:spcPct val="120000"/>
              </a:lnSpc>
            </a:pPr>
            <a:r>
              <a:rPr lang="en-US" dirty="0" smtClean="0"/>
              <a:t>Conclusion</a:t>
            </a:r>
            <a:endParaRPr lang="en-US" dirty="0"/>
          </a:p>
          <a:p>
            <a:endParaRPr lang="en-US"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smtClean="0"/>
              <a:t>IPL</a:t>
            </a:r>
            <a:endParaRPr sz="3600" dirty="0"/>
          </a:p>
        </p:txBody>
      </p:sp>
      <p:sp>
        <p:nvSpPr>
          <p:cNvPr id="140" name="Serves San Francisco and San Mateo Counties…"/>
          <p:cNvSpPr txBox="1">
            <a:spLocks noGrp="1"/>
          </p:cNvSpPr>
          <p:nvPr>
            <p:ph type="body" idx="1"/>
          </p:nvPr>
        </p:nvSpPr>
        <p:spPr>
          <a:xfrm>
            <a:off x="787400" y="2286000"/>
            <a:ext cx="10820400" cy="2895600"/>
          </a:xfrm>
          <a:prstGeom prst="rect">
            <a:avLst/>
          </a:prstGeom>
        </p:spPr>
        <p:txBody>
          <a:bodyPr anchor="t">
            <a:noAutofit/>
          </a:bodyPr>
          <a:lstStyle/>
          <a:p>
            <a:pPr marL="0" indent="0">
              <a:lnSpc>
                <a:spcPct val="120000"/>
              </a:lnSpc>
              <a:buNone/>
              <a:defRPr>
                <a:latin typeface="Arial"/>
                <a:ea typeface="Arial"/>
                <a:cs typeface="Arial"/>
                <a:sym typeface="Arial"/>
              </a:defRPr>
            </a:pPr>
            <a:r>
              <a:rPr lang="en-US" sz="1600" dirty="0" smtClean="0"/>
              <a:t>The </a:t>
            </a:r>
            <a:r>
              <a:rPr lang="en-US" sz="1600" dirty="0"/>
              <a:t>Indian Premier League (IPL), officially Vivo Indian Premier League for sponsorship reasons, is a professional Twenty20 cricket league in India contested during April and May of every year by teams representing Indian cities and some </a:t>
            </a:r>
            <a:r>
              <a:rPr lang="en-US" sz="1600" dirty="0" smtClean="0"/>
              <a:t>states. The </a:t>
            </a:r>
            <a:r>
              <a:rPr lang="en-US" sz="1600" dirty="0"/>
              <a:t>league was founded by the Board of Control for Cricket in India (BCCI) in 2008, and is regarded as the brainchild of Lalit Modi, the founder and former commissioner of the league. IPL has an exclusive window in ICC Future Tours </a:t>
            </a:r>
            <a:r>
              <a:rPr lang="en-US" sz="1600" dirty="0" err="1" smtClean="0"/>
              <a:t>Programmes</a:t>
            </a:r>
            <a:r>
              <a:rPr lang="en-US" sz="1600" dirty="0" smtClean="0"/>
              <a:t>.</a:t>
            </a:r>
          </a:p>
          <a:p>
            <a:pPr marL="0" indent="0">
              <a:lnSpc>
                <a:spcPct val="120000"/>
              </a:lnSpc>
              <a:buNone/>
              <a:defRPr>
                <a:latin typeface="Arial"/>
                <a:ea typeface="Arial"/>
                <a:cs typeface="Arial"/>
                <a:sym typeface="Arial"/>
              </a:defRPr>
            </a:pPr>
            <a:r>
              <a:rPr lang="en-US" sz="1600" dirty="0" smtClean="0">
                <a:sym typeface="Arial"/>
              </a:rPr>
              <a:t>IPL </a:t>
            </a:r>
            <a:r>
              <a:rPr lang="en-US" sz="1600" dirty="0">
                <a:sym typeface="Arial"/>
              </a:rPr>
              <a:t>is </a:t>
            </a:r>
            <a:r>
              <a:rPr lang="en-US" sz="1600" b="1" i="1" dirty="0">
                <a:sym typeface="Arial"/>
              </a:rPr>
              <a:t>allowing corporate India into the dressing room of Indian cricket. </a:t>
            </a:r>
            <a:r>
              <a:rPr lang="en-US" sz="1600" dirty="0" smtClean="0">
                <a:sym typeface="Arial"/>
              </a:rPr>
              <a:t>IPL’s </a:t>
            </a:r>
            <a:r>
              <a:rPr lang="en-US" sz="1600" dirty="0">
                <a:sym typeface="Arial"/>
              </a:rPr>
              <a:t>business master stroke is an amazing synergy of entertainment, cricket and industry. When the largest democracy in the world is mad about cricket, IPL is a paradise for investors.</a:t>
            </a:r>
            <a:endParaRPr lang="en-US" sz="1600" dirty="0" smtClean="0"/>
          </a:p>
          <a:p>
            <a:pPr marL="0" indent="0">
              <a:lnSpc>
                <a:spcPct val="120000"/>
              </a:lnSpc>
              <a:buNone/>
              <a:defRPr>
                <a:latin typeface="Arial"/>
                <a:ea typeface="Arial"/>
                <a:cs typeface="Arial"/>
                <a:sym typeface="Arial"/>
              </a:defRPr>
            </a:pPr>
            <a:endParaRPr lang="en-US" sz="1600" dirty="0"/>
          </a:p>
        </p:txBody>
      </p:sp>
      <p:pic>
        <p:nvPicPr>
          <p:cNvPr id="1026" name="Picture 2" descr="https://qph.fs.quoracdn.net/main-qimg-506134ff80ac1f32061dce071972167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5029200"/>
            <a:ext cx="7632863" cy="4276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smtClean="0"/>
              <a:t>IPL - EDA</a:t>
            </a:r>
            <a:endParaRPr sz="3600" dirty="0"/>
          </a:p>
        </p:txBody>
      </p:sp>
      <p:sp>
        <p:nvSpPr>
          <p:cNvPr id="143" name="Mortgages and Home Equity Loans…"/>
          <p:cNvSpPr txBox="1">
            <a:spLocks noGrp="1"/>
          </p:cNvSpPr>
          <p:nvPr>
            <p:ph type="body" idx="1"/>
          </p:nvPr>
        </p:nvSpPr>
        <p:spPr>
          <a:xfrm>
            <a:off x="508000" y="2324100"/>
            <a:ext cx="11988800" cy="4686300"/>
          </a:xfrm>
          <a:prstGeom prst="rect">
            <a:avLst/>
          </a:prstGeom>
        </p:spPr>
        <p:txBody>
          <a:bodyPr>
            <a:normAutofit/>
          </a:bodyPr>
          <a:lstStyle/>
          <a:p>
            <a:pPr>
              <a:defRPr>
                <a:latin typeface="Arial"/>
                <a:ea typeface="Arial"/>
                <a:cs typeface="Arial"/>
                <a:sym typeface="Arial"/>
              </a:defRPr>
            </a:pPr>
            <a:r>
              <a:rPr lang="en-US" sz="2000" dirty="0"/>
              <a:t>Exploratory data analysis (EDA) is an approach to analyze data sets to summarize their main characteristics, often with visual methods. A statistical model can be used or not, but primarily EDA is for seeing what the data can tell us beyond the formal modeling or hypothesis testing task</a:t>
            </a:r>
          </a:p>
          <a:p>
            <a:pPr>
              <a:defRPr>
                <a:latin typeface="Arial"/>
                <a:ea typeface="Arial"/>
                <a:cs typeface="Arial"/>
                <a:sym typeface="Arial"/>
              </a:defRPr>
            </a:pPr>
            <a:endParaRPr lang="en-US" sz="2000" dirty="0"/>
          </a:p>
          <a:p>
            <a:pPr>
              <a:defRPr>
                <a:latin typeface="Arial"/>
                <a:ea typeface="Arial"/>
                <a:cs typeface="Arial"/>
                <a:sym typeface="Arial"/>
              </a:defRPr>
            </a:pPr>
            <a:r>
              <a:rPr lang="en-US" sz="2000" dirty="0"/>
              <a:t>With this Exploratory Data Analytics on IPL, </a:t>
            </a:r>
            <a:r>
              <a:rPr lang="en-US" sz="2000" dirty="0" smtClean="0"/>
              <a:t>we </a:t>
            </a:r>
            <a:r>
              <a:rPr lang="en-US" sz="2000" dirty="0"/>
              <a:t>have tried to </a:t>
            </a:r>
            <a:r>
              <a:rPr lang="en-US" sz="2000" dirty="0" smtClean="0"/>
              <a:t>explore IPL data on three dimension bowling, batting and team performance. provide </a:t>
            </a:r>
            <a:r>
              <a:rPr lang="en-US" sz="2000" dirty="0"/>
              <a:t>observations with each step in order to explain thoroughly </a:t>
            </a:r>
            <a:r>
              <a:rPr lang="en-US" sz="2000" dirty="0" smtClean="0"/>
              <a:t>on the approach. </a:t>
            </a:r>
            <a:r>
              <a:rPr lang="en-US" sz="2000" dirty="0"/>
              <a:t>Based on the </a:t>
            </a:r>
            <a:r>
              <a:rPr lang="en-US" sz="2000" dirty="0" smtClean="0"/>
              <a:t>observation, found answers to some of the questions and couple of hypothesis.</a:t>
            </a:r>
            <a:endParaRPr sz="2000"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482600" y="685800"/>
            <a:ext cx="11988800" cy="12192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smtClean="0"/>
              <a:t>Data Profiling</a:t>
            </a:r>
            <a:endParaRPr sz="3600" dirty="0"/>
          </a:p>
        </p:txBody>
      </p:sp>
      <p:sp>
        <p:nvSpPr>
          <p:cNvPr id="146" name="On average, Millennials and Gen. X are not able to afford buying homes in the Bay Area, but need to buy cars to get around.…"/>
          <p:cNvSpPr txBox="1">
            <a:spLocks noGrp="1"/>
          </p:cNvSpPr>
          <p:nvPr>
            <p:ph type="body" idx="1"/>
          </p:nvPr>
        </p:nvSpPr>
        <p:spPr>
          <a:xfrm>
            <a:off x="508000" y="2209800"/>
            <a:ext cx="11988800" cy="7391400"/>
          </a:xfrm>
          <a:prstGeom prst="rect">
            <a:avLst/>
          </a:prstGeom>
        </p:spPr>
        <p:txBody>
          <a:bodyPr>
            <a:noAutofit/>
          </a:bodyPr>
          <a:lstStyle/>
          <a:p>
            <a:pPr marL="385318" indent="-385318" defTabSz="479044">
              <a:spcBef>
                <a:spcPts val="1900"/>
              </a:spcBef>
              <a:defRPr sz="2952"/>
            </a:pPr>
            <a:r>
              <a:rPr lang="en-US" sz="1500" dirty="0" smtClean="0">
                <a:latin typeface="Arial" panose="020B0604020202020204" pitchFamily="34" charset="0"/>
                <a:cs typeface="Arial" panose="020B0604020202020204" pitchFamily="34" charset="0"/>
              </a:rPr>
              <a:t>The initial data profiling provides following insights:</a:t>
            </a:r>
          </a:p>
          <a:p>
            <a:pPr marL="385318" indent="-385318" defTabSz="479044">
              <a:spcBef>
                <a:spcPts val="1900"/>
              </a:spcBef>
              <a:defRPr sz="2952"/>
            </a:pPr>
            <a:r>
              <a:rPr lang="en-US" sz="1500" dirty="0" smtClean="0">
                <a:latin typeface="Arial" panose="020B0604020202020204" pitchFamily="34" charset="0"/>
                <a:cs typeface="Arial" panose="020B0604020202020204" pitchFamily="34" charset="0"/>
              </a:rPr>
              <a:t>There are 164750 </a:t>
            </a:r>
            <a:r>
              <a:rPr lang="en-US" sz="1500" dirty="0">
                <a:latin typeface="Arial" panose="020B0604020202020204" pitchFamily="34" charset="0"/>
                <a:cs typeface="Arial" panose="020B0604020202020204" pitchFamily="34" charset="0"/>
              </a:rPr>
              <a:t>observations </a:t>
            </a:r>
            <a:r>
              <a:rPr lang="en-US" sz="1500" dirty="0" smtClean="0">
                <a:latin typeface="Arial" panose="020B0604020202020204" pitchFamily="34" charset="0"/>
                <a:cs typeface="Arial" panose="020B0604020202020204" pitchFamily="34" charset="0"/>
              </a:rPr>
              <a:t>of </a:t>
            </a:r>
            <a:r>
              <a:rPr lang="en-US" sz="1500" dirty="0" smtClean="0">
                <a:latin typeface="Arial" panose="020B0604020202020204" pitchFamily="34" charset="0"/>
                <a:cs typeface="Arial" panose="020B0604020202020204" pitchFamily="34" charset="0"/>
              </a:rPr>
              <a:t>22 </a:t>
            </a:r>
            <a:r>
              <a:rPr lang="en-US" sz="1500" dirty="0" smtClean="0">
                <a:latin typeface="Arial" panose="020B0604020202020204" pitchFamily="34" charset="0"/>
                <a:cs typeface="Arial" panose="020B0604020202020204" pitchFamily="34" charset="0"/>
              </a:rPr>
              <a:t>variables. 13 numeric and 8 object types.</a:t>
            </a:r>
          </a:p>
          <a:p>
            <a:pPr marL="385318" indent="-385318" defTabSz="479044">
              <a:spcBef>
                <a:spcPts val="1900"/>
              </a:spcBef>
              <a:defRPr sz="2952"/>
            </a:pPr>
            <a:r>
              <a:rPr lang="en-US" sz="1500" dirty="0">
                <a:latin typeface="Arial" panose="020B0604020202020204" pitchFamily="34" charset="0"/>
                <a:cs typeface="Arial" panose="020B0604020202020204" pitchFamily="34" charset="0"/>
              </a:rPr>
              <a:t>Below variables have high level of Null </a:t>
            </a:r>
            <a:r>
              <a:rPr lang="en-US" sz="1500" dirty="0" smtClean="0">
                <a:latin typeface="Arial" panose="020B0604020202020204" pitchFamily="34" charset="0"/>
                <a:cs typeface="Arial" panose="020B0604020202020204" pitchFamily="34" charset="0"/>
              </a:rPr>
              <a:t>values obviously due to low number of dismissals compared to number of deliveries.</a:t>
            </a:r>
            <a:endParaRPr lang="en-US" sz="1500" dirty="0">
              <a:latin typeface="Arial" panose="020B0604020202020204" pitchFamily="34" charset="0"/>
              <a:cs typeface="Arial" panose="020B0604020202020204" pitchFamily="34" charset="0"/>
            </a:endParaRPr>
          </a:p>
          <a:p>
            <a:pPr marL="855218" lvl="1" indent="-385318" defTabSz="479044">
              <a:spcBef>
                <a:spcPts val="1900"/>
              </a:spcBef>
              <a:defRPr sz="2952"/>
            </a:pPr>
            <a:r>
              <a:rPr lang="en-US" sz="1500" dirty="0" err="1" smtClean="0">
                <a:latin typeface="Arial" panose="020B0604020202020204" pitchFamily="34" charset="0"/>
                <a:cs typeface="Arial" panose="020B0604020202020204" pitchFamily="34" charset="0"/>
              </a:rPr>
              <a:t>player_dismissed</a:t>
            </a:r>
            <a:r>
              <a:rPr lang="en-US" sz="1500" dirty="0" smtClean="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a:p>
            <a:pPr marL="855218" lvl="1" indent="-385318" defTabSz="479044">
              <a:spcBef>
                <a:spcPts val="1900"/>
              </a:spcBef>
              <a:defRPr sz="2952"/>
            </a:pPr>
            <a:r>
              <a:rPr lang="en-US" sz="1500" dirty="0" err="1" smtClean="0">
                <a:latin typeface="Arial" panose="020B0604020202020204" pitchFamily="34" charset="0"/>
                <a:cs typeface="Arial" panose="020B0604020202020204" pitchFamily="34" charset="0"/>
              </a:rPr>
              <a:t>dismissal_kind</a:t>
            </a:r>
            <a:endParaRPr lang="en-US" sz="1500" dirty="0">
              <a:latin typeface="Arial" panose="020B0604020202020204" pitchFamily="34" charset="0"/>
              <a:cs typeface="Arial" panose="020B0604020202020204" pitchFamily="34" charset="0"/>
            </a:endParaRPr>
          </a:p>
          <a:p>
            <a:pPr marL="855218" lvl="1" indent="-385318" defTabSz="479044">
              <a:spcBef>
                <a:spcPts val="1900"/>
              </a:spcBef>
              <a:defRPr sz="2952"/>
            </a:pPr>
            <a:r>
              <a:rPr lang="en-US" sz="1500" dirty="0" smtClean="0">
                <a:latin typeface="Arial" panose="020B0604020202020204" pitchFamily="34" charset="0"/>
                <a:cs typeface="Arial" panose="020B0604020202020204" pitchFamily="34" charset="0"/>
              </a:rPr>
              <a:t>fielder</a:t>
            </a:r>
            <a:endParaRPr lang="en-US" sz="1500" dirty="0">
              <a:latin typeface="Arial" panose="020B0604020202020204" pitchFamily="34" charset="0"/>
              <a:cs typeface="Arial" panose="020B0604020202020204" pitchFamily="34" charset="0"/>
            </a:endParaRPr>
          </a:p>
          <a:p>
            <a:pPr marL="385318" indent="-385318" defTabSz="479044">
              <a:spcBef>
                <a:spcPts val="1900"/>
              </a:spcBef>
              <a:defRPr sz="2952"/>
            </a:pPr>
            <a:r>
              <a:rPr lang="en-US" sz="1500" dirty="0" smtClean="0">
                <a:latin typeface="Arial" panose="020B0604020202020204" pitchFamily="34" charset="0"/>
                <a:cs typeface="Arial" panose="020B0604020202020204" pitchFamily="34" charset="0"/>
              </a:rPr>
              <a:t>Removed duplicate records</a:t>
            </a:r>
          </a:p>
          <a:p>
            <a:pPr marL="385318" indent="-385318" defTabSz="479044">
              <a:spcBef>
                <a:spcPts val="1900"/>
              </a:spcBef>
              <a:defRPr sz="2952"/>
            </a:pPr>
            <a:r>
              <a:rPr lang="en-US" sz="1500" dirty="0" smtClean="0">
                <a:latin typeface="Arial" panose="020B0604020202020204" pitchFamily="34" charset="0"/>
                <a:cs typeface="Arial" panose="020B0604020202020204" pitchFamily="34" charset="0"/>
              </a:rPr>
              <a:t>Replaced </a:t>
            </a:r>
            <a:r>
              <a:rPr lang="en-US" sz="1500" dirty="0" smtClean="0">
                <a:latin typeface="Arial" panose="020B0604020202020204" pitchFamily="34" charset="0"/>
                <a:cs typeface="Arial" panose="020B0604020202020204" pitchFamily="34" charset="0"/>
              </a:rPr>
              <a:t>Rising </a:t>
            </a:r>
            <a:r>
              <a:rPr lang="en-US" sz="1500" dirty="0">
                <a:latin typeface="Arial" panose="020B0604020202020204" pitchFamily="34" charset="0"/>
                <a:cs typeface="Arial" panose="020B0604020202020204" pitchFamily="34" charset="0"/>
              </a:rPr>
              <a:t>Pune </a:t>
            </a:r>
            <a:r>
              <a:rPr lang="en-US" sz="1500" dirty="0" smtClean="0">
                <a:latin typeface="Arial" panose="020B0604020202020204" pitchFamily="34" charset="0"/>
                <a:cs typeface="Arial" panose="020B0604020202020204" pitchFamily="34" charset="0"/>
              </a:rPr>
              <a:t>Supergiant </a:t>
            </a:r>
            <a:r>
              <a:rPr lang="en-US" sz="1500" dirty="0">
                <a:latin typeface="Arial" panose="020B0604020202020204" pitchFamily="34" charset="0"/>
                <a:cs typeface="Arial" panose="020B0604020202020204" pitchFamily="34" charset="0"/>
              </a:rPr>
              <a:t>with </a:t>
            </a:r>
            <a:r>
              <a:rPr lang="en-US" sz="1500" dirty="0" smtClean="0">
                <a:latin typeface="Arial" panose="020B0604020202020204" pitchFamily="34" charset="0"/>
                <a:cs typeface="Arial" panose="020B0604020202020204" pitchFamily="34" charset="0"/>
              </a:rPr>
              <a:t>Rising </a:t>
            </a:r>
            <a:r>
              <a:rPr lang="en-US" sz="1500" dirty="0">
                <a:latin typeface="Arial" panose="020B0604020202020204" pitchFamily="34" charset="0"/>
                <a:cs typeface="Arial" panose="020B0604020202020204" pitchFamily="34" charset="0"/>
              </a:rPr>
              <a:t>Pune </a:t>
            </a:r>
            <a:r>
              <a:rPr lang="en-US" sz="1500" dirty="0" err="1" smtClean="0">
                <a:latin typeface="Arial" panose="020B0604020202020204" pitchFamily="34" charset="0"/>
                <a:cs typeface="Arial" panose="020B0604020202020204" pitchFamily="34" charset="0"/>
              </a:rPr>
              <a:t>Supergiants</a:t>
            </a:r>
            <a:endParaRPr lang="en-US" sz="1500" dirty="0" smtClean="0">
              <a:latin typeface="Arial" panose="020B0604020202020204" pitchFamily="34" charset="0"/>
              <a:cs typeface="Arial" panose="020B0604020202020204" pitchFamily="34" charset="0"/>
            </a:endParaRPr>
          </a:p>
          <a:p>
            <a:pPr marL="385318" indent="-385318" defTabSz="479044">
              <a:spcBef>
                <a:spcPts val="1900"/>
              </a:spcBef>
              <a:defRPr sz="2952"/>
            </a:pPr>
            <a:r>
              <a:rPr lang="en-US" sz="1500" dirty="0" smtClean="0">
                <a:latin typeface="Arial" panose="020B0604020202020204" pitchFamily="34" charset="0"/>
                <a:cs typeface="Arial" panose="020B0604020202020204" pitchFamily="34" charset="0"/>
              </a:rPr>
              <a:t>Below teams have played in </a:t>
            </a:r>
            <a:r>
              <a:rPr lang="en-US" sz="1500" dirty="0" smtClean="0">
                <a:latin typeface="Arial" panose="020B0604020202020204" pitchFamily="34" charset="0"/>
                <a:cs typeface="Arial" panose="020B0604020202020204" pitchFamily="34" charset="0"/>
              </a:rPr>
              <a:t>IPL. Few teams have played less seasons, thus having less data.</a:t>
            </a:r>
            <a:endParaRPr lang="en-US" sz="1500" dirty="0" smtClean="0">
              <a:latin typeface="Arial" panose="020B0604020202020204" pitchFamily="34" charset="0"/>
              <a:cs typeface="Arial" panose="020B0604020202020204" pitchFamily="34" charset="0"/>
            </a:endParaRPr>
          </a:p>
          <a:p>
            <a:pPr marL="469900" lvl="1" indent="0" defTabSz="479044">
              <a:spcBef>
                <a:spcPts val="1900"/>
              </a:spcBef>
              <a:buNone/>
              <a:defRPr sz="2952"/>
            </a:pPr>
            <a:r>
              <a:rPr lang="en-US" sz="1500" dirty="0" smtClean="0">
                <a:latin typeface="Arial" panose="020B0604020202020204" pitchFamily="34" charset="0"/>
                <a:cs typeface="Arial" panose="020B0604020202020204" pitchFamily="34" charset="0"/>
              </a:rPr>
              <a:t>*	Sunrisers </a:t>
            </a:r>
            <a:r>
              <a:rPr lang="en-US" sz="1500" dirty="0">
                <a:latin typeface="Arial" panose="020B0604020202020204" pitchFamily="34" charset="0"/>
                <a:cs typeface="Arial" panose="020B0604020202020204" pitchFamily="34" charset="0"/>
              </a:rPr>
              <a:t>Hyderabad</a:t>
            </a:r>
            <a:r>
              <a:rPr lang="en-US" sz="1500" dirty="0" smtClean="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Royal </a:t>
            </a:r>
            <a:r>
              <a:rPr lang="en-US" sz="1500" dirty="0">
                <a:latin typeface="Arial" panose="020B0604020202020204" pitchFamily="34" charset="0"/>
                <a:cs typeface="Arial" panose="020B0604020202020204" pitchFamily="34" charset="0"/>
              </a:rPr>
              <a:t>Challengers </a:t>
            </a:r>
            <a:r>
              <a:rPr lang="en-US" sz="1500" dirty="0" smtClean="0">
                <a:latin typeface="Arial" panose="020B0604020202020204" pitchFamily="34" charset="0"/>
                <a:cs typeface="Arial" panose="020B0604020202020204" pitchFamily="34" charset="0"/>
              </a:rPr>
              <a:t>Bangalore </a:t>
            </a:r>
          </a:p>
          <a:p>
            <a:pPr marL="469900" lvl="1" indent="0" defTabSz="479044">
              <a:spcBef>
                <a:spcPts val="1900"/>
              </a:spcBef>
              <a:buNone/>
              <a:defRPr sz="2952"/>
            </a:pP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Mumbai Indians 								</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Rising </a:t>
            </a:r>
            <a:r>
              <a:rPr lang="en-US" sz="1500" dirty="0">
                <a:latin typeface="Arial" panose="020B0604020202020204" pitchFamily="34" charset="0"/>
                <a:cs typeface="Arial" panose="020B0604020202020204" pitchFamily="34" charset="0"/>
              </a:rPr>
              <a:t>Pune </a:t>
            </a:r>
            <a:r>
              <a:rPr lang="en-US" sz="1500" dirty="0" err="1" smtClean="0">
                <a:latin typeface="Arial" panose="020B0604020202020204" pitchFamily="34" charset="0"/>
                <a:cs typeface="Arial" panose="020B0604020202020204" pitchFamily="34" charset="0"/>
              </a:rPr>
              <a:t>Supergiants</a:t>
            </a:r>
            <a:r>
              <a:rPr lang="en-US" sz="1500" dirty="0" smtClean="0">
                <a:latin typeface="Arial" panose="020B0604020202020204" pitchFamily="34" charset="0"/>
                <a:cs typeface="Arial" panose="020B0604020202020204" pitchFamily="34" charset="0"/>
              </a:rPr>
              <a:t> </a:t>
            </a:r>
          </a:p>
          <a:p>
            <a:pPr marL="469900" lvl="1" indent="0" defTabSz="479044">
              <a:spcBef>
                <a:spcPts val="1900"/>
              </a:spcBef>
              <a:buNone/>
              <a:defRPr sz="2952"/>
            </a:pP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Gujarat Lions 								</a:t>
            </a:r>
            <a:r>
              <a:rPr lang="en-US" sz="1500" dirty="0" smtClean="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Kolkata </a:t>
            </a:r>
            <a:r>
              <a:rPr lang="en-US" sz="1500" dirty="0">
                <a:latin typeface="Arial" panose="020B0604020202020204" pitchFamily="34" charset="0"/>
                <a:cs typeface="Arial" panose="020B0604020202020204" pitchFamily="34" charset="0"/>
              </a:rPr>
              <a:t>Knight </a:t>
            </a:r>
            <a:r>
              <a:rPr lang="en-US" sz="1500" dirty="0" smtClean="0">
                <a:latin typeface="Arial" panose="020B0604020202020204" pitchFamily="34" charset="0"/>
                <a:cs typeface="Arial" panose="020B0604020202020204" pitchFamily="34" charset="0"/>
              </a:rPr>
              <a:t>Riders </a:t>
            </a:r>
          </a:p>
          <a:p>
            <a:pPr marL="469900" lvl="1" indent="0" defTabSz="479044">
              <a:spcBef>
                <a:spcPts val="1900"/>
              </a:spcBef>
              <a:buNone/>
              <a:defRPr sz="2952"/>
            </a:pP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Kings </a:t>
            </a:r>
            <a:r>
              <a:rPr lang="en-US" sz="1500" dirty="0">
                <a:latin typeface="Arial" panose="020B0604020202020204" pitchFamily="34" charset="0"/>
                <a:cs typeface="Arial" panose="020B0604020202020204" pitchFamily="34" charset="0"/>
              </a:rPr>
              <a:t>XI </a:t>
            </a:r>
            <a:r>
              <a:rPr lang="en-US" sz="1500" dirty="0" smtClean="0">
                <a:latin typeface="Arial" panose="020B0604020202020204" pitchFamily="34" charset="0"/>
                <a:cs typeface="Arial" panose="020B0604020202020204" pitchFamily="34" charset="0"/>
              </a:rPr>
              <a:t>Punjab 								</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Delhi Daredevils </a:t>
            </a:r>
          </a:p>
          <a:p>
            <a:pPr marL="469900" lvl="1" indent="0" defTabSz="479044">
              <a:spcBef>
                <a:spcPts val="1900"/>
              </a:spcBef>
              <a:buNone/>
              <a:defRPr sz="2952"/>
            </a:pP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Chennai </a:t>
            </a:r>
            <a:r>
              <a:rPr lang="en-US" sz="1500" dirty="0">
                <a:latin typeface="Arial" panose="020B0604020202020204" pitchFamily="34" charset="0"/>
                <a:cs typeface="Arial" panose="020B0604020202020204" pitchFamily="34" charset="0"/>
              </a:rPr>
              <a:t>Super </a:t>
            </a:r>
            <a:r>
              <a:rPr lang="en-US" sz="1500" dirty="0" smtClean="0">
                <a:latin typeface="Arial" panose="020B0604020202020204" pitchFamily="34" charset="0"/>
                <a:cs typeface="Arial" panose="020B0604020202020204" pitchFamily="34" charset="0"/>
              </a:rPr>
              <a:t>Kings 							</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Rajasthan Royals </a:t>
            </a:r>
          </a:p>
          <a:p>
            <a:pPr marL="469900" lvl="1" indent="0" defTabSz="479044">
              <a:spcBef>
                <a:spcPts val="1900"/>
              </a:spcBef>
              <a:buNone/>
              <a:defRPr sz="2952"/>
            </a:pP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Deccan Chargers 							</a:t>
            </a:r>
            <a:r>
              <a:rPr lang="en-US" sz="1500" dirty="0" smtClean="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Kochi </a:t>
            </a:r>
            <a:r>
              <a:rPr lang="en-US" sz="1500" dirty="0">
                <a:latin typeface="Arial" panose="020B0604020202020204" pitchFamily="34" charset="0"/>
                <a:cs typeface="Arial" panose="020B0604020202020204" pitchFamily="34" charset="0"/>
              </a:rPr>
              <a:t>Tuskers </a:t>
            </a:r>
            <a:r>
              <a:rPr lang="en-US" sz="1500" dirty="0" smtClean="0">
                <a:latin typeface="Arial" panose="020B0604020202020204" pitchFamily="34" charset="0"/>
                <a:cs typeface="Arial" panose="020B0604020202020204" pitchFamily="34" charset="0"/>
              </a:rPr>
              <a:t>Kerala </a:t>
            </a:r>
          </a:p>
          <a:p>
            <a:pPr marL="469900" lvl="1" indent="0" defTabSz="479044">
              <a:spcBef>
                <a:spcPts val="1900"/>
              </a:spcBef>
              <a:buNone/>
              <a:defRPr sz="2952"/>
            </a:pP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Pune Warriors</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solidFill>
                  <a:schemeClr val="accent6">
                    <a:hueOff val="36663"/>
                    <a:satOff val="1899"/>
                    <a:lumOff val="-23748"/>
                  </a:schemeClr>
                </a:solidFill>
                <a:latin typeface="Arial"/>
                <a:ea typeface="Arial"/>
                <a:cs typeface="Arial"/>
                <a:sym typeface="Arial"/>
              </a:rPr>
              <a:t>Data Profiling</a:t>
            </a:r>
            <a:endParaRPr lang="en-US" sz="3600" dirty="0">
              <a:solidFill>
                <a:schemeClr val="accent6">
                  <a:hueOff val="36663"/>
                  <a:satOff val="1899"/>
                  <a:lumOff val="-23748"/>
                </a:schemeClr>
              </a:solidFill>
              <a:latin typeface="Arial"/>
              <a:ea typeface="Arial"/>
              <a:cs typeface="Arial"/>
              <a:sym typeface="Arial"/>
            </a:endParaRPr>
          </a:p>
        </p:txBody>
      </p:sp>
      <p:sp>
        <p:nvSpPr>
          <p:cNvPr id="4" name="AutoShape 2" descr="data:image/png;base64,iVBORw0KGgoAAAANSUhEUgAAAogAAAI8CAYAAAByElrZAAAABHNCSVQICAgIfAhkiAAAAAlwSFlzAAAPYQAAD2EBqD%2BnaQAAADl0RVh0U29mdHdhcmUAbWF0cGxvdGxpYiB2ZXJzaW9uIDIuMi4zLCBodHRwOi8vbWF0cGxvdGxpYi5vcmcvIxREBQAAIABJREFUeJzs3XlYVeX6//H3ZhAQVExAxCFzAH5ZxkYcC1PQTMvhmENppKWWoqJmg9WpLHNqOpZT5ZDlkJiaWdk5nWMetVNKppVpmEMZigIiJuDAtH9/kPvrVkxYC92w/byuiwtYa93redaz9t7c3Guy2Gw2GyIiIiIif3JzdgdEREREpGJRgigiIiIiDpQgioiIiIgDJYgiIiIi4kAJooiIiIg4UIIoIiIiIg6UIIqIiIiIAyWIIiIiIuJACaKIiIiIOPBwdgdExHUdOnSI2NjYS8739PTEz8%2BPhg0b0qFDB%2B6//378/PyuYg9FRKQkFj1qT0SulPMTxNDQ0IuSv/z8fI4fP87hw4cBCAkJYdGiRVx//fVXva8iIvJ/lCCKyBVzfoL4/vvv07p16xKX27p1K/Hx8eTk5GC1Wlm%2BfPnV7KaIiFxA5yCKiNO1bt2aRx99FIAdO3bw008/OblHIiLXNiWIIlIhdO7c2f7zDz/84MSeiIiILlIRkQqhWrVq9p9zc3Md5n377bcsXryY7du3c%2BLECapXr05ERARxcXG0bdu2xPWdPHmS5cuXs3HjRvbt20dOTg4%2BPj40aNCAjh078sADD1CjRg2HmLCwMAD%2B97//MW3aNNavX4%2BbmxvNmjVj4cKFeHh48MMPP7Bo0SJ2797NkSNH8PLy4oYbbqBTp04MGDCgxItszpw5w/Lly1m3bh379u0jPz%2Bf2rVr065dOx566CEaNmzosPzWrVt54IEHuOWWW1i6dCmLFy9mzZo1HDx4EE9PT5o1a0ZcXBydOnUyMtQiIpelBFFEKoSDBw/afw4ODrb//OqrrzJv3jwAatSoQWhoKOnp6axfv57169czdOhQHn/8cYd1/fbbbwwePJgjR47g4eFBgwYNqFu3LocPH2bXrl3s2rWLzz77jFWrVuHr63tRX0aPHs2OHTsIDQ3l%2BPHjBAYG4uHhwRdffMG4ceMoKCigZs2aNGnShNzcXH788Ud%2B%2BOEH1q5dy/Llyx2SxKNHj/Lggw9y4MABABo2bIivry/79%2B8nMTGRNWvWMG3aNLp163ZRP/Lz8xk2bBjffPMNNWvWpHHjxvz6669s2bKFLVu2MHHiRO677z5zAy8iUhKbiMgVkpKSYgsNDbWFhobatmzZ8pfLPvHEE7bQ0FBbs2bNbBkZGTabzWb74IMPbKGhobaoqCjbxx9/bF%2B2qKjI9tlnn9kiIiJsoaGhthUrVjis6/7777eFhoba%2BvXrZ0tLS3OI%2B%2Bijj2zh4eG20NBQ25IlSxzizvX1pptusiUlJdlsNputsLDQlpWVZSssLLTdeuutttDQUNu8efNsBQUF9riffvrJ1qZNG1toaKjt7bfftk8vKCiw9ezZ0xYaGmrr0qWL7eeff7bPy87Otj3zzDP2bf7%2B%2B%2B/t87Zs2WLvS0REhG3t2rX2eSdPnrQNGjTIFhoaamvVqpUtPz//L8dVRMQInYMoIk5z5swZdu/ezfPPP8%2BaNWsAGDx4MAEBAeTl5TFz5kwApkyZQo8ePexxFouFbt262SuHM2fOpKCgAIDMzEz27t0LwKRJkwgKCnKI69WrF61atQJgz549Jfara9eutGzZEgA3Nzf8/f05fvw4GRkZAPTr1w93d3f78s2aNWPcuHF06tQJf39/%2B/R//vOf/Pzzz3h5eTFv3jzCw8Pt8/z8/HjppZeIjo4mPz%2Bff/zjHyX2JSEhge7du9t/r1atmn27T5w4wa%2B//nqJ0RURMU6HmEXkqnjggQcuu0zfvn0ZM2YMUHw187Fjx/D19b3kzbZ79OjBpEmTSEtLY/fu3TRv3pxatWqxZcsWzpw5g7e390UxhYWF9kPAZ86cKXG9LVq0uGhazZo1qVGjBn/88QePPfYYI0aM4JZbbsHNrfj/7H79%2BtGvXz%2BHmC%2B//BKAmJgY6tevX2JbDz74IJs3byYpKYns7GyHczEBOnbseFFM48aN7T%2BfPHmyxPWKiJihBFFErooLb5RtsVjw8vLC39%2BfsLAwOnXqRJMmTezzz1UB8/PzGThw4CXX6%2B7uTlFREQcOHKB58%2Bb26d7e3hw5coQffviB33//nZSUFPbv38/PP//MqVOnACgqKipxnYGBgSW289hjj/Hss8%2ByceNGNm7cSI0aNWjdujW33norHTp0cDh3ErBX95o1a3bJ/p%2BbV1hYyMGDB7npppsc5teuXfuimPMT38LCwkuuW0TEKCWIInJV/P3vf7/kjbJLkp2dDUBeXh7bt2%2B/7PLnV9IOHDjAyy%2B/zMaNGx2SQD8/P6KiokhPTyc5OfmS6yqp8gjFVcLrr7%2Bed999l6%2B//po//viDL774gi%2B%2B%2BAKLxUKHDh2YOHGiPVHMyckBuKgqeL7zk%2BYLr96G4scR/hWbnnUgIleAEkQRqZB8fHyA4grb6tWrSx2XmZnJ/fffT2ZmJiEhIfTr148bb7yRRo0aUa9ePSwWC%2BPHj//LBPGvtG7dmtatW3PmzBm2bdvGt99%2By%2BbNm9m1axcbNmzgyJEjrFmzBovFYr9C%2BlyyW5LzE9uSrqgWEXEGJYgiUiHdcMMNQPEtawoKCvDwuPjjymazsXXrVoKDgwkJCaFKlSqsWrWKzMxM/P39WbVqFdddd91FcWlpaWXuT15eHikpKeTk5HDLLbfg7e3Nbbfdxm233ca4ceP47LPPePTRR0lOTmbPnj2Eh4fTqFEjdu/eza5duy653p07dwLFh9wbNGhQ5n6JiFwJuopZRCqkli1bUq1aNXJzcy9ZQfzkk08YNGgQXbt25ejRo0Dx858BQkJCSkwO9%2B3bx/fffw%2BU7fy9TZs20a1bNx5%2B%2BGHy8vIumt%2BuXTv7z%2BfWe%2B4Cky%2B//JKUlJQS1/v%2B%2B%2B8DEBERQfXq1UvdHxGRK0kJoohUSFWrVuXhhx8GYPLkyaxatcrhfML//Oc/PP/880DxbWnOVd8aNWoEQHJyMv/617/sy9tsNjZt2sTQoUPJz88H4PTp06XuT/v27alZsyYnTpzgySef5MSJE/Z5ubm5TJ8%2BHYA6derQtGlTAO68807CwsI4e/Ysw4YNczisnZOTw7PPPstXX32Fh4cHjz32WOkHR0TkCtMhZhGpsIYNG0ZKSgorVqzg6aef5pVXXqFevXqkpaWRnp4OQGRkJC%2B99JI9pk%2BfPixbtoyDBw%2BSkJBA3bp1qVmzJkeOHCEzMxNPT09atWpFUlJSmQ41V6lShTfeeIMhQ4awbt061q9fT4MGDXBzcyMlJYVTp07h4%2BPDtGnTqFKlCgAeHh7MmTOHYcOGceDAAXr27OnwJJVzt%2BJ54YUXiIqKKt/BExExQQmiiFRYFouFSZMm0aVLF5YvX873339vv/F0REQEd999N/3797cnZFB8VfDKlSuZN28eGzZs4NChQxw7dozg4GA6dOjAoEGDqFq1Kp06dSI5OZnU1FRCQkJK1Z/WrVvz4Ycf8u677/Ldd9/x22%2B/4eHhQXBwMLfddhsPPfTQReuqV68eq1at4oMPPuCf//wn%2B/fv5%2BjRo9SpU4fo6GgGDhx40bOYRUSczWLTPRJERERE5Dw6B1FEREREHChBFBEREREHShBFRERExIESRBEREZGr5Pjx43Tu3JmtW7decpmNGzfSvXt3IiIi6Nq1Kxs2bHCYP2/ePNq3b09ERARxcXEcOHCg3PupBFFERETkKvjuu%2B/o378/v//%2B%2ByWX%2Be233xg9ejRjxoxh27ZtjB49mrFjx9pvy/XRRx%2BxePFiFixYwNatW2nWrBkJCQnl/lx2JYgiIiIiV9hHH33EY489xrhx4y67XFRUFJ06dcLDw4Nu3brRsmVLEhMTAVixYgUDBgygadOmeHl5MX78eFJTU/%2ByImmEEkQRERGRy0hPT2fXrl0OX%2Bdu2F8at912G//%2B97/p1q3bXy63b98%2BQkNDHaY1adLE/iSmC%2Bd7enrSsGFDhyc1lQfdKNsVWCzG4m64AfbuhaZN4ddfyx4/dqyxdmvVgqefhilTIDPT2Dpef91YXCVlw%2BA%2BlkrjvKcIlpmbm7l4Z7Xr5qQShaUg31ighwcUFBhut9DN03Cs2bF2L3LONuNpfJtNMfp38S8kvvkms2bNcpg2atQoRo8eXar4wMDAUi2Xm5uLj4%2BPwzRvb29OnTpVqvnlRQnitczfH9zdi79fTT4%2BxZ92F7zArwqLBZxxb3hntevEptXu1W37WmvXKWPtrA12ZtNO3OaKpn///sTExDhMK23SVxY%2BPj6cOXPGYdqZM2fw9fUt1fzyogRRREREXMsVKE8HBQURFBRU7uu9UGhoKLt27XKYtm/fPm666SYAmjZtyt69e%2BnYsSMA%2Bfn5/PbbbxcdljZL5yCKiIiIVBA9evQgKSmJdevWUVBQwLp160hKSqJnz54A3HPPPSxZsoTk5GTOnj3La6%2B9RkBAAFFRUeXaD1UQRURExLU46wRXg6xWKy%2B88AI9evSgcePGzJ49m1dffZVnnnmGunXrMnPmTG644QYA%2BvTpQ3Z2NiNHjuT48ePcfPPNvP3223iW8/meShBFRETEtVTwBHHPnj0Ov%2B/YscPh9%2BjoaKKjo0uMtVgsPPTQQzz00ENXrH%2BgQ8wiIiIicgFVEEVERMS1VPAKYmWgERQRERERB6ogioiIiGtRBdE0JYgiIiLiWpQgmqYR/FNqaipWq5XU1NQyx06YMIEJEyZcgV6JiIiIXH2qIP4pJCTkosvMRUREpBJSBdE0jeCfDh06RFhYmP374sWL6dKlC1arlXvvvdfhnkXr16/nrrvuIiIigkceeYSsrCyHdX322Wd0796dFi1a0Lt3b7766isAsrKyaN%2B%2BPS%2B//DIABQUF3HvvvTz66KNXb0NFRERELkMVxEv47LPPWLJkCd7e3iQkJPDyyy%2BzYMECDhw4wJgxY5gyZQrdunXjv//9LwkJCfTo0QOAjRs38vzzzzN37lwiIyPZtGkTo0ePZsWKFTRt2pRXXnmFIUOG0LlzZzZs2EBWVhbz588vdb/S09PJyMhwmBZ4ww0E%2BfuXfSPDwx2/l1W9esbizj3L8io801JERK5BqiCapgTxEuLi4ggMDASga9euvP322wCsW7eOm266yZ4QdurUyf7AbIAlS5Zw33330bJlSwA6duxITEwMy5cv59lnn6V169YMGTKEsWPHcvLkST744AP8/PxK3a/ExERmzZrlMG3UmDGMHjPG%2BMYuW2Y81oy4OOe0a7FUunbN9rgSbvI11667u7m2zcZXtnZN7WMzjyQzEWt2qEyNtbsTtjk/33ibZilBNE0J4iUEBATYf/bw8MBmswGQlpZGSEiIw7INGjSwH2Y%2BfPgwSUlJfPDBB/b5hYWFtGnTxv77gAEDmD9/PlarlfAyVu/69%2B9PTEyMw7TA7t3hvffKtB6guHK4bBkMGADJyWWPHziw7DFQXDmMi4PFiyE93dg6jB6Wt1jgz315VZls12YiRaykm3zNtVtUZDzW3R0KC43HO6tdo3/DzY61pcBg4uLpaSrpKXQzkVyaHGv3Iudss1ReShDLKDg4mP/%2B978O044ePYqXl5d9fq9evXj44Yft81NTU/H29rb//uyzzxIdHc3OnTtZtmwZAwYMKHX7QUFBBF14aPbXX8u%2BIedLTgYjF%2Bjcfru5dtPT4dAhc%2BsQERG5kCqIpmkEy6hHjx788ssvrFixgoKCAr766iv%2B/e9/2%2Bf369eP999/nx9//BGAnTt30rt3bz799FMA3nvvPXbv3s3UqVN58cUXmT59Onv37nXKtoiIiIiURBXEMqpfvz5vvfUW06ZNY/LkyTRr1ozOnTvb5995552cOnWKp59%2BmtTUVPz9/Rk8eDBxcXEkJyfz6quv8uabb1KzZk1iY2Pp1q0bjz76KCtXrrRXIUVERMQEVRBNs9hszjhbR8qV0bO1rVbYvh0iI40dYh471li79erB%2BPHw2mvGDzG//rqxuEp6gprOQXT9dnUOYunpHEQD8c46B9HMBUFm1KlT/us8cqT811mBKcUWEREREQc6xCwiIiKuRYeYTdMIioiIiIgDVRBFRETEtaiCaJoSRBEREXEtShBN0wiKiIiIiANVEEVERMS1qIJomkZQRERERByogugKzNywGmDgQGPPVZ4xw1i7VmvxjbKXLjV2g24wfqNskcuwYPQOzBYTscXxzmKm2FIpCzVG7kp%2B7oEENpvxu3Q7c6yctc3OUilfmBWLEkQRERFxLUoQTdMIioiIiIgDVRBFRETEtaiCaJpGUEREREQcqIIoIiIirkUVRNOUIIqIiIhrUYJomkZQRERERByogigiIiKuRRVE05QgioiIiGtRgmiaRlBEREREHFzTCeLBgwed3QUREREpb25u5f91jbn2tvhP06dPZ%2B7cuZdd7tChQ4SFhXHo0CFD7Tz33HM899xzl5wfExPD6tWrDa1bRERE5Eq4Zs9BzMrKuirtvPjii1elHREREfnTNVjxK2%2BVagTPVfPWrFlDx44diYiI4KmnnmLbtm306NEDq9XKoEGDOH78ODk5Ofz973/njjvuICIigujoaN566y0AZs%2BezSeffMInn3xCjx49AEhJSWH48OG0aNGCtm3bMnHiRPLy8uxtf/LJJ3Tt2pWIiAgGDx5MWlpaqfo8YcIEJkyYAIDNZuOtt97itttuIyoqiunTp1NYWFjOoyQiInKN0yFm0yplBXHjxo2sW7eOlJQUevXqxe7du5k3bx6enp7ce%2B%2B9LFu2jGPHjnHo0CFWrlxJtWrV%2BOKLL0hISKBr166MHDmSlJQUAKZNm0ZBQQFDhgyhdevWbNq0iTNnzjBkyBBmzpxJ//79Adi1axcrVqygqKiIwYMHM3v27DJXB1etWsV7773H/Pnzadq0KbNmzeLo0aNlWkd6ejoZGRkO0wJ9fAiqVatM6wEgKMjxe1lZrcbiwsMdv4uIXE0Wi/EYI7EVgTO22WYzFicVQqVMEB966CF8fHwIDQ0lMDCQv/3tb9SuXRuAiIgIDh8%2BzGOPPYa7uzt%2Bfn4cPXoULy8voDjBuv766x3Wt337dg4fPszTTz%2BNj48Pvr6%2BzJo1i6KiIvsyw4cPp1q1agBER0fz448/lrnfH3/8Mf369aNZs2YAjBkzhhUrVpRpHYmJicyaNcth2qiRIxmdkFDm/tjFxRmLGz/eeJsAy5aZizfKWR/wJto12%2BNKuMlObNdEsImG3d2NN1se8UZVyn1cpYrxWE9Pw6Fmd5GpfezuhG0%2Be9Z4m2ZdgxW/8lYpE0R/f3/7z%2B7u7lSvXt3%2Bu5ubGzabjczMTCZPnszu3bupV68eN910E4BD0ndORkYGNWvWxMfHxz6tXr16APaLU85v09PT09Ch4fT0dOrUqePQ95CQkDKto3///sTExDhMC1y6FF57rcz9ISioODlcvBjS08sev3Rp2WOguHK4bBkMGADJycbW8d13xuIsFuf8V2uyXZuJpKWSbrLT2rVgMNhkw4VF5pJLM2erGP1bWmn3cX7e5RcqqVFPT8jPN9x4oYkkzew%2Bdi90zjZL5VUpE0RLKf51HDNmDDExMSxYsAAPDw%2BysrIuWa0LDg4mKyuL06dP25PEbdu28dNPP9GpU6dy63dwcLD90DYUn5OYXsbELCgoiKALDwmfPg0Gr7IGipNDI/E7dhhvE4qTQ7PrEBEpKzPJjs1WOZOla22bVUE0zWVHMDs7G29vb9zd3Tl%2B/DgvvfQSAPn5%2BQBUqVKF7OxsAJo3b07Dhg2ZPn06p0%2Bf5tixY0ydOpXjx4%2BXa5/69u3LihUr2LFjB/n5%2BcydO/ei8wlFRETEJF2kYprLbvHUqVNZt24dkZGR9O7dm9q1a3PjjTfyyy%2B/ANCtWze2b99Ohw4d8PT05K233iItLY0OHTrQs2dPWrZsSYKZ8/pKcPfdd5OQkMC4ceNo1aoVKSkphIWFlWsbIiIiUvFkZmYSHx9PVFQUrVu3ZvLkyRQUFFy03NChQ7FarQ5fYWFh9nsqHzt2jLCwMIf5F556Vh4sNltlqxvLRcaNMxZXr17xhSavvWbsEPOMGcbatVph%2B3aIjDR%2BiLmEc0lLpZKeNKVzEK9euzoHsfQq7T7OM3DxhMVSfHFLXp7xcxA9vAzFQTmcg1jgnG3Gy/g2mxIdXf7r3LzZVHhcXBy1a9dm0qRJHDt2jBEjRtCrVy%2BGDh36l3ErV65k1qxZrFixgqCgIDZs2MCkSZP48ssvTfXncly2gigiIiJSERw8eJCkpCQef/xxfHx8qF%2B/PvHx8Sy9zMWeBw4cYNKkSbz66qv26w927txpv/D2SqqUF6lUFO%2B%2B%2By5vvvnmJed3795dT1IRERG52q7AOYMl3oc4MPDiC0dLsHfvXvz9/e235ANo3LgxqampnDx50uFuLOd74YUX6NWrF1FRUfZpO3fu5I8//uDuu%2B/m2LFj3HzzzTz55JM0adLE4JaVTAmiCQ8%2B%2BCAPPvigs7shIiIi57sCCWKJ9yEeNYrRo0dfNjY3N9fhVnqA/fdTp06VmCBu27aNH374gVdffdVhevXq1WnSpAnDhg2jSpUqvPHGGzz44IOsW7fOfr/m8qAEUUREROQySrwPcWBgqWKrVq3K6dOnHaad%2B93X17fEmMTERLp27XpRG69dcN/jp556ilWrVrFt2zY6duxYqv6UhhJEERERcS1XoIJY4n2IS6lp06acOHGCY8eOERAQAMD%2B/fsJDg4usepXUFDA%2BvXrmT17tsP0nJwcZs%2Bezf3330/dunUBKCwspKCgAG9vb0N9uxRdpCIiIiJyBTVs2JAWLVowZcoUcnJySElJYc6cOfTp06fE5ffs2cPZs2eJjIx0mO7n58fXX3/N9OnTyc7OJjc3l0mTJlGvXj2H8xTLgxJEERERcS0V8EbZb775JgUFBcTGxtKvXz%2Bio6OJj48HwGq1snbtWvuyKSkp1KhRA68SbhM0Z84cioqK6NSpE9HR0WRkZDBv3jw8TTwnvCQ6xCwiIiKupQI%2B%2BSQgIOCSdz7ZccE9ge%2B8807uvPPOEpetW7fuRRfLXAkVbwRFRERExKn0JBVXYOqRApX0UQhG/jsshye4ZJ8se5/d3MDXF3JzjT8Axs/PWByYG2pLepqxQA8PqFULMjOhhEdJlYrBk8Gd9dQaZ72VnNl2ZX1qjfbx1WvXYvwBQeZ07Vr%2B6/z88/JfZwWmCqKIiIiIONA5iCIiIuJaKuA5iJWNEkQRERFxLUoQTdMIioiIiIgDVRBFRETEtaiCaJpGUEREREQcqIIoIiIirkUVRNOUIIqIiIhrUYJomkZQRERERByogigiIiKuRRVE067ZEUxNTcVqtZKammpqPW%2B99RZDhw4tp16JiIiION81W0EMCQlhh8Hn8Z5v%2BPDh5dAbERERKTeqIJp2zY7goUOHCAsLs39fvHgxXbp0wWq1cu%2B997Jnzx4Atm7dSkxMDHPnziU6OppWrVoxevRocnJyAJg5cyZxcXEArF69mvvuu4%2BXXnqJNm3a0LZtW5555hny8/MBKCwsZMaMGdx66620a9eO559/nnvvvZfVq1c7ZxBERERckZtb%2BX9dY669Lb6Ezz77jCVLlrBp0yZ8fHx4%2BeWX7fMOHz5MWloa//73v/nwww/ZsWMHy5YtK3E927dvp1atWmzevJm3336bdevW8cUXXwCwYMEC1q5dy3vvvcd///tfqlevXi5VTBEREZHydM0eYr5QXFwcgYGBAHTt2pW3337bYf7IkSPx9vbm%2Buuvp3Xr1vz6668lrsfb25vhw4djsVho3rw5YWFh9mVXrlzJww8/TJMmTQAYO3YsH330UZn6mZ6eTkZGhsO0wIAAgoKCyrSeSs9qLXtMeLjjdwOM/BN5LqZS/gPqYfAjwt3d8buIyNVUKT9wKxYliH8KCAiw/%2Bzh4YHNZnOYfy55BPD09Lxo/jm1atXCYrGUuOyRI0eoW7eufZ67uzshISFl6mdiYiKzZs1ymDZq5EhGJySUaT0OzuvvVWWm3e3bjcdeovpbGr7GW8XHx0SwSYaHulYtcw37%2B5uLN8rEa8vMu8FZbyVntm2uXRPB2scVvt1L/JmUSkIJ4lUUEhLicNW0zWbjyJEjZVpH//79iYmJcZgWGBBg/J1osTjnXWy23RYtyh4THl6cHA4YAMnJhprN3Vz2xNTNrTg5PH0aiooMNUvVqsbiwNxQW45nGgt0dy9ODk%2BcgMJCY%2Bu47jpjcSZfWzaD6YOz3krObNtsuxac87mlfVzx2zVNFUTTlCBeRf3792fhwoW0atWKunXr8s4775Cenl6mdQQFBV18OLlSvntNMnPuZnKy4XijCd65WDPxTlFQYC6%2BsND8OkREykoJomlKEK%2BiQYMGkZGRwb333ou7uzvdunUjODgYT09PZ3dNRERExM5iu9TJdFLufvjhB%2BrWrWs/39Fms9GmTRtef/11br31VuMrNnWMp5IetzDy36HVWnzuYmSk4Qpi9smy99nNDXx9ITfXeAXRz89YHJg8xJyeZizQw6P4/MXMTOMVRKMXXunwY6VpV4eYK37bpvexs87ZfPDB8l/nu%2B%2BW/zorMFUQr6JPPvmEAwcO8MYbb%2BDj48P7778PQEREhJN7JiIi4kJ0iNk0jeBVNHbsWAICAujcuTOtWrViw4YNLFiwAF9fM9fGioiIiJQvVRCvIj8/P4cbcIuIiMgVoAqiaRpBEREREXGgCqKIiIi4FlUQTVOCKCIiIq5FCaJpGkERERERcaAKooiIiLgWVRBN0wiKiIiIiANVEKVSMvxEEyB383bDTzSpVt3AYwH%2BfIKLb7TxJ7gUFhh/lIG7u/EnuORVr20ozmIBb%2BCMby3DT2GoYrDP7u5QWGT88Q3uFBpu2FJkMBawubkbjjXLUpBvLNDT03gsYPMw9phRC8afhgIGnxD059OBLMeNPx3IFmTs/VQenLXN1HbSNquCaJoSRBEREXEtShBN0wiKiIiIiANVEEVERMS1qIJomkZQRERERByogigiIiLM2pW9AAAgAElEQVSuRRVE05QgioiIiGtRgmiaRlBEREREHKiCKCIiIq5FFUTTNIIiIiIi4kAVRBEREXEtqiCapgRRREREXIsSRNM0giIiIiJXWGZmJvHx8URFRdG6dWsmT55MwSWecT106FBuvvlmrFar/WvTpk0AFBYWMn36dNq1a4fVamXEiBGkp6eXe3%2BVIIqIiIhrcXMr/y%2BTxo4dS9WqVdm8eTMrV67km2%2B%2BYdGiRSUu%2B9NPP7FgwQJ27Nhh/2rfvj0Ac%2BfO5X//%2Bx%2BrVq1i8%2BbNeHt78/e//910/y6kBPEy9uzZw7Bhw2jVqhXt27dn4sSJZGdnExMTQ2Jion25wsJCoqOj%2BfzzzwH4%2Buuv6dOnD1FRUdx1112sXbvWvuyECRNISEiga9eutGnTht9///2qb5eIiIhcHQcPHiQpKYnHH38cHx8f6tevT3x8PEuXLr1o2ZSUFP744w9uvPHGEtf14YcfMmzYMOrUqYOfnx/PPPMMmzZtIiUlpVz7rHMQ/0JWVhYPPPAAvXv3ZubMmWRnZ/PYY4/xxBNPcM899/DRRx/Rv39/AL766ivy8vKIjY0lOTmZESNG8MorrxAbG8sPP/xAfHw8NWvWJDo6GoDNmzeTmJhIcHAw1atXL3Wf0tPTycjIcJgWGBBAUFBQ%2BW14JWDkn7lzMab%2BEbRayx4THu74vRKxWMzFGY0XuaI8DPzpc3d3/F7ZOGObL3H49Kq4Aucglvj3NzCwVH9/9%2B7di7%2B/P7Vr17ZPa9y4MampqZw8edIhD9i5cye%2Bvr6MGzeOnTt3EhAQwODBg%2BnTpw/Z2dkcPXqU0NBQ%2B/IBAQHUqFGDPXv2UL9%2B/XLY0mJKEP/C%2BvXr8fT05LHHHsPd3R1vb2%2BeffZZ7rrrLiZOnMjs2bP5/fffadCgAR999BE9e/akSpUqLF%2B%2BnNjYWO644w4AIiMj6devH0uXLrUniBEREQ47uLQSExOZNWuWw7RRI0cyOiHB%2BIY666%2B4iXZ9fY036%2BNjPJbt243HLltmONTsnySjn%2B9m/xZ6eZmLN8pcv00Em2jY7LvQ1NvY09MpsWa6bGp7a9UyHuvvbzjUqfvYGduclma8TbOuQIJY4t/fUaMYPXr0ZWNzc3PxueCPz7nfT5065ZAg5uXlERERwbhx42jatClbt25l9OjR%2BPr6Yv2zSFG1alWHdXl7e5Obm2touy5FCeJfyMzMJCQkBPfzPvTr1asHwJEjR4iOjmbNmjUMHjyYL7/8klWrVgFw%2BPBhtmzZQlRUlD2usLCQBg0a2H83WvHr378/MTExDtMCAwLAZjO0PiwW47FmmGw391TZPynd3IqTw9OnoajIWLu%2B0ZFlDwoPL04OBwyA5GRD7RZ%2BazwxdXeHwkJjsfn5xuIsluLk8OxZ47vZaN5hZnsB3DEYbLJhm5uJ5NLk29hSYHBHe3oaf5EANg9jO9n09h7PLHuQu3txonTihOH9bLvOeJJWWbfZlZT49zcwsFSxVatW5fTp0w7Tzv3ue0HFo1evXvTq1cv%2B%2B2233UavXr34/PPPadeunUPsOWfOnLloPWYpQfwLdevWJTU1lcLCQnuSeO58wcDAQPr27cvLL79MUFAQ4eHhNG3aFIDg4GD%2B9re/8eKLL9rXlZ6eju28d7fF4L%2BCQUFBFyeXzkjwnMxogncu1nD8jh3GG05ONhfvBGZfWjbbNfnylIrOzKHPwkLnHjo16lrb5itQQSzx728pNW3alBMnTnDs2DECAgIA2L9/P8HBwVSrVs1h2ZUrV%2BLr60vXrl3t0/Ly8vDy8qJGjRrUrl2bffv22Y9CZmRkcOLECUNHJf%2BKLlL5C7fffjsAr776KmfOnCEjI4PJkyfTpk0b6tatS4cOHTh16hTvvPMOffv2tcf16dOHTz/9lK%2B%2B%2BoqioiJ%2B%2B%2B037r//fhYuXOisTREREREnadiwIS1atGDKlCnk5OSQkpLCnDlz6NOnz0XL5uTkMGnSJHbv3k1RURH//e9/%2BfTTT%2B3XPPTu3Zu5c%2BeSkpJCTk4OU6ZMoVWrVg5HKcuDEsS/UK1aNd59911%2B%2BeUXbr/9du6%2B%2B27q1q3LG2%2B8AYCHhwe9e/cmKyvLIdO/5ZZbeP3113n99ddp2bIl999/PzExMYwfP95ZmyIiInLtqIC3uXnzzTcpKCggNjaWfv36ER0dTXx8PABWq9V%2Bt5NBgwZx//33M2rUKKxWK6%2B%2B%2BirTp0%2B3n7Y2cuRIbr/9dgYOHMjtt9/O2bNnmTFjhun%2BXchis%2BkAUKVn6sSUynkOYnaOsXMQfX0hN9f4IeZq1Q2cGmC1Fl/cEhlp%2BBBzYYHxsTJzalxenrE4iwW8veHMGeO7uUoVY3E6B9FA/LV2DmK6gYsnPDyKL/TIzDR8uNUWVPvyC11CZd1mahvfZlOmTi3/dT71VPmvswJTBVFEREREHOgiFREREXEtehazaRpBEREREXGgCqKIiIi4FlUQTVOCKCIiIq5FCaJpGkERERERcaAKooiIiLgWVRBN0wiKiIiIiANVEF2ADWPPdQawmIx3Vrt%2BfsbbrlrVeKzRG1a7A4XfbjfcrruHwbH68ybd7i2N3aTbu8jcTdS9vEyFG2aqeGDiOd%2BVloeJPwUmYi0YfX1ZTMQCfz4L1xB/f%2BOxznStbbMqiKYpQRQRERHXogTRNI2giIiIiDhQBVFERERciyqIpilBFBEREdeiBNE0jaCIiIiIOFAFUURERFyLKoimaQRFRERExIEqiCIiIuJaVEE0TQmiiIiIuBYliKZpBEVERETEgSqIIiIi4lpUQTRNI2jAoUOHCAsL49ChQ2WOnTBhAhMmTABg5syZxMXFlXf3RERERExRBVFERERciyqIpilBNGHNmjWsWbOGU6dOERMTw4QJE/D19WXevHl88sknHDlyBIvFQvv27Zk8eTLe3t7O7rKIiIjrU4JomhJEE7Zt28aKFSsoKioiPj6eKVOmcNttt/H%2B%2B%2B%2BzZMkSGjZsyP79%2BxkwYACffPIJffv2Nd1meno6GRkZDtMCAgIJCgoyvW6pwKxWY3Hh4Y7fRURESkEJogkTJkzguuuuAyAhIYERI0bw1FNPsXLlSoKDgzl%2B/DhZWVn4%2B/uTlpZWLm0mJiYya9Ysh2kjR44iIWG04XVaLGZ7de206%2B7unFi2bzcRDCxbZijM7C6qjPvYWTvZuWNtIrgy7uRrcR87Y5sLC423aZYqiKYpQTShXr169p/r1KlDXl4eJ0%2Be5M0332TDhg1cd911/L//9//Iz8/HZrOVS5v9%2B/cnJibGYVpAQCBGV2%2BxYDjWjMrablGRsTh3d3Ofle4tI40FhocXJ4cDBkBycpnDbd8ZT0wr6z62FBncUSZ3ss3NROJhdpu5xj5AnPRGduo%2BdtLrWiovJYgmpKWl4efnBxRf2Vy1alXeeecdUlNT%2BfLLL%2B3zunfvXm5tBgUFXXQ42Rmfz3KV7dhhLj452fw6REQqC1UQTdMImvDKK6/wxx9/cPToUd544w369%2B9PTk4OXl5euLu7c/bsWRYuXMgvv/xCfn6%2Bs7srIiJybXBzK/%2Bva4wqiCZYrVbuvPNO3NzcuPvuuxk3bhzp6ek89dRTtGvXjqpVq9KiRQt69uzJL7/84uzuioiIiJSKxVZeJ8eJ05g6L6WSnkLkrHaddg6ih8Gz063W4gtcIiMNHWK2FRkfrMq6j3UO4lVs2KhK%2Bka%2BJs9BNHV1ngkfflj%2B6yyHO5FUJtdezVRERERE/pIOMYuIiIhruQbPGSxvShBFRETEtShBNE0jKCIiIiIOVEEUERER16IKomkaQRERERFxoAqiiIiIuBZVEE1TgigiIiKuRQmiaUoQpVKypKeVPcjDA2rVwnI8EwoKDLWbV712mWMsluJ7xebnG7/RrbeZG1YDtu%2B2G4t1M3eDbksLYzfoBnM36TbFzB8WE7GGb1b9Z7SpeDM3jjYai/EbR1sAGwZfm3/GO4NT97FIGSlBFBEREdeiCqJpGkERERERcaAKooiIiLgWVRBNU4IoIiIirkUJomlKEEVERESusMzMTJ599lmSkpJwd3enR48ePPnkk3h4XJyKffDBByxatIj09HSCgoJ44IEHGDhwIABFRUW0aNECm82GxfJ/l1z973//o2rVquXWXyWIIiIi4loqYAVx7Nix1K5dm82bN3Ps2DFGjBjBokWLGDp0qMNy//nPf3j99deZN28et9xyC99//z0PP/wwAQEBdOnShX379pGfn8/27dupUqXKFetvxRtBERERERdy8OBBkpKSePzxx/Hx8aF%2B/frEx8ezdOnSi5ZNS0tj2LBhREREYLFYsFqttG7dmm%2B//RaAnTt3EhYWdkWTQ1AFUURERFzNFaggpqenk5GR4TAtMDCQoKCgy8bu3bsXf39/atf%2Bv3vpNm7cmNTUVE6ePEn16tXt088dSj4nMzOTb7/9lqeeegooThDPnj3LPffcw%2BHDh2ncuDHjx48nMjLSzOZdRAmiiIiIuJYrkCAmJiYya9Ysh2mjRo1i9OjRl43Nzc3Fx8fHYdq530%2BdOuWQIJ4vIyODRx55hJtuuom7774bAG9vb5o3b86YMWOoUaMGS5cuZciQIaxdu5b69esb2bQSKUEUERERuYz%2B/fsTExPjMC0wMLBUsVWrVuX06dMO08797uvrW2LM999/z5gxY4iKimLq1Kn2i1kmTJjgsNyQIUNYvXo1Gzdu5P777y9Vf0pDCaKIiIi4litQQQwKCirV4eSSNG3alBMnTnDs2DECAgIA2L9/P8HBwVSrVu2i5VeuXMlLL71EQkICDz30kMO8f/zjH3Tp0oUbb7zRPi0vLw8vLy9DfbuUMo9gamoqVquV1NTUcu2IiIiIiCtq2LAhLVq0YMqUKeTk5JCSksKcOXPo06fPRcv%2B61//YuLEicycOfOi5BDgl19%2BYfLkyWRkZJCXl8esWbPIycmhc%2BfO5drnMieIISEh7Nixg5CQkHLtiIiIiEi5cHMr/y%2BT3nzzTQoKCoiNjaVfv35ER0cTHx8PgNVqZe3atQDMmjWLwsJCEhISsFqt9q/nnnsOgKlTp9KgQQN69uxJ69atSUpK4t1338Xf3990H89nsdlstrIEHDp0iNjYWNavX8%2BmTZtYuHAhJ06coE6dOjzwwAP07dv3suvIycnh2Wef5euvv8bDw4Pw8HCefvppGjduzMyZM0lKSmLx4sX25WNiYhg1ahS9e/cmLi6OZs2akZSUxIEDB2jUqBFPP/00UVFRAPz%2B%2B%2B9MmTKFHTt2ULVqVXr06MHIkSOpUqUKq1evZsmSJfj7%2B/Pjjz/y/PPP071797/s6%2BHDh3nllVfYunUrbm5utGnThieffJKgoCAGDhxIixYtePTRR%2B3L9%2B3bly5dujB06FB27drFtGnTSE5OpmbNmgwYMIBBgwZhsViYOXMmO3bs4I8//iAlJYXZs2fTsmXLsuwKu7LtQUcWi7l4Z7VrSU8re5CHB9SqBZmZUFBgqN3T1WtffqELWCzg7Q1nzhjfZm9vY3Hn2jfarsXNcvmFSmK1wvbtEBkJO3YYWoWtyFinTb%2B2MDpYTnozlUfbRUXG4tzdobDQcLM2N3dDcab3cZHBPpvcXlNJRiXdx7gb28emffNN%2Ba%2BzbdvyX2cFZvgcRJvNxtSpU/n4449p1KgRmzdvZuTIkdx%2B%2B%2B2XPUa/cOFCcnJy2LhxI25ubjz33HO8%2BuqrzJ07t1RtJyYmMnfuXCIjI1mwYAEjRozgiy%2B%2BwMvLi8GDB3PXXXfxxhtvcPz4cRISEigqKmL8%2BPEA9qTtrbfeougyb5j8/HweeughbrrpJr744gtsNhsvvPACw4cPZ8WKFfTt25cZM2YwduxY3Nzc2L9/Pz///DNz584lLS2NQYMGMW7cOBYuXMjBgweJj4/H29ube%2B%2B9F4BvvvmGhQsX0rx581KfO1DSZfYBAaW7zN6llHDn%2Bcs690Fl4gPLYiBfOhdjJNbprFZjceHhjt9FRKRSMZwgHj16FJvNxvLly%2BnSpQtt27bl%2B%2B%2B/x60U/yF5e3uTnJzMmjVruPXWW5kyZUqp4s655557aNOmDQDDhw/ngw8%2BYMOGDXh7e5OXl8ejjz6KxWKhTp06jBkzhoSEBHuC6OnpSc%2BePUvV3rZt20hJSWHVqlX4%2BfkB8MILL9CqVSt%2B%2Bukn7rzzTiZPnszWrVtp27Ytq1ev5vbbbycgIIB58%2BbRuHFj%2B/2MmjRpwpAhQ1iyZIk9Qaxfvz5ty/gfSUmX2Y8cOYqEhMtfZn8pzkpcTLVbq5bxWBNleBOFPMr5/OEyMTzW27eba3jZMsOhZl4e5l7TJoKd%2BV%2BAmbbNVHnM/MNlvFVzQ%2B2k7TWtsu1jM5VHsyrgk1QqG8MJYp06dVi8eDHz589n%2BPDhFBYW0rt3bx5//PHLVsOGDRtGlSpVWLlyJS%2B%2B%2BCL169dn/Pjx3HHHHaVqu2HDhvafLRYLwcHBZGRk4ObmxvHjxx0O1dpsNvLz88nMzASKL0kvbTKamZlJzZo17ckhgJ%2BfH/7%2B/hw%2BfJiIiAi6d%2B/OmjVraNWqFWvXrmXSpElA8aHpXbt22Q99Q/HzE93Pe6MZqfqVdJl9QECg8UOIlfUQ8/HMsge5uxcnhydOGP7gOuNb9sTUYilODs%2BeNb7NZpJLU4eYWxi88Wp4eHFyOGAAJCcbWoXtO2PJqQ4xG6BDzKWjQ8yVhxJE0wwniMePH6ewsJDZs2dTVFTE9u3bSUhI4IYbbrjoLuAX2rNnDzExMQwePJjs7GyWLVvGuHHj2LJlC25ubuTn59uXLSoq4sSJEw7xaWlpDvNTU1OpU6cOFouFBg0a8M9//tM%2BPycnh8zMTK677joAhwdbX07dunXJysoiJyfHniRmZ2eTlZVlv/dRv379uO%2B%2B%2B%2BjcuTMWi4Xo6GgAgoODad26NQsWLLCvLysri9zcXPvvZenLOSVdZu%2Bsv0lOZfAcQqD4w85gvJmxttkq4b4yeP6gXXKy%2BXWIiMhVZzjFtlgsPPTQQ3zzzTe4ubnZHx9Ts2bNy8Z%2B%2BOGHPPHEE2RmZuLn54efnx9Vq1alSpUqNG7cmD179rB3714KCgqYP38%2Bp06duij%2Bp59%2BIi8vj9mzZ2Oz2ejYsSMdO3YkNzeX%2BfPnk5eXx8mTJ3nyyScZN26coWTs5ptvpkmTJjz//PNkZ2eTnZ3NxIkTadCggf2RNuHh4TRq1IgpU6bwt7/9zV4h7N69O99//z1r166loKCA9PR0hg8fzrRp08rcDxERESmDCngVc2VjeItr1qzJc889x8SJE7FarQwcOJABAwbQtWvXy8Y%2B%2BuijXH/99dx1111ERkayevVq5syZg5eXF506daJ79%2B4MHjyY6OhosrKyaNGihUN8q1atePHFF2nTpg1bt25l4cKFVKtWDT8/PxYtWsTWrVtp3749nTp1ws3NrdQXv1zIw8ODt99%2Bm4KCArp06ULHjh3Jz8/n3Xfftd/RHIqriKmpqQ73M6pbty7z588nMTGRdu3a0bNnTxo1aqQEUURERCq8Mt/mxtni4uJo1apVqZ59eK3QbW5KSbe5KXusbnNz9Ro2o5Ken6ZzEMugku5jp13UcyVObTF6V4dKSo/aExEREddyDR4SLm/lniD%2B%2BOOPDBo06JLzQ0JC%2BOyzz8q7WUN69%2B7Nr7/%2Besn58%2BbNc7gKWURERORaUO4JYvPmzdlxBa9aPP8JK2atXr263NYlIiIiFYQqiKZpBEVERETEgc5BFBEREdeiCqJpShBFRETEtShBNE0jKCIiIiIOVEEUERER16IKomkaQRERERFxUOmepCIXuyafpOKkp10UFhl7skhlfgCDs9o19BSXSvwEF4MP9wHA0xPy843HG319mX7IBs55osmhI2V/uoenJ9SuDWlpxse63pAuxgKbNIHZs2HkSNi3z9g6Vq4se4ybG/j6Qm6u8SexVKtmLM6svXvLf51Nm5b/OiswHWIWERER16JDzKZpBEVERETEgSqIIiIi4lpUQTRNIygiIiIiDlRBFBEREdeiCqJpShBFRETEtShBNE0jKCIiIiIOVEEUERER16IKomkaQRERERFxoAqiiIiIuBZVEE1TgigiIiKuRQmiaZVuBFNTU7FaraSmppY4f/Xq1cTExFzlXomIiIi4jkpXQQwJCWHHjh3O7oaIiIhUVKogmlahRrB3794sWrTI/ntcXBx9%2B/a1/75kyRI6dOhAWFgYhw4dAmD//v3ExcVhtVrp3r07u3fvdljnrl27iIuLo2XLltxxxx0sWrQIm81Wqv7ExcUxYcIEOnbsSIcOHdizZ49D2wAzZ84kLi4OKK5e3nfffbz00ku0adOGtm3b8swzz5Cfnw/A3r17GThwIC1btqRjx448%2BeST5OTkGBorERERkSulQlUQO3fuzObNmxk8eDC5ubn89NNP5Ofnc/LkSapXr86XX37J4MGDmTp1KgD5%2Bfk88sgjtG/fnvnz5/P7778zbNgw3P78zyEtLY1BgwYxbtw4Fi5cyMGDB4mPj8fb25t77723VH36%2Buuv%2BfDDD/Hx8eHkyZOXXX779u20b9%2BezZs38/PPPzNo0CDatWvHXXfdxQsvvEDbtm1ZsmQJWVlZDBo0iA8//JAHH3yw1GOUnp5ORkaGw7SAgECCgoJKvQ6RSsFqLXtMeLjjd5ESeHqWPcbDw/G7IU2aGIurX9/xuxFGKmrnYoxW44qKjMWVB1UQTatQCWKnTp2YM2cOp0%2BfZsuWLTRv3pwTJ06wZcsW2rVrR1JSEiNGjLAvv2PHDo4cOcITTzyBl5cXTZs25cEHH%2BS9994DYO3atTRu3JiBAwcC0KRJE4YMGcKSJUtKnSC2b9%2Be2rVrA5QqQfT29mb48OFYLBaaN29OWFgYv/76KwBeXl5s3ryZxo0b07ZtWz7%2B%2BGN7MltaiYmJzJo1y2HayJGjSEgYXab1nM9iMRxqirl2TQSbaNjd3XizZmLNqpT7ePt247HLlhkONdNlM9trJGkpz3ijzL2unfOG%2BvMj3ZBatYzHMnu2iWBgwgRz8Ub5%2BBiLy84u336UhRJE0ypUgti0aVNCQkLYunUrmzdv5tZbb%2BXYsWN8/fXXFBQUEBYWRp06dezLp6WlUbNmTby9ve3TGjRoYP/58OHD7Nq1i6ioKPu0oqIi3MvwwVLWylytWrWwnPdXwtPT035Ie8aMGcycOZN//OMfPProo0RGRjJx4kSaNm1a6vX379//ootwAgICKeVR84tYLBiONcNsuxacs8GFRcYyAHd3KCw03Kypz7pKu49bRJY9KDy8ODkcMACSkw21a/vOWGJqdnsLCozHenrCn2eyGGL09WX2de2OwWCTDacdK3ty6eFRnBxmZhrfV7VfHGkssH794uRw2jRISTG2jpdfLnuMm1txcnj6tHOrgeIUFSpBBIiNjWXTpk188803vP7662RmZjJ58mRycnK44447HJatU6cOx48fJzc3F19fXwCOHj1qnx8cHEzr1q1ZsGCBfVpWVha5ubml7s/5yd65xDL/vE/irKysUq2nqKiI3bt3M3r0aJ5%2B%2BmmOHDnC1KlTmTBhAqtWrSp1f4KCgi5KWp3xx1/kijNzMVpysrl4cWlmkumCAhPx%2B/YZbxiKk0Oj6zCT4BUVVb4EURVE0yrcCHbu3Jl169Zx8uRJbrzxRlq1akVqair/%2Bc9/6Ny5s8OyVquVG264gZdeeonTp09z8OBBFi5caJ/fvXt3vv/%2Be9auXUtBQQHp6ekMHz6cadOmGepbrVq1qFGjBp999hk2m41du3bxz3/%2Bs1Sxbm5uvPTSS8yYMYOzZ89y3XXX4eXlRc2aNQ31RURERORKqXAJYkREBB4eHrRr1w6LxYK3tzdRUVHUrVuXRo0aOSzr7u7OO%2B%2B8Q3p6Ou3atWPo0KHExsba59etW5f58%2BeTmJhIu3bt6NmzJ40aNTKcIFapUoVJkybx%2BeefExkZybRp0%2BjXr1%2Bp42fMmMH%2B/fu57bbbaNeuHdnZ2UyaNMlQX0REROQS3NzK/%2BsaY7GV9p4vUmGZOs%2Brsp6fpnMQS63S7mM3A2NttRZf3BIZafgQs63IWKd1DqKBeCedg3joSNnPQfT0LL64JS3N%2BFjXG9LFWGCTJsUXuIwcafwQ88qVZY9xcwNfX8jNNX6IuVo1Y3FmleFUslL781S2a8W1lxKLiIiIyF%2BqcBepXC2TJ09m5V/8R/XII48wfPjwq9gjERERKRfX4CHh8nbNJojPPPMMzzzzjLO7ISIiIlLhXLMJooiIiLgoVRBNU4IoIiIirkUJomkaQREREZErLDMzk/j4eKKiomjdujWTJ0%2Bm4BK3L9i4cSPdu3cnIiKCrl27smHDBof58%2BbNo3379kRERBAXF8eBAwfKvb9KEEVERMS1VMD7II4dO5aqVauyefNmVq5cyTfffMOiRYsuWu63335j9OjRjBkzhm3btjF69GjGjh1LWloaAB999BGLFy9mwYIFbN26lWbNmpGQkEB537VQCaKIiIjIFXTw4EGSkpJ4/PHH8fHxoX79%2BsTHx7N06dKLlv3oo4%2BIioqiU6dOeHh40K1bN1q2bEliYiIAK1asYMCAATRt2hQvLy/Gjx9PamoqW7duLdc%2B6xxEMczwzar/jDYTb8PYDastJmLBxI19cTcRC5h5DKq7O5Yig22b%2Bq/Z5D42esNqwPbddsPtmrlBt6WF8Rt0exjcXnu8kz7NzbxEbJT9htXw5z52MxYLEBhooM0/XxY1a5q4IfrDDxuL8/cv/t67N5w4YWwdRnbUuZjKeD7fFehzeno6GRkZDtMCAwMJCgq6bOzevXvx9/endu3a9mmNGzcmNTWVkydPUr16dfv0ffv2ERoa6hDfpEkTkpOT7fOHDRtmn%2Bfp6UnDhg1JTk6mTZs2hratJEoQRURExKWYKQRcSmJiIrNmzXKYNmrUKEaPHn3Z2NzcXHx8fBymnfv91KlTDgliSct6e3tz6tSpUs0vL0oQRYwo7ocAACAASURBVERERC6jf//%2BxMTEOEwLLGU5umrVqpw%2Bfdph2rnffS94hJ%2BPjw9nzpxxmHbmzBn7cpebX16UIIqIiIhLMfro6L8SFBRUqsPJJWnatCknTpzg2LFjBAQEALB//36Cg4OpdsHzqkNDQ9m1a5fDtH379nHTTTfZ17V37146duwIQH5%2BPr/99ttFh6XNqoQnFoiIiIhcWlFR%2BX%2BZ0bBhQ1q0aMGUKVPIyckhJSWFOXPm0KdPn4uW7dGjB0lJSaxbt46CggLWrVtHUlISPXv2BOCee%2B5hyZIlJCcnc/bsWV577TUCAgKIiooy18kLKEEUERERucLefPNNCgoKiI2NpV%2B/fkRHRxMfHw%2BA1Wpl7dq1QPHFK7Nnz%2Bbtt9%2BmZcuWzJkzh5kzZ3LDDTcA0KdPHwYPHszIkSNp06YNu3fv5u2338bT07Nc%2B2uxlfeNc%2BSqM7MHLRbj8aauYjbTMCauYjbXrPGrgd3dodDEVcxmmGnbzJWAlXUfm7iKmUjjVzEbvWobzG/ztdZuXp6xNqtUKY412rbXp6uMBfr7Q2wsrF9v/CrmO%2B8se4ybG/j4wOnTxkto5XxeXGmdPVv%2B6/TyKv91VmSqIIqIiIiIA12kIiIiIi7lSlykcq1RgigiIiIuRQmieTrELCIiIiIOVEEUERERl6IKonmVpoJ46NAhwsLCOHTokLO7IiIiIuLSVEEUERERl6IKonmVpoJ4zpo1a%2BjUqRPt2rXj73//Ozk5OXTt2pW33nrLYbnu3buzcuVKAL7%2B%2Bmv69OlDVFQUd911l/1mlKURExPDc889x6233kqvXr345ptvCAsLc1hmwoQJTJgwAYCZM2eSkJDAY489RlRUFO3bt%2Be1116zL/vtt9/Su3dvoqKi6Ny5M5MnT6agoMDocIiIiMgFKtqTVCqjSldB3LZtGytWrKCoqIj4%2BHimTJlC7969Wb16NcOHDwfgp59%2B4tChQ3Tt2pXk5GRGjBjBK6%2B8QmxsLD/88APx8fHUrFmT6OjoUrX5448/8vnnnwPw888/X3b5L774gmnTpjF9%2BnS%2B%2BuorHnnkEWJjY4mIiOCJJ54gISGBv/3tbxw6dIj77ruPqKgounTpUqq%2BpKenk5GR4TAtICDQ8PMhReQCVmvZY8LDHb9LhWYxcC/0czFGYu38/Y3FnXtW7wXP7C0TIze9P3%2BjjcRfi1mVC6l0CeKECRO47rrrAEhISGDEiBH85z//YcaMGezcuZObb76ZNWvWcOedd%2BLr68vy5cuJjY3ljjvuACAyMpJ%2B/fqxdOnSUieIXbp0oXr16qXuY8OGDenVqxcAt99%2BO4GBgfz2229ERETg5eXF559/jr%2B/Py1btmTjxo24leGNl5iYyKxZsxymjRw5ioSE0aVex4WMf%2BCZ%2BaQ01bCplk19wLu7OyfWLGe1XRn38fbtxmOXLTMcavLdZG6br7F2q1QxHmvqaWaxsSaCgVatzMUb5e1tLC43t3z7UQbKTc2rdAlivXr17D/XqVOHvLw8PD09iY6O5uOPPyY8PJxPP/2UmTNnAnD48GG2bNni8BDrwsJCGjRoUOo2y1qdCwwMdPjd09OToj9fre%2B99x4zZ87khRdeICMjg%2BjoaCZOnEhwcHCp1t2/f39iYmIcpgUEBBp/XJ4etVe2eD1qr/Qq6z5uEVn2oPDw4uRwwABITjbUru0744lpZX3knbPazc///%2BzdfVzN5/8H8Nc53RMrKXeZm5CbzVTUyLdRLDe5K0SEMYaUuWdMkWETpnI3ZMNMmNnC8J2b3TCxuRk/y00YhU4qo5Tuzu%2BPw/k6kznn%2Bpw6dXo9Hw%2BPdM7n/Xlfn87d%2B1zX57o%2BYjnNzFSxornNfz4kFlitmqo4PHkSePhQbB8dOugeI5OpisO8PMM80GRQFa5ATEtLg7W1NQDVzOYqVaqgRo0aCAgIwLx58%2BDp6Ylq1aqhXbt2AIDatWujX79%2BmD9/vnofCoUCulyCWvbMV1WTJz0x%2Bfn5MH/yNTQrKwu2trYv3c/jx49x9epVREREwNTUFNevX8ecOXOwcOFCREdHa9UWBweH5wpWvm6J9EjwWsoAVMWhlHgqE1LeM5VKCfGi11F%2B6uFD8X2IdKk9/YKoVFa4LrkK1txyqcJNUlmyZAn%2B/vtv3L17FytWrEBgYCAAoFOnTigqKkJ0dDT8/f3V2/fv3x979uzBL7/8guLiYty4cQNDhw5FXFycUP5XX30Vpqam2Lt3LwDVBJgTJ05oFSuTyTB58mTExcWhsLAQ9vb2MDU11aq4JCIiIu1wkop0Fa5AdHFxQbdu3RAQEIB27dph0qRJAFTDuL1790ZSUhL69eun3v6NN97AsmXLsGzZMrRr1w5Dhw6Ft7c3pkyZIpTfwcEBH3zwAVatWgVXV1ds2bJFoyD9N%2Bbm5li9ejUOHToEDw8PeHt7w97eHlOnThVqCxEREVFpkCl1GWst5zZt2oSffvoJ69evN3RTypSk8614DqJu8TwHUXsV9TGWC%2BR1cVFNbnF1FR5iVhaLN7qingtoqLz5%2BWI5zc1VsaK5LfZ8LRZoY6Oa4HLokPgQc7duusfI5YCVFZCbK96FVrWqWJxEd%2B7of5916uh/n%2BVZhetBLEl6ejr%2B%2BOMPfPHFFxg8eLChm0NERERUoVW4SSolOXr0KBYsWIA%2BffrAR4dlBEJCQnD8%2BPEX3j9v3jz07t1bH00kIiKiMlIZzxnUN6MoEAcMGIABAwboHLdy5cpSaA0REREZEgtE6YxiiJmIiIiI9McoehCJiIiInmIPonTsQSQiIiIiDexBJCIiIqPCHkTpWCASERGRUWGBKB0LRCMg5YVgYiIlXmwh46d5i4rF46Ws3yyFUm4iFCeTECuVlNySFkOXqLBQLM7MTDwWAEwFF6yWAVD%2Bflo4r9AC3YB6kW6Zm2EW6a6IHjzQPcbUVLVQdk6O%2BPPL/tgxscB69VQLZZ89C6Smiu1DZKFsqtRYIBIREZFRYQ%2BidJykQkREREQa2INIRERERoU9iNKxQCQiIiKjwgJROg4xExEREZEG9iASERGRUWEPonTsQSQiIiIiDexBJCIiIqPCHkTpWCASERGRUWGBKB2HmImIiIhIA3sQiYiIyKiwB1G6Uu1BTElJgbOzM1JSUiTtJyYmBsHBwXpqFRERERH9G/YgEhERkVFhD6J0ZXYO4r179zB16lR4enqiY8eOmDt3LrKzs9X3Hz9%2BHH379oWrqysGDRqEJUuWaPQaPnr0CDNnzoSHhwe6d%2B%2BO3bt3AwDOnj2LFi1a4O7du%2Bptz58/jzZt2iA7Oxv5%2BflYsWIFfHx84O7ujtGjR%2BOvv/7Sqs2JiYl46623MGXKFLRt2xafffYZZs6ciZkzZ2ps5%2BzsjMTERACAt7c31q5di759%2B8LFxQV9%2B/bFiRMn1NvGxMTgrbfegru7OwICAnDo0CHd/5hERET0QsXF%2Bv9X2ZRJD6JSqcT48ePRsGFDHDhwAAUFBZg1axbmzp2LZcuWISUlBWPHjsXs2bMREBCAs2fPYuzYsWjRooV6HxcuXEC/fv0QGRmJkydP4r333oOjoyPatm2Lxo0b47vvvsOYMWMAALt374avry%2Bsra3x8ccf48SJE/j888/h4OCAdevWYeTIkdi3bx8sLCxe2va7d%2B%2BicePGWLx4MR4/fowFCxa8NObrr7/GunXr4ODggHnz5iEiIgL79%2B/HiRMnEB8fj127dsHe3h7x8fGYPXs2vLy8YGZmptXfUqFQID09XeM2Ozt72Ns7aBVPROWUi4tYXPPmmj/ppUwFPvlMTDR/CqlXTyzOwUHzpwi5QH%2BQTPa/nyLxlbGqMiJlUiBmZWXh//7v/7Bx40ZUrVoVADBjxgx069YNH374IRISEtCiRQsEBgYCANq2bYuBAwfi/Pnz6n20aNECQ4cOBQB4enrC19cX3377Ldq2bQt/f3988803GDNmDAoKCrBnzx7ExMRAqVRi27ZtiI6ORv369QEAISEh2L59O44ePQpfX1%2Bt2t%2B/f3%2BYmZlpXcT1798fDRo0AAD06tVL3dtpYWGBv//%2BG9u3b0fnzp0xYMAABAYGQvb0RaiF%2BPh4xMbGatwWEjIBYWGhWu/jnyS94UlgqLw6/LmNIq%2B03BIbLeGgtXy56T1WCkmP8enT0pJv3SocKqXZFfH1ZGsrHlu9ungspkyREAzAUOfiW1qKxeXk6LcdOmBtKl2ZFIiJiYkoKirCW2%2B9pXG7ubk5bt26hTt37qDeP75Z1a9fX6NAdHR01Li/Tp06uHz5MgCgT58%2BWLZsGS5evIiUlBRUq1YN7dq1Q2ZmJh49eoSJEydC/sy3n4KCAqSmpmrdfgcdv7XVrFlT/X9TU1MolUoAgIuLC2JiYrB582asX78elpaWCA4Oxrhx4zTa928CAwPh7e2tcZudnT2KinRqopqJCYRjpZCaV%2BTLLKD6UHnycJQpQ%2BWVmlsGCY2WeNAFhWIVgJkZUFAgnFaodwmQ/hjL3FzFAps3VxWHQUFAUpLQLpS/ixWnFfX1dP%2B%2B7jEmJqri8MED8fcu27ilYoEODqricPNmQKEQ28f48brHyGSq4jAvz3BvYIJYIEpXJgWim5sbLC0tkZiYCJMn3Ub5%2Bfm4desWGjRogHr16uHIkSMaMbdv39b4XfGPF8WtW7fURWXNmjXh5eWFvXv3IiUlBf7%2B/pDJZLC1tYWFhQXi4uLQpk0bdey1a9dQq1Ytrdv/bA%2BfXC7H48eP1b9nZmZqvZ/bt2/Dzs4OGzZsQH5%2BPn799VdMmDABrVq1QqdOnbTah4ODw3MFqyEKPCLSszNnpMUnJUnfRyVRWCgeW1QkIV6HjokSKRTi%2BxCpmJ5%2BE1cqWXFVQmUyScXOzg4NGjTA4sWLkZOTg7y8PCxcuBAjRoxAUVER%2BvTpgz///BO7d%2B9GUVERzp07h%2B3bt2vs448//sDXX3%2BNgoICHDlyBIcPH8aAAQPU9wcEBOC///0vjh8/jn79%2BqkOTi5H//79sXTpUty9exfFxcX45ptv4Ofnp/VElX9ycnLCb7/9hrS0NOTl5WHlypVaDxGfP38e7777LpKSkmBubg47OzsAgK2U8Q4iIiLSwEkq0pVJD6KJiQnWrl2Ljz/%2BGG%2B//TYeP36M1q1bY%2BPGjbCwsEDt2rURHR2NTz75BPPmzUOLFi3QsWNHZGVlqffRoUMHHDp0CAsWLICjoyNWrFiBli1bqu/v1KkTwsPD0bp1a9SpU0d9%2B4wZMxATE4OgoCDcv38f9evXR3R0tEasLgIDA3H%2B/Hn07t0b5ubmGD58OOrWratVrK%2BvL27cuIFx48YhKysLdnZ2%2BOCDD/DGG28ItYWIiIiMw6NHjxAZGYnDhw%2BjsLAQPj4%2BCA8PV8/d%2BKcDBw5g1apVuHXrFmxsbODv74/x48erT1nr3r07bt%2B%2BrXEK286dO%2BHk5KRVe2RKpeFPLLhz5w6ysrI0irbFixcjPT0dS5dqf85Gv379MHr0aPTo0aM0mlluSRli5jmIZYPnIOqu0p2DKBecdeHioprg4uoqPMSsLBZreEV9Pd27p3uMqalqcktWlvgQs/2iyWKB9eqpJrgsXSo%2BxBwZqXuMXA5YWQG5ueJdaC8obkrbzz/rf5//%2BY/%2B9/msWbNm4c6dO/j0009RVFSE999/H02aNEF4ePhz2164cAFDhgzBp59%2BirfeegvXr1/H6NGjMXToUIwcORLZ2dlo27YtDh069NwcD22Vi2sxZ2VlISgoCBcuXAAAJCUl4bvvvkPnzp21ir9%2B/Tq2bduG9PR0dOnSpTSbSkREROVcRRtizs3NRUJCAsLCwmBjYwM7OztMnToVu3btQm5u7nPbp6amYtCgQejcuTPkcjmcnJzQtWtXnDp1CoCqgLSxsREuDoFyciWVli1bYvbs2Zg8eTLS09NRs2ZNjBkzBn5%2BflrFf/jhh0hOTsbixYthbm6uVUxGRsZLi8kzPOGbiIiIUPI6xPb29lqvdJKXl4e0tLQS78vNzUVBQQGaNWumvs3JyQl5eXm4ceOGxrrQgOqUtWeX6svLy8PRo0fRq1cvAKo5D1ZWVhg6dCiuXLmCevXqITQ0VOuON6CcFIgAMGDAAI1JJ7rYsmWLzjF2dnYsAImIiIxQafT4lbQO8YQJExAaqt06xOfOncOwYcNKvG/ixIkAgCpVqqhvs7KyAgDkvGQ9yezsbEycOBGWlpYYMWIEANXqK6%2B//jomT56MunXrYv/%2B/QgNDcWWLVs0VnX5N%2BWmQCQiIiIqr0pah9je3l7reA8PD1y6dKnE%2By5evIgVK1YgNzdXPSnl6dCytbX1C/d57do1hIWFwc7ODps2bVJv%2B%2B6772ps17t3b%2BzZswcHDhxggUhERESVU2n0IJa0DrG%2BNGrUCGZmZrh69ap6ZZPk5GSYmZmhYcOGJcb8%2BOOPmDx5MgYOHIgpU6bA9JkZdhs2bEDLli3Rvn179W35%2BflaXWL4qXIxSYWIiIhIXyraJBUrKyt0794dUVFRyMzMRGZmJqKiouDn5wfLEi51ePbsWYSEhGDWrFmYMWOGRnEIqFaHmTdvHm7duoXCwkLs3LkTZ86cUa8TrQ0WiEREREQGFh4ejoYNG6JXr17o1q0bHB0dMXfuXPX9PXv2xJo1awAAa9asQWFhIT766CO4uLio/z0dWp4%2BfTq8vLwQFBSEtm3bYtu2bfjss8/QoEEDrdtTLtZBJGm4DqL2Kuq6bYbKzXUQtcd1EMsO10EUUMnWQTxwQP/7fGbScKXAHkQiIiIi0sBJKiRMtBdPX/GGICsU7JoyMxOPBcS7tQAAMvGeQCkn3piYSIqXy00kxAqHGoxoLx4AyAAofz8tHi/Se/mk51LmVvY9l1LZ1xTNK4OtjYQ2BweLxT1Z7gQ9e6p68%2BilKuO1k/WNBSIREREZFRaI0lXA79lEREREVJrYg0hERERGhT2I0rEHkYiIiIg0sAeRiIiIjAp7EKVjgUhERERGhQWidBxiJiIiIiIN7EEkIiIio8IeROnYg0hEREREGtiDSEREREaFPYjSsUAkIiIio8ICUboKM8Q8c%2BZMzJw5Uyg2JSUFzs7OSElJAQA4OzsjMTFRn80jIiIiMhrsQSQiIiKjwh5E6cq0QExJSYGPjw8WLFiA1atX4%2B%2B//0br1q2xaNEi1K5dGz/88ANWrVqFGzduwN7eHoMHD8awYcMgl6s6OjMzMzFu3Dj89ttvqFevHiZPngwvLy8AQHJyMj755BNcunQJmZmZcHR0xLRp09C5c2fJ7X3nnXfw9ddfw8/PDzVq1MDJkyexefNm9Xbe3t6YMGEC/P39ERwcjDZt2uD06dO4ePEiateujdDQUPTo0QMAsHXrVsTFxeH%2B/fuoU6cOhg0bhgEDBmjdJoVCgfT0dI3b7OzsYW/vIHycRFTJubjoHtO8ueZPejkrK7E4CwvNnyLkAgOGMtn/forEs0qr0AzSg3j06FHs3r0b%2Bfn5eOedd7Bq1Sr06NED77//Pj755BO8/fbbuHTpEsaPHw8AGDFiBADgl19%2BwaeffoqYmBjs2bMH48ePx759%2B/Dqq68iNDQUPj4%2BiI2NhVKpRFRUFCIiIiQViE/l5OTg2LFjyMvLwxdffPHS7bdv346NGzeiSZMmWLlyJebOnQsfHx8oFAosWrQI3377LRo3boyff/4ZISEheOutt%2BDgoF2BFx8fj9jYWI3bQkImICwsVOjYAMDERDhUkqfvPRUqr5mZYWKlEj1oqU8OCfFSMle257Tk3KdPi8du3SocKqXJ0v7WEoKlJJZaTDdqJC1elKWlWFxOjn7boQPWptIZpEAcPXo0qlevDkDV%2B3bmzBns2rULPj4%2B6p62Vq1aYcyYMdi8ebO6QOzcuTPefvttAEDfvn2xbds27Nu3D2PHjsXatWtRq1YtKJVKpKamonr16khLS9NLe/v27Qtzc3OYm5trtb2vry9atmwJAOjXrx/WrFmDjIwMmJiYQKlUYtu2bfD19UX79u1x9uxZdQ%2BpNgIDA%2BHt7a1xm52dPYqKtD%2BeZ5mYQDhW5AvlUzIZoFSKxxsqr6ywQCzQzAwoEIwFAFMJL1UpBy3lXVbKkwtAkWCJKDGt8PPaUM9pfeSWubnqHtS8uao4DAoCkpKE8ip/FytMJR8vBIOlJr50SSzOwkJVHF6/Djx%2BLLaPBg10j5HJVMVhXp7hntyCWCBKZ5ACsWbNmv9rgKkplEolMjIy0KJFC43tHB0dkZqaqvH7s%2BrUqaMuApOSkjB%2B/Hikp6fDyckJNWrUgFJPT2hte/eesre3V//f9MkHe3FxMRwdHbF582asX78eY8eORVFREfz9/TFt2jRYaDl04ODg8Fx7pHwYEhHhzBnx2KQkafGVSW6utPjHj8X3IVIxPf22pFSy4qqEys0klXr16uHmzZsat926dUuj2FIoFM/d36pVK6SlpWHixImIjY1V964dOHAABw8e1EvbZM8MKcjlchQ80xNUXFyM%2B/fva7WfjIwMFBUVYeXKlSguLsbp06cRFhaGRo0aYciQIXppKxERUWXHela6crPMTUBAAA4fPozvv/8eRUVFuHjxItatW4eAgAD1NocOHcKPP/6IgoICbN%2B%2BHcnJyejVqxdycnJQVFQEqycnAF%2B9ehUrV64EAOTn5%2Bu1nU5OTrh06RKuXLmCwsJCrF%2B/Ho8ePdIq9vbt2xg5ciR%2B/fVXyOVy1KpVCwBga2ur1zYSERERSVFuehDfeOMNrFixAitXrsQHH3wAW1tbDB48GKNHj1Zv4%2BPjg3Xr1uH999%2BHk5MTNmzYoC6ypk%2BfjmnTpiE3Nxe1a9fGwIEDsWTJEly%2BfBk2NjZ6a2eXLl1w/PhxjBgxAsXFxejbty/c3Ny0in399dcxd%2B5cREREQKFQoFq1aggKCkL37t311j4iIqLKjj2I0smU%2BjpRjwxGyjmInKSiYzwnqWiPk1TKjOTntVxgZq6Li2r2s6ur8DmIymKxRlfYSSpnz4rFWVmpJgUlJYmfg9isme4xcrkqd26u%2BHtB1apicRJt2KD/fY4apf99lmflZoiZiIiIiMqHcjPEbAgeHh7/eo7i3r17Ubdu3TJsEREREUnFIWbpKnWByOsxExERET2vUheIREREZHzYgygdC0QiIiIyKiwQpeMkFSIiIiLSwB5EIiIiMirsQZSOBSIREREZFRaI0rFANAJSFqzWR7whCC90C5mEWEBpaiaYVTxWFW%2BYFZiVcrHFqoEnxywh3qRYdLVrE5hAfKVspeAC3RWZ8ILVAJS/nxbOK2WBbpmbARboBqCEQJufxjduLBb49E26Xj3xysfSUiwOAMzNxWOpwmKBSEREREaFPYjSVcC%2BIyIiIiIqTexBJCIiIqPCHkTpWCASERGRUWGBKB2HmImIiIhIA3sQiYiIyKiwB1E69iASERERkQb2IBIREZFRYQ%2BidCwQiYiIyKiwQJSOQ8xEREREpMEoC8THjx/j7t27hm4GERERGUBxsf7/lbZHjx5h1qxZ8PDwgJubG6ZPn46cnJwXbh8eHo7XXnsNLi4u6n/x8fHq%2B9etWwcvLy%2B0adMGwcHBuHbtmk7tMYoCMTExEc7Ozurfg4KCcPz4cQO2iIiIiEh7kZGRuHPnDg4cOICDBw/izp07iIqKeuH258%2BfR2RkJM6cOaP%2BFxgYCAD45ptvsHnzZmzYsAGJiYlo1aoVwsLCoFRqfx1yoygQ/ykrK8vQTSAiIiIDqWg9iLm5uUhISEBYWBhsbGxgZ2eHqVOnYteuXcjNzX1u%2B/z8fFy%2BfBmvvfZaifvbvn07goKC0LRpU1hYWGDKlCm4ffs2EhMTtW6TXgvElJQUODs7Y/PmzfD09ISbmxumTZuG7OxsAMDevXvRq1cvuLm5wd/fH7/88os6Njg4GEuXLsWQIUPg4uKC7t27Y9%2B%2Bfer7T58%2BjWHDhqFjx454/fXX4e/vj7Nnzz7XhpEjR%2BL27dsIDw/H/PnzMWrUKHz44Yca27z33ntYsWLFS48nJiYGI0eOREBAANzd3XHq1Cl4e3tj165d6m2e7b18evw7duyAt7c33Nzc8M4776iHu7OzszFp0iR4eHjA09MTo0aNQnJysg5/YSIiInqZ8lgg5uXl4a%2B//nrhv4KCAjRr1ky9vZOTE/Ly8nDjxo3n9pWUlITCwkJER0ejQ4cO8PX1xWeffYbiJw29evWqxr7MzMzQsGFDJCUlad3eUpnFfPDgQSQkJKCoqAghISGYN28e/Pz8EB4ejtWrV8PV1RU//fQTQkNDsX37djRt2hSAquLduHEjmjRpgpUrV2Lu3Lnw8fGBUqnEuHHjEBYWhsGDByMvLw8ffPABPvnkE2zdulUjd1xcHLy9vTFhwgT4%2B/tj3759CA8Px4cffghzc3Pcu3cPx44dw5w5c7Q6ll9//RVxcXFo3bo1LCwstIo5evQodu/ejfz8fLzzzjtYtWoV5s%2Bfj7i4OGRnZ%2BPHH3%2BEXC7H3LlzERUVhdWrV2v9t1UoFEhPT9e4rWZNezg4OGi9DyKicsHFRfeY5s01f1YkcsE%2BmadxovGkFyV9/trba//5e%2B7cOQwbNqzE%2ByZOnAgAqFKlivo2KysrACjxPMSHDx/C3d0dwcHBWLZsGf7880%2BEhIRALpfj3XffRU5Ojjr%2BKUtLSzx69EirtgKlVCDOmjULNWrUAACEhYVh3LhxyMrKwuDBg9GuXTsAQOfOneHt7Y1t27ape/h8fX3RsmVLAEC/fv2wZs0aZGRkoFatWoiPj0eDBg3w%2BPFjpKamwsbGBufPn39pW7p06YJ58%2Bbh8OHD6NatGxISEuDi4oL69etrdSz169dH%2B/btdTr%2B0aNHo3r16gAAb29vnDlzBoDqwUlKSsLu3bvh6emJhQsXQq7jCz4%2BPh6xsbEat4WETEBYWKhO%2B3mWTCYcKom0vBKCJSSW0mSDHa%2BE5FKfGpKO2cTEILGGe4ylqZCv49OnxWP/0TmgC4M9xtWqSQgGBSGx3AAAIABJREFUULWqtHhRoq%2BnoiL9tkMHpTEkXNLn74QJExAaqt3nr4eHBy5dulTifRcvXsSKFSuQm5uLqk8e56dDy9bW1s9t7%2BnpCU9PT/XvrVu3xvDhw7Fv3z68%2B%2B67sLKyQl5enkZMXl6eet/aKJUCsUGDBur/16lTB/n5%2Bbh27RpOnTqFr776Sn1fUVER3nzzTfXv9vb2/2uYqappxcXFMDExQWJiIkaPHo1Hjx6hSZMmMDU11epkS3Nzc/j5%2BeHbb79Ft27d8M0332DkyJFaH4tIz1zNmjU1juNpO0ePHg1zc3Ps3LkT8%2BfPR/369TFlyhS8/fbbWu87MDAQ3t7e/8hnDx3OO9Ugk0E4VgqpeWUwzAErBT9aDHa8EpOLHq/EtKr4YsEPFxMTSR9MSrnYh6GhXkuGzC35MXZz1T2oeXNVcRgUBOgwXPYs5e9ihank481%2BKBYol6uKw5wc8crnmZ4pnUh8PRmTkj5/n61bpGjUqBHMzMxw9epVvPHGGwCA5ORk9dDwP/3www%2B4d%2B8eBg0apL4tPz8flpaWAICmTZviypUr6Ny5MwCgoKAAN27c0Bh2fplSKRDT0tLQuHFjAKrz8qysrFCvXj0MGjQIY8aMUW93%2B/Zt9cH8m3PnziEyMhLbtm1Tn5AZFxeH69eva9WegIAADBw4EGfOnEFKSgp8fX21PhbZP74uyuVyFBQUqH/XZULMpUuX4O3tjREjRuDhw4fYunUrJk2ahBMnTqCalt8sHRwcnitaDfWhREQkyZPRFSFJSdLiDUFqt1ZZrbdiBErjz1TS56%2B%2BWFlZoXv37oiKilLPkYiKioKfn1%2BJdZJSqcSiRYvQoEEDvPnmmzh79iw2bdqEWbNmAVDVPTExMfDy8kKjRo2wfPly1KxZE23bttW6TaVyQsPSpUuRnZ2NtLQ0REdHo0%2BfPhgyZAg2bdqEP/74A4Bqera/vz/27Nnz0v09fPgQcrlc/Ud6%2BofIz88vcXtzc3M8fPi/b2otW7ZEkyZNMH/%2BfPTo0eO5cXldODk54dChQ8jLy0N6ejo2bdqkdeyOHTswffp0ZGRkwNraGtbW1qhSpQrMzc2F20NERESayuMklZcJDw9Hw4YN0atXL3Tr1g2Ojo6YO3eu%2Bv6ePXtizZo1AICuXbti1qxZiIiIgIuLC6ZNm4bQ0FD06dMHANC/f3%2BMGDECISEhePPNN3Hx4kWsXbsWZmZmWrenVHoQX331Vfj5%2BSE3Nxe9evXCtGnTYGFhgUePHuGDDz7A7du3YWNjgxEjRiA4OPil%2B/P09ERQUBCGDBmC4uJiODo6qmc937t377nt%2B/fvj%2BXLl%2BP8%2BfPqNYT8/f3x0UcfafyxRUydOhURERHw9PSEg4MDhg8fjt9//12r2MmTJ2P%2B/Pno2bMnHj9%2BjMaNG2PVqlVaT34hIiIi42RtbY3IyEhERkaWeP/evXs1fh80aJDGEPOzZDIZRo4cqdMpdc/tQ6nLqokvkZKSAh8fHxw6dAiOjo762q1eHDp0CFFRUfj%2B%2B%2B8N3RS9k3ROTEU9d4nnIJZJcp6DqD2egygQLxd4frm4qCa3uLoKDzEri8UaLfl4H/wtFiiXqya4PHwo3pVVwkQHrUg9B1HKZDMJnoy06tWiRfrfZ3lWKj2I5UlWVhbu3r2L1atXY/DgwYZuDhEREVG5Z/QF4oULFzBhwgR06NBBoyv2wIEDmDlz5gvj3NzcsH79%2BrJoIhEREekR5/JIp9cC0dHR8YVr/BjKf/7zH5w7d%2B652319fXWazUxEREQVAwtE6bgsOxERERFpMPohZiIiIqpc2IMoHXsQiYiIiEgDexCJiIjIqLAHUToWiERERGRUWCBKxwLRCMgKC16%2B0YuYmYnHi74CZTLA3ByygnzxBZzNxa4%2BI4PExZ8VaboHmZoCdnaQZWYAhYViiWvWFIsDVAvVCj5W4n8pVV7hxa4BpNzRfYFdMzOgVi0g7Z4JCgSf1vb2usc8eUqjoEB8IeUHD8TiTE0BW1vg/n3xp5d9TdHVn2WSFnEXXrAagPL308J5pSzQLXMTX6D7%2BjWx4zU3B%2BpVA1IfVMMLrjD7Uo1qan%2BJNTUXF%2BDkSaB9e/HrXou%2BEMngWCASERGRUWEPonScpEJEREREGtiDSEREREaFPYjSsUAkIiIio8ICUToOMRMRERGRBvYgEhERkVFhD6J07EEkIiIiIg3sQSQiIiKjwh5E6VggEhERkVFhgSgdh5iJiIiISEOZFog3btwoy3RERERUCRUX6/9fZaNTgZiSkgJnZ2ekpKTonOjw4cMYNWqUznFEREREVLbK7BzE%2B/fvQyl6FXsiIiIiLVXGHj99EyoQd%2B/ejd27d%2BPRo0fw9vbGzJkzUbVqVaxbtw4JCQm4c%2BcOZDIZvLy88NFHH%2BHcuXMIDw9HQUEBXFxcsH//fty8eROLFi3CzZs3YWtri06dOmHGjBkwNTWFt7c3goOD8c033%2BCvv/5Cy5YtMWfOHHz66af47bffUKdOHSxevBitW7eGUql8YV5LS0vMnDkT5ubmUCgUSExMRI0aNTB8%2BHAMGzbspceZkpICHx8fvPPOO/j666/h5%2BeHGjVq4OTJk9i8ebN6O29vb0yYMAH%2B/v4IDg5GmzZtcPr0aVy8eBG1a9dGaGgoevToAQDYunUr4uLicP/%2BfdSpUwfDhg3DgAEDRB4GIiIiKgELROmECsTffvsN27dvR3FxMcaPH4%2BFCxeiY8eO2LRpE7Zs2YKGDRsiOTkZQUFBSEhIwIABAzBv3jzExsbi8OHDAIBBgwYhLCwM/fr1Q0pKCgYPHoy2bdvC19cXALBjxw7ExcXB2toaAQEBCA4OxoYNG9CqVStMnz4dUVFR2LRpE77//vt/zQsAu3btwtq1axEbG4udO3di/vz58PX1Ra1atbQ63pycHBw7dgx5eXn44osvXrr99u3bsXHjRjRp0gQrV67E3Llz4ePjA4VCgUWLFuHbb79F48aN8fPPPyMkJARvvfUWHBwctGqLQqFAenq6xm32trZwsLfXKl6vZDJpcaLxhmQq8JIxMdH8SVoxM9M95unDI/IwPSXytNTHU1q0zXx6CXBx0T2meXPNnwLMzcXinr4WRF4TaiLH7Oys%2BVNXZ86IxVG5IPSWNHPmTNSoUQMAEBYWhnHjxmHWrFnYuXMnateujczMTGRlZcHGxgZpaWkl7sPCwgLff/89bGxs0K5dO/z444%2BQy/93SmRAQABq164NAGjdujWys7Ph8uQJ3rFjR6xevRoA4OXlBVdX13/N6%2BHhAU9PT/V%2Bw8PDcfPmTa0LxL59%2B8Lc3BzmWr66fX190bJlSwBAv379sGbNGmRkZMDExARKpRLbtm2Dr68v2rdvj7Nnz2oc98vEx8cjNjZW47YJISEIDQvTeh/PkfSuI4GEvFJKS0l1qZ2deKyNjYTEEhmqepCQV8uXZ4mkPExSSHkpiRYPT1WvLiVawotCwgvKYK/j06fFY7duFQ6tJ54VAKBlP0LJTp4Uj31mxEwnhvpsAXsQ9UGoQHR0dFT/v06dOsjPz8eDBw8QHR2NI0eOoEaNGmjRogUKCgpeeN7hF198gZiYGMybNw/p6en4z3/%2Bg4iICHVRaPPMh6mJiQleeeUV9e9yuVy9X6VSieXLl/9rXvtnetfMnjxhi3V49mjbu1dSPtMn3QLFxcVwdHTE5s2bsX79eowdOxZFRUXw9/fHtGnTYGFhodW%2BAwMD4e3trZnP1hYoKNCpjWpmZuKxoueUymT/yyu4D6WZ2KepTCbebACQZWboHmRioioO798HiorEEkspLk1MxPNKITFv2j3di0tTU1VxmJEBFBaK5bW11T1GD09p5OSIxZmYqIrDBw/E/9y2NhJeyxJeUErBElHy69jNVfeg5s1VxWFQEJCUJJQ3NUGsMDUzUxWHCoX423W9fu66Bzk7q4rD4GDg0iWxxAbCAlE6oQIxLS0N1tbWAFTn6VWpUgWfffYZbt%2B%2BjcOHD6vv69WrV4nxjx8/xtWrVxEREQFTU1Ncv34dc%2BbMwcKFCxEdHQ0AkGn59TAqKkrrvKKebYtcLkfBM6/Q4uJi3L9/X6v9ZGRkoKioCCtXrkRxcTFOnz6NsLAwNGrUCEOGDNFqHw4ODs8XrKLvGFJJnXSkVErfR1kTrToA1ae3lPhKRsrTurCw7L/3PI0VjZf61ODTSwdShj6TkoTj8/PF0wKq57TwPqQc86VLHC6uhITWQVyyZAn%2B/vtv3L17FytWrEBgYCCys7NhYWEBExMTPH78GHFxcbh8%2BbK6mLKwsEBubi4KCwshk8kwefJkxMXFobCwEPb29jA1NYWtwFf3l%2BXVNycnJ1y6dAlXrlxBYWEh1q9fj0ePHmkVe/v2bYwcORK//vor5HK5eohb5LiJiIioZFwHUTqhHkQXFxd069YNcrkcfn5%2BmDRpEhQKBWbNmoUOHTqgSpUqcHNzQ58%2BfXD58mUAQLt27WBnZ4d27dph27ZtWL16NT7%2B%2BGOsXbsWJiYm8PLywtSpU3Vuy/vvv/%2BvefWtS5cuOH78OEaMGIHi4mL07dsXbm5uWsW%2B/vrrmDt3LiIiIqBQKFCtWjUEBQWhe/fupdJWIiIiIhEyJRcnrPik9JZKOQdR9CuVTKY6Iz8/X/wcRHPtztksKbWkc5cUJU%2B6%2Blf6ODGuZk2xOKDCnoOYckf3cxDNzFSTW9LSxJ/WIgsC6OEpjQcPxOJMTVXnTWZliT%2B97GtWsnMQ5QJ5XVxUk1tcXYWHW69fE2u0uTlQrx6Qmio%2BxNyomcCEERcX1eQWd3fxIWYDnQJVGqvH7dih/32WZ2W2UDYRERFRWaiMQ8L6VqkLRA8PD%2BT/y9exvXv3om7dumXYIiIiIiLDq9QFYmJioqGbQERERHrGHkTphGYxExEREZHxqtQ9iERERGR82IMoHQtEIiIiMiosEKXjEDMRERERaWAPIhERERkV9iBKx4WyjYCUNZAr6BrKkAv2fUtdYFeUofJKzS2DlNWIJR50t266xzRpAqxcCYSEAFeviuUdM0b3GBsbwMcHOHQI0PLa7M85dkwsrl49YMoUYOlS1UrKIoKDdY%2BxsgKaN1ddmzg3Vyxv48a6x8jlQLVqwMOHwlXA9cxXdI7Ry2LVjcUWBtfHIt24e1f3GH0s8v/kkrJlrWdP/e9z717977M8Yw8iERERGRX2IErHApGIiIiMCgtE6ThJhYiIiIg0sAeRiIiIjEpF7EF89OgRIiMjcfjwYRQWFsLHxwfh4eGoWrXqc9vOnTsXCQkJGrfl5eWhQ4cO2LBhA4qLi%2BHm5galUgmZ7H/nvh47dgxVqlTRqj3sQSQiIiIysMjISNy5cwcHDhzAwYMHcefOHURFRZW47fz583HmzBn1v5iYGFSvXh0zZ84EAFy9ehUFBQU4efKkxnbaFocAC0QiIiIyMsXF%2Bv9XmnJzc5GQkICwsDDY2NjAzs4OU6dOxa5du5D7klUCMjMzMXXqVMyePRtNmzYFAJw/fx7Ozs4wNzcXbhOHmImIiMiolEZBp1AokJ6ernGbvb09HBwctIrPy8tDWlpaiffl5uaioKAAzZo1U9/m5OSEvLw83LhxAy1atHjhfqOiovDaa6%2Bhd%2B/e6tvOnz%2BPx48fIyAgAKmpqXBycsKUKVPg6uqqVVsBFohERERELxUfH4/Y2FiN2yZMmIDQ0FCt4s%2BdO4dhw4aVeN/EiRMBQGMI2MrKCgCQk5Pzwn3eunUL3333HXbs2KFxu6WlJVq3bo2JEyfilVdewZdffolRo0bhu%2B%2B%2BQ/369bVqLwtEIiIiMiql0YMYGBgIb29vjdvs7e21jvfw8MClS5dKvO/ixYtYsWIFcnNz1ZNSng4tW1tbv3CfX3/9NVxcXJ7rYXx6LuJTo0aNwq5du/Djjz9i6NChWrWXBSIRERHRSzg4OGg9nKyrRo0awczMDFevXsUbb7wBAEhOToaZmRkaNmz4wriDBw9i5MiRz92%2BfPly%2BPr6omXLlurb8vPzYWFhoXWbKvwkFYVCgUePHhm6GURERFROVLRJKlZWVujevTuioqKQmZmJzMxMREVFwc/PD5aWliXGZGVlITk5Ge3atXvuvsuXL%2BOjjz5Ceno68vPzERsbi%2BzsbHTt2lXrNlXoAvHevXvw9fVFZmamoZtCRERE5URFKxABIDw8HA0bNkSvXr3QrVs3ODo6Yu7cuer7e/bsiTVr1qh/T0lJAQDUKuF614sWLcKrr76KPn36wMPDAydPnsTGjRthY2OjdXsq9BBzXl4eew%2BJiIiowrO2tkZkZCQiIyNLvH/v3r0av7/%2B%2BusvPKfRxsYGixYtktSectODePPmTYwdOxYeHh7o3Lkzli9fjvz8fMydOxddunRRz%2BL58ssv8eabbyItLQ1%2Bfn4AAD8/P%2Bzbtw8xMTEYOXIkAgIC4O7ujlOnTiE5ORnvvfceOnXqhNatW6NHjx44cuSIVm3atWsX/P39MXLkSLRt2xYJCQkIDg5GTEyMepuUlBQ4OzurK3lnZ2ds3rwZvr6%2BcHFxwaBBg9QPYGFhISIiIuDp6QkPDw8EBQXh999/1%2BefkYiIqNKriD2I5U256EF89OgRRowYgZ49e2LFihXIzMxEWFgYiouL8cEHH6B///5YsmQJBg0ahE8%2B%2BQQxMTGoVasW9uzZAx8fH%2BzZsweOjo6IiYnBr7/%2Biri4OLRu3RoWFhbo3bs3fHx8EBsbC6VSiaioKERERKBz585ate3//u//sHjxYqxZswbFxcXYvn37S2P27t2LLVu2wNLSEmFhYfjkk0%2BwYcMGfPvttzhz5gy%2B//57VK1aFdHR0Zg3bx6%2B%2B%2B47rf9WJa3DZGdnD3v70jlxlshgmjTRPebp8g1aLuNQIh2GYNSqVdP8KaJePbG4pyfNSzl5/slyGjp5erK7Die9P0cu0EfxNEYk9gmRtYPNzDR/CnFxEYtr3lzzpwhTgY97ExPNn7oqLBSLo3KhXBSIR48eRX5%2BPiZPngyZTIY6depg4sSJCAsLw5QpU7Bs2TIMHDgQR48exYgRI%2BDl5fXCfdWvXx/t27dX/7527VrUqlULSqUSqampqF69%2BgsXqiyJmZkZ%2BvTpA7kOb0bBwcHqqe/du3fH2rVrAajWJUpJScHOnTvh5eWFiRMnYtKkSVrvFyh5HaaQkAkIC9NuHaaSiL72pTJU3mcuS1kp8krLLbHRUg565Urx2H8s8VBm3N3FY318pOUODpYWL6pRI8PkLeH6tNqqJ6GOlzSJ9fRpCcEAtm6VFi9K5EsTAOjwWatvlbHHT9/KRYGYmpqKzMxMjZk4SqUSBQUFyMjIQLNmzdCuXTv88ssvCAgI%2BNd9/XMKelJSEsaPH4/09HQ4OTmhRo0aUCqVWrfN3t5ep%2BIQAGrWrKn%2Bv6mpqTpfz549UVBQgB07dmDZsmWws7PD2LFjMXjwYK33XdI6THZ29igq0qmJaiYmEI6VQmpe0c4DmQzQ4eHXG0PllZpbBgmNlnrQEyboHlO/vqo4XLwYuHVLLK%2B/v%2B4x1aqpisOTJ4GHD8Xynj0rFufgoCoON28GFAqxffTsqXuMhYWqOLx%2BHXj8WCyvSK%2BpXK4qDnNyhKuA1Ae6V4hmZqo/tUIBFBQIpUW9XtpfxUJD8%2Baq4jAoCEhKEtvHf/%2Bre4yJiao4vH/fMB8UErBAlK5cFIi1a9fGq6%2B%2Biv3796tvy87ORkZGBmrUqIF9%2B/bh3Llz6Nq1K6ZPn44vv/wSJi/ofpI902ORlpaGiRMnIjY2Vl1UPb0ItrZk/%2BgBkcvlKHjm3SErK0vrfV2/fh2tWrVC3759kZeXh/3792PGjBlo27at%2BvqJL1PSOkwV7HVLpJ2rV8Vjb90Sj79/Xzzvw4fi8amp4nkBVeUiuo%2BXXOv1Xz1%2BLB4v5VNcwolh%2BfniaQsKJMSfOSOeGFAVh6L7kDLcW1TE4eJKqFxMUuncuTNycnKwfv165Ofn48GDB5gxYwYmTZqE27dvIzw8HB9%2B%2BCEWLlwIhUKhHmJ9uuBjdnZ2ifvNyclBUVGR%2BnI1V69exconw1b5gq9wJycn/Pzzz3jw4AEePnyIdevWaR175MgRTJgwASkpKbC0tISNjQ1MTU1RTcp5S0RERKSBk1SkKxcForW1NT7//HMkJibCy8sLXbp0gVwux%2BrVqzF16lS0b98evXr1grW1NRYuXIjPPvsMp06dQs2aNdG1a1cEBgbiq6%2B%2Bem6/jRs3xvTp0zFt2jS4ublh4sSJCAgIgJmZGS5fvizU1vfeew92dnbw8fFBnz59nhvu/TfDhg1Dp06dMGjQILRp0wZLlizB8uXLUbt2baG2EBEREZUGmVKXE/KoXJIyxMxzEMsGz0EU0K2b7jFNmqgmt4SEiA8xjxmje4yNjWqSyaFD4kPMx46JxdWrB0yZAixdKj7ELDLBxcpKdW5cUpL4EHPjxrrHyOWqcz4fPhTu1rme%2BYrOMebmqj91aqr4EHOjxoKTtlxcVBNcXF3Fh5jv3tU9xtQUsLMDMjLEh5hLWMS5LIhOGP83Us8QqGjKxTmIRERERPpSGYeE9a3SFoh//PEHhg8f/sL769at%2B9yq5URERESVQaUtEFu3bo0zla2/mIiIqBJgD6J05WKSChERERGVH5W2B5GIiIiME3sQpWOBSEREREaFBaJ0HGImIiIiIg3sQSQiIiKjwh5E6VggEhERkVFhgSgdr6RiDAoKxGPNzMTjRV%2BBMpnqsgT5%2BcJX2lCaWwinlvKMlynSdA/Sx9UIatYUiwMq7uVyHj3SPUYuB6pWBXJyxJ%2BfIpfpkctVVxbJzS37TyZD5dZHXktLsTipzy2RvC4uwMmTgLu7%2BCU1UlLE4vTxHiJySVd9XMHFQCVG06b63%2BeVK/rfZ3nGHkQiIiIyKuxBlI6TVIiIiIhIA3sQiYiIyKiwB1E6FohERERkVFggSschZiIiIiLSwB5EIiIiMirsQZSOPYhEREREpIE9iERERGRU2IMoHQtEIiIiMiosEKUrt0PMjx8/xt27d7Xa9saNG6XbGCIiIqJKpNwWiEFBQTh%2B/PhLt7t48SL8/Py03q%2B3tzd27dolpWlERERUjhUX6/9fZVNuC8SsrCyttnv48CEKpFyLmIiIiIg0lMtzEEeOHInbt28jPDwcFy5cQI8ePbB8%2BXJcunQJ1atXR%2B/evTF%2B/HikpaVh9OjRAAAXFxfExcWhadOmWLx4MU6ePAmFQoFq1aphyJAhGDt2rM7tcHZ2RnBwMBISEuDi4oK3334bsbGxOHz4sHqb4OBguLu7IzQ0FDNnzoS5uTkUCgUSExNRo0YNDB8%2BHMOGDQMAHDhwANHR0bh79y4cHBzQq1cvjB8/Xj9/NCIiIgJQOXv89K1cFohxcXHw9vbGhAkT0KZNG/Tp0wdTp07Fxo0bcefOHYSGhiI7Oxtz5szBunXrMGzYMJw5cwYAEBERgZSUFOzcuRPVqlXDwYMHERYWhu7du6NBgwY6t%2BXmzZs4evQoCgoK8MMPP7x0%2B127dmHt2rWIjY3Fzp07MX/%2BfPj6%2BuKVV17BtGnTsG7dOnh4eODixYsYMmQIOnbsiNatW2vdHoVCgfT0dI3b7G1t4WBvr/OxSSaTSYsTjTckU4GXjImJ5k/SjlxggONpjEislLzPPqel5BZhqNyGPGapXFx0j3F21vwpQuT9A9DPe4jIMTdvrvlTV08%2Blw2BBaJ05bJAfFZCQgKcnZ0xfPhwAECDBg0wZcoUhIWF4YMPPnhu%2B9DQUJiYmMDa2hp3796FhYUFAFVhJVIg%2Bvn5wcrKClZWVlpt7%2BHhAU9PTwBAQEAAwsPDcfPmTbz%2B%2BuuwtLTEzp07UVxcDFdXV/z%2B%2B%2B%2BQ6/jGGh8fj9jYWI3bJoSEIDQsTKf9aDAzE4%2BVQkJeKaWlpLrUzk481sZGQmKJDFWcSslbtap4rJavV72ztDRMXkPmNlReKc%2BtkyfFYzdvFo%2BVSsp7yOnT4rFbt4rFVcROAFIr9wViRkYG6tevr3Gbo6Mj8vLykJGRUeL2H330ES5evAhHR0e89tprAIBiwa8TDg4OOm1v/0xPntmTAqi4uBiWlpb46quvsGrVKkyZMgXZ2dnw9fXFnDlz8Morr2i9/8DAQHh7e2vmtLUFRM/DNDMTj1UqxeJksv/lFdyH0sxcOLVoswFAlvn8c%2B6lTExUb%2Bz37wNFRWKJpXwwmJiI55VCat68PN1j5HJVcZibK96FINqDaGmparOUJ5gIQ%2BXWR15zsdex5OdW%2B/a6xzg7q4rD4GDg0iWxvN9/Lxanj/eQrl11j2neXFUcBgUBSUlieQ2EPYjSlfsCsV69ejh48KDGbTdv3oS5uXmJhdXEiRPh7e2NDRs2wNTUFFlZWdi%2Bfbtwftkz34Dkcjny8/M17td2Mk12djYUCgWWLl0KAPjzzz8xefJkrFmzBjNmzNC6PQ4ODs8XrYaapCP1w0ipLPsPU6kKC8Vji4qkxVc2Ut7hy3ra4dOiUqks%2B08mQ%2BU25DFLJWXo89Il8Xipr38p7yFSjjkpyaDDxWQY5fbEEXNzczx8%2BBA9e/ZEcnIyvvjiC%2BTn5%2BPmzZtYtmwZevXqBXNzc/UQ8sOHD9U/LS0tYWJigszMTCxYsAAA9DLT2cnJCffu3cOJEyegVCrx7bffIjk5WavYnJwcjB49GgkJCVAqlXBwcIBcLoetra3kdhEREdH/cJkb6cptgdi/f38sX74cn376KdavX48DBw6gQ4cOCAoKgqenJ%2BbOnQsAaNasGdzc3PCf//wHP/74IxYtWoR9%2B/bB1dUV/v7%2BqFWrFlq2bInLly9LbtPrr7%2BOcePGYebMmXB3d8eJEyfg6%2BurVWytWrUQHR2NdevWwdXVFX5%2BfnjzzTcxYsQIye0iIiKi/2GBKJ1MqaxoY3z0HCm9o1LOQRR9xchkqnOP8vPFz0E0txBOLekcREWa7kGmpqrJLRkZ4sNDNWuKxQEV9xzER490j5HLVZNmFyy5AAAgAElEQVRbcnLK9hxEfZz7KMpQufWRV3SCi9TnlkheFxfV5BZ3d/Hh1pQUsTh9vIfUrq17jIuLanKLq6v4MRuoxKhWTf/7fDJQWWmU%2B3MQiYiIiHRRGXv89K3SFoj%2B/v64fv36C%2B9ft24d2rZtW4YtIiIiIiofKm2ByOsxExERGSf2IEpXaQtEIiIiMk4sEKUrt7OYiYiIiMgwWCASERGRUanIy9zk5uYiMDDwpafCnTt3DgMGDICLiwu8vb2xY8cOjfu/%2BeYbdO3aFW3atIG/vz/O6DgTnQUiERERUTlw5coVDBkyBGfPnv3X7f7%2B%2B2%2BMGTMGffv2xalTp/DRRx9h0aJF%2BOOPPwAAiYmJiIyMxOLFi3Hq1Cn07t0b48aNQ25urtZtYYFIRERERqUi9iD%2B%2BuuvGD58OPr164e6dev%2B67YHDx6EjY0NhgwZAlNTU7Rv3x69evXCl19%2BCQDYsWMHevbsCTc3N5iZmWHEiBGwtbXFvn37tG4PJ6kQERGRUSmNgk6hUCA9PV3jNnt7ezg4OGgVn5eXh7S0ki%2B2YG9vj%2BbNm%2BPIkSOwsLDAxo0b/3VfV65cQbNmzTRua9KkCXbu3AkAuHr1KgICAp67PykpSau2AiwQjYOZmVCYQqFAfHw8AgMDtX6C64M%2B8soMlBe1aonljYlR5RWIl6IiP8Yil0JQKBSIj4szzPGuX1/meQ2Z26B5pT63BK4epX4d79ljmMdY6nuIwBVN1Hn37y/zY5aqNC7gEhMTj9jYWI3bJkyYgNDQUK3iz507h2HDhpV438qVK9GlSxet25KTkwMrKyuN2ywtLfHoyRWoXna/NjjEXImlp6cjNjb2uW9EzGsceQ2Zm3mNPzfzGn9uQx5zefR04siz/wIDA7WO9/DwwKVLl0r8p0txCABWVlbIy8vTuC0vLw9Vq1bV6n5tsAeRiIiI6CUcHBzKTU9qs2bNcOzYMY3brl69iqZNmwIAmjZtiitXrjx3v5eXl9Y52INIREREVIF07doV9%2B7dw%2Beff46CggKcOHECCQkJ6vMO%2B/fvj4SEBJw4cQIFBQX4/PPPkZGRga5du2qdgwUiERERUTnXs2dPrFmzBgBga2uLuLg47N%2B/Hx4eHpgzZw7mzJmDN998EwDQvn17hIeHIyIiAu7u7ti7dy/WrVsHGxsbrfOZRERERJTGgVDFULVqVbi7u%2Bt0XgLzVpy8hszNvMafm3mNP7chj7kyGz58OFq0aKFx25AhQ9C2bVv177Vq1UL//v3x3nvvYdiwYc9t37x5cwwdOhRjx47FwIEDUbt2bZ3aIFMqS2OuDxERERFVVBxiJiIiIiINLBCJiIiISAMLRCIiIiLSwAKRiIiIiDSwQCQiIiIiDSwQiYiIiEgDC0QiIiIi0sACkYiIiIg0sEAkIiIiIg0sEImIiIhIAwtEAgDk5%2BcbuglG5datW4ZuQpn77bffUFxcbOhmVBpFRUXq///444/4448/yiz3vXv3AKjeN7Zu3Yrvv/%2B%2BzHIDQHZ2dpm9Zxn6WAEgOTkZaWlpZZ6XKjdTQzeAytaUKVOwYMECWFlZqW9LTk7G5MmT8e233%2Bo93%2B7du1%2B6Td%2B%2BffWe92X5zczMUKNGDbRp00bjb6EvgYGBOHjwIKytrfW%2B7xcJDg6GTCb71202bdpUavlDQkJw9OjRUvl7/pucnBzs2LEDI0aMwNWrVzFr1izY2toiMjIStWrVKrW8xcXFOHToELp27Yq0tDQsWrQINWrUwOTJk0v9cT98%2BDDmzJmD48ePY9WqVVizZg1kMhlmz56NgQMHlmruHTt24KOPPsLZs2exZMkS7Nu3DzKZDNevX8f48eNLJWdycjKWLVuGlStX4r///S8mTZqEqlWrYtWqVXBzcyuVnIBhjhUATp8%2Bjfnz52P37t3Ytm0bIiIiYGpqik8//RRdunQptbwAcOHCBbz22mt48OAB1q5dixo1amD48OEwNWW5UNnwEa9kUlNT4e/vj%2BjoaDRt2hRfffUVPv74Y/To0aNU8kVHRwNQfZimpaXBxsYGdevWhUKhwL179%2BDs7FyqBWJ8fDzOnj0LOzs71KtXD3fu3EF6ejpq166N3NxcyGQyxMXFoUWLFnrNa2Njg7S0tDItED08PMosV0nq16%2BP8%2BfPw93dvUzzRkZG4s8//8SIESMQERGBunXrwsLCAhEREVi9enWp5V28eDEOHDiArl27Ijw8HNnZ2bh//z4iIyPx8ccfl1peAFi9ejXef/99FBcXY8uWLYiJiYGdnR0mTZpU6gXili1bsHLlShQVFWHXrl1Yt24d7O3tERwcXGpF08KFC%2BHg4AClUolly5YhLCwMVatWxeLFi7Fjx45SyQkY5lgBYOnSpejUqROUSiXWrl2LxYsXw8bGBkuXLi3VAnH16tVYv349fv/9dyxYsAAXLlyAXC7H3bt3MXv27FLLS%2BUTC8RK5ssvv8SKFSsQGBiIVq1a4fr161i2bBm8vb1LJd/hw4cBAB9//DHMzc0xceJEyOWqMxtWrVqFlJSUUsn7lLOzM9q1a4f3339fnTc2NhZ///03Zs%2Bejbi4OCxatEjvPWtNmzbFwIED0aZNGzg4OGjct2jRIr3memrChAmlsl9tvfLKK3jnnXfg6OgIBwcHjd7M0uy5PHnyJHbt2oW///4bp0%2BfxpEjR2BjY4OOHTuWWk5ANaz71VdfIScnB7/88gv27t0LOzs7%2BPj4lGpeALh58yYGDhyIixcvIjc3F56enjA1NVUPh5amO3fuwNPTE6dPn4apqSlcXV0BAA8ePCi1nJcuXcKaNWuQmpqKmzdvIigoCFWrVsXSpUtLLSdgmGMFgGvXrmHLli24du0a7t27hx49esDc3ByTJk0q1bx79uzBl19%2Bifz8fBw4cADx8fGwt7dH7969WSBWQiwQKxkTExN4e3vju%2B%2B%2Bw5kzZ%2BDl5VWqQzRPff311zh27Ji6SAOAMWPGwMPDAwsXLiy1vD/88AOOHDmikfe9995D586dMXv2bAwbNgyrVq3Se94qVarg7bff1vt%2B/82sWbNeuk1pFacA4OLiAhcXl1Lb/4vk5OTAxsYG%2B/fvR/369VGrVi3k5%2Be/dLhdqqysLNStWxdHjx6Fg4MDGjRogKKiIo1zA0uLlZUVMjIycPjwYbi5ucHU1BRJSUmwtbUt9dyvvPIK/vrrLxw4cEDdW3zixAnY29uXWs7CwkIolUocO3YMrVq1grW1NTIzM2FhYVFqOQHDHCugep/OycnBTz/9hDZt2sDc3BypqamlPiKhUCjQvHlz/Prrr6hWrRqaN28OAMjNzS3VvFQ%2BsUCsZJYsWYJNmzbh3XffxeDBgzFnzhz4%2BflhwYIFeOutt0otr4WFBZKTk9VvOIDqXJfq1auXWs6nbt26hcaNG6t/T01NRWFhIQAgLy8PZmZmes9ZmoVYeWWoHsymTZti1apV%2BOmnn9C5c2dkZ2fj008/RatWrUo1b/369bF7927s378fHTt2RHFxMeLi4tCkSZNSzQsAAQEB6Nu3Lx48eIDo6GhcuHAB7777LkaOHFnqud955x306tULALB582b8/vvveO%2B99xAeHl5qOTt06IDQ0FAkJSVh1KhRuHXrFqZPn45OnTqVWk7AMMcKAF26dMHQoUORmpqKOXPm4OrVqwgJCYGfn1%2Bp5q1VqxZOnTqF3bt3o3379gBUvYr169cv1bxUTimpUvHy8lImJiZq3Pb5558rW7duXap5V69erezQoYNy%2BfLlyvj4eGVUVJTS3d1duWXLllLNu3z5cqWPj49y%2B/btyl9%2B%2BUW5fft2pa%2Bvr/Ljjz9W3rt3Tzly5EjljBkzSiX3L7/8ohw7dqyyX79%2BSoVCoVy8eLGyoKCgVHKVF/Hx8Uo/Pz%2Blu7u7MjU1VRkaGqrMzs4u1ZxXrlxRDh06VDlq1Cjlw4cPlYmJiUo/Pz/ltWvXSjXvyZMnlZ07d1Z2795dmZaWpjx27JjSw8NDeebMmVLN%2B9SJEyfUuW7fvq08cOBAmeRVKpXK/2/v3sOpSvv/gb9RhJmk5LxHD813dFAoTJmKUelEhPqmw%2BhpQiplpimmmWhSGR6JzofRlCajJGxU3wZFREVN5%2BMUcsyhcorNXr8//PZ%2BbDvNXM%2Bz77VM7td1dU3W6vJeq9nan73u%2B/7cxcXFTFlZGcMwDFNTU8PcunWLaF5DQwMTFRXF7N%2B/n2EYhrl37x6zefNmprGxkWguw7B/rwzDMG1tbcypU6eY1NRUhmEY5unTp0x0dDTT1tZGNPfs2bPMqFGjGEtLS%2BbJkydMbm4uM3LkSCYzM5NoLtUzyTEMw3BdpFLsefnyJQYMGCB1/P79%2BxJP90iIj49HcnIyKisroaOjAzc3N8ycOZNoplAoxKFDh3Dq1CmUl5dDV1cX8%2BbNwxdffIHbt2%2BDz%2BdjzZo1UFVVlWkun8/Htm3b4ObmhmPHjuHs2bNYuHAh7OzssG7dOplmddXa2go%2Bn4/Kykpx2xmBQICHDx8SXbTx888/IzY2FkuXLkVoaCjS09Ph6emJjz/%2BGMHBwcRyewpR2xVFRUWOr4S81tZW1NbWSrU10tXV5eiKyOlN9woALS0tADpGfRoaGtDU1CQ1j5rqHWiB2As9efIEsbGxqKiowObNm5GamoqFCxdyfVnvFQcHB2zevBmmpqawsLDA1atX8ezZMyxevBhZWVlEs9euXYvs7Gyoq6tDIBBARUUFjx49gpOTE0JCQojl2tvbY8%2BePTAyMoKlpSWuXLmCqqoqODs7Iycnh1hue3s7zp07h2fPnkm9iZMe9r558yaePn2Krv%2BMklyZDwD5%2BfnYtGkTnj17JpV97949otlnzpxBYGAg6uvrxccYhoGcnByx7MrKSuzdu/et/49JLoDi4l4B4NGjRwgNDX3r/aanpxPLBTrmIRYXF0u9riwsLIjmUj0PnYPYy%2BTk5GDVqlWwtbVFbm4u3rx5g927d6OpqQmenp4yzwsKCkJQUNA7F1CQnK/HVfFQUVGB0aNHA4B4sYSBgQGampqIZYpkZ2cjNjYWtbW1iI2NRXh4OKKjo4k3Uq6rq8M//vEPABC/uQwaNEg835OUwMBApKamwtjYWKJXG%2BlFKtu3bxe3PemaS7pADAkJwejRo/Hdd9%2Bx3p9u586dcHd3h7OzM2vZAQEBqK6uhq2tLZE5w93h4l4BYOPGjVBWVoanpyeruTExMQgJCZFaaEW6IKZ6Jlog9jLbt29HREQEJk2aBAsLC%2Bjo6ODAgQNYs2YNkQKR6wfUXBUPQ4YMQXp6ukTPstzcXBgYGBDNBTqG1Q0NDTFgwADxP%2BoLFixAdHQ00VxjY2PExcVh/vz54r/ftLQ0fPzxx0RzMzMzcfToUZiYmBDN6So5ORn79u0jurirO8%2BePcOvv/5KfBXv25SXl2PlypWsFi63bt3CuXPnMHDgQNYyAW7uFeho65OVlcVqH1UAOHLkCDZu3AgXFxfaGJuiBWJvU1RUhIkTJwL4d5FkYmKCV69eEcnbtGkTgL/2lFD0tFGWuCoe/Pz84OPjAzs7O7S0tCAoKAgpKSnE%2B7YBgLa2NkpKSsDj8VBTU4OmpibIy8ujsbGRaO769evh4eGBpKQkNDU1YdmyZbhx4wYOHTpENFcoFGL48OFEM96msbFR/LPEtiFDhqCqqoqT1aUjRozA48ePic9Z7uzDDz/kZG4nF/cKAJqampxsf1pbWws3NzeJtmBU70ULxF5GV1cXhYWFEr0Pb926BR0dHQ6vqkNycrLMC0Suiofx48fj119/RVxcHKysrMQtUEaNGkU828HBAe7u7oiPj4eNjQ2WL18OJSUljBw5kmjuiBEjkJqaiuTkZAwbNgza2trYtGkT8cn8s2bNwk8//UTkCfi72NjYgM/nw9HRkdVcAJg%2BfTq%2B/PJLuLq6SvXkIz28bW5uDg8PD0ybNg0aGhoS50hN2/Dx8UFAQACWLVsmlUny9cXFvQLAwoULsWLFCixevFgql%2BRcQEtLS%2BTn54tb3FC9G12k0sukpqZi06ZNmD9/Po4ePQofHx/ExMTgq6%2B%2BIv7G8mfMzMxw/fp1mX7PLVu2YPDgwawXD%2BfOnYOdnR1nwzRnzpzBhAkTUF9fj/3796OhoQGrV68m%2BsQpOjoaTk5OrA8Duru7o7CwEMrKylLZJCf0%2B/r64rfffsOQIUOk3sRJLpwA0O3OR3JycsQXMSxatKjbbFL33fkJnmjkg43FIlzcK4Bun1iSvt/AwECcPn0aVlZWUq/p3tjbtbejBWIvdPHiRfzyyy8oLS2FtrY25s6dC3t7e64vC%2Bbm5igsLJTp9%2BSqeJg4cSIEAgGcnJzg6uoKIyMjYlldNTY2YuvWrUhJSUFrayuUlZUxb948%2BPn5ER2mmzt3Lu7duwcbGxu4ublhwoQJxOd6AsDp06e7Pefs7Ewsd9euXd2e43rbw/dNaWlpt%2Bf09PRYvJL3G1eLCameiRaIVI9BokDkqngQCoXIzs5GYmIiMjIyMGzYMLi6umLGjBlQUVEhlgsA33//PR4%2BfAhfX1/o6OigpKQEkZGRsLKywvr164lmP3nyBAkJCeDz%2BZCXl8ecOXMwZ84c6OvrE83tba5evdrtOdLtSBITE7s9x/UohKxxda9lZWXdnntf%2By9SPQ8tEHsJrvfp/StIFIg9QX19PdLS0rB//368fPmS%2BD1%2B9tlnSE5OlnhiWlFRAVdXV1y6dIlotohQKERmZia2bNmCiooK3L17l1jWokWLun1SSXIYkMunLW8bgpSXl4eOjg7xIeauw9uvXr1Cc3MzxowZg5iYGCKZxsbG3f4/JjnkysW9Av%2B%2BX9Hbc%2Bd7J3m/9Kk41RldpNLL1NXVITs7G7a2tuDxeKisrMT58%2BcxdepUri9Npjw9PXHgwAHOigeRkpISJCUlgc/nQyAQdDunSZaUlZWhoKAgcUxFRUWqDyQpeXl5SEpKwrlz52BoaAhvb2%2BieVZWVhJf19XV4ezZs5g3bx7R3K7q6uqQl5cHFxcX4ln379%2BX%2BLq2tha7d%2B9mZbg1IyND4muGYXDw4EG8fPmSWGbXn9Xa2lrExMRg9uzZxDIBbu4VkJ7%2BUltbi0OHDsHOzo5obn5%2BvsTXL1%2B%2BxJMnTzBt2jSiuVTPRJ8g9jLe3t5wc3OT%2BIfm0qVL2LdvH44dO8bhlcl2kcr%2B/fvh5eXF2SfikydPIiEhATdv3sSECRPg6uoKW1tbqcJNlkTDUqdPn0ZBQQH8/f2hp6eHqqoqhIWFwdTUlOhinYiICPD5fDQ0NMDBwQFubm6stwcRuXPnDkJDQ3HkyBFWc3Nzc3H8%2BPF3vu5IefPmDezt7XHx4kXWs9vb2zFx4kSiO%2BZ09eLFC3h4eCA1NZW1TICbewU6RiKcnZ3x22%2B/sZqblJSE/Px8bN26ldVcinv0CWIvk5%2Bfjz179kgcGzduHFatWsXRFf3b6tWrZfa9vLy8AHA3LLJv3z64uroiMjISFRUVGDx4MNHiEOgYDus8LOXo6Cix4jMzM5NogVhQUIDVq1dj2rRpnDRw7mzEiBG4ffs267njx4%2BHr68v67lAx/CnaB9dtj19%2BpSVBUmd9e/fH5WVlaxmAtzcq8jr169Zz5w9ezYtDnspWiD2Mnp6ejhz5gxmzpwpPpaQkEB8h4%2Bqqirs3r0bJSUlUluviYaPPDw8ZJ7b2NiI48ePv3WrPZLzxJKSkrBu3TpERUWJj40bNw47duxA//79iWSSnnv2Z44dOwahUIjbt2/j%2BfPn0NTUhLm5OfGmu10n9AsEAqSmprLe27OtrQ0pKSmstPnpOv9RIBCgoKAA48ePJ57dddqGQCDAgwcPiPaD7LpYRCAQID09HcOGDSOWCXBzr4D0XECBQIDs7GyYmpoSzX2bK1euEF9YR/VMtEDsZfz8/LB69Wr88ssv0NHRwfPnz/Hw4UPs27ePaO769evx6tUrTJgwgdW9VAMCAnD9%2BnVYWVmxmrt9%2B3Y0NTUhJSUF%2Bvr6KCoqwtatWxEWFobNmzcTyeS63Ud1dTW8vLxw//59DBgwAHV1dRgyZAiio6Ohra1NLFf05FSEYRioqakhODiYWCbw9oUTCgoK2LBhA9Hct1FSUsKiRYtYmXfZdc6nvLw8PDw8JLaVlLXOH7SAjr9nIyMjBAYGEssEuLlXQHouoIKCAszMzMQjI6R0/VkSCASorq7G8uXLieZSPROdg9gL/fHHH0hLS0NVVRW0tbXh4OBAfMsuMzMzZGVl4cMPPySa05WVlRXi4%2BNZ35LMxsYGp06dwqBBg8THXrx4AUdHR1y%2BfJnVa2HL2rVrwTAMfvjhB6iqqqK%2Bvh5BQUFoa2tDZGQksdyHDx9CVVVV/LWCggIGDRpE/ANBXl6exNNReXl5GBgYSO1sQsKhQ4cwf/58iftmy%2BbNm%2BHn58fqPsHXrl2DmZkZ8WkaXXFxr0DHhgaTJ09mfapG17Zg8vLyMDIyIr4LE9VDMRTFgunTpzMNDQ2s506YMIFpaWlhPdfS0lIq982bN4ylpSXr18IWa2trpr6%2BXuLY69evGQsLC6K5tra2UrlscHZ25iSXYRjGwsKCaWtr6zXZlpaWTFNTE6uZDMPd37OFhQXT2trKeq63tzdnr2mq56E7cvcyjx49wrJlyzBlyhTY2dlJ/CKhrKwMZWVlcHR0REBAAO7duyc%2BJvpFkru7O0JCQlBbW0s0p6vRo0cjMjJSvGCEYRhERkbCxMSE1etgk1AolBpylZOTY2Vov7m5mXhGV1VVVaxnikyYMAEHDx7k5BpcXFywadMm3LhxA6Wlpaz8LPN4PNy6dYvY9%2B8OF/cKACYmJkhLSyOa8TbXr18nutsS9fdCh5h7mfnz50NZWRnTp0%2BX2ieYxM4iXRu%2BApBqAEu60W1ZWdlbVx2SzH348CEWLVoERUVF6OnpobS0FHJycjh8%2BDCr2%2B6xyc/PD3369MGmTZugoqKCxsZGBAYGor29HREREcRyAwICcPnyZUycOBGampoS50iuYg8MDMStW7dgb28PTU1NidcY6R1FbGxsUFFRwfrrGuBmX%2BSlS5ciLy8P%2Bvr6Un/XbO2JzOYe0C4uLrhz5w4UFRWhoaEhcb8kF6MFBwfj%2BfPncHBwwODBgyVySe/QQ/U8tEDsZczNzZGVlcXanJp37aEqQnJxxZUrV7o9Z2lpSSwX6Ggym56ejpqaGujp6WHSpEmsz2ViU1lZGZYsWYLS0lIMGDAAL1%2B%2BxNChQ7F//35oaWkRy%2B2u%2BbicnBzR4qHrLhudc0mvKOfydf1X9kWuqKiQ6cIkrvqZcnGvAHdbhHbXt5R0QUz1TLRA7GWmTZuG48ePs9KKozOBQIBdu3bB1dUVPB4PR44cQV1dHXx9fYm3QaHY09bWhmvXromLYhMTE4mFBQUFBRgzZgzr13XgwAGiPSC7k5KSglmzZrGeC3C7dSUX2aLdk9jG1d%2Bzg4MD%2BHw%2B67lc/QxT7KNtbnqZhQsXYsWKFVi8eDE0NDQkzpEcQti6dStu3LghbsMxYsQIhISEoLW1FevWrSOW%2B%2BjRI4SGhr61DyLXfQPfR3369MGnn37a7flly5Zx8ma6b98%2BTgrEjRs3clYgcvnZn4vsa9eusZ4JcPf3/Pz5c05yufoZpthHC8ReRtQbruuWdqSHEP7v//4PfD5f/ORy7Nix2LdvH5ycnIgWiBs3boSysjI8PT2l5lxS7OPqzbS35QLgbLcPrrPZxtW9cpVLBx17D/qO2UuI5smkp6dLLRoByP9j09LSItWN/4MPPpDaVUXWHjx4wOqcS%2BrdetubaW8qlKjegb6mew9aIPYSM2bMQGFhIezs7Lr9ASf5BHHs2LHYtm0bNmzYAEVFRbS0tCA0NBTm5ubEMgFAU1MTra2tRDMoiqIo6n1DC8ReIjU1FQB38%2B42bNiAL7/8Eubm5lBXV0ddXR3%2B8Y9/YO/evURzuZpzSVEURVF/Z7RA7CV0dHQAcLdfL4/HQ1paGgoKClBdXQ1tbW2MGjWK%2BLxAruZcUhRFUdTfGS0QKVY4OTkhMTFRqkfb559/joyMDJnncT3nkupZeuMiFS6zudiNg6v75WrnEbpYhCKNFogUMcXFxeIh5MePHyMgIEDifENDA968eUMkm%2Bs5l71RamoqpkyZ8s43zCFDhrB3QZ24ublxkmttbU3se7e2tuLixYsoLS3FvHnzUFRUJNHoWNbTSa5evfqnf0Y0bSMvL0%2Bm2Tt37sScOXPeOQLy448/yjRTpKqqCsXFxVIFGal77U5bWxsePnyI4cOHAyC7g8y7cPUzTLGPNsqmiAoNDUVdXR34fD4cHBwkzikqKmLGjBmwsrKSeW55eTl0dHT%2B0k4IlGxYWloiJyeHlb2Xuzpx4gRiYmJQVVWF06dPIyQkBNu2bYOqqirR3JycHHHu/v37ER0dja%2B//pr41Ini4mL885//hEAgwOvXr5GQkIBZs2Zh165dsLW1JZLZ3S4bIiSnbXh5eSE3Nxfm5uZwcXGBvb09lJSUiGR1FhMTg5CQELS3t0scJz1F5cKFC9i0aRMqKyslCtM%2BffoQ2ZM6MTHxT/8M6e0jqZ6HFogUK/bs2QMfHx%2BuL4MiaOnSpXB0dMTs2bNZzf35558RGxuLpUuXIjQ0FOnp6fDy8sLQoUPFc1BJ4PP52LZtG9zc3HDs2DGcPXsWCxcuhJ2dHdHenkBHwTR69GgsX74clpaWuHr1Kk6fPo2jR4%2B%2Bc5u2v7OamhokJycjMTERpaWlmDFjBlxdXTFq1ChimZMnT8ayZcvg4uLCah/VWbNmwdraGv3798eDBw8wa9Ys7N69G66urt1uLfnf6G7bSBE2to%2Bkeh5aIFKsKSkpkfhELBAI8PDhQ3h4eHB7YZRMuLi44M6dO1BUVISGhobE0D7JNxd7e3vs2bMHRkZGsLS0xJUrV1BVVQVnZ2fk5OQQy3VwcMDmzZthamoKCwsLXL16Fc%2BePcPixYuRlZVFLBcArKyskBbnwGsAABsJSURBVJ2dDUVFRfE9C4VCWFpaEttRpKys7E//jK6uLpHsrm7cuIEffvgB9%2B7dg6GhIdzd3TFv3jyZF3Hm5ua4du0a69uBjh49GgUFBXj%2B/Dm%2B//57xMTE4PHjx/Dz8%2BNkez2qd6JzEClW7N%2B/HxEREeKigWEYyMnJYdiwYbRAfE8sXLiQk1xRyyTg3xP3Bw0aRLwJe0VFBUaPHg3g34ueDAwM0NTURDQXAD788ENUV1dLFGQvXryAmpoasczPP/%2B82wVfop9nksOuAoEAmZmZSEpKQlZWFoYOHYpvv/0Wenp62Lt3Ly5fvoxdu3bJNNPS0hL5%2BfkYN26cTL/vnxk4cCDk5eWhq6uLJ0%2BeAACGDh2KiooK4tn0gzwlQgtEihXHjx9HVFQUFBUVkZGRga%2B%2B%2BgqbN28Wt9%2Bh/v6cnZ3Fv6%2BtrRVvq0iasbEx4uLiMH/%2BfHGhlpaWho8//pho7pAhQ5Ceno7JkyeLj%2BXm5sLAwIBoLtDx9HLlypX4%2BuuvIRQKcfPmTYSFhWHmzJnEMrkcYty4cSPOnTsHoOPeT5w4gWHDhonP6%2BjoYP78%2BTLP1dLSgpeXF6ysrKT6qG7btk3meSKffPIJIiMjsWLFCgwaNAgXL15Ev379iM%2B7pB/kqc5ogUix4vXr15g6dSoqKioQFRWFAQMGYMOGDXB1dcXatWu5vjxKBtra2rBz504cO3YM7e3t4PP5WLNmDfbt24fBgwcTy12/fj08PDyQlJSEpqYmLFu2DDdu3MChQ4eIZQKAn58ffHx8YGdnh5aWFgQFBSElJQXh4eFEcwHAx8cHb968wcqVK9Hc3IzFixfD1dUVK1euJJb5rkVdohW2pBZ%2BlZWVISgoCHZ2dm9dJa%2BjoyPzp4dAx0pxkkV3d7755hv4%2Bvpi7ty58PX1hY%2BPD4RCIfG5rfSDPNUZnYNIscLe3h6nTp2CqqoqrKyskJ%2BfDzk5OYwZMwYFBQVcXx4lAxEREcjLy8OqVavg5%2BeHixcv4ptvvkGfPn0QGRlJNLuyshLJyckoKyuDtrY2HBwcWJkPd//%2BfcTFxaG0tBTa2trEF02INDU1ifc2r62thbq6Omu9PdleYQt0NLz/7rvvpI6vW7cOoaGhRDK5dO3aNZiZmUFBQQFAR6udxsZG8VQKUszMzHD9%2BnVUVFTAx8cHCQkJqK2thaurK5F%2BtVTPRp8gUqywsLCAr68vIiIiMHz4cGzfvh1KSkrQ0tLi%2BtIoGeHz%2BYiNjYWWlhbk5OSgoqKCbdu2YcqUKcSztbS0sGzZMuI5nSUkJGD69OkIDAxkNRfo6K84bdo0uLi4YOzYsaxm/%2Btf/8LUqVPfusJWliorK3H58mUAwMmTJzFy5EiJ8/X19Th//rxMM7tqbW0Fn89HZWUlhEIhgH/PySO5TeiKFStw4cIFKCsrA%2BjYU54NmpqaaGhogJaWFp4/fw6GYTBw4EC8evWKlXyqZ6EFIsUKf39/hIeHo729HRs2bMDq1avR0NBAdB4Pxa6mpibxvEPRk6V%2B/foRWwEqWjTxLiTnzR0%2BfBjBwcHiQm3MmDHEsro6evQokpKSsHLlSvTv3x9z5syBs7MzKx%2B4SkpK8M033%2BD58%2BfIy8vD1KlTYWhoCD8/P5m2YFFXV8exY8dQW1uL1tZWREVFSZxXUlIiOqQOAN9%2B%2By2ys7Ohrq4OgUAAFRUVPHr0iHhPQB6Ph1u3bkntPEWa6IP8jh076Ad5ihaIFDva2tqgoaGB8PBwCIVC8erPlJQUortNUOwxNTXFrl274OfnJy7cYmJiYGJiQiRv1apVAIA7d%2B4gPT0dS5YswUcffYTy8nIcPnwYdnZ2RHJF%2BHw%2Bbt%2B%2BjcTERIlCzcnJifgbqomJCUxMTODv74%2BMjAykpaXB0dERo0aNgouLC%2Bzs7Ig1LGdrha2ioiLi4%2BMBdPTY/Omnn2T6/f%2BK7OxsxMbGora2FrGxsQgPD0d0dDRu3rxJNFdNTQ1LliyBvr4%2BNDU1JT4IkdxBRfRBvq2tjX6Qp%2BgcRIodHh4eKC8vh6mpqdQTJfqPz/uhpKQEX3zxBdra2lBTUwMDAwM0Njbi8OHDMDQ0JJbr6OiIiIgIGBkZiY8VFRXB09NTvPKVtLa2Nly6dAlRUVF48OABrK2t4e7uDhsbG%2BLZ9%2B/fR0pKCs6fP4/GxkZoamrixYsX2Lp1KyZMmCDzPG9vb3zyySdYsWIFXFxcsHbtWvTr1w9ff/01Ll26JPM8Lon6W9bW1mLhwoVIS0tDS0sL7OzsiN7ruxbckHxq%2Bvvvv4s/vHeWlZWFiRMnEsuleib6BJFixe%2B//47MzEwMGDCA60uhCOHxeEhNTcWFCxfEizZsbGzwwQcfEM0tKSnBRx99JHFMS0sLVVVVRHNF7ty5g6SkJKSlpUEoFGLRokXQ09NDcHAwLly4gKCgIJlnVlZWgs/nIykpCU%2BfPsWkSZOwbt062NjYQEFBAb/%2B%2Biv8/f2JNApnc4WtsbHxn04jINl7UVtbGyUlJeDxeKipqUFTUxPk5eXR2NhILBMAjIyMMH36dKnjcXFxRHOXLFmCwsJCiWMNDQ1YvXo1rl%2B/TjSb6nlogUix4qOPPoJAIOD6MijCWltb0dLSIp7Qz4aRI0fixx9/xLp166CoqIjm5mYEBwcTnxN44MABJCYmori4GJ999hmCgoJgY2Mj3s1j9OjR%2BOKLL4gUiLa2tjAyMoKzszNmz56NQYMGSZz/9NNPkZqaKvNcoKN4EX1vPT09ZGZmElthS3I49a9wcHCAu7s74uPjYWNjg%2BXLl0NJSUlqwYwsNDc3o66uDkDH3EdTU1OJVeL19fUICQnBvHnzZJpbVFSEmTNnor29HQzDSPSXFDE3N5dpJvX3QIeYKVYUFBQgODgYTk5OUrs90E3g3w8FBQVYvnw5lJWVoa2tjbKyMjAMg8OHDxNtWv3HH3/Ay8sL5eXlUFdXF%2B%2BscuDAAaL922bMmAEXFxc4OjqiT58%2BUFdXlzhfXV2NzMxMuLm5yTy7u6FAtpSUlODMmTOorKyEvr4%2BZs2aRbTXZXfYaMh%2B5swZTJo0CUKhEGFhYWhoaMCaNWvA4/FkmvPixQtMnToVb968kTonalg9efJk7Ny5U6a5QMdT2NevX8PT0xMHDx4U5wEdi4H%2B53/%2BR7yimuo9aIFIsSIgIADJyckYPHiwxBxEugn8%2B8PFxQVTpkyBt7c3gI43tV27duHKlSuIiYkhmt3W1obCwkJUVVVBW1sb5ubmxPfPFU3eT0lJQWtrK5SVlfG///u/WLNmzVubOctaQUEBkpKSUFVVBT09Pbi5ucHY2Jh4bnZ2Nnx8fDBixAjo6uqipKQEf/zxB6Kjo4kVrTdv3kRoaKhUu5na2lrcvn2bSCYXampq0NzcDAcHB6SkpEicU1JSktrNRdZEw%2Bmia1FTU5P5/tbU3wctEClWmJmZ4eTJkxg6dCjXl0IRYmZmhqtXr0q8oQgEAnz66adEmqFXVFSIn1R2h2Sz7I0bN%2BLBgwfw9fWFjo4OSkpKEBkZCSsrK6xfv55YLgAkJibi%2B%2B%2B/x9SpU8VFWmZmJqKiojBp0iSi2XPmzMHixYslnvyfOHEC8fHxOHHiBJFMV1dX8Hg8DBgwACUlJbC2tsbRo0exePFiLFmyhEgmANy6dQvh4eEoLS2VmjZB8oNtVVXVW3sfXrt2jWjfS4FAgLCwMJw8eRJv3ryBoqIiHB0d8f3337PyoYfqYRiKYoGtrS3T0tLC9WVQBDk7OzNXrlyROHbnzh1m7ty5RPLMzMwYhmGYTz75hDE2NmaMjY3Fvxf9lyRra2umpqZG4lh5eTljbW1NNJdhGGbGjBlMTk6OxLGMjAzGwcGBeLaFhQXT3t4ucUwgEDCmpqbEMkeNGsU0Nzczjx49Yjw8PBiGYZjr168zzs7OxDIZhmFmzpzJrFmzhomPj2cSEhIkfpE0btw45tKlS%2BKvhUIhExkZyYwYMYJo7o4dOxhHR0fmwoULzOPHj8WvqR9//JFoLtUz0WfHFCt8fX0REBCApUuXQk1NTWJlIhtbolHkWVlZwdvbGy4uLjAwMEBVVRVOnjwJS0tLibYdsmrTIVoooaOjgyVLlmD48OGs7hmrrKws3gpNREVFhZUFOjU1NbCyspI4NmHCBHz11VfEs8eOHYuMjAxMnjxZfCw3N5fIwg2R/v37o1%2B/fuDxeHj06BGAjr6bpaWlxDIBoLS0FKdPnybWU7I7K1aswIoVK7BkyRLMmTMH69atQ2VlJfFekHw%2BH4cPHxYPMxsZGcHIyAgLFiwgvg801fPQApFihb%2B/P4CON3VRccj8/4nQJNtUUOy5ffs2hg8fjnv37on/nxoZGaGmpgY1NTUAINP9gkXF4JdffomMjAyEhYXB2NgYU6ZMwdSpUzFkyBCZZXUmGtJ2cnKCn58f/P39oaenh6qqKoSFhcHDw4NIbme2traIi4uDu7u7%2BBifzyfadD4gIAAA0N7ejjVr1sDW1hb6%2BvqoqqpCeno60cbkhoaGiI2Nxfz586GiooJ79%2B5BUVGR%2BP7TFhYWuHfvHiv7a3e2YMECjB07Ft7e3jhw4AAmT56MgwcPEm8Z9erVK6kPWTo6Om9dOEO9/%2BgcRIoV7/qkr6enx%2BKVUO%2BrhoYGZGVlITMzE7/99hv09fXB5/NlniPqzdf5n062PvQsWrQIcnJyaGpqwp07dzBs2DBxkXbz5k2MGzeO2FMmUYH4LqSa3hcWFmL58uU4efIkLl%2B%2BjODgYCgoKGD%2B/PlE53vevXsXixcvhpWVFfr37y9xjmSD/%2BbmZoSFheH06dOwsLDA77//jsDAQMyYMYNYJgAsXLgQ06ZNw8KFC8XHYmJicPbsWfzyyy9Es6mehxaIFEXJRGJiYrfnSLcyamhoQF5eHnJycpCbm4vy8nKMHTsW0dHRMs/6K8OapD70vGuHDRHS%2BxNzpaWlBX379oW8vDxu3ryJ%2Bvp64tt0LliwANXV1Rg9erTUdAKSBeKUKVPQr18/bN%2B%2BHR9//DHS0tIQFBQEa2trREREEMu9du0a/vnPf8LY2Bg8Hg/FxcV4/PgxfvrpJ9oLsReiBSJFUTLx%2BeefS3z96tUrNDc3Y8yYMUTb3MydOxf37t3D0KFDYWVlBWtra1haWkJJSYlYZm935MgRxMXFobS0FIMHD4arqyu8vLyIDvm2traitrZWao4nyTnMpqamyMnJgaqqKrGMtwkMDMSGDRugqKgo7vVYVlaGtWvX4vjx48Ryg4ODsWDBAvD5fFRXV0NfXx8zZ85EZGQkQkNDieVSPROdg0hRlExkZGRIfM0wDA4ePIiXL18SzVVSUkLfvn2hpqYGDQ0NaGhovPfFoWiouau%2Bffti4MCBsLW1JTYceeTIERw%2BfBienp7Q19dHcXExDh06BHl5eXh6ehLJPHPmDDZu3IiGhgbxMTbmMIv2E2e7QPzuu%2B%2Bwa9cuHDt2DO3t7eDz%2BVizZg327t0r86zKykpcvnwZAHDy5EmMHDkSH330kXj7yoyMDJw/f17muVTPR58gUhRFTHt7OyZOnEhkT%2BDOmpqakJeXh%2BzsbFy%2BfBn19fUYP348wsLCiOZy5V//%2Bhfi4uIwd%2B5c8Hg8lJWVIS4uDhMnToSGhgaSk5Ph7e2NRYsWyTx7%2BvTpCA8Px/Dhw8XH7t69i1WrVhHrDThjxgxMnToVzs7OUo2bSc5h/vnnnxEfHw8XFxcMGDBAoignOW1ix44duHz5MlatWgU/Pz9cvHgR33zzDfr06YPIyEiZZrW2tsLd3R21tbUoLy%2BXWqSipKQEV1dXLF26VKa5VM9HnyBSFEXM06dPia80BTray1hbW0NBQQHy8vJIS0tDfn4%2B8VyuFBYWYu/evRJNk%2B3s7BAWFoawsDDMnj0bq1evJlIgVlVVSe3YYmxsTPRJcXl5OVauXMn6rh6ivaC7TpGQk5MjWiAmJycjNjYWWlpakJOTg4qKCrZt24YpU6bIPEtRURHx8fEAgKVLlxJvpUP9fdACkaIomeg67CkQCPDgwQM4OjoSzT169CiysrJw9epV6OjoYPLkydi7dy9MTU2J5nLp4cOHUosGTExMcPfuXQAdBduLFy%2BIZBsYGOD8%2BfOwt7cXHzt//jwMDAyI5AHAiBEj8PjxY1a2Euys67QJtjQ1NYn3mBYN8vXr14/49pG0OKQ6owUiRVEy0bVxs7y8PDw8PCQaKpOQlJSEKVOmwN/fv9ds5cjj8XDq1Cm4ubmJj/H5fPGCjTt37mDw4MFEsn18fLBmzRqcPXsWPB4PRUVFyMjIQFRUFJE8ADA3N4eHhwemTZsmtR8xyVXbQqEQ6enpmDJlCiorK7Ft2zYMHDgQX331FdGehKampti1axf8/PzEH7piYmJgYmJCLJOiuqJzECmKIqKhoQGKiop0D1cCcnNzsXz5cgwbNgx6enooKyvD/fv3ERUVBQ0NDbi7u2PDhg1wdXUlkp%2Bfn4%2BEhATU1NRAT08PLi4uRJtJdzdULicnJx4GJmHr1q04d%2B4cLl68CG9vbzQ0NKBPnz7Q1NQkuqq3pKQEX3zxBdra2lBTUyNeLHP48GEYGhoSy6WozmiBSFGUTDx58gTbt2/H7t27cf78efj5%2BUFVVRV79uzBmDFjuL68987z58%2BRkpKC8vJy6OnpYfbs2dDS0kJFRQXq6uowbNgwIrmVlZXYu3cvnj59CqFQKDGtgGSxxgV7e3scPnwYampqsLKyQmpqKgYNGgQ7Ozvic1ybm5tx4cIFlJaWQltbGzY2NsR3UqGozugQM0VRMrF161ZoamqCYRhs374dvr6%2BUFVVRUhICE6ePMn15b139PX1MX/%2BfJSUlGD48OFoa2sDAGhra0NbW5tYbkBAAKqrq2Fra8vqHsVPnjxBbGwsKioqsHnzZqSmpkrs%2BEFCXV0ddHV1ceHCBWhqasLAwADt7e1ob28nmgt07PU9ffp04jkU1R1aIFIUJRMPHjzAvn37UFpaiuLiYri7u0NVVRXh4eFcX9p7p7GxERs3bkRqair69euHhIQELFmyhJUhyFu3buHcuXPiRRRsyMnJwapVq2Bra4vc3Fy8efMGu3fvRlNTE7Hei0DHXM/ExEScPXsWn332GYRCIaKjo3vNXFeqdyO7JIqiqF6jra0NDMMgJycHI0aMwAcffIC6urr3vmk1F0JDQ9HU1IQzZ86gb9%2B%2B4PF4sLW1xZYtW4hnf/jhh6zPK92%2BfTsiIiIQHh4OBQUF6Ojo4MCBA4iLiyOa6%2B/vj6ioKBQXF2PlypXIy8vDTz/9BH9/f6K5FNUT0CeIFEXJxPjx47Fq1Srcv38fS5cuRUlJCdatWwcbGxuuL%2B29k5mZCT6fDzU1NcjJyaFv377w9/fHxIkTiWf7%2BPggICAAy5Ytk1pRTGrbu6KiIvG9ieY8mpiY4NWrV0TyRIYMGSLR6mbAgAHIyspCUVER0VyK6glogUhRlExs3rwZ0dHRGDNmDBYvXoz79%2B9jxIgR%2BPrrr7m%2BtPeOUCgUP8UTrTPsfIyk7777DkBH70NRsUZ62ztdXV0UFhZKLHa6deuW1K4fsmZvb4/CwkLx14qKihAKhZg3b57EcYp6H9ECkaIomVBVVcWqVavEXxsbG4uLCREHBwfw%2BXy2L%2B298%2Bmnn%2BKHH37Axo0bxUXajh07YGlpSTyb1HZ67%2BLl5QVvb2%2B4u7tDIBDg4MGDOHr0KJEPH0VFRVi6dCkYhkFzczPs7Owkzr9584bo9n4U1VPQNjcURbHGzMwM169f5/oy/vZqamqwfPly3L17F%2B3t7ejXrx%2BGDBmCffv2QUtLi%2BvLI%2BLixYs4duwYnj59Cj09PSxYsABTp04lkpWZmYm6ujoEBQVh06ZNEueUlJRgYWFBrBE5RfUU9AkiRVGsYWNf5vdZWVmZ%2BPfbt29HbW0trl69ijFjxmDQoEGstF/hQmNjI1JTU5Gfn4/W1lbU1NTAyMgINjY2RIbVbW1tAXS0EmLjqSxF9UT0CSJFUawxNzenc7f%2BC8bGxlJFtmj%2BH%2Bl5gFxat24dioqK4OvrCx0dHZSUlGDnzp0wNzfHt99%2BSyy3tbUVfD4flZWVEAqFADr2GH/48CH27t1LLJeiegL6BJGiKOpvgov5fz1BZmYmzp49i0GDBgEADA0NYWxsjNmzZxMtEL/99ltkZ2dDXV0dAoEAKioqePToEZycnIhlUlRPQQtEiqKov4neujhCSUkJCgoKEsdUVVWhrKxMNDc7OxuxsbGora1FbGwswsPDER0djZs3bxLNpaiegDbKpiiKono0b29v%2BPr64v79%2B2hubsazZ88QEBCAGTNmoKysTPxL1oRCIQwNDWFoaCgeul%2BwYAGuXbsm8yyK6mnoE0SKolhDpzxT/4ng4GAAgJOTk3i%2BpUh0dDSx%2BZfa2tooKSkBj8dDTU0NmpqaIC8vj8bGRpnmUFRPRAtEiqJkprq6GhoaGmhtbUV8fDzU1dUxffp08fmjR49yeHXU3xVXcy8dHBzg7u6O%2BPh42NjYYPny5VBSUsLIkSM5uR6KYhNdxUxRlEycPHkSW7ZswY0bN7BlyxakpaVBTk4O7u7u8PHx4fryKOo/cubMGUyYMAH19fXYv38/GhoasHr1avB4PK4vjaKIonMQKYqSiWPHjmH37t1ob29HQkICdu7cidjYWJw4cYLrS6Oo/0hjYyMuXboEa2trfP7550hOTsbgwYPf22bkFNUZLRApipKJ8vJyWFtb4/fff0efPn1gbm4OHo%2BH169fc31pFPUfCQkJwePHj7Fnzx6kpqYiIiIC%2Bfn5iIiI4PrSKIo4OgeRoiiZUFNTQ1FREc6dOyfefSIvL49uSUb9bWVmZiI5ORkDBw4E0NF/8ZNPPoGrqyvWr1/P8dVRFFm0QKQoSiaWLFkCBwcHAEBMTAwKCgrg5eWFwMBAjq%2BMov4zysrKUv0XVVRUxLuqUNT7jC5SoSjqv1JRUQFtbW2UlZWhvb0dlZWV0NXVRU1NDeTl5aGurg5dXV2uL5Oi/jJRT8XTp0%2BjoKAA/v7%2B0NPTQ1VVFcLCwmBqagpPT0%2BOr5KiyKIFIkVR/xXR/srv2if4fdwfmHp/iV7Lnd8eRa9t%2BpqmegtaIFIU9V8pLy%2BHjo4OSktLu/0zvXWLOOrv6V2vZRH6mqbed7RApCiKoiiKoiTQNjcURVEURVGUBFogUhRFURRFURJogUhRFEVRFEVJoAUiRVEURVEUJYEWiBRFURRFUZQEWiBSFEVRFEVREmiBSFEURVEURUmgBSJFURRFURQl4f8BsdefXp9FToIAAAAASUVORK5CYII%3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2362200"/>
            <a:ext cx="3604047"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800" y="2362200"/>
            <a:ext cx="3604047"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5791200"/>
            <a:ext cx="7414047"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985547" y="2362200"/>
            <a:ext cx="4657724" cy="6258123"/>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Dataset Info:</a:t>
            </a:r>
          </a:p>
          <a:p>
            <a:pPr algn="l"/>
            <a:r>
              <a:rPr lang="en-US" sz="1600" dirty="0" smtClean="0">
                <a:latin typeface="Arial" panose="020B0604020202020204" pitchFamily="34" charset="0"/>
                <a:cs typeface="Arial" panose="020B0604020202020204" pitchFamily="34" charset="0"/>
              </a:rPr>
              <a:t>	- Variables</a:t>
            </a:r>
            <a:r>
              <a:rPr lang="en-US" sz="1600" dirty="0">
                <a:latin typeface="Arial" panose="020B0604020202020204" pitchFamily="34" charset="0"/>
                <a:cs typeface="Arial" panose="020B0604020202020204" pitchFamily="34" charset="0"/>
              </a:rPr>
              <a:t>: 22  </a:t>
            </a:r>
          </a:p>
          <a:p>
            <a:pPr algn="l"/>
            <a:r>
              <a:rPr lang="en-US" sz="1600" dirty="0" smtClean="0">
                <a:latin typeface="Arial" panose="020B0604020202020204" pitchFamily="34" charset="0"/>
                <a:cs typeface="Arial" panose="020B0604020202020204" pitchFamily="34" charset="0"/>
              </a:rPr>
              <a:t>	- Observations:164745  </a:t>
            </a:r>
            <a:endParaRPr lang="en-US" sz="1600" dirty="0">
              <a:latin typeface="Arial" panose="020B0604020202020204" pitchFamily="34" charset="0"/>
              <a:cs typeface="Arial" panose="020B0604020202020204" pitchFamily="34" charset="0"/>
            </a:endParaRPr>
          </a:p>
          <a:p>
            <a:pPr algn="l"/>
            <a:r>
              <a:rPr lang="en-US" sz="1600" dirty="0" smtClean="0">
                <a:latin typeface="Arial" panose="020B0604020202020204" pitchFamily="34" charset="0"/>
                <a:cs typeface="Arial" panose="020B0604020202020204" pitchFamily="34" charset="0"/>
              </a:rPr>
              <a:t>	- Total </a:t>
            </a:r>
            <a:r>
              <a:rPr lang="en-US" sz="1600" dirty="0">
                <a:latin typeface="Arial" panose="020B0604020202020204" pitchFamily="34" charset="0"/>
                <a:cs typeface="Arial" panose="020B0604020202020204" pitchFamily="34" charset="0"/>
              </a:rPr>
              <a:t>Missing (%):13.0%  </a:t>
            </a:r>
          </a:p>
          <a:p>
            <a:pPr algn="l"/>
            <a:r>
              <a:rPr lang="en-US" sz="1600" dirty="0" smtClean="0">
                <a:latin typeface="Arial" panose="020B0604020202020204" pitchFamily="34" charset="0"/>
                <a:cs typeface="Arial" panose="020B0604020202020204" pitchFamily="34" charset="0"/>
              </a:rPr>
              <a:t>	- Size </a:t>
            </a:r>
            <a:r>
              <a:rPr lang="en-US" sz="1600" dirty="0">
                <a:latin typeface="Arial" panose="020B0604020202020204" pitchFamily="34" charset="0"/>
                <a:cs typeface="Arial" panose="020B0604020202020204" pitchFamily="34" charset="0"/>
              </a:rPr>
              <a:t>in memory : 27.7 </a:t>
            </a:r>
            <a:r>
              <a:rPr lang="en-US" sz="1600" dirty="0" err="1">
                <a:latin typeface="Arial" panose="020B0604020202020204" pitchFamily="34" charset="0"/>
                <a:cs typeface="Arial" panose="020B0604020202020204" pitchFamily="34" charset="0"/>
              </a:rPr>
              <a:t>MiB</a:t>
            </a:r>
            <a:r>
              <a:rPr lang="en-US" sz="1600" dirty="0">
                <a:latin typeface="Arial" panose="020B0604020202020204" pitchFamily="34" charset="0"/>
                <a:cs typeface="Arial" panose="020B0604020202020204" pitchFamily="34" charset="0"/>
              </a:rPr>
              <a:t>  </a:t>
            </a:r>
          </a:p>
          <a:p>
            <a:pPr algn="l"/>
            <a:r>
              <a:rPr lang="en-US" sz="1600" dirty="0" smtClean="0">
                <a:latin typeface="Arial" panose="020B0604020202020204" pitchFamily="34" charset="0"/>
                <a:cs typeface="Arial" panose="020B0604020202020204" pitchFamily="34" charset="0"/>
              </a:rPr>
              <a:t>	- Average </a:t>
            </a:r>
            <a:r>
              <a:rPr lang="en-US" sz="1600" dirty="0">
                <a:latin typeface="Arial" panose="020B0604020202020204" pitchFamily="34" charset="0"/>
                <a:cs typeface="Arial" panose="020B0604020202020204" pitchFamily="34" charset="0"/>
              </a:rPr>
              <a:t>record size:176.0 B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Variables </a:t>
            </a:r>
            <a:r>
              <a:rPr lang="en-US" sz="1600" dirty="0" smtClean="0">
                <a:latin typeface="Arial" panose="020B0604020202020204" pitchFamily="34" charset="0"/>
                <a:cs typeface="Arial" panose="020B0604020202020204" pitchFamily="34" charset="0"/>
              </a:rPr>
              <a:t>types:</a:t>
            </a:r>
            <a:endParaRPr lang="en-US" sz="1600" dirty="0">
              <a:latin typeface="Arial" panose="020B0604020202020204" pitchFamily="34" charset="0"/>
              <a:cs typeface="Arial" panose="020B0604020202020204" pitchFamily="34" charset="0"/>
            </a:endParaRPr>
          </a:p>
          <a:p>
            <a:pPr lvl="8" indent="0" algn="l"/>
            <a:r>
              <a:rPr lang="en-US" sz="1600" dirty="0" smtClean="0">
                <a:latin typeface="Arial" panose="020B0604020202020204" pitchFamily="34" charset="0"/>
                <a:cs typeface="Arial" panose="020B0604020202020204" pitchFamily="34" charset="0"/>
              </a:rPr>
              <a:t>	- Numeric:11  </a:t>
            </a:r>
            <a:endParaRPr lang="en-US" sz="1600" dirty="0">
              <a:latin typeface="Arial" panose="020B0604020202020204" pitchFamily="34" charset="0"/>
              <a:cs typeface="Arial" panose="020B0604020202020204" pitchFamily="34" charset="0"/>
            </a:endParaRPr>
          </a:p>
          <a:p>
            <a:pPr lvl="2" indent="0" algn="l"/>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 </a:t>
            </a:r>
            <a:r>
              <a:rPr lang="en-US" sz="1600" dirty="0" smtClean="0">
                <a:latin typeface="Arial" panose="020B0604020202020204" pitchFamily="34" charset="0"/>
                <a:cs typeface="Arial" panose="020B0604020202020204" pitchFamily="34" charset="0"/>
              </a:rPr>
              <a:t>Categorical:8  </a:t>
            </a:r>
            <a:endParaRPr lang="en-US" sz="1600" dirty="0">
              <a:latin typeface="Arial" panose="020B0604020202020204" pitchFamily="34" charset="0"/>
              <a:cs typeface="Arial" panose="020B0604020202020204" pitchFamily="34" charset="0"/>
            </a:endParaRPr>
          </a:p>
          <a:p>
            <a:pPr lvl="2" indent="0" algn="l"/>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 </a:t>
            </a:r>
            <a:r>
              <a:rPr lang="en-US" sz="1600" dirty="0" smtClean="0">
                <a:latin typeface="Arial" panose="020B0604020202020204" pitchFamily="34" charset="0"/>
                <a:cs typeface="Arial" panose="020B0604020202020204" pitchFamily="34" charset="0"/>
              </a:rPr>
              <a:t>Boolean:2  </a:t>
            </a:r>
            <a:endParaRPr lang="en-US" sz="1600" dirty="0">
              <a:latin typeface="Arial" panose="020B0604020202020204" pitchFamily="34" charset="0"/>
              <a:cs typeface="Arial" panose="020B0604020202020204" pitchFamily="34" charset="0"/>
            </a:endParaRPr>
          </a:p>
          <a:p>
            <a:pPr lvl="2" indent="0" algn="l"/>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 </a:t>
            </a:r>
            <a:r>
              <a:rPr lang="en-US" sz="1600" dirty="0" smtClean="0">
                <a:latin typeface="Arial" panose="020B0604020202020204" pitchFamily="34" charset="0"/>
                <a:cs typeface="Arial" panose="020B0604020202020204" pitchFamily="34" charset="0"/>
              </a:rPr>
              <a:t>Date:0  </a:t>
            </a:r>
            <a:endParaRPr lang="en-US" sz="1600" dirty="0">
              <a:latin typeface="Arial" panose="020B0604020202020204" pitchFamily="34" charset="0"/>
              <a:cs typeface="Arial" panose="020B0604020202020204" pitchFamily="34" charset="0"/>
            </a:endParaRPr>
          </a:p>
          <a:p>
            <a:pPr lvl="2" indent="0" algn="l"/>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 </a:t>
            </a:r>
            <a:r>
              <a:rPr lang="en-US" sz="1600" dirty="0" smtClean="0">
                <a:latin typeface="Arial" panose="020B0604020202020204" pitchFamily="34" charset="0"/>
                <a:cs typeface="Arial" panose="020B0604020202020204" pitchFamily="34" charset="0"/>
              </a:rPr>
              <a:t>Text </a:t>
            </a:r>
            <a:r>
              <a:rPr lang="en-US" sz="1600" dirty="0">
                <a:latin typeface="Arial" panose="020B0604020202020204" pitchFamily="34" charset="0"/>
                <a:cs typeface="Arial" panose="020B0604020202020204" pitchFamily="34" charset="0"/>
              </a:rPr>
              <a:t>(Unique):0  </a:t>
            </a:r>
          </a:p>
          <a:p>
            <a:pPr lvl="2" indent="0" algn="l"/>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 </a:t>
            </a:r>
            <a:r>
              <a:rPr lang="en-US" sz="1600" dirty="0" smtClean="0">
                <a:latin typeface="Arial" panose="020B0604020202020204" pitchFamily="34" charset="0"/>
                <a:cs typeface="Arial" panose="020B0604020202020204" pitchFamily="34" charset="0"/>
              </a:rPr>
              <a:t>Rejected:1  </a:t>
            </a:r>
            <a:endParaRPr lang="en-US" sz="1600" dirty="0">
              <a:latin typeface="Arial" panose="020B0604020202020204" pitchFamily="34" charset="0"/>
              <a:cs typeface="Arial" panose="020B0604020202020204" pitchFamily="34" charset="0"/>
            </a:endParaRPr>
          </a:p>
          <a:p>
            <a:pPr lvl="2" indent="0" algn="l"/>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 </a:t>
            </a:r>
            <a:r>
              <a:rPr lang="en-US" sz="1600" dirty="0" smtClean="0">
                <a:latin typeface="Arial" panose="020B0604020202020204" pitchFamily="34" charset="0"/>
                <a:cs typeface="Arial" panose="020B0604020202020204" pitchFamily="34" charset="0"/>
              </a:rPr>
              <a:t>Unsupported:0 </a:t>
            </a:r>
          </a:p>
          <a:p>
            <a:pPr lvl="2" indent="0" algn="l"/>
            <a:endParaRPr lang="en-US" sz="1600" dirty="0" smtClean="0">
              <a:latin typeface="Arial" panose="020B0604020202020204" pitchFamily="34" charset="0"/>
              <a:cs typeface="Arial" panose="020B0604020202020204" pitchFamily="34" charset="0"/>
            </a:endParaRPr>
          </a:p>
          <a:p>
            <a:pPr marL="285750" lvl="2" indent="-28575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Total runs are highly correlated with </a:t>
            </a:r>
            <a:r>
              <a:rPr lang="en-US" sz="1600" dirty="0" err="1" smtClean="0">
                <a:latin typeface="Arial" panose="020B0604020202020204" pitchFamily="34" charset="0"/>
                <a:cs typeface="Arial" panose="020B0604020202020204" pitchFamily="34" charset="0"/>
              </a:rPr>
              <a:t>batsman_runs</a:t>
            </a:r>
            <a:r>
              <a:rPr lang="en-US" sz="1600" dirty="0" smtClean="0">
                <a:latin typeface="Arial" panose="020B0604020202020204" pitchFamily="34" charset="0"/>
                <a:cs typeface="Arial" panose="020B0604020202020204" pitchFamily="34" charset="0"/>
              </a:rPr>
              <a:t>.</a:t>
            </a:r>
          </a:p>
          <a:p>
            <a:pPr marL="285750" lvl="2" indent="-28575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Wide, Bye, </a:t>
            </a:r>
            <a:r>
              <a:rPr lang="en-US" sz="1600" dirty="0" err="1" smtClean="0">
                <a:latin typeface="Arial" panose="020B0604020202020204" pitchFamily="34" charset="0"/>
                <a:cs typeface="Arial" panose="020B0604020202020204" pitchFamily="34" charset="0"/>
              </a:rPr>
              <a:t>Legbye</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noball</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have high correlation with </a:t>
            </a:r>
            <a:r>
              <a:rPr lang="en-US" sz="1600" dirty="0" err="1" smtClean="0">
                <a:latin typeface="Arial" panose="020B0604020202020204" pitchFamily="34" charset="0"/>
                <a:cs typeface="Arial" panose="020B0604020202020204" pitchFamily="34" charset="0"/>
              </a:rPr>
              <a:t>extra_runs</a:t>
            </a:r>
            <a:r>
              <a:rPr lang="en-US" sz="1600" dirty="0" smtClean="0">
                <a:latin typeface="Arial" panose="020B0604020202020204" pitchFamily="34" charset="0"/>
                <a:cs typeface="Arial" panose="020B0604020202020204" pitchFamily="34" charset="0"/>
              </a:rPr>
              <a:t>.</a:t>
            </a:r>
          </a:p>
          <a:p>
            <a:pPr marL="285750" lvl="2" indent="-28575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Penalty _runs have only two observations, so can be discarded.</a:t>
            </a:r>
          </a:p>
          <a:p>
            <a:pPr marL="285750" lvl="2" indent="-285750" algn="l">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lvl="2" indent="-28575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lvl="2" indent="-285750" algn="l">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4863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smtClean="0"/>
              <a:t>Bowling Analysis </a:t>
            </a:r>
            <a:endParaRPr sz="3600" dirty="0"/>
          </a:p>
        </p:txBody>
      </p:sp>
      <p:sp>
        <p:nvSpPr>
          <p:cNvPr id="2" name="AutoShape 2" descr="data:image/png;base64,iVBORw0KGgoAAAANSUhEUgAAArwAAAJXCAYAAABxOYcCAAAABHNCSVQICAgIfAhkiAAAAAlwSFlzAAAPYQAAD2EBqD+naQAAADl0RVh0U29mdHdhcmUAbWF0cGxvdGxpYiB2ZXJzaW9uIDIuMi4zLCBodHRwOi8vbWF0cGxvdGxpYi5vcmcvIxREBQAAIABJREFUeJzs3XlY1WX+//EXqyAugMho5uTC4i4guWC4kOQu5hJmmS1qKYo6ZjZpaV9ztNQsIZfUslFLc0tx19FMUxSXcrKYRDMtfgkqKggoCL8/ujjTGdMQsQM3z8d1eV1yf7b323M8vM7N/TnY5efn5wsAAAAwlL2tCwAAAADuJQIvAAAAjEbgBQAAgNEIvAAAADAagRcAAABGI/ACAADAaAReAAAAGI3ACwAAAKMReAEAAGA0Ai8ASdKAAQPk7+9v9Sc4OFhPPfWUDh48eM+vHxMTI39//3t+nVvx9/dXTEzMn37d4uzbVj0UVlhYmF5++WVblwGgDHK0dQEASo4GDRpo4sSJkqQbN24oLS1Nn3zyiZ577jmtWbNGvr6+Nq4QpVlsbKwqVKhg6zIAlEEEXgAWFSpUUEBAgNVYSEiIWrVqpTVr1mjcuHE2qgwmaNCgga1LAFBGsaQBwG25urqqXLlysrOzsxrftGmTevXqpcDAQLVu3VqvvfaaLl++LEn66KOPVL9+faWlpVn2nzdvnvz9/bVnzx7L2O7du+Xv76+zZ8/+7rV37NihXr16qXHjxmrdurXeeOMNZWZmWrbHxMQoPDxcsbGxatGihTp06KC0tDQdP35cAwcOVLNmzRQYGKinn35aX3/99R/2mpGRoRdffFGBgYFq1aqV3njjDWVlZZW4viXp4MGDioyMVNOmTdWxY0ft27fvD/uLiYlRp06dtGPHDnXr1k2NGzdWRESEjh49qq+++kp9+/ZVkyZN1K1bN+3fv/+mmvr376/AwEA1atRInTp10tKlSy3bR4wYocaNG+vUqVOWsTlz5qhevXqWc/12ScNPP/0kf39/bd26VcOGDVNAQIBCQkI0Z84cZWRk6JVXXlGzZs0UEhKi6dOnKz8/3+q4NWvWWNX38ssvKywszPL1gAED9Nprr2nu3LkKDQ1V06ZNNXjwYJ0/f16rV69WeHi45bnx008/3fbfLT09XVOnTlWHDh3UuHFjdevWTatWrbJsf/XVV9WyZUvl5uZaHTd9+nQ1b95c169flyR9//33ev755xUUFKSgoCBFRUVZPQcOHDggf39/LV++XO3bt1dISIj27t2rixcv6sUXX1Tr1q0tj9lnn31225oBWCPwArDIz89Xbm6ucnNzlZOTo9TUVL399tu6fv26evfubdlvzpw5Gj16tJo2barZs2crKipKW7du1YABA5Sdna327dsrLy9P8fHxlmMK/p6QkGAZ27Nnj3x9fVWzZs2baomLi1NUVJTq1Kmj9957T8OHD9f69es1bNgwS/iRpOTkZG3fvl1vv/22Ro0aJScnJw0aNEgeHh6aPXu2Zs2apaysLD333HNKT0+/bf9LlixRRkaG3nnnHT3//PNauXKlJkyYUOL6Pn78uJ599llVqFBB7777rgYOHKi//e1vt+2twC+//KKpU6fqhRde0DvvvKPLly8rOjpaf/vb3/TYY4/p7bffVl5enkaPHq3s7GxJ0ueff66oqCg1bNhQc+bMUUxMjGrUqKHJkyfryJEjkqRJkybJzc1NEydOVH5+vr777jvNmTNHTz/9tFq1anXLesaPHy8/Pz/NnTtXLVu21Lvvvqs+ffrIxcVF7777rsLCwrRw4UJt2bKlUP391saNG7Vv3z5NmTJFf//737Vv3z49+eSTWrJkicaNG6fx48fr66+/1v/93//d8hzZ2dnq37+/1q9fr2effVZz5sxRs2bNNH78eM2bN0+SFBERobS0NKs3Cfn5+dq0aZM6deokZ2dn/fDDD+rXr58uXLigadOmacqUKTp79qwef/xxXbhwweqas2bN0rhx4zRu3DgFBARo7NixSkpK0uuvv673339fDRo00Lhx43TgwIE7/jcByiqWNACwSEhIUMOGDW8a/9vf/qa6detKki5fvqy5c+eqb9++lvW+kuTn56cnnnhCa9asUf/+/VW7dm3t379fnTt31vXr13XkyBE1bNjQ6ga4L774Qh07drzpevn5+ZoxY4ZCQ0M1Y8YMy3itWrX09NNPa/fu3WrXrp0kKTc3V+PGjVNISIgk6auvvtLFixc1YMAANWvWTJJUp04dLV++XBkZGapYseIt+69du7bmzJkje3t7tW3bVnZ2dpo6daqGDRsmLy+vEtP3/Pnz5enpqblz58rZ2VmS5O7urtGjR9+ytwJZWVmaOHGi2rRpI0k6efKkZs6cqSlTpqhPnz6Sfl2/HR0drR9++EH169dXUlKSevbsqfHjx1vOExgYqBYtWighIUFBQUGqUqWKJk2apJEjR2rlypVaunSp6tSp84dBPDQ0VKNGjZIk+fj4aOPGjapSpYpee+01SVLr1q21efNmHTlyRJ07d/7D/n4rJydHsbGxqly5siRp+/bt2rt3r3bs2GF5s/Hdd99p3bp1tzzHmjVr9P333+vjjz+2PJ9CQ0OVm5urOXPmqF+/fmrWrJnuv/9+bdq0SaGhoZKkw4cPKzk5WREREZJ+Xb/s4uKixYsXW9Yxt2rVSh06dNDChQutlgv169dPnTp1snx98OBBDRs2TB06dJAktWjRQu7u7nJwcLijfw+gLGOGF4BFw4YNtWrVKq1atUorV67UokWLNHDgQM2aNUuzZs2S9GugvH79urp37251bHBwsGrUqGGZdWrXrp3lx+yHDx+Wvb29Bg4cqG+++UZZWVn68ccf9eOPP6p9+/Y31XHq1Cn98ssvCgsLs8w45+bm6sEHH1SFChX05ZdfWu3v5+dn+buvr688PT01dOhQTZw4UTt37lTVqlX10ksvqXr16rftv2PHjrK3/+/L4iOPPKL8/HzFx8eXqL4PHz6s0NBQS9gtqLWwASgoKMjydy8vL0myWrvt7u4uSbpy5YokadCgQXrzzTeVmZmpxMREbd68We+//76kX0NlgU6dOqlr166aOHGiTp8+rRkzZljV+HsCAwMtf69ataokqWnTppYxOzs7Va5c+Q9n539P3bp1LWG34Pyenp5WM+vu7u63PffBgwdVo0YNS9gt0KNHD127dk1ff/217Ozs1KNHD23fvt2yfGHDhg2qWbOm5bj4+Hi1aNFCLi4ulse1QoUKCg4Ovmk5yv9+akeLFi0UExOjkSNHas2aNbp48aLGjRun4ODgO/43AcoqZngBWLi5ualx48ZWYw899JAyMzO1cOFCPfXUU5b1qgVB6be8vLws4aFt27b68MMPdfbsWcXHxysoKEgPPfSQcnJydOTIEZ08eVIeHh433SQnSZcuXZIkvf7663r99ddv2p6SknLTdX/bw7JlyzR37lxt2rRJy5cvl6urq3r06KHx48erXLlyt+z/f3uqUqWKpF+DX0nq+/Lly/L09LTa5ujoKA8Pj1v29lu/90kJLi4ut9z/4sWLmjhxonbs2CE7Ozs98MADliD32+UlktSzZ09t3LhRDzzwgOWnAndai6ur6x8eVxjFce7Lly/f8jGX/vumoGfPnpozZ46++OILtWvXTlu2bFH//v0t+1+6dEmbNm3Spk2bbjrX/z6WBc+7ArNmzdK8efO0efNmbdmyRfb29goJCdGkSZN+d1kMgJsReAH8ofr162vlypX66aefLDNm58+fvynQpKamWr4BBwcHq0KFCtq/f7/i4+PVvn17ValSRT4+Pjp48KCOHz+udu3aWc2oFqhUqZIk6aWXXlLz5s1v2v7bWbvfU6dOHU2fPl03btzQsWPHtG7dOn3yySe6//77NWTIkFseVxBeftuP9GsAKUl9u7u76/z581bb8vPzLaG8uL344os6efKkPvzwQwUFBcnZ2VlZWVlauXKl1X7Z2dmaMmWK/Pz8dPLkSS1YsEAvvPBCsdZScPPkjRs3rMb/96a+4lK5cmX9+OOPN40XPDcK3mQ88MADCggI0ObNm+Xk5KS0tDT16NHDsn/FihUVEhKiZ5555qZzOTre/ltxxYoVNXbsWI0dO1anTp3Sv/71L82ZM0evv/66Fi5ceDftAWUGSxoA/KGjR4/KwcFBNWvWVNOmTeXs7Ky4uDirfQ4dOqTk5GTLj8udnJzUunVr7dy5U8ePH1eLFi0kSS1bttSePXuUkJDwuz/Wl34NrFWqVNFPP/2kxo0bW/5Uq1ZNM2fO1LfffnvLWrds2aKWLVsqNTVVDg4OCgwM1KRJk1SpUiX98ssvt+3zt5+kIP1605OdnZ2aN29eovpu1aqVvvjiC6tPkNizZ4/V8oLidPjwYXXs2FEtW7a0LFH44osvJEl5eXmW/WbOnKnk5GTLjXSxsbH6z3/+U6y1FMza/vaxzMnJ0bFjx4r1OgUefPBB/fzzzzp8+LDV+Pr16+Xk5KQmTZpYxnr06KEvvvhCGzZsUEBAgGrVqmXZ1rx5cyUlJal+/fqWx7VRo0ZavHixtm/ffsvr//zzz2rbtq3lpr06depo8ODBCgkJ+cPnM4D/YoYXgEVGRoa++uory9c5OTn617/+pbi4OEVGRlp+9DpkyBDFxsbKyclJDz/8sH766Se9++678vHxUa9evSzHt23bVq+88orKly9vWSrRokULLV261BIMf4+Dg4NGjx6t1157TQ4ODmrfvr2uXLmiOXPm6Ny5c797Y12BoKAg5eXlKSoqSkOGDJGbm5s2b96s9PR0PfLII7ft/5tvvtH48ePVrVs3/fvf/9bs2bPVp08fS3ApKX1HRUVpx44deu655zRo0CClpaVp1qxZcnJyum1/RdWkSRPFxcWpYcOGqlatmo4ePar58+fLzs7OEroTEhK0ZMkSjRo1SnXq1NGIESO0detWvfzyy/r000+LrbbKlSsrMDBQS5cu1QMPPCAPDw8tWbJE2dnZKl++fLFc47d69eqljz/+WMOHD1d0dLRq1qypnTt3avXq1Ro+fLhlVl6SunbtqqlTp2rjxo1WN/hJ0rBhw9SvXz89//zzevzxx1WuXDmtWLFCO3bs0OzZs295/Ro1aqhatWp64403lJGRob/+9a/65ptvtHv3bj3//PPF3i9gKgIvAItvv/1WkZGRlq/LlSunv/71rxo9erSee+45y/iIESPk5eWlpUuXauXKlXJ3d1enTp00atQoqzWSBZ90EBQUZPmxbfPmzS2zprf7rVt9+/aVm5ubFi5cqBUrVqh8+fIKCgrSjBkzbrtu0dvbWwsXLtS7776r8ePHKysrS76+voqJiVHLli1v2//QoUP17bff6oUXXlDFihU1aNAgDR8+vMT1XatWLS1dulTTpk3T6NGjVaVKFY0bN07Tpk27bX9FNW3aNE2ePFmTJ0+2XP/111/X+vXrdejQIWVmZurvf/+7/Pz8LM+T8uXLa+LEiRoyZIjmzp2r6OjoYq/n1VdfVYUKFdSnTx8FBgbetMSiOLi6umrJkiWaOXOmZs+erYyMDNWpU8fqUy0KuLu7q23bttq9e7e6dOlita1evXpatmyZZs2apZdeekn5+fny8/PTe++9p4cffvi2NcTGxurtt9/Wu+++q7S0NFWvXl3Dhw+/7fIcANbs8v/3jgMAAADAIKzhBQAAgNEIvAAAADAagRcAAABGI/ACAADAaAReAAAAGI3ACwAAAKMReAEAAGA0fvHEb6Smptu6BAAAANxG1aoV7/gYZngBAABgNAIvAAAAjEbgBQAAgNEIvAAAADAagRcAAABGI/ACAADAaAReAAAAGI3ACwAAAKMReAEAAGA0Ai8AAACMRuAFAACA0Qi8AAAAMBqBFwAAAEYj8AIAAMBoBF4AAAAYjcALAAAAoxF4AQAAYDQCLwAAAIxG4AUAAIDRHG1dQGnR6a21ti7hrm156VFblwAAAPCnY4YXAAAARiPwAgAAwGgEXgAAABiNwAsAAACjEXgBAABgNAIvAAAAjEbgBQAAgNEIvAAAADAagRcAAABGI/ACAADAaAReAAAAGI3ACwAAAKMReAEAAGA0Ai8AAACMRuAFAACA0Qi8AAAAMBqBFwAAAEYj8AIAAMBoNg28mzZtUoMGDRQYGGj5M3bsWEnS7t271b17dwUEBKhz587atWuX1bELFixQmzZtFBAQoAEDBujUqVO2aAEAAAAlnE0D77///W9FRETo6NGjlj/Tp0/X6dOnNWLECI0cOVKHDh3SiBEjNGrUKJ07d06StHbtWi1ZskSLFi3SgQMH1LBhQ0VHRys/P9+W7QAAAKAEsnngbdSo0U3ja9euVXBwsDp06CBHR0d16dJFDz74oFasWCFJ+vTTT9W/f3/5+vqqXLlyGjNmjJKTk3XgwIE/uwUAAACUcI62unBeXp6OHz8uV1dXLVy4UDdu3FDbtm314osvKikpSX5+flb7+/j4KDExUZKUlJSkwYMHW7Y5OTmpVq1aSkxMVMuWLQt1/ZSUFKWmplqNOTqWl7e39112VnI5OrJkGwAAlD02C7wXL15UgwYN1LFjR82ePVtpaWkaN26cxo4dq+vXr8vV1dVqfxcXF2VmZkqSrl69etvthbFixQrFxsZajUVFRSk6OrqIHZV8Hh5uti4BAADgT2ezwOvl5aVly5ZZvnZ1ddXYsWP12GOPqUWLFsrOzrbaPzs7W25ubpZ9b7e9MCIjIxUWFmY15uhYXmlpV++0lVLD5N4AAEDZUJQJPJsF3sTERG3YsEFjxoyRnZ2dJOn69euyt7dXkyZN9N1331ntn5SUZFnv6+vrqxMnTqh9+/aSpJycHJ0+ffqmZRC34+3tfdPyhdTUdOXm5t1NWyWayb0BAADcis0Wdbq7u2vZsmVauHChcnNzlZycrOnTp+vRRx9Vz549dfDgQW3atEm5ubnatGmTDh48qIiICElS7969tXTpUiUmJuratWuaOXOmvLy8FBwcbKt2AAAAUELZbIa3WrVqmj9/vt5++23NnTtX5cqVU9euXTV27FiVK1dO7733nmbMmKHx48erRo0aiomJUe3atSVJffr0UXp6uqKionTx4kU1btxY8+fPl5OTk63aAQAAQAlll8+H11qkpqbfclunt9b+iZXcG1teetTWJQAAANyVqlUr3vExfE4VAAAAjEbgBQAAgNEIvAAAADCazW5aQ+mQNTfE1iXcNdeh+2xdAgAAsCFmeAEAAGA0Ai8AAACMRuAFAACA0VjDC/yOnss72bqEu/ZZvy22LgEAgBKBGV4AAAAYjcALAAAAoxF4AQAAYDQCLwAAAIxG4AUAAIDRCLwAAAAwGoEXAAAARiPwAgAAwGgEXgAAABiNwAsAAACjEXgBAABgNAIvAAAAjEbgBQAAgNEIvAAAADAagRcAAABGI/ACAADAaAReAAAAGI3ACwAAAKMReAEAAGA0Ai8AAACMRuAFAACA0Qi8AAAAMBqBFwAAAEYj8AIAAMBoBF4AAAAYzdHWBQAoOb7t3c3WJdy1Bqs32LoEAEAJwwwvAAAAjMYML4Ayb8W0z21dwl2LfLmdrUsAgBKLGV4AAAAYjcALAAAAoxF4AQAAYDTW8AJAGfX+6GdsXcJdGzLrQ1uXAKAUYIYXAAAARiPwAgAAwGgEXgAAABiNwAsAAACjEXgBAABgNAIvAAAAjEbgBQAAgNEIvAAAADAagRcAAABGI/ACAADAaAReAAAAGI3ACwAAAKMReAEAAGA0Ai8AAACMRuAFAACA0Qi8AAAAMBqBFwAAAEYj8AIAAMBoBF4AAAAYjcALAAAAoxF4AQAAYDQCLwAAAIxG4AUAAIDRCLwAAAAwmqOtCwAA4M90/v0EW5dw17yGPGjrEoBShRleAAAAGK1EBN4bN25owIABevnlly1ju3fvVvfu3RUQEKDOnTtr165dVscsWLBAbdq0UUBAgAYMGKBTp0792WUDAACgFCgRgTc2NlaHDh2yfH369GmNGDFCI0eO1KFDhzRixAiNGjVK586dkyStXbtWS5Ys0aJFi3TgwAE1bNhQ0dHRys/Pt1ULAAAAKKFsHnj379+vbdu26ZFHHrGMrV27VsHBwerQoYMcHR3VpUsXPfjgg1qxYoUk6dNPP1X//v3l6+urcuXKacyYMUpOTtaBAwds1QYAAABKKJvetHbhwgWNHz9ec+bM0eLFiy3jSUlJ8vPzs9rXx8dHiYmJlu2DBw+2bHNyclKtWrWUmJioli1bFuraKSkpSk1NtRpzdCwvb2/vInZT8jk62vz9jU3Qd9lC32ULfQMoDJsF3ry8PI0dO1bPPPOM6tWrZ7Xt6tWrcnV1tRpzcXFRZmZmobYXxooVKxQbG2s1FhUVpejo6Dtpo1Tx8HC742PS70Edf7ai9G0C+i5b6LvwfrkHdfzZyurjDRSVzQLv/Pnz5ezsrAEDBty0zdXVVdnZ2VZj2dnZcnNzK9T2woiMjFRYWJjVmKNjeaWlXS30OUobk3u7HfouW+i7bKFvoOwpyhs+mwXedevWKSUlRcHBwZJkCbA7duzQE088oePHj1vtn5SUpEaNGkmSfH19deLECbVv316SlJOTo9OnT9+0DOJ2vL29b1q+kJqartzcvCL3VNKZ3Nvt0HfZQt9lC30DKAybLQLasmWLjhw5okOHDunQoUPq1q2bunXrpkOHDqlHjx46ePCgNm3apNzcXG3atEkHDx5URESEJKl3795aunSpEhMTde3aNc2cOVNeXl6W8AwAAAAUKJG/aa1u3bp67733NGPGDI0fP141atRQTEyMateuLUnq06eP0tPTFRUVpYsXL6px48aaP3++nJycbFw5AAAl03vvzbR1CXctKmqMrUtAKVViAu+0adOsvg4NDVVoaOjv7mtnZ6dnn31Wzz777J9RGgAAAEoxPtcEAAAARisxM7wAAADFbdfnD9u6hLvWvt2/bF1CqccMLwAAAIzGDC8AAIBhOuzeZ+sS7tqOtiHFdi5m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2Dbz79+9X3759FRQUpNatW2vy5MnKzs6WJH399dfq27evAgMDFRYWppUrV1odu3btWoWHhysgIEC9evXS0aNHbdECAAAASjibBd6LFy/q+eef1+OPP65Dhw5p7dq1OnjwoN5//31dvnxZQ4YMUc+ePZWQkKApU6Zo6tSpOnbsmCTpwIEDmjx5sqZNm6aEhAT16NFDQ4cOVVZWlq3aAQAAQAlls8Dr6empffv2qVevXrKzs9OlS5d07do1eXp6atu2bXJ3d9cTTzwhR0dHtWrVSt27d9eyZcskSStXrlTXrl3VrFkzOTk56emnn5aHh4c2bdpkq3YAAABQQjkWx0lycnKUmJioOnXqyM3NrdDHVahQQZLUtm1bnTt3TsHBwerVq5feeecd+fn5We3r4+OjVatWSZKSkpLUu3fvm7YnJiYW+topKSlKTU21GnN0LC9vb+9Cn6O0cXQsm0u26btsoe+yhb7LFvouW4qz7yIF3v/3//6fxo8fr1GjRsnf31+9e/dWUlKSKleurMWLF6t+/fp3dL5t27bp8uXLevHFFxUdHa2//OUvcnV1tdrHxcVFmZmZkqSrV6/ednthrFixQrGxsVZjUVFRio6OvqPaSxMPj8K/GSmQfg/q+LMVpW8T0HfZQt+F98s9qOPPxuNdttD33StS4J06darS09Pl6emprVu36ueff9bHH3+sVatWafr06frggw/u6HwuLi5ycXHR2LFj1bdvXw0YMEDp6dZRKzs72zJ77Orqarm57bfbPTw8Cn3NyMhIhYWFWY05OpZXWtrVO6q9NDG5t9uh77KFvssW+i5b6LtsuVXfRQnCRQq88fHx+uijj3T//fdr1qxZatOmjYKCguTh4aFevXoV6hxHjhzRK6+8ovXr18vZ2VmSdP36dTk5OcnHx0dffvml1f5JSUny9fWVJPn6+urEiRM3bW/Tpk2he/D29r5p+UJqarpyc/MKfY7SxuTeboe+yxb6Llvou2yh77KlOPsu0uKInJwcVa5cWdKvHy0WEhIiScrLy5OjY+EytL+/v7KzszVz5kxdv35dP//8s95880316dNHHTt21Pnz57V48WLl5OQoPj5ecXFxlnW7ffr0UVxcnOLj45WTk6PFixfrwoULCg8PL0o7AAAAMFiRZngbNGiglStXytvbW2lpaWrbtq2uX7+uBQsWqF69eoU6h5ubmxYuXKh//OMfat26tSpWrKju3bsrKipKzs7O+uCDDzRlyhTNnj1bnp6emjBhglq2bClJatWqlSZOnKhJkybp3Llz8vHx0YIFC+Tu7l6UdgAAAGCwIgXecePG6YUXXlBaWpoGDx6satWqadKkSdqxY4cWLVpU6PP4+Pjccr1v48aNtXz58lseGxERoYiIiDuuHQAAAGVLkQJvpUqV9OWXXyo9PV2VKlWSJA0cOFAjR468oxvHAAAAgHutSGt4n3zySf373/+2hF1Jql27NmEXAAAAJU6RAq+zs3Ohb04DAAAAbKlIqbVHjx4aNGiQIiIi9MADD8jFxcVqe8+ePYulOAAAAODiIfRMAAAgAElEQVRuFSnwzps3T5L04Ycf3rTNzs6OwAsAAIASo0iBNzExsbjrAAAAAO6JIq3hLZCcnKw9e/YoOztbFy5cKK6aAAAAgGJTpBne69eva9y4cdq8ebPs7e21detWvfnmm0pPT1dsbKwqVqxY3HUCAAAARVKkGd65c+cqMTFRH330kcqVKydJeuqpp/Tzzz9r+vTpxVogAAAAcDeKFHg3btyoV199VS1atLCMNW/eXJMnT9bOnTuLrTgAAADgbhUp8J47d05//etfbxqvXr26rly5ctdFAQAAAMWlSIG3bt262rdv303jGzZskI+Pz10XBQAAABSXIt20NmLECI0aNUrff/+9bty4obVr1+rUqVPatm2bZs2aVdw1AgAAAEVWpBne9u3bKyYmRt99950cHBy0aNEi/fTTT5o1a5Y6duxY3DUCAAAARVakGd6zZ8+qTZs2atOmTXHXAwAAABSrIs3whoeH64knntDq1auVmZlZ3DUBAAAAxaZIgXfZsmXy8fHRW2+9pdatW2vs2LG/exMbAAAAYGtFCrzNmjXT66+/rr1792r69Om6du2ahg4dqnbt2nHTGgAAAEqUIgXeAk5OTurQoYMmTpyoESNGKD09XQsXLiyu2gAAAIC7VqSb1iQpMzNT27ZtU1xcnA4cOKAaNWroueee06OPPlqc9QEAAAB3pUiBd/To0fr8889lZ2enjh07avHixQoODi7u2gAAAIC7VqTAm5qaqgkTJqhOnTry8vLS/fffX9x1AQAAAMXijgJvfn6+Fi1apDNnzmjChAmWcS8vLz355JMaPHiw7O3valkwAAAAUKzuKPBGR0fr888/V0REhFq1aiUPDw9dvnxZ8fHxmjt3ro4ePap58+bdq1oBAACAO1bowPvZZ5/pwIEDWrlyperVq2e1rXPnznr88cc1cOBArV69Wr179y72QgEAAICiKPT6gxUrVig6OvqmsFugXr16io6O1urVq4utOAAAAOBuFTrwJiUlqXXr1rfdJzQ0VCdOnLjrogAAAIDiUujAm5ubKwcHhz/cz87O7q4KAgAAAIpToQOvj4+P9u3bd9t99uzZo7p16951UQAAAEBxKXTgffTRRxUTE6OzZ8/+7vakpCTFxsbqscceK7biAAAAgLtV6E9p6Nevnz7//HP16tVLvXr1UmBgoNzd3ZWRkaEDBw5o1apVCg0N5VcLAwAAoEQpdOC1t7fX3LlzNXfuXC1btkwfffSRZZuXl5eGDRum55577p4UCQAAABTVHf3iCQcHBw0fPlzDhw/XDz/8oEuXLsnd3V0PPPAAv2ENAAAAJdIdBd7fql27dnHWAQAAANwTTMsCAADAaAReAAAAGI3ACwAAAKMReAEAAGA0Ai8AAACMRuAFAACA0Qi8AAAAMBqBFwAAAEYj8AIAAMBoBF4AAAAYjcALAAAAoxF4AQAAYDQCLwAAAIxG4AUAAIDRCLwAAAAwGoEXAAAARiPwAgAAwGgEXgAAABiNwAsAAACjEXgBAABgNAIvAAAAjEbgBQAAgNEIvAAAADAagRcAAABGI/ACAADAaAReAAAAGI3ACwAAAKMReAEAAGA0Ai8AAACMRuAFAACA0Qi8AAAAMBqBFwAAAEazaeBNTEzUM888o+bNm6t169Z66aWXdPHiRUnS119/rb59+yowMFBhYWFauXKl1bFr165VeHi4AgIC1KtXLx09etQWLQAAAKCEs1ngzc7O1qBBgxQYGKi9e/dqw4YNunTpkl555RVdvnxZQ4YMUc+ePZWQkKApU6Zo6tSpOnbsmCTpwIEDmjx5sqZNm6aEhAT16NFDQ4cOVVZWlq3aAQAAQAlls8CbnJysevXqKSoqSs7OzvLw8FBkZKQSEhK0bds2ubu764knnpCjo6NatWql7t27a9myZZKklStXqmvXrmrWrJmcnJz09NNPy8PDQ5s2bbJVOwAAACihHG114Tp16mjhwoVWY1u3blXDhg114sQJ+fn5WW3z8fHRqlWrJElJSUnq3bv3TdsTExMLff2UlBSlpqZajTk6lpe3t/edtFGqODqWzSXb9F220HfZQt9lC32XLcXZt80C72/l5+frnXfe0a5du7R06VL985//lKurq9U+Li4uyszMlCRdvXr1ttsLY8WKFYqNjbUai4qKUnR0dBG7KPk8PNzu+Jj0e1DHn60ofZuAvssW+i68X+5BHX82Hu+yhb7vns0Db0ZGhv7+97/r+PHjWrp0qfz9/eXq6qr0dOuolZ2dLTe3Xxt3dXVVdnb2Tds9PDwKfd3IyEiFhYVZjTk6llda2tUidlLymdzb7dB32ULfZQt9ly30Xbbcqu+iBGGbBt4zZ85o8ODBuu+++7Rq1Sp5enpKkvz8/PTll19a7ZuUlCRfX19Jkq+vr06cOHHT9jZt2hT62t7e3jctX0hNTVdubl5RWikVTO7tdui7bKHvsoW+yxb6LluKs2+bLQq5fPmyBg4cqKCgIC1atMgSdiUpPDxc58+f1+LFi5WTk6P4+HjFxcVZ1u326dNHcXFxio+PV05OjhYvXqwLFy4oPDzcVu0AAACghLLZDO+aNWuUnJyszZs3a8uWLVbbjh49qg8++EBTpkzR7Nmz5enpqQkTJqhly5aSpFatWmnixImaNGmSzp07Jx8fHy1YsEDu7u62aAUAAAAlmM0C7zPPPKNnnnnmltsbN26s5cuX33J7RESEIiIi7kVpAAAAMEjZ/JwLAAAAlBk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rUQE3osXLyo8PFwHDhywjH399dfq27evAgMDFRYWppUrV1ods3btWoWHhysgIEC9evXS0aNH/+yyAQAAUArYPPAePnxYkZGROnPmjGXs8uXLGjJkiHr27KmEhARNmTJFU6dO1bFjxyRJBw4c0OTJkzVt2jQlJCSoR48eGjp0qLKysmzVBgAAAEoomwbetWvX6sUXX9To0aOtxrdt2yZ3d3c98cQTcnR0VKtWrdS9e3ctW7ZMkrRy5Up17dpVzZo1k5OTk55++ml5eHho06ZNtmgDAAAAJZijLS/+0EMPqXv37nJ0dLQKvSdOnJCfn5/Vvj4+Plq1apUkKSkpSb17975pe2JiYqGvnZKSotTUVKsxR8fy8vb2vtM2Sg1HR5tP6NsEfZct9F220HfZQt9lS3H2bdPAW7Vq1d8dv3r1qlxdXa3GXFxclJmZWajthbFixQrFxsZajUVFRSk6OrrQ5yhtPDzc7viY9HtQx5+tKH2bgL7LFvouvF/uQR1/Nh7vsoW+755NA++tuLq6Kj3dOmplZ2fLzc3Nsj07O/um7R4eHoW+RmRkpMLCwqzGHB3LKy3tahGrLvlM7u126Ltsoe+yhb7LFvouW27Vd1GCcIkMvH5+fvryyy+txpKSkuTr6ytJ8vX11YkTJ27a3qZNm0Jfw9vb+6blC6mp6crNzSti1SWfyb3dDn2XLfRdttB32ULfZUtx9l0iF4WEh4fr/PnzWrx4sXJychQfH6+4uDjLut0+ffooLi5O8fHxysnJ0eLFi3XhwgWFh4fbuHIAAACUNCVyhtfDw0MffPCBpkyZotmzZ8vT01MTJkxQy5YtJUmtWrXSxIkTNWnSJJ07d04+Pj5asGCB3N3dbVw5AAAASpoSE3j/85//WH3duHFjLV++/Jb7R0REKCIi4l6XBQAAgFKuRC5pAAAAAIoL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vVgffChQsaNmyYgoOD1aJFC02ZMkW5ubm2LgsAAAAlSKkOvKNGjVL58uW1Z88erVq1Svv379fixYttXRYAAABKkFIbeH/88UcdPHhQY8eOlaurq2rWrKlhw4Zp2bJlti4NAAAAJYijrQsoqhMnTsjd3V1/+ctfLGN169ZVcnKyrly5okqVKt32+JSUFKWmplqNOTqWl7e39z2ptyRwdCy172/uCn2XLfRdttB32ULfZUtx9m2Xn5+fX2xn+xOtW7dOs2bN0ueff24ZO3PmjMLDw7V7925Vq1bttsfHxMQoNjbWamz48OEaMWLEvSj3tlJSUrRixQpFRkYaHbj/F33Td1lA3/RdFtA3fZd0pfYtQ/ny5ZWVlWU1VvC1m5vbHx4fGRmpNWvWWP2JjIy8J7X+kdTUVMXGxt4042w6+qbvsoC+6bssoG/6LulK7ZIGX19fXbp0SefPn5eXl5ck6eTJk6pWrZoqVqz4h8d7e3uXmnclAAAAKLpSO8Nbq1YtNWvWTP/4xz+UkZGhs2fPas6cOerTp4+tSwMAAEAJUmoDryTNnj1bubm5evjhh/XYY48pNDRUw4YNs3VZAAAAKEEcJk2aNMnWRRRV+fLl1blzZw0ePFiDBg3SQw89JHv70pnh3dzc1Lx580KtPzYJfdN3WUDf9F0W0Dd9l2Sl9lMaAAAAgMIondOhAAAAQCEReAEAAGA0Ai8AAACMRuAFAACA0Qi8AAAAMBqBFwAAAEYj8AIAAMBoBF4AAAAYjcALAABQTPh9XiUTgRclFi8agFmuXbum/fv327oM4J7KycnRN998Y+sy8D8IvCix7OzsLH/Py8uzYSX3XkG4v379upKSkpSWlmbjimzD9Me5rLpx44Yk6aOPPlJMTIzVWFlx6dIlHTp0SLt379b169dtXc6fouAxjo+P16lTp2xczb1X0O/ixYs1a9YsSWX3NS0zM7PEPc8dbV0A7syNGzfk4OCgb775Rnv27NGJEydUv359tW/fXj4+PrYur8gK+jp58qS++OILffvttwoKClKbNm1Uo0YN2dub/d4sLy9PDg4Oev/997V582adPHlSISEh6tq1qx5++GGVK1dODg4OcnZ2tnWpxSo/P192dna6evWq9u7dq9OnT+v++++Xv7+/atWqJUdHc1+izpw5o/j4eLm7uyskJEQVKlSwdUn3TMH/35SUFD3yyCOSJAcHB0n/fbP32ze4psjLy5O9vb22bNmihQsX6tq1a3JwcNCMGTM0cOBA9erVy+jXtoLHeMmSJUpOTtYbb7yhhg0bGvuYF/SbkpKi8PBwSTL68f2tgud6cnKyVq1apR9//FHff/+9Hn/8cfXp00fOzs6W13tbscvn58alUteuXVWxYkVVr15dV65c0ZUrV1SzZk0FBgbq0UcfLXXfPAv+I/Tr10/Sry8Sly5dUvny5dWwYUP5+/urU6dO8vT0tHGl905GRoYeeughvfXWW0pOTtbHH3+sS5cuyd7eXnXr1tX48ePVoEEDW5dZrHJzc+Xo6KiYmBht2LBB2dnZqlSpkmrUqKGGDRuqbt26uv/++9WkSRNbl1osCt7Y7d27V//3f/8nOzs7eXh4yMHBQY0aNVK7du3UsmVL44KAJJ0/f15RUVH64YcfNGTIELVt21a1atWSk5OTrUu7pzIyMtSlSxdNmDBB1atXV1ZWlr788ktt2bJFM2fOVKNGjWxd4j138eJFTZ8+XefPn9fIkSON7vncuXMaNGiQsrKyNGbMGAUHB6tKlSplJvgOGDBA3t7eCg4O1ty5czV69GhlZWXJ29tbHTp0sGltDpMmTZpk0wpwx44ePaqNGzcqLi5OISEh8vX1laenpy5fvqydO3cqNDS0VAXDgrB7+vRpLViwQFu3blW1atV08uRJNWvWTJ988on27dun4OBgPfDAA7Yut9jduHFD9vb2+vTTT5WXl6eRI0cqNTVVjo6Oeuutt7Rx40Z5eXnpySefNG7Gs+CbwJgxYzRr1iw9++yzSkhIULly5RQXF6eDBw+qWrVqCggIsPnsQHGxs7PT2LFj1alTJ40ePVp+fn6yt7fXmTNn9Nlnn+n06dNq06aNrcssdhkZGbp06ZKcnJx09OhRHTt2TD/++KOuXLmi8uXLq2LFirYusVjl5eXJzs5On3zyia5cuaIxY8boL3/5i2rUqKFGjRrpq6++UkZGhpo3b27rUu85V1dXNWnSRMeOHVNMTIzc3Nzk7+9vmRE1SXp6uk6dOqW0tDTt3r1bSUlJysjIUH5+vlxdXVWuXDlbl1jsCp7rhw4d0urVq/Xxxx+rQYMGmjdvniZOnKglS5bo3LlzatOmjU2Dv1nfPQ334YcfKigoSJmZmerataskqVKlSgoMDFRgYKBSUlJ05swZ1a1b18aV3pmCILN582a1bdtW0q8/EvLy8tLo0aOVmZmpqlWrKjQ01MaV3hsFLwAnT55U7dq1JUkbN26Uj4+Pqlevri5duqhmzZpycXGxZZnFruBxP3bsmDw8PBQQEKAzZ87oxo0bmj17tj744AMdOnTI8lw3gb29vXJzc1WlShX1799f7u7uql27tkJCQnTmzBkdPnxY/v7+ti7znvD29taoUaMk/fqmfceOHTp06JDi4uI0ZMgQ9e3b18YVFq+C/9dXr15VnTp1LON5eXmqWLGiGjduXCZubLp27ZrKlSsnb29vTZ06Vbt27dKKFStUtWpVm8/43QvVq1fXtGnTJEk7d+7UunXrNH/+fGVlZenll19Wt27dbFxh8St4rn/77bcKDg6W9Osylnr16qly5cp69NFHNW/ePJu/wSHwlhLXr1/X1q1b9dZbb6ly5crKz89X06ZNrV4wvL295e3tbcMqi6bgP0u1atV07NgxSdK6devUrl07y/bz58/bqrx7rmDWsm3btpo3b54yMjL0n//8R0899ZQkadeuXXrhhRdsWeI9UdB3Zmamypcvr7y8PG3fvt2yvW7dutq/f7+qVq1qtX9plZOTIycnJ3355ZfKz8/XkiVLNGLECEmSk5OT6tatW+rerP6RgnV9Fy5c0IYNG5SSkqKgoCAFBARo7NixysrK0v79+1WvXj1bl3rPtGrVSoMGDZKfn5/atWunqlWrKj8/X3FxcRo6dKity7snCh73Y8eOaeHChTp//rxq1qyp7OxsnT17Vj///LM+//xz7d27V15eXrYu964V9HvlyhXt2rVLly9fVosWLRQWFqawsDClp6dr48aNRi/lkKTWrVtr/vz52rt3r9asWaMXX3xRkrR+/Xo1bdrUxtUReEsNZ2dnLV++XMnJydq6dau2bNmiESNGqEGDBurdu3epXd/62x9Th4SEaOnSpTp37pxcXV3l7u4uSdq8ebPefvttW5Z5z5w9e1Zubm7y9PRUUFCQ+vXrJxcXF7Vu3Vr//Oc/dezYMaWkpBg1y/m/mjRponLlyunYsWNKTU21LFtZt26dZca7YO1raVawVvXo0aPau3ev9uzZo59++km9e/dWUFCQcctVpP/ekPbuu+/qm2++0YULF7Ru3TrVrFlTzZs3V/369VWnTh3dd999Nq60eBUEoGvXrikwMFDPPPOM/vnPf+rAgQOys7NTYmKifHx81KVLF1uXek8UTGJ89913qlChgurXr6+ff/5ZTZo0UXBwsLKzs1W7dm0jwq7038c7JiZGCQkJOnnypBwdHdWkSRN17NhRTZs21SOPPFIqv0ffibp16yoyMlKxsbE6e/aszp49q3/84x/68ccfNWbMGFuXx01rpUXBN/yMjAzLDWnHjx/XmjVrtH37dqWkpOjpp5/Wyy+/bONK70zBTUtTpkxR27Zt9dBDD0mSPvvsM02aNEk1atSQp6enlixZYuNKi19+fr569eqlevXqqXXr1mrWrJmqVq0qR0dHHT58WCNHjlSdOnX0+OOPq3PnzrYut1gVfIO4fv26nJ2dlZWVJVdXVx05ckQTJ05UlSpVdObMGS1dulT33XdfqV+/e/LkSVWqVMkyW33t2jVt2bJFq1at0pEjR1StWjWFhoZq7NixcnNzs3G1xa9Zs2ZavXq1KlasqEmTJqly5cpav369KleurJdeekndu3e3dYn3xJNPPqn+/furS5cu2rlzp7Zv3y53d3f5+voqLCzM8qa+rCj4f2+qoKAgffTRR6pcubJmzJihvLw87dixQx4eHpowYYLRExcF8vPztWLFCu3cuVMuLi7Kz8/X8OHDS8RSLfOmFAzl4OCgzMxMhYaGKjw8XJ06dVKbNm306quvavz48ZYnl1S6ZsMKZrU2btyoJ5980jIeFhYme3t7ubq6qmHDhrYq757Ky8tT7969tXfvXr355puqUqWKWrVqpRYtWujBBx/U3r17LYHQNAXhdeLEiUpLS1P//v0VEhKioKAgPfXUUzp37pxGjRplRNiVfv382caNG6tSpUpKSkrSc889p4iICEVERCglJUVr1qzRzp07jQq7BeFm9+7dqlevnmrVqqWvvvpKWVlZiomJ0X333aeTJ09a1u2bpOA5GxQUpAULFig/P19du3ZVWFhYqXp9LoqC/r799ltt3LhRx44dU/PmzdWlSxfjluxI/32e79q1S/Xr11fjxo11+PBh5ebmas6cOZo0aZKuXr2q1q1b27rUeyY3N1cHDx7U3r17dd999+nhhx+2fOJSSULgLQUKXkDOnz+v5s2ba/v27dq+fbucnJzUuXNn9e3b12otb2l5MS14oUhKSpKvr6+++uorVa9eXc7OzqpU6f+zd+dxNeX/A8dft6sS7bTIUpFWSxElJVtlibGOdQxjLGMMs5gZM7YxlmEGM2Mfy9gmW6uQkEQkqVSiqIhKKBFpr/v7w+PeL2a+398scbtnzvOfGbf+eJ/Ouee8z+fz/rw/ugwePFjZIb5WUqmU8ePHM2TIEGQyGaGhoYSEhHDs2DHMzc1xdnbG09NTMC25XiSRSKiqqqJFixYEBwdz48YNpFIpHh4eTJw4kVatWr30u6ru888/R1tbm7179+Ln58emTZvo1KkT77zzDl5eXkyfPl1wddrykbzq6mrKysoU6xAMDAwAMDMz4/r16+jq6iozzNdCfs3Onj2bxo0bs3z5ci5fvsyMGTMwNDRU1HMLkfy8L1iwAENDQ7S1tQkODiYwMBBbW1s6duyIr68vLVu2VHKkdUN+vMXFxYr/P3HihKLriIODA4mJiYIczZfP0AYHB7N+/XqMjY3R0dEhKCgIc3NzXFxc8PT0pFmzZsoOFRB3WlMJ8pvnp59+iqenJ4cOHeLy5cusWLGCkydPMmLECAYMGIC/v7+SI/1r5DeHsLAw0tLSWLNmDWvXriUiIoKcnBwlR/dm1NbW4uPjww8//MDw4cPx9/dn7dq12NjYsGfPHpKTk5UdYp2T70a0b98+rl27xpo1a9iwYQMff/wxaWlp+Pj4MGLECH799VeePHmi5Gjrho6ODjk5OaipqREcHMxPP/2Evr4+X3zxBZ06dWLGjBmUlZUpO8zXwsPDA1NTU/Ly8nj27BnGxsbIZDL8/f1p3769ssN7raRSKdOmTWP16tU8fPiQkJAQAMEmu/KR7du3b5OXl8fWrVuZMmUKdnZ2TJ06lYsXL7J+/XpB7rrWp08fZDIZOTk5FBQUKDaCCg0NVelNof4X+eDaL7/8wty5c9mzZw8ff/wxw4cPR1tbGz8/v3pVjij24VUBEomEu3fvsmXLFtauXYuenh4AlpaWGBgYoKurS4cOHdi9ezdmZmYq9+VycXHBxcUFTU1NEhMTuXTpEmlpaaSlpdG6dWtBTfO+SiKR4OrqSmxsLOfOncPJyQlLS0s8PDyYMmUKtra2glvMJJFIkEgkzJs3j8mTJ+Pt7Y2RkRFt27bFyMiIu3fv0qVLFy5cuEB5eTlOTk7KDvkfkScBsbGx7N+/HzMzM7y8vOjfvz++vr40b96cgoICwdb3SaVSevbsibGxMY0bN2br1q2cOnWKgoICli5dKqjkT95T++HDh9y4cYMrV64AzzuRZGdnExQUxKVLl/D29laZmbi/Qn6tBwQEoKWlhY+PDxcuXCAnJ4cvvviCqqoqevXqxZAhQ5Qdap3T1NSka9euipHrjRs3kpiYSFZWFiY7pJwAACAASURBVN99952grnP4z7kuKysjJyeH4cOHo6Ojg4mJCR06dKBjx45YWVnRo0cPRc6ibMJ6kgrYkydPaN68OTExMbi5uSnKATw8PNixYweHDx9GU1OTiIgIevbsWe+bW8u/LDU1NdTW1tKuXTs6dOhAeXk5sbGxnDx5kvPnzzNjxgxlh/rayP8GDg4OfPTRR/z888+89dZbfPjhhwwZMkSwTcolEgmlpaUYGxvz7Nkzxee1tbV4enqyZcsW3N3dMTc3JyQkBG9vb5o3b67EiP8Z+QyNq6srt2/fZsGCBYSFhfHhhx/Stm1bRo0axYgRI5QcZd2SX9tZWVnEx8ejqamJs7MzXbt2Zfbs2RQWFuLp6UmjRo2UHWqdkiexixYt4tq1a+jq6pKTk4OjoyPq6urU1NSgq6sryLp8+M+snaWlJWfOnAGez+B169YNeL75iJBaTMqv8/v373P9+nXU1dXR1NTE29tbMdI7depUwV3n8LzNooaGBgcPHuTChQtIJBIWLVqk+HmTJk3qXX2+mPCqCFtbW2xsbFixYgVff/01rq6u3Lx5k40bN9KiRQsArK2tiYyMVKkkafv27fj7+6Ojo0P37t1xd3fHxcWFnj17UlJSItgHAzy/YZw+fRp9fX1qa2v55JNPSEhIICwsDDU1NUaNGqXsEF+bRo0a4eLiwpIlS9DQ0KBXr15oaGhw7tw5rl+/jqurK66urmzcuFGlR7hffLHT09Nj6tSp+Pj44OfnR3BwMBMnTsTY2FhQo33yY87JyWHSpEno6emhp6fH3r17sbW1ZfDgwfTq1UvQMzcrVqygoKBA0XUlOzsbS0tLJBIJ5eXlyg7vtbOxsUEikXDv3j2aNm2qSPbDwsL48ccflR1enZBf53l5ebz33ntUVlbSokUL9PX16dChA97e3oo1KUIkPy51dXW0tLQ4ePAgycnJDB06lH79+ik60tQnYlsyFVJYWMjq1asVCVGzZs2wtLRk7ty5tGzZknfeeQcPDw+mTp2q7FD/lKysLEaNGsWXX37JnTt3iI6Opri4mLZt29KhQwcmTpyoaMEmRBEREYp2LZ07d+bSpUvcunULmUxGTU0NSUlJgttd7VXLly/n4sWL1NbWUllZSdOmTfH09GTq1KkcOnSILVu2cPToUWWH+bfJF5xu376drKwsHBwcMDQ0JCEhgcDAQCQSCcuWLRNU2zn57NPSpUspLi5m4cKFpKamkpqaSlpaGllZWRgZGbFt2zZlh1qn5MddUlJCXl4ehYWFWFpaCq7H8H+zatUqrK2t8fLyQktLS/H58ePHmT17NmZmZlhbW7N582YlRll35N/txYsXU1xczGeffUZCQgIJCQnk5uby7Nkz2rZty5IlS5Qdap2LjIykSZMmL20mkZaWRkBAAOHh4ZSUlGBnZ8eWLVvq1aJUMeGtx+RvkPI96E1MTFBTU1NsIVxdXY2rqytRUVFs27YNbW1tfvrpp3o/ciLvJXzgwAHS0tJ4sYw8MTGRgIAA0tLSCA4OVl6Qb0BOTg47duwgICAAHx8fZs6ciUQi4caNG+jo6ODi4qLsEF+bR48eKVbrJyYmkpGRQUlJCd26dcPQ0JBVq1aRn5/P0KFDVX66v7KyEh8fH/Lz89HS0sLJyQkLCwuys7OJiYlh9erVgqzf3blzJ82aNcPHx0fxWW5uLsnJyTRq1IhevXopMbq6J79ff/HFFyQnJyOVSmnRogVt27ale/fuWFtbC2ajhVdVV1fz2WefER0djbq6Or6+vvTv31+xzWxKSooiARTa32Dt2rV07Njxpen79PR0zp49i7GxsSDrlVeuXImHhwfJyckkJiYye/bsl3aRi4qK4syZMy+VONQHYsKrAhYtWkRoaChSqZQ+ffowYMAAXF1dFaULaWlpJCQkMHLkyHpfzlBbW8u7776LtbU1lZWVNG/eXHDtmP6quLg4jhw5QtOmTZk4cWK9eiOuS/IRkfDwcEJCQrh8+TK9e/dmwoQJ2NnZKX4vPz+f7du3M3DgQBwdHVW6LZk8CSoqKmLv3r1UV1fTuXNnnJyc0NbWpqioCD09PcGUNLy4xerhw4fZtm0bX331FR06dMDU1FTZ4b028vN869YtRo0axdatWzl9+jRnzpyhUaNG5OXlUVNTw4YNGwTZZlAuIyOD77//nujoaKRSKYaGhgwfPpyhQ4cqdlAUghdH8w8fPkxQUBALFizAwsJCsPfvF8nbkZ04cYJdu3aRnJyMgYEBw4YNY+zYsZiYmCg7xD8kdmmop+SrfY8cOcKBAwdYs2YN3bt3Jzo6mm3bthESEsKdO3dwc3NTrIpUhVrHgoIC7t69S0FBARkZGYSFhVFSUoKBgQHGxsbKDu+1k5/X+Ph4EhISaNSoEerq6pSUlHD16lWOHDmCoaHhS31ohUK+oGX8+PE4OzvTp08frl69yo8//sjBgwfJzMzExcWFJk2a0KNHD5o1a6bSyS78p9+wtrY2nTt3Jjk5mV27dlFWVkbr1q0xNDRUdK0QAvn1vWzZMg4fPkx5eTk5OTlcu3aNu3fvUl5ejq6ubr1/Mf+r5AnQtm3baNasGePGjSM/P5+GDRvy4YcfEhUVxVtvvSXYHeXk5/2LL76gY8eOzJkzhy+//JImTZqwdetWtm7dSm5u7kv94lWZ/HhXr15NUFAQGRkZZGRkkJubS2VlJTKZDC0tLZV4Jv9VtbW1SKVSTp48yaVLl1i+fDne3t40btyY48ePs2bNGkJDQxk+fHi960whvLMhEPLk4Pz580ydOlWxyrVfv36UlJTg5+dHWloa6urqKtXE3NjYmDlz5nDr1i2ys7OJi4sjPT2dS5cuYWJiQufOnenfv3+9aVRd1+QjeYGBgcTFxfHo0SMcHR3R0tLi4sWLlJSU0KZNG8UWy0IhHwE7fvw45ubmzJ8/n5qaGt5++21yc3OJiooiKCiIZ8+eoa2trfJbkMqP9+HDhwQGBlJeXk7Tpk3p3r07lZWVbN68mcuXL7N8+XKaNGmi7HDrjPwBf+jQIY4dO0bjxo05deoUZ8+eJSwsjICAAObMmUOPHj2UHGndkn+vnz59qqhrDAwMxNfXFysrKxwdHet9qdk/Id/2Pjk5me3btys+HzFiBFKplKioKIYPH67ECOuW/DrfvXs3wcHBGBgYEBoayokTJzh58iTa2tosWLCAzp07KznS1ycwMBB3d3caNWqEnZ0d1tbWjBs3jrS0NK5du1YvO1OICW89JR8ZUldXp7i4+KWfaWtrM23aNMW/Ve0tUiqVYmVlhZGRET169CAzM5P09HSSkpIICAhAV1dX5es2/z8ffvgh3377LZWVldy4cQMtLS0WLFjA9evXBdmMXz4q0KBBA9q3b6+YEmvUqBHW1tZYWVkxbtw4GjdujEwmU+lkF/7Tiuzy5csEBwfTqVMnYmJi2Lp1K25ubjg4OJCWliaoZFf+klJQUMDIkSPR19enUaNGDBs2jGHDhnHz5k1OnDjxUq2f0Li7u7Ns2TK8vLwoKChQ1CmfPXuWYcOGKTm616uwsBBzc3PCwsIYMGCA4qVv4MCBbN68+aUFTqrsxet84sSJ2NraAjBlyhSmTJlCWloaBw8eFFQJx4vU1NSorKzE2NiYnJwcHjx4oOg0o6+vT7du3XB1dVV2mH9ItTKlfxn5is+goCAKCgpwd3fHycnpd02cVWU6VF7DmZ6ezu7du6msrGTVqlWYmpqir6/P0KFDiY+Px97eXtmhvhbyG2V6ejoxMTE0atQIV1fXlzZWEGqdo1Qq5dmzZ3z//ffcvn0bbW1tfHx8MDMzQ09PDzU1NcUImKpcz39G3759fzeNe+vWLUxNTQU3rS8/bytWrOD48eNUVFTw0Ucfoa+vj4aGBq1btxZkvb78vhYREYGtrS0bNmxQLDqdPXs2lpaWaGpq4ujoqOxQXysLCwvc3NzYuHEjGhoauLq6kp2dzaFDh2jSpIng2nOtXr2a6OhodHR0XuoXb2dnV+8Wa9W12NhY/P39UVdX59mzZ/Ts2RMrKytMTEzQ0tKqt/dwsYa3HkpPT6dp06bo6+vTtm1bTExMyMjI4NKlS1y6dIlr165hbGyMoaGhskP9S+Qjd/Pnz0cmk/HJJ5+QlJTE4sWLWblyJVVVVYwYMUJwN0Y5+U3gvffeIzMzk+DgYEJDQ4mPj0cqlZKXl4e2tna9nAr6J8rKypBKpWhqatK0aVO0tbU5efIk586dIycnh7KyMtTU1BRdG1RdbW2togepn58fP//8M8nJyTRs2JCWLVtiYGCAurp6vX0o/F3y41FTU6OiooJjx45x5MgR7t27R+PGjWnYsCENGzYU3HHLZyOGDBnCmDFjsLa2RiqVoqOjQ1paGgYGBkycOFGQdfmvsrW1JTc3l3Xr1rFz507Onj1Lw4YN+eSTTwSzRkN+/ebm5vLo0SMOHTpEeHg4ZWVlmJmZCbqVJjx/jltYWDBmzBhatGhBbGwsR44cISkpiezsbJo0aVJvO3GIXRrqmfj4eI4ePcrXX39NREQEzs7OGBkZ8eDBA+Li4rh06RIpKSksXrxYJVf7Pn36lD59+hAXF0dpaSm9evVi8uTJmJmZceTIERYtWiTI+l35KFBoaCi//PILR48eJSIigpCQEMrKyjh//jw2Njbs3LlTMImf3MiRI9mzZw8FBQWKbTcfP37MsWPHCA8P5/Lly0yaNIlPPvlEyZHWDflI/ueff86NGzfo0KEDjx494tq1a+jo6ODq6srYsWMFNeUpv77LysoUPVgrKirw9/fnwIEDZGRkYGVlRUhIiMqVYP0v8nOdkZHBDz/8wNq1a1/qnV1UVKRyAxN/xYvdCgoKCmjYsCGmpqY8efKEjIwMqqqqFOtPhEB+nb8oKytL0X82Pz+fLl26sHPnTsF0XnlVbW0tT548QU9PT5H8Z2VlERoaSmBgIKtXr663LTXFhLeeyc7OpqSkhKKiIubNm0fHjh2xtbWlS5cutGvXjsaNG5OdnY2FhYWyQ/1L5DfGmJgY1q9fz+eff054eDgXL14kJCSEJ0+e4OXlRVRU1EtNy4VCfvyzZ8/G3d2dkSNHsnz5clq1asXYsWOZMmUKHh4eTJw4Udmh1qnKykr8/f0ZNmwYTk5OODo6MmjQIPr06aMo37h58yYNGjSgVatWf/hAUVXdu3fn8OHDGBoakp+fT1ZWFsnJyYSFhTFq1CgmTJig7BDr3Ntvv011dTUTJkygf//+irKNnJwcEhISBNeTVF6numDBAoKCgvD09OS9996jdevWGBgYCG40+7+ZM2cOZ86cQVNTkx49euDi4kL37t2RyWQYGRkp/k5CMWbMGHR1dZkyZYqi1zDAuXPnyMzMFNx9HP6T7B87dowdO3aQmZmJl5cXPj4+dO/eXSVKtMSShnpGX18fY2NjWrZsiZWVFUVFRcTHxxMdHU1SUhI3b96kXbt2KjdtIr/ZmZqacuXKFTZu3Ii6ujozZsygVatW7Nq1i6dPnwp2O12JREJtbS3nzp2jtLQUd3d3Fi5cyKRJkzA1NeXQoUO4u7vTunVrZYdap6RSKR06dEBdXR13d3fu3bvH7t272b17N6mpqUgkEtq1a6eYAlP1xWrHjh0jLi6O6upqSktL8fDwoGHDhujo6NCqVSvat2+Pu7s7bm5ughrplGvRogWFhYXs3LmTrVu3cv36dQwMDLC3t1cs7hES+X1NQ0MDLS0tkpKSOHPmDFlZWZSVlVFdXY2hoaHKX9d/RF66c/HiRXbt2sX27duprq7m1KlTim4FiYmJODs7o6Ojo+xw60xNTQ0AN27cYMOGDezZs4fCwkJat26Ng4ODYGu15dfwe++9x8iRI7Gzs+Po0aMEBwcTFhZGUlISjRs3rtelO+IIbz2TnJxMQUEBjo6OiiTg2bNnxMfHEx4eTmJiIps3b8bS0lLJkf55KSkp5Obm0r9/fyQSCTk5OaSmpuLi4sLTp09ZsmQJhYWFzJ07t96u7qwrERERnDp1ilmzZvHhhx+yZMkSDAwM8PX1JTo6WlCti6qrq+nVqxc+Pj4MHToUBwcHxc9Onz7N/v37OXPmDFOnTuXTTz9VYqR1Z/Xq1WzduhVtbW0qKysZMmQIs2bNQk9PT2VaB9aFkpISzp07x+bNm0lPT6d169aEhYUpO6w692rJQmVlJRERERw7doykpCSMjIw4cOCAIM+9fMRvzpw5tGrVilmzZrF7924aNmyIk5MT06ZNo3fv3syfP1/ZodY5mUxGWVkZeXl5REdHs2vXLu7fv4+DgwOBgYHKDq/OyWco4+Pj+frrrzlx4gSZmZn4+fkxZcoUJk2aBFDvcxPhDTGosF27dhEaGkpZWRnLli2jadOmXL58mTt37tCpUye+++477t69q3J7syckJGBpacmpU6c4ePAg48ePx8PDA21tbWpqaujatSv9+/dX1HcKWY8ePejYsSNGRkZ06NCBDz/8EAsLC9zd3QWV7MLzm+SECROIiIjAz88Pc3NzBg8ezJAhQ+jVqxe9evWisrKS0tJSxe+r+kjYZ599xmeffcapU6cIDQ0lICCAM2fO4OXlRf/+/RVT3UIkbzUHz1sn9uvXj6ZNm3L06FH69Omj5Ojqnr+/PyEhIdy4cYN3332X6dOnI5FIFLth3r9/nytXrggy2YX/9B5+9uwZNjY2wPO/ySeffELbtm1xcnLCzc1NmSG+FvL7VKNGjWjbti1t2rTBzMyMkydP4uvrq+zwXiv5iD3A8ePHefToEWZmZowcOZKqqqp6neyCOMJbbxQWFjJs2DCWLFmi2JN79erVHDhwADMzM4yMjFiyZAmmpqYqVw8l7yccEhLC8ePHefjwIVKpFAcHBwYPHkz79u0VU/6qnvC8Sn6uampqKCwsVKxYb9myJU+ePGHHjh20bdsWT09PQS9uycrKIjAwkLCwMB48eECnTp3w9fVl6NChaGhoqNT1/N/U1tYik8leqkGuqKggICCAkJAQrly5Qtu2bQkODhZMOYP8+s7OzubAgQM4OztjY2NDixYtFL/z1ltvsX79ekG90EZHR/Ptt98yfPhwdHV1OXbsGGPGjGH16tVoamoyevRoQdZo/5EtW7aQkJDAN998w+jRowkPD0dLS4suXboQHBz80rWgquTPppycHM6ePYuTkxPNmzd/qUXoiBEj+OmnnwRxvP9NbGwsy5YtY/fu3cyaNYvBgwczcuRIPvvsM5o1a8acOXOUHeL/JNbw1hPbtm1DIpHw4YcfAs+nfFeuXMnChQsZO3YsR48exdjYGGtra5VKDhITEzl9+jSampq4u7vTq1cv2rRpQ4MGDcjMzOTo0aMEBATQs2dPlatL/jPkW1Du37+fhQsXEhgYSFZWFhkZGWhpaTFo0CA6dOgguFZkL6qsrMTIyIju3bszceJEunbtyt27d9m8eTM6Ojp06tRJ2SHWGTU1Nc6cOcOSJUuws7PDxMQEOzs7Ro8ezfDhwzEyMnqptEPVyRPemJgYAgMDSUtL48qVK+Tn51NQUEBMTAyxsbHMmjVL2aHWqW+//RYfHx+mTZtG+/btOXr0KOHh4YwYMQI9PT327t2Lh4dHvW3P9E9t2rQJGxsbNDU10dfXx8rKCgsLC27cuEFsbCwRERFUVlYydepUZYdaJ+TP3CNHjvD9998rWnBVV1dTUlJCdHQ0UVFRgrvO4Xl5Ejwf0TcyMqK8vBxHR0dyc3O5c+cO5eXl7NixgyVLlvxuj4D6RhzhrSfGjBnD9OnT8fT0JDMzk6+//hpra2uWLl0KwG+//UZ6erri36piwoQJxMXF0bNnT4yMjOjSpQuurq4YGxtTWFjIpUuXuH37tiAb0r+oa9eufPPNNxgbGxMTE0N8fDzl5eVoamry/vvvK0b1hUJe35eRkYG/vz9RUVF4e3szatQoxUifvD+vhoaGys1avEoe/507d5g5cyYdOnRgyZIlbNq0ibNnz9KiRQtWrVql7DDrVFFRERs3blTUaMrrds+cOcOtW7d4+vQpjRo1YsyYMYLaZay6upquXbsSGRmJvr4+AIMGDeLdd99V7BA5ffp0+vTpw8iRI5UZ6mtRVFSEr68vy5YtU+wkJ7d//362bduGu7s7gwYNEsTWuo8fP8bf358pU6YAUFxcTFhYGMeOHSMnJwcNDQ0aN27MyJEjGTNmjJKjrXuLFy+mWbNmdO7cGVtbW0XpXWJiIu+//z7m5ub07t2bjz76SMmR/v/EhLceqKioYMmSJRgZGTFu3Dg2bdpEQkICmzZtUvSkHTduHD4+PkyYMEFlWjfJZDICAgLYsGEDLVq0oEWLFty7dw+pVIqNjQ1ubm44OjoKcmQX4N69e5iamlJSUsJnn33GL7/8ovhZZWUlFy5c4OjRo3zwwQf1vvbpr5Jfo++++y5aWlo0btyY06dPU1paip2dHb1798bT01Mle0n/EfnxLlmyhMrKSpYsWYK/vz/r1q3D19eXuLg4Ro8eLagts0NCQli3bh1HjhxBU1PzpXKku3fvkp2dTbt27dDR0VHpl5lXyXsLBwQEAM+/50OGDCE2NlYx9e3p6cnatWsFs53ui2pra/n5558JDQ1lz549v5vCr6ioQCKRCGYDIT8/P/bu3cvRo0dfqlOH521Ek5KS6Ny5M2ZmZirxXP4rKioqmD9/PikpKQA4ODjQvXt37O3tsbOzA+D+/fuYmJgoM8w/TSxpqAcaNGhAbW0tv/32m6L92Mcff6zYcjY/P5+1a9fyww8/oKGhoTJ1rhKJhLZt26Knp8fly5dxcnLC29sbgOvXrxMbG8upU6fo06ePYG6OL/r2229ZtGgR6enpVFVVYWNjQ5MmTYDn00MWFhZ4eXkJchGTmpoaxcXFrF69moCAAOzt7SksLOSjjz7iyJEjnD17FmdnZ2xtbVV+dBf+07Ln119/Zfz48ZSWlrJixQrGjRvHzJkzuXHjBsXFxbi7uys50rrTunVrdu/eTcuWLWnbti0VFRWKZECe5FZUVNT7ac6/auXKlVy+fBmJRIKJiQl79+7FwMAAHx8fJBIJCQkJHD9+nLlz5yo71NdCIpHQrVs3zpw5Q0pKCn379lXUr8tkMtTV1QWV+DVv3pydO3dib29Pq1atqKysRE1NDYlEgr6+Pi1atEBdXV2QZWkNGjTA29ubcePGYWJiwtWrVzl69Cjnzp3j9u3blJWVYWBgoDLfcTHhrQdkMpni7VBXV5cPPvgAd3d3Hj16xOnTp/n111+xt7enf//+ippQVSGVSrG3t6d169aEh4ejq6vL1KlT6dq1KxoaGhgbG9fbXVn+CZlMhr6+PqampuTl5ZGYmMixY8eoqKjAxMREZW4Qf4e8P2d4eDjFxcUMGzaMxMREzp8/z5w5c2jYsCGurq6MHj0aiUSi8snui54+fcrSpUuJjo7G3t6eL774AoB58+YxY8YMleuw8r9IpVIeP35MXFwcPj4+qKurU1BQQFJSEj/++CPLly/HwsJCUDXLAF5eXujp6REUFMSGDRsUL/M2Njbo6OiwevVqOnbsKKiXmxdVVVUpFh2Hh4djaWmJmZkZampqqKmpKb7/QtGoUSNu3brFrVu36NmzJ1KplNLSUrKzs9myZQvz5s2jefPmihFPIampqaGmpoYGDRpgZWXFwIEDGTt2LHl5eezdu5cjR44glUpV5loXxlJhFSeRSNDS0uKdd9556fO3336bBw8eMGXKFEUNnKrdSKqrq5FIJHTp0oXa2lo2b97M/fv3+fzzzwW7yYR8xLJr16507dqVhw8fcvXqVWJjY4mKimLfvn1YWlri7e3N2LFjlR1unZO/kLVq1YqSkhJKS0s5ceIE9vb2wPM2RsnJybz33nuCGN190ahRoygvL6dBgwaMHDmSkJAQTp48ScuWLQVRz/gqd3d3IiIiOHLkCFFRUVy9epW8vDy6dOnCtGnTGDp0qLJDrFMymQxtbW0mT57M5MmTuXPnDiEhIfj5+RESEoKrqytnz54lIiJC2aG+Nurq6tTW1mJiYoJMJuPjjz9m7ty5tGnTBktLS0G2YfP09GTdunUkJSURFhZGSkoKKSkpWFlZ0b9/fwYOHKjsEF8LqVSqGK1PSUnh5s2bHDlyhJKSEgwNDenQoQODBg1ScpR/nljDW0/IZDJqa2tfmgrKzc2lvLwcKysrJUb29/y3ROb27dv8+OOPNGzYkKlTpwpuZzG5iooKwsPDKSoqUrQuKi0tpaioiKtXryoeiD/88IOSI61bNTU1SCQS1NTUKC0t5fPPP2fu3Ln4+/sDMHXqVIYNG8acOXPw9vZWmXr0/88fHUdZWRl79+7l0aNHjB8/XrGVshA8ePAAY2NjAN5//33i4uLw8vKiffv29O3bl2bNmgnivP4RmUymmGl7cbYtPj6e7du3U1FRwa+//qrECF+fK1euEBsby7lz5xRb3D969AgdHR309fUxMzNj+PDhgtlV79mzZ4pFWsOHD+fatWt0796dNm3aMGjQICwtLQXXP12uurqa5ORkkpKSCAwMpKysjKqqKvr27YujoyP9+/dHKpWqVItFMeFVAarYn3bnzp3k5+dTVFSEubk5eXl5FBcX06FDBxITEzl79izTpk3jk08+UXaode7+/fts2rSJY8eOMXHiRN5//33FqMf58+dxc3Pj8ePHyGQywfXe3b59O1paWri4uNCmTRvF5wkJCYwbNw4DAwOcnJzYuHGjEqOsOy9+N8vKytDS0qKoqAiZTIampia5ublIJBJFY34huHr1KuvXr8fFxQUnJydu3LjBpk2biIyMVPyOfFpbSKP3f6S2tpba2lqVeuj/XSEhIcyfP5+WLVvi6upKjx49cHR0xMDAgLi4OE6fPk1MTAw//fSTIBbhpqamsn//fnr27Em7du0U2+geOnTopZc5oc1SwfMX+AEDBnD79m2aN2/O9OnTad++PVZWVoprXRWPW/jfUhXxondfCAAAIABJREFUvy4eVUt2z507x4oVK7CwsMDU1FSR6Orp6ZGdnY2bmxvW1ta/a2kjFJs3b6aiooLAwMCXRrqys7P54IMPWLlyJf3791dylHWvurqaH3/8kerqakxMTGjXrh0DBw7E2dmZzp07c/bsWe7cuaOYsVDFF7lX+fn5kZiYiJqaGs+ePSMvLw91dXUePHhAVVUVEokEc3NzDhw4oOxQ60x5eTkymYzw8HDFdthVVVWEhYXRq1cvtLS0VP68vurF+3N1dbVidPfFUd6amhpkMplgk19ra2vWrVv30n1bPl4mL9+Sv/QJwcOHD0lISCAmJgYrKyuaNGlCRUUFiYmJdOzYUbHQWtWSvj8jOzsbXV1d7O3tady4Mfn5+S8lu6Caxy2O8Irq3KVLl/jhhx+4f/8+7du3x8XFBXNzc7p16ybI+q5Xubm58dtvv71UriFfwfzVV19x7949tm3bJri/RUVFBTt37iQ0NBRbW1tKS0uJjo5GW1sbLy8vfH19cXBwEEwbujt37uDt7c3IkSNp2rQpenp6tGjRgpkzZ7Jw4ULMzMyorq7Gzs6O5s2bKzvcOpeTk0NERASXLl0iPT0dAwMDevbsiZmZGT179lR0JBGKM2fO/K5fdnV1NVKpVCUf/n+XPPl/8SWgtrYWeD44o4ojf/9LRkYGQUFBXLhwgczMTBwcHBg5ciTm5uY4ODgIsjsDPC+pTEtLIzU1lbS0NIqKitDX18fFxQVPT0+sra2VHeJfJia89cDp06eJi4vDzs4OJycnTE1NBZEMZWZmEhgYyNmzZxW1yB4eHtjY2GBnZyeYxOdFly9fZunSpQQGBv7hCGZWVhaLFy9m2bJlgtpq9UXR0dGEh4fj6+tLt27dCAkJYffu3Vy7dg03NzfB1Dc+fvyYlStXKs6pnZ0d6enpzJgxg7CwMBo2bKjsEF+LP6pXTk9PJzw8nOTkZPLz89m2bZugtljNzMzE19eXxo0b07t3b8aPH/9Sj12hJXkiftdzF56XZgUEBJCQkEBpaSn+/v6KXvlCVVlZSXZ2NteuXSM1NZXs7Gxu3rzJ3LlzFW1GVYWY8CqJ/KERERHBmjVrgOf9dhs0aICnpye+vr60a9dOJbem/KMbxYULFzh06BCJiYmCvlGkpKSwfv165s+fT6tWrRTnWZ783rp1iwkTJhAdHa3sUOucvG6ztraWo0ePsm3bNnx8fBTbZd+/f5+cnBycnZ3/8BpRVd9//z2JiYn88ssvrFmzBqlUysKFCwWzIO+/+aOFtlVVVSQlJdGlSxclRlb3ampqyM3NJSEhgdDQUOLj49HX12fIkCGCW5Aoepm8x/CL13llZSXnzp2jd+/eSozs9ZKnhi++yJWUlJCZmUlSUhLDhg1DV1dXWeH9LWLCqyTyBGjcuHF4enoq9hwPDw9n//79xMbG0rdvX9avX6/kSP++f+ONoqKighEjRry0zeiLVqxYQUFBAatXr1ZCdK/Xq6NcWVlZ/PDDD+jr6/Ppp58qVvULhfx4S0pKWLNmDYcPH+bp06f4+fnRuXNnQSa8L57j/zalLXRlZWXcuXOHqKgoTpw4QV5eHkuXLqVv377KDu21yM/PJysrS2V6rdaVPxq1f/WZJtSR/VdfZoVynOLGE0oi34UoMjKSadOmKab3raysGDJkCJMmTaJdu3YYGhoqFkmoGnl7Kng+QlJbW4u6ujqWlpaC+QK9qkGDBjx79oxly5Zx7949dHV1MTMzo6amBj8/P06dOiXI5A+en+OSkhI0NTWprKxET08PDw8PwsLCSE5OpmPHjoKqd5NfvxoaGnh6emJoaMidO3do06YNdnZ2Kvmd/f9UVFRQVFRE48aNX/r+/hs6Msipq6vTtGlTnJ2d8fLy4unTp1y7dg0PDw/BzFq8aN68edy9e5devXoJ9r79R+R1yvL/l3vxey3Uv8WLz275v+VU+RoQR3iVQD66m5SUxNKlS2nevDlffvmlIHZherFuVf7/r44ECTEReNW+ffs4dOgQxcXFFBcXo6Ojg7q6OtOmTVOpRt1/RmZmJvPnz6ddu3Y8ePCAtLQ0rK2tefLkCaWlpejq6nLhwgV+/vlnfHx8lB1unZNf02VlZezYsYNffvmFt956i48//lhQbefCwsIICgqipKSEvn37MmnSJMGNYP8Zr97Dzp49y4oVKwgLC1NiVK9P9+7d2bVrF1ZWVoIqRfpfzp8/T4sWLTA3N1d2KG9UUVERJ0+e5Pz587z11lv06dNHpRPcVwn/yq2H5DfLq1ev0qhRI9LS0vjmm2+wtrbG2dmZDh06qOyD8sUHgZqaGlVVVairq1NWVsbTp08FObL5IvnNYcSIEdjZ2XH9+nXF6Jerq6sgF6oFBweTlJREVlYWn3zyCaNHjyYvLw9dXV2ePHlCeXk5EydOFOyUqPya19LSYsaMGVhbW/Ptt98yZcoUlf0evyotLY2ffvoJV1dXamtr2bFjB127dqVDhw7KDu2Nk5/v5ORkampqOHjwID169FByVK/H+fPnkUgkilaCDRo0+MPabaHIzc3lxx9/5PLlyxQVFTFp0iRmzpxJeno6xcXFODo6CmqW6lUff/wxjx8/Rk9Pj8WLF9OkSRMcHR2VHVadEUd4lUy+zeq5c+fIyMigsrISNTU1vv32W5VKjh4/fkxUVBRFRUVIpVJSU1PR1NSkuLiY27dvY2hoSGxsLGvXrlW5lZ2i/y0pKYkzZ85w+vRprl+/jpeXF++8847gFi696I9GPeS3UplMxoULF+jevbsyQnstvvzyS7S0tJBXwH3++ee0bt2aDz74QLmBvQFVVVUUFhZiYGBAaWkpenp6AKxdu5Z9+/bRo0cPvv76a8G83Lxo1qxZnDhxgs6dO+Pm5saQIUNearEntNrtr7/+mpKSEiZPnkxBQQHbt2/HwcGB3377DX19fd555x3FIlyhiYyMZOXKlRw+fJjCwkKWLl2KhYUFn3/+uTjCK/p75NNhBQUFZGdnU1lZiY2NDW5ubhQUFBAbG0tqaqpKJbvw/OYfGhqKo6MjlZWVdO3alZMnT/L06VOGDBlCWVkZXl5egt1sAv7Ta/fVkg75z4Ry03iVo6Mj9vb2jB49mitXrhAaGsrUqVORyWR4eXkxatQonJ2dBfU3kB/HiwvT5J9JJBK6d+8uqOM9c+YMfn5+in8XFhbSqVMnQNhlSleuXGHr1q1cvnyZx48fY29vj5eXF2+//TZTp07l7bffxsTERJDT/FVVVZw/f55Vq1aRmZnJ2bNnOXjwIK1bt2bgwIH0799fcNvqnjp1Cn9/f1q1agXA0qVLMTMz4+jRo0RGRnL06FEGDx6scs/nP2Pv3r0MGTIEDQ0NzMzMcHR05MaNG7/ruazKhPctrefkD4avvvqKtLQ0NDU1sba2xsHBAQ8PD7p27aqo8VSli6xTp05cunSJ0aNHK1YrFxQUIJVKmTVrFqBax/N3vLpw59+wuEFOQ0MDExMTTExM8PT05N69e8TGxhIYGMjs2bMVU6OqTiaTkZycTHV1Nc7Ozn84rStPAIVwvPB85EdfX1+xVXRZWRmpqamsXbsWEM7o3qsyMzNZtmwZ+vr6LF68mJqaGo4dO8a6desIDAxk3bp1iql+ITp48CBWVlb4+vry5MkTBg0aRHp6OhcvXmTXrl1s3rwZKysrVq1aJYie6qdPn8bAwECR7JaXl1NcXMzixYvR1tamTZs2hIaG8vDhQ8ElvPJ2gj/99JPis7CwMEX3KKGUsIgJ7xskfxBeuHCBrKwsgoKCOHjwIMePHycnJ4d9+/ZhZGTE+vXradmypUo9MH19famoqGD58uXk5uYyceJETp8+zbp16wBhjwLl5eURHBzMuXPnGD58OCNHjlR2SEqlrq5Oy5YtadmyJQMHDuTp06fAH29YoGpWrFhBREQEeXl5WFlZsWnTJlq2bPnS9S206/zgwYPY2tpSUlKCtrY2QUFBODg4oKOjI+hFTFu3bsXKyoqlS5cqPvPy8iI/P58FCxawZcsWvv/+eyVG+HolJiYybtw4AHR1ddHV1aVNmzZ0796d3NxckpKSyM7OFkSyC7Bnz56XypACAgJo37694vhyc3N58OCBoGpa5UJCQtDX11cc66NHj7h37x4DBgwAUPn7tpww71T1XHBwMEOHDsXExARtbW1GjBhB//79mT59On379lXZt8fhw4ejo6PD+vXrCQ0NRU9Pj44dOwr6oQjPC/0bNmyIsbEx3333HYaGhvTp00fZYdULjRo1UizyUPWb5tWrVwkNDWXBggU0a9aMhQsXcuPGDVq2bImamppit7H+/ftjY2Oj7HDrhEwmo7KyktTUVGbNmoWnpyd79+5l4sSJAIL+XkdFRbF3717gP+VKtbW1NGvWjBEjRrBt2zZyc3MFtaPcixYtWqTYWKCyshKpVIpUKkVfXx99fX3s7OyoqKhQcpR1QyaTce/ePWJiYsjOzmbUqFEcPHhQMcIJzxNiDw8PJUb5+ly5cgWpVMo333xD586diYmJ+d0aBCHM0AprKKKee3EESL7LmL+/Py1btsTExARLS0vFdIp8MYCq8fb2ZvHixchkMiwtLQFhPxQjIyN58uQJe/bs4bvvvsPX15czZ86o7Pmra0JaE7t792769+/PgAEDcHJyYvjw4YSFhREaGsqAAQMYNWoUfn5+WFhYKDvUOiORSPj111/Ztm0b1tbW+Pv7k5eXR0xMDHv37iUlJYWioiJlh1nnIiMjMTAwUJRxyMuV5Peyfv36IZVKBXns8HxQ5ueffyYtLQ14XrIk3zGyurpasfmCUDoWSCQSwsLC2L9/P/r6+nz55ZfcuHGDqKgooqKiKC8v5/jx44oRb6EZPXo0b7/9NiUlJQQFBSmO+dSpU+Tm5gLCKMsTbiZSj7Vv357AwEDc3d2pqqrCyckJgOjoaD777DNAtS8uJycnPv30UxYsWMDo0aNZsGABDg4Oyg7rtZAX+gM0btwYCwsLkpKSUFNTE3QZx5+lytfxq6Kiol5auJWSkkJYWBh5eXl069aNHj164OzsjKamphKjfD1sbW2ZO3cuAHFxcRw8eJCdO3dSXV3NwIEDFfctoZCXcZSVlVFTU4O2tvZL1/KdO3fIzc0VbFu28vJyUlNTiYqKokmTJnh7ezNo0CBMTEwEfU9zdHRUlCxERUWxbds2Zs6cCTy/v8uf1UJjb2+Pvb09paWlJCcnk5iYSFpaGjt37kRbWxtzc3M+/fRTNDQ0lB3qPyK2JXtDTp8+Tc+ePRU3zRs3bmBubs7ixYvJyclBR0eHhw8fcuDAAcEkSkVFRXz00Ue0atWK7777Ttnh1Lmqqirc3Nw4ffq0ovZpyJAhTJ06lQEDBgiiZvXvqqysJCcnRzFCpuoiIyP5/vvvCQ8PB54v3HJxcWHx4sX07dsXHR0dJUf45pWXlxMcHIyenp6i1k8IZDIZkydP5saNG9jY2NC5c2c6deqEpaUl+vr6aGpqsnLlSh48eCDILcLh+Y56Dx484MaNG8THx3Pp0iWKi4vp2rUrH3zwgWDLOP5IaWkpBw4cwNDQkLfeekvZ4bwWhw8fpnXr1i8NTD1+/JikpCQiIyNp3LgxX375pRIjrBtiwvsG5OTksGLFCjZs2MDSpUvp168fzs7OAMTHx7N582YcHBzo27cv7du3F0SiJE/az58/z9OnT+nXr5+yQ6pz/v7+/Pzzz5w7dw6AJ0+e4O3tTWxsrJIje7P+qLbLz8+Pa9eusWzZMiVFVbemT59Ow4YNWbp0Kdra2vj5+REREcGOHTuA5wm+qo9+iF6Wnp7OoUOHOHv2LBUVFdja2tKtWzdcXV159913WbdunWBH/F5UUlLC3bt3SU1N5ejRo1haWjJ//nxlhyWqA/n5+WzatInTp0/Tu3dvFi5cyJMnT7h27Rpqamp069YNQLFgVdWJCe8b8OjRI4qLiwEUTZx1dHTo3LkzQ4YM+d2WwkIoDv83+OmnnwgNDaV169Y4OzuTkZEB8NKoj1BG619UXFzMrVu3sLa2fqmG78U+xN7e3owaNYrJkyer/AvciyN+1tbWioVb7777LmPHjlV2eKI34Pz58xw6dIikpCSePn2KhoYGZ86cUXZYr81/21AiLCyMnTt3snLlSsUaDZHqWrRokWKjDXt7ezIyMvj++++Jjo6mbdu2DB8+XLFAVQik38i3zhG9NlpaWoqWH66urrRq1UpRKxMcHExMTAyPHj3C2Nj4d7ViovqrWbNmtG/fnurqaq5cuUJKSgq1tbVUVVWhpaWFoaGhIM/lvn372L59O3l5eTx69AipVIquri5SqRSJREJGRgZbt25lw4YNNGjQQOUTfolEwltvvaXYHCY8PJycnBwaNGjA48ePkclkqKuro6WlpexQRa9Jq1at8PLyYuTIkRgbG+Pt7U3r1q2VHVadq62tVSzQk9+75MmvRCKhbdu27Nu3jy5duvxuoEakeubOncvKlSuxtrYGnu+sp6amxtq1a2nSpAmRkZF4e3ujrq6u5EjrhjjC+5rJR2tlMhmlpaXk5ORgYWGBpqYm2dnZxMfHk5iYSG5uLjU1NUybNg1PT09lhy36k54+fYqOjg5ZWVmkpKSQmppKVlYWz549w9jYmNWrV9OwYUNlh1mnrl+/ztGjR7l69SpPnjzB2NgYW1tbHBwc6Ny5Mxs3buTatWvs2bNH5Ud3/xv5wq2UlBTBLtwS/fscOnQIDQ0N2rVrh7Gx8e8WYObk5DB8+HDi4uKUFKGorsTFxbF06VJCQ0OpqakhLCyMr776ikOHDinWXowZM4YFCxZgb2+v5Gjrhtil4TWrqamhQYMGBAQEEBAQQElJCZaWlnTs2JEePXowbNgwRowYwYULFzh8+DDbt2+na9eu4mhRPRcWFkZgYCBPnz5lwIABTJw4kTZt2tC3b18yMzNJSEigurpacMkugI2NDTY2NtTW1hIbG0tkZCQXLlwgOjoac3NzDh8+zPr165Ud5mvVtWtXunbt+tLCLZFIlclkMvbv309ubi5t2rTBxcUFJycnzM3NFW00d+3aRc+ePZUbqKhO1NTUYGRkxN27d7l+/TpBQUEMHTpUkezeunWLmzdvCibZBXGE941xd3dn8uTJPHr0iOjoaDQ0NCgtLUUmkzF9+nR8fX05cuQIa9asITIyUtnhiv6HtLQ0Zs+ejaurK7W1tZw6dYpNmzb9bgeeiooKQbaoOnbsGDo6Ori4uCimup49e0ZsbCxhYWHcu3fvpfZdIpFIdby6WM/Ozg4LCwvOnz+PgYEBc+fOpW3btsoOU/QP1dbWMmnSJCoqKsjLy8Pd3Z0pU6YoSnW+/fZbiouLBdWJRBzhfY3kC5bi4uJo3LgxkyZNIjMzk5s3b/Lee++xaNEiWrdurVjp27dvX0G9TQnVzp07cXNzQ17+XlFRwYULF3B0dFRstCCRSASX7FZXV/PDDz9w6tQpRQlDw4YNiY+Pp6amhj59+tCnTx/FVsJCXLAnEgmdra0ttra2fPnll8TExBAeHs69e/fo1asXvr6+4mI1gVBTU2P+/Pn4+fnRu3dvJk2ahLq6OgUFBQQFBZGQkCC4dqJiwvsayR/2165dU2zTd/z4cTQ1NenUqRNjxowhLS2N5s2bA9CwYUNBLoQQmjNnzrw0gllYWEinTp0AFF0KhCggIIArV66watUqHB0dKS4uZt68eYSFhdGmTRtOnz7NvHnzFD1phfp3EIn+Ldzc3HBzcxNsLf6/Xdu2bXmxb0FkZCQzZszA3t5e8V8hEZ9Ib0CHDh0ICgri3r17xMXFKRalxcfHY2xsDDyvpxHVf5GRkejr6yvqnMrKykhNTcXX1xcQdpK3d+9exo4dqyjdWL16NdevX+e3335j/vz5XLlyhYKCAiVHKRKJ6pqY7P47ODk5ERISwqZNm/Dx8VF2OHVOHOF9Azp16sTKlStp1KgRjo6OBAUF8fjxY86fP69Y2S3kRElI5FuOyhtxBwUF4eDggI6ODtXV1TRoIMyv1MOHDykpKVEk9jExMRw+fJhVq1YpNlExNTUlOTlZMWMhEolEItVhYGCAgYGBssN4bcQs6w2oqKjAx8cHXV1dhg0bhkwm49SpU0yYMIHmzZsreh+K6jeZTEZlZSXx8fHMmjWLXbt2sXv3bsWbsFCTXXjefq1169bExcVx5coV9u7di7OzM3369FH8zsWLF+ncuTMA4lpYkUgkEtUnwn1CK5G8925FRQX+/v6cPHkSPT09vLy8GDBgAFu3bn1pG1Ix2VUNEomEX3/9lfT0dEJCQvD39ycvL4+YmBhkMhnt2rWjRYsWGBoaKjvUOmdhYYGZmRkLFixAIpHQvHlzZs6cqfi5v78/LVu2xMTERFysJhKJRKJ6R2xL9hrIH/jbtm1j7969uLu7U1VVxeXLl5HJZLi5udGvXz9cXFyUHaroH/o3bUBQVFTEnj17kEgkjBs3jiZNmvDgwQNOnDjB4cOHGT9+PIMGDRIXuIhEIpGo3hET3tdAnvAOGTKEuXPn4urqSmFhIXfu3OHq1auEh4djbW3NokWLFKPBItX24gYEAwYMUHY4b8SdO3fw9vbG1NSUjz/+mMGDB4sjuyKRSCSql8SEt46lpKRw6tQp+vTpQ3BwMKNGjcLW1lbx86qqKu7du4eOjg76+vri9K9IZZWVlXH37l20tLQwMzNTdjgikUgkEv1XYsJbx8LCwvjiiy+QSqVIJBLatWvH8uXLMTExEdxGBCKRSCQSiUSqQEx4X5PU1FQCAgI4cuQItbW1eHh4MHjwYBwcHDA2NhZHdUUikUgkEoneEDHhrWNVVVWoq6u/9Nn58+fZsWMHsbGxqKurEx4ejomJiZIiFIlEIpFIJPp3ERPeOiSvx3327BlBQUEUFhZiampKt27dsLCwoLy8nBMnTjB48GBlhyoSiUQikUj0ryEmvHVMJpMxZcoUiouLAaiurgZg0qRJikRX7MwgEolEIpFI9OaIG0/UsWPHjlFUVMT+/fvR0NCgqKiIvXv3smLFChwdHWnVqpWY7IpEIpFIJBK9QeLKqTpy5MgR0tPTuXLlCoMHD0ZDQ4OamhoMDQ2ZOXMmbm5unDx5UtlhikQikUgkEv3riCO8dSA/P5/169fTsmVLtLW1OXfuHE5OTrRr107xO/fu3aNz584AYu9dkUgkEolEojdIrOH9h+T1uNevXycsLIzU1FSuX7+Oo6MjXbp0QVtbm/z8fCIjI9m3b5/Yi1ckEolEIpHoDRMT3jogT3p37dpFr169ePDgAcePHyctLY38/HyKi4v55ptv8PX1FUd3RSKRSCQSid4wMeH9h+TJbnZ2NqNHjyY2Nlbxs5KSEhISEggMDGTKlCm0b99e7NAgEolEIpFI9IaJNbz/UG1tLVKplEuXLmFjY8PDhw9p0qQJANra2nh6euLp6an4fTHZFYlEIpFIJHqzxLn1f0gqlQKQmZlJYmIiw4YNY9euXRQWFio5MpFIJBKJRCIRiCUNdaK2tpasrCzy8vI4deoUKSkpFBcXY29vj7e3N0OGDFF2iCKRSCQSiUT/WmLCW0ceP36Mnp4eEomE3Nxc4uPjiYiIoKysjO3btys7PJFIJBKJRKJ/LTHhrQM//vgjiYmJaGho4ObmRs+ePWnTpg0ARUVFGBoait0ZRCKRSCQSiZRETHj/ppqaGqRSKcHBwaxbtw5vb28yMjK4f/8+UqkUc3Nzmjdvzpw5cxR1viKRSCQSiUSiN08ccvyb5N0WAgICmDVrFnPnzsXS0pJ+/frRrl07zp8/T1lZGVKpFPGdQiQSiUQikUh5xLZkf5OamhrPnj3jyZMneHh4AHDx4kW2bt2Knp4eDx8+ZNy4cQBi712RSCQSiUQiJRJHeP8GmUxGbW0tDRo0wMTEhCNHjpCSksKzZ88wNTWlqqqKtLQ0zM3NAcTaXZFIJBKJRCIlEkd4/waJRIJEIkFTUxNfX1/geRJsYmJCdHQ0ly5dwsLCAg0NDUWtr0gkEolEIpFIOcSE9y9KSEhg69atjB8/Hnd3d0WPXZlMhqWlJXPmzMHS0pIvvvhCyZGKRCKRSCQSiUDs0vCXnTt3ji1btvDw4UPU1NTo06cP3t7e2NvbI5PJSE9Pp3nz5ujq6io7VJFIJBKJRCIRYsL7l9XU1FBQUMDDhw959913adGiBU+ePMHIyIjBgwfTp08fTE1NxVIGkUgkEolEonpCXE31F0mlUkxNTZFKpTRq1Iht27Yxb948nJycCA4Opn///uTm5orJrkgkEolEIlE9Idbw/kWVlZVoaGiwa9cufHx8aNq0Kb169cLFxYXc3Fzu3r1LixYtlB2m6P/au7uQJv8+juOf2XpYFsvAHqA1c4MVucQ2MvHICQnCiCBE0g4a1FEH0UlFZtGBRA80BkWxFDsxkgKXHtmJM1eOdpJ00EEINi2qeRDFUobbfeDdwL/8ofsubV28X3DB9fy7rt/JPnz3228AAAD/xZCGn/Sjm37Mp1tbW6v79+/L6XQyzy4AAEABo8L7k4aHh/Xhwwf5fD4lEglt2LBBTqdT0nwIzmaz+enKAAAAUDgIvD/p6dOnGhwc1MDAgKamplRdXa10Oq1sNqt169bx5xIAAAAFiiEN/4OPHz9qYGBA0WhUExMTcjgc8nq98nq9stls2rp1659+RAAAAPwDgff/9ObNG0UiET179kzpdFoVFRUKBoNUegEAAAoMgfc3GBoa0uTkpFpbW5l/FwAAoMAQeAEAAGBofP8OAAAAQyPwAgAAwNAIvAAAADA0Ai8AAAAMjcALAAAAQyPwAgAAwNAIvABQAHw+n1wuV36pqKhQQ0OD7t27tyTtxeNxuVwuTU5OLsn9AaCQmP/0AwAA5gUCAQUCAUnSzMyMXr16pba2NlksFrW0tPzhpwOAvxeBFwAKxNq1a1VaWprfttlsisfjevz4MYEXAH4BQxoAoIBZLJbyOiBGAAAD3UlEQVT8+tzcnLq7u9XQ0CC3262Ghgb19vZKkr58+aLdu3drcHAwf35HR4dcLpc+f/6c33f48GEFg8FF7eRyOYXDYdXX16uyslIHDx7UkydP8sd/DIEIh8Oqrq7WoUOHNDc3txSvDAC/HRVeAChQY2Nj6u/v16lTpyRJV65cUSQS0YULF+R2uxWLxXT58mXNzs7q6NGj2rt3r2KxmA4cOCBJevHihUwmk0ZHR+X3+zU9Pa3Xr1/r4sWLSqfTC9q6efOm+vv71d7eLofDoZcvX+rSpUv6+vXrgury0NCQHj58qO/fv2vFihXL1xkA8AsIvABQIO7evauuri5JUiaTUSaTUWVlpRobG/Xt2zc9ePBAZ8+eld/vlySVlZUpmUzqzp07am1tVV1dnXp6eiRJqVRK4+PjqqurUzwel9/vVzQa1ebNm+V2uxWPx/PtptNpdXd36+rVq6qrq5Mkbd++XVNTU+rs7FwQeAOBgMrKypapRwDg92BIAwAUiObmZvX19amvr0+RSES3b99WOp3WkSNHND4+rkwmI4/Hs+Aar9erVCql6elp+Xw+JZNJJZNJPX/+XLt27ZLP59Po6Kik+eqsz+db1O7bt281OzurM2fOqKqqKr+Ew2FNTU1pZmYmfy5hF8DfiAovABQIq9Uqu92e33Y4HLJarWppadHw8LAkyWQyLbgmm81Kksxms8rKyrRjxw6NjIxobGxMNTU1qqmpUVtbmyYmJhSLxRQKhRa1m8vlJEnBYFDl5eWLjq9atSq/vnr16l9/UQBYZlR4AeAvsHPnTpnNZiUSiQX7E4mESktLZbVaJc3P5xuLxTQ6Oqr9+/dr27ZtstlsunXrlkwmk/bt27fo3uXl5TKbzXr//r3sdnt+iUaj6uzsVFERHxUA/m5UeAGgQKTT6fyMCrlcTu/evVNHR4c2bdqk2tpaNTU1KRQKyWq1as+ePRoZGVFPT49Onz6dr/z6fD4dO3ZMuVwuP/yhpqZGjx49UmNjo1auXLmo3fXr16u5uVnBYFDFxcXyeDxKJBK6du2ajh8/vnwdAABLhMALAAWiq6sr/6O1oqIilZSUyOPx6Pr167JYLDp//rxKSkp048YNpVIp2e12tbe3q6mpKX+PqqoqFRcXy+l0as2aNZLmA29vb6/q6+v/te1z585p48aNCoVC+vTpk7Zs2aKTJ0/qxIkTS/vSALAMTLkfg7cAAAAAA2JgFgAAAAyNwAsAAABDI/ACAADA0Ai8AAAAMDQCLwAAAAyNwAsAAABDI/ACAADA0Ai8AAAAMDQCLwAAAAyNwAsAAABDI/ACAADA0P4DRBs9Nty+CSM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800" y="2235557"/>
            <a:ext cx="61055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816957"/>
            <a:ext cx="613886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654799" y="5816957"/>
            <a:ext cx="6105525" cy="2318583"/>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err="1">
                <a:latin typeface="Arial" panose="020B0604020202020204" pitchFamily="34" charset="0"/>
                <a:cs typeface="Arial" panose="020B0604020202020204" pitchFamily="34" charset="0"/>
              </a:rPr>
              <a:t>Harbhajan</a:t>
            </a:r>
            <a:r>
              <a:rPr lang="en-US" sz="1600" dirty="0">
                <a:latin typeface="Arial" panose="020B0604020202020204" pitchFamily="34" charset="0"/>
                <a:cs typeface="Arial" panose="020B0604020202020204" pitchFamily="34" charset="0"/>
              </a:rPr>
              <a:t> Singh has bowled maximum number of overs at 530 which is way ahead of Amit at 488 and Piyush at 482</a:t>
            </a:r>
            <a:r>
              <a:rPr lang="en-US" sz="1600" dirty="0" smtClean="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err="1">
                <a:latin typeface="Arial" panose="020B0604020202020204" pitchFamily="34" charset="0"/>
                <a:cs typeface="Arial" panose="020B0604020202020204" pitchFamily="34" charset="0"/>
              </a:rPr>
              <a:t>Malinga</a:t>
            </a:r>
            <a:r>
              <a:rPr lang="en-US" sz="1600" dirty="0">
                <a:latin typeface="Arial" panose="020B0604020202020204" pitchFamily="34" charset="0"/>
                <a:cs typeface="Arial" panose="020B0604020202020204" pitchFamily="34" charset="0"/>
              </a:rPr>
              <a:t> has the best average of 1.55 followed by Bravo and </a:t>
            </a:r>
            <a:r>
              <a:rPr lang="en-US" sz="1600" dirty="0" err="1">
                <a:latin typeface="Arial" panose="020B0604020202020204" pitchFamily="34" charset="0"/>
                <a:cs typeface="Arial" panose="020B0604020202020204" pitchFamily="34" charset="0"/>
              </a:rPr>
              <a:t>Narine</a:t>
            </a:r>
            <a:r>
              <a:rPr lang="en-US" sz="1600" dirty="0">
                <a:latin typeface="Arial" panose="020B0604020202020204" pitchFamily="34" charset="0"/>
                <a:cs typeface="Arial" panose="020B0604020202020204" pitchFamily="34" charset="0"/>
              </a:rPr>
              <a:t> at 1.3 and B Kumar at </a:t>
            </a:r>
            <a:r>
              <a:rPr lang="en-US" sz="1600" dirty="0" smtClean="0">
                <a:latin typeface="Arial" panose="020B0604020202020204" pitchFamily="34" charset="0"/>
                <a:cs typeface="Arial" panose="020B0604020202020204" pitchFamily="34" charset="0"/>
              </a:rPr>
              <a:t>1.25.</a:t>
            </a: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Harbhajan</a:t>
            </a:r>
            <a:r>
              <a:rPr lang="en-US" sz="1600" dirty="0">
                <a:latin typeface="Arial" panose="020B0604020202020204" pitchFamily="34" charset="0"/>
                <a:cs typeface="Arial" panose="020B0604020202020204" pitchFamily="34" charset="0"/>
              </a:rPr>
              <a:t>, Piyush and Amit have played 146,143 and 136 matches respectively. </a:t>
            </a:r>
            <a:r>
              <a:rPr lang="en-US" sz="1600" dirty="0" err="1">
                <a:latin typeface="Arial" panose="020B0604020202020204" pitchFamily="34" charset="0"/>
                <a:cs typeface="Arial" panose="020B0604020202020204" pitchFamily="34" charset="0"/>
              </a:rPr>
              <a:t>Malinga</a:t>
            </a:r>
            <a:r>
              <a:rPr lang="en-US" sz="1600" dirty="0">
                <a:latin typeface="Arial" panose="020B0604020202020204" pitchFamily="34" charset="0"/>
                <a:cs typeface="Arial" panose="020B0604020202020204" pitchFamily="34" charset="0"/>
              </a:rPr>
              <a:t> has taken 170 wickets followed by Amit and Bravo at 155 </a:t>
            </a:r>
            <a:r>
              <a:rPr lang="en-US" sz="1600" dirty="0" smtClean="0">
                <a:latin typeface="Arial" panose="020B0604020202020204" pitchFamily="34" charset="0"/>
                <a:cs typeface="Arial" panose="020B0604020202020204" pitchFamily="34" charset="0"/>
              </a:rPr>
              <a:t>each.</a:t>
            </a:r>
            <a:endParaRPr kumimoji="0" lang="en-US" sz="16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 y="2184758"/>
            <a:ext cx="60833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smtClean="0"/>
              <a:t>Bowling Analysis </a:t>
            </a:r>
            <a:endParaRPr sz="3600" dirty="0"/>
          </a:p>
        </p:txBody>
      </p:sp>
      <p:sp>
        <p:nvSpPr>
          <p:cNvPr id="2" name="AutoShape 2" descr="data:image/png;base64,iVBORw0KGgoAAAANSUhEUgAAArwAAAJXCAYAAABxOYcCAAAABHNCSVQICAgIfAhkiAAAAAlwSFlzAAAPYQAAD2EBqD+naQAAADl0RVh0U29mdHdhcmUAbWF0cGxvdGxpYiB2ZXJzaW9uIDIuMi4zLCBodHRwOi8vbWF0cGxvdGxpYi5vcmcvIxREBQAAIABJREFUeJzs3XlY1WX+//EXqyAugMho5uTC4i4guWC4kOQu5hJmmS1qKYo6ZjZpaV9ztNQsIZfUslFLc0tx19FMUxSXcrKYRDMtfgkqKggoCL8/ujjTGdMQsQM3z8d1eV1yf7b323M8vM7N/TnY5efn5wsAAAAwlL2tCwAAAADuJQIvAAAAjEbgBQAAgNEIvAAAADAagRcAAABGI/ACAADAaAReAAAAGI3ACwAAAKMReAEAAGA0Ai8ASdKAAQPk7+9v9Sc4OFhPPfWUDh48eM+vHxMTI39//3t+nVvx9/dXTEzMn37d4uzbVj0UVlhYmF5++WVblwGgDHK0dQEASo4GDRpo4sSJkqQbN24oLS1Nn3zyiZ577jmtWbNGvr6+Nq4QpVlsbKwqVKhg6zIAlEEEXgAWFSpUUEBAgNVYSEiIWrVqpTVr1mjcuHE2qgwmaNCgga1LAFBGsaQBwG25urqqXLlysrOzsxrftGmTevXqpcDAQLVu3VqvvfaaLl++LEn66KOPVL9+faWlpVn2nzdvnvz9/bVnzx7L2O7du+Xv76+zZ8/+7rV37NihXr16qXHjxmrdurXeeOMNZWZmWrbHxMQoPDxcsbGxatGihTp06KC0tDQdP35cAwcOVLNmzRQYGKinn35aX3/99R/2mpGRoRdffFGBgYFq1aqV3njjDWVlZZW4viXp4MGDioyMVNOmTdWxY0ft27fvD/uLiYlRp06dtGPHDnXr1k2NGzdWRESEjh49qq+++kp9+/ZVkyZN1K1bN+3fv/+mmvr376/AwEA1atRInTp10tKlSy3bR4wYocaNG+vUqVOWsTlz5qhevXqWc/12ScNPP/0kf39/bd26VcOGDVNAQIBCQkI0Z84cZWRk6JVXXlGzZs0UEhKi6dOnKz8/3+q4NWvWWNX38ssvKywszPL1gAED9Nprr2nu3LkKDQ1V06ZNNXjwYJ0/f16rV69WeHi45bnx008/3fbfLT09XVOnTlWHDh3UuHFjdevWTatWrbJsf/XVV9WyZUvl5uZaHTd9+nQ1b95c169flyR9//33ev755xUUFKSgoCBFRUVZPQcOHDggf39/LV++XO3bt1dISIj27t2rixcv6sUXX1Tr1q0tj9lnn31225oBWCPwArDIz89Xbm6ucnNzlZOTo9TUVL399tu6fv26evfubdlvzpw5Gj16tJo2barZs2crKipKW7du1YABA5Sdna327dsrLy9P8fHxlmMK/p6QkGAZ27Nnj3x9fVWzZs2baomLi1NUVJTq1Kmj9957T8OHD9f69es1bNgwS/iRpOTkZG3fvl1vv/22Ro0aJScnJw0aNEgeHh6aPXu2Zs2apaysLD333HNKT0+/bf9LlixRRkaG3nnnHT3//PNauXKlJkyYUOL6Pn78uJ599llVqFBB7777rgYOHKi//e1vt+2twC+//KKpU6fqhRde0DvvvKPLly8rOjpaf/vb3/TYY4/p7bffVl5enkaPHq3s7GxJ0ueff66oqCg1bNhQc+bMUUxMjGrUqKHJkyfryJEjkqRJkybJzc1NEydOVH5+vr777jvNmTNHTz/9tFq1anXLesaPHy8/Pz/NnTtXLVu21Lvvvqs+ffrIxcVF7777rsLCwrRw4UJt2bKlUP391saNG7Vv3z5NmTJFf//737Vv3z49+eSTWrJkicaNG6fx48fr66+/1v/93//d8hzZ2dnq37+/1q9fr2effVZz5sxRs2bNNH78eM2bN0+SFBERobS0NKs3Cfn5+dq0aZM6deokZ2dn/fDDD+rXr58uXLigadOmacqUKTp79qwef/xxXbhwweqas2bN0rhx4zRu3DgFBARo7NixSkpK0uuvv673339fDRo00Lhx43TgwIE7/jcByiqWNACwSEhIUMOGDW8a/9vf/qa6detKki5fvqy5c+eqb9++lvW+kuTn56cnnnhCa9asUf/+/VW7dm3t379fnTt31vXr13XkyBE1bNjQ6ga4L774Qh07drzpevn5+ZoxY4ZCQ0M1Y8YMy3itWrX09NNPa/fu3WrXrp0kKTc3V+PGjVNISIgk6auvvtLFixc1YMAANWvWTJJUp04dLV++XBkZGapYseIt+69du7bmzJkje3t7tW3bVnZ2dpo6daqGDRsmLy+vEtP3/Pnz5enpqblz58rZ2VmS5O7urtGjR9+ytwJZWVmaOHGi2rRpI0k6efKkZs6cqSlTpqhPnz6Sfl2/HR0drR9++EH169dXUlKSevbsqfHjx1vOExgYqBYtWighIUFBQUGqUqWKJk2apJEjR2rlypVaunSp6tSp84dBPDQ0VKNGjZIk+fj4aOPGjapSpYpee+01SVLr1q21efNmHTlyRJ07d/7D/n4rJydHsbGxqly5siRp+/bt2rt3r3bs2GF5s/Hdd99p3bp1tzzHmjVr9P333+vjjz+2PJ9CQ0OVm5urOXPmqF+/fmrWrJnuv/9+bdq0SaGhoZKkw4cPKzk5WREREZJ+Xb/s4uKixYsXW9Yxt2rVSh06dNDChQutlgv169dPnTp1snx98OBBDRs2TB06dJAktWjRQu7u7nJwcLijfw+gLGOGF4BFw4YNtWrVKq1atUorV67UokWLNHDgQM2aNUuzZs2S9GugvH79urp37251bHBwsGrUqGGZdWrXrp3lx+yHDx+Wvb29Bg4cqG+++UZZWVn68ccf9eOPP6p9+/Y31XHq1Cn98ssvCgsLs8w45+bm6sEHH1SFChX05ZdfWu3v5+dn+buvr688PT01dOhQTZw4UTt37lTVqlX10ksvqXr16rftv2PHjrK3/+/L4iOPPKL8/HzFx8eXqL4PHz6s0NBQS9gtqLWwASgoKMjydy8vL0myWrvt7u4uSbpy5YokadCgQXrzzTeVmZmpxMREbd68We+//76kX0NlgU6dOqlr166aOHGiTp8+rRkzZljV+HsCAwMtf69ataokqWnTppYxOzs7Va5c+Q9n539P3bp1LWG34Pyenp5WM+vu7u63PffBgwdVo0YNS9gt0KNHD127dk1ff/217Ozs1KNHD23fvt2yfGHDhg2qWbOm5bj4+Hi1aNFCLi4ulse1QoUKCg4Ovmk5yv9+akeLFi0UExOjkSNHas2aNbp48aLGjRun4ODgO/43AcoqZngBWLi5ualx48ZWYw899JAyMzO1cOFCPfXUU5b1qgVB6be8vLws4aFt27b68MMPdfbsWcXHxysoKEgPPfSQcnJydOTIEZ08eVIeHh433SQnSZcuXZIkvf7663r99ddv2p6SknLTdX/bw7JlyzR37lxt2rRJy5cvl6urq3r06KHx48erXLlyt+z/f3uqUqWKpF+DX0nq+/Lly/L09LTa5ujoKA8Pj1v29lu/90kJLi4ut9z/4sWLmjhxonbs2CE7Ozs98MADliD32+UlktSzZ09t3LhRDzzwgOWnAndai6ur6x8eVxjFce7Lly/f8jGX/vumoGfPnpozZ46++OILtWvXTlu2bFH//v0t+1+6dEmbNm3Spk2bbjrX/z6WBc+7ArNmzdK8efO0efNmbdmyRfb29goJCdGkSZN+d1kMgJsReAH8ofr162vlypX66aefLDNm58+fvynQpKamWr4BBwcHq0KFCtq/f7/i4+PVvn17ValSRT4+Pjp48KCOHz+udu3aWc2oFqhUqZIk6aWXXlLz5s1v2v7bWbvfU6dOHU2fPl03btzQsWPHtG7dOn3yySe6//77NWTIkFseVxBeftuP9GsAKUl9u7u76/z581bb8vPzLaG8uL344os6efKkPvzwQwUFBcnZ2VlZWVlauXKl1X7Z2dmaMmWK/Pz8dPLkSS1YsEAvvPBCsdZScPPkjRs3rMb/96a+4lK5cmX9+OOPN40XPDcK3mQ88MADCggI0ObNm+Xk5KS0tDT16NHDsn/FihUVEhKiZ5555qZzOTre/ltxxYoVNXbsWI0dO1anTp3Sv/71L82ZM0evv/66Fi5ceDftAWUGSxoA/KGjR4/KwcFBNWvWVNOmTeXs7Ky4uDirfQ4dOqTk5GTLj8udnJzUunVr7dy5U8ePH1eLFi0kSS1bttSePXuUkJDwuz/Wl34NrFWqVNFPP/2kxo0bW/5Uq1ZNM2fO1LfffnvLWrds2aKWLVsqNTVVDg4OCgwM1KRJk1SpUiX98ssvt+3zt5+kIP1605OdnZ2aN29eovpu1aqVvvjiC6tPkNizZ4/V8oLidPjwYXXs2FEtW7a0LFH44osvJEl5eXmW/WbOnKnk5GTLjXSxsbH6z3/+U6y1FMza/vaxzMnJ0bFjx4r1OgUefPBB/fzzzzp8+LDV+Pr16+Xk5KQmTZpYxnr06KEvvvhCGzZsUEBAgGrVqmXZ1rx5cyUlJal+/fqWx7VRo0ZavHixtm/ffsvr//zzz2rbtq3lpr06depo8ODBCgkJ+cPnM4D/YoYXgEVGRoa++uory9c5OTn617/+pbi4OEVGRlp+9DpkyBDFxsbKyclJDz/8sH766Se9++678vHxUa9evSzHt23bVq+88orKly9vWSrRokULLV261BIMf4+Dg4NGjx6t1157TQ4ODmrfvr2uXLmiOXPm6Ny5c797Y12BoKAg5eXlKSoqSkOGDJGbm5s2b96s9PR0PfLII7ft/5tvvtH48ePVrVs3/fvf/9bs2bPVp08fS3ApKX1HRUVpx44deu655zRo0CClpaVp1qxZcnJyum1/RdWkSRPFxcWpYcOGqlatmo4ePar58+fLzs7OEroTEhK0ZMkSjRo1SnXq1NGIESO0detWvfzyy/r000+LrbbKlSsrMDBQS5cu1QMPPCAPDw8tWbJE2dnZKl++fLFc47d69eqljz/+WMOHD1d0dLRq1qypnTt3avXq1Ro+fLhlVl6SunbtqqlTp2rjxo1WN/hJ0rBhw9SvXz89//zzevzxx1WuXDmtWLFCO3bs0OzZs295/Ro1aqhatWp64403lJGRob/+9a/65ptvtHv3bj3//PPF3i9gKgIvAItvv/1WkZGRlq/LlSunv/71rxo9erSee+45y/iIESPk5eWlpUuXauXKlXJ3d1enTp00atQoqzWSBZ90EBQUZPmxbfPmzS2zprf7rVt9+/aVm5ubFi5cqBUrVqh8+fIKCgrSjBkzbrtu0dvbWwsXLtS7776r8ePHKysrS76+voqJiVHLli1v2//QoUP17bff6oUXXlDFihU1aNAgDR8+vMT1XatWLS1dulTTpk3T6NGjVaVKFY0bN07Tpk27bX9FNW3aNE2ePFmTJ0+2XP/111/X+vXrdejQIWVmZurvf/+7/Pz8LM+T8uXLa+LEiRoyZIjmzp2r6OjoYq/n1VdfVYUKFdSnTx8FBgbetMSiOLi6umrJkiWaOXOmZs+erYyMDNWpU8fqUy0KuLu7q23bttq9e7e6dOlita1evXpatmyZZs2apZdeekn5+fny8/PTe++9p4cffvi2NcTGxurtt9/Wu+++q7S0NFWvXl3Dhw+/7fIcANbs8v/3jgMAAADAIKzhBQAAgNEIvAAAADAagRcAAABGI/ACAADAaAReAAAAGI3ACwAAAKMReAEAAGA0fvHEb6Smptu6BAAAANxG1aoV7/gYZngBAABgNAIvAAAAjEbgBQAAgNEIvAAAADAagRcAAABGI/ACAADAaAReAAAAGI3ACwAAAKMReAEAAGA0Ai8AAACMRuAFAACA0Qi8AAAAMBqBFwAAAEYj8AIAAMBoBF4AAAAYjcALAAAAoxF4AQAAYDQCLwAAAIxG4AUAAIDRHG1dQGnR6a21ti7hrm156VFblwAAAPCnY4YXAAAARiPwAgAAwGgEXgAAABiNwAsAAACjEXgBAABgNAIvAAAAjEbgBQAAgNEIvAAAADAagRcAAABGI/ACAADAaAReAAAAGI3ACwAAAKMReAEAAGA0Ai8AAACMRuAFAACA0Qi8AAAAMBqBFwAAAEYj8AIAAMBoNg28mzZtUoMGDRQYGGj5M3bsWEnS7t271b17dwUEBKhz587atWuX1bELFixQmzZtFBAQoAEDBujUqVO2aAEAAAAlnE0D77///W9FRETo6NGjlj/Tp0/X6dOnNWLECI0cOVKHDh3SiBEjNGrUKJ07d06StHbtWi1ZskSLFi3SgQMH1LBhQ0VHRys/P9+W7QAAAKAEsnngbdSo0U3ja9euVXBwsDp06CBHR0d16dJFDz74oFasWCFJ+vTTT9W/f3/5+vqqXLlyGjNmjJKTk3XgwIE/uwUAAACUcI62unBeXp6OHz8uV1dXLVy4UDdu3FDbtm314osvKikpSX5+flb7+/j4KDExUZKUlJSkwYMHW7Y5OTmpVq1aSkxMVMuWLQt1/ZSUFKWmplqNOTqWl7e39112VnI5OrJkGwAAlD02C7wXL15UgwYN1LFjR82ePVtpaWkaN26cxo4dq+vXr8vV1dVqfxcXF2VmZkqSrl69etvthbFixQrFxsZajUVFRSk6OrqIHZV8Hh5uti4BAADgT2ezwOvl5aVly5ZZvnZ1ddXYsWP12GOPqUWLFsrOzrbaPzs7W25ubpZ9b7e9MCIjIxUWFmY15uhYXmlpV++0lVLD5N4AAEDZUJQJPJsF3sTERG3YsEFjxoyRnZ2dJOn69euyt7dXkyZN9N1331ntn5SUZFnv6+vrqxMnTqh9+/aSpJycHJ0+ffqmZRC34+3tfdPyhdTUdOXm5t1NWyWayb0BAADcis0Wdbq7u2vZsmVauHChcnNzlZycrOnTp+vRRx9Vz549dfDgQW3atEm5ubnatGmTDh48qIiICElS7969tXTpUiUmJuratWuaOXOmvLy8FBwcbKt2AAAAUELZbIa3WrVqmj9/vt5++23NnTtX5cqVU9euXTV27FiVK1dO7733nmbMmKHx48erRo0aiomJUe3atSVJffr0UXp6uqKionTx4kU1btxY8+fPl5OTk63aAQAAQAlll8+H11qkpqbfclunt9b+iZXcG1teetTWJQAAANyVqlUr3vExfE4VAAAAjEbgBQAAgNEIvAAAADCazW5aQ+mQNTfE1iXcNdeh+2xdAgAAsCFmeAEAAGA0Ai8AAACMRuAFAACA0VjDC/yOnss72bqEu/ZZvy22LgEAgBKBGV4AAAAYjcALAAAAoxF4AQAAYDQCLwAAAIxG4AUAAIDRCLwAAAAwGoEXAAAARiPwAgAAwGgEXgAAABiNwAsAAACjEXgBAABgNAIvAAAAjEbgBQAAgNEIvAAAADAagRcAAABGI/ACAADAaAReAAAAGI3ACwAAAKMReAEAAGA0Ai8AAACMRuAFAACA0Qi8AAAAMBqBFwAAAEYj8AIAAMBoBF4AAAAYzdHWBQAoOb7t3c3WJdy1Bqs32LoEAEAJwwwvAAAAjMYML4Ayb8W0z21dwl2LfLmdrUsAgBKLGV4AAAAYjcALAAAAoxF4AQAAYDTW8AJAGfX+6GdsXcJdGzLrQ1uXAKAUYIYXAAAARiPwAgAAwGgEXgAAABiNwAsAAACjEXgBAABgNAIvAAAAjEbgBQAAgNEIvAAAADAagRcAAABGI/ACAADAaAReAAAAGI3ACwAAAKMReAEAAGA0Ai8AAACMRuAFAACA0Qi8AAAAMBqBFwAAAEYj8AIAAMBoBF4AAAAYjcALAAAAoxF4AQAAYDQCLwAAAIxG4AUAAIDRCLwAAAAwmqOtCwAA4M90/v0EW5dw17yGPGjrEoBShRleAAAAGK1EBN4bN25owIABevnlly1ju3fvVvfu3RUQEKDOnTtr165dVscsWLBAbdq0UUBAgAYMGKBTp0792WUDAACgFCgRgTc2NlaHDh2yfH369GmNGDFCI0eO1KFDhzRixAiNGjVK586dkyStXbtWS5Ys0aJFi3TgwAE1bNhQ0dHRys/Pt1ULAAAAKKFsHnj379+vbdu26ZFHHrGMrV27VsHBwerQoYMcHR3VpUsXPfjgg1qxYoUk6dNPP1X//v3l6+urcuXKacyYMUpOTtaBAwds1QYAAABKKJvetHbhwgWNHz9ec+bM0eLFiy3jSUlJ8vPzs9rXx8dHiYmJlu2DBw+2bHNyclKtWrWUmJioli1bFuraKSkpSk1NtRpzdCwvb2/vInZT8jk62vz9jU3Qd9lC32ULfQMoDJsF3ry8PI0dO1bPPPOM6tWrZ7Xt6tWrcnV1tRpzcXFRZmZmobYXxooVKxQbG2s1FhUVpejo6Dtpo1Tx8HC742PS70Edf7ai9G0C+i5b6LvwfrkHdfzZyurjDRSVzQLv/Pnz5ezsrAEDBty0zdXVVdnZ2VZj2dnZcnNzK9T2woiMjFRYWJjVmKNjeaWlXS30OUobk3u7HfouW+i7bKFvoOwpyhs+mwXedevWKSUlRcHBwZJkCbA7duzQE088oePHj1vtn5SUpEaNGkmSfH19deLECbVv316SlJOTo9OnT9+0DOJ2vL29b1q+kJqartzcvCL3VNKZ3Nvt0HfZQt9lC30DKAybLQLasmWLjhw5okOHDunQoUPq1q2bunXrpkOHDqlHjx46ePCgNm3apNzcXG3atEkHDx5URESEJKl3795aunSpEhMTde3aNc2cOVNeXl6W8AwAAAAUKJG/aa1u3bp67733NGPGDI0fP141atRQTEyMateuLUnq06eP0tPTFRUVpYsXL6px48aaP3++nJycbFw5AAAl03vvzbR1CXctKmqMrUtAKVViAu+0adOsvg4NDVVoaOjv7mtnZ6dnn31Wzz777J9RGgAAAEoxPtcEAAAARisxM7wAAADFbdfnD9u6hLvWvt2/bF1CqccMLwAAAIzGDC8AAIBhOuzeZ+sS7tqOtiHFdi5m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2Dbz79+9X3759FRQUpNatW2vy5MnKzs6WJH399dfq27evAgMDFRYWppUrV1odu3btWoWHhysgIEC9evXS0aNHbdECAAAASjibBd6LFy/q+eef1+OPP65Dhw5p7dq1OnjwoN5//31dvnxZQ4YMUc+ePZWQkKApU6Zo6tSpOnbsmCTpwIEDmjx5sqZNm6aEhAT16NFDQ4cOVVZWlq3aAQAAQAlls8Dr6empffv2qVevXrKzs9OlS5d07do1eXp6atu2bXJ3d9cTTzwhR0dHtWrVSt27d9eyZcskSStXrlTXrl3VrFkzOTk56emnn5aHh4c2bdpkq3YAAABQQjkWx0lycnKUmJioOnXqyM3NrdDHVahQQZLUtm1bnTt3TsHBwerVq5feeecd+fn5We3r4+OjVatWSZKSkpLUu3fvm7YnJiYW+topKSlKTU21GnN0LC9vb+9Cn6O0cXQsm0u26btsoe+yhb7LFvouW4qz7yIF3v/3//6fxo8fr1GjRsnf31+9e/dWUlKSKleurMWLF6t+/fp3dL5t27bp8uXLevHFFxUdHa2//OUvcnV1tdrHxcVFmZmZkqSrV6/ednthrFixQrGxsVZjUVFRio6OvqPaSxMPj8K/GSmQfg/q+LMVpW8T0HfZQt+F98s9qOPPxuNdttD33StS4J06darS09Pl6emprVu36ueff9bHH3+sVatWafr06frggw/u6HwuLi5ycXHR2LFj1bdvXw0YMEDp6dZRKzs72zJ77Orqarm57bfbPTw8Cn3NyMhIhYWFWY05OpZXWtrVO6q9NDG5t9uh77KFvssW+i5b6LtsuVXfRQnCRQq88fHx+uijj3T//fdr1qxZatOmjYKCguTh4aFevXoV6hxHjhzRK6+8ovXr18vZ2VmSdP36dTk5OcnHx0dffvml1f5JSUny9fWVJPn6+urEiRM3bW/Tpk2he/D29r5p+UJqarpyc/MKfY7SxuTeboe+yxb6Llvou2yh77KlOPsu0uKInJwcVa5cWdKvHy0WEhIiScrLy5OjY+EytL+/v7KzszVz5kxdv35dP//8s95880316dNHHTt21Pnz57V48WLl5OQoPj5ecXFxlnW7ffr0UVxcnOLj45WTk6PFixfrwoULCg8PL0o7AAAAMFiRZngbNGiglStXytvbW2lpaWrbtq2uX7+uBQsWqF69eoU6h5ubmxYuXKh//OMfat26tSpWrKju3bsrKipKzs7O+uCDDzRlyhTNnj1bnp6emjBhglq2bClJatWqlSZOnKhJkybp3Llz8vHx0YIFC+Tu7l6UdgAAAGCwIgXecePG6YUXXlBaWpoGDx6satWqadKkSdqxY4cWLVpU6PP4+Pjccr1v48aNtXz58lseGxERoYiIiDuuHQAAAGVLkQJvpUqV9OWXXyo9PV2VKlWSJA0cOFAjR468oxvHAAAAgHutSGt4n3zySf373/+2hF1Jql27NmEXAAAAJU6RAq+zs3Ohb04DAAAAbKlIqbVHjx4aNGiQIiIi9MADD8jFxcVqe8+ePYulOAAAAODiIfRMAAAgAElEQVRuFSnwzps3T5L04Ycf3rTNzs6OwAsAAIASo0iBNzExsbjrAAAAAO6JIq3hLZCcnKw9e/YoOztbFy5cKK6aAAAAgGJTpBne69eva9y4cdq8ebPs7e21detWvfnmm0pPT1dsbKwqVqxY3HUCAAAARVKkGd65c+cqMTFRH330kcqVKydJeuqpp/Tzzz9r+vTpxVogAAAAcDeKFHg3btyoV199VS1atLCMNW/eXJMnT9bOnTuLrTgAAADgbhUp8J47d05//etfbxqvXr26rly5ctdFAQAAAMWlSIG3bt262rdv303jGzZskI+Pz10XBQAAABSXIt20NmLECI0aNUrff/+9bty4obVr1+rUqVPatm2bZs2aVdw1AgAAAEVWpBne9u3bKyYmRt99950cHBy0aNEi/fTTT5o1a5Y6duxY3DUCAAAARVakGd6zZ8+qTZs2atOmTXHXAwAAABSrIs3whoeH64knntDq1auVmZlZ3DUBAAAAxaZIgXfZsmXy8fHRW2+9pdatW2vs2LG/exMbAAAAYGtFCrzNmjXT66+/rr1792r69Om6du2ahg4dqnbt2nHTGgAAAEqUIgXeAk5OTurQoYMmTpyoESNGKD09XQsXLiyu2gAAAIC7VqSb1iQpMzNT27ZtU1xcnA4cOKAaNWroueee06OPPlqc9QEAAAB3pUiBd/To0fr8889lZ2enjh07avHixQoODi7u2gAAAIC7VqTAm5qaqgkTJqhOnTry8vLS/fffX9x1AQAAAMXijgJvfn6+Fi1apDNnzmjChAmWcS8vLz355JMaPHiw7O3valkwAAAAUKzuKPBGR0fr888/V0REhFq1aiUPDw9dvnxZ8fHxmjt3ro4ePap58+bdq1oBAACAO1bowPvZZ5/pwIEDWrlyperVq2e1rXPnznr88cc1cOBArV69Wr179y72QgEAAICiKPT6gxUrVig6OvqmsFugXr16io6O1urVq4utOAAAAOBuFTrwJiUlqXXr1rfdJzQ0VCdOnLjrogAAAIDiUujAm5ubKwcHhz/cz87O7q4KAgAAAIpToQOvj4+P9u3bd9t99uzZo7p16951UQAAAEBxKXTgffTRRxUTE6OzZ8/+7vakpCTFxsbqscceK7biAAAAgLtV6E9p6Nevnz7//HP16tVLvXr1UmBgoNzd3ZWRkaEDBw5o1apVCg0N5VcLAwAAoEQpdOC1t7fX3LlzNXfuXC1btkwfffSRZZuXl5eGDRum55577p4UCQAAABTVHf3iCQcHBw0fPlzDhw/XDz/8oEuXLsnd3V0PPPAAv2ENAAAAJdIdBd7fql27dnHWAQAAANwTTMsCAADAaAReAAAAGI3ACwAAAKMReAEAAGA0Ai8AAACMRuAFAACA0Qi8AAAAMBqBFwAAAEYj8AIAAMBoBF4AAAAYjcALAAAAoxF4AQAAYDQCLwAAAIxG4AUAAIDRCLwAAAAwGoEXAAAARiPwAgAAwGgEXgAAABiNwAsAAACjEXgBAABgNAIvAAAAjEbgBQAAgNEIvAAAADAagRcAAABGI/ACAADAaAReAAAAGI3ACwAAAKMReAEAAGA0Ai8AAACMRuAFAACA0Qi8AAAAMBqBFwAAAEazaeBNTEzUM888o+bNm6t169Z66aWXdPHiRUnS119/rb59+yowMFBhYWFauXKl1bFr165VeHi4AgIC1KtXLx09etQWLQAAAKCEs1ngzc7O1qBBgxQYGKi9e/dqw4YNunTpkl555RVdvnxZQ4YMUc+ePZWQkKApU6Zo6tSpOnbsmCTpwIEDmjx5sqZNm6aEhAT16NFDQ4cOVVZWlq3aAQAAQAlls8CbnJysevXqKSoqSs7OzvLw8FBkZKQSEhK0bds2ubu764knnpCjo6NatWql7t27a9myZZKklStXqmvXrmrWrJmcnJz09NNPy8PDQ5s2bbJVOwAAACihHG114Tp16mjhwoVWY1u3blXDhg114sQJ+fn5WW3z8fHRqlWrJElJSUnq3bv3TdsTExMLff2UlBSlpqZajTk6lpe3t/edtFGqODqWzSXb9F220HfZQt9lC32XLcXZt80C72/l5+frnXfe0a5du7R06VL985//lKurq9U+Li4uyszMlCRdvXr1ttsLY8WKFYqNjbUai4qKUnR0dBG7KPk8PNzu+Jj0e1DHn60ofZuAvssW+i68X+5BHX82Hu+yhb7vns0Db0ZGhv7+97/r+PHjWrp0qfz9/eXq6qr0dOuolZ2dLTe3Xxt3dXVVdnb2Tds9PDwKfd3IyEiFhYVZjTk6llda2tUidlLymdzb7dB32ULfZQt9ly30Xbbcqu+iBGGbBt4zZ85o8ODBuu+++7Rq1Sp5enpKkvz8/PTll19a7ZuUlCRfX19Jkq+vr06cOHHT9jZt2hT62t7e3jctX0hNTVdubl5RWikVTO7tdui7bKHvsoW+yxb6LluKs2+bLQq5fPmyBg4cqKCgIC1atMgSdiUpPDxc58+f1+LFi5WTk6P4+HjFxcVZ1u326dNHcXFxio+PV05OjhYvXqwLFy4oPDzcVu0AAACghLLZDO+aNWuUnJyszZs3a8uWLVbbjh49qg8++EBTpkzR7Nmz5enpqQkTJqhly5aSpFatWmnixImaNGmSzp07Jx8fHy1YsEDu7u62aAUAAAAlmM0C7zPPPKNnnnnmltsbN26s5cuX33J7RESEIiIi7kVpAAAAMEjZ/JwLAAAAlBk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rUQE3osXLyo8PFwHDhywjH399dfq27evAgMDFRYWppUrV1ods3btWoWHhysgIEC9evXS0aNH/+yyAQAAUArYPPAePnxYkZGROnPmjGXs8uXLGjJkiHr27KmEhARNmTJFU6dO1bFjxyRJBw4c0OTJkzVt2jQlJCSoR48eGjp0qLKysmzVBgAAAEoomwbetWvX6sUXX9To0aOtxrdt2yZ3d3c98cQTcnR0VKtWrdS9e3ctW7ZMkrRy5Up17dpVzZo1k5OTk55++ml5eHho06ZNtmgDAAAAJZijLS/+0EMPqXv37nJ0dLQKvSdOnJCfn5/Vvj4+Plq1apUkKSkpSb17975pe2JiYqGvnZKSotTUVKsxR8fy8vb2vtM2Sg1HR5tP6NsEfZct9F220HfZQt9lS3H2bdPAW7Vq1d8dv3r1qlxdXa3GXFxclJmZWajthbFixQrFxsZajUVFRSk6OrrQ5yhtPDzc7viY9HtQx5+tKH2bgL7LFvouvF/uQR1/Nh7vsoW+755NA++tuLq6Kj3dOmplZ2fLzc3Nsj07O/um7R4eHoW+RmRkpMLCwqzGHB3LKy3tahGrLvlM7u126Ltsoe+yhb7LFvouW27Vd1GCcIkMvH5+fvryyy+txpKSkuTr6ytJ8vX11YkTJ27a3qZNm0Jfw9vb+6blC6mp6crNzSti1SWfyb3dDn2XLfRdttB32ULfZUtx9l0iF4WEh4fr/PnzWrx4sXJychQfH6+4uDjLut0+ffooLi5O8fHxysnJ0eLFi3XhwgWFh4fbuHIAAACUNCVyhtfDw0MffPCBpkyZotmzZ8vT01MTJkxQy5YtJUmtWrXSxIkTNWnSJJ07d04+Pj5asGCB3N3dbVw5AAAASpoSE3j/85//WH3duHFjLV++/Jb7R0REKCIi4l6XBQAAgFKuRC5pAAAAAIoL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vVgffChQsaNmyYgoOD1aJFC02ZMkW5ubm2LgsAAAAlSKkOvKNGjVL58uW1Z88erVq1Svv379fixYttXRYAAABKkFIbeH/88UcdPHhQY8eOlaurq2rWrKlhw4Zp2bJlti4NAAAAJYijrQsoqhMnTsjd3V1/+ctfLGN169ZVcnKyrly5okqVKt32+JSUFKWmplqNOTqWl7e39z2ptyRwdCy172/uCn2XLfRdttB32ULfZUtx9m2Xn5+fX2xn+xOtW7dOs2bN0ueff24ZO3PmjMLDw7V7925Vq1bttsfHxMQoNjbWamz48OEaMWLEvSj3tlJSUrRixQpFRkYaHbj/F33Td1lA3/RdFtA3fZd0pfYtQ/ny5ZWVlWU1VvC1m5vbHx4fGRmpNWvWWP2JjIy8J7X+kdTUVMXGxt4042w6+qbvsoC+6bssoG/6LulK7ZIGX19fXbp0SefPn5eXl5ck6eTJk6pWrZoqVqz4h8d7e3uXmnclAAAAKLpSO8Nbq1YtNWvWTP/4xz+UkZGhs2fPas6cOerTp4+tSwMAAEAJUmoDryTNnj1bubm5evjhh/XYY48pNDRUw4YNs3VZAAAAKEEcJk2aNMnWRRRV+fLl1blzZw0ePFiDBg3SQw89JHv70pnh3dzc1Lx580KtPzYJfdN3WUDf9F0W0Dd9l2Sl9lMaAAAAgMIondOhAAAAQCEReAEAAGA0Ai8AAACMRuAFAACA0Qi8AAAAMBqBFwAAAEYj8AIAAMBoBF4AAAAYjcALAABQTPh9XiUTgRclFi8agFmuXbum/fv327oM4J7KycnRN998Y+sy8D8IvCix7OzsLH/Py8uzYSX3XkG4v379upKSkpSWlmbjimzD9Me5rLpx44Yk6aOPPlJMTIzVWFlx6dIlHTp0SLt379b169dtXc6fouAxjo+P16lTp2xczb1X0O/ixYs1a9YsSWX3NS0zM7PEPc8dbV0A7syNGzfk4OCgb775Rnv27NGJEydUv359tW/fXj4+PrYur8gK+jp58qS++OILffvttwoKClKbNm1Uo0YN2dub/d4sLy9PDg4Oev/997V582adPHlSISEh6tq1qx5++GGVK1dODg4OcnZ2tnWpxSo/P192dna6evWq9u7dq9OnT+v++++Xv7+/atWqJUdHc1+izpw5o/j4eLm7uyskJEQVKlSwdUn3TMH/35SUFD3yyCOSJAcHB0n/fbP32ze4psjLy5O9vb22bNmihQsX6tq1a3JwcNCMGTM0cOBA9erVy+jXtoLHeMmSJUpOTtYbb7yhhg0bGvuYF/SbkpKi8PBwSTL68f2tgud6cnKyVq1apR9//FHff/+9Hn/8cfXp00fOzs6W13tbscvn58alUteuXVWxYkVVr15dV65c0ZUrV1SzZk0FBgbq0UcfLXXfPAv+I/Tr10/Sry8Sly5dUvny5dWwYUP5+/urU6dO8vT0tHGl905GRoYeeughvfXWW0pOTtbHH3+sS5cuyd7eXnXr1tX48ePVoEEDW5dZrHJzc+Xo6KiYmBht2LBB2dnZqlSpkmrUqKGGDRuqbt26uv/++9WkSRNbl1osCt7Y7d27V//3f/8nOzs7eXh4yMHBQY0aNVK7du3UsmVL44KAJJ0/f15RUVH64YcfNGTIELVt21a1atWSk5OTrUu7pzIyMtSlSxdNmDBB1atXV1ZWlr788ktt2bJFM2fOVKNGjWxd4j138eJFTZ8+XefPn9fIkSON7vncuXMaNGiQsrKyNGbMGAUHB6tKlSplJvgOGDBA3t7eCg4O1ty5czV69GhlZWXJ29tbHTp0sGltDpMmTZpk0wpwx44ePaqNGzcqLi5OISEh8vX1laenpy5fvqydO3cqNDS0VAXDgrB7+vRpLViwQFu3blW1atV08uRJNWvWTJ988on27dun4OBgPfDAA7Yut9jduHFD9vb2+vTTT5WXl6eRI0cqNTVVjo6Oeuutt7Rx40Z5eXnpySefNG7Gs+CbwJgxYzRr1iw9++yzSkhIULly5RQXF6eDBw+qWrVqCggIsPnsQHGxs7PT2LFj1alTJ40ePVp+fn6yt7fXmTNn9Nlnn+n06dNq06aNrcssdhkZGbp06ZKcnJx09OhRHTt2TD/++KOuXLmi8uXLq2LFirYusVjl5eXJzs5On3zyia5cuaIxY8boL3/5i2rUqKFGjRrpq6++UkZGhpo3b27rUu85V1dXNWnSRMeOHVNMTIzc3Nzk7+9vmRE1SXp6uk6dOqW0tDTt3r1bSUlJysjIUH5+vlxdXVWuXDlbl1jsCp7rhw4d0urVq/Xxxx+rQYMGmjdvniZOnKglS5bo3LlzatOmjU2Dv1nfPQ334YcfKigoSJmZmerataskqVKlSgoMDFRgYKBSUlJ05swZ1a1b18aV3pmCILN582a1bdtW0q8/EvLy8tLo0aOVmZmpqlWrKjQ01MaV3hsFLwAnT55U7dq1JUkbN26Uj4+Pqlevri5duqhmzZpycXGxZZnFruBxP3bsmDw8PBQQEKAzZ87oxo0bmj17tj744AMdOnTI8lw3gb29vXJzc1WlShX1799f7u7uql27tkJCQnTmzBkdPnxY/v7+ti7znvD29taoUaMk/fqmfceOHTp06JDi4uI0ZMgQ9e3b18YVFq+C/9dXr15VnTp1LON5eXmqWLGiGjduXCZubLp27ZrKlSsnb29vTZ06Vbt27dKKFStUtWpVm8/43QvVq1fXtGnTJEk7d+7UunXrNH/+fGVlZenll19Wt27dbFxh8St4rn/77bcKDg6W9Osylnr16qly5cp69NFHNW/ePJu/wSHwlhLXr1/X1q1b9dZbb6ly5crKz89X06ZNrV4wvL295e3tbcMqi6bgP0u1atV07NgxSdK6devUrl07y/bz58/bqrx7rmDWsm3btpo3b54yMjL0n//8R0899ZQkadeuXXrhhRdsWeI9UdB3Zmamypcvr7y8PG3fvt2yvW7dutq/f7+qVq1qtX9plZOTIycnJ3355ZfKz8/XkiVLNGLECEmSk5OT6tatW+rerP6RgnV9Fy5c0IYNG5SSkqKgoCAFBARo7NixysrK0v79+1WvXj1bl3rPtGrVSoMGDZKfn5/atWunqlWrKj8/X3FxcRo6dKity7snCh73Y8eOaeHChTp//rxq1qyp7OxsnT17Vj///LM+//xz7d27V15eXrYu964V9HvlyhXt2rVLly9fVosWLRQWFqawsDClp6dr48aNRi/lkKTWrVtr/vz52rt3r9asWaMXX3xRkrR+/Xo1bdrUxtUReEsNZ2dnLV++XMnJydq6dau2bNmiESNGqEGDBurdu3epXd/62x9Th4SEaOnSpTp37pxcXV3l7u4uSdq8ebPefvttW5Z5z5w9e1Zubm7y9PRUUFCQ+vXrJxcXF7Vu3Vr//Oc/dezYMaWkpBg1y/m/mjRponLlyunYsWNKTU21LFtZt26dZca7YO1raVawVvXo0aPau3ev9uzZo59++km9e/dWUFCQcctVpP/ekPbuu+/qm2++0YULF7Ru3TrVrFlTzZs3V/369VWnTh3dd999Nq60eBUEoGvXrikwMFDPPPOM/vnPf+rAgQOys7NTYmKifHx81KVLF1uXek8UTGJ89913qlChgurXr6+ff/5ZTZo0UXBwsLKzs1W7dm0jwq7038c7JiZGCQkJOnnypBwdHdWkSRN17NhRTZs21SOPPFIqv0ffibp16yoyMlKxsbE6e/aszp49q3/84x/68ccfNWbMGFuXx01rpUXBN/yMjAzLDWnHjx/XmjVrtH37dqWkpOjpp5/Wyy+/bONK70zBTUtTpkxR27Zt9dBDD0mSPvvsM02aNEk1atSQp6enlixZYuNKi19+fr569eqlevXqqXXr1mrWrJmqVq0qR0dHHT58WCNHjlSdOnX0+OOPq3PnzrYut1gVfIO4fv26nJ2dlZWVJVdXVx05ckQTJ05UlSpVdObMGS1dulT33XdfqV+/e/LkSVWqVMkyW33t2jVt2bJFq1at0pEjR1StWjWFhoZq7NixcnNzs3G1xa9Zs2ZavXq1KlasqEmTJqly5cpav369KleurJdeekndu3e3dYn3xJNPPqn+/furS5cu2rlzp7Zv3y53d3f5+voqLCzM8qa+rCj4f2+qoKAgffTRR6pcubJmzJihvLw87dixQx4eHpowYYLRExcF8vPztWLFCu3cuVMuLi7Kz8/X8OHDS8RSLfOmFAzl4OCgzMxMhYaGKjw8XJ06dVKbNm306quvavz48ZYnl1S6ZsMKZrU2btyoJ5980jIeFhYme3t7ubq6qmHDhrYq757Ky8tT7969tXfvXr355puqUqWKWrVqpRYtWujBBx/U3r17LYHQNAXhdeLEiUpLS1P//v0VEhKioKAgPfXUUzp37pxGjRplRNiVfv382caNG6tSpUpKSkrSc889p4iICEVERCglJUVr1qzRzp07jQq7BeFm9+7dqlevnmrVqqWvvvpKWVlZiomJ0X333aeTJ09a1u2bpOA5GxQUpAULFig/P19du3ZVWFhYqXp9LoqC/r799ltt3LhRx44dU/PmzdWlSxfjluxI/32e79q1S/Xr11fjxo11+PBh5ebmas6cOZo0aZKuXr2q1q1b27rUeyY3N1cHDx7U3r17dd999+nhhx+2fOJSSULgLQUKXkDOnz+v5s2ba/v27dq+fbucnJzUuXNn9e3b12otb2l5MS14oUhKSpKvr6+++uorVa9eXc7OzqpU6f+zd+dxNeX/A8dft6sS7bTIUpFWSxElJVtlibGOdQxjLGMMs5gZM7YxlmEGM2Mfy9gmW6uQkEQkqVSiqIhKKBFpr/v7w+PeL2a+398scbtnzvOfGbf+eJ/Ouee8z+fz/rw/ugwePFjZIb5WUqmU8ePHM2TIEGQyGaGhoYSEhHDs2DHMzc1xdnbG09NTMC25XiSRSKiqqqJFixYEBwdz48YNpFIpHh4eTJw4kVatWr30u6ru888/R1tbm7179+Ln58emTZvo1KkT77zzDl5eXkyfPl1wddrykbzq6mrKysoU6xAMDAwAMDMz4/r16+jq6iozzNdCfs3Onj2bxo0bs3z5ci5fvsyMGTMwNDRU1HMLkfy8L1iwAENDQ7S1tQkODiYwMBBbW1s6duyIr68vLVu2VHKkdUN+vMXFxYr/P3HihKLriIODA4mJiYIczZfP0AYHB7N+/XqMjY3R0dEhKCgIc3NzXFxc8PT0pFmzZsoOFRB3WlMJ8pvnp59+iqenJ4cOHeLy5cusWLGCkydPMmLECAYMGIC/v7+SI/1r5DeHsLAw0tLSWLNmDWvXriUiIoKcnBwlR/dm1NbW4uPjww8//MDw4cPx9/dn7dq12NjYsGfPHpKTk5UdYp2T70a0b98+rl27xpo1a9iwYQMff/wxaWlp+Pj4MGLECH799VeePHmi5Gjrho6ODjk5OaipqREcHMxPP/2Evr4+X3zxBZ06dWLGjBmUlZUpO8zXwsPDA1NTU/Ly8nj27BnGxsbIZDL8/f1p3769ssN7raRSKdOmTWP16tU8fPiQkJAQAMEmu/KR7du3b5OXl8fWrVuZMmUKdnZ2TJ06lYsXL7J+/XpB7rrWp08fZDIZOTk5FBQUKDaCCg0NVelNof4X+eDaL7/8wty5c9mzZw8ff/wxw4cPR1tbGz8/v3pVjij24VUBEomEu3fvsmXLFtauXYuenh4AlpaWGBgYoKurS4cOHdi9ezdmZmYq9+VycXHBxcUFTU1NEhMTuXTpEmlpaaSlpdG6dWtBTfO+SiKR4OrqSmxsLOfOncPJyQlLS0s8PDyYMmUKtra2glvMJJFIkEgkzJs3j8mTJ+Pt7Y2RkRFt27bFyMiIu3fv0qVLFy5cuEB5eTlOTk7KDvkfkScBsbGx7N+/HzMzM7y8vOjfvz++vr40b96cgoICwdb3SaVSevbsibGxMY0bN2br1q2cOnWKgoICli5dKqjkT95T++HDh9y4cYMrV64AzzuRZGdnExQUxKVLl/D29laZmbi/Qn6tBwQEoKWlhY+PDxcuXCAnJ4cvvviCqqoqevXqxZAhQ5Qdap3T1NSka9euipHrjRs3kpiYSFZWFiY7pJwAACAASURBVN99952grnP4z7kuKysjJyeH4cOHo6Ojg4mJCR06dKBjx45YWVnRo0cPRc6ibMJ6kgrYkydPaN68OTExMbi5uSnKATw8PNixYweHDx9GU1OTiIgIevbsWe+bW8u/LDU1NdTW1tKuXTs6dOhAeXk5sbGxnDx5kvPnzzNjxgxlh/rayP8GDg4OfPTRR/z888+89dZbfPjhhwwZMkSwTcolEgmlpaUYGxvz7Nkzxee1tbV4enqyZcsW3N3dMTc3JyQkBG9vb5o3b67EiP8Z+QyNq6srt2/fZsGCBYSFhfHhhx/Stm1bRo0axYgRI5QcZd2SX9tZWVnEx8ejqamJs7MzXbt2Zfbs2RQWFuLp6UmjRo2UHWqdkiexixYt4tq1a+jq6pKTk4OjoyPq6urU1NSgq6sryLp8+M+snaWlJWfOnAGez+B169YNeL75iJBaTMqv8/v373P9+nXU1dXR1NTE29tbMdI7depUwV3n8LzNooaGBgcPHuTChQtIJBIWLVqk+HmTJk3qXX2+mPCqCFtbW2xsbFixYgVff/01rq6u3Lx5k40bN9KiRQsArK2tiYyMVKkkafv27fj7+6Ojo0P37t1xd3fHxcWFnj17UlJSItgHAzy/YZw+fRp9fX1qa2v55JNPSEhIICwsDDU1NUaNGqXsEF+bRo0a4eLiwpIlS9DQ0KBXr15oaGhw7tw5rl+/jqurK66urmzcuFGlR7hffLHT09Nj6tSp+Pj44OfnR3BwMBMnTsTY2FhQo33yY87JyWHSpEno6emhp6fH3r17sbW1ZfDgwfTq1UvQMzcrVqygoKBA0XUlOzsbS0tLJBIJ5eXlyg7vtbOxsUEikXDv3j2aNm2qSPbDwsL48ccflR1enZBf53l5ebz33ntUVlbSokUL9PX16dChA97e3oo1KUIkPy51dXW0tLQ4ePAgycnJDB06lH79+ik60tQnYlsyFVJYWMjq1asVCVGzZs2wtLRk7ty5tGzZknfeeQcPDw+mTp2q7FD/lKysLEaNGsWXX37JnTt3iI6Opri4mLZt29KhQwcmTpyoaMEmRBEREYp2LZ07d+bSpUvcunULmUxGTU0NSUlJgttd7VXLly/n4sWL1NbWUllZSdOmTfH09GTq1KkcOnSILVu2cPToUWWH+bfJF5xu376drKwsHBwcMDQ0JCEhgcDAQCQSCcuWLRNU2zn57NPSpUspLi5m4cKFpKamkpqaSlpaGllZWRgZGbFt2zZlh1qn5MddUlJCXl4ehYWFWFpaCq7H8H+zatUqrK2t8fLyQktLS/H58ePHmT17NmZmZlhbW7N582YlRll35N/txYsXU1xczGeffUZCQgIJCQnk5uby7Nkz2rZty5IlS5Qdap2LjIykSZMmL20mkZaWRkBAAOHh4ZSUlGBnZ8eWLVvq1aJUMeGtx+RvkPI96E1MTFBTU1NsIVxdXY2rqytRUVFs27YNbW1tfvrpp3o/ciLvJXzgwAHS0tJ4sYw8MTGRgIAA0tLSCA4OVl6Qb0BOTg47duwgICAAHx8fZs6ciUQi4caNG+jo6ODi4qLsEF+bR48eKVbrJyYmkpGRQUlJCd26dcPQ0JBVq1aRn5/P0KFDVX66v7KyEh8fH/Lz89HS0sLJyQkLCwuys7OJiYlh9erVgqzf3blzJ82aNcPHx0fxWW5uLsnJyTRq1IhevXopMbq6J79ff/HFFyQnJyOVSmnRogVt27ale/fuWFtbC2ajhVdVV1fz2WefER0djbq6Or6+vvTv31+xzWxKSooiARTa32Dt2rV07Njxpen79PR0zp49i7GxsSDrlVeuXImHhwfJyckkJiYye/bsl3aRi4qK4syZMy+VONQHYsKrAhYtWkRoaChSqZQ+ffowYMAAXF1dFaULaWlpJCQkMHLkyHpfzlBbW8u7776LtbU1lZWVNG/eXHDtmP6quLg4jhw5QtOmTZk4cWK9eiOuS/IRkfDwcEJCQrh8+TK9e/dmwoQJ2NnZKX4vPz+f7du3M3DgQBwdHVW6LZk8CSoqKmLv3r1UV1fTuXNnnJyc0NbWpqioCD09PcGUNLy4xerhw4fZtm0bX331FR06dMDU1FTZ4b028vN869YtRo0axdatWzl9+jRnzpyhUaNG5OXlUVNTw4YNGwTZZlAuIyOD77//nujoaKRSKYaGhgwfPpyhQ4cqdlAUghdH8w8fPkxQUBALFizAwsJCsPfvF8nbkZ04cYJdu3aRnJyMgYEBw4YNY+zYsZiYmCg7xD8kdmmop+SrfY8cOcKBAwdYs2YN3bt3Jzo6mm3bthESEsKdO3dwc3NTrIpUhVrHgoIC7t69S0FBARkZGYSFhVFSUoKBgQHGxsbKDu+1k5/X+Ph4EhISaNSoEerq6pSUlHD16lWOHDmCoaHhS31ohUK+oGX8+PE4OzvTp08frl69yo8//sjBgwfJzMzExcWFJk2a0KNHD5o1a6bSyS78p9+wtrY2nTt3Jjk5mV27dlFWVkbr1q0xNDRUdK0QAvn1vWzZMg4fPkx5eTk5OTlcu3aNu3fvUl5ejq6ubr1/Mf+r5AnQtm3baNasGePGjSM/P5+GDRvy4YcfEhUVxVtvvSXYHeXk5/2LL76gY8eOzJkzhy+//JImTZqwdetWtm7dSm5u7kv94lWZ/HhXr15NUFAQGRkZZGRkkJubS2VlJTKZDC0tLZV4Jv9VtbW1SKVSTp48yaVLl1i+fDne3t40btyY48ePs2bNGkJDQxk+fHi960whvLMhEPLk4Pz580ydOlWxyrVfv36UlJTg5+dHWloa6urqKtXE3NjYmDlz5nDr1i2ys7OJi4sjPT2dS5cuYWJiQufOnenfv3+9aVRd1+QjeYGBgcTFxfHo0SMcHR3R0tLi4sWLlJSU0KZNG8UWy0IhHwE7fvw45ubmzJ8/n5qaGt5++21yc3OJiooiKCiIZ8+eoa2trfJbkMqP9+HDhwQGBlJeXk7Tpk3p3r07lZWVbN68mcuXL7N8+XKaNGmi7HDrjPwBf+jQIY4dO0bjxo05deoUZ8+eJSwsjICAAObMmUOPHj2UHGndkn+vnz59qqhrDAwMxNfXFysrKxwdHet9qdk/Id/2Pjk5me3btys+HzFiBFKplKioKIYPH67ECOuW/DrfvXs3wcHBGBgYEBoayokTJzh58iTa2tosWLCAzp07KznS1ycwMBB3d3caNWqEnZ0d1tbWjBs3jrS0NK5du1YvO1OICW89JR8ZUldXp7i4+KWfaWtrM23aNMW/Ve0tUiqVYmVlhZGRET169CAzM5P09HSSkpIICAhAV1dX5es2/z8ffvgh3377LZWVldy4cQMtLS0WLFjA9evXBdmMXz4q0KBBA9q3b6+YEmvUqBHW1tZYWVkxbtw4GjdujEwmU+lkF/7Tiuzy5csEBwfTqVMnYmJi2Lp1K25ubjg4OJCWliaoZFf+klJQUMDIkSPR19enUaNGDBs2jGHDhnHz5k1OnDjxUq2f0Li7u7Ns2TK8vLwoKChQ1CmfPXuWYcOGKTm616uwsBBzc3PCwsIYMGCA4qVv4MCBbN68+aUFTqrsxet84sSJ2NraAjBlyhSmTJlCWloaBw8eFFQJx4vU1NSorKzE2NiYnJwcHjx4oOg0o6+vT7du3XB1dVV2mH9ItTKlfxn5is+goCAKCgpwd3fHycnpd02cVWU6VF7DmZ6ezu7du6msrGTVqlWYmpqir6/P0KFDiY+Px97eXtmhvhbyG2V6ejoxMTE0atQIV1fXlzZWEGqdo1Qq5dmzZ3z//ffcvn0bbW1tfHx8MDMzQ09PDzU1NcUImKpcz39G3759fzeNe+vWLUxNTQU3rS8/bytWrOD48eNUVFTw0Ucfoa+vj4aGBq1btxZkvb78vhYREYGtrS0bNmxQLDqdPXs2lpaWaGpq4ujoqOxQXysLCwvc3NzYuHEjGhoauLq6kp2dzaFDh2jSpIng2nOtXr2a6OhodHR0XuoXb2dnV+8Wa9W12NhY/P39UVdX59mzZ/Ts2RMrKytMTEzQ0tKqt/dwsYa3HkpPT6dp06bo6+vTtm1bTExMyMjI4NKlS1y6dIlr165hbGyMoaGhskP9S+Qjd/Pnz0cmk/HJJ5+QlJTE4sWLWblyJVVVVYwYMUJwN0Y5+U3gvffeIzMzk+DgYEJDQ4mPj0cqlZKXl4e2tna9nAr6J8rKypBKpWhqatK0aVO0tbU5efIk586dIycnh7KyMtTU1BRdG1RdbW2togepn58fP//8M8nJyTRs2JCWLVtiYGCAurp6vX0o/F3y41FTU6OiooJjx45x5MgR7t27R+PGjWnYsCENGzYU3HHLZyOGDBnCmDFjsLa2RiqVoqOjQ1paGgYGBkycOFGQdfmvsrW1JTc3l3Xr1rFz507Onj1Lw4YN+eSTTwSzRkN+/ebm5vLo0SMOHTpEeHg4ZWVlmJmZCbqVJjx/jltYWDBmzBhatGhBbGwsR44cISkpiezsbJo0aVJvO3GIXRrqmfj4eI4ePcrXX39NREQEzs7OGBkZ8eDBA+Li4rh06RIpKSksXrxYJVf7Pn36lD59+hAXF0dpaSm9evVi8uTJmJmZceTIERYtWiTI+l35KFBoaCi//PILR48eJSIigpCQEMrKyjh//jw2Njbs3LlTMImf3MiRI9mzZw8FBQWKbTcfP37MsWPHCA8P5/Lly0yaNIlPPvlEyZHWDflI/ueff86NGzfo0KEDjx494tq1a+jo6ODq6srYsWMFNeUpv77LysoUPVgrKirw9/fnwIEDZGRkYGVlRUhIiMqVYP0v8nOdkZHBDz/8wNq1a1/qnV1UVKRyAxN/xYvdCgoKCmjYsCGmpqY8efKEjIwMqqqqFOtPhEB+nb8oKytL0X82Pz+fLl26sHPnTsF0XnlVbW0tT548QU9PT5H8Z2VlERoaSmBgIKtXr663LTXFhLeeyc7OpqSkhKKiIubNm0fHjh2xtbWlS5cutGvXjsaNG5OdnY2FhYWyQ/1L5DfGmJgY1q9fz+eff054eDgXL14kJCSEJ0+e4OXlRVRU1EtNy4VCfvyzZ8/G3d2dkSNHsnz5clq1asXYsWOZMmUKHh4eTJw4Udmh1qnKykr8/f0ZNmwYTk5OODo6MmjQIPr06aMo37h58yYNGjSgVatWf/hAUVXdu3fn8OHDGBoakp+fT1ZWFsnJyYSFhTFq1CgmTJig7BDr3Ntvv011dTUTJkygf//+irKNnJwcEhISBNeTVF6numDBAoKCgvD09OS9996jdevWGBgYCG40+7+ZM2cOZ86cQVNTkx49euDi4kL37t2RyWQYGRkp/k5CMWbMGHR1dZkyZYqi1zDAuXPnyMzMFNx9HP6T7B87dowdO3aQmZmJl5cXPj4+dO/eXSVKtMSShnpGX18fY2NjWrZsiZWVFUVFRcTHxxMdHU1SUhI3b96kXbt2KjdtIr/ZmZqacuXKFTZu3Ii6ujozZsygVatW7Nq1i6dPnwp2O12JREJtbS3nzp2jtLQUd3d3Fi5cyKRJkzA1NeXQoUO4u7vTunVrZYdap6RSKR06dEBdXR13d3fu3bvH7t272b17N6mpqUgkEtq1a6eYAlP1xWrHjh0jLi6O6upqSktL8fDwoGHDhujo6NCqVSvat2+Pu7s7bm5ughrplGvRogWFhYXs3LmTrVu3cv36dQwMDLC3t1cs7hES+X1NQ0MDLS0tkpKSOHPmDFlZWZSVlVFdXY2hoaHKX9d/RF66c/HiRXbt2sX27duprq7m1KlTim4FiYmJODs7o6Ojo+xw60xNTQ0AN27cYMOGDezZs4fCwkJat26Ng4ODYGu15dfwe++9x8iRI7Gzs+Po0aMEBwcTFhZGUlISjRs3rtelO+IIbz2TnJxMQUEBjo6OiiTg2bNnxMfHEx4eTmJiIps3b8bS0lLJkf55KSkp5Obm0r9/fyQSCTk5OaSmpuLi4sLTp09ZsmQJhYWFzJ07t96u7qwrERERnDp1ilmzZvHhhx+yZMkSDAwM8PX1JTo6WlCti6qrq+nVqxc+Pj4MHToUBwcHxc9Onz7N/v37OXPmDFOnTuXTTz9VYqR1Z/Xq1WzduhVtbW0qKysZMmQIs2bNQk9PT2VaB9aFkpISzp07x+bNm0lPT6d169aEhYUpO6w692rJQmVlJRERERw7doykpCSMjIw4cOCAIM+9fMRvzpw5tGrVilmzZrF7924aNmyIk5MT06ZNo3fv3syfP1/ZodY5mUxGWVkZeXl5REdHs2vXLu7fv4+DgwOBgYHKDq/OyWco4+Pj+frrrzlx4gSZmZn4+fkxZcoUJk2aBFDvcxPhDTGosF27dhEaGkpZWRnLli2jadOmXL58mTt37tCpUye+++477t69q3J7syckJGBpacmpU6c4ePAg48ePx8PDA21tbWpqaujatSv9+/dX1HcKWY8ePejYsSNGRkZ06NCBDz/8EAsLC9zd3QWV7MLzm+SECROIiIjAz88Pc3NzBg8ezJAhQ+jVqxe9evWisrKS0tJSxe+r+kjYZ599xmeffcapU6cIDQ0lICCAM2fO4OXlRf/+/RVT3UIkbzUHz1sn9uvXj6ZNm3L06FH69Omj5Ojqnr+/PyEhIdy4cYN3332X6dOnI5FIFLth3r9/nytXrggy2YX/9B5+9uwZNjY2wPO/ySeffELbtm1xcnLCzc1NmSG+FvL7VKNGjWjbti1t2rTBzMyMkydP4uvrq+zwXiv5iD3A8ePHefToEWZmZowcOZKqqqp6neyCOMJbbxQWFjJs2DCWLFmi2JN79erVHDhwADMzM4yMjFiyZAmmpqYqVw8l7yccEhLC8ePHefjwIVKpFAcHBwYPHkz79u0VU/6qnvC8Sn6uampqKCwsVKxYb9myJU+ePGHHjh20bdsWT09PQS9uycrKIjAwkLCwMB48eECnTp3w9fVl6NChaGhoqNT1/N/U1tYik8leqkGuqKggICCAkJAQrly5Qtu2bQkODhZMOYP8+s7OzubAgQM4OztjY2NDixYtFL/z1ltvsX79ekG90EZHR/Ptt98yfPhwdHV1OXbsGGPGjGH16tVoamoyevRoQdZo/5EtW7aQkJDAN998w+jRowkPD0dLS4suXboQHBz80rWgquTPppycHM6ePYuTkxPNmzd/qUXoiBEj+OmnnwRxvP9NbGwsy5YtY/fu3cyaNYvBgwczcuRIPvvsM5o1a8acOXOUHeL/JNbw1hPbtm1DIpHw4YcfAs+nfFeuXMnChQsZO3YsR48exdjYGGtra5VKDhITEzl9+jSampq4u7vTq1cv2rRpQ4MGDcjMzOTo0aMEBATQs2dPlatL/jPkW1Du37+fhQsXEhgYSFZWFhkZGWhpaTFo0CA6dOgguFZkL6qsrMTIyIju3bszceJEunbtyt27d9m8eTM6Ojp06tRJ2SHWGTU1Nc6cOcOSJUuws7PDxMQEOzs7Ro8ezfDhwzEyMnqptEPVyRPemJgYAgMDSUtL48qVK+Tn51NQUEBMTAyxsbHMmjVL2aHWqW+//RYfHx+mTZtG+/btOXr0KOHh4YwYMQI9PT327t2Lh4dHvW3P9E9t2rQJGxsbNDU10dfXx8rKCgsLC27cuEFsbCwRERFUVlYydepUZYdaJ+TP3CNHjvD9998rWnBVV1dTUlJCdHQ0UVFRgrvO4Xl5Ejwf0TcyMqK8vBxHR0dyc3O5c+cO5eXl7NixgyVLlvxuj4D6RhzhrSfGjBnD9OnT8fT0JDMzk6+//hpra2uWLl0KwG+//UZ6erri36piwoQJxMXF0bNnT4yMjOjSpQuurq4YGxtTWFjIpUuXuH37tiAb0r+oa9eufPPNNxgbGxMTE0N8fDzl5eVoamry/vvvK0b1hUJe35eRkYG/vz9RUVF4e3szatQoxUifvD+vhoaGys1avEoe/507d5g5cyYdOnRgyZIlbNq0ibNnz9KiRQtWrVql7DDrVFFRERs3blTUaMrrds+cOcOtW7d4+vQpjRo1YsyYMYLaZay6upquXbsSGRmJvr4+AIMGDeLdd99V7BA5ffp0+vTpw8iRI5UZ6mtRVFSEr68vy5YtU+wkJ7d//362bduGu7s7gwYNEsTWuo8fP8bf358pU6YAUFxcTFhYGMeOHSMnJwcNDQ0aN27MyJEjGTNmjJKjrXuLFy+mWbNmdO7cGVtbW0XpXWJiIu+//z7m5ub07t2bjz76SMmR/v/EhLceqKioYMmSJRgZGTFu3Dg2bdpEQkICmzZtUvSkHTduHD4+PkyYMEFlWjfJZDICAgLYsGEDLVq0oEWLFty7dw+pVIqNjQ1ubm44OjoKcmQX4N69e5iamlJSUsJnn33GL7/8ovhZZWUlFy5c4OjRo3zwwQf1vvbpr5Jfo++++y5aWlo0btyY06dPU1paip2dHb1798bT01Mle0n/EfnxLlmyhMrKSpYsWYK/vz/r1q3D19eXuLg4Ro8eLagts0NCQli3bh1HjhxBU1PzpXKku3fvkp2dTbt27dDR0VHpl5lXyXsLBwQEAM+/50OGDCE2NlYx9e3p6cnatWsFs53ui2pra/n5558JDQ1lz549v5vCr6ioQCKRCGYDIT8/P/bu3cvRo0dfqlOH521Ek5KS6Ny5M2ZmZirxXP4rKioqmD9/PikpKQA4ODjQvXt37O3tsbOzA+D+/fuYmJgoM8w/TSxpqAcaNGhAbW0tv/32m6L92Mcff6zYcjY/P5+1a9fyww8/oKGhoTJ1rhKJhLZt26Knp8fly5dxcnLC29sbgOvXrxMbG8upU6fo06ePYG6OL/r2229ZtGgR6enpVFVVYWNjQ5MmTYDn00MWFhZ4eXkJchGTmpoaxcXFrF69moCAAOzt7SksLOSjjz7iyJEjnD17FmdnZ2xtbVV+dBf+07Ln119/Zfz48ZSWlrJixQrGjRvHzJkzuXHjBsXFxbi7uys50rrTunVrdu/eTcuWLWnbti0VFRWKZECe5FZUVNT7ac6/auXKlVy+fBmJRIKJiQl79+7FwMAAHx8fJBIJCQkJHD9+nLlz5yo71NdCIpHQrVs3zpw5Q0pKCn379lXUr8tkMtTV1QWV+DVv3pydO3dib29Pq1atqKysRE1NDYlEgr6+Pi1atEBdXV2QZWkNGjTA29ubcePGYWJiwtWrVzl69Cjnzp3j9u3blJWVYWBgoDLfcTHhrQdkMpni7VBXV5cPPvgAd3d3Hj16xOnTp/n111+xt7enf//+ippQVSGVSrG3t6d169aEh4ejq6vL1KlT6dq1KxoaGhgbG9fbXVn+CZlMhr6+PqampuTl5ZGYmMixY8eoqKjAxMREZW4Qf4e8P2d4eDjFxcUMGzaMxMREzp8/z5w5c2jYsCGurq6MHj0aiUSi8snui54+fcrSpUuJjo7G3t6eL774AoB58+YxY8YMleuw8r9IpVIeP35MXFwcPj4+qKurU1BQQFJSEj/++CPLly/HwsJCUDXLAF5eXujp6REUFMSGDRsUL/M2Njbo6OiwevVqOnbsKKiXmxdVVVUpFh2Hh4djaWmJmZkZampqqKmpKb7/QtGoUSNu3brFrVu36NmzJ1KplNLSUrKzs9myZQvz5s2jefPmihFPIampqaGmpoYGDRpgZWXFwIEDGTt2LHl5eezdu5cjR44glUpV5loXxlJhFSeRSNDS0uKdd9556fO3336bBw8eMGXKFEUNnKrdSKqrq5FIJHTp0oXa2lo2b97M/fv3+fzzzwW7yYR8xLJr16507dqVhw8fcvXqVWJjY4mKimLfvn1YWlri7e3N2LFjlR1unZO/kLVq1YqSkhJKS0s5ceIE9vb2wPM2RsnJybz33nuCGN190ahRoygvL6dBgwaMHDmSkJAQTp48ScuWLQVRz/gqd3d3IiIiOHLkCFFRUVy9epW8vDy6dOnCtGnTGDp0qLJDrFMymQxtbW0mT57M5MmTuXPnDiEhIfj5+RESEoKrqytnz54lIiJC2aG+Nurq6tTW1mJiYoJMJuPjjz9m7ty5tGnTBktLS0G2YfP09GTdunUkJSURFhZGSkoKKSkpWFlZ0b9/fwYOHKjsEF8LqVSqGK1PSUnh5s2bHDlyhJKSEgwNDenQoQODBg1ScpR/nljDW0/IZDJqa2tfmgrKzc2lvLwcKysrJUb29/y3ROb27dv8+OOPNGzYkKlTpwpuZzG5iooKwsPDKSoqUrQuKi0tpaioiKtXryoeiD/88IOSI61bNTU1SCQS1NTUKC0t5fPPP2fu3Ln4+/sDMHXqVIYNG8acOXPw9vZWmXr0/88fHUdZWRl79+7l0aNHjB8/XrGVshA8ePAAY2NjAN5//33i4uLw8vKiffv29O3bl2bNmgnivP4RmUymmGl7cbYtPj6e7du3U1FRwa+//qrECF+fK1euEBsby7lz5xRb3D969AgdHR309fUxMzNj+PDhgtlV79mzZ4pFWsOHD+fatWt0796dNm3aMGjQICwtLQXXP12uurqa5ORkkpKSCAwMpKysjKqqKvr27YujoyP9+/dHKpWqVItFMeFVAarYn3bnzp3k5+dTVFSEubk5eXl5FBcX06FDBxITEzl79izTpk3jk08+UXaode7+/fts2rSJY8eOMXHiRN5//33FqMf58+dxc3Pj8ePHyGQywfXe3b59O1paWri4uNCmTRvF5wkJCYwbNw4DAwOcnJzYuHGjEqOsOy9+N8vKytDS0qKoqAiZTIampia5ublIJBJFY34huHr1KuvXr8fFxQUnJydu3LjBpk2biIyMVPyOfFpbSKP3f6S2tpba2lqVeuj/XSEhIcyfP5+WLVvi6upKjx49cHR0xMDAgLi4OE6fPk1MTAw//fSTIBbhpqamsn//fnr27Em7du0U2+geOnTopZc5oc1SwfMX+AEDBnD79m2aN2/O9OnTad++PVZWVoprXRWPW/jfUhXxondfCAAAIABJREFUvy4eVUt2z507x4oVK7CwsMDU1FSR6Orp6ZGdnY2bmxvW1ta/a2kjFJs3b6aiooLAwMCXRrqys7P54IMPWLlyJf3791dylHWvurqaH3/8kerqakxMTGjXrh0DBw7E2dmZzp07c/bsWe7cuaOYsVDFF7lX+fn5kZiYiJqaGs+ePSMvLw91dXUePHhAVVUVEokEc3NzDhw4oOxQ60x5eTkymYzw8HDFdthVVVWEhYXRq1cvtLS0VP68vurF+3N1dbVidPfFUd6amhpkMplgk19ra2vWrVv30n1bPl4mL9+Sv/QJwcOHD0lISCAmJgYrKyuaNGlCRUUFiYmJdOzYUbHQWtWSvj8jOzsbXV1d7O3tady4Mfn5+S8lu6Caxy2O8Irq3KVLl/jhhx+4f/8+7du3x8XFBXNzc7p16ybI+q5Xubm58dtvv71UriFfwfzVV19x7949tm3bJri/RUVFBTt37iQ0NBRbW1tKS0uJjo5GW1sbLy8vfH19cXBwEEwbujt37uDt7c3IkSNp2rQpenp6tGjRgpkzZ7Jw4ULMzMyorq7Gzs6O5s2bKzvcOpeTk0NERASXLl0iPT0dAwMDevbsiZmZGT179lR0JBGKM2fO/K5fdnV1NVKpVCUf/n+XPPl/8SWgtrYWeD44o4ojf/9LRkYGQUFBXLhwgczMTBwcHBg5ciTm5uY4ODgIsjsDPC+pTEtLIzU1lbS0NIqKitDX18fFxQVPT0+sra2VHeJfJia89cDp06eJi4vDzs4OJycnTE1NBZEMZWZmEhgYyNmzZxW1yB4eHtjY2GBnZyeYxOdFly9fZunSpQQGBv7hCGZWVhaLFy9m2bJlgtpq9UXR0dGEh4fj6+tLt27dCAkJYffu3Vy7dg03NzfB1Dc+fvyYlStXKs6pnZ0d6enpzJgxg7CwMBo2bKjsEF+LP6pXTk9PJzw8nOTkZPLz89m2bZugtljNzMzE19eXxo0b07t3b8aPH/9Sj12hJXkiftdzF56XZgUEBJCQkEBpaSn+/v6KXvlCVVlZSXZ2NteuXSM1NZXs7Gxu3rzJ3LlzFW1GVYWY8CqJ/KERERHBmjVrgOf9dhs0aICnpye+vr60a9dOJbem/KMbxYULFzh06BCJiYmCvlGkpKSwfv165s+fT6tWrRTnWZ783rp1iwkTJhAdHa3sUOucvG6ztraWo0ePsm3bNnx8fBTbZd+/f5+cnBycnZ3/8BpRVd9//z2JiYn88ssvrFmzBqlUysKFCwWzIO+/+aOFtlVVVSQlJdGlSxclRlb3ampqyM3NJSEhgdDQUOLj49HX12fIkCGCW5Aoepm8x/CL13llZSXnzp2jd+/eSozs9ZKnhi++yJWUlJCZmUlSUhLDhg1DV1dXWeH9LWLCqyTyBGjcuHF4enoq9hwPDw9n//79xMbG0rdvX9avX6/kSP++f+ONoqKighEjRry0zeiLVqxYQUFBAatXr1ZCdK/Xq6NcWVlZ/PDDD+jr6/Ppp58qVvULhfx4S0pKWLNmDYcPH+bp06f4+fnRuXNnQSa8L57j/zalLXRlZWXcuXOHqKgoTpw4QV5eHkuXLqVv377KDu21yM/PJysrS2V6rdaVPxq1f/WZJtSR/VdfZoVynOLGE0oi34UoMjKSadOmKab3raysGDJkCJMmTaJdu3YYGhoqFkmoGnl7Kng+QlJbW4u6ujqWlpaC+QK9qkGDBjx79oxly5Zx7949dHV1MTMzo6amBj8/P06dOiXI5A+en+OSkhI0NTWprKxET08PDw8PwsLCSE5OpmPHjoKqd5NfvxoaGnh6emJoaMidO3do06YNdnZ2Kvmd/f9UVFRQVFRE48aNX/r+/hs6Msipq6vTtGlTnJ2d8fLy4unTp1y7dg0PDw/BzFq8aN68edy9e5devXoJ9r79R+R1yvL/l3vxey3Uv8WLz275v+VU+RoQR3iVQD66m5SUxNKlS2nevDlffvmlIHZherFuVf7/r44ECTEReNW+ffs4dOgQxcXFFBcXo6Ojg7q6OtOmTVOpRt1/RmZmJvPnz6ddu3Y8ePCAtLQ0rK2tefLkCaWlpejq6nLhwgV+/vlnfHx8lB1unZNf02VlZezYsYNffvmFt956i48//lhQbefCwsIICgqipKSEvn37MmnSJMGNYP8Zr97Dzp49y4oVKwgLC1NiVK9P9+7d2bVrF1ZWVoIqRfpfzp8/T4sWLTA3N1d2KG9UUVERJ0+e5Pz587z11lv06dNHpRPcVwn/yq2H5DfLq1ev0qhRI9LS0vjmm2+wtrbG2dmZDh06qOyD8sUHgZqaGlVVVairq1NWVsbTp08FObL5IvnNYcSIEdjZ2XH9+nXF6Jerq6sgF6oFBweTlJREVlYWn3zyCaNHjyYvLw9dXV2ePHlCeXk5EydOFOyUqPya19LSYsaMGVhbW/Ptt98yZcoUlf0evyotLY2ffvoJV1dXamtr2bFjB127dqVDhw7KDu2Nk5/v5ORkampqOHjwID169FByVK/H+fPnkUgkilaCDRo0+MPabaHIzc3lxx9/5PLlyxQVFTFp0iRmzpxJeno6xcXFODo6CmqW6lUff/wxjx8/Rk9Pj8WLF9OkSRMcHR2VHVadEUd4lUy+zeq5c+fIyMigsrISNTU1vv32W5VKjh4/fkxUVBRFRUVIpVJSU1PR1NSkuLiY27dvY2hoSGxsLGvXrlW5lZ2i/y0pKYkzZ85w+vRprl+/jpeXF++8847gFi696I9GPeS3UplMxoULF+jevbsyQnstvvzyS7S0tJBXwH3++ee0bt2aDz74QLmBvQFVVVUUFhZiYGBAaWkpenp6AKxdu5Z9+/bRo0cPvv76a8G83Lxo1qxZnDhxgs6dO+Pm5saQIUNearEntNrtr7/+mpKSEiZPnkxBQQHbt2/HwcGB3377DX19fd555x3FIlyhiYyMZOXKlRw+fJjCwkKWLl2KhYUFn3/+uTjCK/p75NNhBQUFZGdnU1lZiY2NDW5ubhQUFBAbG0tqaqpKJbvw/OYfGhqKo6MjlZWVdO3alZMnT/L06VOGDBlCWVkZXl5egt1sAv7Ta/fVkg75z4Ry03iVo6Mj9vb2jB49mitXrhAaGsrUqVORyWR4eXkxatQonJ2dBfU3kB/HiwvT5J9JJBK6d+8uqOM9c+YMfn5+in8XFhbSqVMnQNhlSleuXGHr1q1cvnyZx48fY29vj5eXF2+//TZTp07l7bffxsTERJDT/FVVVZw/f55Vq1aRmZnJ2bNnOXjwIK1bt2bgwIH0799fcNvqnjp1Cn9/f1q1agXA0qVLMTMz4+jRo0RGRnL06FEGDx6scs/nP2Pv3r0MGTIEDQ0NzMzMcHR05MaNG7/ruazKhPctrefkD4avvvqKtLQ0NDU1sba2xsHBAQ8PD7p27aqo8VSli6xTp05cunSJ0aNHK1YrFxQUIJVKmTVrFqBax/N3vLpw59+wuEFOQ0MDExMTTExM8PT05N69e8TGxhIYGMjs2bMVU6OqTiaTkZycTHV1Nc7Ozn84rStPAIVwvPB85EdfX1+xVXRZWRmpqamsXbsWEM7o3qsyMzNZtmwZ+vr6LF68mJqaGo4dO8a6desIDAxk3bp1iql+ITp48CBWVlb4+vry5MkTBg0aRHp6OhcvXmTXrl1s3rwZKysrVq1aJYie6qdPn8bAwECR7JaXl1NcXMzixYvR1tamTZs2hIaG8vDhQ8ElvPJ2gj/99JPis7CwMEX3KKGUsIgJ7xskfxBeuHCBrKwsgoKCOHjwIMePHycnJ4d9+/ZhZGTE+vXradmypUo9MH19famoqGD58uXk5uYyceJETp8+zbp16wBhjwLl5eURHBzMuXPnGD58OCNHjlR2SEqlrq5Oy5YtadmyJQMHDuTp06fAH29YoGpWrFhBREQEeXl5WFlZsWnTJlq2bPnS9S206/zgwYPY2tpSUlKCtrY2QUFBODg4oKOjI+hFTFu3bsXKyoqlS5cqPvPy8iI/P58FCxawZcsWvv/+eyVG+HolJiYybtw4AHR1ddHV1aVNmzZ0796d3NxckpKSyM7OFkSyC7Bnz56XypACAgJo37694vhyc3N58OCBoGpa5UJCQtDX11cc66NHj7h37x4DBgwAUPn7tpww71T1XHBwMEOHDsXExARtbW1GjBhB//79mT59On379lXZt8fhw4ejo6PD+vXrCQ0NRU9Pj44dOwr6oQjPC/0bNmyIsbEx3333HYaGhvTp00fZYdULjRo1UizyUPWb5tWrVwkNDWXBggU0a9aMhQsXcuPGDVq2bImamppit7H+/ftjY2Oj7HDrhEwmo7KyktTUVGbNmoWnpyd79+5l4sSJAIL+XkdFRbF3717gP+VKtbW1NGvWjBEjRrBt2zZyc3MFtaPcixYtWqTYWKCyshKpVIpUKkVfXx99fX3s7OyoqKhQcpR1QyaTce/ePWJiYsjOzmbUqFEcPHhQMcIJzxNiDw8PJUb5+ly5cgWpVMo333xD586diYmJ+d0aBCHM0AprKKKee3EESL7LmL+/Py1btsTExARLS0vFdIp8MYCq8fb2ZvHixchkMiwtLQFhPxQjIyN58uQJe/bs4bvvvsPX15czZ86o7Pmra0JaE7t792769+/PgAEDcHJyYvjw4YSFhREaGsqAAQMYNWoUfn5+WFhYKDvUOiORSPj111/Ztm0b1tbW+Pv7k5eXR0xMDHv37iUlJYWioiJlh1nnIiMjMTAwUJRxyMuV5Peyfv36IZVKBXns8HxQ5ueffyYtLQ14XrIk3zGyurpasfmCUDoWSCQSwsLC2L9/P/r6+nz55ZfcuHGDqKgooqKiKC8v5/jx44oRb6EZPXo0b7/9NiUlJQQFBSmO+dSpU+Tm5gLCKMsTbiZSj7Vv357AwEDc3d2pqqrCyckJgOjoaD777DNAtS8uJycnPv30UxYsWMDo0aNZsGABDg4Oyg7rtZAX+gM0btwYCwsLkpKSUFNTE3QZx5+lytfxq6Kiol5auJWSkkJYWBh5eXl069aNHj164OzsjKamphKjfD1sbW2ZO3cuAHFxcRw8eJCdO3dSXV3NwIEDFfctoZCXcZSVlVFTU4O2tvZL1/KdO3fIzc0VbFu28vJyUlNTiYqKokmTJnh7ezNo0CBMTEwEfU9zdHRUlCxERUWxbds2Zs6cCTy/v8uf1UJjb2+Pvb09paWlJCcnk5iYSFpaGjt37kRbWxtzc3M+/fRTNDQ0lB3qPyK2JXtDTp8+Tc+ePRU3zRs3bmBubs7ixYvJyclBR0eHhw8fcuDAAcEkSkVFRXz00Ue0atWK7777Ttnh1Lmqqirc3Nw4ffq0ovZpyJAhTJ06lQEDBgiiZvXvqqysJCcnRzFCpuoiIyP5/vvvCQ8PB54v3HJxcWHx4sX07dsXHR0dJUf45pWXlxMcHIyenp6i1k8IZDIZkydP5saNG9jY2NC5c2c6deqEpaUl+vr6aGpqsnLlSh48eCDILcLh+Y56Dx484MaNG8THx3Pp0iWKi4vp2rUrH3zwgWDLOP5IaWkpBw4cwNDQkLfeekvZ4bwWhw8fpnXr1i8NTD1+/JikpCQiIyNp3LgxX375pRIjrBtiwvsG5OTksGLFCjZs2MDSpUvp168fzs7OAMTHx7N582YcHBzo27cv7du3F0SiJE/az58/z9OnT+nXr5+yQ6pz/v7+/Pzzz5w7dw6AJ0+e4O3tTWxsrJIje7P+qLbLz8+Pa9eusWzZMiVFVbemT59Ow4YNWbp0Kdra2vj5+REREcGOHTuA5wm+qo9+iF6Wnp7OoUOHOHv2LBUVFdja2tKtWzdcXV159913WbdunWBH/F5UUlLC3bt3SU1N5ejRo1haWjJ//nxlhyWqA/n5+WzatInTp0/Tu3dvFi5cyJMnT7h27Rpqamp069YNQLFgVdWJCe8b8OjRI4qLiwEUTZx1dHTo3LkzQ4YM+d2WwkIoDv83+OmnnwgNDaV169Y4OzuTkZEB8NKoj1BG619UXFzMrVu3sLa2fqmG78U+xN7e3owaNYrJkyer/AvciyN+1tbWioVb7777LmPHjlV2eKI34Pz58xw6dIikpCSePn2KhoYGZ86cUXZYr81/21AiLCyMnTt3snLlSsUaDZHqWrRokWKjDXt7ezIyMvj++++Jjo6mbdu2DB8+XLFAVQik38i3zhG9NlpaWoqWH66urrRq1UpRKxMcHExMTAyPHj3C2Nj4d7ViovqrWbNmtG/fnurqaq5cuUJKSgq1tbVUVVWhpaWFoaGhIM/lvn372L59O3l5eTx69AipVIquri5SqRSJREJGRgZbt25lw4YNNGjQQOUTfolEwltvvaXYHCY8PJycnBwaNGjA48ePkclkqKuro6WlpexQRa9Jq1at8PLyYuTIkRgbG+Pt7U3r1q2VHVadq62tVSzQk9+75MmvRCKhbdu27Nu3jy5duvxuoEakeubOncvKlSuxtrYGnu+sp6amxtq1a2nSpAmRkZF4e3ujrq6u5EjrhjjC+5rJR2tlMhmlpaXk5ORgYWGBpqYm2dnZxMfHk5iYSG5uLjU1NUybNg1PT09lhy36k54+fYqOjg5ZWVmkpKSQmppKVlYWz549w9jYmNWrV9OwYUNlh1mnrl+/ztGjR7l69SpPnjzB2NgYW1tbHBwc6Ny5Mxs3buTatWvs2bNH5Ud3/xv5wq2UlBTBLtwS/fscOnQIDQ0N2rVrh7Gx8e8WYObk5DB8+HDi4uKUFKGorsTFxbF06VJCQ0OpqakhLCyMr776ikOHDinWXowZM4YFCxZgb2+v5Gjrhtil4TWrqamhQYMGBAQEEBAQQElJCZaWlnTs2JEePXowbNgwRowYwYULFzh8+DDbt2+na9eu4mhRPRcWFkZgYCBPnz5lwIABTJw4kTZt2tC3b18yMzNJSEigurpacMkugI2NDTY2NtTW1hIbG0tkZCQXLlwgOjoac3NzDh8+zPr165Ud5mvVtWtXunbt+tLCLZFIlclkMvbv309ubi5t2rTBxcUFJycnzM3NFW00d+3aRc+ePZUbqKhO1NTUYGRkxN27d7l+/TpBQUEMHTpUkezeunWLmzdvCibZBXGE941xd3dn8uTJPHr0iOjoaDQ0NCgtLUUmkzF9+nR8fX05cuQIa9asITIyUtnhiv6HtLQ0Zs+ejaurK7W1tZw6dYpNmzb9bgeeiooKQbaoOnbsGDo6Ori4uCimup49e0ZsbCxhYWHcu3fvpfZdIpFIdby6WM/Ozg4LCwvOnz+PgYEBc+fOpW3btsoOU/QP1dbWMmnSJCoqKsjLy8Pd3Z0pU6YoSnW+/fZbiouLBdWJRBzhfY3kC5bi4uJo3LgxkyZNIjMzk5s3b/Lee++xaNEiWrdurVjp27dvX0G9TQnVzp07cXNzQ17+XlFRwYULF3B0dFRstCCRSASX7FZXV/PDDz9w6tQpRQlDw4YNiY+Pp6amhj59+tCnTx/FVsJCXLAnEgmdra0ttra2fPnll8TExBAeHs69e/fo1asXvr6+4mI1gVBTU2P+/Pn4+fnRu3dvJk2ahLq6OgUFBQQFBZGQkCC4dqJiwvsayR/2165dU2zTd/z4cTQ1NenUqRNjxowhLS2N5s2bA9CwYUNBLoQQmjNnzrw0gllYWEinTp0AFF0KhCggIIArV66watUqHB0dKS4uZt68eYSFhdGmTRtOnz7NvHnzFD1phfp3EIn+Ldzc3HBzcxNsLf6/Xdu2bXmxb0FkZCQzZszA3t5e8V8hEZ9Ib0CHDh0ICgri3r17xMXFKRalxcfHY2xsDDyvpxHVf5GRkejr6yvqnMrKykhNTcXX1xcQdpK3d+9exo4dqyjdWL16NdevX+e3335j/vz5XLlyhYKCAiVHKRKJ6pqY7P47ODk5ERISwqZNm/Dx8VF2OHVOHOF9Azp16sTKlStp1KgRjo6OBAUF8fjxY86fP69Y2S3kRElI5FuOyhtxBwUF4eDggI6ODtXV1TRoIMyv1MOHDykpKVEk9jExMRw+fJhVq1YpNlExNTUlOTlZMWMhEolEItVhYGCAgYGBssN4bcQs6w2oqKjAx8cHXV1dhg0bhkwm49SpU0yYMIHmzZsreh+K6jeZTEZlZSXx8fHMmjWLXbt2sXv3bsWbsFCTXXjefq1169bExcVx5coV9u7di7OzM3369FH8zsWLF+ncuTMA4lpYkUgkEtUnwn1CK5G8925FRQX+/v6cPHkSPT09vLy8GDBgAFu3bn1pG1Ix2VUNEomEX3/9lfT0dEJCQvD39ycvL4+YmBhkMhnt2rWjRYsWGBoaKjvUOmdhYYGZmRkLFixAIpHQvHlzZs6cqfi5v78/LVu2xMTERFysJhKJRKJ6R2xL9hrIH/jbtm1j7969uLu7U1VVxeXLl5HJZLi5udGvXz9cXFyUHaroH/o3bUBQVFTEnj17kEgkjBs3jiZNmvDgwQNOnDjB4cOHGT9+PIMGDRIXuIhEIpGo3hET3tdAnvAOGTKEuXPn4urqSmFhIXfu3OHq1auEh4djbW3NokWLFKPBItX24gYEAwYMUHY4b8SdO3fw9vbG1NSUjz/+mMGDB4sjuyKRSCSql8SEt46lpKRw6tQp+vTpQ3BwMKNGjcLW1lbx86qqKu7du4eOjg76+vri9K9IZZWVlXH37l20tLQwMzNTdjgikUgkEv1XYsJbx8LCwvjiiy+QSqVIJBLatWvH8uXLMTExEdxGBCKRSCQSiUSqQEx4X5PU1FQCAgI4cuQItbW1eHh4MHjwYBwcHDA2NhZHdUUikUgkEoneEDHhrWNVVVWoq6u/9Nn58+fZsWMHsbGxqKurEx4ejomJiZIiFIlEIpFIJPp3ERPeOiSvx3327BlBQUEUFhZiampKt27dsLCwoLy8nBMnTjB48GBlhyoSiUQikUj0ryEmvHVMJpMxZcoUiouLAaiurgZg0qRJikRX7MwgEolEIpFI9OaIG0/UsWPHjlFUVMT+/fvR0NCgqKiIvXv3smLFChwdHWnVqpWY7IpEIpFIJBK9QeLKqTpy5MgR0tPTuXLlCoMHD0ZDQ4OamhoMDQ2ZOXMmbm5unDx5UtlhikQikUgkEv3riCO8dSA/P5/169fTsmVLtLW1OXfuHE5OTrRr107xO/fu3aNz584AYu9dkUgkEolEojdIrOH9h+T1uNevXycsLIzU1FSuX7+Oo6MjXbp0QVtbm/z8fCIjI9m3b5/Yi1ckEolEIpHoDRMT3jogT3p37dpFr169ePDgAcePHyctLY38/HyKi4v55ptv8PX1FUd3RSKRSCQSid4wMeH9h+TJbnZ2NqNHjyY2Nlbxs5KSEhISEggMDGTKlCm0b99e7NAgEolEIpFI9IaJNbz/UG1tLVKplEuXLmFjY8PDhw9p0qQJANra2nh6euLp6an4fTHZFYlEIpFIJHqzxLn1f0gqlQKQmZlJYmIiw4YNY9euXRQWFio5MpFIJBKJRCIRiCUNdaK2tpasrCzy8vI4deoUKSkpFBcXY29vj7e3N0OGDFF2iCKRSCQSiUT/WmLCW0ceP36Mnp4eEomE3Nxc4uPjiYiIoKysjO3btys7PJFIJBKJRKJ/LTHhrQM//vgjiYmJaGho4ObmRs+ePWnTpg0ARUVFGBoait0ZRCKRSCQSiZRETHj/ppqaGqRSKcHBwaxbtw5vb28yMjK4f/8+UqkUc3Nzmjdvzpw5cxR1viKRSCQSiUSiN08ccvyb5N0WAgICmDVrFnPnzsXS0pJ+/frRrl07zp8/T1lZGVKpFPGdQiQSiUQikUh5xLZkf5OamhrPnj3jyZMneHh4AHDx4kW2bt2Knp4eDx8+ZNy4cQBi712RSCQSiUQiJRJHeP8GmUxGbW0tDRo0wMTEhCNHjpCSksKzZ88wNTWlqqqKtLQ0zM3NAcTaXZFIJBKJRCIlEkd4/waJRIJEIkFTUxNfX1/geRJsYmJCdHQ0ly5dwsLCAg0NDUWtr0gkEolEIpFIOcSE9y9KSEhg69atjB8/Hnd3d0WPXZlMhqWlJXPmzMHS0pIvvvhCyZGKRCKRSCQSiUDs0vCXnTt3ji1btvDw4UPU1NTo06cP3t7e2NvbI5PJSE9Pp3nz5ujq6io7VJFIJBKJRCIRYsL7l9XU1FBQUMDDhw959913adGiBU+ePMHIyIjBgwfTp08fTE1NxVIGkUgkEolEonpCXE31F0mlUkxNTZFKpTRq1Iht27Yxb948nJycCA4Opn///uTm5orJrkgkEolEIlE9Idbw/kWVlZVoaGiwa9cufHx8aNq0Kb169cLFxYXc3Fzu3r1LixYtlB2m6P/au7uQJv8+juOf2XpYFsvAHqA1c4MVucQ2MvHICQnCiCBE0g4a1FEH0UlFZtGBRA80BkWxFDsxkgKXHtmJM1eOdpJ00EEINi2qeRDFUobbfeDdwL/8ofsubV28X3DB9fy7rt/JPnz3228AAAD/xZCGn/Sjm37Mp1tbW6v79+/L6XQyzy4AAEABo8L7k4aHh/Xhwwf5fD4lEglt2LBBTqdT0nwIzmaz+enKAAAAUDgIvD/p6dOnGhwc1MDAgKamplRdXa10Oq1sNqt169bx5xIAAAAFiiEN/4OPHz9qYGBA0WhUExMTcjgc8nq98nq9stls2rp1659+RAAAAPwDgff/9ObNG0UiET179kzpdFoVFRUKBoNUegEAAAoMgfc3GBoa0uTkpFpbW5l/FwAAoMAQeAEAAGBofP8OAAAAQyPwAgAAwNAIvAAAADA0Ai8AAAAMjcALAAAAQyPwAgAAwNAIvABQAHw+n1wuV36pqKhQQ0OD7t27tyTtxeNxuVwuTU5OLsn9AaCQmP/0AwAA5gUCAQUCAUnSzMyMXr16pba2NlksFrW0tPzhpwOAvxeBFwAKxNq1a1VaWprfttlsisfjevz4MYEXAH4BQxoAoIBZLJbyOiBGAAAD3UlEQVT8+tzcnLq7u9XQ0CC3262Ghgb19vZKkr58+aLdu3drcHAwf35HR4dcLpc+f/6c33f48GEFg8FF7eRyOYXDYdXX16uyslIHDx7UkydP8sd/DIEIh8Oqrq7WoUOHNDc3txSvDAC/HRVeAChQY2Nj6u/v16lTpyRJV65cUSQS0YULF+R2uxWLxXT58mXNzs7q6NGj2rt3r2KxmA4cOCBJevHihUwmk0ZHR+X3+zU9Pa3Xr1/r4sWLSqfTC9q6efOm+vv71d7eLofDoZcvX+rSpUv6+vXrgury0NCQHj58qO/fv2vFihXL1xkA8AsIvABQIO7evauuri5JUiaTUSaTUWVlpRobG/Xt2zc9ePBAZ8+eld/vlySVlZUpmUzqzp07am1tVV1dnXp6eiRJqVRK4+PjqqurUzwel9/vVzQa1ebNm+V2uxWPx/PtptNpdXd36+rVq6qrq5Mkbd++XVNTU+rs7FwQeAOBgMrKypapRwDg92BIAwAUiObmZvX19amvr0+RSES3b99WOp3WkSNHND4+rkwmI4/Hs+Aar9erVCql6elp+Xw+JZNJJZNJPX/+XLt27ZLP59Po6Kik+eqsz+db1O7bt281OzurM2fOqKqqKr+Ew2FNTU1pZmYmfy5hF8DfiAovABQIq9Uqu92e33Y4HLJarWppadHw8LAkyWQyLbgmm81Kksxms8rKyrRjxw6NjIxobGxMNTU1qqmpUVtbmyYmJhSLxRQKhRa1m8vlJEnBYFDl5eWLjq9atSq/vnr16l9/UQBYZlR4AeAvsHPnTpnNZiUSiQX7E4mESktLZbVaJc3P5xuLxTQ6Oqr9+/dr27ZtstlsunXrlkwmk/bt27fo3uXl5TKbzXr//r3sdnt+iUaj6uzsVFERHxUA/m5UeAGgQKTT6fyMCrlcTu/evVNHR4c2bdqk2tpaNTU1KRQKyWq1as+ePRoZGVFPT49Onz6dr/z6fD4dO3ZMuVwuP/yhpqZGjx49UmNjo1auXLmo3fXr16u5uVnBYFDFxcXyeDxKJBK6du2ajh8/vnwdAABLhMALAAWiq6sr/6O1oqIilZSUyOPx6Pr167JYLDp//rxKSkp048YNpVIp2e12tbe3q6mpKX+PqqoqFRcXy+l0as2aNZLmA29vb6/q6+v/te1z585p48aNCoVC+vTpk7Zs2aKTJ0/qxIkTS/vSALAMTLkfg7cAAAAAA2JgFgAAAAyNwAsAAABDI/ACAADA0Ai8AAAAMDQCLwAAAAyNwAsAAABDI/ACAADA0Ai8AAAAMDQCLwAAAAyNwAsAAABDI/ACAADA0P4DRBs9Nty+CSM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2311400"/>
            <a:ext cx="6324599" cy="469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199" y="2320925"/>
            <a:ext cx="6324599" cy="4681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15901" y="7162800"/>
            <a:ext cx="12544424" cy="182614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Bowlers above in the graph are </a:t>
            </a: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10 best opening bowlers. </a:t>
            </a:r>
            <a:r>
              <a:rPr lang="en-US" sz="1600" dirty="0" err="1">
                <a:latin typeface="Arial" panose="020B0604020202020204" pitchFamily="34" charset="0"/>
                <a:cs typeface="Arial" panose="020B0604020202020204" pitchFamily="34" charset="0"/>
              </a:rPr>
              <a:t>Zahir</a:t>
            </a:r>
            <a:r>
              <a:rPr lang="en-US" sz="1600" dirty="0">
                <a:latin typeface="Arial" panose="020B0604020202020204" pitchFamily="34" charset="0"/>
                <a:cs typeface="Arial" panose="020B0604020202020204" pitchFamily="34" charset="0"/>
              </a:rPr>
              <a:t> Khan has been the leading wicket taker in first 6 overs with 35 wickets in 99 matches. He is followed by Kulkarni with 31 wickets in 80 </a:t>
            </a:r>
            <a:r>
              <a:rPr lang="en-US" sz="1600" dirty="0" smtClean="0">
                <a:latin typeface="Arial" panose="020B0604020202020204" pitchFamily="34" charset="0"/>
                <a:cs typeface="Arial" panose="020B0604020202020204" pitchFamily="34" charset="0"/>
              </a:rPr>
              <a:t>matches.</a:t>
            </a: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Bowlers </a:t>
            </a:r>
            <a:r>
              <a:rPr lang="en-US" sz="1600" dirty="0" smtClean="0">
                <a:latin typeface="Arial" panose="020B0604020202020204" pitchFamily="34" charset="0"/>
                <a:cs typeface="Arial" panose="020B0604020202020204" pitchFamily="34" charset="0"/>
              </a:rPr>
              <a:t>in right graph are </a:t>
            </a:r>
            <a:r>
              <a:rPr lang="en-US" sz="1600" dirty="0">
                <a:latin typeface="Arial" panose="020B0604020202020204" pitchFamily="34" charset="0"/>
                <a:cs typeface="Arial" panose="020B0604020202020204" pitchFamily="34" charset="0"/>
              </a:rPr>
              <a:t>best death overs bowlers. Bravo leading the chart at 60 wickets in 119 matches followed by </a:t>
            </a:r>
            <a:r>
              <a:rPr lang="en-US" sz="1600" dirty="0" err="1">
                <a:latin typeface="Arial" panose="020B0604020202020204" pitchFamily="34" charset="0"/>
                <a:cs typeface="Arial" panose="020B0604020202020204" pitchFamily="34" charset="0"/>
              </a:rPr>
              <a:t>Malinga</a:t>
            </a:r>
            <a:r>
              <a:rPr lang="en-US" sz="1600" dirty="0">
                <a:latin typeface="Arial" panose="020B0604020202020204" pitchFamily="34" charset="0"/>
                <a:cs typeface="Arial" panose="020B0604020202020204" pitchFamily="34" charset="0"/>
              </a:rPr>
              <a:t> and B Kumar.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Umesh</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Yadav, Watson, Nehra, B Kumar have been leading wickets takers in both opening and death overs</a:t>
            </a:r>
            <a:endParaRPr kumimoji="0" lang="en-US" sz="16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Tree>
    <p:extLst>
      <p:ext uri="{BB962C8B-B14F-4D97-AF65-F5344CB8AC3E}">
        <p14:creationId xmlns:p14="http://schemas.microsoft.com/office/powerpoint/2010/main" val="414997746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3600" dirty="0" smtClean="0"/>
              <a:t>Batting Analysis </a:t>
            </a:r>
            <a:endParaRPr sz="3600" dirty="0"/>
          </a:p>
        </p:txBody>
      </p:sp>
      <p:sp>
        <p:nvSpPr>
          <p:cNvPr id="2" name="AutoShape 2" descr="data:image/png;base64,iVBORw0KGgoAAAANSUhEUgAAArwAAAJXCAYAAABxOYcCAAAABHNCSVQICAgIfAhkiAAAAAlwSFlzAAAPYQAAD2EBqD+naQAAADl0RVh0U29mdHdhcmUAbWF0cGxvdGxpYiB2ZXJzaW9uIDIuMi4zLCBodHRwOi8vbWF0cGxvdGxpYi5vcmcvIxREBQAAIABJREFUeJzs3XlY1WX+//EXqyAugMho5uTC4i4guWC4kOQu5hJmmS1qKYo6ZjZpaV9ztNQsIZfUslFLc0tx19FMUxSXcrKYRDMtfgkqKggoCL8/ujjTGdMQsQM3z8d1eV1yf7b323M8vM7N/TnY5efn5wsAAAAwlL2tCwAAAADuJQIvAAAAjEbgBQAAgNEIvAAAADAagRcAAABGI/ACAADAaAReAAAAGI3ACwAAAKMReAEAAGA0Ai8ASdKAAQPk7+9v9Sc4OFhPPfWUDh48eM+vHxMTI39//3t+nVvx9/dXTEzMn37d4uzbVj0UVlhYmF5++WVblwGgDHK0dQEASo4GDRpo4sSJkqQbN24oLS1Nn3zyiZ577jmtWbNGvr6+Nq4QpVlsbKwqVKhg6zIAlEEEXgAWFSpUUEBAgNVYSEiIWrVqpTVr1mjcuHE2qgwmaNCgga1LAFBGsaQBwG25urqqXLlysrOzsxrftGmTevXqpcDAQLVu3VqvvfaaLl++LEn66KOPVL9+faWlpVn2nzdvnvz9/bVnzx7L2O7du+Xv76+zZ8/+7rV37NihXr16qXHjxmrdurXeeOMNZWZmWrbHxMQoPDxcsbGxatGihTp06KC0tDQdP35cAwcOVLNmzRQYGKinn35aX3/99R/2mpGRoRdffFGBgYFq1aqV3njjDWVlZZW4viXp4MGDioyMVNOmTdWxY0ft27fvD/uLiYlRp06dtGPHDnXr1k2NGzdWRESEjh49qq+++kp9+/ZVkyZN1K1bN+3fv/+mmvr376/AwEA1atRInTp10tKlSy3bR4wYocaNG+vUqVOWsTlz5qhevXqWc/12ScNPP/0kf39/bd26VcOGDVNAQIBCQkI0Z84cZWRk6JVXXlGzZs0UEhKi6dOnKz8/3+q4NWvWWNX38ssvKywszPL1gAED9Nprr2nu3LkKDQ1V06ZNNXjwYJ0/f16rV69WeHi45bnx008/3fbfLT09XVOnTlWHDh3UuHFjdevWTatWrbJsf/XVV9WyZUvl5uZaHTd9+nQ1b95c169flyR9//33ev755xUUFKSgoCBFRUVZPQcOHDggf39/LV++XO3bt1dISIj27t2rixcv6sUXX1Tr1q0tj9lnn31225oBWCPwArDIz89Xbm6ucnNzlZOTo9TUVL399tu6fv26evfubdlvzpw5Gj16tJo2barZs2crKipKW7du1YABA5Sdna327dsrLy9P8fHxlmMK/p6QkGAZ27Nnj3x9fVWzZs2baomLi1NUVJTq1Kmj9957T8OHD9f69es1bNgwS/iRpOTkZG3fvl1vv/22Ro0aJScnJw0aNEgeHh6aPXu2Zs2apaysLD333HNKT0+/bf9LlixRRkaG3nnnHT3//PNauXKlJkyYUOL6Pn78uJ599llVqFBB7777rgYOHKi//e1vt+2twC+//KKpU6fqhRde0DvvvKPLly8rOjpaf/vb3/TYY4/p7bffVl5enkaPHq3s7GxJ0ueff66oqCg1bNhQc+bMUUxMjGrUqKHJkyfryJEjkqRJkybJzc1NEydOVH5+vr777jvNmTNHTz/9tFq1anXLesaPHy8/Pz/NnTtXLVu21Lvvvqs+ffrIxcVF7777rsLCwrRw4UJt2bKlUP391saNG7Vv3z5NmTJFf//737Vv3z49+eSTWrJkicaNG6fx48fr66+/1v/93//d8hzZ2dnq37+/1q9fr2effVZz5sxRs2bNNH78eM2bN0+SFBERobS0NKs3Cfn5+dq0aZM6deokZ2dn/fDDD+rXr58uXLigadOmacqUKTp79qwef/xxXbhwweqas2bN0rhx4zRu3DgFBARo7NixSkpK0uuvv673339fDRo00Lhx43TgwIE7/jcByiqWNACwSEhIUMOGDW8a/9vf/qa6detKki5fvqy5c+eqb9++lvW+kuTn56cnnnhCa9asUf/+/VW7dm3t379fnTt31vXr13XkyBE1bNjQ6ga4L774Qh07drzpevn5+ZoxY4ZCQ0M1Y8YMy3itWrX09NNPa/fu3WrXrp0kKTc3V+PGjVNISIgk6auvvtLFixc1YMAANWvWTJJUp04dLV++XBkZGapYseIt+69du7bmzJkje3t7tW3bVnZ2dpo6daqGDRsmLy+vEtP3/Pnz5enpqblz58rZ2VmS5O7urtGjR9+ytwJZWVmaOHGi2rRpI0k6efKkZs6cqSlTpqhPnz6Sfl2/HR0drR9++EH169dXUlKSevbsqfHjx1vOExgYqBYtWighIUFBQUGqUqWKJk2apJEjR2rlypVaunSp6tSp84dBPDQ0VKNGjZIk+fj4aOPGjapSpYpee+01SVLr1q21efNmHTlyRJ07d/7D/n4rJydHsbGxqly5siRp+/bt2rt3r3bs2GF5s/Hdd99p3bp1tzzHmjVr9P333+vjjz+2PJ9CQ0OVm5urOXPmqF+/fmrWrJnuv/9+bdq0SaGhoZKkw4cPKzk5WREREZJ+Xb/s4uKixYsXW9Yxt2rVSh06dNDChQutlgv169dPnTp1snx98OBBDRs2TB06dJAktWjRQu7u7nJwcLijfw+gLGOGF4BFw4YNtWrVKq1atUorV67UokWLNHDgQM2aNUuzZs2S9GugvH79urp37251bHBwsGrUqGGZdWrXrp3lx+yHDx+Wvb29Bg4cqG+++UZZWVn68ccf9eOPP6p9+/Y31XHq1Cn98ssvCgsLs8w45+bm6sEHH1SFChX05ZdfWu3v5+dn+buvr688PT01dOhQTZw4UTt37lTVqlX10ksvqXr16rftv2PHjrK3/+/L4iOPPKL8/HzFx8eXqL4PHz6s0NBQS9gtqLWwASgoKMjydy8vL0myWrvt7u4uSbpy5YokadCgQXrzzTeVmZmpxMREbd68We+//76kX0NlgU6dOqlr166aOHGiTp8+rRkzZljV+HsCAwMtf69ataokqWnTppYxOzs7Va5c+Q9n539P3bp1LWG34Pyenp5WM+vu7u63PffBgwdVo0YNS9gt0KNHD127dk1ff/217Ozs1KNHD23fvt2yfGHDhg2qWbOm5bj4+Hi1aNFCLi4ulse1QoUKCg4Ovmk5yv9+akeLFi0UExOjkSNHas2aNbp48aLGjRun4ODgO/43AcoqZngBWLi5ualx48ZWYw899JAyMzO1cOFCPfXUU5b1qgVB6be8vLws4aFt27b68MMPdfbsWcXHxysoKEgPPfSQcnJydOTIEZ08eVIeHh433SQnSZcuXZIkvf7663r99ddv2p6SknLTdX/bw7JlyzR37lxt2rRJy5cvl6urq3r06KHx48erXLlyt+z/f3uqUqWKpF+DX0nq+/Lly/L09LTa5ujoKA8Pj1v29lu/90kJLi4ut9z/4sWLmjhxonbs2CE7Ozs98MADliD32+UlktSzZ09t3LhRDzzwgOWnAndai6ur6x8eVxjFce7Lly/f8jGX/vumoGfPnpozZ46++OILtWvXTlu2bFH//v0t+1+6dEmbNm3Spk2bbjrX/z6WBc+7ArNmzdK8efO0efNmbdmyRfb29goJCdGkSZN+d1kMgJsReAH8ofr162vlypX66aefLDNm58+fvynQpKamWr4BBwcHq0KFCtq/f7/i4+PVvn17ValSRT4+Pjp48KCOHz+udu3aWc2oFqhUqZIk6aWXXlLz5s1v2v7bWbvfU6dOHU2fPl03btzQsWPHtG7dOn3yySe6//77NWTIkFseVxBeftuP9GsAKUl9u7u76/z581bb8vPzLaG8uL344os6efKkPvzwQwUFBcnZ2VlZWVlauXKl1X7Z2dmaMmWK/Pz8dPLkSS1YsEAvvPBCsdZScPPkjRs3rMb/96a+4lK5cmX9+OOPN40XPDcK3mQ88MADCggI0ObNm+Xk5KS0tDT16NHDsn/FihUVEhKiZ5555qZzOTre/ltxxYoVNXbsWI0dO1anTp3Sv/71L82ZM0evv/66Fi5ceDftAWUGSxoA/KGjR4/KwcFBNWvWVNOmTeXs7Ky4uDirfQ4dOqTk5GTLj8udnJzUunVr7dy5U8ePH1eLFi0kSS1bttSePXuUkJDwuz/Wl34NrFWqVNFPP/2kxo0bW/5Uq1ZNM2fO1LfffnvLWrds2aKWLVsqNTVVDg4OCgwM1KRJk1SpUiX98ssvt+3zt5+kIP1605OdnZ2aN29eovpu1aqVvvjiC6tPkNizZ4/V8oLidPjwYXXs2FEtW7a0LFH44osvJEl5eXmW/WbOnKnk5GTLjXSxsbH6z3/+U6y1FMza/vaxzMnJ0bFjx4r1OgUefPBB/fzzzzp8+LDV+Pr16+Xk5KQmTZpYxnr06KEvvvhCGzZsUEBAgGrVqmXZ1rx5cyUlJal+/fqWx7VRo0ZavHixtm/ffsvr//zzz2rbtq3lpr06depo8ODBCgkJ+cPnM4D/YoYXgEVGRoa++uory9c5OTn617/+pbi4OEVGRlp+9DpkyBDFxsbKyclJDz/8sH766Se9++678vHxUa9evSzHt23bVq+88orKly9vWSrRokULLV261BIMf4+Dg4NGjx6t1157TQ4ODmrfvr2uXLmiOXPm6Ny5c797Y12BoKAg5eXlKSoqSkOGDJGbm5s2b96s9PR0PfLII7ft/5tvvtH48ePVrVs3/fvf/9bs2bPVp08fS3ApKX1HRUVpx44deu655zRo0CClpaVp1qxZcnJyum1/RdWkSRPFxcWpYcOGqlatmo4ePar58+fLzs7OEroTEhK0ZMkSjRo1SnXq1NGIESO0detWvfzyy/r000+LrbbKlSsrMDBQS5cu1QMPPCAPDw8tWbJE2dnZKl++fLFc47d69eqljz/+WMOHD1d0dLRq1qypnTt3avXq1Ro+fLhlVl6SunbtqqlTp2rjxo1WN/hJ0rBhw9SvXz89//zzevzxx1WuXDmtWLFCO3bs0OzZs295/Ro1aqhatWp64403lJGRob/+9a/65ptvtHv3bj3//PPF3i9gKgIvAItvv/1WkZGRlq/LlSunv/71rxo9erSee+45y/iIESPk5eWlpUuXauXKlXJ3d1enTp00atQoqzWSBZ90EBQUZPmxbfPmzS2zprf7rVt9+/aVm5ubFi5cqBUrVqh8+fIKCgrSjBkzbrtu0dvbWwsXLtS7776r8ePHKysrS76+voqJiVHLli1v2//QoUP17bff6oUXXlDFihU1aNAgDR8+vMT1XatWLS1dulTTpk3T6NGjVaVKFY0bN07Tpk27bX9FNW3aNE2ePFmTJ0+2XP/111/X+vXrdejQIWVmZurvf/+7/Pz8LM+T8uXLa+LEiRoyZIjmzp2r6OjoYq/n1VdfVYUKFdSnTx8FBgbetMSiOLi6umrJkiWaOXOmZs+erYyMDNWpU8fqUy0KuLu7q23bttq9e7e6dOlita1evXpatmyZZs2apZdeekn5+fny8/PTe++9p4cffvi2NcTGxurtt9/Wu+++q7S0NFWvXl3Dhw+/7fIcANbs8v/3jgMAAADAIKzhBQAAgNEIvAAAADAagRcAAABGI/ACAADAaAReAAAAGI3ACwAAAKMReAEAAGA0fvHEb6Smptu6BAAAANxG1aoV7/gYZngBAABgNAIvAAAAjEbgBQAAgNEIvAAAADAagRcAAABGI/ACAADAaAReAAAAGI3ACwAAAKMReAEAAGA0Ai8AAACMRuAFAACA0Qi8AAAAMBqBFwAAAEYj8AIAAMBoBF4AAAAYjcALAAAAoxF4AQAAYDQCLwAAAIxG4AUAAIDRHG1dQGnR6a21ti7hrm156VFblwAAAPCnY4YXAAAARiPwAgAAwGgEXgAAABiNwAsAAACjEXgBAABgNAIvAAAAjEbgBQAAgNEIvAAAADAagRcAAABGI/ACAADAaAReAAAAGI3ACwAAAKMReAEAAGA0Ai8AAACMRuAFAACA0Qi8AAAAMBqBFwAAAEYj8AIAAMBoNg28mzZtUoMGDRQYGGj5M3bsWEnS7t271b17dwUEBKhz587atWuX1bELFixQmzZtFBAQoAEDBujUqVO2aAEAAAAlnE0D77///W9FRETo6NGjlj/Tp0/X6dOnNWLECI0cOVKHDh3SiBEjNGrUKJ07d06StHbtWi1ZskSLFi3SgQMH1LBhQ0VHRys/P9+W7QAAAKAEsnngbdSo0U3ja9euVXBwsDp06CBHR0d16dJFDz74oFasWCFJ+vTTT9W/f3/5+vqqXLlyGjNmjJKTk3XgwIE/uwUAAACUcI62unBeXp6OHz8uV1dXLVy4UDdu3FDbtm314osvKikpSX5+flb7+/j4KDExUZKUlJSkwYMHW7Y5OTmpVq1aSkxMVMuWLQt1/ZSUFKWmplqNOTqWl7e39112VnI5OrJkGwAAlD02C7wXL15UgwYN1LFjR82ePVtpaWkaN26cxo4dq+vXr8vV1dVqfxcXF2VmZkqSrl69etvthbFixQrFxsZajUVFRSk6OrqIHZV8Hh5uti4BAADgT2ezwOvl5aVly5ZZvnZ1ddXYsWP12GOPqUWLFsrOzrbaPzs7W25ubpZ9b7e9MCIjIxUWFmY15uhYXmlpV++0lVLD5N4AAEDZUJQJPJsF3sTERG3YsEFjxoyRnZ2dJOn69euyt7dXkyZN9N1331ntn5SUZFnv6+vrqxMnTqh9+/aSpJycHJ0+ffqmZRC34+3tfdPyhdTUdOXm5t1NWyWayb0BAADcis0Wdbq7u2vZsmVauHChcnNzlZycrOnTp+vRRx9Vz549dfDgQW3atEm5ubnatGmTDh48qIiICElS7969tXTpUiUmJuratWuaOXOmvLy8FBwcbKt2AAAAUELZbIa3WrVqmj9/vt5++23NnTtX5cqVU9euXTV27FiVK1dO7733nmbMmKHx48erRo0aiomJUe3atSVJffr0UXp6uqKionTx4kU1btxY8+fPl5OTk63aAQAAQAlll8+H11qkpqbfclunt9b+iZXcG1teetTWJQAAANyVqlUr3vExfE4VAAAAjEbgBQAAgNEIvAAAADCazW5aQ+mQNTfE1iXcNdeh+2xdAgAAsCFmeAEAAGA0Ai8AAACMRuAFAACA0VjDC/yOnss72bqEu/ZZvy22LgEAgBKBGV4AAAAYjcALAAAAoxF4AQAAYDQCLwAAAIxG4AUAAIDRCLwAAAAwGoEXAAAARiPwAgAAwGgEXgAAABiNwAsAAACjEXgBAABgNAIvAAAAjEbgBQAAgNEIvAAAADAagRcAAABGI/ACAADAaAReAAAAGI3ACwAAAKMReAEAAGA0Ai8AAACMRuAFAACA0Qi8AAAAMBqBFwAAAEYj8AIAAMBoBF4AAAAYzdHWBQAoOb7t3c3WJdy1Bqs32LoEAEAJwwwvAAAAjMYML4Ayb8W0z21dwl2LfLmdrUsAgBKLGV4AAAAYjcALAAAAoxF4AQAAYDTW8AJAGfX+6GdsXcJdGzLrQ1uXAKAUYIYXAAAARiPwAgAAwGgEXgAAABiNwAsAAACjEXgBAABgNAIvAAAAjEbgBQAAgNEIvAAAADAagRcAAABGI/ACAADAaAReAAAAGI3ACwAAAKMReAEAAGA0Ai8AAACMRuAFAACA0Qi8AAAAMBqBFwAAAEYj8AIAAMBoBF4AAAAYjcALAAAAoxF4AQAAYDQCLwAAAIxG4AUAAIDRCLwAAAAwmqOtCwAA4M90/v0EW5dw17yGPGjrEoBShRleAAAAGK1EBN4bN25owIABevnlly1ju3fvVvfu3RUQEKDOnTtr165dVscsWLBAbdq0UUBAgAYMGKBTp0792WUDAACgFCgRgTc2NlaHDh2yfH369GmNGDFCI0eO1KFDhzRixAiNGjVK586dkyStXbtWS5Ys0aJFi3TgwAE1bNhQ0dHRys/Pt1ULAAAAKKFsHnj379+vbdu26ZFHHrGMrV27VsHBwerQoYMcHR3VpUsXPfjgg1qxYoUk6dNPP1X//v3l6+urcuXKacyYMUpOTtaBAwds1QYAAABKKJvetHbhwgWNHz9ec+bM0eLFiy3jSUlJ8vPzs9rXx8dHiYmJlu2DBw+2bHNyclKtWrWUmJioli1bFuraKSkpSk1NtRpzdCwvb2/vInZT8jk62vz9jU3Qd9lC32ULfQMoDJsF3ry8PI0dO1bPPPOM6tWrZ7Xt6tWrcnV1tRpzcXFRZmZmobYXxooVKxQbG2s1FhUVpejo6Dtpo1Tx8HC742PS70Edf7ai9G0C+i5b6LvwfrkHdfzZyurjDRSVzQLv/Pnz5ezsrAEDBty0zdXVVdnZ2VZj2dnZcnNzK9T2woiMjFRYWJjVmKNjeaWlXS30OUobk3u7HfouW+i7bKFvoOwpyhs+mwXedevWKSUlRcHBwZJkCbA7duzQE088oePHj1vtn5SUpEaNGkmSfH19deLECbVv316SlJOTo9OnT9+0DOJ2vL29b1q+kJqartzcvCL3VNKZ3Nvt0HfZQt9lC30DKAybLQLasmWLjhw5okOHDunQoUPq1q2bunXrpkOHDqlHjx46ePCgNm3apNzcXG3atEkHDx5URESEJKl3795aunSpEhMTde3aNc2cOVNeXl6W8AwAAAAUKJG/aa1u3bp67733NGPGDI0fP141atRQTEyMateuLUnq06eP0tPTFRUVpYsXL6px48aaP3++nJycbFw5AAAl03vvzbR1CXctKmqMrUtAKVViAu+0adOsvg4NDVVoaOjv7mtnZ6dnn31Wzz777J9RGgAAAEoxPtcEAAAARisxM7wAAADFbdfnD9u6hLvWvt2/bF1CqccMLwAAAIzGDC8AAIBhOuzeZ+sS7tqOtiHFdi5m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2Dbz79+9X3759FRQUpNatW2vy5MnKzs6WJH399dfq27evAgMDFRYWppUrV1odu3btWoWHhysgIEC9evXS0aNHbdECAAAASjibBd6LFy/q+eef1+OPP65Dhw5p7dq1OnjwoN5//31dvnxZQ4YMUc+ePZWQkKApU6Zo6tSpOnbsmCTpwIEDmjx5sqZNm6aEhAT16NFDQ4cOVVZWlq3aAQAAQAlls8Dr6empffv2qVevXrKzs9OlS5d07do1eXp6atu2bXJ3d9cTTzwhR0dHtWrVSt27d9eyZcskSStXrlTXrl3VrFkzOTk56emnn5aHh4c2bdpkq3YAAABQQjkWx0lycnKUmJioOnXqyM3NrdDHVahQQZLUtm1bnTt3TsHBwerVq5feeecd+fn5We3r4+OjVatWSZKSkpLUu3fvm7YnJiYW+topKSlKTU21GnN0LC9vb+9Cn6O0cXQsm0u26btsoe+yhb7LFvouW4qz7yIF3v/3//6fxo8fr1GjRsnf31+9e/dWUlKSKleurMWLF6t+/fp3dL5t27bp8uXLevHFFxUdHa2//OUvcnV1tdrHxcVFmZmZkqSrV6/ednthrFixQrGxsVZjUVFRio6OvqPaSxMPj8K/GSmQfg/q+LMVpW8T0HfZQt+F98s9qOPPxuNdttD33StS4J06darS09Pl6emprVu36ueff9bHH3+sVatWafr06frggw/u6HwuLi5ycXHR2LFj1bdvXw0YMEDp6dZRKzs72zJ77Orqarm57bfbPTw8Cn3NyMhIhYWFWY05OpZXWtrVO6q9NDG5t9uh77KFvssW+i5b6LtsuVXfRQnCRQq88fHx+uijj3T//fdr1qxZatOmjYKCguTh4aFevXoV6hxHjhzRK6+8ovXr18vZ2VmSdP36dTk5OcnHx0dffvml1f5JSUny9fWVJPn6+urEiRM3bW/Tpk2he/D29r5p+UJqarpyc/MKfY7SxuTeboe+yxb6Llvou2yh77KlOPsu0uKInJwcVa5cWdKvHy0WEhIiScrLy5OjY+EytL+/v7KzszVz5kxdv35dP//8s95880316dNHHTt21Pnz57V48WLl5OQoPj5ecXFxlnW7ffr0UVxcnOLj45WTk6PFixfrwoULCg8PL0o7AAAAMFiRZngbNGiglStXytvbW2lpaWrbtq2uX7+uBQsWqF69eoU6h5ubmxYuXKh//OMfat26tSpWrKju3bsrKipKzs7O+uCDDzRlyhTNnj1bnp6emjBhglq2bClJatWqlSZOnKhJkybp3Llz8vHx0YIFC+Tu7l6UdgAAAGCwIgXecePG6YUXXlBaWpoGDx6satWqadKkSdqxY4cWLVpU6PP4+Pjccr1v48aNtXz58lseGxERoYiIiDuuHQAAAGVLkQJvpUqV9OWXXyo9PV2VKlWSJA0cOFAjR468oxvHAAAAgHutSGt4n3zySf373/+2hF1Jql27NmEXAAAAJU6RAq+zs3Ohb04DAAAAbKlIqbVHjx4aNGiQIiIi9MADD8jFxcVqe8+ePYulOAAAAODiIfRMAAAgAElEQVRuFSnwzps3T5L04Ycf3rTNzs6OwAsAAIASo0iBNzExsbjrAAAAAO6JIq3hLZCcnKw9e/YoOztbFy5cKK6aAAAAgGJTpBne69eva9y4cdq8ebPs7e21detWvfnmm0pPT1dsbKwqVqxY3HUCAAAARVKkGd65c+cqMTFRH330kcqVKydJeuqpp/Tzzz9r+vTpxVogAAAAcDeKFHg3btyoV199VS1atLCMNW/eXJMnT9bOnTuLrTgAAADgbhUp8J47d05//etfbxqvXr26rly5ctdFAQAAAMWlSIG3bt262rdv303jGzZskI+Pz10XBQAAABSXIt20NmLECI0aNUrff/+9bty4obVr1+rUqVPatm2bZs2aVdw1AgAAAEVWpBne9u3bKyYmRt99950cHBy0aNEi/fTTT5o1a5Y6duxY3DUCAAAARVakGd6zZ8+qTZs2atOmTXHXAwAAABSrIs3whoeH64knntDq1auVmZlZ3DUBAAAAxaZIgXfZsmXy8fHRW2+9pdatW2vs2LG/exMbAAAAYGtFCrzNmjXT66+/rr1792r69Om6du2ahg4dqnbt2nHTGgAAAEqUIgXeAk5OTurQoYMmTpyoESNGKD09XQsXLiyu2gAAAIC7VqSb1iQpMzNT27ZtU1xcnA4cOKAaNWroueee06OPPlqc9QEAAAB3pUiBd/To0fr8889lZ2enjh07avHixQoODi7u2gAAAIC7VqTAm5qaqgkTJqhOnTry8vLS/fffX9x1AQAAAMXijgJvfn6+Fi1apDNnzmjChAmWcS8vLz355JMaPHiw7O3valkwAAAAUKzuKPBGR0fr888/V0REhFq1aiUPDw9dvnxZ8fHxmjt3ro4ePap58+bdq1oBAACAO1bowPvZZ5/pwIEDWrlyperVq2e1rXPnznr88cc1cOBArV69Wr179y72QgEAAICiKPT6gxUrVig6OvqmsFugXr16io6O1urVq4utOAAAAOBuFTrwJiUlqXXr1rfdJzQ0VCdOnLjrogAAAIDiUujAm5ubKwcHhz/cz87O7q4KAgAAAIpToQOvj4+P9u3bd9t99uzZo7p16951UQAAAEBxKXTgffTRRxUTE6OzZ8/+7vakpCTFxsbqscceK7biAAAAgLtV6E9p6Nevnz7//HP16tVLvXr1UmBgoNzd3ZWRkaEDBw5o1apVCg0N5VcLAwAAoEQpdOC1t7fX3LlzNXfuXC1btkwfffSRZZuXl5eGDRum55577p4UCQAAABTVHf3iCQcHBw0fPlzDhw/XDz/8oEuXLsnd3V0PPPAAv2ENAAAAJdIdBd7fql27dnHWAQAAANwTTMsCAADAaAReAAAAGI3ACwAAAKMReAEAAGA0Ai8AAACMRuAFAACA0Qi8AAAAMBqBFwAAAEYj8AIAAMBoBF4AAAAYjcALAAAAoxF4AQAAYDQCLwAAAIxG4AUAAIDRCLwAAAAwGoEXAAAARiPwAgAAwGgEXgAAABiNwAsAAACjEXgBAABgNAIvAAAAjEbgBQAAgNEIvAAAADAagRcAAABGI/ACAADAaAReAAAAGI3ACwAAAKMReAEAAGA0Ai8AAACMRuAFAACA0Qi8AAAAMBqBFwAAAEazaeBNTEzUM888o+bNm6t169Z66aWXdPHiRUnS119/rb59+yowMFBhYWFauXKl1bFr165VeHi4AgIC1KtXLx09etQWLQAAAKCEs1ngzc7O1qBBgxQYGKi9e/dqw4YNunTpkl555RVdvnxZQ4YMUc+ePZWQkKApU6Zo6tSpOnbsmCTpwIEDmjx5sqZNm6aEhAT16NFDQ4cOVVZWlq3aAQAAQAlls8CbnJysevXqKSoqSs7OzvLw8FBkZKQSEhK0bds2ubu764knnpCjo6NatWql7t27a9myZZKklStXqmvXrmrWrJmcnJz09NNPy8PDQ5s2bbJVOwAAACihHG114Tp16mjhwoVWY1u3blXDhg114sQJ+fn5WW3z8fHRqlWrJElJSUnq3bv3TdsTExMLff2UlBSlpqZajTk6lpe3t/edtFGqODqWzSXb9F220HfZQt9lC32XLcXZt80C72/l5+frnXfe0a5du7R06VL985//lKurq9U+Li4uyszMlCRdvXr1ttsLY8WKFYqNjbUai4qKUnR0dBG7KPk8PNzu+Jj0e1DHn60ofZuAvssW+i68X+5BHX82Hu+yhb7vns0Db0ZGhv7+97/r+PHjWrp0qfz9/eXq6qr0dOuolZ2dLTe3Xxt3dXVVdnb2Tds9PDwKfd3IyEiFhYVZjTk6llda2tUidlLymdzb7dB32ULfZQt9ly30Xbbcqu+iBGGbBt4zZ85o8ODBuu+++7Rq1Sp5enpKkvz8/PTll19a7ZuUlCRfX19Jkq+vr06cOHHT9jZt2hT62t7e3jctX0hNTVdubl5RWikVTO7tdui7bKHvsoW+yxb6LluKs2+bLQq5fPmyBg4cqKCgIC1atMgSdiUpPDxc58+f1+LFi5WTk6P4+HjFxcVZ1u326dNHcXFxio+PV05OjhYvXqwLFy4oPDzcVu0AAACghLLZDO+aNWuUnJyszZs3a8uWLVbbjh49qg8++EBTpkzR7Nmz5enpqQkTJqhly5aSpFatWmnixImaNGmSzp07Jx8fHy1YsEDu7u62aAUAAAAlmM0C7zPPPKNnnnnmltsbN26s5cuX33J7RESEIiIi7kVpAAAAMEjZ/JwLAAAAlBk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rUQE3osXLyo8PFwHDhywjH399dfq27evAgMDFRYWppUrV1ods3btWoWHhysgIEC9evXS0aNH/+yyAQAAUArYPPAePnxYkZGROnPmjGXs8uXLGjJkiHr27KmEhARNmTJFU6dO1bFjxyRJBw4c0OTJkzVt2jQlJCSoR48eGjp0qLKysmzVBgAAAEoomwbetWvX6sUXX9To0aOtxrdt2yZ3d3c98cQTcnR0VKtWrdS9e3ctW7ZMkrRy5Up17dpVzZo1k5OTk55++ml5eHho06ZNtmgDAAAAJZijLS/+0EMPqXv37nJ0dLQKvSdOnJCfn5/Vvj4+Plq1apUkKSkpSb17975pe2JiYqGvnZKSotTUVKsxR8fy8vb2vtM2Sg1HR5tP6NsEfZct9F220HfZQt9lS3H2bdPAW7Vq1d8dv3r1qlxdXa3GXFxclJmZWajthbFixQrFxsZajUVFRSk6OrrQ5yhtPDzc7viY9HtQx5+tKH2bgL7LFvouvF/uQR1/Nh7vsoW+755NA++tuLq6Kj3dOmplZ2fLzc3Nsj07O/um7R4eHoW+RmRkpMLCwqzGHB3LKy3tahGrLvlM7u126Ltsoe+yhb7LFvouW27Vd1GCcIkMvH5+fvryyy+txpKSkuTr6ytJ8vX11YkTJ27a3qZNm0Jfw9vb+6blC6mp6crNzSti1SWfyb3dDn2XLfRdttB32ULfZUtx9l0iF4WEh4fr/PnzWrx4sXJychQfH6+4uDjLut0+ffooLi5O8fHxysnJ0eLFi3XhwgWFh4fbuHIAAACUNCVyhtfDw0MffPCBpkyZotmzZ8vT01MTJkxQy5YtJUmtWrXSxIkTNWnSJJ07d04+Pj5asGCB3N3dbVw5AAAASpoSE3j/85//WH3duHFjLV++/Jb7R0REKCIi4l6XBQAAgFKuRC5pAAAAAIoL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PwAgAAwGgEXgAAABiNwAsAAACjEXgBAABgNAIvAAAAjEbgBQAAgNEIvAAAADAagRcAAABGI/ACAADAaAReAAAAGI3ACwAAAKMReAEAAGA0Ai8AAACMRuAFAACA0Qi8AAAAMBqBFwAAAEYj8AIAAMBoBF4AAAAYjcALAAAAoxF4AQAAYDQCLwAAAIxG4AUAAIDRCLwAAAAwGoEXAAAARivVgffChQsaNmyYgoOD1aJFC02ZMkW5ubm2LgsAAAAlSKkOvKNGjVL58uW1Z88erVq1Svv379fixYttXRYAAABKkFIbeH/88UcdPHhQY8eOlaurq2rWrKlhw4Zp2bJlti4NAAAAJYijrQsoqhMnTsjd3V1/+ctfLGN169ZVcnKyrly5okqVKt32+JSUFKWmplqNOTqWl7e39z2ptyRwdCy172/uCn2XLfRdttB32ULfZUtx9m2Xn5+fX2xn+xOtW7dOs2bN0ueff24ZO3PmjMLDw7V7925Vq1bttsfHxMQoNjbWamz48OEaMWLEvSj3tlJSUrRixQpFRkYaHbj/F33Td1lA3/RdFtA3fZd0pfYtQ/ny5ZWVlWU1VvC1m5vbHx4fGRmpNWvWWP2JjIy8J7X+kdTUVMXGxt4042w6+qbvsoC+6bssoG/6LulK7ZIGX19fXbp0SefPn5eXl5ck6eTJk6pWrZoqVqz4h8d7e3uXmnclAAAAKLpSO8Nbq1YtNWvWTP/4xz+UkZGhs2fPas6cOerTp4+tSwMAAEAJUmoDryTNnj1bubm5evjhh/XYY48pNDRUw4YNs3VZAAAAKEEcJk2aNMnWRRRV+fLl1blzZw0ePFiDBg3SQw89JHv70pnh3dzc1Lx580KtPzYJfdN3WUDf9F0W0Dd9l2Sl9lMaAAAAgMIondOhAAAAQCEReAEAAGA0Ai8AAACMRuAFAACA0Qi8AAAAMBqBFwAAAEYj8AIAAMBoBF4AAAAYjcALAABQTPh9XiUTgRclFi8agFmuXbum/fv327oM4J7KycnRN998Y+sy8D8IvCix7OzsLH/Py8uzYSX3XkG4v379upKSkpSWlmbjimzD9Me5rLpx44Yk6aOPPlJMTIzVWFlx6dIlHTp0SLt379b169dtXc6fouAxjo+P16lTp2xczb1X0O/ixYs1a9YsSWX3NS0zM7PEPc8dbV0A7syNGzfk4OCgb775Rnv27NGJEydUv359tW/fXj4+PrYur8gK+jp58qS++OILffvttwoKClKbNm1Uo0YN2dub/d4sLy9PDg4Oev/997V582adPHlSISEh6tq1qx5++GGVK1dODg4OcnZ2tnWpxSo/P192dna6evWq9u7dq9OnT+v++++Xv7+/atWqJUdHc1+izpw5o/j4eLm7uyskJEQVKlSwdUn3TMH/35SUFD3yyCOSJAcHB0n/fbP32ze4psjLy5O9vb22bNmihQsX6tq1a3JwcNCMGTM0cOBA9erVy+jXtoLHeMmSJUpOTtYbb7yhhg0bGvuYF/SbkpKi8PBwSTL68f2tgud6cnKyVq1apR9//FHff/+9Hn/8cfXp00fOzs6W13tbscvn58alUteuXVWxYkVVr15dV65c0ZUrV1SzZk0FBgbq0UcfLXXfPAv+I/Tr10/Sry8Sly5dUvny5dWwYUP5+/urU6dO8vT0tHGl905GRoYeeughvfXWW0pOTtbHH3+sS5cuyd7eXnXr1tX48ePVoEEDW5dZrHJzc+Xo6KiYmBht2LBB2dnZqlSpkmrUqKGGDRuqbt26uv/++9WkSRNbl1osCt7Y7d27V//3f/8nOzs7eXh4yMHBQY0aNVK7du3UsmVL44KAJJ0/f15RUVH64YcfNGTIELVt21a1atWSk5OTrUu7pzIyMtSlSxdNmDBB1atXV1ZWlr788ktt2bJFM2fOVKNGjWxd4j138eJFTZ8+XefPn9fIkSON7vncuXMaNGiQsrKyNGbMGAUHB6tKlSplJvgOGDBA3t7eCg4O1ty5czV69GhlZWXJ29tbHTp0sGltDpMmTZpk0wpwx44ePaqNGzcqLi5OISEh8vX1laenpy5fvqydO3cqNDS0VAXDgrB7+vRpLViwQFu3blW1atV08uRJNWvWTJ988on27dun4OBgPfDAA7Yut9jduHFD9vb2+vTTT5WXl6eRI0cqNTVVjo6Oeuutt7Rx40Z5eXnpySefNG7Gs+CbwJgxYzRr1iw9++yzSkhIULly5RQXF6eDBw+qWrVqCggIsPnsQHGxs7PT2LFj1alTJ40ePVp+fn6yt7fXmTNn9Nlnn+n06dNq06aNrcssdhkZGbp06ZKcnJx09OhRHTt2TD/++KOuXLmi8uXLq2LFirYusVjl5eXJzs5On3zyia5cuaIxY8boL3/5i2rUqKFGjRrpq6++UkZGhpo3b27rUu85V1dXNWnSRMeOHVNMTIzc3Nzk7+9vmRE1SXp6uk6dOqW0tDTt3r1bSUlJysjIUH5+vlxdXVWuXDlbl1jsCp7rhw4d0urVq/Xxxx+rQYMGmjdvniZOnKglS5bo3LlzatOmjU2Dv1nfPQ334YcfKigoSJmZmerataskqVKlSgoMDFRgYKBSUlJ05swZ1a1b18aV3pmCILN582a1bdtW0q8/EvLy8tLo0aOVmZmpqlWrKjQ01MaV3hsFLwAnT55U7dq1JUkbN26Uj4+Pqlevri5duqhmzZpycXGxZZnFruBxP3bsmDw8PBQQEKAzZ87oxo0bmj17tj744AMdOnTI8lw3gb29vXJzc1WlShX1799f7u7uql27tkJCQnTmzBkdPnxY/v7+ti7znvD29taoUaMk/fqmfceOHTp06JDi4uI0ZMgQ9e3b18YVFq+C/9dXr15VnTp1LON5eXmqWLGiGjduXCZubLp27ZrKlSsnb29vTZ06Vbt27dKKFStUtWpVm8/43QvVq1fXtGnTJEk7d+7UunXrNH/+fGVlZenll19Wt27dbFxh8St4rn/77bcKDg6W9Osylnr16qly5cp69NFHNW/ePJu/wSHwlhLXr1/X1q1b9dZbb6ly5crKz89X06ZNrV4wvL295e3tbcMqi6bgP0u1atV07NgxSdK6devUrl07y/bz58/bqrx7rmDWsm3btpo3b54yMjL0n//8R0899ZQkadeuXXrhhRdsWeI9UdB3Zmamypcvr7y8PG3fvt2yvW7dutq/f7+qVq1qtX9plZOTIycnJ3355ZfKz8/XkiVLNGLECEmSk5OT6tatW+rerP6RgnV9Fy5c0IYNG5SSkqKgoCAFBARo7NixysrK0v79+1WvXj1bl3rPtGrVSoMGDZKfn5/atWunqlWrKj8/X3FxcRo6dKity7snCh73Y8eOaeHChTp//rxq1qyp7OxsnT17Vj///LM+//xz7d27V15eXrYu964V9HvlyhXt2rVLly9fVosWLRQWFqawsDClp6dr48aNRi/lkKTWrVtr/vz52rt3r9asWaMXX3xRkrR+/Xo1bdrUxtUReEsNZ2dnLV++XMnJydq6dau2bNmiESNGqEGDBurdu3epXd/62x9Th4SEaOnSpTp37pxcXV3l7u4uSdq8ebPefvttW5Z5z5w9e1Zubm7y9PRUUFCQ+vXrJxcXF7Vu3Vr//Oc/dezYMaWkpBg1y/m/mjRponLlyunYsWNKTU21LFtZt26dZca7YO1raVawVvXo0aPau3ev9uzZo59++km9e/dWUFCQcctVpP/ekPbuu+/qm2++0YULF7Ru3TrVrFlTzZs3V/369VWnTh3dd999Nq60eBUEoGvXrikwMFDPPPOM/vnPf+rAgQOys7NTYmKifHx81KVLF1uXek8UTGJ89913qlChgurXr6+ff/5ZTZo0UXBwsLKzs1W7dm0jwq7038c7JiZGCQkJOnnypBwdHdWkSRN17NhRTZs21SOPPFIqv0ffibp16yoyMlKxsbE6e/aszp49q3/84x/68ccfNWbMGFuXx01rpUXBN/yMjAzLDWnHjx/XmjVrtH37dqWkpOjpp5/Wyy+/bONK70zBTUtTpkxR27Zt9dBDD0mSPvvsM02aNEk1atSQp6enlixZYuNKi19+fr569eqlevXqqXXr1mrWrJmqVq0qR0dHHT58WCNHjlSdOnX0+OOPq3PnzrYut1gVfIO4fv26nJ2dlZWVJVdXVx05ckQTJ05UlSpVdObMGS1dulT33XdfqV+/e/LkSVWqVMkyW33t2jVt2bJFq1at0pEjR1StWjWFhoZq7NixcnNzs3G1xa9Zs2ZavXq1KlasqEmTJqly5cpav369KleurJdeekndu3e3dYn3xJNPPqn+/furS5cu2rlzp7Zv3y53d3f5+voqLCzM8qa+rCj4f2+qoKAgffTRR6pcubJmzJihvLw87dixQx4eHpowYYLRExcF8vPztWLFCu3cuVMuLi7Kz8/X8OHDS8RSLfOmFAzl4OCgzMxMhYaGKjw8XJ06dVKbNm306quvavz48ZYnl1S6ZsMKZrU2btyoJ5980jIeFhYme3t7ubq6qmHDhrYq757Ky8tT7969tXfvXr355puqUqWKWrVqpRYtWujBBx/U3r17LYHQNAXhdeLEiUpLS1P//v0VEhKioKAgPfXUUzp37pxGjRplRNiVfv382caNG6tSpUpKSkrSc889p4iICEVERCglJUVr1qzRzp07jQq7BeFm9+7dqlevnmrVqqWvvvpKWVlZiomJ0X333aeTJ09a1u2bpOA5GxQUpAULFig/P19du3ZVWFhYqXp9LoqC/r799ltt3LhRx44dU/PmzdWlSxfjluxI/32e79q1S/Xr11fjxo11+PBh5ebmas6cOZo0aZKuXr2q1q1b27rUeyY3N1cHDx7U3r17dd999+nhhx+2fOJSSULgLQUKXkDOnz+v5s2ba/v27dq+fbucnJzUuXNn9e3b12otb2l5MS14oUhKSpKvr6+++uorVa9eXc7OzqpU6f+zd+dxNeX/A8dft6sS7bTIUpFWSxElJVtlibGOdQxjLGMMs5gZM7YxlmEGM2Mfy9gmW6uQkEQkqVSiqIhKKBFpr/v7w+PeL2a+398scbtnzvOfGbf+eJ/Ouee8z+fz/rw/ugwePFjZIb5WUqmU8ePHM2TIEGQyGaGhoYSEhHDs2DHMzc1xdnbG09NTMC25XiSRSKiqqqJFixYEBwdz48YNpFIpHh4eTJw4kVatWr30u6ru888/R1tbm7179+Ln58emTZvo1KkT77zzDl5eXkyfPl1wddrykbzq6mrKysoU6xAMDAwAMDMz4/r16+jq6iozzNdCfs3Onj2bxo0bs3z5ci5fvsyMGTMwNDRU1HMLkfy8L1iwAENDQ7S1tQkODiYwMBBbW1s6duyIr68vLVu2VHKkdUN+vMXFxYr/P3HihKLriIODA4mJiYIczZfP0AYHB7N+/XqMjY3R0dEhKCgIc3NzXFxc8PT0pFmzZsoOFRB3WlMJ8pvnp59+iqenJ4cOHeLy5cusWLGCkydPMmLECAYMGIC/v7+SI/1r5DeHsLAw0tLSWLNmDWvXriUiIoKcnBwlR/dm1NbW4uPjww8//MDw4cPx9/dn7dq12NjYsGfPHpKTk5UdYp2T70a0b98+rl27xpo1a9iwYQMff/wxaWlp+Pj4MGLECH799VeePHmi5Gjrho6ODjk5OaipqREcHMxPP/2Evr4+X3zxBZ06dWLGjBmUlZUpO8zXwsPDA1NTU/Ly8nj27BnGxsbIZDL8/f1p3769ssN7raRSKdOmTWP16tU8fPiQkJAQAMEmu/KR7du3b5OXl8fWrVuZMmUKdnZ2TJ06lYsXL7J+/XpB7rrWp08fZDIZOTk5FBQUKDaCCg0NVelNof4X+eDaL7/8wty5c9mzZw8ff/wxw4cPR1tbGz8/v3pVjij24VUBEomEu3fvsmXLFtauXYuenh4AlpaWGBgYoKurS4cOHdi9ezdmZmYq9+VycXHBxcUFTU1NEhMTuXTpEmlpaaSlpdG6dWtBTfO+SiKR4OrqSmxsLOfOncPJyQlLS0s8PDyYMmUKtra2glvMJJFIkEgkzJs3j8mTJ+Pt7Y2RkRFt27bFyMiIu3fv0qVLFy5cuEB5eTlOTk7KDvkfkScBsbGx7N+/HzMzM7y8vOjfvz++vr40b96cgoICwdb3SaVSevbsibGxMY0bN2br1q2cOnWKgoICli5dKqjkT95T++HDh9y4cYMrV64AzzuRZGdnExQUxKVLl/D29laZmbi/Qn6tBwQEoKWlhY+PDxcuXCAnJ4cvvviCqqoqevXqxZAhQ5Qdap3T1NSka9euipHrjRs3kpiYSFZWFiY7pJwAACAASURBVN99952grnP4z7kuKysjJyeH4cOHo6Ojg4mJCR06dKBjx45YWVnRo0cPRc6ibMJ6kgrYkydPaN68OTExMbi5uSnKATw8PNixYweHDx9GU1OTiIgIevbsWe+bW8u/LDU1NdTW1tKuXTs6dOhAeXk5sbGxnDx5kvPnzzNjxgxlh/rayP8GDg4OfPTRR/z888+89dZbfPjhhwwZMkSwTcolEgmlpaUYGxvz7Nkzxee1tbV4enqyZcsW3N3dMTc3JyQkBG9vb5o3b67EiP8Z+QyNq6srt2/fZsGCBYSFhfHhhx/Stm1bRo0axYgRI5QcZd2SX9tZWVnEx8ejqamJs7MzXbt2Zfbs2RQWFuLp6UmjRo2UHWqdkiexixYt4tq1a+jq6pKTk4OjoyPq6urU1NSgq6sryLp8+M+snaWlJWfOnAGez+B169YNeL75iJBaTMqv8/v373P9+nXU1dXR1NTE29tbMdI7depUwV3n8LzNooaGBgcPHuTChQtIJBIWLVqk+HmTJk3qXX2+mPCqCFtbW2xsbFixYgVff/01rq6u3Lx5k40bN9KiRQsArK2tiYyMVKkkafv27fj7+6Ojo0P37t1xd3fHxcWFnj17UlJSItgHAzy/YZw+fRp9fX1qa2v55JNPSEhIICwsDDU1NUaNGqXsEF+bRo0a4eLiwpIlS9DQ0KBXr15oaGhw7tw5rl+/jqurK66urmzcuFGlR7hffLHT09Nj6tSp+Pj44OfnR3BwMBMnTsTY2FhQo33yY87JyWHSpEno6emhp6fH3r17sbW1ZfDgwfTq1UvQMzcrVqygoKBA0XUlOzsbS0tLJBIJ5eXlyg7vtbOxsUEikXDv3j2aNm2qSPbDwsL48ccflR1enZBf53l5ebz33ntUVlbSokUL9PX16dChA97e3oo1KUIkPy51dXW0tLQ4ePAgycnJDB06lH79+ik60tQnYlsyFVJYWMjq1asVCVGzZs2wtLRk7ty5tGzZknfeeQcPDw+mTp2q7FD/lKysLEaNGsWXX37JnTt3iI6Opri4mLZt29KhQwcmTpyoaMEmRBEREYp2LZ07d+bSpUvcunULmUxGTU0NSUlJgttd7VXLly/n4sWL1NbWUllZSdOmTfH09GTq1KkcOnSILVu2cPToUWWH+bfJF5xu376drKwsHBwcMDQ0JCEhgcDAQCQSCcuWLRNU2zn57NPSpUspLi5m4cKFpKamkpqaSlpaGllZWRgZGbFt2zZlh1qn5MddUlJCXl4ehYWFWFpaCq7H8H+zatUqrK2t8fLyQktLS/H58ePHmT17NmZmZlhbW7N582YlRll35N/txYsXU1xczGeffUZCQgIJCQnk5uby7Nkz2rZty5IlS5Qdap2LjIykSZMmL20mkZaWRkBAAOHh4ZSUlGBnZ8eWLVvq1aJUMeGtx+RvkPI96E1MTFBTU1NsIVxdXY2rqytRUVFs27YNbW1tfvrpp3o/ciLvJXzgwAHS0tJ4sYw8MTGRgIAA0tLSCA4OVl6Qb0BOTg47duwgICAAHx8fZs6ciUQi4caNG+jo6ODi4qLsEF+bR48eKVbrJyYmkpGRQUlJCd26dcPQ0JBVq1aRn5/P0KFDVX66v7KyEh8fH/Lz89HS0sLJyQkLCwuys7OJiYlh9erVgqzf3blzJ82aNcPHx0fxWW5uLsnJyTRq1IhevXopMbq6J79ff/HFFyQnJyOVSmnRogVt27ale/fuWFtbC2ajhVdVV1fz2WefER0djbq6Or6+vvTv31+xzWxKSooiARTa32Dt2rV07Njxpen79PR0zp49i7GxsSDrlVeuXImHhwfJyckkJiYye/bsl3aRi4qK4syZMy+VONQHYsKrAhYtWkRoaChSqZQ+ffowYMAAXF1dFaULaWlpJCQkMHLkyHpfzlBbW8u7776LtbU1lZWVNG/eXHDtmP6quLg4jhw5QtOmTZk4cWK9eiOuS/IRkfDwcEJCQrh8+TK9e/dmwoQJ2NnZKX4vPz+f7du3M3DgQBwdHVW6LZk8CSoqKmLv3r1UV1fTuXNnnJyc0NbWpqioCD09PcGUNLy4xerhw4fZtm0bX331FR06dMDU1FTZ4b028vN869YtRo0axdatWzl9+jRnzpyhUaNG5OXlUVNTw4YNGwTZZlAuIyOD77//nujoaKRSKYaGhgwfPpyhQ4cqdlAUghdH8w8fPkxQUBALFizAwsJCsPfvF8nbkZ04cYJdu3aRnJyMgYEBw4YNY+zYsZiYmCg7xD8kdmmop+SrfY8cOcKBAwdYs2YN3bt3Jzo6mm3bthESEsKdO3dwc3NTrIpUhVrHgoIC7t69S0FBARkZGYSFhVFSUoKBgQHGxsbKDu+1k5/X+Ph4EhISaNSoEerq6pSUlHD16lWOHDmCoaHhS31ohUK+oGX8+PE4OzvTp08frl69yo8//sjBgwfJzMzExcWFJk2a0KNHD5o1a6bSyS78p9+wtrY2nTt3Jjk5mV27dlFWVkbr1q0xNDRUdK0QAvn1vWzZMg4fPkx5eTk5OTlcu3aNu3fvUl5ejq6ubr1/Mf+r5AnQtm3baNasGePGjSM/P5+GDRvy4YcfEhUVxVtvvSXYHeXk5/2LL76gY8eOzJkzhy+//JImTZqwdetWtm7dSm5u7kv94lWZ/HhXr15NUFAQGRkZZGRkkJubS2VlJTKZDC0tLZV4Jv9VtbW1SKVSTp48yaVLl1i+fDne3t40btyY48ePs2bNGkJDQxk+fHi960whvLMhEPLk4Pz580ydOlWxyrVfv36UlJTg5+dHWloa6urqKtXE3NjYmDlz5nDr1i2ys7OJi4sjPT2dS5cuYWJiQufOnenfv3+9aVRd1+QjeYGBgcTFxfHo0SMcHR3R0tLi4sWLlJSU0KZNG8UWy0IhHwE7fvw45ubmzJ8/n5qaGt5++21yc3OJiooiKCiIZ8+eoa2trfJbkMqP9+HDhwQGBlJeXk7Tpk3p3r07lZWVbN68mcuXL7N8+XKaNGmi7HDrjPwBf+jQIY4dO0bjxo05deoUZ8+eJSwsjICAAObMmUOPHj2UHGndkn+vnz59qqhrDAwMxNfXFysrKxwdHet9qdk/Id/2Pjk5me3btys+HzFiBFKplKioKIYPH67ECOuW/DrfvXs3wcHBGBgYEBoayokTJzh58iTa2tosWLCAzp07KznS1ycwMBB3d3caNWqEnZ0d1tbWjBs3jrS0NK5du1YvO1OICW89JR8ZUldXp7i4+KWfaWtrM23aNMW/Ve0tUiqVYmVlhZGRET169CAzM5P09HSSkpIICAhAV1dX5es2/z8ffvgh3377LZWVldy4cQMtLS0WLFjA9evXBdmMXz4q0KBBA9q3b6+YEmvUqBHW1tZYWVkxbtw4GjdujEwmU+lkF/7Tiuzy5csEBwfTqVMnYmJi2Lp1K25ubjg4OJCWliaoZFf+klJQUMDIkSPR19enUaNGDBs2jGHDhnHz5k1OnDjxUq2f0Li7u7Ns2TK8vLwoKChQ1CmfPXuWYcOGKTm616uwsBBzc3PCwsIYMGCA4qVv4MCBbN68+aUFTqrsxet84sSJ2NraAjBlyhSmTJlCWloaBw8eFFQJx4vU1NSorKzE2NiYnJwcHjx4oOg0o6+vT7du3XB1dVV2mH9ItTKlfxn5is+goCAKCgpwd3fHycnpd02cVWU6VF7DmZ6ezu7du6msrGTVqlWYmpqir6/P0KFDiY+Px97eXtmhvhbyG2V6ejoxMTE0atQIV1fXlzZWEGqdo1Qq5dmzZ3z//ffcvn0bbW1tfHx8MDMzQ09PDzU1NcUImKpcz39G3759fzeNe+vWLUxNTQU3rS8/bytWrOD48eNUVFTw0Ucfoa+vj4aGBq1btxZkvb78vhYREYGtrS0bNmxQLDqdPXs2lpaWaGpq4ujoqOxQXysLCwvc3NzYuHEjGhoauLq6kp2dzaFDh2jSpIng2nOtXr2a6OhodHR0XuoXb2dnV+8Wa9W12NhY/P39UVdX59mzZ/Ts2RMrKytMTEzQ0tKqt/dwsYa3HkpPT6dp06bo6+vTtm1bTExMyMjI4NKlS1y6dIlr165hbGyMoaGhskP9S+Qjd/Pnz0cmk/HJJ5+QlJTE4sWLWblyJVVVVYwYMUJwN0Y5+U3gvffeIzMzk+DgYEJDQ4mPj0cqlZKXl4e2tna9nAr6J8rKypBKpWhqatK0aVO0tbU5efIk586dIycnh7KyMtTU1BRdG1RdbW2togepn58fP//8M8nJyTRs2JCWLVtiYGCAurp6vX0o/F3y41FTU6OiooJjx45x5MgR7t27R+PGjWnYsCENGzYU3HHLZyOGDBnCmDFjsLa2RiqVoqOjQ1paGgYGBkycOFGQdfmvsrW1JTc3l3Xr1rFz507Onj1Lw4YN+eSTTwSzRkN+/ebm5vLo0SMOHTpEeHg4ZWVlmJmZCbqVJjx/jltYWDBmzBhatGhBbGwsR44cISkpiezsbJo0aVJvO3GIXRrqmfj4eI4ePcrXX39NREQEzs7OGBkZ8eDBA+Li4rh06RIpKSksXrxYJVf7Pn36lD59+hAXF0dpaSm9evVi8uTJmJmZceTIERYtWiTI+l35KFBoaCi//PILR48eJSIigpCQEMrKyjh//jw2Njbs3LlTMImf3MiRI9mzZw8FBQWKbTcfP37MsWPHCA8P5/Lly0yaNIlPPvlEyZHWDflI/ueff86NGzfo0KEDjx494tq1a+jo6ODq6srYsWMFNeUpv77LysoUPVgrKirw9/fnwIEDZGRkYGVlRUhIiMqVYP0v8nOdkZHBDz/8wNq1a1/qnV1UVKRyAxN/xYvdCgoKCmjYsCGmpqY8efKEjIwMqqqqFOtPhEB+nb8oKytL0X82Pz+fLl26sHPnTsF0XnlVbW0tT548QU9PT5H8Z2VlERoaSmBgIKtXr663LTXFhLeeyc7OpqSkhKKiIubNm0fHjh2xtbWlS5cutGvXjsaNG5OdnY2FhYWyQ/1L5DfGmJgY1q9fz+eff054eDgXL14kJCSEJ0+e4OXlRVRU1EtNy4VCfvyzZ8/G3d2dkSNHsnz5clq1asXYsWOZMmUKHh4eTJw4Udmh1qnKykr8/f0ZNmwYTk5OODo6MmjQIPr06aMo37h58yYNGjSgVatWf/hAUVXdu3fn8OHDGBoakp+fT1ZWFsnJyYSFhTFq1CgmTJig7BDr3Ntvv011dTUTJkygf//+irKNnJwcEhISBNeTVF6numDBAoKCgvD09OS9996jdevWGBgYCG40+7+ZM2cOZ86cQVNTkx49euDi4kL37t2RyWQYGRkp/k5CMWbMGHR1dZkyZYqi1zDAuXPnyMzMFNx9HP6T7B87dowdO3aQmZmJl5cXPj4+dO/eXSVKtMSShnpGX18fY2NjWrZsiZWVFUVFRcTHxxMdHU1SUhI3b96kXbt2KjdtIr/ZmZqacuXKFTZu3Ii6ujozZsygVatW7Nq1i6dPnwp2O12JREJtbS3nzp2jtLQUd3d3Fi5cyKRJkzA1NeXQoUO4u7vTunVrZYdap6RSKR06dEBdXR13d3fu3bvH7t272b17N6mpqUgkEtq1a6eYAlP1xWrHjh0jLi6O6upqSktL8fDwoGHDhujo6NCqVSvat2+Pu7s7bm5ughrplGvRogWFhYXs3LmTrVu3cv36dQwMDLC3t1cs7hES+X1NQ0MDLS0tkpKSOHPmDFlZWZSVlVFdXY2hoaHKX9d/RF66c/HiRXbt2sX27duprq7m1KlTim4FiYmJODs7o6Ojo+xw60xNTQ0AN27cYMOGDezZs4fCwkJat26Ng4ODYGu15dfwe++9x8iRI7Gzs+Po0aMEBwcTFhZGUlISjRs3rtelO+IIbz2TnJxMQUEBjo6OiiTg2bNnxMfHEx4eTmJiIps3b8bS0lLJkf55KSkp5Obm0r9/fyQSCTk5OaSmpuLi4sLTp09ZsmQJhYWFzJ07t96u7qwrERERnDp1ilmzZvHhhx+yZMkSDAwM8PX1JTo6WlCti6qrq+nVqxc+Pj4MHToUBwcHxc9Onz7N/v37OXPmDFOnTuXTTz9VYqR1Z/Xq1WzduhVtbW0qKysZMmQIs2bNQk9PT2VaB9aFkpISzp07x+bNm0lPT6d169aEhYUpO6w692rJQmVlJRERERw7doykpCSMjIw4cOCAIM+9fMRvzpw5tGrVilmzZrF7924aNmyIk5MT06ZNo3fv3syfP1/ZodY5mUxGWVkZeXl5REdHs2vXLu7fv4+DgwOBgYHKDq/OyWco4+Pj+frrrzlx4gSZmZn4+fkxZcoUJk2aBFDvcxPhDTGosF27dhEaGkpZWRnLli2jadOmXL58mTt37tCpUye+++477t69q3J7syckJGBpacmpU6c4ePAg48ePx8PDA21tbWpqaujatSv9+/dX1HcKWY8ePejYsSNGRkZ06NCBDz/8EAsLC9zd3QWV7MLzm+SECROIiIjAz88Pc3NzBg8ezJAhQ+jVqxe9evWisrKS0tJSxe+r+kjYZ599xmeffcapU6cIDQ0lICCAM2fO4OXlRf/+/RVT3UIkbzUHz1sn9uvXj6ZNm3L06FH69Omj5Ojqnr+/PyEhIdy4cYN3332X6dOnI5FIFLth3r9/nytXrggy2YX/9B5+9uwZNjY2wPO/ySeffELbtm1xcnLCzc1NmSG+FvL7VKNGjWjbti1t2rTBzMyMkydP4uvrq+zwXiv5iD3A8ePHefToEWZmZowcOZKqqqp6neyCOMJbbxQWFjJs2DCWLFmi2JN79erVHDhwADMzM4yMjFiyZAmmpqYqVw8l7yccEhLC8ePHefjwIVKpFAcHBwYPHkz79u0VU/6qnvC8Sn6uampqKCwsVKxYb9myJU+ePGHHjh20bdsWT09PQS9uycrKIjAwkLCwMB48eECnTp3w9fVl6NChaGhoqNT1/N/U1tYik8leqkGuqKggICCAkJAQrly5Qtu2bQkODhZMOYP8+s7OzubAgQM4OztjY2NDixYtFL/z1ltvsX79ekG90EZHR/Ptt98yfPhwdHV1OXbsGGPGjGH16tVoamoyevRoQdZo/5EtW7aQkJDAN998w+jRowkPD0dLS4suXboQHBz80rWgquTPppycHM6ePYuTkxPNmzd/qUXoiBEj+OmnnwRxvP9NbGwsy5YtY/fu3cyaNYvBgwczcuRIPvvsM5o1a8acOXOUHeL/JNbw1hPbtm1DIpHw4YcfAs+nfFeuXMnChQsZO3YsR48exdjYGGtra5VKDhITEzl9+jSampq4u7vTq1cv2rRpQ4MGDcjMzOTo0aMEBATQs2dPlatL/jPkW1Du37+fhQsXEhgYSFZWFhkZGWhpaTFo0CA6dOgguFZkL6qsrMTIyIju3bszceJEunbtyt27d9m8eTM6Ojp06tRJ2SHWGTU1Nc6cOcOSJUuws7PDxMQEOzs7Ro8ezfDhwzEyMnqptEPVyRPemJgYAgMDSUtL48qVK+Tn51NQUEBMTAyxsbHMmjVL2aHWqW+//RYfHx+mTZtG+/btOXr0KOHh4YwYMQI9PT327t2Lh4dHvW3P9E9t2rQJGxsbNDU10dfXx8rKCgsLC27cuEFsbCwRERFUVlYydepUZYdaJ+TP3CNHjvD9998rWnBVV1dTUlJCdHQ0UVFRgrvO4Xl5Ejwf0TcyMqK8vBxHR0dyc3O5c+cO5eXl7NixgyVLlvxuj4D6RhzhrSfGjBnD9OnT8fT0JDMzk6+//hpra2uWLl0KwG+//UZ6erri36piwoQJxMXF0bNnT4yMjOjSpQuurq4YGxtTWFjIpUuXuH37tiAb0r+oa9eufPPNNxgbGxMTE0N8fDzl5eVoamry/vvvK0b1hUJe35eRkYG/vz9RUVF4e3szatQoxUifvD+vhoaGys1avEoe/507d5g5cyYdOnRgyZIlbNq0ibNnz9KiRQtWrVql7DDrVFFRERs3blTUaMrrds+cOcOtW7d4+vQpjRo1YsyYMYLaZay6upquXbsSGRmJvr4+AIMGDeLdd99V7BA5ffp0+vTpw8iRI5UZ6mtRVFSEr68vy5YtU+wkJ7d//362bduGu7s7gwYNEsTWuo8fP8bf358pU6YAUFxcTFhYGMeOHSMnJwcNDQ0aN27MyJEjGTNmjJKjrXuLFy+mWbNmdO7cGVtbW0XpXWJiIu+//z7m5ub07t2bjz76SMmR/v/EhLceqKioYMmSJRgZGTFu3Dg2bdpEQkICmzZtUvSkHTduHD4+PkyYMEFlWjfJZDICAgLYsGEDLVq0oEWLFty7dw+pVIqNjQ1ubm44OjoKcmQX4N69e5iamlJSUsJnn33GL7/8ovhZZWUlFy5c4OjRo3zwwQf1vvbpr5Jfo++++y5aWlo0btyY06dPU1paip2dHb1798bT01Mle0n/EfnxLlmyhMrKSpYsWYK/vz/r1q3D19eXuLg4Ro8eLagts0NCQli3bh1HjhxBU1PzpXKku3fvkp2dTbt27dDR0VHpl5lXyXsLBwQEAM+/50OGDCE2NlYx9e3p6cnatWsFs53ui2pra/n5558JDQ1lz549v5vCr6ioQCKRCGYDIT8/P/bu3cvRo0dfqlOH521Ek5KS6Ny5M2ZmZirxXP4rKioqmD9/PikpKQA4ODjQvXt37O3tsbOzA+D+/fuYmJgoM8w/TSxpqAcaNGhAbW0tv/32m6L92Mcff6zYcjY/P5+1a9fyww8/oKGhoTJ1rhKJhLZt26Knp8fly5dxcnLC29sbgOvXrxMbG8upU6fo06ePYG6OL/r2229ZtGgR6enpVFVVYWNjQ5MmTYDn00MWFhZ4eXkJchGTmpoaxcXFrF69moCAAOzt7SksLOSjjz7iyJEjnD17FmdnZ2xtbVV+dBf+07Ln119/Zfz48ZSWlrJixQrGjRvHzJkzuXHjBsXFxbi7uys50rrTunVrdu/eTcuWLWnbti0VFRWKZECe5FZUVNT7ac6/auXKlVy+fBmJRIKJiQl79+7FwMAAHx8fJBIJCQkJHD9+nLlz5yo71NdCIpHQrVs3zpw5Q0pKCn379lXUr8tkMtTV1QWV+DVv3pydO3dib29Pq1atqKysRE1NDYlEgr6+Pi1atEBdXV2QZWkNGjTA29ubcePGYWJiwtWrVzl69Cjnzp3j9u3blJWVYWBgoDLfcTHhrQdkMpni7VBXV5cPPvgAd3d3Hj16xOnTp/n111+xt7enf//+ippQVSGVSrG3t6d169aEh4ejq6vL1KlT6dq1KxoaGhgbG9fbXVn+CZlMhr6+PqampuTl5ZGYmMixY8eoqKjAxMREZW4Qf4e8P2d4eDjFxcUMGzaMxMREzp8/z5w5c2jYsCGurq6MHj0aiUSi8snui54+fcrSpUuJjo7G3t6eL774AoB58+YxY8YMleuw8r9IpVIeP35MXFwcPj4+qKurU1BQQFJSEj/++CPLly/HwsJCUDXLAF5eXujp6REUFMSGDRsUL/M2Njbo6OiwevVqOnbsKKiXmxdVVVUpFh2Hh4djaWmJmZkZampqqKmpKb7/QtGoUSNu3brFrVu36NmzJ1KplNLSUrKzs9myZQvz5s2jefPmihFPIampqaGmpoYGDRpgZWXFwIEDGTt2LHl5eezdu5cjR44glUpV5loXxlJhFSeRSNDS0uKdd9556fO3336bBw8eMGXKFEUNnKrdSKqrq5FIJHTp0oXa2lo2b97M/fv3+fzzzwW7yYR8xLJr16507dqVhw8fcvXqVWJjY4mKimLfvn1YWlri7e3N2LFjlR1unZO/kLVq1YqSkhJKS0s5ceIE9vb2wPM2RsnJybz33nuCGN190ahRoygvL6dBgwaMHDmSkJAQTp48ScuWLQVRz/gqd3d3IiIiOHLkCFFRUVy9epW8vDy6dOnCtGnTGDp0qLJDrFMymQxtbW0mT57M5MmTuXPnDiEhIfj5+RESEoKrqytnz54lIiJC2aG+Nurq6tTW1mJiYoJMJuPjjz9m7ty5tGnTBktLS0G2YfP09GTdunUkJSURFhZGSkoKKSkpWFlZ0b9/fwYOHKjsEF8LqVSqGK1PSUnh5s2bHDlyhJKSEgwNDenQoQODBg1ScpR/nljDW0/IZDJqa2tfmgrKzc2lvLwcKysrJUb29/y3ROb27dv8+OOPNGzYkKlTpwpuZzG5iooKwsPDKSoqUrQuKi0tpaioiKtXryoeiD/88IOSI61bNTU1SCQS1NTUKC0t5fPPP2fu3Ln4+/sDMHXqVIYNG8acOXPw9vZWmXr0/88fHUdZWRl79+7l0aNHjB8/XrGVshA8ePAAY2NjAN5//33i4uLw8vKiffv29O3bl2bNmgnivP4RmUymmGl7cbYtPj6e7du3U1FRwa+//qrECF+fK1euEBsby7lz5xRb3D969AgdHR309fUxMzNj+PDhgtlV79mzZ4pFWsOHD+fatWt0796dNm3aMGjQICwtLQXXP12uurqa5ORkkpKSCAwMpKysjKqqKvr27YujoyP9+/dHKpWqVItFMeFVAarYn3bnzp3k5+dTVFSEubk5eXl5FBcX06FDBxITEzl79izTpk3jk08+UXaode7+/fts2rSJY8eOMXHiRN5//33FqMf58+dxc3Pj8ePHyGQywfXe3b59O1paWri4uNCmTRvF5wkJCYwbNw4DAwOcnJzYuHGjEqOsOy9+N8vKytDS0qKoqAiZTIampia5ublIJBJFY34huHr1KuvXr8fFxQUnJydu3LjBpk2biIyMVPyOfFpbSKP3f6S2tpba2lqVeuj/XSEhIcyfP5+WLVvi6upKjx49cHR0xMDAgLi4OE6fPk1MTAw//fSTIBbhpqamsn//fnr27Em7du0U2+geOnTopZc5oc1SwfMX+AEDBnD79m2aN2/O9OnTad++PVZWVoprXRWPW/jfUhXxondfCAAAIABJREFUvy4eVUt2z507x4oVK7CwsMDU1FSR6Orp6ZGdnY2bmxvW1ta/a2kjFJs3b6aiooLAwMCXRrqys7P54IMPWLlyJf3791dylHWvurqaH3/8kerqakxMTGjXrh0DBw7E2dmZzp07c/bsWe7cuaOYsVDFF7lX+fn5kZiYiJqaGs+ePSMvLw91dXUePHhAVVUVEokEc3NzDhw4oOxQ60x5eTkymYzw8HDFdthVVVWEhYXRq1cvtLS0VP68vurF+3N1dbVidPfFUd6amhpkMplgk19ra2vWrVv30n1bPl4mL9+Sv/QJwcOHD0lISCAmJgYrKyuaNGlCRUUFiYmJdOzYUbHQWtWSvj8jOzsbXV1d7O3tady4Mfn5+S8lu6Caxy2O8Irq3KVLl/jhhx+4f/8+7du3x8XFBXNzc7p16ybI+q5Xubm58dtvv71UriFfwfzVV19x7949tm3bJri/RUVFBTt37iQ0NBRbW1tKS0uJjo5GW1sbLy8vfH19cXBwEEwbujt37uDt7c3IkSNp2rQpenp6tGjRgpkzZ7Jw4ULMzMyorq7Gzs6O5s2bKzvcOpeTk0NERASXLl0iPT0dAwMDevbsiZmZGT179lR0JBGKM2fO/K5fdnV1NVKpVCUf/n+XPPl/8SWgtrYWeD44o4ojf/9LRkYGQUFBXLhwgczMTBwcHBg5ciTm5uY4ODgIsjsDPC+pTEtLIzU1lbS0NIqKitDX18fFxQVPT0+sra2VHeJfJia89cDp06eJi4vDzs4OJycnTE1NBZEMZWZmEhgYyNmzZxW1yB4eHtjY2GBnZyeYxOdFly9fZunSpQQGBv7hCGZWVhaLFy9m2bJlgtpq9UXR0dGEh4fj6+tLt27dCAkJYffu3Vy7dg03NzfB1Dc+fvyYlStXKs6pnZ0d6enpzJgxg7CwMBo2bKjsEF+LP6pXTk9PJzw8nOTkZPLz89m2bZugtljNzMzE19eXxo0b07t3b8aPH/9Sj12hJXkiftdzF56XZgUEBJCQkEBpaSn+/v6KXvlCVVlZSXZ2NteuXSM1NZXs7Gxu3rzJ3LlzFW1GVYWY8CqJ/KERERHBmjVrgOf9dhs0aICnpye+vr60a9dOJbem/KMbxYULFzh06BCJiYmCvlGkpKSwfv165s+fT6tWrRTnWZ783rp1iwkTJhAdHa3sUOucvG6ztraWo0ePsm3bNnx8fBTbZd+/f5+cnBycnZ3/8BpRVd9//z2JiYn88ssvrFmzBqlUysKFCwWzIO+/+aOFtlVVVSQlJdGlSxclRlb3ampqyM3NJSEhgdDQUOLj49HX12fIkCGCW5Aoepm8x/CL13llZSXnzp2jd+/eSozs9ZKnhi++yJWUlJCZmUlSUhLDhg1DV1dXWeH9LWLCqyTyBGjcuHF4enoq9hwPDw9n//79xMbG0rdvX9avX6/kSP++f+ONoqKighEjRry0zeiLVqxYQUFBAatXr1ZCdK/Xq6NcWVlZ/PDDD+jr6/Ppp58qVvULhfx4S0pKWLNmDYcPH+bp06f4+fnRuXNnQSa8L57j/zalLXRlZWXcuXOHqKgoTpw4QV5eHkuXLqVv377KDu21yM/PJysrS2V6rdaVPxq1f/WZJtSR/VdfZoVynOLGE0oi34UoMjKSadOmKab3raysGDJkCJMmTaJdu3YYGhoqFkmoGnl7Kng+QlJbW4u6ujqWlpaC+QK9qkGDBjx79oxly5Zx7949dHV1MTMzo6amBj8/P06dOiXI5A+en+OSkhI0NTWprKxET08PDw8PwsLCSE5OpmPHjoKqd5NfvxoaGnh6emJoaMidO3do06YNdnZ2Kvmd/f9UVFRQVFRE48aNX/r+/hs6Msipq6vTtGlTnJ2d8fLy4unTp1y7dg0PDw/BzFq8aN68edy9e5devXoJ9r79R+R1yvL/l3vxey3Uv8WLz275v+VU+RoQR3iVQD66m5SUxNKlS2nevDlffvmlIHZherFuVf7/r44ECTEReNW+ffs4dOgQxcXFFBcXo6Ojg7q6OtOmTVOpRt1/RmZmJvPnz6ddu3Y8ePCAtLQ0rK2tefLkCaWlpejq6nLhwgV+/vlnfHx8lB1unZNf02VlZezYsYNffvmFt956i48//lhQbefCwsIICgqipKSEvn37MmnSJMGNYP8Zr97Dzp49y4oVKwgLC1NiVK9P9+7d2bVrF1ZWVoIqRfpfzp8/T4sWLTA3N1d2KG9UUVERJ0+e5Pz587z11lv06dNHpRPcVwn/yq2H5DfLq1ev0qhRI9LS0vjmm2+wtrbG2dmZDh06qOyD8sUHgZqaGlVVVairq1NWVsbTp08FObL5IvnNYcSIEdjZ2XH9+nXF6Jerq6sgF6oFBweTlJREVlYWn3zyCaNHjyYvLw9dXV2ePHlCeXk5EydOFOyUqPya19LSYsaMGVhbW/Ptt98yZcoUlf0evyotLY2ffvoJV1dXamtr2bFjB127dqVDhw7KDu2Nk5/v5ORkampqOHjwID169FByVK/H+fPnkUgkilaCDRo0+MPabaHIzc3lxx9/5PLlyxQVFTFp0iRmzpxJeno6xcXFODo6CmqW6lUff/wxjx8/Rk9Pj8WLF9OkSRMcHR2VHVadEUd4lUy+zeq5c+fIyMigsrISNTU1vv32W5VKjh4/fkxUVBRFRUVIpVJSU1PR1NSkuLiY27dvY2hoSGxsLGvXrlW5lZ2i/y0pKYkzZ85w+vRprl+/jpeXF++8847gFi696I9GPeS3UplMxoULF+jevbsyQnstvvzyS7S0tJBXwH3++ee0bt2aDz74QLmBvQFVVVUUFhZiYGBAaWkpenp6AKxdu5Z9+/bRo0cPvv76a8G83Lxo1qxZnDhxgs6dO+Pm5saQIUNearEntNrtr7/+mpKSEiZPnkxBQQHbt2/HwcGB3377DX19fd555x3FIlyhiYyMZOXKlRw+fJjCwkKWLl2KhYUFn3/+uTjCK/p75NNhBQUFZGdnU1lZiY2NDW5ubhQUFBAbG0tqaqpKJbvw/OYfGhqKo6MjlZWVdO3alZMnT/L06VOGDBlCWVkZXl5egt1sAv7Ta/fVkg75z4Ry03iVo6Mj9vb2jB49mitXrhAaGsrUqVORyWR4eXkxatQonJ2dBfU3kB/HiwvT5J9JJBK6d+8uqOM9c+YMfn5+in8XFhbSqVMnQNhlSleuXGHr1q1cvnyZx48fY29vj5eXF2+//TZTp07l7bffxsTERJDT/FVVVZw/f55Vq1aRmZnJ2bNnOXjwIK1bt2bgwIH0799fcNvqnjp1Cn9/f1q1agXA0qVLMTMz4+jRo0RGRnL06FEGDx6scs/nP2Pv3r0MGTIEDQ0NzMzMcHR05MaNG7/ruazKhPctrefkD4avvvqKtLQ0NDU1sba2xsHBAQ8PD7p27aqo8VSli6xTp05cunSJ0aNHK1YrFxQUIJVKmTVrFqBax/N3vLpw59+wuEFOQ0MDExMTTExM8PT05N69e8TGxhIYGMjs2bMVU6OqTiaTkZycTHV1Nc7Ozn84rStPAIVwvPB85EdfX1+xVXRZWRmpqamsXbsWEM7o3qsyMzNZtmwZ+vr6LF68mJqaGo4dO8a6desIDAxk3bp1iql+ITp48CBWVlb4+vry5MkTBg0aRHp6OhcvXmTXrl1s3rwZKysrVq1aJYie6qdPn8bAwECR7JaXl1NcXMzixYvR1tamTZs2hIaG8vDhQ8ElvPJ2gj/99JPis7CwMEX3KKGUsIgJ7xskfxBeuHCBrKwsgoKCOHjwIMePHycnJ4d9+/ZhZGTE+vXradmypUo9MH19famoqGD58uXk5uYyceJETp8+zbp16wBhjwLl5eURHBzMuXPnGD58OCNHjlR2SEqlrq5Oy5YtadmyJQMHDuTp06fAH29YoGpWrFhBREQEeXl5WFlZsWnTJlq2bPnS9S206/zgwYPY2tpSUlKCtrY2QUFBODg4oKOjI+hFTFu3bsXKyoqlS5cqPvPy8iI/P58FCxawZcsWvv/+eyVG+HolJiYybtw4AHR1ddHV1aVNmzZ0796d3NxckpKSyM7OFkSyC7Bnz56XypACAgJo37694vhyc3N58OCBoGpa5UJCQtDX11cc66NHj7h37x4DBgwAUPn7tpww71T1XHBwMEOHDsXExARtbW1GjBhB//79mT59On379lXZt8fhw4ejo6PD+vXrCQ0NRU9Pj44dOwr6oQjPC/0bNmyIsbEx3333HYaGhvTp00fZYdULjRo1UizyUPWb5tWrVwkNDWXBggU0a9aMhQsXcuPGDVq2bImamppit7H+/ftjY2Oj7HDrhEwmo7KyktTUVGbNmoWnpyd79+5l4sSJAIL+XkdFRbF3717gP+VKtbW1NGvWjBEjRrBt2zZyc3MFtaPcixYtWqTYWKCyshKpVIpUKkVfXx99fX3s7OyoqKhQcpR1QyaTce/ePWJiYsjOzmbUqFEcPHhQMcIJzxNiDw8PJUb5+ly5cgWpVMo333xD586diYmJ+d0aBCHM0AprKKKee3EESL7LmL+/Py1btsTExARLS0vFdIp8MYCq8fb2ZvHixchkMiwtLQFhPxQjIyN58uQJe/bs4bvvvsPX15czZ86o7Pmra0JaE7t792769+/PgAEDcHJyYvjw4YSFhREaGsqAAQMYNWoUfn5+WFhYKDvUOiORSPj111/Ztm0b1tbW+Pv7k5eXR0xMDHv37iUlJYWioiJlh1nnIiMjMTAwUJRxyMuV5Peyfv36IZVKBXns8HxQ5ueffyYtLQ14XrIk3zGyurpasfmCUDoWSCQSwsLC2L9/P/r6+nz55ZfcuHGDqKgooqKiKC8v5/jx44oRb6EZPXo0b7/9NiUlJQQFBSmO+dSpU+Tm5gLCKMsTbiZSj7Vv357AwEDc3d2pqqrCyckJgOjoaD777DNAtS8uJycnPv30UxYsWMDo0aNZsGABDg4Oyg7rtZAX+gM0btwYCwsLkpKSUFNTE3QZx5+lytfxq6Kiol5auJWSkkJYWBh5eXl069aNHj164OzsjKamphKjfD1sbW2ZO3cuAHFxcRw8eJCdO3dSXV3NwIEDFfctoZCXcZSVlVFTU4O2tvZL1/KdO3fIzc0VbFu28vJyUlNTiYqKokmTJnh7ezNo0CBMTEwEfU9zdHRUlCxERUWxbds2Zs6cCTy/v8uf1UJjb2+Pvb09paWlJCcnk5iYSFpaGjt37kRbWxtzc3M+/fRTNDQ0lB3qPyK2JXtDTp8+Tc+ePRU3zRs3bmBubs7ixYvJyclBR0eHhw8fcuDAAcEkSkVFRXz00Ue0atWK7777Ttnh1Lmqqirc3Nw4ffq0ovZpyJAhTJ06lQEDBgiiZvXvqqysJCcnRzFCpuoiIyP5/vvvCQ8PB54v3HJxcWHx4sX07dsXHR0dJUf45pWXlxMcHIyenp6i1k8IZDIZkydP5saNG9jY2NC5c2c6deqEpaUl+vr6aGpqsnLlSh48eCDILcLh+Y56Dx484MaNG8THx3Pp0iWKi4vp2rUrH3zwgWDLOP5IaWkpBw4cwNDQkLfeekvZ4bwWhw8fpnXr1i8NTD1+/JikpCQiIyNp3LgxX375pRIjrBtiwvsG5OTksGLFCjZs2MDSpUvp168fzs7OAMTHx7N582YcHBzo27cv7du3F0SiJE/az58/z9OnT+nXr5+yQ6pz/v7+/Pzzz5w7dw6AJ0+e4O3tTWxsrJIje7P+qLbLz8+Pa9eusWzZMiVFVbemT59Ow4YNWbp0Kdra2vj5+REREcGOHTuA5wm+qo9+iF6Wnp7OoUOHOHv2LBUVFdja2tKtWzdcXV159913WbdunWBH/F5UUlLC3bt3SU1N5ejRo1haWjJ//nxlhyWqA/n5+WzatInTp0/Tu3dvFi5cyJMnT7h27Rpqamp069YNQLFgVdWJCe8b8OjRI4qLiwEUTZx1dHTo3LkzQ4YM+d2WwkIoDv83+OmnnwgNDaV169Y4OzuTkZEB8NKoj1BG619UXFzMrVu3sLa2fqmG78U+xN7e3owaNYrJkyer/AvciyN+1tbWioVb7777LmPHjlV2eKI34Pz58xw6dIikpCSePn2KhoYGZ86cUXZYr81/21AiLCyMnTt3snLlSsUaDZHqWrRokWKjDXt7ezIyMvj++++Jjo6mbdu2DB8+XLFAVQik38i3zhG9NlpaWoqWH66urrRq1UpRKxMcHExMTAyPHj3C2Nj4d7ViovqrWbNmtG/fnurqaq5cuUJKSgq1tbVUVVWhpaWFoaGhIM/lvn372L59O3l5eTx69AipVIquri5SqRSJREJGRgZbt25lw4YNNGjQQOUTfolEwltvvaXYHCY8PJycnBwaNGjA48ePkclkqKuro6WlpexQRa9Jq1at8PLyYuTIkRgbG+Pt7U3r1q2VHVadq62tVSzQk9+75MmvRCKhbdu27Nu3jy5duvxuoEakeubOncvKlSuxtrYGnu+sp6amxtq1a2nSpAmRkZF4e3ujrq6u5EjrhjjC+5rJR2tlMhmlpaXk5ORgYWGBpqYm2dnZxMfHk5iYSG5uLjU1NUybNg1PT09lhy36k54+fYqOjg5ZWVmkpKSQmppKVlYWz549w9jYmNWrV9OwYUNlh1mnrl+/ztGjR7l69SpPnjzB2NgYW1tbHBwc6Ny5Mxs3buTatWvs2bNH5Ud3/xv5wq2UlBTBLtwS/fscOnQIDQ0N2rVrh7Gx8e8WYObk5DB8+HDi4uKUFKGorsTFxbF06VJCQ0OpqakhLCyMr776ikOHDinWXowZM4YFCxZgb2+v5Gjrhtil4TWrqamhQYMGBAQEEBAQQElJCZaWlnTs2JEePXowbNgwRowYwYULFzh8+DDbt2+na9eu4mhRPRcWFkZgYCBPnz5lwIABTJw4kTZt2tC3b18yMzNJSEigurpacMkugI2NDTY2NtTW1hIbG0tkZCQXLlwgOjoac3NzDh8+zPr165Ud5mvVtWtXunbt+tLCLZFIlclkMvbv309ubi5t2rTBxcUFJycnzM3NFW00d+3aRc+ePZUbqKhO1NTUYGRkxN27d7l+/TpBQUEMHTpUkezeunWLmzdvCibZBXGE941xd3dn8uTJPHr0iOjoaDQ0NCgtLUUmkzF9+nR8fX05cuQIa9asITIyUtnhiv6HtLQ0Zs+ejaurK7W1tZw6dYpNmzb9bgeeiooKQbaoOnbsGDo6Ori4uCimup49e0ZsbCxhYWHcu3fvpfZdIpFIdby6WM/Ozg4LCwvOnz+PgYEBc+fOpW3btsoOU/QP1dbWMmnSJCoqKsjLy8Pd3Z0pU6YoSnW+/fZbiouLBdWJRBzhfY3kC5bi4uJo3LgxkyZNIjMzk5s3b/Lee++xaNEiWrdurVjp27dvX0G9TQnVzp07cXNzQ17+XlFRwYULF3B0dFRstCCRSASX7FZXV/PDDz9w6tQpRQlDw4YNiY+Pp6amhj59+tCnTx/FVsJCXLAnEgmdra0ttra2fPnll8TExBAeHs69e/fo1asXvr6+4mI1gVBTU2P+/Pn4+fnRu3dvJk2ahLq6OgUFBQQFBZGQkCC4dqJiwvsayR/2165dU2zTd/z4cTQ1NenUqRNjxowhLS2N5s2bA9CwYUNBLoQQmjNnzrw0gllYWEinTp0AFF0KhCggIIArV66watUqHB0dKS4uZt68eYSFhdGmTRtOnz7NvHnzFD1phfp3EIn+Ldzc3HBzcxNsLf6/Xdu2bXmxb0FkZCQzZszA3t5e8V8hEZ9Ib0CHDh0ICgri3r17xMXFKRalxcfHY2xsDDyvpxHVf5GRkejr6yvqnMrKykhNTcXX1xcQdpK3d+9exo4dqyjdWL16NdevX+e3335j/vz5XLlyhYKCAiVHKRKJ6pqY7P47ODk5ERISwqZNm/Dx8VF2OHVOHOF9Azp16sTKlStp1KgRjo6OBAUF8fjxY86fP69Y2S3kRElI5FuOyhtxBwUF4eDggI6ODtXV1TRoIMyv1MOHDykpKVEk9jExMRw+fJhVq1YpNlExNTUlOTlZMWMhEolEItVhYGCAgYGBssN4bcQs6w2oqKjAx8cHXV1dhg0bhkwm49SpU0yYMIHmzZsreh+K6jeZTEZlZSXx8fHMmjWLXbt2sXv3bsWbsFCTXXjefq1169bExcVx5coV9u7di7OzM3369FH8zsWLF+ncuTMA4lpYkUgkEtUnwn1CK5G8925FRQX+/v6cPHkSPT09vLy8GDBgAFu3bn1pG1Ix2VUNEomEX3/9lfT0dEJCQvD39ycvL4+YmBhkMhnt2rWjRYsWGBoaKjvUOmdhYYGZmRkLFixAIpHQvHlzZs6cqfi5v78/LVu2xMTERFysJhKJRKJ6R2xL9hrIH/jbtm1j7969uLu7U1VVxeXLl5HJZLi5udGvXz9cXFyUHaroH/o3bUBQVFTEnj17kEgkjBs3jiZNmvDgwQNOnDjB4cOHGT9+PIMGDRIXuIhEIpGo3hET3tdAnvAOGTKEuXPn4urqSmFhIXfu3OHq1auEh4djbW3NokWLFKPBItX24gYEAwYMUHY4b8SdO3fw9vbG1NSUjz/+mMGDB4sjuyKRSCSql8SEt46lpKRw6tQp+vTpQ3BwMKNGjcLW1lbx86qqKu7du4eOjg76+vri9K9IZZWVlXH37l20tLQwMzNTdjgikUgkEv1XYsJbx8LCwvjiiy+QSqVIJBLatWvH8uXLMTExEdxGBCKRSCQSiUSqQEx4X5PU1FQCAgI4cuQItbW1eHh4MHjwYBwcHDA2NhZHdUUikUgkEoneEDHhrWNVVVWoq6u/9Nn58+fZsWMHsbGxqKurEx4ejomJiZIiFIlEIpFIJPp3ERPeOiSvx3327BlBQUEUFhZiampKt27dsLCwoLy8nBMnTjB48GBlhyoSiUQikUj0ryEmvHVMJpMxZcoUiouLAaiurgZg0qRJikRX7MwgEolEIpFI9OaIG0/UsWPHjlFUVMT+/fvR0NCgqKiIvXv3smLFChwdHWnVqpWY7IpEIpFIJBK9QeLKqTpy5MgR0tPTuXLlCoMHD0ZDQ4OamhoMDQ2ZOXMmbm5unDx5UtlhikQikUgkEv3riCO8dSA/P5/169fTsmVLtLW1OXfuHE5OTrRr107xO/fu3aNz584AYu9dkUgkEolEojdIrOH9h+T1uNevXycsLIzU1FSuX7+Oo6MjXbp0QVtbm/z8fCIjI9m3b5/Yi1ckEolEIpHoDRMT3jogT3p37dpFr169ePDgAcePHyctLY38/HyKi4v55ptv8PX1FUd3RSKRSCQSid4wMeH9h+TJbnZ2NqNHjyY2Nlbxs5KSEhISEggMDGTKlCm0b99e7NAgEolEIpFI9IaJNbz/UG1tLVKplEuXLmFjY8PDhw9p0qQJANra2nh6euLp6an4fTHZFYlEIpFIJHqzxLn1f0gqlQKQmZlJYmIiw4YNY9euXRQWFio5MpFIJBKJRCIRiCUNdaK2tpasrCzy8vI4deoUKSkpFBcXY29vj7e3N0OGDFF2iCKRSCQSiUT/WmLCW0ceP36Mnp4eEomE3Nxc4uPjiYiIoKysjO3btys7PJFIJBKJRKJ/LTHhrQM//vgjiYmJaGho4ObmRs+ePWnTpg0ARUVFGBoait0ZRCKRSCQSiZRETHj/ppqaGqRSKcHBwaxbtw5vb28yMjK4f/8+UqkUc3Nzmjdvzpw5cxR1viKRSCQSiUSiN08ccvyb5N0WAgICmDVrFnPnzsXS0pJ+/frRrl07zp8/T1lZGVKpFPGdQiQSiUQikUh5xLZkf5OamhrPnj3jyZMneHh4AHDx4kW2bt2Knp4eDx8+ZNy4cQBi712RSCQSiUQiJRJHeP8GmUxGbW0tDRo0wMTEhCNHjpCSksKzZ88wNTWlqqqKtLQ0zM3NAcTaXZFIJBKJRCIlEkd4/waJRIJEIkFTUxNfX1/geRJsYmJCdHQ0ly5dwsLCAg0NDUWtr0gkEolEIpFIOcSE9y9KSEhg69atjB8/Hnd3d0WPXZlMhqWlJXPmzMHS0pIvvvhCyZGKRCKRSCQSiUDs0vCXnTt3ji1btvDw4UPU1NTo06cP3t7e2NvbI5PJSE9Pp3nz5ujq6io7VJFIJBKJRCIRYsL7l9XU1FBQUMDDhw959913adGiBU+ePMHIyIjBgwfTp08fTE1NxVIGkUgkEolEonpCXE31F0mlUkxNTZFKpTRq1Iht27Yxb948nJycCA4Opn///uTm5orJrkgkEolEIlE9Idbw/kWVlZVoaGiwa9cufHx8aNq0Kb169cLFxYXc3Fzu3r1LixYtlB2m6P/au7uQJv8+juOf2XpYFsvAHqA1c4MVucQ2MvHICQnCiCBE0g4a1FEH0UlFZtGBRA80BkWxFDsxkgKXHtmJM1eOdpJ00EEINi2qeRDFUobbfeDdwL/8ofsubV28X3DB9fy7rt/JPnz3228AAAD/xZCGn/Sjm37Mp1tbW6v79+/L6XQyzy4AAEABo8L7k4aHh/Xhwwf5fD4lEglt2LBBTqdT0nwIzmaz+enKAAAAUDgIvD/p6dOnGhwc1MDAgKamplRdXa10Oq1sNqt169bx5xIAAAAFiiEN/4OPHz9qYGBA0WhUExMTcjgc8nq98nq9stls2rp1659+RAAAAPwDgff/9ObNG0UiET179kzpdFoVFRUKBoNUegEAAAoMgfc3GBoa0uTkpFpbW5l/FwAAoMAQeAEAAGBofP8OAAAAQyPwAgAAwNAIvAAAADA0Ai8AAAAMjcALAAAAQyPwAgAAwNAIvABQAHw+n1wuV36pqKhQQ0OD7t27tyTtxeNxuVwuTU5OLsn9AaCQmP/0AwAA5gUCAQUCAUnSzMyMXr16pba2NlksFrW0tPzhpwOAvxeBFwAKxNq1a1VaWprfttlsisfjevz4MYEXAH4BQxoAoIBZLJbyOiBGAAAD3UlEQVT8+tzcnLq7u9XQ0CC3262Ghgb19vZKkr58+aLdu3drcHAwf35HR4dcLpc+f/6c33f48GEFg8FF7eRyOYXDYdXX16uyslIHDx7UkydP8sd/DIEIh8Oqrq7WoUOHNDc3txSvDAC/HRVeAChQY2Nj6u/v16lTpyRJV65cUSQS0YULF+R2uxWLxXT58mXNzs7q6NGj2rt3r2KxmA4cOCBJevHihUwmk0ZHR+X3+zU9Pa3Xr1/r4sWLSqfTC9q6efOm+vv71d7eLofDoZcvX+rSpUv6+vXrgury0NCQHj58qO/fv2vFihXL1xkA8AsIvABQIO7evauuri5JUiaTUSaTUWVlpRobG/Xt2zc9ePBAZ8+eld/vlySVlZUpmUzqzp07am1tVV1dnXp6eiRJqVRK4+PjqqurUzwel9/vVzQa1ebNm+V2uxWPx/PtptNpdXd36+rVq6qrq5Mkbd++XVNTU+rs7FwQeAOBgMrKypapRwDg92BIAwAUiObmZvX19amvr0+RSES3b99WOp3WkSNHND4+rkwmI4/Hs+Aar9erVCql6elp+Xw+JZNJJZNJPX/+XLt27ZLP59Po6Kik+eqsz+db1O7bt281OzurM2fOqKqqKr+Ew2FNTU1pZmYmfy5hF8DfiAovABQIq9Uqu92e33Y4HLJarWppadHw8LAkyWQyLbgmm81Kksxms8rKyrRjxw6NjIxobGxMNTU1qqmpUVtbmyYmJhSLxRQKhRa1m8vlJEnBYFDl5eWLjq9atSq/vnr16l9/UQBYZlR4AeAvsHPnTpnNZiUSiQX7E4mESktLZbVaJc3P5xuLxTQ6Oqr9+/dr27ZtstlsunXrlkwmk/bt27fo3uXl5TKbzXr//r3sdnt+iUaj6uzsVFERHxUA/m5UeAGgQKTT6fyMCrlcTu/evVNHR4c2bdqk2tpaNTU1KRQKyWq1as+ePRoZGVFPT49Onz6dr/z6fD4dO3ZMuVwuP/yhpqZGjx49UmNjo1auXLmo3fXr16u5uVnBYFDFxcXyeDxKJBK6du2ajh8/vnwdAABLhMALAAWiq6sr/6O1oqIilZSUyOPx6Pr167JYLDp//rxKSkp048YNpVIp2e12tbe3q6mpKX+PqqoqFRcXy+l0as2aNZLmA29vb6/q6+v/te1z585p48aNCoVC+vTpk7Zs2aKTJ0/qxIkTS/vSALAMTLkfg7cAAAAAA2JgFgAAAAyNwAsAAABDI/ACAADA0Ai8AAAAMDQCLwAAAAyNwAsAAABDI/ACAADA0Ai8AAAAMDQCLwAAAAyNwAsAAABDI/ACAADA0P4DRBs9Nty+CSM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2473324"/>
            <a:ext cx="7442200" cy="545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873999" y="2473324"/>
            <a:ext cx="4800601" cy="2318583"/>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Raina is leading run getter with over 5K runs in 172 matches followed by Kohli and Rohit. </a:t>
            </a: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players with highest batting average are Gayle, </a:t>
            </a:r>
            <a:r>
              <a:rPr lang="en-US" sz="1600" dirty="0" err="1" smtClean="0">
                <a:latin typeface="Arial" panose="020B0604020202020204" pitchFamily="34" charset="0"/>
                <a:cs typeface="Arial" panose="020B0604020202020204" pitchFamily="34" charset="0"/>
              </a:rPr>
              <a:t>Dhoni</a:t>
            </a:r>
            <a:r>
              <a:rPr lang="en-US" sz="1600" dirty="0" smtClean="0">
                <a:latin typeface="Arial" panose="020B0604020202020204" pitchFamily="34" charset="0"/>
                <a:cs typeface="Arial" panose="020B0604020202020204" pitchFamily="34" charset="0"/>
              </a:rPr>
              <a:t> &amp; Warner</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with average above 40.</a:t>
            </a:r>
          </a:p>
          <a:p>
            <a:pPr marL="342900" indent="-342900" algn="l">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kumimoji="0" lang="en-US" sz="1600" b="0" i="0" u="none" strike="noStrike" cap="none" spc="0" normalizeH="0" baseline="0" dirty="0" smtClean="0">
                <a:ln>
                  <a:noFill/>
                </a:ln>
                <a:solidFill>
                  <a:srgbClr val="414141"/>
                </a:solidFill>
                <a:effectLst/>
                <a:uFillTx/>
                <a:latin typeface="Arial" panose="020B0604020202020204" pitchFamily="34" charset="0"/>
                <a:cs typeface="Arial" panose="020B0604020202020204" pitchFamily="34" charset="0"/>
                <a:sym typeface="Palatino"/>
              </a:rPr>
              <a:t>Kohli</a:t>
            </a:r>
            <a:r>
              <a:rPr kumimoji="0" lang="en-US" sz="1600" b="0" i="0" u="none" strike="noStrike" cap="none" spc="0" normalizeH="0" dirty="0" smtClean="0">
                <a:ln>
                  <a:noFill/>
                </a:ln>
                <a:solidFill>
                  <a:srgbClr val="414141"/>
                </a:solidFill>
                <a:effectLst/>
                <a:uFillTx/>
                <a:latin typeface="Arial" panose="020B0604020202020204" pitchFamily="34" charset="0"/>
                <a:cs typeface="Arial" panose="020B0604020202020204" pitchFamily="34" charset="0"/>
                <a:sym typeface="Palatino"/>
              </a:rPr>
              <a:t> is close to 5K runs with a strong batting average of over 38 which make him a consistent batsman.</a:t>
            </a:r>
            <a:endParaRPr kumimoji="0" lang="en-US" sz="1600" b="0" i="0" u="none" strike="noStrike" cap="none" spc="0" normalizeH="0" baseline="0" dirty="0">
              <a:ln>
                <a:noFill/>
              </a:ln>
              <a:solidFill>
                <a:srgbClr val="414141"/>
              </a:solidFill>
              <a:effectLst/>
              <a:uFillTx/>
              <a:latin typeface="Arial" panose="020B0604020202020204" pitchFamily="34" charset="0"/>
              <a:cs typeface="Arial" panose="020B0604020202020204" pitchFamily="34" charset="0"/>
              <a:sym typeface="Palatino"/>
            </a:endParaRPr>
          </a:p>
        </p:txBody>
      </p:sp>
    </p:spTree>
    <p:extLst>
      <p:ext uri="{BB962C8B-B14F-4D97-AF65-F5344CB8AC3E}">
        <p14:creationId xmlns:p14="http://schemas.microsoft.com/office/powerpoint/2010/main" val="910750343"/>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2677</TotalTime>
  <Words>1623</Words>
  <Application>Microsoft Office PowerPoint</Application>
  <PresentationFormat>Custom</PresentationFormat>
  <Paragraphs>142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New_Template4</vt:lpstr>
      <vt:lpstr>PowerPoint Presentation</vt:lpstr>
      <vt:lpstr>Table of Content</vt:lpstr>
      <vt:lpstr>IPL</vt:lpstr>
      <vt:lpstr>IPL - EDA</vt:lpstr>
      <vt:lpstr>Data Profiling</vt:lpstr>
      <vt:lpstr>Data Profiling</vt:lpstr>
      <vt:lpstr>Bowling Analysis </vt:lpstr>
      <vt:lpstr>Bowling Analysis </vt:lpstr>
      <vt:lpstr>Batting Analysis </vt:lpstr>
      <vt:lpstr>Batting Analysis </vt:lpstr>
      <vt:lpstr>Team Performance</vt:lpstr>
      <vt:lpstr>Team Performance</vt:lpstr>
      <vt:lpstr>Score Analysis </vt:lpstr>
      <vt:lpstr>Hypothesis: Team batting first scoring &gt;95runs in first 10 overs has high probability of winning matches.</vt:lpstr>
      <vt:lpstr>Hypothesis: Extra runs given by Fielding team is negatively impact the chances of Win.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Kamal Upadhyaya</cp:lastModifiedBy>
  <cp:revision>76</cp:revision>
  <dcterms:modified xsi:type="dcterms:W3CDTF">2019-02-09T09:40:31Z</dcterms:modified>
</cp:coreProperties>
</file>