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32.xml" ContentType="application/vnd.openxmlformats-officedocument.presentationml.slide+xml"/>
  <Override PartName="/ppt/slides/slide17.xml" ContentType="application/vnd.openxmlformats-officedocument.presentationml.slide+xml"/>
  <Override PartName="/ppt/slides/slide3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39BE8834-A977-48F4-885C-60E7AE391BF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hyperlink" Target="https://github.com/solana-labs/solana-program-library/blob/123a3dc1e43dbc6c90c503b2c27a0d9b264e9ede/token/program/src/state.rs#L22" TargetMode="External"/><Relationship Id="rId2" Type="http://schemas.openxmlformats.org/officeDocument/2006/relationships/hyperlink" Target="https://github.com/solana-labs/solana-program-library/blob/123a3dc1e43dbc6c90c503b2c27a0d9b264e9ede/token/program/src/state.rs#L22" TargetMode="External"/><Relationship Id="rId3" Type="http://schemas.openxmlformats.org/officeDocument/2006/relationships/hyperlink" Target="https://github.com/solana-labs/solana-program-library/blob/123a3dc1e43dbc6c90c503b2c27a0d9b264e9ede/token/program/src/state.rs#L22" TargetMode="External"/><Relationship Id="rId4"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account-flow</a:t>
            </a:r>
            <a:endParaRPr b="0" lang="en-US" sz="4400" spc="-1" strike="noStrike">
              <a:latin typeface="Arial"/>
            </a:endParaRPr>
          </a:p>
        </p:txBody>
      </p:sp>
      <p:sp>
        <p:nvSpPr>
          <p:cNvPr id="42" name=""/>
          <p:cNvSpPr txBox="1"/>
          <p:nvPr/>
        </p:nvSpPr>
        <p:spPr>
          <a:xfrm>
            <a:off x="1194840" y="2238120"/>
            <a:ext cx="7724520" cy="1218240"/>
          </a:xfrm>
          <a:prstGeom prst="rect">
            <a:avLst/>
          </a:prstGeom>
          <a:noFill/>
          <a:ln w="0">
            <a:noFill/>
          </a:ln>
        </p:spPr>
        <p:txBody>
          <a:bodyPr lIns="90000" rIns="90000" tIns="45000" bIns="45000">
            <a:noAutofit/>
          </a:bodyPr>
          <a:p>
            <a:r>
              <a:rPr b="0" lang="en-US" sz="1000" spc="-1" strike="noStrike">
                <a:latin typeface="Arial"/>
              </a:rPr>
              <a:t>Alice's transaction consists of 5 instructions.</a:t>
            </a:r>
            <a:endParaRPr b="0" lang="en-US" sz="1000" spc="-1" strike="noStrike">
              <a:latin typeface="Arial"/>
            </a:endParaRPr>
          </a:p>
          <a:p>
            <a:r>
              <a:rPr b="0" lang="en-US" sz="1000" spc="-1" strike="noStrike">
                <a:latin typeface="Liberation Mono;Courier New;DejaVu Sans Mono;Courier;Monaco"/>
              </a:rPr>
              <a:t>1. create empty account owned by token program</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2. initialize empty account as Alice's X token account</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3. transfer X tokens from Alice's main X token account to her temporary X token account</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4. create empty account owned by escrow program</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5. initialize empty account as escrow state and transfer temporary X token account ownership to PDA</a:t>
            </a:r>
            <a:endParaRPr b="0" lang="en-US" sz="1000" spc="-1" strike="noStrike">
              <a:latin typeface="Liberation Mono;Courier New;DejaVu Sans Mono;Courier;Monaco"/>
              <a:ea typeface="Liberation Mono;Courier New;DejaVu Sans Mono;Courier;Monaco"/>
            </a:endParaRPr>
          </a:p>
          <a:p>
            <a:endParaRPr b="0" lang="en-US" sz="1000" spc="-1" strike="noStrike">
              <a:latin typeface="Liberation Mono;Courier New;DejaVu Sans Mono;Courier;Monaco"/>
              <a:ea typeface="Liberation Mono;Courier New;DejaVu Sans Mono;Courier;Monac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138"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139"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140"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141"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42"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143"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144" name=""/>
          <p:cNvSpPr/>
          <p:nvPr/>
        </p:nvSpPr>
        <p:spPr>
          <a:xfrm>
            <a:off x="4264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PDA’s token ac</a:t>
            </a:r>
            <a:endParaRPr b="0" lang="en-US" sz="1100" spc="-1" strike="noStrike">
              <a:latin typeface="Arial"/>
              <a:ea typeface="PingFang SC"/>
            </a:endParaRPr>
          </a:p>
        </p:txBody>
      </p:sp>
      <p:sp>
        <p:nvSpPr>
          <p:cNvPr id="145" name=""/>
          <p:cNvSpPr/>
          <p:nvPr/>
        </p:nvSpPr>
        <p:spPr>
          <a:xfrm>
            <a:off x="2572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800" spc="-1" strike="noStrike">
                <a:latin typeface="Arial"/>
              </a:rPr>
              <a:t>Initialized acct owned by </a:t>
            </a:r>
            <a:endParaRPr b="0" lang="en-US" sz="800" spc="-1" strike="noStrike">
              <a:latin typeface="Arial"/>
              <a:ea typeface="PingFang SC"/>
            </a:endParaRPr>
          </a:p>
          <a:p>
            <a:pPr algn="ctr"/>
            <a:r>
              <a:rPr b="0" lang="en-US" sz="800" spc="-1" strike="noStrike">
                <a:latin typeface="Arial"/>
              </a:rPr>
              <a:t>the escrow program</a:t>
            </a:r>
            <a:endParaRPr b="0" lang="en-US" sz="800" spc="-1" strike="noStrike">
              <a:latin typeface="Arial"/>
              <a:ea typeface="PingFang SC"/>
            </a:endParaRPr>
          </a:p>
        </p:txBody>
      </p:sp>
      <p:sp>
        <p:nvSpPr>
          <p:cNvPr id="146" name=""/>
          <p:cNvSpPr txBox="1"/>
          <p:nvPr/>
        </p:nvSpPr>
        <p:spPr>
          <a:xfrm>
            <a:off x="3200400" y="2419200"/>
            <a:ext cx="2286000" cy="1754280"/>
          </a:xfrm>
          <a:prstGeom prst="rect">
            <a:avLst/>
          </a:prstGeom>
          <a:noFill/>
          <a:ln w="0">
            <a:noFill/>
          </a:ln>
        </p:spPr>
        <p:txBody>
          <a:bodyPr lIns="90000" rIns="90000" tIns="45000" bIns="45000">
            <a:noAutofit/>
          </a:bodyPr>
          <a:p>
            <a:r>
              <a:rPr b="0" lang="en-US" sz="1300" spc="-1" strike="noStrike">
                <a:latin typeface="Arial"/>
              </a:rPr>
              <a:t>Hold state:</a:t>
            </a:r>
            <a:endParaRPr b="0" lang="en-US" sz="1300" spc="-1" strike="noStrike">
              <a:latin typeface="Arial"/>
            </a:endParaRPr>
          </a:p>
          <a:p>
            <a:endParaRPr b="0" lang="en-US" sz="1300" spc="-1" strike="noStrike">
              <a:latin typeface="Arial"/>
            </a:endParaRPr>
          </a:p>
          <a:p>
            <a:r>
              <a:rPr b="0" lang="en-US" sz="1050" spc="-1" strike="noStrike">
                <a:latin typeface="Arial"/>
              </a:rPr>
              <a:t>is_initialized</a:t>
            </a:r>
            <a:endParaRPr b="0" lang="en-US" sz="1050" spc="-1" strike="noStrike">
              <a:latin typeface="Arial"/>
            </a:endParaRPr>
          </a:p>
          <a:p>
            <a:endParaRPr b="0" lang="en-US" sz="1050" spc="-1" strike="noStrike">
              <a:latin typeface="Arial"/>
            </a:endParaRPr>
          </a:p>
          <a:p>
            <a:r>
              <a:rPr b="0" lang="en-US" sz="1050" spc="-1" strike="noStrike">
                <a:latin typeface="Arial"/>
              </a:rPr>
              <a:t>initializer_pubkey</a:t>
            </a:r>
            <a:endParaRPr b="0" lang="en-US" sz="1050" spc="-1" strike="noStrike">
              <a:latin typeface="Arial"/>
            </a:endParaRPr>
          </a:p>
          <a:p>
            <a:endParaRPr b="0" lang="en-US" sz="1050" spc="-1" strike="noStrike">
              <a:latin typeface="Arial"/>
            </a:endParaRPr>
          </a:p>
          <a:p>
            <a:r>
              <a:rPr b="0" lang="en-US" sz="1050" spc="-1" strike="noStrike">
                <a:latin typeface="Arial"/>
              </a:rPr>
              <a:t>Temp_token_acct_pubkey</a:t>
            </a:r>
            <a:endParaRPr b="0" lang="en-US" sz="1050" spc="-1" strike="noStrike">
              <a:latin typeface="Arial"/>
            </a:endParaRPr>
          </a:p>
          <a:p>
            <a:endParaRPr b="0" lang="en-US" sz="1050" spc="-1" strike="noStrike">
              <a:latin typeface="Arial"/>
            </a:endParaRPr>
          </a:p>
          <a:p>
            <a:r>
              <a:rPr b="0" lang="en-US" sz="1050" spc="-1" strike="noStrike">
                <a:latin typeface="Arial"/>
              </a:rPr>
              <a:t>Receiveing token acct pubkey</a:t>
            </a:r>
            <a:endParaRPr b="0" lang="en-US" sz="1050" spc="-1" strike="noStrike">
              <a:latin typeface="Arial"/>
            </a:endParaRPr>
          </a:p>
          <a:p>
            <a:endParaRPr b="0" lang="en-US" sz="1050" spc="-1" strike="noStrike">
              <a:latin typeface="Arial"/>
            </a:endParaRPr>
          </a:p>
          <a:p>
            <a:r>
              <a:rPr b="0" lang="en-US" sz="1050" spc="-1" strike="noStrike">
                <a:latin typeface="Arial"/>
              </a:rPr>
              <a:t>expected amnt</a:t>
            </a:r>
            <a:endParaRPr b="0" lang="en-US" sz="1050" spc="-1" strike="noStrike">
              <a:latin typeface="Arial"/>
            </a:endParaRPr>
          </a:p>
        </p:txBody>
      </p:sp>
      <p:sp>
        <p:nvSpPr>
          <p:cNvPr id="147" name=""/>
          <p:cNvSpPr/>
          <p:nvPr/>
        </p:nvSpPr>
        <p:spPr>
          <a:xfrm>
            <a:off x="3429000" y="3200400"/>
            <a:ext cx="0" cy="1600200"/>
          </a:xfrm>
          <a:prstGeom prst="line">
            <a:avLst/>
          </a:prstGeom>
          <a:ln w="0">
            <a:solidFill>
              <a:srgbClr val="3465a4"/>
            </a:solidFill>
            <a:tailEnd len="med" type="triangle" w="med"/>
          </a:ln>
        </p:spPr>
        <p:style>
          <a:lnRef idx="0"/>
          <a:fillRef idx="0"/>
          <a:effectRef idx="0"/>
          <a:fontRef idx="minor"/>
        </p:style>
      </p:sp>
      <p:sp>
        <p:nvSpPr>
          <p:cNvPr id="148" name=""/>
          <p:cNvSpPr/>
          <p:nvPr/>
        </p:nvSpPr>
        <p:spPr>
          <a:xfrm flipV="1">
            <a:off x="4800600" y="2221200"/>
            <a:ext cx="0" cy="1207800"/>
          </a:xfrm>
          <a:prstGeom prst="line">
            <a:avLst/>
          </a:prstGeom>
          <a:ln w="0">
            <a:solidFill>
              <a:srgbClr val="3465a4"/>
            </a:solidFill>
            <a:tailEnd len="med" type="triangle" w="med"/>
          </a:ln>
        </p:spPr>
        <p:style>
          <a:lnRef idx="0"/>
          <a:fillRef idx="0"/>
          <a:effectRef idx="0"/>
          <a:fontRef idx="minor"/>
        </p:style>
      </p:sp>
      <p:sp>
        <p:nvSpPr>
          <p:cNvPr id="149" name=""/>
          <p:cNvSpPr/>
          <p:nvPr/>
        </p:nvSpPr>
        <p:spPr>
          <a:xfrm>
            <a:off x="5029200" y="3886200"/>
            <a:ext cx="914400" cy="457200"/>
          </a:xfrm>
          <a:prstGeom prst="line">
            <a:avLst/>
          </a:prstGeom>
          <a:ln w="0">
            <a:solidFill>
              <a:srgbClr val="3465a4"/>
            </a:solidFill>
            <a:tailEnd len="med" type="triangle" w="med"/>
          </a:ln>
        </p:spPr>
        <p:style>
          <a:lnRef idx="0"/>
          <a:fillRef idx="0"/>
          <a:effectRef idx="0"/>
          <a:fontRef idx="minor"/>
        </p:style>
      </p:sp>
      <p:cxnSp>
        <p:nvCxnSpPr>
          <p:cNvPr id="150" name=""/>
          <p:cNvCxnSpPr>
            <a:stCxn id="145" idx="2"/>
          </p:cNvCxnSpPr>
          <p:nvPr/>
        </p:nvCxnSpPr>
        <p:spPr>
          <a:xfrm>
            <a:off x="3143520" y="2221200"/>
            <a:ext cx="384120" cy="162360"/>
          </a:xfrm>
          <a:prstGeom prst="straightConnector1">
            <a:avLst/>
          </a:prstGeom>
          <a:ln w="0">
            <a:solidFill>
              <a:srgbClr val="3465a4"/>
            </a:solidFill>
            <a:tailEnd len="med" type="triangle" w="me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txBox="1"/>
          <p:nvPr/>
        </p:nvSpPr>
        <p:spPr>
          <a:xfrm>
            <a:off x="2998800" y="25200"/>
            <a:ext cx="3429000" cy="685800"/>
          </a:xfrm>
          <a:prstGeom prst="rect">
            <a:avLst/>
          </a:prstGeom>
          <a:noFill/>
          <a:ln w="0">
            <a:noFill/>
          </a:ln>
        </p:spPr>
        <p:txBody>
          <a:bodyPr lIns="0" rIns="0" tIns="0" bIns="0" anchor="ctr">
            <a:noAutofit/>
          </a:bodyPr>
          <a:p>
            <a:pPr algn="ctr"/>
            <a:r>
              <a:rPr b="0" lang="en-US" sz="4400" spc="-1" strike="noStrike">
                <a:latin typeface="Arial"/>
              </a:rPr>
              <a:t>Note:-</a:t>
            </a:r>
            <a:endParaRPr b="0" lang="en-US" sz="4400" spc="-1" strike="noStrike">
              <a:latin typeface="Arial"/>
            </a:endParaRPr>
          </a:p>
        </p:txBody>
      </p:sp>
      <p:sp>
        <p:nvSpPr>
          <p:cNvPr id="152" name=""/>
          <p:cNvSpPr txBox="1"/>
          <p:nvPr/>
        </p:nvSpPr>
        <p:spPr>
          <a:xfrm>
            <a:off x="1600200" y="1600200"/>
            <a:ext cx="6629400" cy="1192680"/>
          </a:xfrm>
          <a:prstGeom prst="rect">
            <a:avLst/>
          </a:prstGeom>
          <a:noFill/>
          <a:ln w="0">
            <a:noFill/>
          </a:ln>
        </p:spPr>
        <p:txBody>
          <a:bodyPr lIns="90000" rIns="90000" tIns="45000" bIns="45000">
            <a:noAutofit/>
          </a:bodyPr>
          <a:p>
            <a:r>
              <a:rPr b="0" lang="en-US" sz="1100" spc="-1" strike="noStrike">
                <a:latin typeface="Arial"/>
              </a:rPr>
              <a:t>There can be several instructions(ix) inside one transaction(tx). </a:t>
            </a:r>
            <a:endParaRPr b="0" lang="en-US" sz="1100" spc="-1" strike="noStrike">
              <a:latin typeface="Arial"/>
            </a:endParaRPr>
          </a:p>
          <a:p>
            <a:endParaRPr b="0" lang="en-US" sz="1100" spc="-1" strike="noStrike">
              <a:latin typeface="Arial"/>
            </a:endParaRPr>
          </a:p>
          <a:p>
            <a:r>
              <a:rPr b="0" lang="en-US" sz="1100" spc="-1" strike="noStrike">
                <a:latin typeface="Arial"/>
              </a:rPr>
              <a:t>Multiple instructions can run synchronously and can call different program. </a:t>
            </a:r>
            <a:endParaRPr b="0" lang="en-US" sz="1100" spc="-1" strike="noStrike">
              <a:latin typeface="Arial"/>
            </a:endParaRPr>
          </a:p>
          <a:p>
            <a:endParaRPr b="0" lang="en-US" sz="1100" spc="-1" strike="noStrike">
              <a:latin typeface="Arial"/>
            </a:endParaRPr>
          </a:p>
          <a:p>
            <a:r>
              <a:rPr b="0" lang="en-US" sz="1100" spc="-1" strike="noStrike">
                <a:latin typeface="Arial"/>
              </a:rPr>
              <a:t>Transactions are atomic either all or none</a:t>
            </a:r>
            <a:r>
              <a:rPr b="0" lang="en-US" sz="1300" spc="-1" strike="noStrike">
                <a:latin typeface="Arial"/>
              </a:rPr>
              <a:t>. </a:t>
            </a:r>
            <a:r>
              <a:rPr b="0" lang="en-US" sz="1050" spc="-1" strike="noStrike">
                <a:latin typeface="Arial"/>
              </a:rPr>
              <a:t>If a single instruction fails, the entire transaction fails.</a:t>
            </a:r>
            <a:endParaRPr b="0" lang="en-US" sz="1050" spc="-1" strike="noStrike">
              <a:latin typeface="Arial"/>
            </a:endParaRPr>
          </a:p>
          <a:p>
            <a:endParaRPr b="0" lang="en-US" sz="1050" spc="-1" strike="noStrike">
              <a:latin typeface="Arial"/>
            </a:endParaRPr>
          </a:p>
          <a:p>
            <a:r>
              <a:rPr b="0" lang="en-US" sz="1050" spc="-1" strike="noStrike">
                <a:latin typeface="Arial"/>
              </a:rPr>
              <a:t>Instructions may depend on previous instruction</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
          <p:cNvSpPr txBox="1"/>
          <p:nvPr/>
        </p:nvSpPr>
        <p:spPr>
          <a:xfrm>
            <a:off x="2514600" y="0"/>
            <a:ext cx="5232240" cy="715320"/>
          </a:xfrm>
          <a:prstGeom prst="rect">
            <a:avLst/>
          </a:prstGeom>
          <a:noFill/>
          <a:ln w="0">
            <a:noFill/>
          </a:ln>
        </p:spPr>
        <p:txBody>
          <a:bodyPr lIns="0" rIns="0" tIns="0" bIns="0" anchor="ctr">
            <a:noAutofit/>
          </a:bodyPr>
          <a:p>
            <a:pPr algn="ctr"/>
            <a:r>
              <a:rPr b="0" lang="en-US" sz="2400" spc="-1" strike="noStrike">
                <a:latin typeface="Arial"/>
              </a:rPr>
              <a:t>note</a:t>
            </a:r>
            <a:endParaRPr b="0" lang="en-US" sz="2400" spc="-1" strike="noStrike">
              <a:latin typeface="Arial"/>
            </a:endParaRPr>
          </a:p>
        </p:txBody>
      </p:sp>
      <p:sp>
        <p:nvSpPr>
          <p:cNvPr id="154" name=""/>
          <p:cNvSpPr txBox="1"/>
          <p:nvPr/>
        </p:nvSpPr>
        <p:spPr>
          <a:xfrm>
            <a:off x="2286000" y="1600200"/>
            <a:ext cx="4114800" cy="494280"/>
          </a:xfrm>
          <a:prstGeom prst="rect">
            <a:avLst/>
          </a:prstGeom>
          <a:noFill/>
          <a:ln w="0">
            <a:noFill/>
          </a:ln>
        </p:spPr>
        <p:txBody>
          <a:bodyPr lIns="90000" rIns="90000" tIns="45000" bIns="45000">
            <a:noAutofit/>
          </a:bodyPr>
          <a:p>
            <a:r>
              <a:rPr b="0" lang="en-US" sz="1050" spc="-1" strike="noStrike">
                <a:latin typeface="Arial"/>
              </a:rPr>
              <a:t>The system program is responsible for  creating account space (but not internal user space) and assigning account ownership</a:t>
            </a:r>
            <a:r>
              <a:rPr b="0" lang="en-US" sz="1800" spc="-1" strike="noStrike">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txBox="1"/>
          <p:nvPr/>
        </p:nvSpPr>
        <p:spPr>
          <a:xfrm>
            <a:off x="2514600" y="0"/>
            <a:ext cx="5232240" cy="715320"/>
          </a:xfrm>
          <a:prstGeom prst="rect">
            <a:avLst/>
          </a:prstGeom>
          <a:noFill/>
          <a:ln w="0">
            <a:noFill/>
          </a:ln>
        </p:spPr>
        <p:txBody>
          <a:bodyPr lIns="0" rIns="0" tIns="0" bIns="0" anchor="ctr">
            <a:noAutofit/>
          </a:bodyPr>
          <a:p>
            <a:pPr algn="ctr"/>
            <a:r>
              <a:rPr b="0" lang="en-US" sz="2400" spc="-1" strike="noStrike">
                <a:latin typeface="Arial"/>
              </a:rPr>
              <a:t>note</a:t>
            </a:r>
            <a:endParaRPr b="0" lang="en-US" sz="2400" spc="-1" strike="noStrike">
              <a:latin typeface="Arial"/>
            </a:endParaRPr>
          </a:p>
        </p:txBody>
      </p:sp>
      <p:sp>
        <p:nvSpPr>
          <p:cNvPr id="156" name=""/>
          <p:cNvSpPr txBox="1"/>
          <p:nvPr/>
        </p:nvSpPr>
        <p:spPr>
          <a:xfrm>
            <a:off x="2286000" y="1600200"/>
            <a:ext cx="4114800" cy="1756080"/>
          </a:xfrm>
          <a:prstGeom prst="rect">
            <a:avLst/>
          </a:prstGeom>
          <a:noFill/>
          <a:ln w="0">
            <a:noFill/>
          </a:ln>
        </p:spPr>
        <p:txBody>
          <a:bodyPr lIns="90000" rIns="90000" tIns="45000" bIns="45000">
            <a:noAutofit/>
          </a:bodyPr>
          <a:p>
            <a:r>
              <a:rPr b="0" lang="en-US" sz="900" spc="-1" strike="noStrike">
                <a:latin typeface="Arial"/>
              </a:rPr>
              <a:t>1. create empty account owned by token program</a:t>
            </a:r>
            <a:endParaRPr b="0" lang="en-US" sz="900" spc="-1" strike="noStrike">
              <a:latin typeface="Arial"/>
            </a:endParaRPr>
          </a:p>
          <a:p>
            <a:endParaRPr b="0" lang="en-US" sz="900" spc="-1" strike="noStrike">
              <a:latin typeface="Arial"/>
            </a:endParaRPr>
          </a:p>
          <a:p>
            <a:r>
              <a:rPr b="0" lang="en-US" sz="900" spc="-1" strike="noStrike">
                <a:latin typeface="Arial"/>
              </a:rPr>
              <a:t>2. initialize empty account as Alice's X token account</a:t>
            </a:r>
            <a:endParaRPr b="0" lang="en-US" sz="900" spc="-1" strike="noStrike">
              <a:latin typeface="Arial"/>
            </a:endParaRPr>
          </a:p>
          <a:p>
            <a:endParaRPr b="0" lang="en-US" sz="900" spc="-1" strike="noStrike">
              <a:latin typeface="Arial"/>
            </a:endParaRPr>
          </a:p>
          <a:p>
            <a:r>
              <a:rPr b="0" lang="en-US" sz="900" spc="-1" strike="noStrike">
                <a:latin typeface="Arial"/>
              </a:rPr>
              <a:t>3. transfer X tokens from Alice's main X token account to her temporary X token account</a:t>
            </a:r>
            <a:endParaRPr b="0" lang="en-US" sz="900" spc="-1" strike="noStrike">
              <a:latin typeface="Arial"/>
            </a:endParaRPr>
          </a:p>
          <a:p>
            <a:endParaRPr b="0" lang="en-US" sz="900" spc="-1" strike="noStrike">
              <a:latin typeface="Arial"/>
            </a:endParaRPr>
          </a:p>
          <a:p>
            <a:r>
              <a:rPr b="0" lang="en-US" sz="900" spc="-1" strike="noStrike">
                <a:latin typeface="Arial"/>
              </a:rPr>
              <a:t>4. create empty account owned by escrow program</a:t>
            </a:r>
            <a:endParaRPr b="0" lang="en-US" sz="900" spc="-1" strike="noStrike">
              <a:latin typeface="Arial"/>
            </a:endParaRPr>
          </a:p>
          <a:p>
            <a:endParaRPr b="0" lang="en-US" sz="900" spc="-1" strike="noStrike">
              <a:latin typeface="Arial"/>
            </a:endParaRPr>
          </a:p>
          <a:p>
            <a:r>
              <a:rPr b="0" lang="en-US" sz="900" spc="-1" strike="noStrike">
                <a:latin typeface="Arial"/>
              </a:rPr>
              <a:t>5. initialize empty account as escrow state and transfer temporary X token account ownership to PDA</a:t>
            </a:r>
            <a:endParaRPr b="0" lang="en-US" sz="900" spc="-1" strike="noStrike">
              <a:latin typeface="Arial"/>
            </a:endParaRPr>
          </a:p>
          <a:p>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In the js library world, an Account has a double meaning and is also used as the object to hold a keypair.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
          <p:cNvSpPr txBox="1"/>
          <p:nvPr/>
        </p:nvSpPr>
        <p:spPr>
          <a:xfrm>
            <a:off x="457200" y="128376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Acct creation → initialization to user space owner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txBox="1"/>
          <p:nvPr/>
        </p:nvSpPr>
        <p:spPr>
          <a:xfrm>
            <a:off x="504000" y="331920"/>
            <a:ext cx="9071640" cy="2580840"/>
          </a:xfrm>
          <a:prstGeom prst="rect">
            <a:avLst/>
          </a:prstGeom>
          <a:noFill/>
          <a:ln w="0">
            <a:noFill/>
          </a:ln>
        </p:spPr>
        <p:txBody>
          <a:bodyPr lIns="0" rIns="0" tIns="0" bIns="0" anchor="ctr">
            <a:noAutofit/>
          </a:bodyPr>
          <a:p>
            <a:pPr algn="ctr"/>
            <a:r>
              <a:rPr b="0" lang="en-US" sz="1300" spc="-1" strike="noStrike">
                <a:latin typeface="Arial"/>
              </a:rPr>
              <a:t>There are a couple of things that were left out - to keep things simple - but should definitely be added for a real program. </a:t>
            </a:r>
            <a:br/>
            <a:br/>
            <a:r>
              <a:rPr b="0" lang="en-US" sz="1300" spc="-1" strike="noStrike">
                <a:latin typeface="Arial"/>
              </a:rPr>
              <a:t>First, the maximum token amount is U64_MAX which is higher than javascript's number value. Hence, you need to find a way to handle this, either by limiting the allowed amount of tokens that can be put in or by accepting the token amount as a string and then using a library like bn.js to convert the string. </a:t>
            </a:r>
            <a:br/>
            <a:br/>
            <a:br/>
            <a:r>
              <a:rPr b="0" lang="en-US" sz="1300" spc="-1" strike="noStrike">
                <a:latin typeface="Arial"/>
              </a:rPr>
              <a:t>Secondly, you should never have your users put in a private key. Use an external wallet like solong or the sol-wallet-adapter library. You'd create the transaction, add the instructions, and then ask whatever trusted service you're using to sign the transaction and send it back to you. You can then add the other two keypair accounts and send off the tx to the network.</a:t>
            </a:r>
            <a:br/>
            <a:br/>
            <a:r>
              <a:rPr b="0" lang="en-US" sz="1300" spc="-1" strike="noStrike">
                <a:latin typeface="Arial"/>
              </a:rPr>
              <a:t>No other program can fake this PDA because it is the runtime that sees which program is making the invoke_signed call. Only the escrow program will have the programId that will result in a PDA equal to one of the addresses in invoke_signed's accounts argument.</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In the js library world, an Account has a double meaning and is also used as the object to hold a keypair.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No other program can fake this PDA because it is the runtime that sees which program is making the invoke_signed call. Only the escrow program will have the programId that will result in a PDA equal to one of the addresses in invoke_signed's accounts argument.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txBox="1"/>
          <p:nvPr/>
        </p:nvSpPr>
        <p:spPr>
          <a:xfrm>
            <a:off x="228600" y="151236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Now we can see why we had to check whether the escrow state account was rent-exempt. If we had't and Alice were to pass in a non-rent-exempt account, the account balance might go to zero before Bob takes the trade. With the account gone, Alice would have no way to recover her tokens.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44"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45"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46"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47" name=""/>
          <p:cNvSpPr/>
          <p:nvPr/>
        </p:nvSpPr>
        <p:spPr>
          <a:xfrm>
            <a:off x="1600200" y="43434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Alice’s X token ac</a:t>
            </a:r>
            <a:endParaRPr b="0" lang="en-US" sz="1050" spc="-1" strike="noStrike">
              <a:latin typeface="Arial"/>
            </a:endParaRPr>
          </a:p>
        </p:txBody>
      </p:sp>
      <p:sp>
        <p:nvSpPr>
          <p:cNvPr id="48" name=""/>
          <p:cNvSpPr/>
          <p:nvPr/>
        </p:nvSpPr>
        <p:spPr>
          <a:xfrm>
            <a:off x="3429000" y="43434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Alice’s main ac</a:t>
            </a:r>
            <a:endParaRPr b="0" lang="en-US" sz="1200" spc="-1" strike="noStrike">
              <a:latin typeface="Arial"/>
            </a:endParaRPr>
          </a:p>
        </p:txBody>
      </p:sp>
      <p:sp>
        <p:nvSpPr>
          <p:cNvPr id="49" name=""/>
          <p:cNvSpPr/>
          <p:nvPr/>
        </p:nvSpPr>
        <p:spPr>
          <a:xfrm>
            <a:off x="5486400" y="43434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Alice’s Y token ac</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
          <p:cNvSpPr txBox="1"/>
          <p:nvPr/>
        </p:nvSpPr>
        <p:spPr>
          <a:xfrm>
            <a:off x="300960" y="1512360"/>
            <a:ext cx="9071640" cy="3288240"/>
          </a:xfrm>
          <a:prstGeom prst="rect">
            <a:avLst/>
          </a:prstGeom>
          <a:noFill/>
          <a:ln w="0">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1400" spc="-1" strike="noStrike">
                <a:latin typeface="Arial"/>
              </a:rPr>
              <a:t>Since the temp token account is owned by the token program, only the token program may decrease the balance. And because this action requires permission of the (user space) owner of the token account (in this case the PDA), we use invoke_signed again.</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To conclude this function and the program, we can do the same with the escrow state account.</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msg!("Closing the escrow account...");</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**initializers_main_account.lamports.borrow_mut() = initializers_main_account.lamports()</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.checked_add(escrow_account.lamports())</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.ok_or(EscrowError::AmountOverflow)?;</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**escrow_account.lamports.borrow_mut() = 0;</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*escrow_account.data.borrow_mut() = &amp;mut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Ok(())</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txBox="1"/>
          <p:nvPr/>
        </p:nvSpPr>
        <p:spPr>
          <a:xfrm>
            <a:off x="228600" y="151236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Note that we are also setting the data field equal to an empty slice. Why is this necessary if the account is purged from memory after the transaction anyway?</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r>
              <a:rPr b="0" lang="en-US" sz="1400" spc="-1" strike="noStrike">
                <a:latin typeface="Arial"/>
              </a:rPr>
              <a:t>It is because this instruction is not necessarily the final instruction in the transaction. Thus, a subsequent transaction may read or even revive the data completely by making the account rent-exempt again. Depending on your program, forgetting to clear the data field can have dangerous consequences.</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r>
              <a:rPr b="0" lang="en-US" sz="1400" spc="-1" strike="noStrike">
                <a:latin typeface="Arial"/>
              </a:rPr>
              <a:t>In any call to a program that is of the "close" kind, i.e. where you set an account's lamports to zero so it's removed from memory after the transaction, make sure to either clear the data field or leave the data in a state that would be OK to be recovered by a subsequent transaction.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
          <p:cNvSpPr txBox="1"/>
          <p:nvPr/>
        </p:nvSpPr>
        <p:spPr>
          <a:xfrm>
            <a:off x="228600" y="151236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Now we can see why we had to check whether the escrow state account was rent-exempt. If we had't and Alice were to pass in a non-rent-exempt account, the account balance might go to zero before Bob takes the trade. With the account gone, Alice would have no way to recover her tokens.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pic>
        <p:nvPicPr>
          <p:cNvPr id="167" name="" descr=""/>
          <p:cNvPicPr/>
          <p:nvPr/>
        </p:nvPicPr>
        <p:blipFill>
          <a:blip r:embed="rId1"/>
          <a:stretch/>
        </p:blipFill>
        <p:spPr>
          <a:xfrm>
            <a:off x="3080880" y="6120"/>
            <a:ext cx="3930120" cy="5669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
          <p:cNvSpPr txBox="1"/>
          <p:nvPr/>
        </p:nvSpPr>
        <p:spPr>
          <a:xfrm>
            <a:off x="41760" y="2583000"/>
            <a:ext cx="10009080" cy="516240"/>
          </a:xfrm>
          <a:prstGeom prst="rect">
            <a:avLst/>
          </a:prstGeom>
          <a:noFill/>
          <a:ln w="0">
            <a:noFill/>
          </a:ln>
        </p:spPr>
        <p:txBody>
          <a:bodyPr lIns="90000" rIns="90000" tIns="45000" bIns="45000">
            <a:noAutofit/>
          </a:bodyPr>
          <a:p>
            <a:r>
              <a:rPr b="0" lang="en-US" sz="1000" spc="-1" strike="noStrike">
                <a:latin typeface="Arial"/>
              </a:rPr>
              <a:t>We check that Alice's Y token account is owned by the token program but what we don't check is that the given account is actually a token account. It could also be a token mint account. This is not a critical bug because Bob's tx will simply fail (when the program tries to transfer his Y tokens to a mint account) but for the same reasons as the check for correct program ownership we should add this check in Alice's ix.</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txBox="1"/>
          <p:nvPr/>
        </p:nvSpPr>
        <p:spPr>
          <a:xfrm>
            <a:off x="228600" y="1297440"/>
            <a:ext cx="9601200" cy="3529080"/>
          </a:xfrm>
          <a:prstGeom prst="rect">
            <a:avLst/>
          </a:prstGeom>
          <a:noFill/>
          <a:ln w="0">
            <a:noFill/>
          </a:ln>
        </p:spPr>
        <p:txBody>
          <a:bodyPr lIns="90000" rIns="90000" tIns="45000" bIns="45000">
            <a:noAutofit/>
          </a:bodyPr>
          <a:p>
            <a:r>
              <a:rPr b="0" lang="en-US" sz="1000" spc="-1" strike="noStrike">
                <a:latin typeface="Liberation Mono;Courier New;DejaVu Sans Mono;Courier;Monaco"/>
              </a:rPr>
              <a:t>const initEscrowIx = new TransactionInstruction({</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programId: escrowProgramId,</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keys: [</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 pubkey: initializerAccount.publicKey, isSigner: true, isWritable: false },</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 pubkey: tempTokenAccount.publicKey, isSigner: false, isWritable: true },</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 pubkey: new PublicKey(initializerReceivingTokenAccountPubkeyString), isSigner: false, isWritable: false },</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 pubkey: escrowAccount.publicKey, isSigner: false, isWritable: true },</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 pubkey: SYSVAR_RENT_PUBKEY, isSigner: false, isWritable: false},</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 pubkey: TOKEN_PROGRAM_ID, isSigner: false, isWritable: false },</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    </a:t>
            </a:r>
            <a:r>
              <a:rPr b="0" lang="en-US" sz="1000" spc="-1" strike="noStrike">
                <a:latin typeface="Liberation Mono;Courier New;DejaVu Sans Mono;Courier;Monaco"/>
              </a:rPr>
              <a:t>data: Buffer.from(Uint8Array.of(0, ...new BN(expectedAmount).toArray("le", 8)))</a:t>
            </a:r>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a:t>
            </a:r>
            <a:endParaRPr b="0" lang="en-US" sz="1000" spc="-1" strike="noStrike">
              <a:latin typeface="Liberation Mono;Courier New;DejaVu Sans Mono;Courier;Monaco"/>
              <a:ea typeface="Liberation Mono;Courier New;DejaVu Sans Mono;Courier;Monaco"/>
            </a:endParaRPr>
          </a:p>
          <a:p>
            <a:endParaRPr b="0" lang="en-US" sz="1000" spc="-1" strike="noStrike">
              <a:latin typeface="Liberation Mono;Courier New;DejaVu Sans Mono;Courier;Monaco"/>
              <a:ea typeface="Liberation Mono;Courier New;DejaVu Sans Mono;Courier;Monaco"/>
            </a:endParaRPr>
          </a:p>
          <a:p>
            <a:endParaRPr b="0" lang="en-US" sz="1000" spc="-1" strike="noStrike">
              <a:latin typeface="Liberation Mono;Courier New;DejaVu Sans Mono;Courier;Monaco"/>
              <a:ea typeface="Liberation Mono;Courier New;DejaVu Sans Mono;Courier;Monaco"/>
            </a:endParaRPr>
          </a:p>
          <a:p>
            <a:r>
              <a:rPr b="0" lang="en-US" sz="1000" spc="-1" strike="noStrike">
                <a:latin typeface="Liberation Mono;Courier New;DejaVu Sans Mono;Courier;Monaco"/>
              </a:rPr>
              <a:t>The 5th and final ix - where we initiate the escrow - is more interesting since here we get almost no help from the Solana libraries. We manually create the instruction by calling its constructor (new TransactionInstruction...). The required format should feel familiar! It's exactly what our program entrypoint expects. We pass in the programId of our escrow program and then the keys. Here, we specify whether a given account will sign the tx - if it then doesn't the tx will fail - and whether an account is read-only - if it's then written to the tx will fail. Finally, we specify what will arrive at the entrypoint as instruction_data. We start with a 0 since the first byte is what we used in instruction.rs as a tag to determine how to decode the instruction. 0 means InitEscrow. The next bytes will be the expected_amount. We use the bn.js library to write our expected amount as an 8-byte array of little-endian numbers. 8 bytes because inside instruction.rs we decode a u64 and little-endian because we decode it the slice with u64::from_le_bytes. We use a u64 because that's the </a:t>
            </a:r>
            <a:r>
              <a:rPr b="0" lang="en-US" sz="1000" spc="-1" strike="noStrike">
                <a:latin typeface="Liberation Mono;Courier New;DejaVu Sans Mono;Courier;Monaco"/>
                <a:hlinkClick r:id="rId1"/>
              </a:rPr>
              <a:t>max supply of a token</a:t>
            </a:r>
            <a:r>
              <a:rPr b="0" lang="en-US" sz="1000" spc="-1" strike="noStrike">
                <a:latin typeface="Liberation Mono;Courier New;DejaVu Sans Mono;Courier;Monaco"/>
                <a:hlinkClick r:id="rId2"/>
              </a:rPr>
              <a:t> </a:t>
            </a:r>
            <a:r>
              <a:rPr b="0" lang="en-US" sz="1000" spc="-1" strike="noStrike">
                <a:latin typeface="Liberation Mono;Courier New;DejaVu Sans Mono;Courier;Monaco"/>
                <a:hlinkClick r:id="rId3"/>
              </a:rPr>
              <a:t> (opens new window)</a:t>
            </a:r>
            <a:r>
              <a:rPr b="0" lang="en-US" sz="1000" spc="-1" strike="noStrike">
                <a:latin typeface="Liberation Mono;Courier New;DejaVu Sans Mono;Courier;Monaco"/>
              </a:rPr>
              <a:t>.</a:t>
            </a:r>
            <a:endParaRPr b="0" lang="en-US" sz="1000" spc="-1" strike="noStrike">
              <a:latin typeface="Liberation Mono;Courier New;DejaVu Sans Mono;Courier;Monaco"/>
              <a:ea typeface="Liberation Mono;Courier New;DejaVu Sans Mono;Courier;Monaco"/>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txBox="1"/>
          <p:nvPr/>
        </p:nvSpPr>
        <p:spPr>
          <a:xfrm>
            <a:off x="2514600" y="207000"/>
            <a:ext cx="3886200" cy="457200"/>
          </a:xfrm>
          <a:prstGeom prst="rect">
            <a:avLst/>
          </a:prstGeom>
          <a:noFill/>
          <a:ln w="0">
            <a:noFill/>
          </a:ln>
        </p:spPr>
        <p:txBody>
          <a:bodyPr lIns="90000" rIns="90000" tIns="45000" bIns="45000">
            <a:noAutofit/>
          </a:bodyPr>
          <a:p>
            <a:r>
              <a:rPr b="0" lang="en-US" sz="1800" spc="-1" strike="noStrike">
                <a:latin typeface="Arial"/>
              </a:rPr>
              <a:t>Mapping of front end to back end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51"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52"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53"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54"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Alice’s X token ac</a:t>
            </a:r>
            <a:endParaRPr b="0" lang="en-US" sz="1050" spc="-1" strike="noStrike">
              <a:latin typeface="Arial"/>
            </a:endParaRPr>
          </a:p>
        </p:txBody>
      </p:sp>
      <p:sp>
        <p:nvSpPr>
          <p:cNvPr id="55"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56"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cxnSp>
        <p:nvCxnSpPr>
          <p:cNvPr id="57" name=""/>
          <p:cNvCxnSpPr>
            <a:stCxn id="55" idx="0"/>
            <a:endCxn id="52" idx="2"/>
          </p:cNvCxnSpPr>
          <p:nvPr/>
        </p:nvCxnSpPr>
        <p:spPr>
          <a:xfrm flipH="1" flipV="1">
            <a:off x="2194920" y="3200400"/>
            <a:ext cx="1805760" cy="1143360"/>
          </a:xfrm>
          <a:prstGeom prst="straightConnector1">
            <a:avLst/>
          </a:prstGeom>
          <a:ln w="0">
            <a:solidFill>
              <a:srgbClr val="3465a4"/>
            </a:solidFill>
            <a:tailEnd len="med" type="triangle" w="med"/>
          </a:ln>
        </p:spPr>
      </p:cxnSp>
      <p:sp>
        <p:nvSpPr>
          <p:cNvPr id="58" name=""/>
          <p:cNvSpPr txBox="1"/>
          <p:nvPr/>
        </p:nvSpPr>
        <p:spPr>
          <a:xfrm>
            <a:off x="3043800" y="3465000"/>
            <a:ext cx="5185800" cy="386280"/>
          </a:xfrm>
          <a:prstGeom prst="rect">
            <a:avLst/>
          </a:prstGeom>
          <a:noFill/>
          <a:ln w="0">
            <a:noFill/>
          </a:ln>
        </p:spPr>
        <p:txBody>
          <a:bodyPr lIns="90000" rIns="90000" tIns="45000" bIns="45000">
            <a:noAutofit/>
          </a:bodyPr>
          <a:p>
            <a:r>
              <a:rPr b="0" lang="en-US" sz="1050" spc="-1" strike="noStrike">
                <a:latin typeface="Arial"/>
              </a:rPr>
              <a:t>1. Hi system program please create a new acct that is owned by the token program</a:t>
            </a:r>
            <a:endParaRPr b="0" lang="en-US" sz="1050" spc="-1" strike="noStrike">
              <a:latin typeface="Arial"/>
            </a:endParaRPr>
          </a:p>
        </p:txBody>
      </p:sp>
      <p:sp>
        <p:nvSpPr>
          <p:cNvPr id="59" name=""/>
          <p:cNvSpPr/>
          <p:nvPr/>
        </p:nvSpPr>
        <p:spPr>
          <a:xfrm>
            <a:off x="3457800" y="21186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 </a:t>
            </a:r>
            <a:r>
              <a:rPr b="0" lang="en-US" sz="1000" spc="-1" strike="noStrike">
                <a:latin typeface="Arial"/>
              </a:rPr>
              <a:t>Empty ac owned by </a:t>
            </a:r>
            <a:endParaRPr b="0" lang="en-US" sz="1000" spc="-1" strike="noStrike">
              <a:latin typeface="Arial"/>
              <a:ea typeface="PingFang SC"/>
            </a:endParaRPr>
          </a:p>
          <a:p>
            <a:pPr algn="ctr"/>
            <a:r>
              <a:rPr b="0" lang="en-US" sz="1000" spc="-1" strike="noStrike">
                <a:latin typeface="Arial"/>
              </a:rPr>
              <a:t>the token program</a:t>
            </a:r>
            <a:endParaRPr b="0" lang="en-US" sz="1000" spc="-1" strike="noStrike">
              <a:latin typeface="Arial"/>
              <a:ea typeface="PingFang SC"/>
            </a:endParaRPr>
          </a:p>
        </p:txBody>
      </p:sp>
      <p:cxnSp>
        <p:nvCxnSpPr>
          <p:cNvPr id="60" name=""/>
          <p:cNvCxnSpPr>
            <a:stCxn id="52" idx="3"/>
            <a:endCxn id="59" idx="1"/>
          </p:cNvCxnSpPr>
          <p:nvPr/>
        </p:nvCxnSpPr>
        <p:spPr>
          <a:xfrm flipV="1">
            <a:off x="2766600" y="2461320"/>
            <a:ext cx="691560" cy="396360"/>
          </a:xfrm>
          <a:prstGeom prst="straightConnector1">
            <a:avLst/>
          </a:prstGeom>
          <a:ln w="0">
            <a:solidFill>
              <a:srgbClr val="3465a4"/>
            </a:solidFill>
            <a:tailEnd len="med" type="triangle" w="med"/>
          </a:ln>
        </p:spPr>
      </p:cxnSp>
      <p:sp>
        <p:nvSpPr>
          <p:cNvPr id="61" name=""/>
          <p:cNvSpPr txBox="1"/>
          <p:nvPr/>
        </p:nvSpPr>
        <p:spPr>
          <a:xfrm>
            <a:off x="2791800" y="2311200"/>
            <a:ext cx="685800" cy="346320"/>
          </a:xfrm>
          <a:prstGeom prst="rect">
            <a:avLst/>
          </a:prstGeom>
          <a:noFill/>
          <a:ln w="0">
            <a:noFill/>
          </a:ln>
        </p:spPr>
        <p:txBody>
          <a:bodyPr lIns="90000" rIns="90000" tIns="45000" bIns="45000">
            <a:noAutofit/>
          </a:bodyPr>
          <a:p>
            <a:r>
              <a:rPr b="0" lang="en-US" sz="800" spc="-1" strike="noStrike">
                <a:latin typeface="Arial"/>
              </a:rPr>
              <a:t>2</a:t>
            </a:r>
            <a:r>
              <a:rPr b="0" lang="en-US" sz="1800" spc="-1" strike="noStrike">
                <a:latin typeface="Arial"/>
              </a:rPr>
              <a:t>.</a:t>
            </a:r>
            <a:r>
              <a:rPr b="0" lang="en-US" sz="900" spc="-1" strike="noStrike">
                <a:latin typeface="Arial"/>
              </a:rPr>
              <a:t>sure</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172"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173"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174"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175"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76"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177"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178" name=""/>
          <p:cNvSpPr/>
          <p:nvPr/>
        </p:nvSpPr>
        <p:spPr>
          <a:xfrm>
            <a:off x="3472200" y="2507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63"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64"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65"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66"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67" name=""/>
          <p:cNvSpPr txBox="1"/>
          <p:nvPr/>
        </p:nvSpPr>
        <p:spPr>
          <a:xfrm>
            <a:off x="5239800" y="3537000"/>
            <a:ext cx="2971800" cy="319320"/>
          </a:xfrm>
          <a:prstGeom prst="rect">
            <a:avLst/>
          </a:prstGeom>
          <a:noFill/>
          <a:ln w="0">
            <a:noFill/>
          </a:ln>
        </p:spPr>
        <p:txBody>
          <a:bodyPr lIns="90000" rIns="90000" tIns="45000" bIns="45000">
            <a:noAutofit/>
          </a:bodyPr>
          <a:p>
            <a:r>
              <a:rPr b="0" lang="en-US" sz="800" spc="-1" strike="noStrike">
                <a:latin typeface="Arial"/>
              </a:rPr>
              <a:t>Hi token program see that new acct over there? Please initialize it</a:t>
            </a:r>
            <a:endParaRPr b="0" lang="en-US" sz="800" spc="-1" strike="noStrike">
              <a:latin typeface="Arial"/>
            </a:endParaRPr>
          </a:p>
        </p:txBody>
      </p:sp>
      <p:sp>
        <p:nvSpPr>
          <p:cNvPr id="68"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69"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cxnSp>
        <p:nvCxnSpPr>
          <p:cNvPr id="70" name=""/>
          <p:cNvCxnSpPr>
            <a:stCxn id="68" idx="0"/>
            <a:endCxn id="65" idx="2"/>
          </p:cNvCxnSpPr>
          <p:nvPr/>
        </p:nvCxnSpPr>
        <p:spPr>
          <a:xfrm flipV="1">
            <a:off x="4000320" y="3200400"/>
            <a:ext cx="2045160" cy="1143360"/>
          </a:xfrm>
          <a:prstGeom prst="straightConnector1">
            <a:avLst/>
          </a:prstGeom>
          <a:ln w="0">
            <a:solidFill>
              <a:srgbClr val="3465a4"/>
            </a:solidFill>
            <a:tailEnd len="med" type="triangle" w="med"/>
          </a:ln>
        </p:spPr>
      </p:cxnSp>
      <p:sp>
        <p:nvSpPr>
          <p:cNvPr id="71" name=""/>
          <p:cNvSpPr/>
          <p:nvPr/>
        </p:nvSpPr>
        <p:spPr>
          <a:xfrm>
            <a:off x="3429000" y="21186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 </a:t>
            </a:r>
            <a:r>
              <a:rPr b="0" lang="en-US" sz="1000" spc="-1" strike="noStrike">
                <a:latin typeface="Arial"/>
              </a:rPr>
              <a:t>Empty ac owned by </a:t>
            </a:r>
            <a:endParaRPr b="0" lang="en-US" sz="1000" spc="-1" strike="noStrike">
              <a:latin typeface="Arial"/>
              <a:ea typeface="PingFang SC"/>
            </a:endParaRPr>
          </a:p>
          <a:p>
            <a:pPr algn="ctr"/>
            <a:r>
              <a:rPr b="0" lang="en-US" sz="1000" spc="-1" strike="noStrike">
                <a:latin typeface="Arial"/>
              </a:rPr>
              <a:t>the token program</a:t>
            </a:r>
            <a:endParaRPr b="0" lang="en-US" sz="1000" spc="-1" strike="noStrike">
              <a:latin typeface="Arial"/>
              <a:ea typeface="PingFang S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73"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74"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75"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76"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77"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78"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79" name=""/>
          <p:cNvSpPr/>
          <p:nvPr/>
        </p:nvSpPr>
        <p:spPr>
          <a:xfrm>
            <a:off x="3472200" y="2507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cxnSp>
        <p:nvCxnSpPr>
          <p:cNvPr id="80" name=""/>
          <p:cNvCxnSpPr>
            <a:stCxn id="77" idx="0"/>
            <a:endCxn id="79" idx="2"/>
          </p:cNvCxnSpPr>
          <p:nvPr/>
        </p:nvCxnSpPr>
        <p:spPr>
          <a:xfrm flipV="1">
            <a:off x="4000320" y="3193200"/>
            <a:ext cx="43560" cy="1150560"/>
          </a:xfrm>
          <a:prstGeom prst="straightConnector1">
            <a:avLst/>
          </a:prstGeom>
          <a:ln w="0">
            <a:solidFill>
              <a:srgbClr val="3465a4"/>
            </a:solidFill>
            <a:headEnd len="med" type="triangle" w="med"/>
            <a:tailEnd len="med" type="triangle" w="med"/>
          </a:ln>
        </p:spPr>
      </p:cxnSp>
      <p:cxnSp>
        <p:nvCxnSpPr>
          <p:cNvPr id="81" name=""/>
          <p:cNvCxnSpPr>
            <a:stCxn id="77" idx="1"/>
          </p:cNvCxnSpPr>
          <p:nvPr/>
        </p:nvCxnSpPr>
        <p:spPr>
          <a:xfrm flipH="1" flipV="1">
            <a:off x="2743200" y="4572000"/>
            <a:ext cx="686160" cy="114480"/>
          </a:xfrm>
          <a:prstGeom prst="straightConnector1">
            <a:avLst/>
          </a:prstGeom>
          <a:ln w="0">
            <a:solidFill>
              <a:srgbClr val="3465a4"/>
            </a:solidFill>
            <a:headEnd len="med" type="triangle" w="med"/>
            <a:tailEnd len="med" type="triangle" w="med"/>
          </a:ln>
        </p:spPr>
      </p:cxnSp>
      <p:cxnSp>
        <p:nvCxnSpPr>
          <p:cNvPr id="82" name=""/>
          <p:cNvCxnSpPr>
            <a:stCxn id="75" idx="1"/>
            <a:endCxn id="79" idx="3"/>
          </p:cNvCxnSpPr>
          <p:nvPr/>
        </p:nvCxnSpPr>
        <p:spPr>
          <a:xfrm flipH="1" flipV="1">
            <a:off x="4615200" y="2850120"/>
            <a:ext cx="858960" cy="7560"/>
          </a:xfrm>
          <a:prstGeom prst="straightConnector1">
            <a:avLst/>
          </a:prstGeom>
          <a:ln w="0">
            <a:solidFill>
              <a:srgbClr val="3465a4"/>
            </a:solidFill>
            <a:tailEnd len="med" type="triangle" w="med"/>
          </a:ln>
        </p:spPr>
      </p:cxnSp>
      <p:sp>
        <p:nvSpPr>
          <p:cNvPr id="83" name=""/>
          <p:cNvSpPr txBox="1"/>
          <p:nvPr/>
        </p:nvSpPr>
        <p:spPr>
          <a:xfrm>
            <a:off x="4800600" y="2671200"/>
            <a:ext cx="457200" cy="238320"/>
          </a:xfrm>
          <a:prstGeom prst="rect">
            <a:avLst/>
          </a:prstGeom>
          <a:noFill/>
          <a:ln w="0">
            <a:noFill/>
          </a:ln>
        </p:spPr>
        <p:txBody>
          <a:bodyPr lIns="90000" rIns="90000" tIns="45000" bIns="45000">
            <a:noAutofit/>
          </a:bodyPr>
          <a:p>
            <a:r>
              <a:rPr b="0" lang="en-US" sz="1050" spc="-1" strike="noStrike">
                <a:latin typeface="Arial"/>
              </a:rPr>
              <a:t>sure</a:t>
            </a:r>
            <a:endParaRPr b="0" lang="en-US" sz="1050" spc="-1" strike="noStrike">
              <a:latin typeface="Arial"/>
            </a:endParaRPr>
          </a:p>
        </p:txBody>
      </p:sp>
      <p:sp>
        <p:nvSpPr>
          <p:cNvPr id="84" name=""/>
          <p:cNvSpPr txBox="1"/>
          <p:nvPr/>
        </p:nvSpPr>
        <p:spPr>
          <a:xfrm>
            <a:off x="2167200" y="3778200"/>
            <a:ext cx="2057400" cy="346680"/>
          </a:xfrm>
          <a:prstGeom prst="rect">
            <a:avLst/>
          </a:prstGeom>
          <a:noFill/>
          <a:ln w="0">
            <a:noFill/>
          </a:ln>
        </p:spPr>
        <p:txBody>
          <a:bodyPr lIns="90000" rIns="90000" tIns="45000" bIns="45000">
            <a:noAutofit/>
          </a:bodyPr>
          <a:p>
            <a:r>
              <a:rPr b="0" lang="en-US" sz="900" spc="-1" strike="noStrike">
                <a:latin typeface="Arial"/>
              </a:rPr>
              <a:t>Alice is the owner of the multiple token acct of the same token</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txBox="1"/>
          <p:nvPr/>
        </p:nvSpPr>
        <p:spPr>
          <a:xfrm>
            <a:off x="1407600" y="3501000"/>
            <a:ext cx="4498200" cy="474480"/>
          </a:xfrm>
          <a:prstGeom prst="rect">
            <a:avLst/>
          </a:prstGeom>
          <a:noFill/>
          <a:ln w="0">
            <a:noFill/>
          </a:ln>
        </p:spPr>
        <p:txBody>
          <a:bodyPr lIns="90000" rIns="90000" tIns="45000" bIns="45000">
            <a:noAutofit/>
          </a:bodyPr>
          <a:p>
            <a:r>
              <a:rPr b="0" lang="en-US" sz="900" spc="-1" strike="noStrike">
                <a:latin typeface="Arial"/>
              </a:rPr>
              <a:t>Hi token program please transfer &lt;amnt&gt; X tokens from </a:t>
            </a:r>
            <a:r>
              <a:rPr b="0" lang="en-US" sz="1800" spc="-1" strike="noStrike">
                <a:latin typeface="Arial"/>
              </a:rPr>
              <a:t>this </a:t>
            </a:r>
            <a:r>
              <a:rPr b="0" lang="en-US" sz="900" spc="-1" strike="noStrike">
                <a:latin typeface="Arial"/>
              </a:rPr>
              <a:t>to</a:t>
            </a:r>
            <a:r>
              <a:rPr b="0" lang="en-US" sz="1800" spc="-1" strike="noStrike">
                <a:latin typeface="Arial"/>
              </a:rPr>
              <a:t> this</a:t>
            </a:r>
            <a:r>
              <a:rPr b="0" lang="en-US" sz="900" spc="-1" strike="noStrike">
                <a:latin typeface="Arial"/>
              </a:rPr>
              <a:t> acct</a:t>
            </a:r>
            <a:endParaRPr b="0" lang="en-US" sz="900" spc="-1" strike="noStrike">
              <a:latin typeface="Arial"/>
            </a:endParaRPr>
          </a:p>
        </p:txBody>
      </p:sp>
      <p:sp>
        <p:nvSpPr>
          <p:cNvPr id="86"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87"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88"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89"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90"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91"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92"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93" name=""/>
          <p:cNvSpPr/>
          <p:nvPr/>
        </p:nvSpPr>
        <p:spPr>
          <a:xfrm>
            <a:off x="3472200" y="2507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cxnSp>
        <p:nvCxnSpPr>
          <p:cNvPr id="94" name=""/>
          <p:cNvCxnSpPr>
            <a:stCxn id="91" idx="3"/>
            <a:endCxn id="89" idx="2"/>
          </p:cNvCxnSpPr>
          <p:nvPr/>
        </p:nvCxnSpPr>
        <p:spPr>
          <a:xfrm flipV="1">
            <a:off x="4572000" y="3200400"/>
            <a:ext cx="1473480" cy="1486080"/>
          </a:xfrm>
          <a:prstGeom prst="straightConnector1">
            <a:avLst/>
          </a:prstGeom>
          <a:ln w="0">
            <a:solidFill>
              <a:srgbClr val="3465a4"/>
            </a:solidFill>
            <a:tailEnd len="med" type="triangle" w="med"/>
          </a:ln>
        </p:spPr>
      </p:cxnSp>
      <p:sp>
        <p:nvSpPr>
          <p:cNvPr id="95" name=""/>
          <p:cNvSpPr/>
          <p:nvPr/>
        </p:nvSpPr>
        <p:spPr>
          <a:xfrm flipH="1">
            <a:off x="2743200" y="3814200"/>
            <a:ext cx="1828800" cy="529200"/>
          </a:xfrm>
          <a:prstGeom prst="line">
            <a:avLst/>
          </a:prstGeom>
          <a:ln w="0">
            <a:solidFill>
              <a:srgbClr val="3465a4"/>
            </a:solidFill>
            <a:tailEnd len="med" type="triangle" w="med"/>
          </a:ln>
        </p:spPr>
        <p:style>
          <a:lnRef idx="0"/>
          <a:fillRef idx="0"/>
          <a:effectRef idx="0"/>
          <a:fontRef idx="minor"/>
        </p:style>
      </p:sp>
      <p:sp>
        <p:nvSpPr>
          <p:cNvPr id="96" name=""/>
          <p:cNvSpPr/>
          <p:nvPr/>
        </p:nvSpPr>
        <p:spPr>
          <a:xfrm flipH="1" flipV="1">
            <a:off x="4615200" y="2743200"/>
            <a:ext cx="414000" cy="9144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98"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99"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100"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101"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02"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103"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104" name=""/>
          <p:cNvSpPr/>
          <p:nvPr/>
        </p:nvSpPr>
        <p:spPr>
          <a:xfrm>
            <a:off x="3868200" y="2507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05" name=""/>
          <p:cNvSpPr/>
          <p:nvPr/>
        </p:nvSpPr>
        <p:spPr>
          <a:xfrm flipH="1" flipV="1">
            <a:off x="2057400" y="3200400"/>
            <a:ext cx="1828800" cy="1143000"/>
          </a:xfrm>
          <a:prstGeom prst="line">
            <a:avLst/>
          </a:prstGeom>
          <a:ln w="0">
            <a:solidFill>
              <a:srgbClr val="3465a4"/>
            </a:solidFill>
            <a:tailEnd len="med" type="triangle" w="med"/>
          </a:ln>
        </p:spPr>
        <p:style>
          <a:lnRef idx="0"/>
          <a:fillRef idx="0"/>
          <a:effectRef idx="0"/>
          <a:fontRef idx="minor"/>
        </p:style>
      </p:sp>
      <p:sp>
        <p:nvSpPr>
          <p:cNvPr id="106" name=""/>
          <p:cNvSpPr txBox="1"/>
          <p:nvPr/>
        </p:nvSpPr>
        <p:spPr>
          <a:xfrm>
            <a:off x="3344400" y="3657600"/>
            <a:ext cx="1600200" cy="433800"/>
          </a:xfrm>
          <a:prstGeom prst="rect">
            <a:avLst/>
          </a:prstGeom>
          <a:noFill/>
          <a:ln w="0">
            <a:noFill/>
          </a:ln>
        </p:spPr>
        <p:txBody>
          <a:bodyPr lIns="90000" rIns="90000" tIns="45000" bIns="45000">
            <a:noAutofit/>
          </a:bodyPr>
          <a:p>
            <a:r>
              <a:rPr b="0" lang="en-US" sz="800" spc="-1" strike="noStrike">
                <a:latin typeface="Arial"/>
              </a:rPr>
              <a:t>1. Hi system program please create another acct for escrow program</a:t>
            </a:r>
            <a:endParaRPr b="0" lang="en-US" sz="800" spc="-1" strike="noStrike">
              <a:latin typeface="Arial"/>
            </a:endParaRPr>
          </a:p>
        </p:txBody>
      </p:sp>
      <p:sp>
        <p:nvSpPr>
          <p:cNvPr id="107" name=""/>
          <p:cNvSpPr txBox="1"/>
          <p:nvPr/>
        </p:nvSpPr>
        <p:spPr>
          <a:xfrm>
            <a:off x="1818000" y="2047680"/>
            <a:ext cx="696600" cy="238320"/>
          </a:xfrm>
          <a:prstGeom prst="rect">
            <a:avLst/>
          </a:prstGeom>
          <a:noFill/>
          <a:ln w="0">
            <a:noFill/>
          </a:ln>
        </p:spPr>
        <p:txBody>
          <a:bodyPr lIns="90000" rIns="90000" tIns="45000" bIns="45000">
            <a:noAutofit/>
          </a:bodyPr>
          <a:p>
            <a:r>
              <a:rPr b="0" lang="en-US" sz="1050" spc="-1" strike="noStrike">
                <a:latin typeface="Arial"/>
              </a:rPr>
              <a:t>2. sure</a:t>
            </a:r>
            <a:endParaRPr b="0" lang="en-US" sz="1050" spc="-1" strike="noStrike">
              <a:latin typeface="Arial"/>
            </a:endParaRPr>
          </a:p>
        </p:txBody>
      </p:sp>
      <p:sp>
        <p:nvSpPr>
          <p:cNvPr id="108" name=""/>
          <p:cNvSpPr/>
          <p:nvPr/>
        </p:nvSpPr>
        <p:spPr>
          <a:xfrm>
            <a:off x="2752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800" spc="-1" strike="noStrike">
                <a:latin typeface="Arial"/>
              </a:rPr>
              <a:t>Empty acct owned by </a:t>
            </a:r>
            <a:endParaRPr b="0" lang="en-US" sz="800" spc="-1" strike="noStrike">
              <a:latin typeface="Arial"/>
              <a:ea typeface="PingFang SC"/>
            </a:endParaRPr>
          </a:p>
          <a:p>
            <a:pPr algn="ctr"/>
            <a:r>
              <a:rPr b="0" lang="en-US" sz="800" spc="-1" strike="noStrike">
                <a:latin typeface="Arial"/>
              </a:rPr>
              <a:t>escrow program</a:t>
            </a:r>
            <a:endParaRPr b="0" lang="en-US" sz="800" spc="-1" strike="noStrike">
              <a:latin typeface="Arial"/>
              <a:ea typeface="PingFang SC"/>
            </a:endParaRPr>
          </a:p>
        </p:txBody>
      </p:sp>
      <p:sp>
        <p:nvSpPr>
          <p:cNvPr id="109" name=""/>
          <p:cNvSpPr/>
          <p:nvPr/>
        </p:nvSpPr>
        <p:spPr>
          <a:xfrm flipV="1">
            <a:off x="2057400" y="1828800"/>
            <a:ext cx="685800" cy="6858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111"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112"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113"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114"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15"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116"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117" name=""/>
          <p:cNvSpPr/>
          <p:nvPr/>
        </p:nvSpPr>
        <p:spPr>
          <a:xfrm>
            <a:off x="4372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18" name=""/>
          <p:cNvSpPr/>
          <p:nvPr/>
        </p:nvSpPr>
        <p:spPr>
          <a:xfrm>
            <a:off x="2572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800" spc="-1" strike="noStrike">
                <a:latin typeface="Arial"/>
              </a:rPr>
              <a:t>Empty acct owned by </a:t>
            </a:r>
            <a:endParaRPr b="0" lang="en-US" sz="800" spc="-1" strike="noStrike">
              <a:latin typeface="Arial"/>
              <a:ea typeface="PingFang SC"/>
            </a:endParaRPr>
          </a:p>
          <a:p>
            <a:pPr algn="ctr"/>
            <a:r>
              <a:rPr b="0" lang="en-US" sz="800" spc="-1" strike="noStrike">
                <a:latin typeface="Arial"/>
              </a:rPr>
              <a:t>escrow program</a:t>
            </a:r>
            <a:endParaRPr b="0" lang="en-US" sz="800" spc="-1" strike="noStrike">
              <a:latin typeface="Arial"/>
              <a:ea typeface="PingFang SC"/>
            </a:endParaRPr>
          </a:p>
        </p:txBody>
      </p:sp>
      <p:sp>
        <p:nvSpPr>
          <p:cNvPr id="119" name=""/>
          <p:cNvSpPr txBox="1"/>
          <p:nvPr/>
        </p:nvSpPr>
        <p:spPr>
          <a:xfrm>
            <a:off x="3429000" y="2563200"/>
            <a:ext cx="1371600" cy="1569960"/>
          </a:xfrm>
          <a:prstGeom prst="rect">
            <a:avLst/>
          </a:prstGeom>
          <a:noFill/>
          <a:ln w="0">
            <a:noFill/>
          </a:ln>
        </p:spPr>
        <p:txBody>
          <a:bodyPr lIns="90000" rIns="90000" tIns="45000" bIns="45000">
            <a:noAutofit/>
          </a:bodyPr>
          <a:p>
            <a:r>
              <a:rPr b="0" lang="en-US" sz="1050" spc="-1" strike="noStrike">
                <a:latin typeface="Arial"/>
              </a:rPr>
              <a:t>Hi escrow program please initialize escrow . </a:t>
            </a:r>
            <a:endParaRPr b="0" lang="en-US" sz="1050" spc="-1" strike="noStrike">
              <a:latin typeface="Arial"/>
            </a:endParaRPr>
          </a:p>
          <a:p>
            <a:endParaRPr b="0" lang="en-US" sz="1050" spc="-1" strike="noStrike">
              <a:latin typeface="Arial"/>
            </a:endParaRPr>
          </a:p>
          <a:p>
            <a:r>
              <a:rPr b="0" lang="en-US" sz="1050" spc="-1" strike="noStrike">
                <a:latin typeface="Arial"/>
              </a:rPr>
              <a:t>Here are the tokens I want to sell . </a:t>
            </a:r>
            <a:endParaRPr b="0" lang="en-US" sz="1050" spc="-1" strike="noStrike">
              <a:latin typeface="Arial"/>
            </a:endParaRPr>
          </a:p>
          <a:p>
            <a:endParaRPr b="0" lang="en-US" sz="1050" spc="-1" strike="noStrike">
              <a:latin typeface="Arial"/>
            </a:endParaRPr>
          </a:p>
          <a:p>
            <a:r>
              <a:rPr b="0" lang="en-US" sz="1050" spc="-1" strike="noStrike">
                <a:latin typeface="Arial"/>
              </a:rPr>
              <a:t>This is the acct you can use to write state into.</a:t>
            </a:r>
            <a:endParaRPr b="0" lang="en-US" sz="1050" spc="-1" strike="noStrike">
              <a:latin typeface="Arial"/>
            </a:endParaRPr>
          </a:p>
        </p:txBody>
      </p:sp>
      <p:cxnSp>
        <p:nvCxnSpPr>
          <p:cNvPr id="120" name=""/>
          <p:cNvCxnSpPr>
            <a:stCxn id="115" idx="0"/>
            <a:endCxn id="110" idx="2"/>
          </p:cNvCxnSpPr>
          <p:nvPr/>
        </p:nvCxnSpPr>
        <p:spPr>
          <a:xfrm flipV="1">
            <a:off x="4000320" y="1143000"/>
            <a:ext cx="360" cy="3200760"/>
          </a:xfrm>
          <a:prstGeom prst="straightConnector1">
            <a:avLst/>
          </a:prstGeom>
          <a:ln w="0">
            <a:solidFill>
              <a:srgbClr val="3465a4"/>
            </a:solidFill>
            <a:tailEnd len="med" type="triangle" w="med"/>
          </a:ln>
        </p:spPr>
      </p:cxnSp>
      <p:sp>
        <p:nvSpPr>
          <p:cNvPr id="121" name=""/>
          <p:cNvSpPr/>
          <p:nvPr/>
        </p:nvSpPr>
        <p:spPr>
          <a:xfrm flipV="1">
            <a:off x="4572000" y="2221200"/>
            <a:ext cx="457200" cy="979200"/>
          </a:xfrm>
          <a:prstGeom prst="line">
            <a:avLst/>
          </a:prstGeom>
          <a:ln w="0">
            <a:solidFill>
              <a:srgbClr val="3465a4"/>
            </a:solidFill>
            <a:tailEnd len="med" type="triangle" w="med"/>
          </a:ln>
        </p:spPr>
        <p:style>
          <a:lnRef idx="0"/>
          <a:fillRef idx="0"/>
          <a:effectRef idx="0"/>
          <a:fontRef idx="minor"/>
        </p:style>
      </p:sp>
      <p:sp>
        <p:nvSpPr>
          <p:cNvPr id="122" name=""/>
          <p:cNvSpPr/>
          <p:nvPr/>
        </p:nvSpPr>
        <p:spPr>
          <a:xfrm flipH="1" flipV="1">
            <a:off x="2971800" y="2221200"/>
            <a:ext cx="457200" cy="14364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3429000" y="4572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Escrow program</a:t>
            </a:r>
            <a:endParaRPr b="0" lang="en-US" sz="1050" spc="-1" strike="noStrike">
              <a:latin typeface="Arial"/>
            </a:endParaRPr>
          </a:p>
        </p:txBody>
      </p:sp>
      <p:sp>
        <p:nvSpPr>
          <p:cNvPr id="124" name=""/>
          <p:cNvSpPr txBox="1"/>
          <p:nvPr/>
        </p:nvSpPr>
        <p:spPr>
          <a:xfrm>
            <a:off x="228600" y="457200"/>
            <a:ext cx="1600200" cy="685800"/>
          </a:xfrm>
          <a:prstGeom prst="rect">
            <a:avLst/>
          </a:prstGeom>
          <a:noFill/>
          <a:ln w="0">
            <a:noFill/>
          </a:ln>
        </p:spPr>
        <p:txBody>
          <a:bodyPr lIns="90000" rIns="90000" tIns="45000" bIns="45000">
            <a:noAutofit/>
          </a:bodyPr>
          <a:p>
            <a:r>
              <a:rPr b="0" lang="en-US" sz="1800" spc="-1" strike="noStrike">
                <a:latin typeface="Arial"/>
              </a:rPr>
              <a:t>Solana blockchain </a:t>
            </a:r>
            <a:endParaRPr b="0" lang="en-US" sz="1800" spc="-1" strike="noStrike">
              <a:latin typeface="Arial"/>
            </a:endParaRPr>
          </a:p>
        </p:txBody>
      </p:sp>
      <p:sp>
        <p:nvSpPr>
          <p:cNvPr id="125" name=""/>
          <p:cNvSpPr/>
          <p:nvPr/>
        </p:nvSpPr>
        <p:spPr>
          <a:xfrm>
            <a:off x="16236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050" spc="-1" strike="noStrike">
                <a:latin typeface="Arial"/>
              </a:rPr>
              <a:t>  </a:t>
            </a:r>
            <a:r>
              <a:rPr b="0" lang="en-US" sz="1050" spc="-1" strike="noStrike">
                <a:latin typeface="Arial"/>
              </a:rPr>
              <a:t>System program</a:t>
            </a:r>
            <a:endParaRPr b="0" lang="en-US" sz="1050" spc="-1" strike="noStrike">
              <a:latin typeface="Arial"/>
              <a:ea typeface="PingFang SC"/>
            </a:endParaRPr>
          </a:p>
        </p:txBody>
      </p:sp>
      <p:sp>
        <p:nvSpPr>
          <p:cNvPr id="126" name=""/>
          <p:cNvSpPr/>
          <p:nvPr/>
        </p:nvSpPr>
        <p:spPr>
          <a:xfrm>
            <a:off x="5473800" y="2514600"/>
            <a:ext cx="1143000" cy="685800"/>
          </a:xfrm>
          <a:prstGeom prst="rect">
            <a:avLst/>
          </a:prstGeom>
          <a:solidFill>
            <a:srgbClr val="e8e8e8"/>
          </a:solidFill>
          <a:ln w="0">
            <a:solidFill>
              <a:srgbClr val="3465a4"/>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Token program</a:t>
            </a:r>
            <a:endParaRPr b="0" lang="en-US" sz="1200" spc="-1" strike="noStrike">
              <a:latin typeface="Arial"/>
            </a:endParaRPr>
          </a:p>
        </p:txBody>
      </p:sp>
      <p:sp>
        <p:nvSpPr>
          <p:cNvPr id="127" name=""/>
          <p:cNvSpPr/>
          <p:nvPr/>
        </p:nvSpPr>
        <p:spPr>
          <a:xfrm>
            <a:off x="16002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28" name=""/>
          <p:cNvSpPr/>
          <p:nvPr/>
        </p:nvSpPr>
        <p:spPr>
          <a:xfrm>
            <a:off x="34290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300" spc="-1" strike="noStrike">
                <a:latin typeface="Arial"/>
              </a:rPr>
              <a:t>Alice’s main ac</a:t>
            </a:r>
            <a:endParaRPr b="0" lang="en-US" sz="1300" spc="-1" strike="noStrike">
              <a:latin typeface="Arial"/>
              <a:ea typeface="PingFang SC"/>
            </a:endParaRPr>
          </a:p>
        </p:txBody>
      </p:sp>
      <p:sp>
        <p:nvSpPr>
          <p:cNvPr id="129" name=""/>
          <p:cNvSpPr/>
          <p:nvPr/>
        </p:nvSpPr>
        <p:spPr>
          <a:xfrm>
            <a:off x="5486400" y="4343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Y token ac</a:t>
            </a:r>
            <a:endParaRPr b="0" lang="en-US" sz="1100" spc="-1" strike="noStrike">
              <a:latin typeface="Arial"/>
              <a:ea typeface="PingFang SC"/>
            </a:endParaRPr>
          </a:p>
        </p:txBody>
      </p:sp>
      <p:sp>
        <p:nvSpPr>
          <p:cNvPr id="130" name=""/>
          <p:cNvSpPr/>
          <p:nvPr/>
        </p:nvSpPr>
        <p:spPr>
          <a:xfrm>
            <a:off x="4264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Alice’s X token ac</a:t>
            </a:r>
            <a:endParaRPr b="0" lang="en-US" sz="1100" spc="-1" strike="noStrike">
              <a:latin typeface="Arial"/>
              <a:ea typeface="PingFang SC"/>
            </a:endParaRPr>
          </a:p>
        </p:txBody>
      </p:sp>
      <p:sp>
        <p:nvSpPr>
          <p:cNvPr id="131" name=""/>
          <p:cNvSpPr/>
          <p:nvPr/>
        </p:nvSpPr>
        <p:spPr>
          <a:xfrm>
            <a:off x="2572200" y="1535400"/>
            <a:ext cx="1143000" cy="685800"/>
          </a:xfrm>
          <a:prstGeom prst="rect">
            <a:avLst/>
          </a:prstGeom>
          <a:solidFill>
            <a:srgbClr val="b4c7dc"/>
          </a:solidFill>
          <a:ln w="0">
            <a:solidFill>
              <a:srgbClr val="3465a4"/>
            </a:solidFill>
          </a:ln>
        </p:spPr>
        <p:style>
          <a:lnRef idx="0"/>
          <a:fillRef idx="0"/>
          <a:effectRef idx="0"/>
          <a:fontRef idx="minor"/>
        </p:style>
        <p:txBody>
          <a:bodyPr wrap="none" lIns="90000" rIns="90000" tIns="45000" bIns="45000" anchor="ctr">
            <a:noAutofit/>
          </a:bodyPr>
          <a:p>
            <a:pPr algn="ctr"/>
            <a:r>
              <a:rPr b="0" lang="en-US" sz="800" spc="-1" strike="noStrike">
                <a:latin typeface="Arial"/>
              </a:rPr>
              <a:t>Initialized acct owned by </a:t>
            </a:r>
            <a:endParaRPr b="0" lang="en-US" sz="800" spc="-1" strike="noStrike">
              <a:latin typeface="Arial"/>
              <a:ea typeface="PingFang SC"/>
            </a:endParaRPr>
          </a:p>
          <a:p>
            <a:pPr algn="ctr"/>
            <a:r>
              <a:rPr b="0" lang="en-US" sz="800" spc="-1" strike="noStrike">
                <a:latin typeface="Arial"/>
              </a:rPr>
              <a:t>the escrow program</a:t>
            </a:r>
            <a:endParaRPr b="0" lang="en-US" sz="800" spc="-1" strike="noStrike">
              <a:latin typeface="Arial"/>
              <a:ea typeface="PingFang SC"/>
            </a:endParaRPr>
          </a:p>
        </p:txBody>
      </p:sp>
      <p:cxnSp>
        <p:nvCxnSpPr>
          <p:cNvPr id="132" name=""/>
          <p:cNvCxnSpPr>
            <a:stCxn id="123" idx="1"/>
            <a:endCxn id="131" idx="0"/>
          </p:cNvCxnSpPr>
          <p:nvPr/>
        </p:nvCxnSpPr>
        <p:spPr>
          <a:xfrm flipH="1">
            <a:off x="3143520" y="799920"/>
            <a:ext cx="285840" cy="735840"/>
          </a:xfrm>
          <a:prstGeom prst="straightConnector1">
            <a:avLst/>
          </a:prstGeom>
          <a:ln w="0">
            <a:solidFill>
              <a:srgbClr val="3465a4"/>
            </a:solidFill>
            <a:tailEnd len="med" type="triangle" w="med"/>
          </a:ln>
        </p:spPr>
      </p:cxnSp>
      <p:sp>
        <p:nvSpPr>
          <p:cNvPr id="133" name=""/>
          <p:cNvSpPr txBox="1"/>
          <p:nvPr/>
        </p:nvSpPr>
        <p:spPr>
          <a:xfrm>
            <a:off x="2910600" y="1009800"/>
            <a:ext cx="457200" cy="245880"/>
          </a:xfrm>
          <a:prstGeom prst="rect">
            <a:avLst/>
          </a:prstGeom>
          <a:noFill/>
          <a:ln w="0">
            <a:noFill/>
          </a:ln>
        </p:spPr>
        <p:txBody>
          <a:bodyPr lIns="90000" rIns="90000" tIns="45000" bIns="45000">
            <a:noAutofit/>
          </a:bodyPr>
          <a:p>
            <a:r>
              <a:rPr b="0" lang="en-US" sz="540" spc="-1" strike="noStrike">
                <a:latin typeface="Arial"/>
              </a:rPr>
              <a:t>1. writing state</a:t>
            </a:r>
            <a:endParaRPr b="0" lang="en-US" sz="540" spc="-1" strike="noStrike">
              <a:latin typeface="Arial"/>
            </a:endParaRPr>
          </a:p>
        </p:txBody>
      </p:sp>
      <p:cxnSp>
        <p:nvCxnSpPr>
          <p:cNvPr id="134" name=""/>
          <p:cNvCxnSpPr/>
          <p:nvPr/>
        </p:nvCxnSpPr>
        <p:spPr>
          <a:xfrm>
            <a:off x="0" y="0"/>
            <a:ext cx="360" cy="360"/>
          </a:xfrm>
          <a:prstGeom prst="line">
            <a:avLst/>
          </a:prstGeom>
          <a:ln w="0">
            <a:solidFill>
              <a:srgbClr val="3465a4"/>
            </a:solidFill>
            <a:tailEnd len="med" type="triangle" w="med"/>
          </a:ln>
        </p:spPr>
      </p:cxnSp>
      <p:sp>
        <p:nvSpPr>
          <p:cNvPr id="135" name=""/>
          <p:cNvSpPr txBox="1"/>
          <p:nvPr/>
        </p:nvSpPr>
        <p:spPr>
          <a:xfrm>
            <a:off x="6400800" y="1371600"/>
            <a:ext cx="2514600" cy="938160"/>
          </a:xfrm>
          <a:prstGeom prst="rect">
            <a:avLst/>
          </a:prstGeom>
          <a:noFill/>
          <a:ln w="0">
            <a:noFill/>
          </a:ln>
        </p:spPr>
        <p:txBody>
          <a:bodyPr lIns="90000" rIns="90000" tIns="45000" bIns="45000">
            <a:noAutofit/>
          </a:bodyPr>
          <a:p>
            <a:r>
              <a:rPr b="0" lang="en-US" sz="1050" spc="-1" strike="noStrike">
                <a:latin typeface="Arial"/>
              </a:rPr>
              <a:t>2. Hi token program please give my PDA ownership of this </a:t>
            </a:r>
            <a:endParaRPr b="0" lang="en-US" sz="1050" spc="-1" strike="noStrike">
              <a:latin typeface="Arial"/>
            </a:endParaRPr>
          </a:p>
          <a:p>
            <a:r>
              <a:rPr b="0" lang="en-US" sz="1050" spc="-1" strike="noStrike">
                <a:latin typeface="Arial"/>
              </a:rPr>
              <a:t>acct.</a:t>
            </a:r>
            <a:endParaRPr b="0" lang="en-US" sz="1050" spc="-1" strike="noStrike">
              <a:latin typeface="Arial"/>
            </a:endParaRPr>
          </a:p>
          <a:p>
            <a:endParaRPr b="0" lang="en-US" sz="1050" spc="-1" strike="noStrike">
              <a:latin typeface="Arial"/>
            </a:endParaRPr>
          </a:p>
          <a:p>
            <a:r>
              <a:rPr b="0" lang="en-US" sz="1050" spc="-1" strike="noStrike">
                <a:latin typeface="Arial"/>
              </a:rPr>
              <a:t>Alice signed the tx so its cool with her</a:t>
            </a:r>
            <a:endParaRPr b="0" lang="en-US" sz="1050" spc="-1" strike="noStrike">
              <a:latin typeface="Arial"/>
            </a:endParaRPr>
          </a:p>
        </p:txBody>
      </p:sp>
      <p:sp>
        <p:nvSpPr>
          <p:cNvPr id="136" name=""/>
          <p:cNvSpPr/>
          <p:nvPr/>
        </p:nvSpPr>
        <p:spPr>
          <a:xfrm flipH="1">
            <a:off x="5407200" y="1828800"/>
            <a:ext cx="1222200" cy="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4193</TotalTime>
  <Application>LibreOffice/7.1.2.2$MacOSX_X86_64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2021-08-13T11:45:49Z</dcterms:created>
  <dc:creator/>
  <dc:description/>
  <dc:language>en-US</dc:language>
  <cp:lastModifiedBy/>
  <dcterms:modified xsi:type="dcterms:W3CDTF">2021-08-16T22:43:22Z</dcterms:modified>
  <cp:revision>42</cp:revision>
  <dc:subject/>
  <dc:title/>
</cp:coreProperties>
</file>