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77" r:id="rId2"/>
    <p:sldId id="336" r:id="rId3"/>
    <p:sldId id="267" r:id="rId4"/>
    <p:sldId id="268" r:id="rId5"/>
    <p:sldId id="337" r:id="rId6"/>
    <p:sldId id="274" r:id="rId7"/>
    <p:sldId id="275" r:id="rId8"/>
    <p:sldId id="269" r:id="rId9"/>
    <p:sldId id="276" r:id="rId10"/>
    <p:sldId id="319" r:id="rId11"/>
    <p:sldId id="287" r:id="rId12"/>
    <p:sldId id="298" r:id="rId13"/>
    <p:sldId id="299" r:id="rId14"/>
    <p:sldId id="278" r:id="rId15"/>
    <p:sldId id="292" r:id="rId16"/>
    <p:sldId id="325" r:id="rId17"/>
    <p:sldId id="272" r:id="rId18"/>
    <p:sldId id="270" r:id="rId19"/>
    <p:sldId id="273" r:id="rId20"/>
    <p:sldId id="271"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5" userDrawn="1">
          <p15:clr>
            <a:srgbClr val="A4A3A4"/>
          </p15:clr>
        </p15:guide>
        <p15:guide id="2" orient="horz" pos="21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816271-F871-49FD-9A5F-96B817967C9C}" v="18" dt="2023-10-19T07:30:02.06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0" autoAdjust="0"/>
    <p:restoredTop sz="95820" autoAdjust="0"/>
  </p:normalViewPr>
  <p:slideViewPr>
    <p:cSldViewPr showGuides="1">
      <p:cViewPr varScale="1">
        <p:scale>
          <a:sx n="85" d="100"/>
          <a:sy n="85" d="100"/>
        </p:scale>
        <p:origin x="629" y="48"/>
      </p:cViewPr>
      <p:guideLst>
        <p:guide pos="3865"/>
        <p:guide orient="horz" pos="2138"/>
      </p:guideLst>
    </p:cSldViewPr>
  </p:slideViewPr>
  <p:outlineViewPr>
    <p:cViewPr>
      <p:scale>
        <a:sx n="33" d="100"/>
        <a:sy n="33" d="100"/>
      </p:scale>
      <p:origin x="0" y="-3197"/>
    </p:cViewPr>
  </p:outlineViewPr>
  <p:notesTextViewPr>
    <p:cViewPr>
      <p:scale>
        <a:sx n="1" d="1"/>
        <a:sy n="1" d="1"/>
      </p:scale>
      <p:origin x="0" y="0"/>
    </p:cViewPr>
  </p:notesTextViewPr>
  <p:notesViewPr>
    <p:cSldViewPr>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4/22/2024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55889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4/22/2024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1744119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02018" y="1800147"/>
            <a:ext cx="10991897" cy="1832460"/>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02017" y="3836214"/>
            <a:ext cx="11195450" cy="1832460"/>
          </a:xfrm>
        </p:spPr>
        <p:txBody>
          <a:bodyPr>
            <a:normAutofit/>
          </a:bodyPr>
          <a:lstStyle>
            <a:lvl1pPr marL="0" indent="0" algn="l">
              <a:buNone/>
              <a:defRPr sz="3730" b="0" i="0">
                <a:solidFill>
                  <a:srgbClr val="F2CD44"/>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5930"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t>‹#›</a:t>
            </a:fld>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665"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265"/>
            </a:lvl1pPr>
            <a:lvl2pPr marL="609600" indent="0">
              <a:buNone/>
              <a:defRPr sz="3730"/>
            </a:lvl2pPr>
            <a:lvl3pPr marL="1219200" indent="0">
              <a:buNone/>
              <a:defRPr sz="3200"/>
            </a:lvl3pPr>
            <a:lvl4pPr marL="1828165" indent="0">
              <a:buNone/>
              <a:defRPr sz="2665"/>
            </a:lvl4pPr>
            <a:lvl5pPr marL="2437765" indent="0">
              <a:buNone/>
              <a:defRPr sz="2665"/>
            </a:lvl5pPr>
            <a:lvl6pPr marL="3047365" indent="0">
              <a:buNone/>
              <a:defRPr sz="2665"/>
            </a:lvl6pPr>
            <a:lvl7pPr marL="3656965" indent="0">
              <a:buNone/>
              <a:defRPr sz="2665"/>
            </a:lvl7pPr>
            <a:lvl8pPr marL="4265930" indent="0">
              <a:buNone/>
              <a:defRPr sz="2665"/>
            </a:lvl8pPr>
            <a:lvl9pPr marL="4875530" indent="0">
              <a:buNone/>
              <a:defRPr sz="2665"/>
            </a:lvl9pPr>
          </a:lstStyle>
          <a:p>
            <a:r>
              <a:rPr lang="en-US"/>
              <a:t>Click icon to add picture</a:t>
            </a:r>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5"/>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F41C87-7AD9-4845-A077-840E4A0F3F0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F41C87-7AD9-4845-A077-840E4A0F3F0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pic>
        <p:nvPicPr>
          <p:cNvPr id="7" name="Picture 6" descr="E:\websites\free-power-point-templates\2012\logos.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6644" y="3101618"/>
            <a:ext cx="195120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464" y="578507"/>
            <a:ext cx="10991897" cy="814428"/>
          </a:xfrm>
        </p:spPr>
        <p:txBody>
          <a:bodyPr>
            <a:normAutofit/>
          </a:bodyPr>
          <a:lstStyle>
            <a:lvl1pPr algn="l">
              <a:defRPr sz="4800" baseline="0">
                <a:solidFill>
                  <a:srgbClr val="F2CD44"/>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465" y="1800147"/>
            <a:ext cx="10991897" cy="4682951"/>
          </a:xfrm>
        </p:spPr>
        <p:txBody>
          <a:bodyPr/>
          <a:lstStyle>
            <a:lvl1pPr algn="l">
              <a:defRPr sz="3730">
                <a:solidFill>
                  <a:schemeClr val="bg2">
                    <a:lumMod val="10000"/>
                  </a:schemeClr>
                </a:solidFill>
              </a:defRPr>
            </a:lvl1pPr>
            <a:lvl2pPr algn="l">
              <a:defRPr>
                <a:solidFill>
                  <a:schemeClr val="bg2">
                    <a:lumMod val="10000"/>
                  </a:schemeClr>
                </a:solidFill>
              </a:defRPr>
            </a:lvl2pPr>
            <a:lvl3pPr algn="l">
              <a:defRPr>
                <a:solidFill>
                  <a:schemeClr val="bg2">
                    <a:lumMod val="10000"/>
                  </a:schemeClr>
                </a:solidFill>
              </a:defRPr>
            </a:lvl3pPr>
            <a:lvl4pPr algn="l">
              <a:defRPr>
                <a:solidFill>
                  <a:schemeClr val="bg2">
                    <a:lumMod val="10000"/>
                  </a:schemeClr>
                </a:solidFill>
              </a:defRPr>
            </a:lvl4pPr>
            <a:lvl5pPr algn="l">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8464" y="578507"/>
            <a:ext cx="8345699" cy="763525"/>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98464" y="1392934"/>
            <a:ext cx="8345701" cy="4681415"/>
          </a:xfrm>
        </p:spPr>
        <p:txBody>
          <a:bodyPr/>
          <a:lstStyle>
            <a:lvl1pPr>
              <a:defRPr sz="3730">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3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165" indent="0">
              <a:buNone/>
              <a:defRPr sz="1865">
                <a:solidFill>
                  <a:schemeClr val="tx1">
                    <a:tint val="75000"/>
                  </a:schemeClr>
                </a:solidFill>
              </a:defRPr>
            </a:lvl4pPr>
            <a:lvl5pPr marL="2437765" indent="0">
              <a:buNone/>
              <a:defRPr sz="1865">
                <a:solidFill>
                  <a:schemeClr val="tx1">
                    <a:tint val="75000"/>
                  </a:schemeClr>
                </a:solidFill>
              </a:defRPr>
            </a:lvl5pPr>
            <a:lvl6pPr marL="3047365" indent="0">
              <a:buNone/>
              <a:defRPr sz="1865">
                <a:solidFill>
                  <a:schemeClr val="tx1">
                    <a:tint val="75000"/>
                  </a:schemeClr>
                </a:solidFill>
              </a:defRPr>
            </a:lvl6pPr>
            <a:lvl7pPr marL="3656965" indent="0">
              <a:buNone/>
              <a:defRPr sz="1865">
                <a:solidFill>
                  <a:schemeClr val="tx1">
                    <a:tint val="75000"/>
                  </a:schemeClr>
                </a:solidFill>
              </a:defRPr>
            </a:lvl7pPr>
            <a:lvl8pPr marL="4265930" indent="0">
              <a:buNone/>
              <a:defRPr sz="1865">
                <a:solidFill>
                  <a:schemeClr val="tx1">
                    <a:tint val="75000"/>
                  </a:schemeClr>
                </a:solidFill>
              </a:defRPr>
            </a:lvl8pPr>
            <a:lvl9pPr marL="4875530" indent="0">
              <a:buNone/>
              <a:defRPr sz="186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30"/>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F41C87-7AD9-4845-A077-840E4A0F3F0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00241" y="578507"/>
            <a:ext cx="10788343" cy="814427"/>
          </a:xfrm>
        </p:spPr>
        <p:txBody>
          <a:bodyPr>
            <a:normAutofit/>
          </a:bodyPr>
          <a:lstStyle>
            <a:lvl1pPr algn="l">
              <a:defRPr sz="4800" baseline="0">
                <a:solidFill>
                  <a:srgbClr val="F2CD44"/>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652" y="2207359"/>
            <a:ext cx="5385514" cy="639763"/>
          </a:xfrm>
        </p:spPr>
        <p:txBody>
          <a:bodyPr anchor="b"/>
          <a:lstStyle>
            <a:lvl1pPr marL="0" indent="0" algn="ctr">
              <a:buNone/>
              <a:defRPr sz="3200" b="1">
                <a:solidFill>
                  <a:schemeClr val="bg2">
                    <a:lumMod val="10000"/>
                  </a:schemeClr>
                </a:solidFill>
              </a:defRPr>
            </a:lvl1pPr>
            <a:lvl2pPr marL="609600" indent="0">
              <a:buNone/>
              <a:defRPr sz="2665" b="1"/>
            </a:lvl2pPr>
            <a:lvl3pPr marL="1219200" indent="0">
              <a:buNone/>
              <a:defRPr sz="2400" b="1"/>
            </a:lvl3pPr>
            <a:lvl4pPr marL="1828165" indent="0">
              <a:buNone/>
              <a:defRPr sz="2135" b="1"/>
            </a:lvl4pPr>
            <a:lvl5pPr marL="2437765" indent="0">
              <a:buNone/>
              <a:defRPr sz="2135" b="1"/>
            </a:lvl5pPr>
            <a:lvl6pPr marL="3047365" indent="0">
              <a:buNone/>
              <a:defRPr sz="2135" b="1"/>
            </a:lvl6pPr>
            <a:lvl7pPr marL="3656965" indent="0">
              <a:buNone/>
              <a:defRPr sz="2135" b="1"/>
            </a:lvl7pPr>
            <a:lvl8pPr marL="4265930" indent="0">
              <a:buNone/>
              <a:defRPr sz="2135" b="1"/>
            </a:lvl8pPr>
            <a:lvl9pPr marL="4875530" indent="0">
              <a:buNone/>
              <a:defRPr sz="2135" b="1"/>
            </a:lvl9pPr>
          </a:lstStyle>
          <a:p>
            <a:pPr lvl="0"/>
            <a:r>
              <a:rPr lang="en-US"/>
              <a:t>Click to edit Master text styles</a:t>
            </a:r>
          </a:p>
        </p:txBody>
      </p:sp>
      <p:sp>
        <p:nvSpPr>
          <p:cNvPr id="4" name="Content Placeholder 3"/>
          <p:cNvSpPr>
            <a:spLocks noGrp="1"/>
          </p:cNvSpPr>
          <p:nvPr>
            <p:ph sz="half" idx="2"/>
          </p:nvPr>
        </p:nvSpPr>
        <p:spPr>
          <a:xfrm>
            <a:off x="715652" y="2837221"/>
            <a:ext cx="5385514" cy="3035059"/>
          </a:xfrm>
        </p:spPr>
        <p:txBody>
          <a:bodyPr/>
          <a:lstStyle>
            <a:lvl1pPr algn="ctr">
              <a:defRPr sz="3200">
                <a:solidFill>
                  <a:schemeClr val="bg2">
                    <a:lumMod val="10000"/>
                  </a:schemeClr>
                </a:solidFill>
              </a:defRPr>
            </a:lvl1pPr>
            <a:lvl2pPr algn="ctr">
              <a:defRPr sz="2665">
                <a:solidFill>
                  <a:schemeClr val="bg2">
                    <a:lumMod val="10000"/>
                  </a:schemeClr>
                </a:solidFill>
              </a:defRPr>
            </a:lvl2pPr>
            <a:lvl3pPr algn="ctr">
              <a:defRPr sz="2400">
                <a:solidFill>
                  <a:schemeClr val="bg2">
                    <a:lumMod val="10000"/>
                  </a:schemeClr>
                </a:solidFill>
              </a:defRPr>
            </a:lvl3pPr>
            <a:lvl4pPr algn="ctr">
              <a:defRPr sz="2135">
                <a:solidFill>
                  <a:schemeClr val="bg2">
                    <a:lumMod val="10000"/>
                  </a:schemeClr>
                </a:solidFill>
              </a:defRPr>
            </a:lvl4pPr>
            <a:lvl5pPr algn="ctr">
              <a:defRPr sz="2135">
                <a:solidFill>
                  <a:schemeClr val="bg2">
                    <a:lumMod val="10000"/>
                  </a:schemeClr>
                </a:solidFill>
              </a:defRPr>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413" y="2207359"/>
            <a:ext cx="5387630" cy="639763"/>
          </a:xfrm>
        </p:spPr>
        <p:txBody>
          <a:bodyPr anchor="b"/>
          <a:lstStyle>
            <a:lvl1pPr marL="0" indent="0" algn="ctr">
              <a:buNone/>
              <a:defRPr sz="3200" b="1">
                <a:solidFill>
                  <a:schemeClr val="bg2">
                    <a:lumMod val="10000"/>
                  </a:schemeClr>
                </a:solidFill>
              </a:defRPr>
            </a:lvl1pPr>
            <a:lvl2pPr marL="609600" indent="0">
              <a:buNone/>
              <a:defRPr sz="2665" b="1"/>
            </a:lvl2pPr>
            <a:lvl3pPr marL="1219200" indent="0">
              <a:buNone/>
              <a:defRPr sz="2400" b="1"/>
            </a:lvl3pPr>
            <a:lvl4pPr marL="1828165" indent="0">
              <a:buNone/>
              <a:defRPr sz="2135" b="1"/>
            </a:lvl4pPr>
            <a:lvl5pPr marL="2437765" indent="0">
              <a:buNone/>
              <a:defRPr sz="2135" b="1"/>
            </a:lvl5pPr>
            <a:lvl6pPr marL="3047365" indent="0">
              <a:buNone/>
              <a:defRPr sz="2135" b="1"/>
            </a:lvl6pPr>
            <a:lvl7pPr marL="3656965" indent="0">
              <a:buNone/>
              <a:defRPr sz="2135" b="1"/>
            </a:lvl7pPr>
            <a:lvl8pPr marL="4265930" indent="0">
              <a:buNone/>
              <a:defRPr sz="2135" b="1"/>
            </a:lvl8pPr>
            <a:lvl9pPr marL="4875530" indent="0">
              <a:buNone/>
              <a:defRPr sz="2135" b="1"/>
            </a:lvl9pPr>
          </a:lstStyle>
          <a:p>
            <a:pPr lvl="0"/>
            <a:r>
              <a:rPr lang="en-US"/>
              <a:t>Click to edit Master text styles</a:t>
            </a:r>
          </a:p>
        </p:txBody>
      </p:sp>
      <p:sp>
        <p:nvSpPr>
          <p:cNvPr id="6" name="Content Placeholder 5"/>
          <p:cNvSpPr>
            <a:spLocks noGrp="1"/>
          </p:cNvSpPr>
          <p:nvPr>
            <p:ph sz="quarter" idx="4"/>
          </p:nvPr>
        </p:nvSpPr>
        <p:spPr>
          <a:xfrm>
            <a:off x="6094413" y="2837221"/>
            <a:ext cx="5387630" cy="3035059"/>
          </a:xfrm>
        </p:spPr>
        <p:txBody>
          <a:bodyPr/>
          <a:lstStyle>
            <a:lvl1pPr algn="ctr">
              <a:defRPr sz="3200">
                <a:solidFill>
                  <a:schemeClr val="bg2">
                    <a:lumMod val="10000"/>
                  </a:schemeClr>
                </a:solidFill>
              </a:defRPr>
            </a:lvl1pPr>
            <a:lvl2pPr algn="ctr">
              <a:defRPr sz="2665">
                <a:solidFill>
                  <a:schemeClr val="bg2">
                    <a:lumMod val="10000"/>
                  </a:schemeClr>
                </a:solidFill>
              </a:defRPr>
            </a:lvl2pPr>
            <a:lvl3pPr algn="ctr">
              <a:defRPr sz="2400">
                <a:solidFill>
                  <a:schemeClr val="bg2">
                    <a:lumMod val="10000"/>
                  </a:schemeClr>
                </a:solidFill>
              </a:defRPr>
            </a:lvl3pPr>
            <a:lvl4pPr algn="ctr">
              <a:defRPr sz="2135">
                <a:solidFill>
                  <a:schemeClr val="bg2">
                    <a:lumMod val="10000"/>
                  </a:schemeClr>
                </a:solidFill>
              </a:defRPr>
            </a:lvl4pPr>
            <a:lvl5pPr algn="ctr">
              <a:defRPr sz="2135">
                <a:solidFill>
                  <a:schemeClr val="bg2">
                    <a:lumMod val="10000"/>
                  </a:schemeClr>
                </a:solidFill>
              </a:defRPr>
            </a:lvl5pPr>
            <a:lvl6pPr>
              <a:defRPr sz="2135"/>
            </a:lvl6pPr>
            <a:lvl7pPr>
              <a:defRPr sz="2135"/>
            </a:lvl7pPr>
            <a:lvl8pPr>
              <a:defRPr sz="2135"/>
            </a:lvl8pPr>
            <a:lvl9pPr>
              <a:defRPr sz="213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F41C87-7AD9-4845-A077-840E4A0F3F06}"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665"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265"/>
            </a:lvl1pPr>
            <a:lvl2pPr>
              <a:defRPr sz="3730"/>
            </a:lvl2pPr>
            <a:lvl3pPr>
              <a:defRPr sz="3200"/>
            </a:lvl3pPr>
            <a:lvl4pPr>
              <a:defRPr sz="2665"/>
            </a:lvl4pPr>
            <a:lvl5pPr>
              <a:defRPr sz="2665"/>
            </a:lvl5pPr>
            <a:lvl6pPr>
              <a:defRPr sz="2665"/>
            </a:lvl6pPr>
            <a:lvl7pPr>
              <a:defRPr sz="2665"/>
            </a:lvl7pPr>
            <a:lvl8pPr>
              <a:defRPr sz="2665"/>
            </a:lvl8pPr>
            <a:lvl9pPr>
              <a:defRPr sz="26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865"/>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03F41C87-7AD9-4845-A077-840E4A0F3F06}" type="datetimeFigureOut">
              <a:rPr lang="en-US" smtClean="0"/>
              <a:t>4/22/2024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2A013F82-EE5E-44EE-A61D-E31C6657F26F}" type="slidenum">
              <a:rPr lang="en-US" smtClean="0"/>
              <a:t>‹#›</a:t>
            </a:fld>
            <a:endParaRPr lang="en-US"/>
          </a:p>
        </p:txBody>
      </p:sp>
      <p:sp>
        <p:nvSpPr>
          <p:cNvPr id="7" name="TextBox 6"/>
          <p:cNvSpPr txBox="1"/>
          <p:nvPr/>
        </p:nvSpPr>
        <p:spPr>
          <a:xfrm>
            <a:off x="-12196" y="6951663"/>
            <a:ext cx="11183254" cy="666593"/>
          </a:xfrm>
          <a:prstGeom prst="rect">
            <a:avLst/>
          </a:prstGeom>
          <a:noFill/>
        </p:spPr>
        <p:txBody>
          <a:bodyPr wrap="square" rtlCol="0">
            <a:spAutoFit/>
          </a:bodyPr>
          <a:lstStyle/>
          <a:p>
            <a:r>
              <a:rPr lang="en-US" sz="1865" dirty="0">
                <a:solidFill>
                  <a:schemeClr val="bg1">
                    <a:lumMod val="65000"/>
                  </a:schemeClr>
                </a:solidFill>
              </a:rPr>
              <a:t>This presentation uses a free template provided by FPPT.com</a:t>
            </a:r>
          </a:p>
          <a:p>
            <a:r>
              <a:rPr lang="en-US" sz="1865" dirty="0">
                <a:solidFill>
                  <a:schemeClr val="bg1">
                    <a:lumMod val="65000"/>
                  </a:schemeClr>
                </a:solidFill>
              </a:rPr>
              <a:t>www.free-power-point-templates.com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cover/>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5930" algn="l" defTabSz="1219200" rtl="0" eaLnBrk="1" latinLnBrk="0" hangingPunct="1">
        <a:defRPr sz="2400" kern="1200">
          <a:solidFill>
            <a:schemeClr val="tx1"/>
          </a:solidFill>
          <a:latin typeface="+mn-lt"/>
          <a:ea typeface="+mn-ea"/>
          <a:cs typeface="+mn-cs"/>
        </a:defRPr>
      </a:lvl8pPr>
      <a:lvl9pPr marL="487553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ebology.org/datacms/articles/20211222042439pmWEB18293.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9756" y="116632"/>
            <a:ext cx="11521280" cy="1656184"/>
          </a:xfrm>
        </p:spPr>
        <p:txBody>
          <a:bodyPr>
            <a:normAutofit fontScale="90000"/>
          </a:bodyPr>
          <a:lstStyle/>
          <a:p>
            <a:r>
              <a:rPr lang="en-US" sz="3600" b="1" dirty="0">
                <a:latin typeface="Times New Roman" panose="02020603050405020304" pitchFamily="18" charset="0"/>
                <a:cs typeface="Times New Roman" panose="02020603050405020304" pitchFamily="18" charset="0"/>
              </a:rPr>
              <a:t>ANTICIPATING HEPATIC DISORDER THROUGH MACHINE LEARNING CLASSIFICATION TECHNIQUES</a:t>
            </a:r>
          </a:p>
        </p:txBody>
      </p:sp>
      <p:sp>
        <p:nvSpPr>
          <p:cNvPr id="4" name="Subtitle 3"/>
          <p:cNvSpPr>
            <a:spLocks noGrp="1"/>
          </p:cNvSpPr>
          <p:nvPr>
            <p:ph type="subTitle" idx="1"/>
          </p:nvPr>
        </p:nvSpPr>
        <p:spPr>
          <a:xfrm>
            <a:off x="334272" y="1988840"/>
            <a:ext cx="6480220" cy="4320480"/>
          </a:xfrm>
        </p:spPr>
        <p:txBody>
          <a:bodyPr>
            <a:normAutofit fontScale="75000" lnSpcReduction="20000"/>
          </a:bodyPr>
          <a:lstStyle/>
          <a:p>
            <a:r>
              <a:rPr lang="it-IT" sz="3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 MEMBERS:</a:t>
            </a:r>
          </a:p>
          <a:p>
            <a:r>
              <a:rPr lang="it-IT" sz="2700" dirty="0">
                <a:solidFill>
                  <a:schemeClr val="bg1"/>
                </a:solidFill>
                <a:latin typeface="Times New Roman" panose="02020603050405020304" pitchFamily="18" charset="0"/>
                <a:cs typeface="Times New Roman" panose="02020603050405020304" pitchFamily="18" charset="0"/>
              </a:rPr>
              <a:t>G SAI LAKSHMI			20091A05D2</a:t>
            </a:r>
          </a:p>
          <a:p>
            <a:r>
              <a:rPr lang="it-IT" sz="2700" dirty="0">
                <a:solidFill>
                  <a:schemeClr val="bg1"/>
                </a:solidFill>
                <a:latin typeface="Times New Roman" panose="02020603050405020304" pitchFamily="18" charset="0"/>
                <a:cs typeface="Times New Roman" panose="02020603050405020304" pitchFamily="18" charset="0"/>
              </a:rPr>
              <a:t>M GOWTHAMI			20091A0547</a:t>
            </a:r>
          </a:p>
          <a:p>
            <a:r>
              <a:rPr lang="it-IT" sz="2700" dirty="0">
                <a:solidFill>
                  <a:schemeClr val="bg1"/>
                </a:solidFill>
                <a:latin typeface="Times New Roman" panose="02020603050405020304" pitchFamily="18" charset="0"/>
                <a:cs typeface="Times New Roman" panose="02020603050405020304" pitchFamily="18" charset="0"/>
              </a:rPr>
              <a:t>U VENU GOPAL			21095A0516</a:t>
            </a:r>
          </a:p>
          <a:p>
            <a:r>
              <a:rPr lang="it-IT" sz="2700" dirty="0">
                <a:solidFill>
                  <a:schemeClr val="bg1"/>
                </a:solidFill>
                <a:latin typeface="Times New Roman" panose="02020603050405020304" pitchFamily="18" charset="0"/>
                <a:cs typeface="Times New Roman" panose="02020603050405020304" pitchFamily="18" charset="0"/>
              </a:rPr>
              <a:t>P VIGNESH			21095A0518</a:t>
            </a: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algn="just"/>
            <a:endParaRPr lang="en-IN" sz="2400" b="1" dirty="0">
              <a:solidFill>
                <a:srgbClr val="FFFF00"/>
              </a:solidFill>
              <a:latin typeface="Times New Roman" panose="02020603050405020304" pitchFamily="18" charset="0"/>
              <a:cs typeface="Times New Roman" panose="02020603050405020304" pitchFamily="18" charset="0"/>
            </a:endParaRPr>
          </a:p>
          <a:p>
            <a:pPr algn="just"/>
            <a:endParaRPr lang="en-IN" sz="2400" b="1" dirty="0">
              <a:solidFill>
                <a:srgbClr val="FFFF00"/>
              </a:solidFill>
              <a:latin typeface="Times New Roman" panose="02020603050405020304" pitchFamily="18" charset="0"/>
              <a:cs typeface="Times New Roman" panose="02020603050405020304" pitchFamily="18" charset="0"/>
            </a:endParaRPr>
          </a:p>
          <a:p>
            <a:pPr algn="just"/>
            <a:r>
              <a:rPr lang="en-IN" sz="2700" b="1" dirty="0">
                <a:solidFill>
                  <a:srgbClr val="FFFF00"/>
                </a:solidFill>
                <a:latin typeface="Times New Roman" panose="02020603050405020304" pitchFamily="18" charset="0"/>
                <a:cs typeface="Times New Roman" panose="02020603050405020304" pitchFamily="18" charset="0"/>
              </a:rPr>
              <a:t>UNDER THE GUIDANCE OF  </a:t>
            </a:r>
          </a:p>
          <a:p>
            <a:pPr algn="just"/>
            <a:r>
              <a:rPr lang="en-IN" sz="2700" b="1" dirty="0">
                <a:solidFill>
                  <a:srgbClr val="FFFF00"/>
                </a:solidFill>
                <a:latin typeface="Times New Roman" panose="02020603050405020304" pitchFamily="18" charset="0"/>
                <a:cs typeface="Times New Roman" panose="02020603050405020304" pitchFamily="18" charset="0"/>
              </a:rPr>
              <a:t>Mrs . S. RUBIA PARVEEN </a:t>
            </a:r>
            <a:r>
              <a:rPr lang="en-IN" sz="1600" b="1" dirty="0">
                <a:solidFill>
                  <a:srgbClr val="FFFF00"/>
                </a:solidFill>
                <a:latin typeface="Times New Roman" panose="02020603050405020304" pitchFamily="18" charset="0"/>
                <a:cs typeface="Times New Roman" panose="02020603050405020304" pitchFamily="18" charset="0"/>
              </a:rPr>
              <a:t>M.Tech</a:t>
            </a:r>
            <a:r>
              <a:rPr lang="en-IN" sz="2100" b="1" dirty="0">
                <a:solidFill>
                  <a:srgbClr val="FFFF00"/>
                </a:solidFill>
                <a:latin typeface="Times New Roman" panose="02020603050405020304" pitchFamily="18" charset="0"/>
                <a:cs typeface="Times New Roman" panose="02020603050405020304" pitchFamily="18" charset="0"/>
              </a:rPr>
              <a:t>.</a:t>
            </a:r>
          </a:p>
          <a:p>
            <a:pPr algn="just"/>
            <a:r>
              <a:rPr lang="en-IN" sz="2400" b="1" dirty="0">
                <a:solidFill>
                  <a:srgbClr val="FFFF00"/>
                </a:solidFill>
                <a:latin typeface="Times New Roman" panose="02020603050405020304" pitchFamily="18" charset="0"/>
                <a:cs typeface="Times New Roman" panose="02020603050405020304" pitchFamily="18" charset="0"/>
              </a:rPr>
              <a:t>Assistant Professor, Department of CSE</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rPr>
              <a:t>			</a:t>
            </a:r>
            <a:endParaRPr lang="it-IT" sz="2400" b="1"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89856" y="2060848"/>
            <a:ext cx="10009112" cy="4392488"/>
          </a:xfrm>
          <a:prstGeom prst="rect">
            <a:avLst/>
          </a:prstGeom>
        </p:spPr>
      </p:pic>
      <p:sp>
        <p:nvSpPr>
          <p:cNvPr id="4" name="Text Box 3"/>
          <p:cNvSpPr txBox="1"/>
          <p:nvPr/>
        </p:nvSpPr>
        <p:spPr>
          <a:xfrm>
            <a:off x="405765" y="692785"/>
            <a:ext cx="7990840" cy="768350"/>
          </a:xfrm>
          <a:prstGeom prst="rect">
            <a:avLst/>
          </a:prstGeom>
          <a:noFill/>
        </p:spPr>
        <p:txBody>
          <a:bodyPr wrap="none" rtlCol="0">
            <a:spAutoFit/>
          </a:bodyPr>
          <a:lstStyle/>
          <a:p>
            <a:r>
              <a:rPr lang="en-IN" altLang="en-US" sz="4400" b="1">
                <a:solidFill>
                  <a:srgbClr val="FFFF00"/>
                </a:solidFill>
                <a:latin typeface="Times New Roman" panose="02020603050405020304" pitchFamily="18" charset="0"/>
                <a:cs typeface="Times New Roman" panose="02020603050405020304" pitchFamily="18" charset="0"/>
              </a:rPr>
              <a:t>PROPOSED METHODOLOGY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98463" y="548680"/>
            <a:ext cx="10991897" cy="814428"/>
          </a:xfrm>
          <a:prstGeom prst="rect">
            <a:avLst/>
          </a:prstGeom>
        </p:spPr>
        <p:txBody>
          <a:bodyPr>
            <a:normAutofit fontScale="97500"/>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en-US" sz="4600" b="1" dirty="0">
                <a:solidFill>
                  <a:srgbClr val="FFFF00"/>
                </a:solidFill>
                <a:latin typeface="Times New Roman" panose="02020603050405020304" pitchFamily="18" charset="0"/>
                <a:cs typeface="Times New Roman" panose="02020603050405020304" pitchFamily="18" charset="0"/>
              </a:rPr>
              <a:t>PROPOSED METHOD</a:t>
            </a:r>
            <a:endParaRPr lang="en-IN" sz="4600" dirty="0">
              <a:solidFill>
                <a:srgbClr val="FFFF00"/>
              </a:solidFill>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405780" y="1800147"/>
            <a:ext cx="11184580" cy="4509173"/>
          </a:xfrm>
          <a:prstGeom prst="rect">
            <a:avLst/>
          </a:prstGeom>
        </p:spPr>
        <p:txBody>
          <a:bodyPr>
            <a:normAutofit/>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The suggested system was created with the goal of creating an interface using flask that can predict whether a individual has liver disease or not. The suggested approach includes collecting data from the user. Pre-processing the data is the next stage once data collection is complete. Data Preprocessing is the process of cleaning the data </a:t>
            </a:r>
            <a:r>
              <a:rPr lang="en-US" sz="2200" dirty="0">
                <a:latin typeface="Times New Roman" panose="02020603050405020304" pitchFamily="18" charset="0"/>
                <a:cs typeface="Times New Roman" panose="02020603050405020304" pitchFamily="18" charset="0"/>
              </a:rPr>
              <a:t>such as</a:t>
            </a:r>
            <a:r>
              <a:rPr lang="en-US" sz="2200" dirty="0">
                <a:solidFill>
                  <a:schemeClr val="tx1"/>
                </a:solidFill>
                <a:latin typeface="Times New Roman" panose="02020603050405020304" pitchFamily="18" charset="0"/>
                <a:cs typeface="Times New Roman" panose="02020603050405020304" pitchFamily="18" charset="0"/>
              </a:rPr>
              <a:t> changing text to lowercase, and eliminating null values. Then, using the preprocessed data, we train multiple models. We may assess the trained models using measures such as accuracy, precision, recall, and F1-score. We can look at the model with the best classification results. </a:t>
            </a:r>
            <a:r>
              <a:rPr lang="en-US" sz="2200" b="0" i="0" dirty="0">
                <a:solidFill>
                  <a:schemeClr val="tx1"/>
                </a:solidFill>
                <a:effectLst/>
                <a:latin typeface="Times New Roman" panose="02020603050405020304" pitchFamily="18" charset="0"/>
                <a:cs typeface="Times New Roman" panose="02020603050405020304" pitchFamily="18" charset="0"/>
              </a:rPr>
              <a:t>In order to determine if a user's health report is "Positive" or "Negative," the proposed method's final step is to build a user interface using Flask.</a:t>
            </a:r>
            <a:endParaRPr lang="en-IN" sz="2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333390" y="477183"/>
            <a:ext cx="10991897" cy="814428"/>
          </a:xfrm>
          <a:prstGeom prst="rect">
            <a:avLst/>
          </a:prstGeom>
        </p:spPr>
        <p:txBody>
          <a:bodyPr>
            <a:no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en-US" sz="4000" b="1" dirty="0">
                <a:solidFill>
                  <a:srgbClr val="FFFF00"/>
                </a:solidFill>
                <a:latin typeface="Times New Roman" panose="02020603050405020304" pitchFamily="18" charset="0"/>
                <a:cs typeface="Times New Roman" panose="02020603050405020304" pitchFamily="18" charset="0"/>
                <a:sym typeface="+mn-ea"/>
              </a:rPr>
              <a:t>ALGORITHM</a:t>
            </a:r>
            <a:r>
              <a:rPr lang="en-IN" altLang="en-US" sz="4000" b="1" dirty="0">
                <a:solidFill>
                  <a:srgbClr val="FFFF00"/>
                </a:solidFill>
                <a:latin typeface="Times New Roman" panose="02020603050405020304" pitchFamily="18" charset="0"/>
                <a:cs typeface="Times New Roman" panose="02020603050405020304" pitchFamily="18" charset="0"/>
                <a:sym typeface="+mn-ea"/>
              </a:rPr>
              <a:t> </a:t>
            </a:r>
            <a:r>
              <a:rPr lang="en-US" sz="4000" b="1" dirty="0">
                <a:solidFill>
                  <a:srgbClr val="FFFF00"/>
                </a:solidFill>
                <a:latin typeface="Times New Roman" panose="02020603050405020304" pitchFamily="18" charset="0"/>
                <a:cs typeface="Times New Roman" panose="02020603050405020304" pitchFamily="18" charset="0"/>
                <a:sym typeface="+mn-ea"/>
              </a:rPr>
              <a:t>DESCRIPTION</a:t>
            </a:r>
            <a:endParaRPr lang="en-IN" sz="4000" b="1" dirty="0">
              <a:solidFill>
                <a:srgbClr val="FFFF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405780" y="1844824"/>
            <a:ext cx="11521280" cy="3600986"/>
          </a:xfrm>
          <a:prstGeom prst="rect">
            <a:avLst/>
          </a:prstGeom>
          <a:noFill/>
        </p:spPr>
        <p:txBody>
          <a:bodyPr wrap="square" rtlCol="0">
            <a:spAutoFit/>
          </a:bodyPr>
          <a:lstStyle/>
          <a:p>
            <a:pPr marL="342900" indent="-342900" algn="jus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Logistic Regression (LR): </a:t>
            </a:r>
            <a:r>
              <a:rPr lang="en-IN" sz="2400" dirty="0">
                <a:latin typeface="Times New Roman" panose="02020603050405020304" pitchFamily="18" charset="0"/>
                <a:cs typeface="Times New Roman" panose="02020603050405020304" pitchFamily="18" charset="0"/>
              </a:rPr>
              <a:t>It is </a:t>
            </a:r>
            <a:r>
              <a:rPr lang="en-US" sz="2200" dirty="0">
                <a:latin typeface="Times New Roman" pitchFamily="18" charset="0"/>
                <a:cs typeface="Times New Roman" pitchFamily="18" charset="0"/>
              </a:rPr>
              <a:t>a supervised learning algorithm used for binary classification problems. It models the relationship between the dependent variable and one or more independent variables by estimating the probabilities using a logistic function. The algorithm aims to find the best-fit line that separates the two classes.</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b="1" dirty="0">
                <a:latin typeface="Times New Roman" panose="02020603050405020304" pitchFamily="18" charset="0"/>
                <a:ea typeface="Tahoma" panose="020B0604030504040204" pitchFamily="34" charset="0"/>
                <a:cs typeface="Times New Roman" panose="02020603050405020304" pitchFamily="18" charset="0"/>
              </a:rPr>
              <a:t> K Nearest Neighbour (KNN): </a:t>
            </a:r>
            <a:r>
              <a:rPr lang="en-IN" sz="2400" dirty="0">
                <a:latin typeface="Times New Roman" panose="02020603050405020304" pitchFamily="18" charset="0"/>
                <a:ea typeface="Tahoma" panose="020B0604030504040204" pitchFamily="34" charset="0"/>
                <a:cs typeface="Times New Roman" panose="02020603050405020304" pitchFamily="18" charset="0"/>
              </a:rPr>
              <a:t>It is </a:t>
            </a:r>
            <a:r>
              <a:rPr lang="en-US" sz="2200" dirty="0">
                <a:latin typeface="Times New Roman" pitchFamily="18" charset="0"/>
                <a:cs typeface="Times New Roman" pitchFamily="18" charset="0"/>
              </a:rPr>
              <a:t>a non-parametric algorithm used for both classification and regression tasks. It works by finding the K nearest data points in the training set to a given test point and classifying the test point based on the majority class of its neighbors. KNN does not make any assumptions about the underlying data distribution.</a:t>
            </a:r>
          </a:p>
          <a:p>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7490" y="548938"/>
            <a:ext cx="10991897" cy="814428"/>
          </a:xfrm>
          <a:prstGeom prst="rect">
            <a:avLst/>
          </a:prstGeom>
        </p:spPr>
        <p:txBody>
          <a:bodyPr>
            <a:no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en-US" sz="4000" b="1" dirty="0">
                <a:solidFill>
                  <a:srgbClr val="FFFF00"/>
                </a:solidFill>
                <a:latin typeface="Times New Roman" panose="02020603050405020304" pitchFamily="18" charset="0"/>
                <a:cs typeface="Times New Roman" panose="02020603050405020304" pitchFamily="18" charset="0"/>
              </a:rPr>
              <a:t> ALGORITHM</a:t>
            </a:r>
            <a:r>
              <a:rPr lang="en-IN" altLang="en-US" sz="4000" b="1" dirty="0">
                <a:solidFill>
                  <a:srgbClr val="FFFF00"/>
                </a:solidFill>
                <a:latin typeface="Times New Roman" panose="02020603050405020304" pitchFamily="18" charset="0"/>
                <a:cs typeface="Times New Roman" panose="02020603050405020304" pitchFamily="18" charset="0"/>
              </a:rPr>
              <a:t> </a:t>
            </a:r>
            <a:r>
              <a:rPr lang="en-US" sz="4000" b="1" dirty="0">
                <a:solidFill>
                  <a:srgbClr val="FFFF00"/>
                </a:solidFill>
                <a:latin typeface="Times New Roman" panose="02020603050405020304" pitchFamily="18" charset="0"/>
                <a:cs typeface="Times New Roman" panose="02020603050405020304" pitchFamily="18" charset="0"/>
                <a:sym typeface="+mn-ea"/>
              </a:rPr>
              <a:t>DESCRIPTION</a:t>
            </a:r>
            <a:endParaRPr lang="en-IN" altLang="en-US" sz="4000" b="1" dirty="0">
              <a:solidFill>
                <a:srgbClr val="FFFF00"/>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477520" y="1844675"/>
            <a:ext cx="11317605" cy="3539430"/>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Support Vector Machine(SVM): </a:t>
            </a:r>
            <a:r>
              <a:rPr lang="en-US" sz="2200" dirty="0">
                <a:latin typeface="Times New Roman" pitchFamily="18" charset="0"/>
                <a:cs typeface="Times New Roman" panose="02020603050405020304" pitchFamily="18" charset="0"/>
              </a:rPr>
              <a:t>It is a supervised learning algorithm used for both classification and regression tasks. It aims to find the best hyper plane that separates the data points of different classes with the maximum margin. SVM can handle both linearly separable and non-linearly separable data by using different kernel functions.</a:t>
            </a:r>
          </a:p>
          <a:p>
            <a:pPr algn="just"/>
            <a:endParaRPr lang="en-US" sz="2200" dirty="0">
              <a:latin typeface="Times New Roman" pitchFamily="18" charset="0"/>
              <a:cs typeface="Times New Roman" panose="02020603050405020304" pitchFamily="18" charset="0"/>
            </a:endParaRP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Random Forest Classifier:</a:t>
            </a:r>
            <a:r>
              <a:rPr lang="en-US" sz="2400" dirty="0">
                <a:latin typeface="Times New Roman" panose="02020603050405020304" pitchFamily="18" charset="0"/>
                <a:cs typeface="Times New Roman" panose="02020603050405020304" pitchFamily="18" charset="0"/>
              </a:rPr>
              <a:t> It is </a:t>
            </a:r>
            <a:r>
              <a:rPr lang="en-US" sz="2200" dirty="0">
                <a:latin typeface="Times New Roman" pitchFamily="18" charset="0"/>
                <a:cs typeface="Times New Roman" pitchFamily="18" charset="0"/>
              </a:rPr>
              <a:t>an ensemble learning algorithm that combines multiple decision trees to make predictions. It works by creating a set of decision trees on different subsets of the training data and then averaging their predictions. Random Forest can handle both classification and regression tasks and is known for its ability to handle high-dimensional data and avoid </a:t>
            </a:r>
            <a:r>
              <a:rPr lang="en-US" sz="2200" dirty="0" err="1">
                <a:latin typeface="Times New Roman" pitchFamily="18" charset="0"/>
                <a:cs typeface="Times New Roman" pitchFamily="18" charset="0"/>
              </a:rPr>
              <a:t>overfitting</a:t>
            </a:r>
            <a:r>
              <a:rPr lang="en-US" sz="2200" dirty="0">
                <a:latin typeface="Times New Roman" pitchFamily="18" charset="0"/>
                <a:cs typeface="Times New Roman" pitchFamily="18"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261764" y="188640"/>
            <a:ext cx="10991897" cy="814428"/>
          </a:xfrm>
          <a:prstGeom prst="rect">
            <a:avLst/>
          </a:prstGeom>
        </p:spPr>
        <p:txBody>
          <a:bodyPr>
            <a:noAutofit/>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en-US" sz="4000" b="1" dirty="0">
                <a:solidFill>
                  <a:srgbClr val="FFFF00"/>
                </a:solidFill>
                <a:latin typeface="Times New Roman" panose="02020603050405020304" pitchFamily="18" charset="0"/>
                <a:cs typeface="Times New Roman" panose="02020603050405020304" pitchFamily="18" charset="0"/>
              </a:rPr>
              <a:t>HARDWARE &amp; SOFTWARE REQUIREMENTS</a:t>
            </a:r>
            <a:endParaRPr lang="en-IN" sz="40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250190" y="1700530"/>
            <a:ext cx="11688445" cy="4832985"/>
          </a:xfrm>
          <a:prstGeom prst="rect">
            <a:avLst/>
          </a:prstGeom>
        </p:spPr>
        <p:txBody>
          <a:bodyPr anchor="ctr">
            <a:normAutofit/>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235585" marR="3536950" indent="0">
              <a:lnSpc>
                <a:spcPct val="212000"/>
              </a:lnSpc>
              <a:spcAft>
                <a:spcPts val="0"/>
              </a:spcAft>
              <a:buNone/>
            </a:pPr>
            <a:r>
              <a:rPr lang="en-US" sz="2400" b="1" kern="0" dirty="0">
                <a:effectLst/>
                <a:latin typeface="Times New Roman" panose="02020603050405020304" pitchFamily="18" charset="0"/>
                <a:ea typeface="Times New Roman" panose="02020603050405020304" pitchFamily="18" charset="0"/>
              </a:rPr>
              <a:t>HARDWARE</a:t>
            </a:r>
            <a:r>
              <a:rPr lang="en-US" sz="2400" b="1" kern="0" spc="23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REQUIREMENTS:</a:t>
            </a:r>
            <a:endParaRPr lang="en-IN" sz="2400" b="1" kern="0" dirty="0">
              <a:effectLst/>
              <a:latin typeface="Times New Roman" panose="02020603050405020304" pitchFamily="18" charset="0"/>
              <a:ea typeface="Times New Roman" panose="02020603050405020304" pitchFamily="18" charset="0"/>
            </a:endParaRPr>
          </a:p>
          <a:p>
            <a:pPr marL="0" indent="0">
              <a:spcBef>
                <a:spcPts val="50"/>
              </a:spcBef>
              <a:buNone/>
            </a:pPr>
            <a:r>
              <a:rPr lang="en-US" sz="1800" dirty="0">
                <a:effectLst/>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Processor</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a:t>
            </a:r>
            <a:r>
              <a:rPr lang="en-US" sz="1800" spc="40" dirty="0">
                <a:effectLst/>
                <a:latin typeface="Times New Roman" panose="02020603050405020304" pitchFamily="18" charset="0"/>
                <a:ea typeface="Times New Roman" panose="02020603050405020304" pitchFamily="18" charset="0"/>
              </a:rPr>
              <a:t> </a:t>
            </a:r>
            <a:r>
              <a:rPr lang="en-US" sz="1800" spc="40" dirty="0">
                <a:latin typeface="Times New Roman" panose="02020603050405020304" pitchFamily="18" charset="0"/>
                <a:ea typeface="Times New Roman" panose="02020603050405020304" pitchFamily="18" charset="0"/>
              </a:rPr>
              <a:t> Intel Core</a:t>
            </a:r>
            <a:endParaRPr lang="en-IN" sz="1800" dirty="0">
              <a:effectLst/>
              <a:latin typeface="Times New Roman" panose="02020603050405020304" pitchFamily="18" charset="0"/>
              <a:ea typeface="Times New Roman" panose="02020603050405020304" pitchFamily="18" charset="0"/>
            </a:endParaRPr>
          </a:p>
          <a:p>
            <a:pPr marL="0" lvl="0" indent="0">
              <a:spcBef>
                <a:spcPts val="695"/>
              </a:spcBef>
              <a:buSzPts val="1100"/>
              <a:buNone/>
              <a:tabLst>
                <a:tab pos="665480" algn="l"/>
                <a:tab pos="666115" algn="l"/>
                <a:tab pos="1953260" algn="l"/>
              </a:tabLst>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Hard</a:t>
            </a:r>
            <a:r>
              <a:rPr lang="en-US" sz="1800" b="1" spc="8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Disk</a:t>
            </a:r>
            <a:r>
              <a:rPr lang="en-US" sz="1800" dirty="0">
                <a:effectLst/>
                <a:latin typeface="Times New Roman" panose="02020603050405020304" pitchFamily="18" charset="0"/>
                <a:ea typeface="Times New Roman" panose="02020603050405020304" pitchFamily="18" charset="0"/>
              </a:rPr>
              <a:t>	:</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40</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GB.</a:t>
            </a:r>
            <a:endParaRPr lang="en-IN" sz="1800" dirty="0">
              <a:effectLst/>
              <a:latin typeface="Times New Roman" panose="02020603050405020304" pitchFamily="18" charset="0"/>
              <a:ea typeface="Times New Roman" panose="02020603050405020304" pitchFamily="18" charset="0"/>
            </a:endParaRPr>
          </a:p>
          <a:p>
            <a:pPr marL="0" lvl="0" indent="0">
              <a:spcBef>
                <a:spcPts val="665"/>
              </a:spcBef>
              <a:buSzPts val="1100"/>
              <a:buNone/>
              <a:tabLst>
                <a:tab pos="665480" algn="l"/>
                <a:tab pos="666115" algn="l"/>
                <a:tab pos="1953895" algn="l"/>
              </a:tabLst>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RAM</a:t>
            </a:r>
            <a:r>
              <a:rPr lang="en-US" sz="1800" dirty="0">
                <a:effectLst/>
                <a:latin typeface="Times New Roman" panose="02020603050405020304" pitchFamily="18" charset="0"/>
                <a:ea typeface="Times New Roman" panose="02020603050405020304" pitchFamily="18" charset="0"/>
              </a:rPr>
              <a:t>	:</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8.00 GB</a:t>
            </a:r>
          </a:p>
          <a:p>
            <a:pPr marL="0" lvl="0" indent="0">
              <a:spcBef>
                <a:spcPts val="665"/>
              </a:spcBef>
              <a:buSzPts val="1100"/>
              <a:buNone/>
              <a:tabLst>
                <a:tab pos="665480" algn="l"/>
                <a:tab pos="666115" algn="l"/>
                <a:tab pos="1953895" algn="l"/>
              </a:tabLst>
            </a:pPr>
            <a:endParaRPr lang="en-US" sz="1800" dirty="0">
              <a:effectLst/>
              <a:latin typeface="Times New Roman" panose="02020603050405020304" pitchFamily="18" charset="0"/>
              <a:ea typeface="Times New Roman" panose="02020603050405020304" pitchFamily="18" charset="0"/>
            </a:endParaRPr>
          </a:p>
          <a:p>
            <a:pPr marL="0" lvl="0" indent="0">
              <a:spcBef>
                <a:spcPts val="665"/>
              </a:spcBef>
              <a:buSzPts val="1100"/>
              <a:buNone/>
              <a:tabLst>
                <a:tab pos="665480" algn="l"/>
                <a:tab pos="666115" algn="l"/>
                <a:tab pos="1953895" algn="l"/>
              </a:tabLst>
            </a:pPr>
            <a:r>
              <a:rPr lang="en-IN" altLang="en-US" sz="2400" b="1" kern="0"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SOFTWARE</a:t>
            </a:r>
            <a:r>
              <a:rPr lang="en-US" sz="2400" b="1" kern="0" spc="155" dirty="0">
                <a:effectLst/>
                <a:latin typeface="Times New Roman" panose="02020603050405020304" pitchFamily="18" charset="0"/>
                <a:ea typeface="Times New Roman" panose="02020603050405020304" pitchFamily="18" charset="0"/>
              </a:rPr>
              <a:t> </a:t>
            </a:r>
            <a:r>
              <a:rPr lang="en-US" sz="2400" b="1" kern="0" dirty="0">
                <a:effectLst/>
                <a:latin typeface="Times New Roman" panose="02020603050405020304" pitchFamily="18" charset="0"/>
                <a:ea typeface="Times New Roman" panose="02020603050405020304" pitchFamily="18" charset="0"/>
              </a:rPr>
              <a:t>REQUIREMENTS:</a:t>
            </a:r>
            <a:r>
              <a:rPr lang="en-US" sz="2400" b="1"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0" lvl="0" indent="0">
              <a:spcBef>
                <a:spcPts val="995"/>
              </a:spcBef>
              <a:spcAft>
                <a:spcPts val="0"/>
              </a:spcAft>
              <a:buSzPts val="1100"/>
              <a:buNone/>
              <a:tabLst>
                <a:tab pos="454660" algn="l"/>
              </a:tabLst>
            </a:pPr>
            <a:r>
              <a:rPr lang="en-US" sz="1800" b="1" dirty="0">
                <a:effectLst/>
                <a:latin typeface="Times New Roman" panose="02020603050405020304" pitchFamily="18" charset="0"/>
                <a:ea typeface="Times New Roman" panose="02020603050405020304" pitchFamily="18" charset="0"/>
              </a:rPr>
              <a:t>       </a:t>
            </a:r>
            <a:r>
              <a:rPr lang="en-IN" altLang="en-US" sz="1800" b="1"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Operating</a:t>
            </a:r>
            <a:r>
              <a:rPr lang="en-US" sz="2000" b="1" spc="1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System:</a:t>
            </a:r>
            <a:r>
              <a:rPr lang="en-US" sz="2000" b="1" spc="1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Windows</a:t>
            </a:r>
            <a:r>
              <a:rPr lang="en-US" sz="2000" spc="115" dirty="0">
                <a:effectLst/>
                <a:latin typeface="Times New Roman" panose="02020603050405020304" pitchFamily="18" charset="0"/>
                <a:ea typeface="Times New Roman" panose="02020603050405020304" pitchFamily="18" charset="0"/>
              </a:rPr>
              <a:t> </a:t>
            </a:r>
            <a:r>
              <a:rPr lang="en-IN" sz="2000" spc="115" dirty="0">
                <a:latin typeface="Times New Roman" panose="02020603050405020304" pitchFamily="18" charset="0"/>
                <a:ea typeface="Times New Roman" panose="02020603050405020304" pitchFamily="18" charset="0"/>
              </a:rPr>
              <a:t>10,11..etc</a:t>
            </a:r>
            <a:endParaRPr lang="en-US" sz="2000" spc="115" dirty="0">
              <a:latin typeface="Times New Roman" panose="02020603050405020304" pitchFamily="18" charset="0"/>
              <a:ea typeface="Times New Roman" panose="02020603050405020304" pitchFamily="18" charset="0"/>
            </a:endParaRPr>
          </a:p>
          <a:p>
            <a:pPr marL="0" lvl="0" indent="0">
              <a:spcBef>
                <a:spcPts val="995"/>
              </a:spcBef>
              <a:spcAft>
                <a:spcPts val="0"/>
              </a:spcAft>
              <a:buSzPts val="1100"/>
              <a:buNone/>
              <a:tabLst>
                <a:tab pos="454660" algn="l"/>
              </a:tabLst>
            </a:pPr>
            <a:r>
              <a:rPr lang="en-US" sz="2000" b="1" dirty="0">
                <a:effectLst/>
                <a:latin typeface="Times New Roman" panose="02020603050405020304" pitchFamily="18" charset="0"/>
                <a:ea typeface="Times New Roman" panose="02020603050405020304" pitchFamily="18" charset="0"/>
              </a:rPr>
              <a:t>      </a:t>
            </a:r>
            <a:r>
              <a:rPr lang="en-IN" altLang="en-US" sz="2000" b="1"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Coding</a:t>
            </a:r>
            <a:r>
              <a:rPr lang="en-US" sz="2000" b="1" spc="8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Language:</a:t>
            </a:r>
            <a:r>
              <a:rPr lang="en-US" sz="2000" b="1" spc="4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Python</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3.0 </a:t>
            </a:r>
            <a:r>
              <a:rPr lang="en-US" sz="2000" dirty="0">
                <a:latin typeface="Times New Roman" panose="02020603050405020304" pitchFamily="18" charset="0"/>
                <a:ea typeface="Times New Roman" panose="02020603050405020304" pitchFamily="18" charset="0"/>
              </a:rPr>
              <a:t>and HTML.</a:t>
            </a:r>
            <a:endParaRPr lang="en-US" sz="2000" dirty="0">
              <a:effectLst/>
              <a:latin typeface="Times New Roman" panose="02020603050405020304" pitchFamily="18" charset="0"/>
              <a:ea typeface="Times New Roman" panose="02020603050405020304" pitchFamily="18" charset="0"/>
            </a:endParaRPr>
          </a:p>
          <a:p>
            <a:pPr marL="0" lvl="0" indent="0">
              <a:spcBef>
                <a:spcPts val="995"/>
              </a:spcBef>
              <a:spcAft>
                <a:spcPts val="0"/>
              </a:spcAft>
              <a:buSzPts val="1100"/>
              <a:buNone/>
              <a:tabLst>
                <a:tab pos="454660" algn="l"/>
              </a:tabLst>
            </a:pPr>
            <a:r>
              <a:rPr lang="en-US" sz="2000" b="1" dirty="0">
                <a:latin typeface="Times New Roman" panose="02020603050405020304" pitchFamily="18" charset="0"/>
                <a:ea typeface="Times New Roman" panose="02020603050405020304" pitchFamily="18" charset="0"/>
              </a:rPr>
              <a:t>      </a:t>
            </a:r>
            <a:r>
              <a:rPr lang="en-IN" altLang="en-US" sz="2000" b="1"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Web Application Interface: </a:t>
            </a:r>
            <a:r>
              <a:rPr lang="en-US" sz="2000" dirty="0">
                <a:latin typeface="Times New Roman" panose="02020603050405020304" pitchFamily="18" charset="0"/>
                <a:ea typeface="Times New Roman" panose="02020603050405020304" pitchFamily="18" charset="0"/>
              </a:rPr>
              <a:t>Flask.</a:t>
            </a:r>
            <a:endParaRPr lang="en-IN" sz="2000" dirty="0">
              <a:effectLst/>
              <a:latin typeface="Times New Roman" panose="02020603050405020304" pitchFamily="18" charset="0"/>
              <a:ea typeface="Times New Roman" panose="02020603050405020304" pitchFamily="18" charset="0"/>
            </a:endParaRPr>
          </a:p>
          <a:p>
            <a:pPr marL="0" indent="0" algn="just">
              <a:buNone/>
            </a:pPr>
            <a:endParaRPr lang="en-US"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98463" y="548680"/>
            <a:ext cx="10991897" cy="814428"/>
          </a:xfrm>
          <a:prstGeom prst="rect">
            <a:avLst/>
          </a:prstGeom>
        </p:spPr>
        <p:txBody>
          <a:bodyPr>
            <a:normAutofit fontScale="97500"/>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en-US" sz="4600" b="1" dirty="0">
                <a:solidFill>
                  <a:srgbClr val="FFFF00"/>
                </a:solidFill>
                <a:latin typeface="Times New Roman" panose="02020603050405020304" pitchFamily="18" charset="0"/>
                <a:cs typeface="Times New Roman" panose="02020603050405020304" pitchFamily="18" charset="0"/>
              </a:rPr>
              <a:t>MODULE SPLIT-UP</a:t>
            </a:r>
            <a:endParaRPr lang="en-IN" sz="46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117748" y="1772816"/>
            <a:ext cx="11737303" cy="4725197"/>
          </a:xfrm>
          <a:prstGeom prst="rect">
            <a:avLst/>
          </a:prstGeom>
        </p:spPr>
        <p:txBody>
          <a:bodyPr>
            <a:normAutofit/>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235585" marR="3536950" indent="0">
              <a:lnSpc>
                <a:spcPct val="212000"/>
              </a:lnSpc>
              <a:spcAft>
                <a:spcPts val="0"/>
              </a:spcAft>
              <a:buNone/>
            </a:pPr>
            <a:r>
              <a:rPr lang="en-US" sz="2400" b="1" kern="0" dirty="0">
                <a:effectLst/>
                <a:latin typeface="Times New Roman" panose="02020603050405020304" pitchFamily="18" charset="0"/>
                <a:ea typeface="Times New Roman" panose="02020603050405020304" pitchFamily="18" charset="0"/>
              </a:rPr>
              <a:t>   </a:t>
            </a:r>
            <a:endParaRPr lang="en-US"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p:txBody>
      </p:sp>
      <p:sp>
        <p:nvSpPr>
          <p:cNvPr id="4" name="TextBox 3"/>
          <p:cNvSpPr txBox="1"/>
          <p:nvPr/>
        </p:nvSpPr>
        <p:spPr>
          <a:xfrm>
            <a:off x="183515" y="1988820"/>
            <a:ext cx="11793855" cy="4092575"/>
          </a:xfrm>
          <a:prstGeom prst="rect">
            <a:avLst/>
          </a:prstGeom>
          <a:noFill/>
        </p:spPr>
        <p:txBody>
          <a:bodyPr wrap="square" rtlCol="0">
            <a:spAutoFit/>
          </a:bodyPr>
          <a:lstStyle/>
          <a:p>
            <a:pPr marL="342900" indent="-342900" algn="just">
              <a:buFont typeface="Arial" panose="020B0604020202020204" pitchFamily="34" charset="0"/>
              <a:buChar char="•"/>
            </a:pPr>
            <a:r>
              <a:rPr lang="en-US" sz="2200" b="1" u="sng" dirty="0">
                <a:latin typeface="Times New Roman" panose="02020603050405020304" pitchFamily="18" charset="0"/>
                <a:cs typeface="Times New Roman" panose="02020603050405020304" pitchFamily="18" charset="0"/>
              </a:rPr>
              <a:t>User:</a:t>
            </a:r>
            <a:r>
              <a:rPr lang="en-US" sz="2200" dirty="0">
                <a:latin typeface="Times New Roman" panose="02020603050405020304" pitchFamily="18" charset="0"/>
                <a:cs typeface="Times New Roman" panose="02020603050405020304" pitchFamily="18" charset="0"/>
              </a:rPr>
              <a:t> </a:t>
            </a:r>
            <a:r>
              <a:rPr lang="en-US" sz="2400" dirty="0">
                <a:solidFill>
                  <a:srgbClr val="252525"/>
                </a:solidFill>
                <a:effectLst/>
                <a:latin typeface="Times New Roman" panose="02020603050405020304" pitchFamily="18" charset="0"/>
                <a:cs typeface="Times New Roman" panose="02020603050405020304" pitchFamily="18" charset="0"/>
              </a:rPr>
              <a:t>The user will register and login into the web application, enter his or her health records according to the attributes asked, and receive the predicted result of whether the user is positive for liver disease or not.</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u="sng" dirty="0">
                <a:latin typeface="Times New Roman" panose="02020603050405020304" pitchFamily="18" charset="0"/>
                <a:cs typeface="Times New Roman" panose="02020603050405020304" pitchFamily="18" charset="0"/>
              </a:rPr>
              <a:t>Web application:</a:t>
            </a: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web application will check whether the user who signed in to the page is an existing user or not. If not, it will redirect to the registration page. After registration, it will ask for user details and send them to the system. Later, when the system sends the prediction results, it will display them to the user.</a:t>
            </a:r>
          </a:p>
          <a:p>
            <a:pPr algn="just"/>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u="sng" dirty="0">
                <a:latin typeface="Times New Roman" panose="02020603050405020304" pitchFamily="18" charset="0"/>
                <a:cs typeface="Times New Roman" panose="02020603050405020304" pitchFamily="18" charset="0"/>
              </a:rPr>
              <a:t>System: </a:t>
            </a:r>
            <a:r>
              <a:rPr lang="en-US" sz="2400" dirty="0">
                <a:solidFill>
                  <a:srgbClr val="252525"/>
                </a:solidFill>
                <a:effectLst/>
                <a:latin typeface="Times New Roman" panose="02020603050405020304" pitchFamily="18" charset="0"/>
                <a:cs typeface="Times New Roman" panose="02020603050405020304" pitchFamily="18" charset="0"/>
              </a:rPr>
              <a:t>Collects the user data from the web application, predicts the results, and sends them to the web application, where the data is displayed to the user.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548640"/>
            <a:ext cx="7633245" cy="814705"/>
          </a:xfrm>
        </p:spPr>
        <p:txBody>
          <a:bodyPr>
            <a:normAutofit fontScale="90000"/>
          </a:bodyPr>
          <a:lstStyle/>
          <a:p>
            <a:r>
              <a:rPr lang="en-US" sz="4890" b="1" dirty="0">
                <a:solidFill>
                  <a:srgbClr val="FFFF00"/>
                </a:solidFill>
                <a:latin typeface="Times New Roman" panose="02020603050405020304" pitchFamily="18" charset="0"/>
                <a:cs typeface="Times New Roman" panose="02020603050405020304" pitchFamily="18" charset="0"/>
              </a:rPr>
              <a:t>REVIVAL OF PROPOSAL</a:t>
            </a:r>
            <a:endParaRPr lang="en-IN" sz="489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9865" y="1844675"/>
            <a:ext cx="11809095" cy="4881245"/>
          </a:xfrm>
        </p:spPr>
        <p:txBody>
          <a:bodyPr>
            <a:normAutofit/>
          </a:bodyPr>
          <a:lstStyle/>
          <a:p>
            <a:pPr marL="0" indent="0" algn="just">
              <a:lnSpc>
                <a:spcPct val="115000"/>
              </a:lnSpc>
              <a:spcAft>
                <a:spcPts val="1000"/>
              </a:spcAft>
              <a:buNone/>
            </a:pPr>
            <a:r>
              <a:rPr lang="en-US" sz="2400" dirty="0"/>
              <a:t>Liver disease refers to an abnormality in the liver’s function, resulting in illness . The liver is responsible for many vital functions within the body, and if it becomes damaged or infected, the loss of these functions can have a significant impact on overall health. Hepatic disorder is another term used to describe liver disease . This umbrella term encompasses a range of possible complications that prevent the liver from performing its assigned roles. Even if only a quarter of the liver is still functioning and the rest is damaged, this organ’s efficiency will be greatly reduced. The liver is the biggest hard structure in the human build and is well thought-out as a gland because, amid its many roles, it creates and secretes bile. The liver is stood at the upright part of the abdomen and the rib cage shelters it. It has two core lobes that are thru with small lobules. </a:t>
            </a:r>
            <a:r>
              <a:rPr lang="en-US" sz="2200" dirty="0"/>
              <a:t>The liver cells have two dissimilar bases of a blood source. </a:t>
            </a:r>
            <a:endParaRPr lang="en-US" sz="220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FF00"/>
                </a:solidFill>
                <a:latin typeface="Times New Roman" panose="02020603050405020304" pitchFamily="18" charset="0"/>
                <a:cs typeface="Times New Roman" panose="02020603050405020304" pitchFamily="18" charset="0"/>
              </a:rPr>
              <a:t>CONCLUSION</a:t>
            </a:r>
          </a:p>
        </p:txBody>
      </p:sp>
      <p:sp>
        <p:nvSpPr>
          <p:cNvPr id="5" name="TextBox 4"/>
          <p:cNvSpPr txBox="1"/>
          <p:nvPr/>
        </p:nvSpPr>
        <p:spPr>
          <a:xfrm>
            <a:off x="457200" y="1917065"/>
            <a:ext cx="11358245" cy="2122805"/>
          </a:xfrm>
          <a:prstGeom prst="rect">
            <a:avLst/>
          </a:prstGeom>
          <a:noFill/>
        </p:spPr>
        <p:txBody>
          <a:bodyPr wrap="square">
            <a:spAutoFit/>
          </a:bodyPr>
          <a:lstStyle/>
          <a:p>
            <a:pPr algn="just">
              <a:lnSpc>
                <a:spcPct val="150000"/>
              </a:lnSpc>
            </a:pPr>
            <a:r>
              <a:rPr lang="en-IN" altLang="en-US" sz="2200" dirty="0">
                <a:latin typeface="Times New Roman" panose="02020603050405020304" pitchFamily="18" charset="0"/>
                <a:cs typeface="Times New Roman" panose="02020603050405020304" pitchFamily="18" charset="0"/>
              </a:rPr>
              <a:t>We conclude that t</a:t>
            </a:r>
            <a:r>
              <a:rPr lang="en-US" sz="2200" dirty="0">
                <a:latin typeface="Times New Roman" panose="02020603050405020304" pitchFamily="18" charset="0"/>
                <a:cs typeface="Times New Roman" panose="02020603050405020304" pitchFamily="18" charset="0"/>
              </a:rPr>
              <a:t>hrough this project efficiency of the prediction</a:t>
            </a:r>
            <a:r>
              <a:rPr lang="en-IN" altLang="en-US" sz="2200" dirty="0">
                <a:latin typeface="Times New Roman" panose="02020603050405020304" pitchFamily="18" charset="0"/>
                <a:cs typeface="Times New Roman" panose="02020603050405020304" pitchFamily="18" charset="0"/>
              </a:rPr>
              <a:t> is increased and</a:t>
            </a:r>
            <a:r>
              <a:rPr lang="en-US" sz="2200" dirty="0">
                <a:latin typeface="Times New Roman" panose="02020603050405020304" pitchFamily="18" charset="0"/>
                <a:cs typeface="Times New Roman" panose="02020603050405020304" pitchFamily="18" charset="0"/>
              </a:rPr>
              <a:t> accuracy of the prediction algorithms where we have used different algorithms to predict the accuracy of the disease</a:t>
            </a:r>
            <a:r>
              <a:rPr lang="en-IN" altLang="en-US" sz="2200" dirty="0">
                <a:latin typeface="Times New Roman" panose="02020603050405020304" pitchFamily="18" charset="0"/>
                <a:cs typeface="Times New Roman" panose="02020603050405020304" pitchFamily="18" charset="0"/>
              </a:rPr>
              <a:t> is determined</a:t>
            </a:r>
            <a:r>
              <a:rPr lang="en-US" sz="2200" dirty="0">
                <a:latin typeface="Times New Roman" panose="02020603050405020304" pitchFamily="18" charset="0"/>
                <a:cs typeface="Times New Roman" panose="02020603050405020304" pitchFamily="18" charset="0"/>
              </a:rPr>
              <a:t>.</a:t>
            </a:r>
            <a:r>
              <a:rPr lang="en-IN" alt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Finally we created a web application </a:t>
            </a:r>
            <a:r>
              <a:rPr lang="en-IN" altLang="en-US" sz="2200" dirty="0">
                <a:latin typeface="Times New Roman" panose="02020603050405020304" pitchFamily="18" charset="0"/>
                <a:cs typeface="Times New Roman" panose="02020603050405020304" pitchFamily="18" charset="0"/>
              </a:rPr>
              <a:t>through</a:t>
            </a:r>
            <a:r>
              <a:rPr lang="en-US" sz="2200" dirty="0">
                <a:latin typeface="Times New Roman" panose="02020603050405020304" pitchFamily="18" charset="0"/>
                <a:cs typeface="Times New Roman" panose="02020603050405020304" pitchFamily="18" charset="0"/>
              </a:rPr>
              <a:t> flask interface </a:t>
            </a:r>
            <a:r>
              <a:rPr lang="en-US" sz="2200" dirty="0">
                <a:solidFill>
                  <a:srgbClr val="000000"/>
                </a:solidFill>
                <a:effectLst/>
                <a:latin typeface="Times New Roman" panose="02020603050405020304" pitchFamily="18" charset="0"/>
                <a:cs typeface="Times New Roman" panose="02020603050405020304" pitchFamily="18" charset="0"/>
                <a:sym typeface="+mn-ea"/>
              </a:rPr>
              <a:t>where the users can check whether </a:t>
            </a:r>
            <a:r>
              <a:rPr lang="en-US" sz="2200" dirty="0">
                <a:solidFill>
                  <a:srgbClr val="000000"/>
                </a:solidFill>
                <a:latin typeface="Times New Roman" panose="02020603050405020304" pitchFamily="18" charset="0"/>
                <a:cs typeface="Times New Roman" panose="02020603050405020304" pitchFamily="18" charset="0"/>
                <a:sym typeface="+mn-ea"/>
              </a:rPr>
              <a:t>they</a:t>
            </a:r>
            <a:r>
              <a:rPr lang="en-US" sz="2200" dirty="0">
                <a:solidFill>
                  <a:srgbClr val="000000"/>
                </a:solidFill>
                <a:effectLst/>
                <a:latin typeface="Times New Roman" panose="02020603050405020304" pitchFamily="18" charset="0"/>
                <a:cs typeface="Times New Roman" panose="02020603050405020304" pitchFamily="18" charset="0"/>
                <a:sym typeface="+mn-ea"/>
              </a:rPr>
              <a:t> have liver disease or not.</a:t>
            </a:r>
            <a:r>
              <a:rPr lang="en-US" sz="2200" dirty="0">
                <a:latin typeface="Times New Roman" panose="02020603050405020304" pitchFamily="18" charset="0"/>
                <a:cs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1764" y="1772816"/>
            <a:ext cx="11665296" cy="4968552"/>
          </a:xfrm>
        </p:spPr>
        <p:txBody>
          <a:bodyPr>
            <a:noAutofit/>
          </a:bodyPr>
          <a:lstStyle/>
          <a:p>
            <a:pPr marL="742950" indent="-74295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Ketan Gupta, Nasmin Jiwani</a:t>
            </a:r>
            <a:r>
              <a:rPr lang="en-US" sz="2000" dirty="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Neda Afreen</a:t>
            </a:r>
            <a:r>
              <a:rPr lang="en-US" sz="2000" dirty="0">
                <a:solidFill>
                  <a:schemeClr val="tx1"/>
                </a:solidFill>
                <a:latin typeface="Times New Roman" panose="02020603050405020304" pitchFamily="18" charset="0"/>
                <a:cs typeface="Times New Roman" panose="02020603050405020304" pitchFamily="18" charset="0"/>
              </a:rPr>
              <a:t> &amp;</a:t>
            </a:r>
            <a:r>
              <a:rPr lang="en-IN" sz="2000" dirty="0">
                <a:solidFill>
                  <a:schemeClr val="tx1"/>
                </a:solidFill>
                <a:latin typeface="Times New Roman" panose="02020603050405020304" pitchFamily="18" charset="0"/>
                <a:cs typeface="Times New Roman" panose="02020603050405020304" pitchFamily="18" charset="0"/>
              </a:rPr>
              <a:t> Divyarani D “</a:t>
            </a:r>
            <a:r>
              <a:rPr lang="en-US" sz="2000" dirty="0">
                <a:solidFill>
                  <a:schemeClr val="tx1"/>
                </a:solidFill>
                <a:latin typeface="Times New Roman" panose="02020603050405020304" pitchFamily="18" charset="0"/>
                <a:cs typeface="Times New Roman" panose="02020603050405020304" pitchFamily="18" charset="0"/>
              </a:rPr>
              <a:t>Liver Disease Prediction using Machine learning Classification Techniques</a:t>
            </a:r>
            <a:r>
              <a:rPr lang="en-IN" sz="2000" dirty="0">
                <a:solidFill>
                  <a:schemeClr val="tx1"/>
                </a:solidFill>
                <a:latin typeface="Times New Roman" panose="02020603050405020304" pitchFamily="18" charset="0"/>
                <a:cs typeface="Times New Roman" panose="02020603050405020304" pitchFamily="18" charset="0"/>
              </a:rPr>
              <a:t>” in </a:t>
            </a:r>
            <a:r>
              <a:rPr lang="en-US" sz="2000" dirty="0">
                <a:solidFill>
                  <a:schemeClr val="tx1"/>
                </a:solidFill>
                <a:latin typeface="Times New Roman" panose="02020603050405020304" pitchFamily="18" charset="0"/>
                <a:cs typeface="Times New Roman" panose="02020603050405020304" pitchFamily="18" charset="0"/>
              </a:rPr>
              <a:t>11th IEEE International Conference on Communication Systems and Network Technologies.</a:t>
            </a:r>
          </a:p>
          <a:p>
            <a:pPr marL="742950" indent="-74295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Jayakumar Sadhasivam, J.Senthil, R.M.Ganesh, N.Chellapan “Liver Disease Prediction Using Machine Learning Classification” in </a:t>
            </a:r>
            <a:r>
              <a:rPr lang="en-US" sz="2000" u="sng" dirty="0">
                <a:solidFill>
                  <a:schemeClr val="tx1"/>
                </a:solidFill>
                <a:latin typeface="Times New Roman" panose="02020603050405020304" pitchFamily="18" charset="0"/>
                <a:cs typeface="Times New Roman" panose="02020603050405020304" pitchFamily="18" charset="0"/>
                <a:hlinkClick r:id="rId2"/>
              </a:rPr>
              <a:t>https://www.webology.org/datacms/articles/20211222042439pmWEB18293.pdf</a:t>
            </a:r>
            <a:r>
              <a:rPr lang="en-US" sz="2000" u="sng" dirty="0">
                <a:solidFill>
                  <a:schemeClr val="tx1"/>
                </a:solidFill>
                <a:latin typeface="Times New Roman" panose="02020603050405020304" pitchFamily="18" charset="0"/>
                <a:cs typeface="Times New Roman" panose="02020603050405020304" pitchFamily="18" charset="0"/>
              </a:rPr>
              <a:t>.</a:t>
            </a:r>
          </a:p>
          <a:p>
            <a:pPr marL="742950" indent="-742950">
              <a:buFont typeface="+mj-lt"/>
              <a:buAutoNum type="arabicPeriod"/>
            </a:pPr>
            <a:r>
              <a:rPr lang="en-IN" sz="2000" i="0" dirty="0">
                <a:solidFill>
                  <a:schemeClr val="tx1"/>
                </a:solidFill>
                <a:effectLst/>
                <a:latin typeface="Times New Roman" panose="02020603050405020304" pitchFamily="18" charset="0"/>
                <a:cs typeface="Times New Roman" panose="02020603050405020304" pitchFamily="18" charset="0"/>
              </a:rPr>
              <a:t>Thirunavukkarasu K</a:t>
            </a:r>
            <a:r>
              <a:rPr lang="en-IN" sz="2000" dirty="0">
                <a:solidFill>
                  <a:schemeClr val="tx1"/>
                </a:solidFill>
                <a:latin typeface="Times New Roman" panose="02020603050405020304" pitchFamily="18" charset="0"/>
                <a:cs typeface="Times New Roman" panose="02020603050405020304" pitchFamily="18" charset="0"/>
              </a:rPr>
              <a:t>,</a:t>
            </a:r>
            <a:r>
              <a:rPr lang="en-IN" sz="2000" i="0" dirty="0">
                <a:solidFill>
                  <a:schemeClr val="tx1"/>
                </a:solidFill>
                <a:effectLst/>
                <a:latin typeface="Times New Roman" panose="02020603050405020304" pitchFamily="18" charset="0"/>
                <a:cs typeface="Times New Roman" panose="02020603050405020304" pitchFamily="18" charset="0"/>
              </a:rPr>
              <a:t> Ajay S. Singh</a:t>
            </a:r>
            <a:r>
              <a:rPr lang="en-IN" sz="2000" dirty="0">
                <a:solidFill>
                  <a:schemeClr val="tx1"/>
                </a:solidFill>
                <a:latin typeface="Times New Roman" panose="02020603050405020304" pitchFamily="18" charset="0"/>
                <a:cs typeface="Times New Roman" panose="02020603050405020304" pitchFamily="18" charset="0"/>
              </a:rPr>
              <a:t>,</a:t>
            </a:r>
            <a:r>
              <a:rPr lang="en-IN" sz="2000" i="0" dirty="0">
                <a:solidFill>
                  <a:schemeClr val="tx1"/>
                </a:solidFill>
                <a:effectLst/>
                <a:latin typeface="Times New Roman" panose="02020603050405020304" pitchFamily="18" charset="0"/>
                <a:cs typeface="Times New Roman" panose="02020603050405020304" pitchFamily="18" charset="0"/>
              </a:rPr>
              <a:t> Md Irfan, Abhishek Chowdhury</a:t>
            </a:r>
            <a:r>
              <a:rPr lang="en-IN" sz="2000" dirty="0">
                <a:solidFill>
                  <a:schemeClr val="tx1"/>
                </a:solidFill>
                <a:latin typeface="Times New Roman" panose="02020603050405020304" pitchFamily="18" charset="0"/>
                <a:cs typeface="Times New Roman" panose="02020603050405020304" pitchFamily="18" charset="0"/>
              </a:rPr>
              <a:t> “</a:t>
            </a:r>
            <a:r>
              <a:rPr lang="en-US" sz="2000" i="0" dirty="0">
                <a:solidFill>
                  <a:schemeClr val="tx1"/>
                </a:solidFill>
                <a:effectLst/>
                <a:latin typeface="Times New Roman" panose="02020603050405020304" pitchFamily="18" charset="0"/>
                <a:cs typeface="Times New Roman" panose="02020603050405020304" pitchFamily="18" charset="0"/>
              </a:rPr>
              <a:t>Prediction of Liver Disease using Classification Algorithms” in 2018 4th International Conference on Computing Communication and Automation (ICCCA).</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79910" y="2967335"/>
            <a:ext cx="6429004" cy="1107996"/>
          </a:xfrm>
          <a:prstGeom prst="rect">
            <a:avLst/>
          </a:prstGeom>
          <a:noFill/>
        </p:spPr>
        <p:txBody>
          <a:bodyPr wrap="none" lIns="91440" tIns="45720" rIns="91440" bIns="45720">
            <a:spAutoFit/>
          </a:bodyPr>
          <a:lstStyle/>
          <a:p>
            <a:pPr algn="ctr"/>
            <a:r>
              <a:rPr lang="en-US" sz="6600" b="1" cap="none" spc="0" dirty="0">
                <a:ln w="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ANY QUERIES?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89756" y="116632"/>
            <a:ext cx="11521280" cy="1656184"/>
          </a:xfrm>
        </p:spPr>
        <p:txBody>
          <a:bodyPr>
            <a:normAutofit/>
          </a:bodyPr>
          <a:lstStyle/>
          <a:p>
            <a:r>
              <a:rPr lang="en-IN" altLang="en-US" sz="5400" b="1" dirty="0">
                <a:latin typeface="Times New Roman" panose="02020603050405020304" pitchFamily="18" charset="0"/>
                <a:cs typeface="Times New Roman" panose="02020603050405020304" pitchFamily="18" charset="0"/>
              </a:rPr>
              <a:t>	Key Insights </a:t>
            </a:r>
          </a:p>
        </p:txBody>
      </p:sp>
      <p:sp>
        <p:nvSpPr>
          <p:cNvPr id="4" name="Subtitle 3"/>
          <p:cNvSpPr>
            <a:spLocks noGrp="1"/>
          </p:cNvSpPr>
          <p:nvPr>
            <p:ph type="subTitle" idx="1"/>
          </p:nvPr>
        </p:nvSpPr>
        <p:spPr>
          <a:xfrm>
            <a:off x="334010" y="1628774"/>
            <a:ext cx="6352540" cy="4752553"/>
          </a:xfrm>
        </p:spPr>
        <p:txBody>
          <a:bodyPr>
            <a:normAutofit fontScale="25000" lnSpcReduction="20000"/>
          </a:bodyPr>
          <a:lstStyle/>
          <a:p>
            <a:pPr marL="1143000" indent="-1143000" algn="l">
              <a:buFont typeface="Wingdings" pitchFamily="2" charset="2"/>
              <a:buChar char="Ø"/>
            </a:pPr>
            <a:r>
              <a:rPr lang="it-IT" sz="16000" dirty="0">
                <a:solidFill>
                  <a:schemeClr val="bg2">
                    <a:lumMod val="90000"/>
                  </a:schemeClr>
                </a:solidFill>
                <a:latin typeface="Times New Roman" panose="02020603050405020304" pitchFamily="18" charset="0"/>
                <a:cs typeface="Times New Roman" panose="02020603050405020304" pitchFamily="18" charset="0"/>
              </a:rPr>
              <a:t>Abstract</a:t>
            </a:r>
          </a:p>
          <a:p>
            <a:pPr marL="1143000" indent="-1143000" algn="l">
              <a:buFont typeface="Wingdings" pitchFamily="2" charset="2"/>
              <a:buChar char="Ø"/>
            </a:pPr>
            <a:r>
              <a:rPr lang="it-IT" sz="16000" dirty="0">
                <a:solidFill>
                  <a:schemeClr val="bg2">
                    <a:lumMod val="90000"/>
                  </a:schemeClr>
                </a:solidFill>
                <a:latin typeface="Times New Roman" panose="02020603050405020304" pitchFamily="18" charset="0"/>
                <a:cs typeface="Times New Roman" panose="02020603050405020304" pitchFamily="18" charset="0"/>
              </a:rPr>
              <a:t>Introduction</a:t>
            </a:r>
          </a:p>
          <a:p>
            <a:pPr marL="1143000" indent="-1143000" algn="l">
              <a:buFont typeface="Wingdings" pitchFamily="2" charset="2"/>
              <a:buChar char="Ø"/>
            </a:pPr>
            <a:r>
              <a:rPr lang="it-IT" sz="16000" dirty="0">
                <a:solidFill>
                  <a:schemeClr val="bg2">
                    <a:lumMod val="90000"/>
                  </a:schemeClr>
                </a:solidFill>
                <a:latin typeface="Times New Roman" panose="02020603050405020304" pitchFamily="18" charset="0"/>
                <a:cs typeface="Times New Roman" panose="02020603050405020304" pitchFamily="18" charset="0"/>
              </a:rPr>
              <a:t>Literature survey</a:t>
            </a:r>
          </a:p>
          <a:p>
            <a:pPr marL="1143000" indent="-1143000" algn="l">
              <a:buFont typeface="Wingdings" pitchFamily="2" charset="2"/>
              <a:buChar char="Ø"/>
            </a:pPr>
            <a:r>
              <a:rPr lang="it-IT" sz="16000" dirty="0">
                <a:solidFill>
                  <a:schemeClr val="bg2">
                    <a:lumMod val="90000"/>
                  </a:schemeClr>
                </a:solidFill>
                <a:latin typeface="Times New Roman" panose="02020603050405020304" pitchFamily="18" charset="0"/>
                <a:cs typeface="Times New Roman" panose="02020603050405020304" pitchFamily="18" charset="0"/>
              </a:rPr>
              <a:t>Problem statement</a:t>
            </a:r>
          </a:p>
          <a:p>
            <a:pPr marL="1143000" indent="-1143000" algn="l">
              <a:buFont typeface="Wingdings" pitchFamily="2" charset="2"/>
              <a:buChar char="Ø"/>
            </a:pPr>
            <a:r>
              <a:rPr lang="it-IT" sz="16000" dirty="0">
                <a:solidFill>
                  <a:schemeClr val="bg2">
                    <a:lumMod val="90000"/>
                  </a:schemeClr>
                </a:solidFill>
                <a:latin typeface="Times New Roman" panose="02020603050405020304" pitchFamily="18" charset="0"/>
                <a:cs typeface="Times New Roman" panose="02020603050405020304" pitchFamily="18" charset="0"/>
              </a:rPr>
              <a:t>Methodology</a:t>
            </a:r>
          </a:p>
          <a:p>
            <a:pPr marL="1143000" indent="-1143000" algn="l">
              <a:buFont typeface="Wingdings" pitchFamily="2" charset="2"/>
              <a:buChar char="Ø"/>
            </a:pPr>
            <a:r>
              <a:rPr lang="it-IT" sz="16000" dirty="0">
                <a:solidFill>
                  <a:schemeClr val="bg2">
                    <a:lumMod val="90000"/>
                  </a:schemeClr>
                </a:solidFill>
                <a:latin typeface="Times New Roman" panose="02020603050405020304" pitchFamily="18" charset="0"/>
                <a:cs typeface="Times New Roman" panose="02020603050405020304" pitchFamily="18" charset="0"/>
              </a:rPr>
              <a:t>Algorithm description</a:t>
            </a:r>
          </a:p>
          <a:p>
            <a:pPr marL="1143000" indent="-1143000" algn="l">
              <a:buFont typeface="Wingdings" pitchFamily="2" charset="2"/>
              <a:buChar char="Ø"/>
            </a:pPr>
            <a:r>
              <a:rPr lang="it-IT" sz="16000" dirty="0">
                <a:solidFill>
                  <a:schemeClr val="bg2">
                    <a:lumMod val="90000"/>
                  </a:schemeClr>
                </a:solidFill>
                <a:latin typeface="Times New Roman" panose="02020603050405020304" pitchFamily="18" charset="0"/>
                <a:cs typeface="Times New Roman" panose="02020603050405020304" pitchFamily="18" charset="0"/>
              </a:rPr>
              <a:t>Revival of proposal</a:t>
            </a:r>
          </a:p>
          <a:p>
            <a:pPr marL="1143000" indent="-1143000" algn="l">
              <a:buFont typeface="Wingdings" pitchFamily="2" charset="2"/>
              <a:buChar char="Ø"/>
            </a:pPr>
            <a:r>
              <a:rPr lang="it-IT" sz="16000" dirty="0">
                <a:solidFill>
                  <a:schemeClr val="bg2">
                    <a:lumMod val="90000"/>
                  </a:schemeClr>
                </a:solidFill>
                <a:latin typeface="Times New Roman" panose="02020603050405020304" pitchFamily="18" charset="0"/>
                <a:cs typeface="Times New Roman" panose="02020603050405020304" pitchFamily="18" charset="0"/>
              </a:rPr>
              <a:t>References</a:t>
            </a:r>
          </a:p>
          <a:p>
            <a:pPr algn="l"/>
            <a:endParaRPr lang="it-IT" sz="66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algn="l"/>
            <a:endParaRPr lang="it-IT" sz="2800"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5000"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a:p>
            <a:pPr algn="just"/>
            <a:endParaRPr lang="en-IN" sz="2400" b="1" dirty="0">
              <a:solidFill>
                <a:srgbClr val="FFFF00"/>
              </a:solidFill>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rPr>
              <a:t>			</a:t>
            </a:r>
            <a:endParaRPr lang="it-IT" sz="2400" b="1"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a:p>
            <a:endParaRPr lang="it-IT" sz="24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8464" y="578507"/>
            <a:ext cx="8345699" cy="5730813"/>
          </a:xfrm>
        </p:spPr>
        <p:txBody>
          <a:bodyPr>
            <a:normAutofit/>
          </a:bodyPr>
          <a:lstStyle/>
          <a:p>
            <a:r>
              <a:rPr lang="en-US" sz="8800" dirty="0">
                <a:latin typeface="Times New Roman" panose="02020603050405020304" pitchFamily="18" charset="0"/>
                <a:cs typeface="Times New Roman" panose="02020603050405020304" pitchFamily="18" charset="0"/>
              </a:rPr>
              <a:t>		</a:t>
            </a:r>
            <a:r>
              <a:rPr lang="en-US" sz="9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a:t>
            </a:r>
            <a:br>
              <a:rPr lang="en-US" sz="9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9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YOU</a:t>
            </a:r>
            <a:endParaRPr lang="en-IN" sz="9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6180" y="1392935"/>
            <a:ext cx="4937985" cy="2900162"/>
          </a:xfrm>
        </p:spPr>
        <p:txBody>
          <a:bodyPr/>
          <a:lstStyle/>
          <a:p>
            <a:pPr marL="0" indent="0">
              <a:buNone/>
            </a:pPr>
            <a:r>
              <a:rPr lang="en-US" dirty="0"/>
              <a:t>                               </a:t>
            </a:r>
            <a:endParaRPr lang="en-I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548640"/>
            <a:ext cx="6668135" cy="814705"/>
          </a:xfrm>
        </p:spPr>
        <p:txBody>
          <a:bodyPr>
            <a:normAutofit fontScale="90000"/>
          </a:bodyPr>
          <a:lstStyle/>
          <a:p>
            <a:r>
              <a:rPr lang="en-US" sz="4890" b="1" dirty="0">
                <a:solidFill>
                  <a:srgbClr val="FFFF00"/>
                </a:solidFill>
                <a:latin typeface="Times New Roman" panose="02020603050405020304" pitchFamily="18" charset="0"/>
                <a:cs typeface="Times New Roman" panose="02020603050405020304" pitchFamily="18" charset="0"/>
              </a:rPr>
              <a:t>ABSTRACT</a:t>
            </a:r>
            <a:endParaRPr lang="en-IN" sz="4890" b="1"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9865" y="1844675"/>
            <a:ext cx="11809095" cy="4881245"/>
          </a:xfrm>
        </p:spPr>
        <p:txBody>
          <a:bodyPr>
            <a:noAutofit/>
          </a:bodyPr>
          <a:lstStyle/>
          <a:p>
            <a:pPr marL="0" indent="0" algn="just">
              <a:lnSpc>
                <a:spcPct val="115000"/>
              </a:lnSpc>
              <a:spcAft>
                <a:spcPts val="1000"/>
              </a:spcAft>
              <a:buNone/>
            </a:pPr>
            <a:r>
              <a:rPr lang="en-US" sz="2200" i="0" dirty="0">
                <a:solidFill>
                  <a:srgbClr val="000000"/>
                </a:solidFill>
                <a:effectLst/>
                <a:latin typeface="Times New Roman" panose="02020603050405020304" pitchFamily="18" charset="0"/>
                <a:cs typeface="Times New Roman" panose="02020603050405020304" pitchFamily="18" charset="0"/>
              </a:rPr>
              <a:t>Liver Disease is the leading cause of global death that impacts the massive quantity of humans around the world. This disease diagnosis is very costly and complicated. Machine learning is a process designed to discover patterns in large datasets to enable decision making. It can perform supervised , unsupervised , and reinforcement learning. It focuses on using data The Indian Liver Patient Dataset (ILPD) </a:t>
            </a:r>
            <a:r>
              <a:rPr lang="en-US" sz="2200" dirty="0">
                <a:solidFill>
                  <a:srgbClr val="000000"/>
                </a:solidFill>
                <a:latin typeface="Times New Roman" panose="02020603050405020304" pitchFamily="18" charset="0"/>
                <a:cs typeface="Times New Roman" panose="02020603050405020304" pitchFamily="18" charset="0"/>
              </a:rPr>
              <a:t>is </a:t>
            </a:r>
            <a:r>
              <a:rPr lang="en-US" sz="2200" i="0" dirty="0">
                <a:solidFill>
                  <a:srgbClr val="000000"/>
                </a:solidFill>
                <a:effectLst/>
                <a:latin typeface="Times New Roman" panose="02020603050405020304" pitchFamily="18" charset="0"/>
                <a:cs typeface="Times New Roman" panose="02020603050405020304" pitchFamily="18" charset="0"/>
              </a:rPr>
              <a:t>used </a:t>
            </a:r>
            <a:r>
              <a:rPr lang="en-US" sz="2200" dirty="0">
                <a:solidFill>
                  <a:srgbClr val="000000"/>
                </a:solidFill>
                <a:latin typeface="Times New Roman" panose="02020603050405020304" pitchFamily="18" charset="0"/>
                <a:cs typeface="Times New Roman" panose="02020603050405020304" pitchFamily="18" charset="0"/>
              </a:rPr>
              <a:t>here. </a:t>
            </a:r>
            <a:r>
              <a:rPr lang="en-US" sz="2200" i="0" dirty="0">
                <a:solidFill>
                  <a:srgbClr val="000000"/>
                </a:solidFill>
                <a:effectLst/>
                <a:latin typeface="Times New Roman" panose="02020603050405020304" pitchFamily="18" charset="0"/>
                <a:cs typeface="Times New Roman" panose="02020603050405020304" pitchFamily="18" charset="0"/>
              </a:rPr>
              <a:t>We use it to review previously health records. The machine learning algorithms we use are </a:t>
            </a:r>
            <a:r>
              <a:rPr lang="en-US" sz="2200" dirty="0">
                <a:solidFill>
                  <a:srgbClr val="000000"/>
                </a:solidFill>
                <a:latin typeface="Times New Roman" panose="02020603050405020304" pitchFamily="18" charset="0"/>
                <a:cs typeface="Times New Roman" panose="02020603050405020304" pitchFamily="18" charset="0"/>
              </a:rPr>
              <a:t>Logistic Regression,  K Nearest Neighbors, Support Vector Machine, Random Forest</a:t>
            </a:r>
            <a:r>
              <a:rPr lang="en-US" sz="2200" i="0" dirty="0">
                <a:solidFill>
                  <a:srgbClr val="000000"/>
                </a:solidFill>
                <a:effectLst/>
                <a:latin typeface="Times New Roman" panose="02020603050405020304" pitchFamily="18" charset="0"/>
                <a:cs typeface="Times New Roman" panose="02020603050405020304" pitchFamily="18" charset="0"/>
              </a:rPr>
              <a:t>. The aim of this project is to use these machine learning techniques to achieve maximum accuracy in predicting liver disease. The final result is determined using the most accurate machine learning algorithm and a interface is created using Flask where the users can check whether </a:t>
            </a:r>
            <a:r>
              <a:rPr lang="en-US" sz="2200" dirty="0">
                <a:solidFill>
                  <a:srgbClr val="000000"/>
                </a:solidFill>
                <a:latin typeface="Times New Roman" panose="02020603050405020304" pitchFamily="18" charset="0"/>
                <a:cs typeface="Times New Roman" panose="02020603050405020304" pitchFamily="18" charset="0"/>
              </a:rPr>
              <a:t>they</a:t>
            </a:r>
            <a:r>
              <a:rPr lang="en-US" sz="2200" i="0" dirty="0">
                <a:solidFill>
                  <a:srgbClr val="000000"/>
                </a:solidFill>
                <a:effectLst/>
                <a:latin typeface="Times New Roman" panose="02020603050405020304" pitchFamily="18" charset="0"/>
                <a:cs typeface="Times New Roman" panose="02020603050405020304" pitchFamily="18" charset="0"/>
              </a:rPr>
              <a:t> have liver disease or not.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669" y="548662"/>
            <a:ext cx="10991897" cy="814428"/>
          </a:xfrm>
        </p:spPr>
        <p:txBody>
          <a:bodyPr>
            <a:normAutofit fontScale="90000"/>
          </a:bodyPr>
          <a:lstStyle/>
          <a:p>
            <a:r>
              <a:rPr lang="en-US" sz="4890" b="1" dirty="0">
                <a:solidFill>
                  <a:srgbClr val="FFFF00"/>
                </a:solidFill>
                <a:latin typeface="Times New Roman" panose="02020603050405020304" pitchFamily="18" charset="0"/>
                <a:cs typeface="Times New Roman" panose="02020603050405020304" pitchFamily="18" charset="0"/>
              </a:rPr>
              <a:t>INTRODUCTION TO DOMAIN:</a:t>
            </a:r>
            <a:endParaRPr lang="en-IN" sz="489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309" y="1772816"/>
            <a:ext cx="12048206" cy="5229200"/>
          </a:xfrm>
        </p:spPr>
        <p:txBody>
          <a:bodyPr>
            <a:noAutofit/>
          </a:bodyPr>
          <a:lstStyle/>
          <a:p>
            <a:pPr marL="0" indent="0" algn="just">
              <a:buNone/>
            </a:pPr>
            <a:r>
              <a:rPr lang="en-US" sz="2200" cap="none" dirty="0">
                <a:latin typeface="Times New Roman" panose="02020603050405020304" charset="0"/>
                <a:cs typeface="Times New Roman" panose="02020603050405020304" charset="0"/>
              </a:rPr>
              <a:t>Machine learning, a subset of AI, enables computers to learn from data patterns without explicit programming. Algorithms analyze large datasets, allowing machines to make predictions and solve complex tasks. With supervised, unsupervised, and reinforcement learning, it finds applications in fields like healthcare and autonomous vehicles. This technology’s adaptability and efficiency make</a:t>
            </a:r>
            <a:endParaRPr lang="en-US" sz="2200" dirty="0">
              <a:latin typeface="Times New Roman" panose="02020603050405020304" charset="0"/>
              <a:cs typeface="Times New Roman" panose="02020603050405020304" charset="0"/>
            </a:endParaRPr>
          </a:p>
          <a:p>
            <a:pPr marL="0" indent="0" algn="just">
              <a:buNone/>
            </a:pPr>
            <a:r>
              <a:rPr lang="en-US" sz="2200" cap="none" dirty="0">
                <a:latin typeface="Times New Roman" panose="02020603050405020304" charset="0"/>
                <a:cs typeface="Times New Roman" panose="02020603050405020304" charset="0"/>
              </a:rPr>
              <a:t> it pivotal in driving innovation across diverse industries</a:t>
            </a:r>
            <a:r>
              <a:rPr lang="en-US" sz="2200" dirty="0">
                <a:latin typeface="Times New Roman" panose="02020603050405020304" charset="0"/>
                <a:cs typeface="Times New Roman" panose="02020603050405020304" charset="0"/>
              </a:rPr>
              <a:t>.</a:t>
            </a:r>
            <a:endParaRPr lang="en-IN" sz="2200" dirty="0">
              <a:solidFill>
                <a:schemeClr val="tx1"/>
              </a:solidFill>
              <a:latin typeface="Arial" panose="020B0604020202020204" pitchFamily="34" charset="0"/>
              <a:cs typeface="Arial" panose="020B0604020202020204" pitchFamily="34" charset="0"/>
            </a:endParaRPr>
          </a:p>
        </p:txBody>
      </p:sp>
      <p:pic>
        <p:nvPicPr>
          <p:cNvPr id="4" name="Picture 3" descr="afifa">
            <a:extLst>
              <a:ext uri="{FF2B5EF4-FFF2-40B4-BE49-F238E27FC236}">
                <a16:creationId xmlns:a16="http://schemas.microsoft.com/office/drawing/2014/main" id="{E21756E5-0F5C-D812-197C-49E38169B79A}"/>
              </a:ext>
            </a:extLst>
          </p:cNvPr>
          <p:cNvPicPr>
            <a:picLocks noChangeAspect="1"/>
          </p:cNvPicPr>
          <p:nvPr/>
        </p:nvPicPr>
        <p:blipFill>
          <a:blip r:embed="rId2"/>
          <a:stretch>
            <a:fillRect/>
          </a:stretch>
        </p:blipFill>
        <p:spPr>
          <a:xfrm>
            <a:off x="6670476" y="3717032"/>
            <a:ext cx="5098708" cy="312062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B036-D7A4-47FE-49DE-D492D029F383}"/>
              </a:ext>
            </a:extLst>
          </p:cNvPr>
          <p:cNvSpPr>
            <a:spLocks noGrp="1"/>
          </p:cNvSpPr>
          <p:nvPr>
            <p:ph type="title"/>
          </p:nvPr>
        </p:nvSpPr>
        <p:spPr>
          <a:xfrm>
            <a:off x="117748" y="620688"/>
            <a:ext cx="10775873" cy="700239"/>
          </a:xfrm>
        </p:spPr>
        <p:txBody>
          <a:bodyPr>
            <a:normAutofit fontScale="90000"/>
          </a:bodyPr>
          <a:lstStyle/>
          <a:p>
            <a:r>
              <a:rPr lang="en-US" sz="4900" b="1" dirty="0">
                <a:solidFill>
                  <a:srgbClr val="FFFF00"/>
                </a:solidFill>
                <a:latin typeface="Times New Roman" panose="02020603050405020304" pitchFamily="18" charset="0"/>
                <a:cs typeface="Times New Roman" panose="02020603050405020304" pitchFamily="18" charset="0"/>
              </a:rPr>
              <a:t>Types of Machine Learning Algorithms:</a:t>
            </a:r>
            <a:br>
              <a:rPr lang="en-US" sz="4800" b="1" dirty="0">
                <a:solidFill>
                  <a:srgbClr val="FFFF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860E2CC-74FA-83AC-375F-32771D8B85E8}"/>
              </a:ext>
            </a:extLst>
          </p:cNvPr>
          <p:cNvSpPr>
            <a:spLocks noGrp="1"/>
          </p:cNvSpPr>
          <p:nvPr>
            <p:ph idx="1"/>
          </p:nvPr>
        </p:nvSpPr>
        <p:spPr/>
        <p:txBody>
          <a:bodyPr>
            <a:normAutofit fontScale="55000" lnSpcReduction="20000"/>
          </a:bodyPr>
          <a:lstStyle/>
          <a:p>
            <a:pPr marL="0" indent="0" algn="just">
              <a:lnSpc>
                <a:spcPct val="125000"/>
              </a:lnSpc>
              <a:spcBef>
                <a:spcPts val="125"/>
              </a:spcBef>
              <a:buNone/>
            </a:pPr>
            <a:r>
              <a:rPr lang="en-US" sz="5100" b="1" dirty="0">
                <a:solidFill>
                  <a:schemeClr val="tx1"/>
                </a:solidFill>
                <a:latin typeface="Times New Roman" panose="02020603050405020304" pitchFamily="18" charset="0"/>
                <a:cs typeface="Times New Roman" panose="02020603050405020304" pitchFamily="18" charset="0"/>
              </a:rPr>
              <a:t>1</a:t>
            </a:r>
            <a:r>
              <a:rPr lang="en-US" sz="5100" dirty="0">
                <a:solidFill>
                  <a:schemeClr val="tx1"/>
                </a:solidFill>
                <a:latin typeface="Times New Roman" panose="02020603050405020304" pitchFamily="18" charset="0"/>
                <a:cs typeface="Times New Roman" panose="02020603050405020304" pitchFamily="18" charset="0"/>
              </a:rPr>
              <a:t>. </a:t>
            </a:r>
            <a:r>
              <a:rPr lang="en-US" sz="5100" b="1" dirty="0">
                <a:solidFill>
                  <a:schemeClr val="tx1"/>
                </a:solidFill>
                <a:latin typeface="Times New Roman" panose="02020603050405020304" pitchFamily="18" charset="0"/>
                <a:cs typeface="Times New Roman" panose="02020603050405020304" pitchFamily="18" charset="0"/>
              </a:rPr>
              <a:t>Supervised Learning Algorithms: </a:t>
            </a:r>
            <a:r>
              <a:rPr lang="en-US" sz="4000" dirty="0">
                <a:latin typeface="Times New Roman" pitchFamily="18" charset="0"/>
                <a:cs typeface="Times New Roman" pitchFamily="18" charset="0"/>
              </a:rPr>
              <a:t>In supervised learning, the algorithm learns from labeled training data to make predictions or classify new, unseen data. It involves mapping input variables to output variables based on example input-output pairs.</a:t>
            </a:r>
          </a:p>
          <a:p>
            <a:pPr marL="0" indent="0" algn="just">
              <a:lnSpc>
                <a:spcPct val="125000"/>
              </a:lnSpc>
              <a:spcBef>
                <a:spcPts val="125"/>
              </a:spcBef>
              <a:buNone/>
            </a:pPr>
            <a:endParaRPr lang="en-US" sz="4000" dirty="0">
              <a:latin typeface="Times New Roman" pitchFamily="18" charset="0"/>
              <a:cs typeface="Times New Roman" pitchFamily="18" charset="0"/>
            </a:endParaRPr>
          </a:p>
          <a:p>
            <a:pPr marL="0" indent="0" algn="just">
              <a:lnSpc>
                <a:spcPct val="125000"/>
              </a:lnSpc>
              <a:spcBef>
                <a:spcPts val="125"/>
              </a:spcBef>
              <a:buNone/>
            </a:pPr>
            <a:r>
              <a:rPr lang="en-US" sz="5100" b="1" dirty="0">
                <a:solidFill>
                  <a:schemeClr val="tx1"/>
                </a:solidFill>
                <a:latin typeface="Times New Roman" panose="02020603050405020304" pitchFamily="18" charset="0"/>
                <a:cs typeface="Times New Roman" panose="02020603050405020304" pitchFamily="18" charset="0"/>
              </a:rPr>
              <a:t>2. Unsupervised Learning </a:t>
            </a:r>
            <a:r>
              <a:rPr lang="en-US" sz="4600" b="1" dirty="0">
                <a:solidFill>
                  <a:schemeClr val="tx1"/>
                </a:solidFill>
                <a:latin typeface="Times New Roman" pitchFamily="18" charset="0"/>
                <a:cs typeface="Times New Roman" panose="02020603050405020304" pitchFamily="18" charset="0"/>
              </a:rPr>
              <a:t>Algorithms</a:t>
            </a:r>
            <a:r>
              <a:rPr lang="en-US" sz="4600" dirty="0">
                <a:solidFill>
                  <a:schemeClr val="tx1"/>
                </a:solidFill>
                <a:latin typeface="Times New Roman" panose="02020603050405020304" pitchFamily="18" charset="0"/>
                <a:cs typeface="Times New Roman" panose="02020603050405020304" pitchFamily="18" charset="0"/>
              </a:rPr>
              <a:t>: </a:t>
            </a:r>
            <a:r>
              <a:rPr lang="en-US" sz="4000" dirty="0">
                <a:latin typeface="Times New Roman" pitchFamily="18" charset="0"/>
                <a:cs typeface="Times New Roman" pitchFamily="18" charset="0"/>
              </a:rPr>
              <a:t>Unsupervised learning algorithms are used when the training data is unlabeled. The algorithm learns patterns and relationships in the data without any predefined output labels.</a:t>
            </a:r>
          </a:p>
          <a:p>
            <a:pPr marL="0" indent="0" algn="just">
              <a:lnSpc>
                <a:spcPct val="125000"/>
              </a:lnSpc>
              <a:spcBef>
                <a:spcPts val="125"/>
              </a:spcBef>
              <a:buNone/>
            </a:pPr>
            <a:endParaRPr lang="en-US" sz="4000" dirty="0">
              <a:latin typeface="Times New Roman" pitchFamily="18" charset="0"/>
              <a:cs typeface="Times New Roman" pitchFamily="18" charset="0"/>
            </a:endParaRPr>
          </a:p>
          <a:p>
            <a:pPr marL="0" indent="0" algn="just">
              <a:lnSpc>
                <a:spcPct val="125000"/>
              </a:lnSpc>
              <a:spcBef>
                <a:spcPts val="125"/>
              </a:spcBef>
              <a:buNone/>
            </a:pPr>
            <a:r>
              <a:rPr lang="en-US" sz="5100" b="1" dirty="0">
                <a:solidFill>
                  <a:schemeClr val="tx1"/>
                </a:solidFill>
                <a:latin typeface="Times New Roman" panose="02020603050405020304" pitchFamily="18" charset="0"/>
                <a:cs typeface="Times New Roman" panose="02020603050405020304" pitchFamily="18" charset="0"/>
              </a:rPr>
              <a:t>3. Reinforcement Learning algorithm</a:t>
            </a:r>
            <a:r>
              <a:rPr lang="en-US" sz="5100" dirty="0">
                <a:latin typeface="Times New Roman" panose="02020603050405020304" pitchFamily="18" charset="0"/>
                <a:cs typeface="Times New Roman" panose="02020603050405020304" pitchFamily="18" charset="0"/>
              </a:rPr>
              <a:t>: </a:t>
            </a:r>
            <a:r>
              <a:rPr lang="en-US" sz="4000" dirty="0">
                <a:latin typeface="Times New Roman" pitchFamily="18" charset="0"/>
                <a:cs typeface="Times New Roman" pitchFamily="18" charset="0"/>
              </a:rPr>
              <a:t>Reinforcement learning involves an agent learning to interact with an environment and maximize a reward signal. The agent learns through trial and error, receiving feedback in the form of rewards</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3526223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437" y="621116"/>
            <a:ext cx="10980785" cy="820642"/>
          </a:xfrm>
        </p:spPr>
        <p:txBody>
          <a:bodyPr>
            <a:normAutofit fontScale="90000"/>
          </a:bodyPr>
          <a:lstStyle/>
          <a:p>
            <a:r>
              <a:rPr lang="en-US" sz="4890" b="1" dirty="0">
                <a:solidFill>
                  <a:srgbClr val="FFFF00"/>
                </a:solidFill>
                <a:latin typeface="Times New Roman" panose="02020603050405020304" pitchFamily="18" charset="0"/>
                <a:cs typeface="Times New Roman" panose="02020603050405020304" pitchFamily="18" charset="0"/>
              </a:rPr>
              <a:t>LITERATURE SURVEY</a:t>
            </a:r>
            <a:endParaRPr lang="en-IN" sz="4890" dirty="0">
              <a:solidFill>
                <a:srgbClr val="FFFF00"/>
              </a:solidFill>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ph idx="1"/>
            <p:extLst>
              <p:ext uri="{D42A27DB-BD31-4B8C-83A1-F6EECF244321}">
                <p14:modId xmlns:p14="http://schemas.microsoft.com/office/powerpoint/2010/main" val="2440657643"/>
              </p:ext>
            </p:extLst>
          </p:nvPr>
        </p:nvGraphicFramePr>
        <p:xfrm>
          <a:off x="183485" y="1916832"/>
          <a:ext cx="11785658" cy="4248716"/>
        </p:xfrm>
        <a:graphic>
          <a:graphicData uri="http://schemas.openxmlformats.org/drawingml/2006/table">
            <a:tbl>
              <a:tblPr firstRow="1" bandRow="1">
                <a:tableStyleId>{BDBED569-4797-4DF1-A0F4-6AAB3CD982D8}</a:tableStyleId>
              </a:tblPr>
              <a:tblGrid>
                <a:gridCol w="2995407">
                  <a:extLst>
                    <a:ext uri="{9D8B030D-6E8A-4147-A177-3AD203B41FA5}">
                      <a16:colId xmlns:a16="http://schemas.microsoft.com/office/drawing/2014/main" val="20000"/>
                    </a:ext>
                  </a:extLst>
                </a:gridCol>
                <a:gridCol w="1182763">
                  <a:extLst>
                    <a:ext uri="{9D8B030D-6E8A-4147-A177-3AD203B41FA5}">
                      <a16:colId xmlns:a16="http://schemas.microsoft.com/office/drawing/2014/main" val="20001"/>
                    </a:ext>
                  </a:extLst>
                </a:gridCol>
                <a:gridCol w="2145841">
                  <a:extLst>
                    <a:ext uri="{9D8B030D-6E8A-4147-A177-3AD203B41FA5}">
                      <a16:colId xmlns:a16="http://schemas.microsoft.com/office/drawing/2014/main" val="20002"/>
                    </a:ext>
                  </a:extLst>
                </a:gridCol>
                <a:gridCol w="1657903">
                  <a:extLst>
                    <a:ext uri="{9D8B030D-6E8A-4147-A177-3AD203B41FA5}">
                      <a16:colId xmlns:a16="http://schemas.microsoft.com/office/drawing/2014/main" val="20003"/>
                    </a:ext>
                  </a:extLst>
                </a:gridCol>
                <a:gridCol w="1943363">
                  <a:extLst>
                    <a:ext uri="{9D8B030D-6E8A-4147-A177-3AD203B41FA5}">
                      <a16:colId xmlns:a16="http://schemas.microsoft.com/office/drawing/2014/main" val="20004"/>
                    </a:ext>
                  </a:extLst>
                </a:gridCol>
                <a:gridCol w="1860381">
                  <a:extLst>
                    <a:ext uri="{9D8B030D-6E8A-4147-A177-3AD203B41FA5}">
                      <a16:colId xmlns:a16="http://schemas.microsoft.com/office/drawing/2014/main" val="20005"/>
                    </a:ext>
                  </a:extLst>
                </a:gridCol>
              </a:tblGrid>
              <a:tr h="1361371">
                <a:tc>
                  <a:txBody>
                    <a:bodyPr/>
                    <a:lstStyle/>
                    <a:p>
                      <a:r>
                        <a:rPr lang="en-US" sz="1800" dirty="0">
                          <a:latin typeface="Times New Roman" panose="02020603050405020304" pitchFamily="18" charset="0"/>
                          <a:cs typeface="Times New Roman" panose="02020603050405020304" pitchFamily="18" charset="0"/>
                        </a:rPr>
                        <a:t>Name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Year </a:t>
                      </a:r>
                      <a:r>
                        <a:rPr lang="en-US" sz="1800">
                          <a:latin typeface="Times New Roman" panose="02020603050405020304" pitchFamily="18" charset="0"/>
                          <a:cs typeface="Times New Roman" panose="02020603050405020304" pitchFamily="18" charset="0"/>
                        </a:rPr>
                        <a:t>&amp; month</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Algorithm/</a:t>
                      </a:r>
                    </a:p>
                    <a:p>
                      <a:r>
                        <a:rPr lang="en-US" sz="1800" dirty="0">
                          <a:latin typeface="Times New Roman" panose="02020603050405020304" pitchFamily="18" charset="0"/>
                          <a:cs typeface="Times New Roman" panose="02020603050405020304" pitchFamily="18" charset="0"/>
                        </a:rPr>
                        <a:t>Techniques Used</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Advantages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61520">
                <a:tc>
                  <a:txBody>
                    <a:bodyPr/>
                    <a:lstStyle/>
                    <a:p>
                      <a:r>
                        <a:rPr lang="en-US" sz="1800" dirty="0">
                          <a:latin typeface="Times New Roman" panose="02020603050405020304" pitchFamily="18" charset="0"/>
                          <a:cs typeface="Times New Roman" panose="02020603050405020304" pitchFamily="18" charset="0"/>
                        </a:rPr>
                        <a:t>Liver Disease Prediction using Machine Learning Classification Techniques</a:t>
                      </a:r>
                    </a:p>
                  </a:txBody>
                  <a:tcPr/>
                </a:tc>
                <a:tc>
                  <a:txBody>
                    <a:bodyPr/>
                    <a:lstStyle/>
                    <a:p>
                      <a:r>
                        <a:rPr lang="en-US" sz="1800" dirty="0">
                          <a:latin typeface="Times New Roman" panose="02020603050405020304" pitchFamily="18" charset="0"/>
                          <a:cs typeface="Times New Roman" panose="02020603050405020304" pitchFamily="18" charset="0"/>
                        </a:rPr>
                        <a:t>2022, April</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US" sz="1800" dirty="0">
                          <a:latin typeface="Times New Roman" panose="02020603050405020304" pitchFamily="18" charset="0"/>
                          <a:cs typeface="Times New Roman" panose="02020603050405020304" pitchFamily="18" charset="0"/>
                        </a:rPr>
                        <a:t>K</a:t>
                      </a:r>
                      <a:r>
                        <a:rPr lang="en-IN" sz="1800" dirty="0">
                          <a:latin typeface="Times New Roman" panose="02020603050405020304" pitchFamily="18" charset="0"/>
                          <a:cs typeface="Times New Roman" panose="02020603050405020304" pitchFamily="18" charset="0"/>
                        </a:rPr>
                        <a:t>etan Gupta, Nasmin Jiwani, Neda Afreen &amp; Divyarani  </a:t>
                      </a:r>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Light GB</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By use of Light GB algorithm we get the appropriate result and accuracy was 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Disadvantage of Light GB method is it is narrow user based. </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424305">
                <a:tc>
                  <a:txBody>
                    <a:bodyPr/>
                    <a:lstStyle/>
                    <a:p>
                      <a:pPr algn="l"/>
                      <a:r>
                        <a:rPr lang="en-US" sz="1700" dirty="0">
                          <a:solidFill>
                            <a:schemeClr val="tx1"/>
                          </a:solidFill>
                          <a:latin typeface="Times New Roman" panose="02020603050405020304" pitchFamily="18" charset="0"/>
                          <a:cs typeface="Times New Roman" panose="02020603050405020304" pitchFamily="18" charset="0"/>
                        </a:rPr>
                        <a:t>Liver Disease Prediction Using Machine Learning Classification</a:t>
                      </a:r>
                      <a:endParaRPr lang="en-IN" sz="1700" dirty="0">
                        <a:latin typeface="Times New Roman" panose="02020603050405020304" pitchFamily="18" charset="0"/>
                        <a:cs typeface="Times New Roman" panose="02020603050405020304" pitchFamily="18" charset="0"/>
                      </a:endParaRPr>
                    </a:p>
                  </a:txBody>
                  <a:tcPr/>
                </a:tc>
                <a:tc>
                  <a:txBody>
                    <a:bodyPr/>
                    <a:lstStyle/>
                    <a:p>
                      <a:pPr algn="l"/>
                      <a:r>
                        <a:rPr lang="en-US" sz="1700" dirty="0">
                          <a:latin typeface="Times New Roman" panose="02020603050405020304" pitchFamily="18" charset="0"/>
                          <a:cs typeface="Times New Roman" panose="02020603050405020304" pitchFamily="18" charset="0"/>
                        </a:rPr>
                        <a:t>2021, February</a:t>
                      </a:r>
                      <a:endParaRPr lang="en-IN" sz="1700" dirty="0">
                        <a:latin typeface="Times New Roman" panose="02020603050405020304" pitchFamily="18" charset="0"/>
                        <a:cs typeface="Times New Roman" panose="02020603050405020304" pitchFamily="18" charset="0"/>
                      </a:endParaRPr>
                    </a:p>
                  </a:txBody>
                  <a:tcPr/>
                </a:tc>
                <a:tc>
                  <a:txBody>
                    <a:bodyPr/>
                    <a:lstStyle/>
                    <a:p>
                      <a:pPr algn="l"/>
                      <a:r>
                        <a:rPr lang="en-US" sz="1700" dirty="0">
                          <a:solidFill>
                            <a:schemeClr val="tx1"/>
                          </a:solidFill>
                          <a:latin typeface="Times New Roman" panose="02020603050405020304" pitchFamily="18" charset="0"/>
                          <a:cs typeface="Times New Roman" panose="02020603050405020304" pitchFamily="18" charset="0"/>
                        </a:rPr>
                        <a:t>Jayakumar Sadhasivam, J.Senthil, R.M.Ganesh, N.Chellapan</a:t>
                      </a:r>
                      <a:endParaRPr lang="en-IN" sz="1700" dirty="0">
                        <a:latin typeface="Times New Roman" panose="02020603050405020304" pitchFamily="18" charset="0"/>
                        <a:cs typeface="Times New Roman" panose="02020603050405020304" pitchFamily="18" charset="0"/>
                      </a:endParaRPr>
                    </a:p>
                  </a:txBody>
                  <a:tcPr/>
                </a:tc>
                <a:tc>
                  <a:txBody>
                    <a:bodyPr/>
                    <a:lstStyle/>
                    <a:p>
                      <a:pPr algn="l"/>
                      <a:r>
                        <a:rPr lang="en-IN" sz="1700" dirty="0">
                          <a:latin typeface="Times New Roman" panose="02020603050405020304" pitchFamily="18" charset="0"/>
                          <a:cs typeface="Times New Roman" panose="02020603050405020304" pitchFamily="18" charset="0"/>
                        </a:rPr>
                        <a:t>Support Vector Machine.</a:t>
                      </a:r>
                      <a:endParaRPr lang="en-US" sz="1700" dirty="0">
                        <a:latin typeface="Times New Roman" panose="02020603050405020304" pitchFamily="18" charset="0"/>
                        <a:cs typeface="Times New Roman" panose="02020603050405020304" pitchFamily="18" charset="0"/>
                      </a:endParaRPr>
                    </a:p>
                  </a:txBody>
                  <a:tcPr/>
                </a:tc>
                <a:tc>
                  <a:txBody>
                    <a:bodyPr/>
                    <a:lstStyle/>
                    <a:p>
                      <a:pPr algn="l"/>
                      <a:r>
                        <a:rPr lang="en-US" sz="1700" dirty="0">
                          <a:latin typeface="Times New Roman" panose="02020603050405020304" pitchFamily="18" charset="0"/>
                          <a:cs typeface="Times New Roman" panose="02020603050405020304" pitchFamily="18" charset="0"/>
                        </a:rPr>
                        <a:t>Best accuracy obtained by the support vector machine algorithm </a:t>
                      </a:r>
                      <a:r>
                        <a:rPr lang="en-US" sz="1700">
                          <a:latin typeface="Times New Roman" panose="02020603050405020304" pitchFamily="18" charset="0"/>
                          <a:cs typeface="Times New Roman" panose="02020603050405020304" pitchFamily="18" charset="0"/>
                        </a:rPr>
                        <a:t>was 68%</a:t>
                      </a:r>
                      <a:endParaRPr lang="en-IN" sz="1700" dirty="0">
                        <a:latin typeface="Times New Roman" panose="02020603050405020304" pitchFamily="18" charset="0"/>
                        <a:cs typeface="Times New Roman" panose="02020603050405020304" pitchFamily="18" charset="0"/>
                      </a:endParaRPr>
                    </a:p>
                  </a:txBody>
                  <a:tcPr/>
                </a:tc>
                <a:tc>
                  <a:txBody>
                    <a:bodyPr/>
                    <a:lstStyle/>
                    <a:p>
                      <a:pPr algn="l"/>
                      <a:r>
                        <a:rPr lang="en-US" sz="1700" dirty="0">
                          <a:latin typeface="Times New Roman" panose="02020603050405020304" pitchFamily="18" charset="0"/>
                          <a:cs typeface="Times New Roman" panose="02020603050405020304" pitchFamily="18" charset="0"/>
                        </a:rPr>
                        <a:t>Further developments in the preprocessing were to be made.</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96" y="621188"/>
            <a:ext cx="10980785" cy="820642"/>
          </a:xfrm>
        </p:spPr>
        <p:txBody>
          <a:bodyPr>
            <a:normAutofit fontScale="90000"/>
          </a:bodyPr>
          <a:lstStyle/>
          <a:p>
            <a:r>
              <a:rPr lang="en-US" b="1" dirty="0">
                <a:solidFill>
                  <a:srgbClr val="FFFF00"/>
                </a:solidFill>
                <a:latin typeface="Times New Roman" panose="02020603050405020304" pitchFamily="18" charset="0"/>
                <a:cs typeface="Times New Roman" panose="02020603050405020304" pitchFamily="18" charset="0"/>
              </a:rPr>
              <a:t>LITERATURE SURVEY</a:t>
            </a:r>
            <a:endParaRPr lang="en-IN" dirty="0">
              <a:solidFill>
                <a:srgbClr val="FFFF00"/>
              </a:solidFill>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ph idx="1"/>
            <p:extLst>
              <p:ext uri="{D42A27DB-BD31-4B8C-83A1-F6EECF244321}">
                <p14:modId xmlns:p14="http://schemas.microsoft.com/office/powerpoint/2010/main" val="1673786319"/>
              </p:ext>
            </p:extLst>
          </p:nvPr>
        </p:nvGraphicFramePr>
        <p:xfrm>
          <a:off x="117747" y="1772816"/>
          <a:ext cx="11953329" cy="2301240"/>
        </p:xfrm>
        <a:graphic>
          <a:graphicData uri="http://schemas.openxmlformats.org/drawingml/2006/table">
            <a:tbl>
              <a:tblPr firstRow="1" bandRow="1">
                <a:tableStyleId>{BDBED569-4797-4DF1-A0F4-6AAB3CD982D8}</a:tableStyleId>
              </a:tblPr>
              <a:tblGrid>
                <a:gridCol w="2304256">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gridCol w="1613929">
                  <a:extLst>
                    <a:ext uri="{9D8B030D-6E8A-4147-A177-3AD203B41FA5}">
                      <a16:colId xmlns:a16="http://schemas.microsoft.com/office/drawing/2014/main" val="20003"/>
                    </a:ext>
                  </a:extLst>
                </a:gridCol>
                <a:gridCol w="2576765">
                  <a:extLst>
                    <a:ext uri="{9D8B030D-6E8A-4147-A177-3AD203B41FA5}">
                      <a16:colId xmlns:a16="http://schemas.microsoft.com/office/drawing/2014/main" val="20004"/>
                    </a:ext>
                  </a:extLst>
                </a:gridCol>
                <a:gridCol w="2362035">
                  <a:extLst>
                    <a:ext uri="{9D8B030D-6E8A-4147-A177-3AD203B41FA5}">
                      <a16:colId xmlns:a16="http://schemas.microsoft.com/office/drawing/2014/main" val="20005"/>
                    </a:ext>
                  </a:extLst>
                </a:gridCol>
              </a:tblGrid>
              <a:tr h="894734">
                <a:tc>
                  <a:txBody>
                    <a:bodyPr/>
                    <a:lstStyle/>
                    <a:p>
                      <a:r>
                        <a:rPr lang="en-US" sz="1800" dirty="0">
                          <a:latin typeface="Times New Roman" panose="02020603050405020304" pitchFamily="18" charset="0"/>
                          <a:cs typeface="Times New Roman" panose="02020603050405020304" pitchFamily="18" charset="0"/>
                        </a:rPr>
                        <a:t>Name of the paper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Year &amp; month</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Author Name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Algorithm/</a:t>
                      </a:r>
                    </a:p>
                    <a:p>
                      <a:r>
                        <a:rPr lang="en-US" sz="1800" dirty="0">
                          <a:latin typeface="Times New Roman" panose="02020603050405020304" pitchFamily="18" charset="0"/>
                          <a:cs typeface="Times New Roman" panose="02020603050405020304" pitchFamily="18" charset="0"/>
                        </a:rPr>
                        <a:t>Techniques Used</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Advantages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359125">
                <a:tc>
                  <a:txBody>
                    <a:bodyPr/>
                    <a:lstStyle/>
                    <a:p>
                      <a:pPr algn="l"/>
                      <a:r>
                        <a:rPr lang="en-IN" sz="1700" dirty="0">
                          <a:solidFill>
                            <a:schemeClr val="tx1"/>
                          </a:solidFill>
                          <a:latin typeface="Times New Roman" panose="02020603050405020304" pitchFamily="18" charset="0"/>
                          <a:cs typeface="Times New Roman" panose="02020603050405020304" pitchFamily="18" charset="0"/>
                        </a:rPr>
                        <a:t>“</a:t>
                      </a:r>
                      <a:r>
                        <a:rPr lang="en-US" sz="1700" b="0" i="0" dirty="0">
                          <a:solidFill>
                            <a:srgbClr val="231F20"/>
                          </a:solidFill>
                          <a:effectLst/>
                          <a:latin typeface="Times New Roman" panose="02020603050405020304" pitchFamily="18" charset="0"/>
                          <a:cs typeface="Times New Roman" panose="02020603050405020304" pitchFamily="18" charset="0"/>
                        </a:rPr>
                        <a:t>Prediction of Liver Disease using Classification Algorithms</a:t>
                      </a:r>
                      <a:endParaRPr lang="en-IN" sz="1700" dirty="0">
                        <a:latin typeface="Times New Roman" panose="02020603050405020304" pitchFamily="18" charset="0"/>
                        <a:cs typeface="Times New Roman" panose="02020603050405020304" pitchFamily="18" charset="0"/>
                      </a:endParaRPr>
                    </a:p>
                  </a:txBody>
                  <a:tcPr/>
                </a:tc>
                <a:tc>
                  <a:txBody>
                    <a:bodyPr/>
                    <a:lstStyle/>
                    <a:p>
                      <a:pPr algn="l"/>
                      <a:r>
                        <a:rPr lang="en-IN" sz="1700" dirty="0">
                          <a:latin typeface="Times New Roman" panose="02020603050405020304" pitchFamily="18" charset="0"/>
                          <a:cs typeface="Times New Roman" panose="02020603050405020304" pitchFamily="18" charset="0"/>
                        </a:rPr>
                        <a:t>2018, December</a:t>
                      </a:r>
                    </a:p>
                  </a:txBody>
                  <a:tcPr/>
                </a:tc>
                <a:tc>
                  <a:txBody>
                    <a:bodyPr/>
                    <a:lstStyle/>
                    <a:p>
                      <a:pPr algn="l"/>
                      <a:r>
                        <a:rPr lang="en-IN" sz="1700" b="0" i="0" dirty="0">
                          <a:solidFill>
                            <a:srgbClr val="231F20"/>
                          </a:solidFill>
                          <a:effectLst/>
                          <a:latin typeface="Times New Roman" panose="02020603050405020304" pitchFamily="18" charset="0"/>
                          <a:cs typeface="Times New Roman" panose="02020603050405020304" pitchFamily="18" charset="0"/>
                        </a:rPr>
                        <a:t>Thirunavukkarasu K</a:t>
                      </a:r>
                      <a:r>
                        <a:rPr lang="en-IN" sz="1700" dirty="0">
                          <a:solidFill>
                            <a:schemeClr val="tx1"/>
                          </a:solidFill>
                          <a:latin typeface="Times New Roman" panose="02020603050405020304" pitchFamily="18" charset="0"/>
                          <a:cs typeface="Times New Roman" panose="02020603050405020304" pitchFamily="18" charset="0"/>
                        </a:rPr>
                        <a:t>,</a:t>
                      </a:r>
                      <a:r>
                        <a:rPr lang="en-IN" sz="1700" b="0" i="0" dirty="0">
                          <a:solidFill>
                            <a:srgbClr val="231F20"/>
                          </a:solidFill>
                          <a:effectLst/>
                          <a:latin typeface="Times New Roman" panose="02020603050405020304" pitchFamily="18" charset="0"/>
                          <a:cs typeface="Times New Roman" panose="02020603050405020304" pitchFamily="18" charset="0"/>
                        </a:rPr>
                        <a:t> Ajay S. Singh</a:t>
                      </a:r>
                      <a:r>
                        <a:rPr lang="en-IN" sz="1700" dirty="0">
                          <a:solidFill>
                            <a:schemeClr val="tx1"/>
                          </a:solidFill>
                          <a:latin typeface="Times New Roman" panose="02020603050405020304" pitchFamily="18" charset="0"/>
                          <a:cs typeface="Times New Roman" panose="02020603050405020304" pitchFamily="18" charset="0"/>
                        </a:rPr>
                        <a:t>,</a:t>
                      </a:r>
                      <a:r>
                        <a:rPr lang="en-IN" sz="1700" b="0" i="0" dirty="0">
                          <a:solidFill>
                            <a:srgbClr val="231F20"/>
                          </a:solidFill>
                          <a:effectLst/>
                          <a:latin typeface="Times New Roman" panose="02020603050405020304" pitchFamily="18" charset="0"/>
                          <a:cs typeface="Times New Roman" panose="02020603050405020304" pitchFamily="18" charset="0"/>
                        </a:rPr>
                        <a:t> Md Irfan, Abhishek Chowdhury</a:t>
                      </a:r>
                      <a:r>
                        <a:rPr lang="en-IN" sz="1700" dirty="0">
                          <a:solidFill>
                            <a:schemeClr val="tx1"/>
                          </a:solidFill>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a:txBody>
                  <a:tcPr/>
                </a:tc>
                <a:tc>
                  <a:txBody>
                    <a:bodyPr/>
                    <a:lstStyle/>
                    <a:p>
                      <a:pPr algn="l"/>
                      <a:r>
                        <a:rPr lang="en-US" sz="1700" dirty="0">
                          <a:latin typeface="Times New Roman" panose="02020603050405020304" pitchFamily="18" charset="0"/>
                          <a:cs typeface="Times New Roman" panose="02020603050405020304" pitchFamily="18" charset="0"/>
                        </a:rPr>
                        <a:t>Logistic Regression and K-Nearest Neighbor </a:t>
                      </a:r>
                      <a:endParaRPr lang="en-IN" sz="1700" dirty="0">
                        <a:latin typeface="Times New Roman" panose="02020603050405020304" pitchFamily="18" charset="0"/>
                        <a:cs typeface="Times New Roman" panose="02020603050405020304" pitchFamily="18" charset="0"/>
                      </a:endParaRPr>
                    </a:p>
                  </a:txBody>
                  <a:tcPr/>
                </a:tc>
                <a:tc>
                  <a:txBody>
                    <a:bodyPr/>
                    <a:lstStyle/>
                    <a:p>
                      <a:pPr algn="l"/>
                      <a:r>
                        <a:rPr lang="en-US" sz="1700" dirty="0">
                          <a:latin typeface="Times New Roman" panose="02020603050405020304" pitchFamily="18" charset="0"/>
                          <a:cs typeface="Times New Roman" panose="02020603050405020304" pitchFamily="18" charset="0"/>
                        </a:rPr>
                        <a:t>Logistic Regression and K-Nearest Neighbor have the highest accuracy but logistic regression have the highest sensitivity.</a:t>
                      </a:r>
                      <a:endParaRPr lang="en-IN" sz="1700" dirty="0">
                        <a:latin typeface="Times New Roman" panose="02020603050405020304" pitchFamily="18" charset="0"/>
                        <a:cs typeface="Times New Roman" panose="02020603050405020304" pitchFamily="18" charset="0"/>
                      </a:endParaRPr>
                    </a:p>
                  </a:txBody>
                  <a:tcPr/>
                </a:tc>
                <a:tc>
                  <a:txBody>
                    <a:bodyPr/>
                    <a:lstStyle/>
                    <a:p>
                      <a:pPr algn="l"/>
                      <a:r>
                        <a:rPr lang="en-US" sz="1700" dirty="0">
                          <a:latin typeface="Times New Roman" panose="02020603050405020304" pitchFamily="18" charset="0"/>
                          <a:cs typeface="Times New Roman" panose="02020603050405020304" pitchFamily="18" charset="0"/>
                        </a:rPr>
                        <a:t>Though K-Nearest Neighbor has highest accuracy its sensitivity is less than Logistic Regression.</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230" y="332740"/>
            <a:ext cx="6827520" cy="1143000"/>
          </a:xfrm>
        </p:spPr>
        <p:txBody>
          <a:bodyPr>
            <a:normAutofit/>
          </a:bodyPr>
          <a:lstStyle/>
          <a:p>
            <a:r>
              <a:rPr lang="en-US" sz="4400" b="1" dirty="0">
                <a:solidFill>
                  <a:srgbClr val="FFFF00"/>
                </a:solidFill>
                <a:latin typeface="Times New Roman" panose="02020603050405020304" pitchFamily="18" charset="0"/>
                <a:cs typeface="Times New Roman" panose="02020603050405020304" pitchFamily="18" charset="0"/>
              </a:rPr>
              <a:t>PROBLEM STATEMENT</a:t>
            </a:r>
            <a:endParaRPr lang="en-IN" sz="44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61620" y="1916430"/>
            <a:ext cx="11531600" cy="4526280"/>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We are building a model to predict the liver disease using </a:t>
            </a:r>
            <a:r>
              <a:rPr lang="en-US" sz="24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sup</a:t>
            </a:r>
            <a:r>
              <a:rPr lang="en-US" sz="2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ervised learning </a:t>
            </a:r>
            <a:r>
              <a:rPr lang="en-US" sz="24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algorithm</a:t>
            </a:r>
            <a:r>
              <a:rPr lang="en-IN" altLang="en-US" sz="24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and </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deploy</a:t>
            </a:r>
            <a:r>
              <a:rPr lang="en-IN" alt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ing</a:t>
            </a:r>
            <a:r>
              <a:rPr lang="en-US" sz="2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 this model as a web page</a:t>
            </a:r>
            <a:r>
              <a:rPr lang="en-U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mn-ea"/>
              </a:rPr>
              <a:t>.</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US" sz="24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indent="0" algn="just">
              <a:buNone/>
            </a:pPr>
            <a:endParaRPr lang="en-IN"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3444240" y="3068955"/>
            <a:ext cx="5166360" cy="2842895"/>
          </a:xfrm>
          <a:prstGeom prst="rect">
            <a:avLst/>
          </a:prstGeom>
          <a:ln>
            <a:solidFill>
              <a:schemeClr val="accent1"/>
            </a:solid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98463" y="548680"/>
            <a:ext cx="10991897" cy="814428"/>
          </a:xfrm>
          <a:prstGeom prst="rect">
            <a:avLst/>
          </a:prstGeom>
        </p:spPr>
        <p:txBody>
          <a:bodyPr>
            <a:normAutofit fontScale="97500"/>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en-US" sz="4600" b="1" dirty="0">
                <a:solidFill>
                  <a:srgbClr val="FFFF00"/>
                </a:solidFill>
                <a:latin typeface="Times New Roman" panose="02020603050405020304" pitchFamily="18" charset="0"/>
                <a:cs typeface="Times New Roman" panose="02020603050405020304" pitchFamily="18" charset="0"/>
              </a:rPr>
              <a:t>DISADVANTAGES OF SYSTEM</a:t>
            </a:r>
            <a:endParaRPr lang="en-IN" sz="46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333772" y="1800147"/>
            <a:ext cx="11521279" cy="4725197"/>
          </a:xfrm>
          <a:prstGeom prst="rect">
            <a:avLst/>
          </a:prstGeom>
        </p:spPr>
        <p:txBody>
          <a:bodyPr>
            <a:normAutofit/>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0" kern="1200">
                <a:solidFill>
                  <a:schemeClr val="tx1"/>
                </a:solidFill>
                <a:latin typeface="+mn-lt"/>
                <a:ea typeface="+mn-ea"/>
                <a:cs typeface="+mn-cs"/>
              </a:defRPr>
            </a:lvl2pPr>
            <a:lvl3pPr marL="1523365"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25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165"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11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07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33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sz="2000" b="1" u="sng" dirty="0">
                <a:latin typeface="Times New Roman" panose="02020603050405020304" pitchFamily="18" charset="0"/>
                <a:cs typeface="Arial" panose="020B0604020202020204" pitchFamily="34" charset="0"/>
              </a:rPr>
              <a:t>Drawbacks of Existing Model:</a:t>
            </a:r>
          </a:p>
          <a:p>
            <a:pPr algn="just"/>
            <a:r>
              <a:rPr lang="en-US" sz="2000" dirty="0">
                <a:latin typeface="Times New Roman" panose="02020603050405020304" pitchFamily="18" charset="0"/>
                <a:cs typeface="Times New Roman" panose="02020603050405020304" pitchFamily="18" charset="0"/>
              </a:rPr>
              <a:t>Light GB method is it is narrow user based.</a:t>
            </a:r>
          </a:p>
          <a:p>
            <a:pPr algn="just"/>
            <a:r>
              <a:rPr lang="en-US" sz="2000" dirty="0">
                <a:latin typeface="Times New Roman" panose="02020603050405020304" pitchFamily="18" charset="0"/>
                <a:cs typeface="Times New Roman" panose="02020603050405020304" pitchFamily="18" charset="0"/>
              </a:rPr>
              <a:t>In CNN testing accuracy was less than training accuracy.</a:t>
            </a:r>
          </a:p>
          <a:p>
            <a:pPr algn="just"/>
            <a:r>
              <a:rPr lang="en-US" sz="2000" dirty="0">
                <a:latin typeface="Times New Roman" panose="02020603050405020304" pitchFamily="18" charset="0"/>
                <a:cs typeface="Times New Roman" panose="02020603050405020304" pitchFamily="18" charset="0"/>
              </a:rPr>
              <a:t>K-Nearest Neighbor sensitivity is less than Logistic Regression.</a:t>
            </a:r>
          </a:p>
          <a:p>
            <a:pPr algn="just"/>
            <a:r>
              <a:rPr lang="en-US" sz="2000" dirty="0">
                <a:latin typeface="Times New Roman" panose="02020603050405020304" pitchFamily="18" charset="0"/>
                <a:cs typeface="Times New Roman" panose="02020603050405020304" pitchFamily="18" charset="0"/>
              </a:rPr>
              <a:t>Support Vector Machine is unsuitable to large datasets.</a:t>
            </a:r>
            <a:endParaRPr lang="en-IN"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60495-artificial-intelligenc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1658</Words>
  <Application>Microsoft Office PowerPoint</Application>
  <PresentationFormat>Custom</PresentationFormat>
  <Paragraphs>129</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Times New Roman</vt:lpstr>
      <vt:lpstr>Wingdings</vt:lpstr>
      <vt:lpstr>160495-artificial-intelligence-template-16x9</vt:lpstr>
      <vt:lpstr>ANTICIPATING HEPATIC DISORDER THROUGH MACHINE LEARNING CLASSIFICATION TECHNIQUES</vt:lpstr>
      <vt:lpstr> Key Insights </vt:lpstr>
      <vt:lpstr>ABSTRACT</vt:lpstr>
      <vt:lpstr>INTRODUCTION TO DOMAIN:</vt:lpstr>
      <vt:lpstr>Types of Machine Learning Algorithms: </vt:lpstr>
      <vt:lpstr>LITERATURE SURVEY</vt:lpstr>
      <vt:lpstr>LITERATURE SURVEY</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REVIVAL OF PROPOSAL</vt:lpstr>
      <vt:lpstr>CONCLUSION</vt:lpstr>
      <vt:lpstr>REFERENCES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DISEASE PREDICTION USING MACHINE LEARNING CLASSIFICATION TECHNIQUES</dc:title>
  <dc:creator>Jeevan Reddy</dc:creator>
  <cp:lastModifiedBy>Jagadeesh Reddy</cp:lastModifiedBy>
  <cp:revision>333</cp:revision>
  <dcterms:created xsi:type="dcterms:W3CDTF">2023-04-11T06:14:00Z</dcterms:created>
  <dcterms:modified xsi:type="dcterms:W3CDTF">2024-04-22T17:09:38Z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478B1A4063434F5F80501E1F525DAA9F_13</vt:lpwstr>
  </property>
  <property fmtid="{D5CDD505-2E9C-101B-9397-08002B2CF9AE}" pid="9" name="KSOProductBuildVer">
    <vt:lpwstr>1033-12.2.0.13266</vt:lpwstr>
  </property>
</Properties>
</file>