
<file path=[Content_Types].xml><?xml version="1.0" encoding="utf-8"?>
<Types xmlns="http://schemas.openxmlformats.org/package/2006/content-types">
  <Default Extension="glb" ContentType="model/gltf.binary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8" r:id="rId2"/>
    <p:sldId id="259" r:id="rId3"/>
    <p:sldId id="260" r:id="rId4"/>
    <p:sldId id="3936" r:id="rId5"/>
    <p:sldId id="257" r:id="rId6"/>
    <p:sldId id="3935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BE37116-3155-4E8A-934E-535269A80964}" v="36" dt="2024-12-10T10:51:06.995"/>
    <p1510:client id="{E8A22620-659C-47B7-948B-90006C0388C7}" v="2" dt="2024-12-10T13:23:31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5" d="100"/>
          <a:sy n="65" d="100"/>
        </p:scale>
        <p:origin x="93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Upasna Pandita" userId="efb0a2db-5e1b-4b77-96a1-4d707cb023ac" providerId="ADAL" clId="{E8A22620-659C-47B7-948B-90006C0388C7}"/>
    <pc:docChg chg="custSel delSld modSld">
      <pc:chgData name="Upasna Pandita" userId="efb0a2db-5e1b-4b77-96a1-4d707cb023ac" providerId="ADAL" clId="{E8A22620-659C-47B7-948B-90006C0388C7}" dt="2024-12-11T06:44:22.237" v="14" actId="166"/>
      <pc:docMkLst>
        <pc:docMk/>
      </pc:docMkLst>
      <pc:sldChg chg="addSp delSp modSp mod">
        <pc:chgData name="Upasna Pandita" userId="efb0a2db-5e1b-4b77-96a1-4d707cb023ac" providerId="ADAL" clId="{E8A22620-659C-47B7-948B-90006C0388C7}" dt="2024-12-10T13:23:48.209" v="9" actId="21"/>
        <pc:sldMkLst>
          <pc:docMk/>
          <pc:sldMk cId="205918301" sldId="259"/>
        </pc:sldMkLst>
        <pc:spChg chg="mod">
          <ac:chgData name="Upasna Pandita" userId="efb0a2db-5e1b-4b77-96a1-4d707cb023ac" providerId="ADAL" clId="{E8A22620-659C-47B7-948B-90006C0388C7}" dt="2024-12-10T13:23:42.496" v="8" actId="1076"/>
          <ac:spMkLst>
            <pc:docMk/>
            <pc:sldMk cId="205918301" sldId="259"/>
            <ac:spMk id="7" creationId="{8D897C4E-C83A-5C84-5AAF-ECEC3CC1A2DE}"/>
          </ac:spMkLst>
        </pc:spChg>
        <pc:spChg chg="del">
          <ac:chgData name="Upasna Pandita" userId="efb0a2db-5e1b-4b77-96a1-4d707cb023ac" providerId="ADAL" clId="{E8A22620-659C-47B7-948B-90006C0388C7}" dt="2024-12-10T13:23:48.209" v="9" actId="21"/>
          <ac:spMkLst>
            <pc:docMk/>
            <pc:sldMk cId="205918301" sldId="259"/>
            <ac:spMk id="8" creationId="{5E8F594D-2FBF-3C71-FF91-0F281087E66E}"/>
          </ac:spMkLst>
        </pc:spChg>
        <pc:spChg chg="del">
          <ac:chgData name="Upasna Pandita" userId="efb0a2db-5e1b-4b77-96a1-4d707cb023ac" providerId="ADAL" clId="{E8A22620-659C-47B7-948B-90006C0388C7}" dt="2024-12-10T13:23:48.209" v="9" actId="21"/>
          <ac:spMkLst>
            <pc:docMk/>
            <pc:sldMk cId="205918301" sldId="259"/>
            <ac:spMk id="9" creationId="{94CA7082-CAB9-0110-D76E-1A16EF0316EC}"/>
          </ac:spMkLst>
        </pc:spChg>
        <pc:spChg chg="del">
          <ac:chgData name="Upasna Pandita" userId="efb0a2db-5e1b-4b77-96a1-4d707cb023ac" providerId="ADAL" clId="{E8A22620-659C-47B7-948B-90006C0388C7}" dt="2024-12-10T13:23:48.209" v="9" actId="21"/>
          <ac:spMkLst>
            <pc:docMk/>
            <pc:sldMk cId="205918301" sldId="259"/>
            <ac:spMk id="26" creationId="{DBAC5F40-F0AD-0FB2-CF8F-EE9D1EC84EF7}"/>
          </ac:spMkLst>
        </pc:spChg>
        <pc:picChg chg="mod">
          <ac:chgData name="Upasna Pandita" userId="efb0a2db-5e1b-4b77-96a1-4d707cb023ac" providerId="ADAL" clId="{E8A22620-659C-47B7-948B-90006C0388C7}" dt="2024-12-10T13:14:14.401" v="3" actId="1076"/>
          <ac:picMkLst>
            <pc:docMk/>
            <pc:sldMk cId="205918301" sldId="259"/>
            <ac:picMk id="5" creationId="{8E5AB436-7295-ABEE-4F73-1B51DE178FCD}"/>
          </ac:picMkLst>
        </pc:picChg>
        <pc:picChg chg="add del mod">
          <ac:chgData name="Upasna Pandita" userId="efb0a2db-5e1b-4b77-96a1-4d707cb023ac" providerId="ADAL" clId="{E8A22620-659C-47B7-948B-90006C0388C7}" dt="2024-12-10T13:19:25.755" v="6" actId="21"/>
          <ac:picMkLst>
            <pc:docMk/>
            <pc:sldMk cId="205918301" sldId="259"/>
            <ac:picMk id="10" creationId="{779C719F-0A86-06A5-E3D6-4F70231DA082}"/>
          </ac:picMkLst>
        </pc:picChg>
        <pc:picChg chg="add del mod">
          <ac:chgData name="Upasna Pandita" userId="efb0a2db-5e1b-4b77-96a1-4d707cb023ac" providerId="ADAL" clId="{E8A22620-659C-47B7-948B-90006C0388C7}" dt="2024-12-10T13:23:48.209" v="9" actId="21"/>
          <ac:picMkLst>
            <pc:docMk/>
            <pc:sldMk cId="205918301" sldId="259"/>
            <ac:picMk id="14" creationId="{B1DED0AA-0C1F-30CA-F6C1-2C2D28F9E072}"/>
          </ac:picMkLst>
        </pc:picChg>
        <pc:picChg chg="add del mod">
          <ac:chgData name="Upasna Pandita" userId="efb0a2db-5e1b-4b77-96a1-4d707cb023ac" providerId="ADAL" clId="{E8A22620-659C-47B7-948B-90006C0388C7}" dt="2024-12-10T13:23:48.209" v="9" actId="21"/>
          <ac:picMkLst>
            <pc:docMk/>
            <pc:sldMk cId="205918301" sldId="259"/>
            <ac:picMk id="21" creationId="{20E82BD8-69BA-0971-6EAC-04C1BB4C370B}"/>
          </ac:picMkLst>
        </pc:picChg>
        <pc:picChg chg="add del mod">
          <ac:chgData name="Upasna Pandita" userId="efb0a2db-5e1b-4b77-96a1-4d707cb023ac" providerId="ADAL" clId="{E8A22620-659C-47B7-948B-90006C0388C7}" dt="2024-12-10T13:23:48.209" v="9" actId="21"/>
          <ac:picMkLst>
            <pc:docMk/>
            <pc:sldMk cId="205918301" sldId="259"/>
            <ac:picMk id="23" creationId="{6BBF4CFA-8665-E850-65F4-1B1D4CE694DD}"/>
          </ac:picMkLst>
        </pc:picChg>
        <pc:picChg chg="add del mod">
          <ac:chgData name="Upasna Pandita" userId="efb0a2db-5e1b-4b77-96a1-4d707cb023ac" providerId="ADAL" clId="{E8A22620-659C-47B7-948B-90006C0388C7}" dt="2024-12-10T13:23:48.209" v="9" actId="21"/>
          <ac:picMkLst>
            <pc:docMk/>
            <pc:sldMk cId="205918301" sldId="259"/>
            <ac:picMk id="25" creationId="{CC077B35-86E3-E2B1-CEB6-29407C23EBBD}"/>
          </ac:picMkLst>
        </pc:picChg>
        <pc:picChg chg="add del mod">
          <ac:chgData name="Upasna Pandita" userId="efb0a2db-5e1b-4b77-96a1-4d707cb023ac" providerId="ADAL" clId="{E8A22620-659C-47B7-948B-90006C0388C7}" dt="2024-12-10T13:23:48.209" v="9" actId="21"/>
          <ac:picMkLst>
            <pc:docMk/>
            <pc:sldMk cId="205918301" sldId="259"/>
            <ac:picMk id="28" creationId="{4AEBE17A-FA64-942E-85E4-3DEDA728112A}"/>
          </ac:picMkLst>
        </pc:picChg>
        <pc:picChg chg="add del mod">
          <ac:chgData name="Upasna Pandita" userId="efb0a2db-5e1b-4b77-96a1-4d707cb023ac" providerId="ADAL" clId="{E8A22620-659C-47B7-948B-90006C0388C7}" dt="2024-12-10T13:23:48.209" v="9" actId="21"/>
          <ac:picMkLst>
            <pc:docMk/>
            <pc:sldMk cId="205918301" sldId="259"/>
            <ac:picMk id="30" creationId="{E8E05EEA-002E-DBC4-FE78-1A27FAD2BF1C}"/>
          </ac:picMkLst>
        </pc:picChg>
        <pc:picChg chg="add del mod">
          <ac:chgData name="Upasna Pandita" userId="efb0a2db-5e1b-4b77-96a1-4d707cb023ac" providerId="ADAL" clId="{E8A22620-659C-47B7-948B-90006C0388C7}" dt="2024-12-10T13:23:48.209" v="9" actId="21"/>
          <ac:picMkLst>
            <pc:docMk/>
            <pc:sldMk cId="205918301" sldId="259"/>
            <ac:picMk id="32" creationId="{947EE23A-9EB0-10CC-4384-2F7E2E276F70}"/>
          </ac:picMkLst>
        </pc:picChg>
        <pc:picChg chg="add del mod">
          <ac:chgData name="Upasna Pandita" userId="efb0a2db-5e1b-4b77-96a1-4d707cb023ac" providerId="ADAL" clId="{E8A22620-659C-47B7-948B-90006C0388C7}" dt="2024-12-10T13:23:48.209" v="9" actId="21"/>
          <ac:picMkLst>
            <pc:docMk/>
            <pc:sldMk cId="205918301" sldId="259"/>
            <ac:picMk id="34" creationId="{2BD2E78A-6138-E9FF-0522-CB4F6651602B}"/>
          </ac:picMkLst>
        </pc:picChg>
        <pc:picChg chg="add del mod">
          <ac:chgData name="Upasna Pandita" userId="efb0a2db-5e1b-4b77-96a1-4d707cb023ac" providerId="ADAL" clId="{E8A22620-659C-47B7-948B-90006C0388C7}" dt="2024-12-10T13:23:48.209" v="9" actId="21"/>
          <ac:picMkLst>
            <pc:docMk/>
            <pc:sldMk cId="205918301" sldId="259"/>
            <ac:picMk id="36" creationId="{BD4B30D0-56A4-6A79-DD7E-39B6E8A3883A}"/>
          </ac:picMkLst>
        </pc:picChg>
        <pc:picChg chg="add del mod">
          <ac:chgData name="Upasna Pandita" userId="efb0a2db-5e1b-4b77-96a1-4d707cb023ac" providerId="ADAL" clId="{E8A22620-659C-47B7-948B-90006C0388C7}" dt="2024-12-10T13:23:48.209" v="9" actId="21"/>
          <ac:picMkLst>
            <pc:docMk/>
            <pc:sldMk cId="205918301" sldId="259"/>
            <ac:picMk id="48" creationId="{E5CFDDD1-FF83-414C-8223-07E14BAE44A7}"/>
          </ac:picMkLst>
        </pc:picChg>
        <pc:picChg chg="add mod">
          <ac:chgData name="Upasna Pandita" userId="efb0a2db-5e1b-4b77-96a1-4d707cb023ac" providerId="ADAL" clId="{E8A22620-659C-47B7-948B-90006C0388C7}" dt="2024-12-10T13:23:31.556" v="7" actId="931"/>
          <ac:picMkLst>
            <pc:docMk/>
            <pc:sldMk cId="205918301" sldId="259"/>
            <ac:picMk id="50" creationId="{08642C39-9813-F99E-B197-A5D955D8EBD0}"/>
          </ac:picMkLst>
        </pc:picChg>
      </pc:sldChg>
      <pc:sldChg chg="del">
        <pc:chgData name="Upasna Pandita" userId="efb0a2db-5e1b-4b77-96a1-4d707cb023ac" providerId="ADAL" clId="{E8A22620-659C-47B7-948B-90006C0388C7}" dt="2024-12-10T10:59:22.784" v="0" actId="47"/>
        <pc:sldMkLst>
          <pc:docMk/>
          <pc:sldMk cId="1332617220" sldId="261"/>
        </pc:sldMkLst>
      </pc:sldChg>
      <pc:sldChg chg="modSp mod">
        <pc:chgData name="Upasna Pandita" userId="efb0a2db-5e1b-4b77-96a1-4d707cb023ac" providerId="ADAL" clId="{E8A22620-659C-47B7-948B-90006C0388C7}" dt="2024-12-11T01:30:48.658" v="12" actId="14100"/>
        <pc:sldMkLst>
          <pc:docMk/>
          <pc:sldMk cId="2111837836" sldId="3935"/>
        </pc:sldMkLst>
        <pc:picChg chg="mod">
          <ac:chgData name="Upasna Pandita" userId="efb0a2db-5e1b-4b77-96a1-4d707cb023ac" providerId="ADAL" clId="{E8A22620-659C-47B7-948B-90006C0388C7}" dt="2024-12-11T01:30:48.658" v="12" actId="14100"/>
          <ac:picMkLst>
            <pc:docMk/>
            <pc:sldMk cId="2111837836" sldId="3935"/>
            <ac:picMk id="2" creationId="{732485AA-3BBB-B122-B19F-6386923BE729}"/>
          </ac:picMkLst>
        </pc:picChg>
      </pc:sldChg>
      <pc:sldChg chg="modSp mod">
        <pc:chgData name="Upasna Pandita" userId="efb0a2db-5e1b-4b77-96a1-4d707cb023ac" providerId="ADAL" clId="{E8A22620-659C-47B7-948B-90006C0388C7}" dt="2024-12-11T06:44:22.237" v="14" actId="166"/>
        <pc:sldMkLst>
          <pc:docMk/>
          <pc:sldMk cId="1134812450" sldId="3936"/>
        </pc:sldMkLst>
        <pc:picChg chg="mod ord">
          <ac:chgData name="Upasna Pandita" userId="efb0a2db-5e1b-4b77-96a1-4d707cb023ac" providerId="ADAL" clId="{E8A22620-659C-47B7-948B-90006C0388C7}" dt="2024-12-11T06:44:22.237" v="14" actId="166"/>
          <ac:picMkLst>
            <pc:docMk/>
            <pc:sldMk cId="1134812450" sldId="3936"/>
            <ac:picMk id="5" creationId="{F80B7078-7BAF-64A5-06DC-BF7141A297D3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CB5C42B-8DEE-47EB-AA12-E971AC79940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BAFC5C-D61B-49A8-A911-DC2F66C72F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91544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74299CD-3469-7241-AD37-C0E01E3A61D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58101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3159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24137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4576154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1355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9922803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31699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57211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06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85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31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87241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95725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930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3702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85802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89082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82A9C-9B4E-4B43-BDE8-66D0FDCA89A8}" type="datetimeFigureOut">
              <a:rPr lang="en-US" smtClean="0"/>
              <a:t>12/10/2024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E35FB27-73D7-440D-95ED-632B679E3D9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7487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microsoft.com/office/2017/06/relationships/model3d" Target="../media/model3d1.glb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plat4mation.com/wp-content/uploads/2022/01/p4m_pillar-page_ServiceNow-IRM_visual-Integrated-Risk-Solution-2.jp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86C16C40-7C29-4ACC-B851-7E08E459B5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DD733AE-DD5E-4C77-8BCD-72BF12A06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51DE90A4-932E-4370-BA07-30F43254C0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6A19CA4A-B208-452A-8BE4-BC6940D33D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rgbClr val="FFFFFF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B74F8D3E-E618-4DE3-A0CC-B4904BB5D5A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299DA406-C54B-4E31-867D-FAF8DCE704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A1E16883-5140-47C4-A9AD-AD6598AC3E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4CD848DC-8A2A-4093-9BDD-7AF4B6A278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34635A4D-E9CE-4B78-912A-479EA4512B1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D663A5EE-5581-44F3-8F98-688755F63E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B1E84E6A-F5AE-4F4D-98F2-82FE4FCC26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DDE7DDC9-17D4-4686-833D-48F8733B49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44915BE-8259-BF4D-9D5E-3E67850E20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4658" y="2389133"/>
            <a:ext cx="8596668" cy="1320800"/>
          </a:xfrm>
        </p:spPr>
        <p:txBody>
          <a:bodyPr>
            <a:noAutofit/>
          </a:bodyPr>
          <a:lstStyle/>
          <a:p>
            <a:pPr algn="ctr"/>
            <a:r>
              <a:rPr lang="en-US" sz="4400" dirty="0">
                <a:solidFill>
                  <a:schemeClr val="tx1"/>
                </a:solidFill>
              </a:rPr>
              <a:t>Governance Risk and Compliance (GRC)</a:t>
            </a:r>
          </a:p>
        </p:txBody>
      </p:sp>
    </p:spTree>
    <p:extLst>
      <p:ext uri="{BB962C8B-B14F-4D97-AF65-F5344CB8AC3E}">
        <p14:creationId xmlns:p14="http://schemas.microsoft.com/office/powerpoint/2010/main" val="119838748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0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41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D6DDC58-2D2B-DC15-434E-F27BE75D4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9109" y="243446"/>
            <a:ext cx="7993849" cy="454386"/>
          </a:xfrm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en-US" sz="2400" dirty="0">
                <a:solidFill>
                  <a:schemeClr val="accent2">
                    <a:lumMod val="50000"/>
                  </a:schemeClr>
                </a:solidFill>
              </a:rPr>
              <a:t>Governance Risk and Compliance(GRC)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E9B27-4F2F-C17A-049E-3082BDBEE5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4788" y="952191"/>
            <a:ext cx="8525241" cy="132585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Strategic framework that organization implement to manage and automate governance, risk management and compliance management</a:t>
            </a:r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.  </a:t>
            </a:r>
          </a:p>
          <a:p>
            <a:pPr marL="0" indent="0">
              <a:buNone/>
            </a:pPr>
            <a:r>
              <a:rPr lang="en-US" sz="1600" dirty="0">
                <a:solidFill>
                  <a:schemeClr val="accent2">
                    <a:lumMod val="5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Responds to business risk in the real time. Connect Security and IT with integrated risk program offering continuous monitoring, prioritization and automation.</a:t>
            </a:r>
          </a:p>
        </p:txBody>
      </p:sp>
      <p:sp>
        <p:nvSpPr>
          <p:cNvPr id="42" name="Isosceles Triangle 41">
            <a:extLst>
              <a:ext uri="{FF2B5EF4-FFF2-40B4-BE49-F238E27FC236}">
                <a16:creationId xmlns:a16="http://schemas.microsoft.com/office/drawing/2014/main" id="{AA330523-F25B-4007-B3E5-ABB5637D1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3174" y="1270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>
              <a:alpha val="8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5AB436-7295-ABEE-4F73-1B51DE178FC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6393" t="2269"/>
          <a:stretch/>
        </p:blipFill>
        <p:spPr>
          <a:xfrm>
            <a:off x="370881" y="2997191"/>
            <a:ext cx="3420963" cy="3129109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6" name="Hexagon 5">
            <a:extLst>
              <a:ext uri="{FF2B5EF4-FFF2-40B4-BE49-F238E27FC236}">
                <a16:creationId xmlns:a16="http://schemas.microsoft.com/office/drawing/2014/main" id="{F337E47A-E979-2C2A-8D33-A0BD3CC94B48}"/>
              </a:ext>
            </a:extLst>
          </p:cNvPr>
          <p:cNvSpPr/>
          <p:nvPr/>
        </p:nvSpPr>
        <p:spPr>
          <a:xfrm>
            <a:off x="3953593" y="3065139"/>
            <a:ext cx="1394473" cy="764256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Uncertain decision-making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D897C4E-C83A-5C84-5AAF-ECEC3CC1A2DE}"/>
              </a:ext>
            </a:extLst>
          </p:cNvPr>
          <p:cNvSpPr txBox="1"/>
          <p:nvPr/>
        </p:nvSpPr>
        <p:spPr>
          <a:xfrm>
            <a:off x="7042994" y="1811557"/>
            <a:ext cx="485564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Organizational Pain Points prior Implementing GRC</a:t>
            </a:r>
          </a:p>
        </p:txBody>
      </p:sp>
      <p:sp>
        <p:nvSpPr>
          <p:cNvPr id="37" name="Hexagon 36">
            <a:extLst>
              <a:ext uri="{FF2B5EF4-FFF2-40B4-BE49-F238E27FC236}">
                <a16:creationId xmlns:a16="http://schemas.microsoft.com/office/drawing/2014/main" id="{63EFDEA6-43F1-1837-5F58-553AD93E98C6}"/>
              </a:ext>
            </a:extLst>
          </p:cNvPr>
          <p:cNvSpPr/>
          <p:nvPr/>
        </p:nvSpPr>
        <p:spPr>
          <a:xfrm>
            <a:off x="7991779" y="3501573"/>
            <a:ext cx="1549013" cy="764256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No Collaboration</a:t>
            </a:r>
          </a:p>
        </p:txBody>
      </p:sp>
      <p:sp>
        <p:nvSpPr>
          <p:cNvPr id="43" name="Hexagon 42">
            <a:extLst>
              <a:ext uri="{FF2B5EF4-FFF2-40B4-BE49-F238E27FC236}">
                <a16:creationId xmlns:a16="http://schemas.microsoft.com/office/drawing/2014/main" id="{EB1DE547-9DA8-5813-B970-BDE05B1AA1DD}"/>
              </a:ext>
            </a:extLst>
          </p:cNvPr>
          <p:cNvSpPr/>
          <p:nvPr/>
        </p:nvSpPr>
        <p:spPr>
          <a:xfrm>
            <a:off x="3969382" y="3917401"/>
            <a:ext cx="1418260" cy="764256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Operational Efficiency</a:t>
            </a:r>
          </a:p>
        </p:txBody>
      </p:sp>
      <p:sp>
        <p:nvSpPr>
          <p:cNvPr id="44" name="Hexagon 43">
            <a:extLst>
              <a:ext uri="{FF2B5EF4-FFF2-40B4-BE49-F238E27FC236}">
                <a16:creationId xmlns:a16="http://schemas.microsoft.com/office/drawing/2014/main" id="{541149CD-C8B2-44DE-086D-66EAE7211CD9}"/>
              </a:ext>
            </a:extLst>
          </p:cNvPr>
          <p:cNvSpPr/>
          <p:nvPr/>
        </p:nvSpPr>
        <p:spPr>
          <a:xfrm>
            <a:off x="6301866" y="4979916"/>
            <a:ext cx="1670597" cy="764256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Data Quality</a:t>
            </a:r>
          </a:p>
        </p:txBody>
      </p:sp>
      <p:sp>
        <p:nvSpPr>
          <p:cNvPr id="45" name="Hexagon 44">
            <a:extLst>
              <a:ext uri="{FF2B5EF4-FFF2-40B4-BE49-F238E27FC236}">
                <a16:creationId xmlns:a16="http://schemas.microsoft.com/office/drawing/2014/main" id="{69091359-7A95-0977-A2F7-6598CD203A78}"/>
              </a:ext>
            </a:extLst>
          </p:cNvPr>
          <p:cNvSpPr/>
          <p:nvPr/>
        </p:nvSpPr>
        <p:spPr>
          <a:xfrm>
            <a:off x="4534354" y="5362044"/>
            <a:ext cx="1670597" cy="764256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Manual Process</a:t>
            </a:r>
          </a:p>
        </p:txBody>
      </p:sp>
      <p:sp>
        <p:nvSpPr>
          <p:cNvPr id="46" name="Hexagon 45">
            <a:extLst>
              <a:ext uri="{FF2B5EF4-FFF2-40B4-BE49-F238E27FC236}">
                <a16:creationId xmlns:a16="http://schemas.microsoft.com/office/drawing/2014/main" id="{CC92F963-EA7D-66D5-22C3-7888A857F78B}"/>
              </a:ext>
            </a:extLst>
          </p:cNvPr>
          <p:cNvSpPr/>
          <p:nvPr/>
        </p:nvSpPr>
        <p:spPr>
          <a:xfrm>
            <a:off x="8038508" y="4505450"/>
            <a:ext cx="1542016" cy="764256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atin typeface="Calibri" panose="020F0502020204030204" pitchFamily="34" charset="0"/>
                <a:cs typeface="Calibri" panose="020F0502020204030204" pitchFamily="34" charset="0"/>
              </a:rPr>
              <a:t>Change Management</a:t>
            </a:r>
          </a:p>
        </p:txBody>
      </p:sp>
      <p:pic>
        <p:nvPicPr>
          <p:cNvPr id="50" name="Graphic 49" descr="Scientific Thought with solid fill">
            <a:extLst>
              <a:ext uri="{FF2B5EF4-FFF2-40B4-BE49-F238E27FC236}">
                <a16:creationId xmlns:a16="http://schemas.microsoft.com/office/drawing/2014/main" id="{08642C39-9813-F99E-B197-A5D955D8EB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138800" y="4471800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9183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B4822-C24F-8DB8-3864-CE82DA6F50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3882" y="248652"/>
            <a:ext cx="8596668" cy="713874"/>
          </a:xfrm>
        </p:spPr>
        <p:txBody>
          <a:bodyPr>
            <a:normAutofit fontScale="90000"/>
          </a:bodyPr>
          <a:lstStyle/>
          <a:p>
            <a:r>
              <a:rPr lang="en-US" sz="2700" dirty="0">
                <a:solidFill>
                  <a:schemeClr val="accent2">
                    <a:lumMod val="50000"/>
                  </a:schemeClr>
                </a:solidFill>
              </a:rPr>
              <a:t>Why ServiceNow GRC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00000000000000000" pitchFamily="2" charset="0"/>
              </a:rPr>
            </a:b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C9B8A9-810B-4C20-25B7-5A0D53DF0A12}"/>
              </a:ext>
            </a:extLst>
          </p:cNvPr>
          <p:cNvSpPr txBox="1"/>
          <p:nvPr/>
        </p:nvSpPr>
        <p:spPr>
          <a:xfrm>
            <a:off x="123882" y="1159600"/>
            <a:ext cx="10199213" cy="3747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Reduce costs through automation, compliance violations, and breaches.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Reduce risk posed by vendors.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Improve ability to adapt to changes in business models, risks associated with digital transformation, or new regulations.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Greater ability to gather quality information quickly and efficiently from employees and vendors.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Increase access to risk Information across the enterprise with a single repository.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Greater ability to repeat processes in a consistent manner.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Improve productivity by eliminating repetitive and redundant tasks.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Effective communication with stakeholders across the business, with executive, and to the board.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1600" dirty="0">
                <a:latin typeface="Calibri" panose="020F0502020204030204" pitchFamily="34" charset="0"/>
                <a:cs typeface="Calibri" panose="020F0502020204030204" pitchFamily="34" charset="0"/>
              </a:rPr>
              <a:t>Real-time risk data and the ability to calculate the impact to the business.</a:t>
            </a:r>
          </a:p>
        </p:txBody>
      </p:sp>
    </p:spTree>
    <p:extLst>
      <p:ext uri="{BB962C8B-B14F-4D97-AF65-F5344CB8AC3E}">
        <p14:creationId xmlns:p14="http://schemas.microsoft.com/office/powerpoint/2010/main" val="3563890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B4DE830A-B531-4A3B-96F6-0ECE88B085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2813DF2C-461A-4A8F-9679-A172790D1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54CD3A85-C039-4249-86E4-1EB9318B5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23">
              <a:extLst>
                <a:ext uri="{FF2B5EF4-FFF2-40B4-BE49-F238E27FC236}">
                  <a16:creationId xmlns:a16="http://schemas.microsoft.com/office/drawing/2014/main" id="{887EA6D2-2883-42C2-993D-094CA6D65DA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4" name="Rectangle 25">
              <a:extLst>
                <a:ext uri="{FF2B5EF4-FFF2-40B4-BE49-F238E27FC236}">
                  <a16:creationId xmlns:a16="http://schemas.microsoft.com/office/drawing/2014/main" id="{3B895046-636F-4D1B-ACA4-29AA0CB332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5" name="Isosceles Triangle 14">
              <a:extLst>
                <a:ext uri="{FF2B5EF4-FFF2-40B4-BE49-F238E27FC236}">
                  <a16:creationId xmlns:a16="http://schemas.microsoft.com/office/drawing/2014/main" id="{C6B0CDE3-E054-4EDD-A43B-F96843D8BF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6" name="Rectangle 27">
              <a:extLst>
                <a:ext uri="{FF2B5EF4-FFF2-40B4-BE49-F238E27FC236}">
                  <a16:creationId xmlns:a16="http://schemas.microsoft.com/office/drawing/2014/main" id="{3B66B1A2-F145-4C9B-85CC-4BF30D58CB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7" name="Rectangle 28">
              <a:extLst>
                <a:ext uri="{FF2B5EF4-FFF2-40B4-BE49-F238E27FC236}">
                  <a16:creationId xmlns:a16="http://schemas.microsoft.com/office/drawing/2014/main" id="{5D4FC972-94B3-4035-8D31-E668C132B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8" name="Rectangle 29">
              <a:extLst>
                <a:ext uri="{FF2B5EF4-FFF2-40B4-BE49-F238E27FC236}">
                  <a16:creationId xmlns:a16="http://schemas.microsoft.com/office/drawing/2014/main" id="{374B9941-AFBE-4A77-A50E-B6EA04A746A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19" name="Isosceles Triangle 18">
              <a:extLst>
                <a:ext uri="{FF2B5EF4-FFF2-40B4-BE49-F238E27FC236}">
                  <a16:creationId xmlns:a16="http://schemas.microsoft.com/office/drawing/2014/main" id="{27A982C5-2C38-4CE9-BC18-94697AD657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  <p:sp>
          <p:nvSpPr>
            <p:cNvPr id="20" name="Isosceles Triangle 19">
              <a:extLst>
                <a:ext uri="{FF2B5EF4-FFF2-40B4-BE49-F238E27FC236}">
                  <a16:creationId xmlns:a16="http://schemas.microsoft.com/office/drawing/2014/main" id="{0060D8D1-7BB1-498F-AFBB-ADAC130A9E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2F0AD80-C2C5-4B85-5626-2BCE84F909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92140" y="263312"/>
            <a:ext cx="7022226" cy="573429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ctr"/>
            <a:r>
              <a:rPr lang="en-US" sz="2800" dirty="0">
                <a:solidFill>
                  <a:schemeClr val="accent2">
                    <a:lumMod val="50000"/>
                  </a:schemeClr>
                </a:solidFill>
              </a:rPr>
              <a:t>GRC Architecture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6" name="3D Model 5" descr="Tetragonal Prism And Base Red">
                <a:extLst>
                  <a:ext uri="{FF2B5EF4-FFF2-40B4-BE49-F238E27FC236}">
                    <a16:creationId xmlns:a16="http://schemas.microsoft.com/office/drawing/2014/main" id="{6A0C4695-7E4F-BF68-AC17-9B79B8463DF5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1616080729"/>
                  </p:ext>
                </p:extLst>
              </p:nvPr>
            </p:nvGraphicFramePr>
            <p:xfrm>
              <a:off x="912156" y="1713344"/>
              <a:ext cx="787856" cy="14510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87856" cy="1451094"/>
                    </a:xfrm>
                    <a:prstGeom prst="rect">
                      <a:avLst/>
                    </a:prstGeom>
                  </am3d:spPr>
                  <am3d:camera>
                    <am3d:pos x="0" y="0" z="5286504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8639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220149" ay="2408389" az="155469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682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6" name="3D Model 5" descr="Tetragonal Prism And Base Red">
                <a:extLst>
                  <a:ext uri="{FF2B5EF4-FFF2-40B4-BE49-F238E27FC236}">
                    <a16:creationId xmlns:a16="http://schemas.microsoft.com/office/drawing/2014/main" id="{6A0C4695-7E4F-BF68-AC17-9B79B8463DF5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12156" y="1713344"/>
                <a:ext cx="787856" cy="1451094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FAE0616-4617-1CEA-76EB-299FB16A9DE1}"/>
              </a:ext>
            </a:extLst>
          </p:cNvPr>
          <p:cNvSpPr txBox="1"/>
          <p:nvPr/>
        </p:nvSpPr>
        <p:spPr>
          <a:xfrm>
            <a:off x="733732" y="3257415"/>
            <a:ext cx="1084430" cy="57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b="1" dirty="0">
                <a:solidFill>
                  <a:srgbClr val="002060"/>
                </a:solidFill>
              </a:rPr>
              <a:t>Policy and Compliance Management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7128CE-6120-F49D-129A-E4CCFFE2336D}"/>
              </a:ext>
            </a:extLst>
          </p:cNvPr>
          <p:cNvSpPr txBox="1"/>
          <p:nvPr/>
        </p:nvSpPr>
        <p:spPr>
          <a:xfrm>
            <a:off x="1585725" y="3053373"/>
            <a:ext cx="9869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</a:rPr>
              <a:t>Risk Management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9" name="3D Model 8" descr="Tetragonal Prism And Base Red">
                <a:extLst>
                  <a:ext uri="{FF2B5EF4-FFF2-40B4-BE49-F238E27FC236}">
                    <a16:creationId xmlns:a16="http://schemas.microsoft.com/office/drawing/2014/main" id="{B90C8CA8-A22C-BA8F-B31B-77A9DA6205FD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317558055"/>
                  </p:ext>
                </p:extLst>
              </p:nvPr>
            </p:nvGraphicFramePr>
            <p:xfrm>
              <a:off x="1853036" y="1713344"/>
              <a:ext cx="787856" cy="14510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87856" cy="1451094"/>
                    </a:xfrm>
                    <a:prstGeom prst="rect">
                      <a:avLst/>
                    </a:prstGeom>
                  </am3d:spPr>
                  <am3d:camera>
                    <am3d:pos x="0" y="0" z="5286504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8639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220149" ay="2408389" az="155469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682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9" name="3D Model 8" descr="Tetragonal Prism And Base Red">
                <a:extLst>
                  <a:ext uri="{FF2B5EF4-FFF2-40B4-BE49-F238E27FC236}">
                    <a16:creationId xmlns:a16="http://schemas.microsoft.com/office/drawing/2014/main" id="{B90C8CA8-A22C-BA8F-B31B-77A9DA6205FD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853036" y="1713344"/>
                <a:ext cx="787856" cy="1451094"/>
              </a:xfrm>
              <a:prstGeom prst="rect">
                <a:avLst/>
              </a:prstGeom>
            </p:spPr>
          </p:pic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D7C95CE4-C299-33B5-C551-4BC6E1DEB3C7}"/>
              </a:ext>
            </a:extLst>
          </p:cNvPr>
          <p:cNvSpPr txBox="1"/>
          <p:nvPr/>
        </p:nvSpPr>
        <p:spPr>
          <a:xfrm>
            <a:off x="2440083" y="3025853"/>
            <a:ext cx="101481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</a:rPr>
              <a:t>Audit  Management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2" name="3D Model 21" descr="Tetragonal Prism And Base Red">
                <a:extLst>
                  <a:ext uri="{FF2B5EF4-FFF2-40B4-BE49-F238E27FC236}">
                    <a16:creationId xmlns:a16="http://schemas.microsoft.com/office/drawing/2014/main" id="{63D7B00C-EAF8-4273-370A-11A325366C54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705172697"/>
                  </p:ext>
                </p:extLst>
              </p:nvPr>
            </p:nvGraphicFramePr>
            <p:xfrm>
              <a:off x="2793916" y="1709559"/>
              <a:ext cx="787856" cy="14510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87856" cy="1451094"/>
                    </a:xfrm>
                    <a:prstGeom prst="rect">
                      <a:avLst/>
                    </a:prstGeom>
                  </am3d:spPr>
                  <am3d:camera>
                    <am3d:pos x="0" y="0" z="5286504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8639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220149" ay="2408389" az="155469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682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2" name="3D Model 21" descr="Tetragonal Prism And Base Red">
                <a:extLst>
                  <a:ext uri="{FF2B5EF4-FFF2-40B4-BE49-F238E27FC236}">
                    <a16:creationId xmlns:a16="http://schemas.microsoft.com/office/drawing/2014/main" id="{63D7B00C-EAF8-4273-370A-11A325366C54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2793916" y="1709559"/>
                <a:ext cx="787856" cy="1451094"/>
              </a:xfrm>
              <a:prstGeom prst="rect">
                <a:avLst/>
              </a:prstGeom>
            </p:spPr>
          </p:pic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AAFE4297-6548-F8D0-90CB-1409061F5272}"/>
              </a:ext>
            </a:extLst>
          </p:cNvPr>
          <p:cNvSpPr txBox="1"/>
          <p:nvPr/>
        </p:nvSpPr>
        <p:spPr>
          <a:xfrm>
            <a:off x="3396811" y="3093253"/>
            <a:ext cx="986958" cy="4154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050" b="1" dirty="0">
                <a:solidFill>
                  <a:srgbClr val="002060"/>
                </a:solidFill>
              </a:rPr>
              <a:t>Vendor Risk Management</a:t>
            </a:r>
          </a:p>
        </p:txBody>
      </p:sp>
      <mc:AlternateContent xmlns:mc="http://schemas.openxmlformats.org/markup-compatibility/2006">
        <mc:Choice xmlns:am3d="http://schemas.microsoft.com/office/drawing/2017/model3d" Requires="am3d">
          <p:graphicFrame>
            <p:nvGraphicFramePr>
              <p:cNvPr id="24" name="3D Model 23" descr="Tetragonal Prism And Base Red">
                <a:extLst>
                  <a:ext uri="{FF2B5EF4-FFF2-40B4-BE49-F238E27FC236}">
                    <a16:creationId xmlns:a16="http://schemas.microsoft.com/office/drawing/2014/main" id="{35A82495-3D10-C589-900A-5ED4B10A835C}"/>
                  </a:ext>
                </a:extLst>
              </p:cNvPr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val="2487137548"/>
                  </p:ext>
                </p:extLst>
              </p:nvPr>
            </p:nvGraphicFramePr>
            <p:xfrm>
              <a:off x="3681069" y="1719443"/>
              <a:ext cx="787856" cy="1451094"/>
            </p:xfrm>
            <a:graphic>
              <a:graphicData uri="http://schemas.microsoft.com/office/drawing/2017/model3d">
                <am3d:model3d r:embed="rId2">
                  <am3d:spPr>
                    <a:xfrm>
                      <a:off x="0" y="0"/>
                      <a:ext cx="787856" cy="1451094"/>
                    </a:xfrm>
                    <a:prstGeom prst="rect">
                      <a:avLst/>
                    </a:prstGeom>
                  </am3d:spPr>
                  <am3d:camera>
                    <am3d:pos x="0" y="0" z="52865047"/>
                    <am3d:up dx="0" dy="36000000" dz="0"/>
                    <am3d:lookAt x="0" y="0" z="0"/>
                    <am3d:perspective fov="2700000"/>
                  </am3d:camera>
                  <am3d:trans>
                    <am3d:meterPerModelUnit n="108639" d="1000000"/>
                    <am3d:preTrans dx="0" dy="-18000000" dz="0"/>
                    <am3d:scale>
                      <am3d:sx n="1000000" d="1000000"/>
                      <am3d:sy n="1000000" d="1000000"/>
                      <am3d:sz n="1000000" d="1000000"/>
                    </am3d:scale>
                    <am3d:rot ax="2220149" ay="2408389" az="1554697"/>
                    <am3d:postTrans dx="0" dy="0" dz="0"/>
                  </am3d:trans>
                  <am3d:raster rName="Office3DRenderer" rVer="16.0.8326">
                    <am3d:blip r:embed="rId3"/>
                  </am3d:raster>
                  <am3d:objViewport viewportSz="1568258"/>
                  <am3d:ambientLight>
                    <am3d:clr>
                      <a:scrgbClr r="50000" g="50000" b="50000"/>
                    </am3d:clr>
                    <am3d:illuminance n="500000" d="1000000"/>
                  </am3d:ambientLight>
                  <am3d:ptLight rad="0">
                    <am3d:clr>
                      <a:scrgbClr r="100000" g="75000" b="50000"/>
                    </am3d:clr>
                    <am3d:intensity n="9765625" d="1000000"/>
                    <am3d:pos x="21959998" y="70920001" z="16344003"/>
                  </am3d:ptLight>
                  <am3d:ptLight rad="0">
                    <am3d:clr>
                      <a:scrgbClr r="40000" g="60000" b="95000"/>
                    </am3d:clr>
                    <am3d:intensity n="12250000" d="1000000"/>
                    <am3d:pos x="-37964106" y="51130435" z="57631972"/>
                  </am3d:ptLight>
                  <am3d:ptLight rad="0">
                    <am3d:clr>
                      <a:scrgbClr r="86837" g="72700" b="100000"/>
                    </am3d:clr>
                    <am3d:intensity n="3125000" d="1000000"/>
                    <am3d:pos x="-37739122" y="58056624" z="-34769649"/>
                  </am3d:ptLight>
                </am3d:model3d>
              </a:graphicData>
            </a:graphic>
          </p:graphicFrame>
        </mc:Choice>
        <mc:Fallback>
          <p:pic>
            <p:nvPicPr>
              <p:cNvPr id="24" name="3D Model 23" descr="Tetragonal Prism And Base Red">
                <a:extLst>
                  <a:ext uri="{FF2B5EF4-FFF2-40B4-BE49-F238E27FC236}">
                    <a16:creationId xmlns:a16="http://schemas.microsoft.com/office/drawing/2014/main" id="{35A82495-3D10-C589-900A-5ED4B10A835C}"/>
                  </a:ext>
                </a:extLst>
              </p:cNvPr>
              <p:cNvPicPr>
                <a:picLocks noGrp="1" noRot="1" noChangeAspect="1" noMove="1" noResize="1" noEditPoints="1" noAdjustHandles="1" noChangeArrowheads="1" noChangeShapeType="1" noCrop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681069" y="1719443"/>
                <a:ext cx="787856" cy="1451094"/>
              </a:xfrm>
              <a:prstGeom prst="rect">
                <a:avLst/>
              </a:prstGeom>
            </p:spPr>
          </p:pic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AAF043F1-E55F-0C9D-C6A7-7A0650C2128E}"/>
              </a:ext>
            </a:extLst>
          </p:cNvPr>
          <p:cNvSpPr/>
          <p:nvPr/>
        </p:nvSpPr>
        <p:spPr>
          <a:xfrm>
            <a:off x="879109" y="1543750"/>
            <a:ext cx="3744957" cy="331618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7000"/>
                </a:schemeClr>
              </a:gs>
              <a:gs pos="48000">
                <a:schemeClr val="accent5">
                  <a:lumMod val="97000"/>
                  <a:lumOff val="3000"/>
                </a:schemeClr>
              </a:gs>
              <a:gs pos="100000">
                <a:schemeClr val="accent5">
                  <a:lumMod val="60000"/>
                  <a:lumOff val="40000"/>
                </a:schemeClr>
              </a:gs>
            </a:gsLst>
            <a:lin ang="16200000" scaled="1"/>
            <a:tileRect/>
          </a:gra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Governance, Risk, and Compliance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80B7078-7BAF-64A5-06DC-BF7141A297D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7639" y="263313"/>
            <a:ext cx="12882265" cy="7214070"/>
          </a:xfrm>
          <a:prstGeom prst="rect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</a:ln>
          <a:effectLst>
            <a:glow rad="101600">
              <a:schemeClr val="accent1">
                <a:lumMod val="75000"/>
                <a:alpha val="60000"/>
              </a:schemeClr>
            </a:glow>
          </a:effectLst>
        </p:spPr>
      </p:pic>
    </p:spTree>
    <p:extLst>
      <p:ext uri="{BB962C8B-B14F-4D97-AF65-F5344CB8AC3E}">
        <p14:creationId xmlns:p14="http://schemas.microsoft.com/office/powerpoint/2010/main" val="1134812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1D343E-1E02-99A6-B064-5386AD0D46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048" y="247276"/>
            <a:ext cx="8596668" cy="717755"/>
          </a:xfrm>
        </p:spPr>
        <p:txBody>
          <a:bodyPr/>
          <a:lstStyle/>
          <a:p>
            <a:r>
              <a:rPr lang="en-US" dirty="0">
                <a:solidFill>
                  <a:schemeClr val="accent2">
                    <a:lumMod val="50000"/>
                  </a:schemeClr>
                </a:solidFill>
              </a:rPr>
              <a:t>Integrated Risk Management(IRM)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E290EB3-5474-EB9F-8603-D31D423AB0E8}"/>
              </a:ext>
            </a:extLst>
          </p:cNvPr>
          <p:cNvSpPr txBox="1"/>
          <p:nvPr/>
        </p:nvSpPr>
        <p:spPr>
          <a:xfrm>
            <a:off x="129048" y="976730"/>
            <a:ext cx="976712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Integrated Risk Management (IRM) provides organization  with an end-to-end integrated enterprise toolset, to improve risk visibility and align risk and compliance efforts to business priorities and objectives.</a:t>
            </a:r>
          </a:p>
          <a:p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IRM ServiceNow, uses the ServiceNow Governance, Risk, and Compliance (GRC) suite of applications. </a:t>
            </a:r>
          </a:p>
          <a:p>
            <a:pPr algn="l"/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With GRC, organizations embed risk management, compliance activities, and intelligent automation to continuously monitor and prioritize risk.</a:t>
            </a:r>
          </a:p>
          <a:p>
            <a:pPr algn="l"/>
            <a:endParaRPr lang="en-US" sz="1500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algn="l"/>
            <a:r>
              <a:rPr lang="en-US" sz="1500" dirty="0">
                <a:latin typeface="Calibri" panose="020F0502020204030204" pitchFamily="34" charset="0"/>
                <a:cs typeface="Calibri" panose="020F0502020204030204" pitchFamily="34" charset="0"/>
              </a:rPr>
              <a:t>ServiceNow IRM supports standard functionality and workflows for managing all organizational risk domains. E.g. Reputational,  Strategic, Operational, Compliance and Financial Risk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8E10658-D118-A7D1-EC5B-FE829D1ABB66}"/>
              </a:ext>
            </a:extLst>
          </p:cNvPr>
          <p:cNvSpPr txBox="1"/>
          <p:nvPr/>
        </p:nvSpPr>
        <p:spPr>
          <a:xfrm>
            <a:off x="129048" y="3355550"/>
            <a:ext cx="24482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ct val="0"/>
              </a:spcBef>
            </a:pPr>
            <a:r>
              <a:rPr lang="en-US" sz="2000" dirty="0">
                <a:solidFill>
                  <a:schemeClr val="accent2">
                    <a:lumMod val="50000"/>
                  </a:schemeClr>
                </a:solidFill>
                <a:latin typeface="+mj-lt"/>
                <a:ea typeface="+mj-ea"/>
                <a:cs typeface="+mj-cs"/>
              </a:rPr>
              <a:t>Risks Types -</a:t>
            </a:r>
          </a:p>
        </p:txBody>
      </p:sp>
      <p:sp>
        <p:nvSpPr>
          <p:cNvPr id="7" name="Hexagon 6">
            <a:extLst>
              <a:ext uri="{FF2B5EF4-FFF2-40B4-BE49-F238E27FC236}">
                <a16:creationId xmlns:a16="http://schemas.microsoft.com/office/drawing/2014/main" id="{634BDA03-1E2A-E800-63A5-8978D39A9ADB}"/>
              </a:ext>
            </a:extLst>
          </p:cNvPr>
          <p:cNvSpPr/>
          <p:nvPr/>
        </p:nvSpPr>
        <p:spPr>
          <a:xfrm>
            <a:off x="335007" y="4417862"/>
            <a:ext cx="1287379" cy="49329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Reputational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endParaRPr lang="en-US" sz="1200" dirty="0"/>
          </a:p>
        </p:txBody>
      </p:sp>
      <p:sp>
        <p:nvSpPr>
          <p:cNvPr id="8" name="Hexagon 7">
            <a:extLst>
              <a:ext uri="{FF2B5EF4-FFF2-40B4-BE49-F238E27FC236}">
                <a16:creationId xmlns:a16="http://schemas.microsoft.com/office/drawing/2014/main" id="{8A4914B7-3C65-B9C1-BFAF-5F45E6BC19FF}"/>
              </a:ext>
            </a:extLst>
          </p:cNvPr>
          <p:cNvSpPr/>
          <p:nvPr/>
        </p:nvSpPr>
        <p:spPr>
          <a:xfrm>
            <a:off x="1779507" y="5054384"/>
            <a:ext cx="1287379" cy="49329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Strategic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endParaRPr lang="en-US" sz="1200" dirty="0"/>
          </a:p>
        </p:txBody>
      </p:sp>
      <p:sp>
        <p:nvSpPr>
          <p:cNvPr id="9" name="Hexagon 8">
            <a:extLst>
              <a:ext uri="{FF2B5EF4-FFF2-40B4-BE49-F238E27FC236}">
                <a16:creationId xmlns:a16="http://schemas.microsoft.com/office/drawing/2014/main" id="{0ACC277A-9FC3-6405-5E0C-83D228387067}"/>
              </a:ext>
            </a:extLst>
          </p:cNvPr>
          <p:cNvSpPr/>
          <p:nvPr/>
        </p:nvSpPr>
        <p:spPr>
          <a:xfrm>
            <a:off x="1790955" y="4029763"/>
            <a:ext cx="1287379" cy="49329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Operational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endParaRPr lang="en-US" sz="1200" dirty="0"/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DB142D84-7CEC-0500-F3D4-3B3395697D7A}"/>
              </a:ext>
            </a:extLst>
          </p:cNvPr>
          <p:cNvSpPr/>
          <p:nvPr/>
        </p:nvSpPr>
        <p:spPr>
          <a:xfrm>
            <a:off x="3140003" y="4519642"/>
            <a:ext cx="1287379" cy="493295"/>
          </a:xfrm>
          <a:prstGeom prst="hexagon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Compliance</a:t>
            </a:r>
          </a:p>
          <a:p>
            <a:pPr algn="ctr"/>
            <a:r>
              <a:rPr lang="en-US" sz="1200" dirty="0">
                <a:latin typeface="Calibri" panose="020F0502020204030204" pitchFamily="34" charset="0"/>
                <a:cs typeface="Calibri" panose="020F0502020204030204" pitchFamily="34" charset="0"/>
              </a:rPr>
              <a:t>Risk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28016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232165" y="248653"/>
            <a:ext cx="8596668" cy="822158"/>
          </a:xfrm>
        </p:spPr>
        <p:txBody>
          <a:bodyPr/>
          <a:lstStyle/>
          <a:p>
            <a:r>
              <a:rPr lang="en-US" dirty="0"/>
              <a:t>Risk management architecture</a:t>
            </a:r>
            <a:r>
              <a:rPr lang="en-US" b="0" dirty="0"/>
              <a:t>​</a:t>
            </a:r>
            <a:endParaRPr lang="en-US" dirty="0"/>
          </a:p>
        </p:txBody>
      </p:sp>
      <p:pic>
        <p:nvPicPr>
          <p:cNvPr id="2" name="Picture 1" descr="integrated risk solution ">
            <a:hlinkClick r:id="rId3"/>
            <a:extLst>
              <a:ext uri="{FF2B5EF4-FFF2-40B4-BE49-F238E27FC236}">
                <a16:creationId xmlns:a16="http://schemas.microsoft.com/office/drawing/2014/main" id="{732485AA-3BBB-B122-B19F-6386923BE72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880" y="-20068"/>
            <a:ext cx="11512597" cy="633664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1118378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6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1074</TotalTime>
  <Words>331</Words>
  <Application>Microsoft Office PowerPoint</Application>
  <PresentationFormat>Widescreen</PresentationFormat>
  <Paragraphs>44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Aptos</vt:lpstr>
      <vt:lpstr>Arial</vt:lpstr>
      <vt:lpstr>Calibri</vt:lpstr>
      <vt:lpstr>Roboto</vt:lpstr>
      <vt:lpstr>Trebuchet MS</vt:lpstr>
      <vt:lpstr>Wingdings</vt:lpstr>
      <vt:lpstr>Wingdings 3</vt:lpstr>
      <vt:lpstr>Facet</vt:lpstr>
      <vt:lpstr>Governance Risk and Compliance (GRC)</vt:lpstr>
      <vt:lpstr>Governance Risk and Compliance(GRC)</vt:lpstr>
      <vt:lpstr>Why ServiceNow GRC </vt:lpstr>
      <vt:lpstr>GRC Architecture</vt:lpstr>
      <vt:lpstr>Integrated Risk Management(IRM)</vt:lpstr>
      <vt:lpstr>Risk management architecture​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Upasna Pandita</dc:creator>
  <cp:lastModifiedBy>Upasna Pandita</cp:lastModifiedBy>
  <cp:revision>3</cp:revision>
  <dcterms:created xsi:type="dcterms:W3CDTF">2024-12-07T03:13:02Z</dcterms:created>
  <dcterms:modified xsi:type="dcterms:W3CDTF">2024-12-11T06:44:27Z</dcterms:modified>
</cp:coreProperties>
</file>