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F64BB4_34A68F8D.xml" ContentType="application/vnd.ms-powerpoint.comments+xml"/>
  <Override PartName="/ppt/comments/modernComment_7FF64BB3_C068CD0C.xml" ContentType="application/vnd.ms-powerpoint.comments+xml"/>
  <Override PartName="/ppt/notesSlides/notesSlide2.xml" ContentType="application/vnd.openxmlformats-officedocument.presentationml.notesSlide+xml"/>
  <Override PartName="/ppt/comments/modernComment_7FF64BA0_1FFB7F58.xml" ContentType="application/vnd.ms-powerpoint.comments+xml"/>
  <Override PartName="/ppt/notesSlides/notesSlide3.xml" ContentType="application/vnd.openxmlformats-officedocument.presentationml.notesSlide+xml"/>
  <Override PartName="/ppt/comments/modernComment_7FF64BB0_533C2CE8.xml" ContentType="application/vnd.ms-powerpoint.comments+xml"/>
  <Override PartName="/ppt/comments/modernComment_7FF64BAD_17580504.xml" ContentType="application/vnd.ms-powerpoint.comments+xml"/>
  <Override PartName="/ppt/notesSlides/notesSlide4.xml" ContentType="application/vnd.openxmlformats-officedocument.presentationml.notesSlide+xml"/>
  <Override PartName="/ppt/comments/modernComment_7FF64BAC_FF7E902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4"/>
  </p:notesMasterIdLst>
  <p:sldIdLst>
    <p:sldId id="257" r:id="rId5"/>
    <p:sldId id="2146847659" r:id="rId6"/>
    <p:sldId id="2146847666" r:id="rId7"/>
    <p:sldId id="2146847668" r:id="rId8"/>
    <p:sldId id="2146847667" r:id="rId9"/>
    <p:sldId id="2146847648" r:id="rId10"/>
    <p:sldId id="2146847664" r:id="rId11"/>
    <p:sldId id="2146847661" r:id="rId12"/>
    <p:sldId id="21468476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1A9228-C4AA-3A91-F6E2-FA9970BE8FE3}" name="Pandita, Upasna" initials="PU" userId="S::upasna.pandita@lseg.com::2aa535d3-b20f-410a-80f7-25e952bfc1a6" providerId="AD"/>
  <p188:author id="{348C9AA1-2FE2-1AB5-3853-7375B4A96574}" name="Upasna Pandita" initials="UP" userId="S::1000062492@hexaware.com::efb0a2db-5e1b-4b77-96a1-4d707cb023ac" providerId="AD"/>
  <p188:author id="{B1744FA2-5AA2-4017-D57E-7CBC0907E81F}" name="Kondisetti, Rajitha" initials="KR" userId="S::rajitha.kondisetti@lseg.com::1916531f-a4cc-45ff-8aa9-98fc201f0f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DDB"/>
    <a:srgbClr val="47A606"/>
    <a:srgbClr val="FFC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D2412-729C-420A-A9D4-A8BD0CC616AD}" v="10" dt="2023-03-29T15:30:1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modernComment_7FF64BA0_1FFB7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E8104B-6224-4641-B012-372AEAEE3E90}" authorId="{841A9228-C4AA-3A91-F6E2-FA9970BE8FE3}" created="2023-03-22T09:07:47.215">
    <pc:sldMkLst xmlns:pc="http://schemas.microsoft.com/office/powerpoint/2013/main/command">
      <pc:docMk/>
      <pc:sldMk cId="536575832" sldId="2146847648"/>
    </pc:sldMkLst>
    <p188:txBody>
      <a:bodyPr/>
      <a:lstStyle/>
      <a:p>
        <a:r>
          <a:rPr lang="en-GB"/>
          <a:t>Requester For - Highlight Old account</a:t>
        </a:r>
      </a:p>
    </p188:txBody>
  </p188:cm>
</p188:cmLst>
</file>

<file path=ppt/comments/modernComment_7FF64BAC_FF7E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66DF8B-60B4-4ABA-A912-404F0B19CB2D}" authorId="{841A9228-C4AA-3A91-F6E2-FA9970BE8FE3}" created="2023-03-29T14:09:58.566">
    <pc:sldMkLst xmlns:pc="http://schemas.microsoft.com/office/powerpoint/2013/main/command">
      <pc:docMk/>
      <pc:sldMk cId="267905282" sldId="2146847660"/>
    </pc:sldMkLst>
    <p188:replyLst>
      <p188:reply id="{9AF7CD50-12BA-4DF9-BDA5-F8334D4367E0}" authorId="{841A9228-C4AA-3A91-F6E2-FA9970BE8FE3}" created="2023-03-29T14:11:33.475">
        <p188:txBody>
          <a:bodyPr/>
          <a:lstStyle/>
          <a:p>
            <a:r>
              <a:rPr lang="en-GB"/>
              <a:t>Laptop task to be triggered for User Location for Laptop submission.
Add task for new location EUC to issue new laptop.</a:t>
            </a:r>
          </a:p>
        </p188:txBody>
      </p188:reply>
    </p188:replyLst>
    <p188:txBody>
      <a:bodyPr/>
      <a:lstStyle/>
      <a:p>
        <a:r>
          <a:rPr lang="en-GB"/>
          <a:t>When User selects Temporarily -Publish date for user to fill. Trigger a task for EUC teams for laptop collection.</a:t>
        </a:r>
      </a:p>
    </p188:txBody>
  </p188:cm>
</p188:cmLst>
</file>

<file path=ppt/comments/modernComment_7FF64BAD_175805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3BBA11-0BAD-426C-A6A7-D50B77068D10}" authorId="{841A9228-C4AA-3A91-F6E2-FA9970BE8FE3}" created="2023-03-28T10:24:08.956">
    <pc:sldMkLst xmlns:pc="http://schemas.microsoft.com/office/powerpoint/2013/main/command">
      <pc:docMk/>
      <pc:sldMk cId="391644420" sldId="2146847661"/>
    </pc:sldMkLst>
    <p188:txBody>
      <a:bodyPr/>
      <a:lstStyle/>
      <a:p>
        <a:r>
          <a:rPr lang="en-GB"/>
          <a:t>Check if this all can be collaborated into 1 task</a:t>
        </a:r>
      </a:p>
    </p188:txBody>
  </p188:cm>
  <p188:cm id="{2CFA4BF7-4A2B-4507-A486-5947FB4AEF47}" authorId="{841A9228-C4AA-3A91-F6E2-FA9970BE8FE3}" created="2023-03-29T13:36:18.64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1644420" sldId="2146847661"/>
      <ac:spMk id="6" creationId="{CF47818A-013E-4771-70D6-18E4830EA539}"/>
      <ac:txMk cp="0" len="38">
        <ac:context len="39" hash="3255217846"/>
      </ac:txMk>
    </ac:txMkLst>
    <p188:pos x="1435393" y="324145"/>
    <p188:txBody>
      <a:bodyPr/>
      <a:lstStyle/>
      <a:p>
        <a:r>
          <a:rPr lang="en-GB"/>
          <a:t>Do you need to retain email address?  Applicable only when old account is inactive for requester For*</a:t>
        </a:r>
      </a:p>
    </p188:txBody>
  </p188:cm>
  <p188:cm id="{598F0D62-03CC-427B-A399-CFC544DBD431}" authorId="{841A9228-C4AA-3A91-F6E2-FA9970BE8FE3}" created="2023-03-29T13:48:09.0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644420" sldId="2146847661"/>
      <ac:spMk id="9" creationId="{422C260E-DFD8-DFF5-8688-D44C3AA7A261}"/>
    </ac:deMkLst>
    <p188:replyLst>
      <p188:reply id="{19416C0D-93EB-4F92-B1AF-1C329202B2C1}" authorId="{841A9228-C4AA-3A91-F6E2-FA9970BE8FE3}" created="2023-03-29T13:48:56.110">
        <p188:txBody>
          <a:bodyPr/>
          <a:lstStyle/>
          <a:p>
            <a:r>
              <a:rPr lang="en-GB"/>
              <a:t>Add Workday flag task for LSEG</a:t>
            </a:r>
          </a:p>
        </p188:txBody>
      </p188:reply>
      <p188:reply id="{3ED41618-8BEC-426D-BD6D-9028269EFDB9}" authorId="{348C9AA1-2FE2-1AB5-3853-7375B4A96574}" created="2023-04-05T08:08:03.037">
        <p188:txBody>
          <a:bodyPr/>
          <a:lstStyle/>
          <a:p>
            <a:r>
              <a:rPr lang="en-US"/>
              <a:t>@Upasna - connect with Andrea for email in LSEG</a:t>
            </a:r>
          </a:p>
        </p188:txBody>
      </p188:reply>
    </p188:replyLst>
    <p188:txBody>
      <a:bodyPr/>
      <a:lstStyle/>
      <a:p>
        <a:r>
          <a:rPr lang="en-GB"/>
          <a:t>Email task -&gt; RFT - Security and access management
LSEG- no task is required. When converting from RFT to LSEG - New account need to be created.</a:t>
        </a:r>
      </a:p>
    </p188:txBody>
  </p188:cm>
  <p188:cm id="{BD7225CF-6B0B-45B3-AB38-D1A4D36D16F3}" authorId="{841A9228-C4AA-3A91-F6E2-FA9970BE8FE3}" created="2023-03-29T15:16:42.4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644420" sldId="2146847661"/>
      <ac:spMk id="5" creationId="{B3DF1371-68F1-BD57-2F5B-927B4B3E9F4C}"/>
    </ac:deMkLst>
    <p188:txBody>
      <a:bodyPr/>
      <a:lstStyle/>
      <a:p>
        <a:r>
          <a:rPr lang="en-GB"/>
          <a:t>What if Retain Email Address = No do we want to highlight mailbox content &amp; one drive</a:t>
        </a:r>
      </a:p>
    </p188:txBody>
  </p188:cm>
</p188:cmLst>
</file>

<file path=ppt/comments/modernComment_7FF64BB0_533C2C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B03C71-CF5C-4617-8530-9E28BE96CE41}" authorId="{841A9228-C4AA-3A91-F6E2-FA9970BE8FE3}" created="2023-03-22T09:30:01.9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6452584" sldId="2146847664"/>
      <ac:spMk id="11" creationId="{73BE8BC5-CA56-4AA6-857A-AD5BD7410F9D}"/>
    </ac:deMkLst>
    <p188:txBody>
      <a:bodyPr/>
      <a:lstStyle/>
      <a:p>
        <a:r>
          <a:rPr lang="en-GB"/>
          <a:t>LSEG/RFT</a:t>
        </a:r>
      </a:p>
    </p188:txBody>
  </p188:cm>
  <p188:cm id="{DB4B3707-5656-428A-A4C9-22F1D2DCAAB0}" authorId="{841A9228-C4AA-3A91-F6E2-FA9970BE8FE3}" created="2023-03-28T10:21:43.975">
    <pc:sldMkLst xmlns:pc="http://schemas.microsoft.com/office/powerpoint/2013/main/command">
      <pc:docMk/>
      <pc:sldMk cId="1396452584" sldId="2146847664"/>
    </pc:sldMkLst>
    <p188:txBody>
      <a:bodyPr/>
      <a:lstStyle/>
      <a:p>
        <a:r>
          <a:rPr lang="en-GB"/>
          <a:t>Include Mandatory learning/ trainings task</a:t>
        </a:r>
      </a:p>
    </p188:txBody>
  </p188:cm>
  <p188:cm id="{6B2A1CAB-E086-4A5F-B1F2-9736F54A299C}" authorId="{841A9228-C4AA-3A91-F6E2-FA9970BE8FE3}" created="2023-03-29T13:18:03.963">
    <pc:sldMkLst xmlns:pc="http://schemas.microsoft.com/office/powerpoint/2013/main/command">
      <pc:docMk/>
      <pc:sldMk cId="1396452584" sldId="2146847664"/>
    </pc:sldMkLst>
    <p188:txBody>
      <a:bodyPr/>
      <a:lstStyle/>
      <a:p>
        <a:r>
          <a:rPr lang="en-GB"/>
          <a:t>Include help text with new Account name</a:t>
        </a:r>
      </a:p>
    </p188:txBody>
  </p188:cm>
  <p188:cm id="{007D2599-6089-4B70-B4E9-86C754B43271}" authorId="{841A9228-C4AA-3A91-F6E2-FA9970BE8FE3}" created="2023-03-29T13:29:40.581">
    <pc:sldMkLst xmlns:pc="http://schemas.microsoft.com/office/powerpoint/2013/main/command">
      <pc:docMk/>
      <pc:sldMk cId="1396452584" sldId="2146847664"/>
    </pc:sldMkLst>
    <p188:txBody>
      <a:bodyPr/>
      <a:lstStyle/>
      <a:p>
        <a:r>
          <a:rPr lang="en-GB"/>
          <a:t>Include instructions link</a:t>
        </a:r>
      </a:p>
    </p188:txBody>
  </p188:cm>
  <p188:cm id="{DAA793AD-E1CE-431E-B26A-74746A7CE9B5}" authorId="{841A9228-C4AA-3A91-F6E2-FA9970BE8FE3}" created="2023-03-29T15:13:30.58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96452584" sldId="2146847664"/>
      <ac:spMk id="14" creationId="{51C4FC93-167D-70C4-D2FE-4D8AB644A76C}"/>
      <ac:txMk cp="0" len="38">
        <ac:context len="41" hash="292749144"/>
      </ac:txMk>
    </ac:txMkLst>
    <p188:pos x="1429798" y="325274"/>
    <p188:replyLst>
      <p188:reply id="{F4D4A83B-6BD8-42D2-BD3A-3BF2027095DF}" authorId="{841A9228-C4AA-3A91-F6E2-FA9970BE8FE3}" created="2023-03-29T15:22:19.747">
        <p188:txBody>
          <a:bodyPr/>
          <a:lstStyle/>
          <a:p>
            <a:r>
              <a:rPr lang="en-GB"/>
              <a:t>No Task for VDI is there is no change in emp ID</a:t>
            </a:r>
          </a:p>
        </p188:txBody>
      </p188:reply>
    </p188:replyLst>
    <p188:txBody>
      <a:bodyPr/>
      <a:lstStyle/>
      <a:p>
        <a:r>
          <a:rPr lang="en-GB"/>
          <a:t>When Do you need to retain existing RFT VDI = Yes. Trigger task for VDI team</a:t>
        </a:r>
      </a:p>
    </p188:txBody>
  </p188:cm>
</p188:cmLst>
</file>

<file path=ppt/comments/modernComment_7FF64BB3_C068CD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D33F14-9FA9-4284-991B-AFEAC675B245}" authorId="{841A9228-C4AA-3A91-F6E2-FA9970BE8FE3}" created="2023-03-29T13:11:05.0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8093708" sldId="2146847667"/>
      <ac:spMk id="4" creationId="{5718FF57-E7E3-70DF-CAB2-43A18F924334}"/>
    </ac:deMkLst>
    <p188:txBody>
      <a:bodyPr/>
      <a:lstStyle/>
      <a:p>
        <a:r>
          <a:rPr lang="en-GB"/>
          <a:t>Include RFT Extranet users to RFT Consultants</a:t>
        </a:r>
      </a:p>
    </p188:txBody>
  </p188:cm>
</p188:cmLst>
</file>

<file path=ppt/comments/modernComment_7FF64BB4_34A68F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F50C10-9DB1-47A6-9037-0BEBD23CC6C9}" authorId="{841A9228-C4AA-3A91-F6E2-FA9970BE8FE3}" created="2023-03-22T09:07:47.215">
    <pc:sldMkLst xmlns:pc="http://schemas.microsoft.com/office/powerpoint/2013/main/command">
      <pc:docMk/>
      <pc:sldMk cId="536575832" sldId="2146847648"/>
    </pc:sldMkLst>
    <p188:txBody>
      <a:bodyPr/>
      <a:lstStyle/>
      <a:p>
        <a:r>
          <a:rPr lang="en-GB"/>
          <a:t>Requester For - Highlight Old account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E54-F0DE-477B-8364-2208FCC48A32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78521-833B-4D9F-A284-3CDA1EC1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F039-43B0-47A5-82E1-C8DB5C724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F039-43B0-47A5-82E1-C8DB5C724D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F039-43B0-47A5-82E1-C8DB5C724D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3F039-43B0-47A5-82E1-C8DB5C724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8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4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00" y="5438851"/>
            <a:ext cx="3272400" cy="141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38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0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49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93" y="80836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Insert subhead or delete – subhead should be one line maximum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5715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5828" y="6327648"/>
            <a:ext cx="8599767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595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9A84-0B75-E846-9320-FF997DB4E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6088" y="1628776"/>
            <a:ext cx="3441700" cy="4448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E8AA-872A-9346-84B5-DC40779F2E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78325" y="1628776"/>
            <a:ext cx="3430588" cy="44481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B3133C-4275-A04C-91D1-D4536606693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04213" y="1628777"/>
            <a:ext cx="3443287" cy="4448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7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DC63-751F-43CA-A081-E5842A19D06F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338482205,&quot;Placement&quot;:&quot;Header&quot;,&quot;Top&quot;:0.0,&quot;Left&quot;:887.8163,&quot;SlideWidth&quot;:960,&quot;SlideHeight&quot;:540}">
            <a:extLst>
              <a:ext uri="{FF2B5EF4-FFF2-40B4-BE49-F238E27FC236}">
                <a16:creationId xmlns:a16="http://schemas.microsoft.com/office/drawing/2014/main" id="{43095512-DF37-4D97-8CCF-415E1E5B0342}"/>
              </a:ext>
            </a:extLst>
          </p:cNvPr>
          <p:cNvSpPr txBox="1"/>
          <p:nvPr userDrawn="1"/>
        </p:nvSpPr>
        <p:spPr>
          <a:xfrm>
            <a:off x="11275267" y="0"/>
            <a:ext cx="91673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CORPORATE</a:t>
            </a:r>
          </a:p>
        </p:txBody>
      </p:sp>
    </p:spTree>
    <p:extLst>
      <p:ext uri="{BB962C8B-B14F-4D97-AF65-F5344CB8AC3E}">
        <p14:creationId xmlns:p14="http://schemas.microsoft.com/office/powerpoint/2010/main" val="26623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BB4_34A68F8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64BB3_C068CD0C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BA0_1FFB7F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BB0_533C2C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64BAD_1758050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BAC_FF7E90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3" descr="Pen placed on top of a signature line">
            <a:extLst>
              <a:ext uri="{FF2B5EF4-FFF2-40B4-BE49-F238E27FC236}">
                <a16:creationId xmlns:a16="http://schemas.microsoft.com/office/drawing/2014/main" id="{4233920B-645F-52BB-B72C-C6E477AF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79" r="2484" b="-2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3E97AA-BECF-5B40-BD7B-82F52A41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39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400">
                <a:solidFill>
                  <a:srgbClr val="FFFEFF"/>
                </a:solidFill>
              </a:rPr>
              <a:t>Conversion</a:t>
            </a:r>
            <a:br>
              <a:rPr lang="en-US" sz="5400">
                <a:solidFill>
                  <a:srgbClr val="FFFEFF"/>
                </a:solidFill>
              </a:rPr>
            </a:br>
            <a:r>
              <a:rPr lang="en-US" sz="5400">
                <a:solidFill>
                  <a:srgbClr val="FFFEFF"/>
                </a:solidFill>
              </a:rPr>
              <a:t>Request Form</a:t>
            </a:r>
          </a:p>
        </p:txBody>
      </p:sp>
    </p:spTree>
    <p:extLst>
      <p:ext uri="{BB962C8B-B14F-4D97-AF65-F5344CB8AC3E}">
        <p14:creationId xmlns:p14="http://schemas.microsoft.com/office/powerpoint/2010/main" val="34517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8906-D9AF-12CF-25BC-E7BD79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FEFF"/>
                </a:solidFill>
              </a:rPr>
              <a:t>Conversion</a:t>
            </a:r>
            <a:br>
              <a:rPr lang="en-US" sz="3600">
                <a:solidFill>
                  <a:srgbClr val="FFFEFF"/>
                </a:solidFill>
              </a:rPr>
            </a:br>
            <a:r>
              <a:rPr lang="en-US" sz="3600">
                <a:solidFill>
                  <a:srgbClr val="FFFEFF"/>
                </a:solidFill>
              </a:rPr>
              <a:t>Request Form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E48A-6E72-8277-CF7C-2491C4A56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What is a Conversion?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FF57-E7E3-70DF-CAB2-43A18F92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035" y="1488985"/>
            <a:ext cx="7278176" cy="48787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colleague may need to go through a conversion process whenever they meet one or more of these criteria: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They have entered into a new contract with Refinitiv after previously having a contract with an LSEG company, or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They have entered into a new contract with an LSEG company after previously having a contract with Refinitiv, or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They have changed their contract type - meaning they have gone from contractor to employee, or consultant to employee.  In principle, any permutation of changes between contractor, consultant, employee is a conversion.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AND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colleague wants to retain some or all of their previous systems access.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8906-D9AF-12CF-25BC-E7BD79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FEFF"/>
                </a:solidFill>
              </a:rPr>
              <a:t>Conversion</a:t>
            </a:r>
            <a:br>
              <a:rPr lang="en-US" sz="3600">
                <a:solidFill>
                  <a:srgbClr val="FFFEFF"/>
                </a:solidFill>
              </a:rPr>
            </a:br>
            <a:r>
              <a:rPr lang="en-US" sz="3600">
                <a:solidFill>
                  <a:srgbClr val="FFFEFF"/>
                </a:solidFill>
              </a:rPr>
              <a:t>Request Form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E48A-6E72-8277-CF7C-2491C4A56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Why are conversions happening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FF57-E7E3-70DF-CAB2-43A18F92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034" y="1488985"/>
            <a:ext cx="7425367" cy="4565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When a colleague signs a new contract and completes onboarding, that triggers a joiners process that automatically creates a new identity in Workday, IGI or Fieldglass.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That new identity also automatically receives a new login (AD) account, email address and default (</a:t>
            </a:r>
            <a:r>
              <a:rPr lang="en-GB" sz="180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birthright</a:t>
            </a: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systems access.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automatic processes were designed for new joiners with no previous access to LSEG/RFT systems. These automated joiner processes don’t support scenarios where someone already has a login account and systems access and wants to retain them.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Manual steps need to be taken to link the previous login account/access to the new identity.  Those manual steps are in effect the conversion process.</a:t>
            </a:r>
            <a:endParaRPr lang="en-GB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D8E82E-8A54-307C-2052-403B9CB1D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22081"/>
              </p:ext>
            </p:extLst>
          </p:nvPr>
        </p:nvGraphicFramePr>
        <p:xfrm>
          <a:off x="374574" y="1167788"/>
          <a:ext cx="11214980" cy="4505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467">
                  <a:extLst>
                    <a:ext uri="{9D8B030D-6E8A-4147-A177-3AD203B41FA5}">
                      <a16:colId xmlns:a16="http://schemas.microsoft.com/office/drawing/2014/main" val="897469294"/>
                    </a:ext>
                  </a:extLst>
                </a:gridCol>
                <a:gridCol w="2021540">
                  <a:extLst>
                    <a:ext uri="{9D8B030D-6E8A-4147-A177-3AD203B41FA5}">
                      <a16:colId xmlns:a16="http://schemas.microsoft.com/office/drawing/2014/main" val="3422683569"/>
                    </a:ext>
                  </a:extLst>
                </a:gridCol>
                <a:gridCol w="1034179">
                  <a:extLst>
                    <a:ext uri="{9D8B030D-6E8A-4147-A177-3AD203B41FA5}">
                      <a16:colId xmlns:a16="http://schemas.microsoft.com/office/drawing/2014/main" val="2802758055"/>
                    </a:ext>
                  </a:extLst>
                </a:gridCol>
                <a:gridCol w="1030686">
                  <a:extLst>
                    <a:ext uri="{9D8B030D-6E8A-4147-A177-3AD203B41FA5}">
                      <a16:colId xmlns:a16="http://schemas.microsoft.com/office/drawing/2014/main" val="2381264682"/>
                    </a:ext>
                  </a:extLst>
                </a:gridCol>
                <a:gridCol w="971758">
                  <a:extLst>
                    <a:ext uri="{9D8B030D-6E8A-4147-A177-3AD203B41FA5}">
                      <a16:colId xmlns:a16="http://schemas.microsoft.com/office/drawing/2014/main" val="2005856942"/>
                    </a:ext>
                  </a:extLst>
                </a:gridCol>
                <a:gridCol w="1771413">
                  <a:extLst>
                    <a:ext uri="{9D8B030D-6E8A-4147-A177-3AD203B41FA5}">
                      <a16:colId xmlns:a16="http://schemas.microsoft.com/office/drawing/2014/main" val="1390702055"/>
                    </a:ext>
                  </a:extLst>
                </a:gridCol>
                <a:gridCol w="2016777">
                  <a:extLst>
                    <a:ext uri="{9D8B030D-6E8A-4147-A177-3AD203B41FA5}">
                      <a16:colId xmlns:a16="http://schemas.microsoft.com/office/drawing/2014/main" val="1095651159"/>
                    </a:ext>
                  </a:extLst>
                </a:gridCol>
                <a:gridCol w="1410160">
                  <a:extLst>
                    <a:ext uri="{9D8B030D-6E8A-4147-A177-3AD203B41FA5}">
                      <a16:colId xmlns:a16="http://schemas.microsoft.com/office/drawing/2014/main" val="1888458410"/>
                    </a:ext>
                  </a:extLst>
                </a:gridCol>
              </a:tblGrid>
              <a:tr h="356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To: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LSEG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Refinitiv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45088"/>
                  </a:ext>
                </a:extLst>
              </a:tr>
              <a:tr h="934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From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Contractor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Consultant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Employee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Extranet Worker [X]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Contingent Worker [C]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Employee [U]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2377802182"/>
                  </a:ext>
                </a:extLst>
              </a:tr>
              <a:tr h="51690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LSEG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Contractor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3723874157"/>
                  </a:ext>
                </a:extLst>
              </a:tr>
              <a:tr h="5169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Consultant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6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10177260"/>
                  </a:ext>
                </a:extLst>
              </a:tr>
              <a:tr h="5169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Employee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6 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2808881768"/>
                  </a:ext>
                </a:extLst>
              </a:tr>
              <a:tr h="51690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Refinitiv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Extranet Worker [X]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1257126787"/>
                  </a:ext>
                </a:extLst>
              </a:tr>
              <a:tr h="61806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Contingent Worker [C]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2568698312"/>
                  </a:ext>
                </a:extLst>
              </a:tr>
              <a:tr h="52920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  <a:latin typeface="+mn-lt"/>
                        </a:rPr>
                        <a:t>Employee [U]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6 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143" marR="58143" marT="0" marB="0" anchor="ctr"/>
                </a:tc>
                <a:extLst>
                  <a:ext uri="{0D108BD9-81ED-4DB2-BD59-A6C34878D82A}">
                    <a16:rowId xmlns:a16="http://schemas.microsoft.com/office/drawing/2014/main" val="539175853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76B5A-0E10-413D-E390-3C1043FFD8DF}"/>
              </a:ext>
            </a:extLst>
          </p:cNvPr>
          <p:cNvSpPr txBox="1">
            <a:spLocks/>
          </p:cNvSpPr>
          <p:nvPr/>
        </p:nvSpPr>
        <p:spPr>
          <a:xfrm>
            <a:off x="0" y="307429"/>
            <a:ext cx="12192000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>
                <a:solidFill>
                  <a:schemeClr val="accent1"/>
                </a:solidFill>
                <a:ea typeface="+mn-lt"/>
                <a:cs typeface="+mn-lt"/>
              </a:rPr>
              <a:t>Key conversion scenarios</a:t>
            </a:r>
          </a:p>
        </p:txBody>
      </p:sp>
    </p:spTree>
    <p:extLst>
      <p:ext uri="{BB962C8B-B14F-4D97-AF65-F5344CB8AC3E}">
        <p14:creationId xmlns:p14="http://schemas.microsoft.com/office/powerpoint/2010/main" val="8833309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8906-D9AF-12CF-25BC-E7BD793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FEFF"/>
                </a:solidFill>
              </a:rPr>
              <a:t>Conversion</a:t>
            </a:r>
            <a:br>
              <a:rPr lang="en-US" sz="3600">
                <a:solidFill>
                  <a:srgbClr val="FFFEFF"/>
                </a:solidFill>
              </a:rPr>
            </a:br>
            <a:r>
              <a:rPr lang="en-US" sz="3600">
                <a:solidFill>
                  <a:srgbClr val="FFFEFF"/>
                </a:solidFill>
              </a:rPr>
              <a:t>Request Form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E48A-6E72-8277-CF7C-2491C4A56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Form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FF57-E7E3-70DF-CAB2-43A18F92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746905" cy="333542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en-GB" sz="3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SansPro"/>
              </a:rPr>
              <a:t>WorkDay</a:t>
            </a:r>
            <a:r>
              <a:rPr lang="en-GB" sz="3200" dirty="0">
                <a:solidFill>
                  <a:srgbClr val="000000"/>
                </a:solidFill>
                <a:highlight>
                  <a:srgbClr val="FFFF00"/>
                </a:highlight>
                <a:latin typeface="SourceSansPro"/>
              </a:rPr>
              <a:t>, Fieldglass or 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SansPro"/>
              </a:rPr>
              <a:t>IGI must be updated with the </a:t>
            </a:r>
            <a:r>
              <a:rPr lang="en-GB" sz="3200" dirty="0">
                <a:solidFill>
                  <a:srgbClr val="000000"/>
                </a:solidFill>
                <a:highlight>
                  <a:srgbClr val="FFFF00"/>
                </a:highlight>
                <a:latin typeface="SourceSansPro"/>
              </a:rPr>
              <a:t>new </a:t>
            </a:r>
            <a:r>
              <a:rPr lang="en-GB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SansPro"/>
              </a:rPr>
              <a:t>account information prior to filling out/submitting this form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  <a:t>. For Workday, please contact your HRBP (or MSP for contractors) should you require assistance.</a:t>
            </a:r>
            <a:b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</a:br>
            <a: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  <a:t> </a:t>
            </a:r>
            <a:b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</a:br>
            <a: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  <a:t>Please use this form in the following move/transfer scenarios: </a:t>
            </a:r>
            <a:br>
              <a:rPr lang="en-GB" sz="3200" b="0" i="0" dirty="0">
                <a:solidFill>
                  <a:srgbClr val="000000"/>
                </a:solidFill>
                <a:effectLst/>
                <a:latin typeface="SourceSansPro"/>
              </a:rPr>
            </a:br>
            <a:endParaRPr lang="en-GB" sz="3200" b="0" i="0" dirty="0">
              <a:solidFill>
                <a:srgbClr val="000000"/>
              </a:solidFill>
              <a:effectLst/>
              <a:latin typeface="SourceSansPr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000" b="0" i="0" dirty="0">
                <a:solidFill>
                  <a:srgbClr val="000000"/>
                </a:solidFill>
                <a:effectLst/>
                <a:latin typeface="SourceSansPro"/>
              </a:rPr>
              <a:t>Consultant/Contractor to Full Time Employee (or vice versa)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000" b="0" i="0" dirty="0">
                <a:solidFill>
                  <a:srgbClr val="000000"/>
                </a:solidFill>
                <a:effectLst/>
                <a:latin typeface="SourceSansPro"/>
              </a:rPr>
              <a:t>Contractor/Consultant to Extranet user (or vice versa)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000" b="0" i="0" dirty="0">
                <a:solidFill>
                  <a:srgbClr val="000000"/>
                </a:solidFill>
                <a:effectLst/>
                <a:latin typeface="SourceSansPro"/>
              </a:rPr>
              <a:t>Full Time Employee to Extranet user (or vice versa)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3AC17-9ED6-BCAC-6552-3B8940709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31966" y="5113065"/>
            <a:ext cx="6264414" cy="685800"/>
          </a:xfrm>
        </p:spPr>
        <p:txBody>
          <a:bodyPr/>
          <a:lstStyle/>
          <a:p>
            <a:r>
              <a:rPr lang="en-GB"/>
              <a:t>Short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22C1-0272-7430-3BDE-E48BF9EFC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38667" y="5771569"/>
            <a:ext cx="6265588" cy="5119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0" i="0">
                <a:solidFill>
                  <a:srgbClr val="2E2E2E"/>
                </a:solidFill>
                <a:effectLst/>
                <a:latin typeface="SourceSansPro"/>
              </a:rPr>
              <a:t>One global form to initiate request for Conversion.</a:t>
            </a:r>
            <a:endParaRPr lang="en-US" sz="1600">
              <a:solidFill>
                <a:srgbClr val="40404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37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BACB66-67E7-4465-BE01-4F3266924827}"/>
              </a:ext>
            </a:extLst>
          </p:cNvPr>
          <p:cNvSpPr txBox="1"/>
          <p:nvPr/>
        </p:nvSpPr>
        <p:spPr>
          <a:xfrm>
            <a:off x="6315040" y="868113"/>
            <a:ext cx="143266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>
                <a:latin typeface="+mj-lt"/>
              </a:rPr>
              <a:t>Current Company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8BC5-CA56-4AA6-857A-AD5BD7410F9D}"/>
              </a:ext>
            </a:extLst>
          </p:cNvPr>
          <p:cNvSpPr txBox="1"/>
          <p:nvPr/>
        </p:nvSpPr>
        <p:spPr>
          <a:xfrm>
            <a:off x="7937524" y="777267"/>
            <a:ext cx="32629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  <a:cs typeface="Calibri Light"/>
              </a:rPr>
              <a:t>Auto-populate Requested For </a:t>
            </a:r>
            <a:r>
              <a:rPr lang="en-GB" sz="1600">
                <a:latin typeface="+mj-lt"/>
              </a:rPr>
              <a:t>related</a:t>
            </a:r>
            <a:r>
              <a:rPr lang="en-GB" sz="1600">
                <a:latin typeface="+mj-lt"/>
                <a:cs typeface="Calibri Light"/>
              </a:rPr>
              <a:t> Legacy Entity &amp; non-editable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517E-951C-4A0A-9738-5872DFC4EC65}"/>
              </a:ext>
            </a:extLst>
          </p:cNvPr>
          <p:cNvSpPr txBox="1"/>
          <p:nvPr/>
        </p:nvSpPr>
        <p:spPr>
          <a:xfrm>
            <a:off x="346463" y="769945"/>
            <a:ext cx="147448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Requested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For*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29756-EE05-449E-B303-7DCD902B9690}"/>
              </a:ext>
            </a:extLst>
          </p:cNvPr>
          <p:cNvSpPr txBox="1"/>
          <p:nvPr/>
        </p:nvSpPr>
        <p:spPr>
          <a:xfrm>
            <a:off x="1907433" y="777267"/>
            <a:ext cx="29789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dirty="0">
                <a:latin typeface="+mj-lt"/>
              </a:rPr>
              <a:t>Lookup from </a:t>
            </a:r>
            <a:r>
              <a:rPr lang="en-GB" sz="1600" dirty="0" err="1">
                <a:latin typeface="+mj-lt"/>
              </a:rPr>
              <a:t>sys_user</a:t>
            </a:r>
            <a:r>
              <a:rPr lang="en-GB" sz="1600" dirty="0">
                <a:latin typeface="+mj-lt"/>
              </a:rPr>
              <a:t> table 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F54BF-0388-4C5B-A573-0658CE2EED49}"/>
              </a:ext>
            </a:extLst>
          </p:cNvPr>
          <p:cNvSpPr txBox="1"/>
          <p:nvPr/>
        </p:nvSpPr>
        <p:spPr>
          <a:xfrm>
            <a:off x="202628" y="112442"/>
            <a:ext cx="611241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i="0">
                <a:solidFill>
                  <a:srgbClr val="0070C0"/>
                </a:solidFill>
                <a:effectLst/>
                <a:latin typeface="Lato"/>
                <a:ea typeface="Lato"/>
                <a:cs typeface="Lato"/>
              </a:rPr>
              <a:t>Conversion Details</a:t>
            </a:r>
            <a:endParaRPr lang="en-GB" sz="2000">
              <a:solidFill>
                <a:srgbClr val="0070C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A2FF6-F100-4E2C-9216-13CAD5C6D1A1}"/>
              </a:ext>
            </a:extLst>
          </p:cNvPr>
          <p:cNvSpPr txBox="1"/>
          <p:nvPr/>
        </p:nvSpPr>
        <p:spPr>
          <a:xfrm>
            <a:off x="227852" y="3460696"/>
            <a:ext cx="148682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>
                <a:latin typeface="+mj-lt"/>
              </a:rPr>
              <a:t>Current Worker Type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B2C33-6FD6-460F-8FCB-6DD1B9390135}"/>
              </a:ext>
            </a:extLst>
          </p:cNvPr>
          <p:cNvSpPr txBox="1"/>
          <p:nvPr/>
        </p:nvSpPr>
        <p:spPr>
          <a:xfrm>
            <a:off x="1850335" y="3445706"/>
            <a:ext cx="30026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  <a:cs typeface="Calibri Light"/>
              </a:rPr>
              <a:t>Auto-populate Requested For </a:t>
            </a:r>
            <a:r>
              <a:rPr lang="en-GB" sz="1600">
                <a:latin typeface="+mj-lt"/>
              </a:rPr>
              <a:t>related</a:t>
            </a:r>
            <a:r>
              <a:rPr lang="en-GB" sz="1600">
                <a:latin typeface="+mj-lt"/>
                <a:cs typeface="Calibri Light"/>
              </a:rPr>
              <a:t> Employee Type &amp; non-editable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E5748-8ABD-EA3E-C5B1-42DE741B6E1C}"/>
              </a:ext>
            </a:extLst>
          </p:cNvPr>
          <p:cNvSpPr txBox="1"/>
          <p:nvPr/>
        </p:nvSpPr>
        <p:spPr>
          <a:xfrm>
            <a:off x="6251790" y="2441558"/>
            <a:ext cx="17132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2E2E2E"/>
                </a:solidFill>
                <a:latin typeface="+mj-lt"/>
              </a:rPr>
              <a:t>Current cost centre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DCDEC0-52F5-C7F6-7F5E-4A346DA2DD41}"/>
              </a:ext>
            </a:extLst>
          </p:cNvPr>
          <p:cNvSpPr txBox="1"/>
          <p:nvPr/>
        </p:nvSpPr>
        <p:spPr>
          <a:xfrm>
            <a:off x="7915397" y="2481632"/>
            <a:ext cx="32919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  <a:cs typeface="Calibri Light"/>
              </a:rPr>
              <a:t>Auto-populate</a:t>
            </a:r>
            <a:r>
              <a:rPr lang="en-GB" sz="1600">
                <a:latin typeface="+mj-lt"/>
              </a:rPr>
              <a:t> field to </a:t>
            </a:r>
            <a:r>
              <a:rPr lang="en-GB" sz="1600" err="1">
                <a:latin typeface="+mj-lt"/>
              </a:rPr>
              <a:t>cmn_cost_center</a:t>
            </a:r>
            <a:r>
              <a:rPr lang="en-GB" sz="1600">
                <a:latin typeface="+mj-lt"/>
              </a:rPr>
              <a:t> table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1D6E2F-5373-B199-D055-00CD87B04C49}"/>
              </a:ext>
            </a:extLst>
          </p:cNvPr>
          <p:cNvSpPr txBox="1"/>
          <p:nvPr/>
        </p:nvSpPr>
        <p:spPr>
          <a:xfrm>
            <a:off x="6315040" y="1654225"/>
            <a:ext cx="17922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2E2E2E"/>
                </a:solidFill>
                <a:latin typeface="+mj-lt"/>
              </a:rPr>
              <a:t>Current Company </a:t>
            </a:r>
          </a:p>
          <a:p>
            <a:r>
              <a:rPr lang="en-GB" sz="1600">
                <a:solidFill>
                  <a:srgbClr val="2E2E2E"/>
                </a:solidFill>
                <a:latin typeface="+mj-lt"/>
              </a:rPr>
              <a:t>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33E29A-0444-38AE-4C04-77FA45F08889}"/>
              </a:ext>
            </a:extLst>
          </p:cNvPr>
          <p:cNvSpPr txBox="1"/>
          <p:nvPr/>
        </p:nvSpPr>
        <p:spPr>
          <a:xfrm>
            <a:off x="7908505" y="1605631"/>
            <a:ext cx="32919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Auto-populate the Requested For related  LM </a:t>
            </a:r>
            <a:r>
              <a:rPr lang="en-GB" sz="1600">
                <a:latin typeface="+mj-lt"/>
                <a:cs typeface="Calibri Light"/>
              </a:rPr>
              <a:t> &amp; non-editable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974CF5-29B4-E7E8-DD0C-B49A1197BA71}"/>
              </a:ext>
            </a:extLst>
          </p:cNvPr>
          <p:cNvSpPr txBox="1"/>
          <p:nvPr/>
        </p:nvSpPr>
        <p:spPr>
          <a:xfrm>
            <a:off x="339271" y="2441558"/>
            <a:ext cx="1609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2E2E2E"/>
                </a:solidFill>
                <a:latin typeface="+mj-lt"/>
              </a:rPr>
              <a:t>Current People</a:t>
            </a:r>
            <a:r>
              <a:rPr lang="en-GB" sz="1600" b="1">
                <a:solidFill>
                  <a:srgbClr val="00CC00"/>
                </a:solidFill>
                <a:latin typeface="+mj-lt"/>
                <a:cs typeface="Calibri Light"/>
              </a:rPr>
              <a:t> </a:t>
            </a:r>
            <a:r>
              <a:rPr lang="en-GB" sz="1600">
                <a:solidFill>
                  <a:srgbClr val="2E2E2E"/>
                </a:solidFill>
                <a:latin typeface="+mj-lt"/>
              </a:rPr>
              <a:t>Leader Email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4A5A3-0FDB-C47C-AE22-77A9F0C38AE7}"/>
              </a:ext>
            </a:extLst>
          </p:cNvPr>
          <p:cNvSpPr txBox="1"/>
          <p:nvPr/>
        </p:nvSpPr>
        <p:spPr>
          <a:xfrm>
            <a:off x="1874027" y="2421042"/>
            <a:ext cx="29789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Auto-populate the Requested </a:t>
            </a:r>
            <a:r>
              <a:rPr lang="en-GB" sz="1600" err="1">
                <a:latin typeface="+mj-lt"/>
              </a:rPr>
              <a:t>For’s</a:t>
            </a:r>
            <a:r>
              <a:rPr lang="en-GB" sz="1600">
                <a:latin typeface="+mj-lt"/>
              </a:rPr>
              <a:t> current people leader </a:t>
            </a:r>
            <a:r>
              <a:rPr lang="en-GB" sz="1600">
                <a:latin typeface="+mj-lt"/>
                <a:cs typeface="Calibri Light"/>
              </a:rPr>
              <a:t>&amp; non-editable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2112B-BF97-ACBD-D713-4B969F3814E0}"/>
              </a:ext>
            </a:extLst>
          </p:cNvPr>
          <p:cNvSpPr txBox="1"/>
          <p:nvPr/>
        </p:nvSpPr>
        <p:spPr>
          <a:xfrm>
            <a:off x="1809718" y="4646661"/>
            <a:ext cx="30026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latin typeface="+mj-lt"/>
              </a:rPr>
              <a:t>Auto-populate Current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CE21A-7AFB-28F0-EEA4-5024D3D31FEC}"/>
              </a:ext>
            </a:extLst>
          </p:cNvPr>
          <p:cNvSpPr txBox="1"/>
          <p:nvPr/>
        </p:nvSpPr>
        <p:spPr>
          <a:xfrm>
            <a:off x="202628" y="4640091"/>
            <a:ext cx="1578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E2E2E"/>
                </a:solidFill>
                <a:latin typeface="+mj-lt"/>
              </a:rPr>
              <a:t>Current Account End date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8492B-2F80-1D96-1FB0-44C8054CADA4}"/>
              </a:ext>
            </a:extLst>
          </p:cNvPr>
          <p:cNvSpPr txBox="1"/>
          <p:nvPr/>
        </p:nvSpPr>
        <p:spPr>
          <a:xfrm>
            <a:off x="1903096" y="1640113"/>
            <a:ext cx="29498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>
                <a:latin typeface="+mj-lt"/>
              </a:rPr>
              <a:t>Auto-populate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9905CE-A631-E929-5527-F824568047BF}"/>
              </a:ext>
            </a:extLst>
          </p:cNvPr>
          <p:cNvSpPr txBox="1"/>
          <p:nvPr/>
        </p:nvSpPr>
        <p:spPr>
          <a:xfrm>
            <a:off x="296006" y="1633542"/>
            <a:ext cx="1578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E2E2E"/>
                </a:solidFill>
                <a:latin typeface="+mj-lt"/>
              </a:rPr>
              <a:t>Current Emp 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255E5-DB67-A25E-38ED-0307EA0704BB}"/>
              </a:ext>
            </a:extLst>
          </p:cNvPr>
          <p:cNvSpPr txBox="1"/>
          <p:nvPr/>
        </p:nvSpPr>
        <p:spPr>
          <a:xfrm>
            <a:off x="515704" y="1137408"/>
            <a:ext cx="45177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Help Text- Add your existing Id which is getting converted to new</a:t>
            </a:r>
            <a:endParaRPr lang="en-GB" sz="12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65758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BACB66-67E7-4465-BE01-4F3266924827}"/>
              </a:ext>
            </a:extLst>
          </p:cNvPr>
          <p:cNvSpPr txBox="1"/>
          <p:nvPr/>
        </p:nvSpPr>
        <p:spPr>
          <a:xfrm>
            <a:off x="235608" y="2179627"/>
            <a:ext cx="143266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>
                <a:latin typeface="+mj-lt"/>
              </a:rPr>
              <a:t>New Company</a:t>
            </a:r>
            <a:endParaRPr lang="en-GB" sz="1200">
              <a:latin typeface="+mj-l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E8BC5-CA56-4AA6-857A-AD5BD7410F9D}"/>
              </a:ext>
            </a:extLst>
          </p:cNvPr>
          <p:cNvSpPr txBox="1"/>
          <p:nvPr/>
        </p:nvSpPr>
        <p:spPr>
          <a:xfrm>
            <a:off x="1907433" y="2207636"/>
            <a:ext cx="30124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latin typeface="+mj-lt"/>
                <a:cs typeface="Calibri Light"/>
              </a:rPr>
              <a:t>Auto-populate Requested For </a:t>
            </a:r>
            <a:r>
              <a:rPr lang="en-GB" sz="1200" dirty="0">
                <a:latin typeface="+mj-lt"/>
              </a:rPr>
              <a:t>related</a:t>
            </a:r>
            <a:r>
              <a:rPr lang="en-GB" sz="1200" dirty="0">
                <a:latin typeface="+mj-lt"/>
                <a:cs typeface="Calibri Light"/>
              </a:rPr>
              <a:t> Legacy Entity &amp; editable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517E-951C-4A0A-9738-5872DFC4EC65}"/>
              </a:ext>
            </a:extLst>
          </p:cNvPr>
          <p:cNvSpPr txBox="1"/>
          <p:nvPr/>
        </p:nvSpPr>
        <p:spPr>
          <a:xfrm>
            <a:off x="235608" y="1415954"/>
            <a:ext cx="14744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2E2E2E"/>
                </a:solidFill>
                <a:effectLst/>
                <a:latin typeface="+mj-lt"/>
              </a:rPr>
              <a:t>New Account Name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29756-EE05-449E-B303-7DCD902B9690}"/>
              </a:ext>
            </a:extLst>
          </p:cNvPr>
          <p:cNvSpPr txBox="1"/>
          <p:nvPr/>
        </p:nvSpPr>
        <p:spPr>
          <a:xfrm>
            <a:off x="1933270" y="1415954"/>
            <a:ext cx="29789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latin typeface="+mj-lt"/>
              </a:rPr>
              <a:t>Lookup the new ID from </a:t>
            </a:r>
            <a:r>
              <a:rPr lang="en-GB" sz="1200" dirty="0" err="1">
                <a:latin typeface="+mj-lt"/>
              </a:rPr>
              <a:t>sys_user</a:t>
            </a:r>
            <a:r>
              <a:rPr lang="en-GB" sz="1200" dirty="0">
                <a:latin typeface="+mj-lt"/>
              </a:rPr>
              <a:t> from table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FF54BF-0388-4C5B-A573-0658CE2EED49}"/>
              </a:ext>
            </a:extLst>
          </p:cNvPr>
          <p:cNvSpPr txBox="1"/>
          <p:nvPr/>
        </p:nvSpPr>
        <p:spPr>
          <a:xfrm>
            <a:off x="125345" y="25205"/>
            <a:ext cx="611241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i="0" dirty="0">
                <a:solidFill>
                  <a:srgbClr val="0070C0"/>
                </a:solidFill>
                <a:effectLst/>
                <a:latin typeface="Lato"/>
                <a:ea typeface="Lato"/>
                <a:cs typeface="Lato"/>
              </a:rPr>
              <a:t>New Account Details</a:t>
            </a:r>
            <a:endParaRPr lang="en-GB" sz="2000" dirty="0">
              <a:solidFill>
                <a:srgbClr val="0070C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A2FF6-F100-4E2C-9216-13CAD5C6D1A1}"/>
              </a:ext>
            </a:extLst>
          </p:cNvPr>
          <p:cNvSpPr txBox="1"/>
          <p:nvPr/>
        </p:nvSpPr>
        <p:spPr>
          <a:xfrm>
            <a:off x="251590" y="2971127"/>
            <a:ext cx="143266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dirty="0">
                <a:latin typeface="+mj-lt"/>
              </a:rPr>
              <a:t>New Worker Type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B2C33-6FD6-460F-8FCB-6DD1B9390135}"/>
              </a:ext>
            </a:extLst>
          </p:cNvPr>
          <p:cNvSpPr txBox="1"/>
          <p:nvPr/>
        </p:nvSpPr>
        <p:spPr>
          <a:xfrm>
            <a:off x="1907433" y="2971127"/>
            <a:ext cx="309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>
                <a:latin typeface="+mj-lt"/>
                <a:cs typeface="Calibri Light"/>
              </a:rPr>
              <a:t>Auto-populate Requested For </a:t>
            </a:r>
            <a:r>
              <a:rPr lang="en-GB" sz="1200">
                <a:latin typeface="+mj-lt"/>
              </a:rPr>
              <a:t>related</a:t>
            </a:r>
            <a:r>
              <a:rPr lang="en-GB" sz="1200">
                <a:latin typeface="+mj-lt"/>
                <a:cs typeface="Calibri Light"/>
              </a:rPr>
              <a:t> Employee Type &amp; editable or drop Down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974CF5-29B4-E7E8-DD0C-B49A1197BA71}"/>
              </a:ext>
            </a:extLst>
          </p:cNvPr>
          <p:cNvSpPr txBox="1"/>
          <p:nvPr/>
        </p:nvSpPr>
        <p:spPr>
          <a:xfrm>
            <a:off x="6103338" y="2098443"/>
            <a:ext cx="1609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E2E2E"/>
                </a:solidFill>
                <a:latin typeface="+mj-lt"/>
              </a:rPr>
              <a:t>New People</a:t>
            </a:r>
            <a:r>
              <a:rPr lang="en-GB" sz="1200" b="1" dirty="0">
                <a:solidFill>
                  <a:srgbClr val="00CC00"/>
                </a:solidFill>
                <a:latin typeface="+mj-lt"/>
                <a:cs typeface="Calibri Light"/>
              </a:rPr>
              <a:t> </a:t>
            </a:r>
            <a:r>
              <a:rPr lang="en-GB" sz="1200" dirty="0">
                <a:solidFill>
                  <a:srgbClr val="2E2E2E"/>
                </a:solidFill>
                <a:latin typeface="+mj-lt"/>
              </a:rPr>
              <a:t>Leader Email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D4A5A3-0FDB-C47C-AE22-77A9F0C38AE7}"/>
              </a:ext>
            </a:extLst>
          </p:cNvPr>
          <p:cNvSpPr txBox="1"/>
          <p:nvPr/>
        </p:nvSpPr>
        <p:spPr>
          <a:xfrm>
            <a:off x="7751844" y="2077927"/>
            <a:ext cx="30926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latin typeface="+mj-lt"/>
              </a:rPr>
              <a:t>Lookup /Auto populate Requested For New people leader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2112B-BF97-ACBD-D713-4B969F3814E0}"/>
              </a:ext>
            </a:extLst>
          </p:cNvPr>
          <p:cNvSpPr txBox="1"/>
          <p:nvPr/>
        </p:nvSpPr>
        <p:spPr>
          <a:xfrm>
            <a:off x="1842698" y="4107482"/>
            <a:ext cx="31909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>
                <a:latin typeface="+mj-lt"/>
              </a:rPr>
              <a:t>Auto-populate New account  / Date Format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CE21A-7AFB-28F0-EEA4-5024D3D31FEC}"/>
              </a:ext>
            </a:extLst>
          </p:cNvPr>
          <p:cNvSpPr txBox="1"/>
          <p:nvPr/>
        </p:nvSpPr>
        <p:spPr>
          <a:xfrm>
            <a:off x="235608" y="4100911"/>
            <a:ext cx="1578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solidFill>
                  <a:srgbClr val="2E2E2E"/>
                </a:solidFill>
                <a:latin typeface="+mj-lt"/>
              </a:rPr>
              <a:t>New Account Start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296A4-B1B2-D0F6-EDAE-3C1D8EBADC53}"/>
              </a:ext>
            </a:extLst>
          </p:cNvPr>
          <p:cNvSpPr txBox="1"/>
          <p:nvPr/>
        </p:nvSpPr>
        <p:spPr>
          <a:xfrm>
            <a:off x="6154245" y="1604410"/>
            <a:ext cx="1792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E2E2E"/>
                </a:solidFill>
                <a:latin typeface="+mj-lt"/>
              </a:rPr>
              <a:t>New Emp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D94DD-7F5B-1704-D567-74A96D9DFDA0}"/>
              </a:ext>
            </a:extLst>
          </p:cNvPr>
          <p:cNvSpPr txBox="1"/>
          <p:nvPr/>
        </p:nvSpPr>
        <p:spPr>
          <a:xfrm>
            <a:off x="7747710" y="1555816"/>
            <a:ext cx="3057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latin typeface="+mj-lt"/>
                <a:cs typeface="Calibri Light"/>
              </a:rPr>
              <a:t>Auto-populate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98B7-929F-C3A4-B4C9-609DD549FEA5}"/>
              </a:ext>
            </a:extLst>
          </p:cNvPr>
          <p:cNvSpPr txBox="1"/>
          <p:nvPr/>
        </p:nvSpPr>
        <p:spPr>
          <a:xfrm>
            <a:off x="6096001" y="2693124"/>
            <a:ext cx="143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2E2E2E"/>
                </a:solidFill>
                <a:latin typeface="+mj-lt"/>
              </a:rPr>
              <a:t>Additional Details </a:t>
            </a:r>
            <a:r>
              <a:rPr lang="en-GB" sz="1200" strike="sngStrike" dirty="0">
                <a:solidFill>
                  <a:srgbClr val="2E2E2E"/>
                </a:solidFill>
                <a:latin typeface="+mj-lt"/>
              </a:rPr>
              <a:t>to locate the new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F4DDF-4864-1B30-6282-3C1DCB7A4A76}"/>
              </a:ext>
            </a:extLst>
          </p:cNvPr>
          <p:cNvSpPr txBox="1"/>
          <p:nvPr/>
        </p:nvSpPr>
        <p:spPr>
          <a:xfrm>
            <a:off x="7747710" y="2843838"/>
            <a:ext cx="30968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>
                <a:latin typeface="+mj-lt"/>
              </a:rPr>
              <a:t>Text field</a:t>
            </a:r>
            <a:endParaRPr lang="en-GB" sz="120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B6121-E15F-1173-EF9C-EBF2DDD1531B}"/>
              </a:ext>
            </a:extLst>
          </p:cNvPr>
          <p:cNvSpPr txBox="1"/>
          <p:nvPr/>
        </p:nvSpPr>
        <p:spPr>
          <a:xfrm>
            <a:off x="346463" y="5264440"/>
            <a:ext cx="1474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2E2E2E"/>
                </a:solidFill>
                <a:effectLst/>
                <a:latin typeface="+mj-lt"/>
              </a:rPr>
              <a:t>Do you need to retain existing Hardware?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9F373-AB14-EBFD-8C8E-86B465366FCF}"/>
              </a:ext>
            </a:extLst>
          </p:cNvPr>
          <p:cNvSpPr txBox="1"/>
          <p:nvPr/>
        </p:nvSpPr>
        <p:spPr>
          <a:xfrm>
            <a:off x="1842698" y="5424162"/>
            <a:ext cx="30436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+mj-lt"/>
              </a:rPr>
              <a:t>Yes</a:t>
            </a:r>
            <a:r>
              <a:rPr lang="en-GB" sz="1200" dirty="0">
                <a:latin typeface="+mj-lt"/>
              </a:rPr>
              <a:t>/ No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997B-3D9F-30E8-2020-03EF2AAFB6D4}"/>
              </a:ext>
            </a:extLst>
          </p:cNvPr>
          <p:cNvSpPr txBox="1"/>
          <p:nvPr/>
        </p:nvSpPr>
        <p:spPr>
          <a:xfrm>
            <a:off x="125345" y="706571"/>
            <a:ext cx="229279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rgbClr val="2E2E2E"/>
                </a:solidFill>
                <a:latin typeface="+mj-lt"/>
                <a:cs typeface="Calibri Light"/>
              </a:rPr>
              <a:t>Do you have new account created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26A46-0506-55C0-98A1-9E64F650D176}"/>
              </a:ext>
            </a:extLst>
          </p:cNvPr>
          <p:cNvSpPr txBox="1"/>
          <p:nvPr/>
        </p:nvSpPr>
        <p:spPr>
          <a:xfrm>
            <a:off x="2706141" y="661782"/>
            <a:ext cx="29789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dirty="0">
                <a:latin typeface="+mj-lt"/>
              </a:rPr>
              <a:t>Yes   </a:t>
            </a:r>
            <a:r>
              <a:rPr lang="en-GB" sz="1600" dirty="0">
                <a:highlight>
                  <a:srgbClr val="FFFF00"/>
                </a:highlight>
                <a:latin typeface="+mj-lt"/>
              </a:rPr>
              <a:t>No – </a:t>
            </a:r>
            <a:r>
              <a:rPr lang="en-GB" sz="1400" dirty="0">
                <a:highlight>
                  <a:srgbClr val="FFFF00"/>
                </a:highlight>
                <a:latin typeface="+mj-lt"/>
              </a:rPr>
              <a:t>Highlight text fields</a:t>
            </a:r>
            <a:endParaRPr lang="en-GB" sz="1600" dirty="0">
              <a:highlight>
                <a:srgbClr val="FFFF00"/>
              </a:highlight>
              <a:latin typeface="+mj-l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9BC31-AC7B-8A7B-F851-D985DD8FB7DF}"/>
              </a:ext>
            </a:extLst>
          </p:cNvPr>
          <p:cNvSpPr txBox="1"/>
          <p:nvPr/>
        </p:nvSpPr>
        <p:spPr>
          <a:xfrm>
            <a:off x="6096000" y="3809532"/>
            <a:ext cx="14744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effectLst/>
                <a:highlight>
                  <a:srgbClr val="FFFF00"/>
                </a:highlight>
                <a:latin typeface="+mj-lt"/>
              </a:rPr>
              <a:t>Can you share the downtime*</a:t>
            </a:r>
            <a:endParaRPr lang="en-GB" sz="1200" dirty="0">
              <a:highlight>
                <a:srgbClr val="FFFF00"/>
              </a:highlight>
              <a:latin typeface="+mj-lt"/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FF202-DBEB-8A8A-6501-F99045029969}"/>
              </a:ext>
            </a:extLst>
          </p:cNvPr>
          <p:cNvSpPr txBox="1"/>
          <p:nvPr/>
        </p:nvSpPr>
        <p:spPr>
          <a:xfrm>
            <a:off x="7695383" y="3689158"/>
            <a:ext cx="187485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100" dirty="0">
                <a:latin typeface="+mj-lt"/>
              </a:rPr>
              <a:t>Start Date &amp; Time field</a:t>
            </a:r>
          </a:p>
          <a:p>
            <a:r>
              <a:rPr lang="en-GB" sz="1100" dirty="0">
                <a:latin typeface="+mj-lt"/>
                <a:cs typeface="Calibri Light"/>
              </a:rPr>
              <a:t>Auto-populate </a:t>
            </a:r>
            <a:r>
              <a:rPr lang="en-GB" sz="1100" dirty="0">
                <a:solidFill>
                  <a:srgbClr val="2E2E2E"/>
                </a:solidFill>
                <a:latin typeface="+mj-lt"/>
              </a:rPr>
              <a:t>Current Account End date</a:t>
            </a:r>
            <a:endParaRPr lang="en-GB" sz="1100" dirty="0">
              <a:latin typeface="+mj-lt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4FC93-167D-70C4-D2FE-4D8AB644A76C}"/>
              </a:ext>
            </a:extLst>
          </p:cNvPr>
          <p:cNvSpPr txBox="1"/>
          <p:nvPr/>
        </p:nvSpPr>
        <p:spPr>
          <a:xfrm>
            <a:off x="6053844" y="5149110"/>
            <a:ext cx="1474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2E2E2E"/>
                </a:solidFill>
                <a:effectLst/>
                <a:latin typeface="+mj-lt"/>
              </a:rPr>
              <a:t>Do you need to retain existing RFT VDI?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A7D5-8D1F-9A73-D8F1-C181765F6BAD}"/>
              </a:ext>
            </a:extLst>
          </p:cNvPr>
          <p:cNvSpPr txBox="1"/>
          <p:nvPr/>
        </p:nvSpPr>
        <p:spPr>
          <a:xfrm>
            <a:off x="7550079" y="5308832"/>
            <a:ext cx="30436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+mj-lt"/>
              </a:rPr>
              <a:t>Yes</a:t>
            </a:r>
            <a:r>
              <a:rPr lang="en-GB" sz="1200" dirty="0">
                <a:latin typeface="+mj-lt"/>
              </a:rPr>
              <a:t>/ No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6D5C1-6CEB-0EBF-D951-BB561480C7F6}"/>
              </a:ext>
            </a:extLst>
          </p:cNvPr>
          <p:cNvSpPr txBox="1"/>
          <p:nvPr/>
        </p:nvSpPr>
        <p:spPr>
          <a:xfrm>
            <a:off x="9862464" y="3662757"/>
            <a:ext cx="174828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100" dirty="0">
                <a:latin typeface="+mj-lt"/>
              </a:rPr>
              <a:t>Populate next 24 hours as End Date &amp; Time field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51104-1DDA-63CE-409A-17AC95DB36F8}"/>
              </a:ext>
            </a:extLst>
          </p:cNvPr>
          <p:cNvSpPr txBox="1"/>
          <p:nvPr/>
        </p:nvSpPr>
        <p:spPr>
          <a:xfrm>
            <a:off x="6174649" y="4355014"/>
            <a:ext cx="486223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Label:- Accounts would be unavailable during this downtime window.</a:t>
            </a:r>
            <a:endParaRPr lang="en-GB" sz="12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5E427-1B33-EA2B-162B-F2DB00EB75F6}"/>
              </a:ext>
            </a:extLst>
          </p:cNvPr>
          <p:cNvSpPr txBox="1"/>
          <p:nvPr/>
        </p:nvSpPr>
        <p:spPr>
          <a:xfrm>
            <a:off x="487298" y="1750794"/>
            <a:ext cx="443262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  <a:latin typeface="+mj-lt"/>
                <a:cs typeface="Calibri Light"/>
              </a:rPr>
              <a:t>Validation</a:t>
            </a:r>
            <a:r>
              <a:rPr lang="en-US" sz="1050" dirty="0">
                <a:solidFill>
                  <a:srgbClr val="C00000"/>
                </a:solidFill>
                <a:latin typeface="+mj-lt"/>
                <a:cs typeface="Calibri Light"/>
              </a:rPr>
              <a:t> = New Account start date &gt;= Current Account End date</a:t>
            </a:r>
          </a:p>
          <a:p>
            <a:r>
              <a:rPr lang="en-US" sz="1050" dirty="0">
                <a:solidFill>
                  <a:srgbClr val="C00000"/>
                </a:solidFill>
                <a:latin typeface="+mj-lt"/>
                <a:cs typeface="Calibri Light"/>
              </a:rPr>
              <a:t>New account name is same as </a:t>
            </a:r>
            <a:r>
              <a:rPr lang="en-GB" sz="1050" b="0" i="0" dirty="0">
                <a:solidFill>
                  <a:srgbClr val="C00000"/>
                </a:solidFill>
                <a:effectLst/>
                <a:latin typeface="+mj-lt"/>
              </a:rPr>
              <a:t>Requested</a:t>
            </a:r>
            <a:r>
              <a:rPr lang="en-GB" sz="1050" b="0" i="0" u="none" strike="noStrike" dirty="0">
                <a:solidFill>
                  <a:srgbClr val="C00000"/>
                </a:solidFill>
                <a:effectLst/>
                <a:latin typeface="+mj-lt"/>
              </a:rPr>
              <a:t> For*</a:t>
            </a:r>
            <a:r>
              <a:rPr lang="en-US" sz="1050" dirty="0">
                <a:solidFill>
                  <a:srgbClr val="C00000"/>
                </a:solidFill>
                <a:latin typeface="+mj-lt"/>
                <a:cs typeface="Calibri Light"/>
              </a:rPr>
              <a:t>  </a:t>
            </a:r>
            <a:endParaRPr lang="en-GB" sz="105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E65F827-0A7F-733F-C85D-D6D769996E0D}"/>
              </a:ext>
            </a:extLst>
          </p:cNvPr>
          <p:cNvCxnSpPr>
            <a:cxnSpLocks/>
          </p:cNvCxnSpPr>
          <p:nvPr/>
        </p:nvCxnSpPr>
        <p:spPr>
          <a:xfrm>
            <a:off x="5107254" y="854543"/>
            <a:ext cx="946590" cy="194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7D07B-521A-A6C3-ECC1-8457C23D2AD6}"/>
              </a:ext>
            </a:extLst>
          </p:cNvPr>
          <p:cNvSpPr txBox="1"/>
          <p:nvPr/>
        </p:nvSpPr>
        <p:spPr>
          <a:xfrm>
            <a:off x="6053844" y="911115"/>
            <a:ext cx="305721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rgbClr val="2E2E2E"/>
                </a:solidFill>
                <a:latin typeface="+mj-lt"/>
                <a:cs typeface="Calibri Light"/>
              </a:rPr>
              <a:t>When ‘No’ is selected display KB article</a:t>
            </a:r>
            <a:endParaRPr lang="en-GB" sz="1200" dirty="0">
              <a:latin typeface="+mj-lt"/>
              <a:cs typeface="Calibri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47856F-7E2C-748C-930C-61986AF0BCEC}"/>
              </a:ext>
            </a:extLst>
          </p:cNvPr>
          <p:cNvSpPr txBox="1"/>
          <p:nvPr/>
        </p:nvSpPr>
        <p:spPr>
          <a:xfrm>
            <a:off x="6174649" y="4638744"/>
            <a:ext cx="486223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Validation – Start date of downtime &gt;=/ new account start date .</a:t>
            </a:r>
            <a:endParaRPr lang="en-GB" sz="12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64525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F1371-68F1-BD57-2F5B-927B4B3E9F4C}"/>
              </a:ext>
            </a:extLst>
          </p:cNvPr>
          <p:cNvSpPr/>
          <p:nvPr/>
        </p:nvSpPr>
        <p:spPr>
          <a:xfrm>
            <a:off x="198304" y="2556761"/>
            <a:ext cx="5923877" cy="17853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D27E4-86AE-013F-8382-62871E71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556" y="236864"/>
            <a:ext cx="11292840" cy="571500"/>
          </a:xfrm>
        </p:spPr>
        <p:txBody>
          <a:bodyPr>
            <a:normAutofit fontScale="90000"/>
          </a:bodyPr>
          <a:lstStyle/>
          <a:p>
            <a:r>
              <a:rPr lang="en-GB" sz="2000" b="1">
                <a:solidFill>
                  <a:srgbClr val="0070C0"/>
                </a:solidFill>
                <a:latin typeface="Lato"/>
                <a:ea typeface="Lato"/>
                <a:cs typeface="Lato"/>
              </a:rPr>
              <a:t>Mover-Transfer 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6228D-7898-8EB6-6989-17C49FDB4EA6}"/>
              </a:ext>
            </a:extLst>
          </p:cNvPr>
          <p:cNvSpPr txBox="1"/>
          <p:nvPr/>
        </p:nvSpPr>
        <p:spPr>
          <a:xfrm>
            <a:off x="523607" y="4348632"/>
            <a:ext cx="1064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+mj-lt"/>
              </a:rPr>
              <a:t>Please select colleague who can help to route required notifications when requester is unavailable.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60077-64FB-D85D-E5DF-78AFFAF04828}"/>
              </a:ext>
            </a:extLst>
          </p:cNvPr>
          <p:cNvSpPr txBox="1"/>
          <p:nvPr/>
        </p:nvSpPr>
        <p:spPr>
          <a:xfrm>
            <a:off x="449579" y="4953828"/>
            <a:ext cx="13679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+mj-lt"/>
              </a:rPr>
              <a:t>Neighbour/ colleague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7EABE-5FFC-20E7-8635-26779D528D39}"/>
              </a:ext>
            </a:extLst>
          </p:cNvPr>
          <p:cNvSpPr txBox="1"/>
          <p:nvPr/>
        </p:nvSpPr>
        <p:spPr>
          <a:xfrm>
            <a:off x="1817491" y="5076939"/>
            <a:ext cx="297892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Lookup field to </a:t>
            </a:r>
            <a:r>
              <a:rPr lang="en-GB" sz="1600" err="1">
                <a:latin typeface="+mj-lt"/>
              </a:rPr>
              <a:t>sys_user</a:t>
            </a:r>
            <a:r>
              <a:rPr lang="en-GB" sz="1600">
                <a:latin typeface="+mj-lt"/>
              </a:rPr>
              <a:t> table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3A5AA-59B8-8F3C-D067-F5268F92ADCA}"/>
              </a:ext>
            </a:extLst>
          </p:cNvPr>
          <p:cNvSpPr txBox="1"/>
          <p:nvPr/>
        </p:nvSpPr>
        <p:spPr>
          <a:xfrm>
            <a:off x="5725172" y="4968567"/>
            <a:ext cx="15298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+mj-lt"/>
              </a:rPr>
              <a:t>Neighbour/ colleague Emp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7B2F2-2E09-AF0A-C2B4-3499682100D3}"/>
              </a:ext>
            </a:extLst>
          </p:cNvPr>
          <p:cNvSpPr txBox="1"/>
          <p:nvPr/>
        </p:nvSpPr>
        <p:spPr>
          <a:xfrm>
            <a:off x="7726357" y="4912711"/>
            <a:ext cx="29789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Auto-populate Neighbour/ colleague Emp Id and is non-editable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7818A-013E-4771-70D6-18E4830EA539}"/>
              </a:ext>
            </a:extLst>
          </p:cNvPr>
          <p:cNvSpPr txBox="1"/>
          <p:nvPr/>
        </p:nvSpPr>
        <p:spPr>
          <a:xfrm>
            <a:off x="405439" y="1011360"/>
            <a:ext cx="177928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Do you need to retain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SourceSansPro"/>
              </a:rPr>
              <a:t>email address*</a:t>
            </a:r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?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C260E-DFD8-DFF5-8688-D44C3AA7A261}"/>
              </a:ext>
            </a:extLst>
          </p:cNvPr>
          <p:cNvSpPr txBox="1"/>
          <p:nvPr/>
        </p:nvSpPr>
        <p:spPr>
          <a:xfrm>
            <a:off x="2284054" y="1171082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dirty="0">
                <a:latin typeface="+mj-lt"/>
              </a:rPr>
              <a:t>Yes/ No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3B5A6-7BBB-3AA0-4496-754BE7A13B80}"/>
              </a:ext>
            </a:extLst>
          </p:cNvPr>
          <p:cNvSpPr txBox="1"/>
          <p:nvPr/>
        </p:nvSpPr>
        <p:spPr>
          <a:xfrm>
            <a:off x="385208" y="2558714"/>
            <a:ext cx="1975407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0" i="0" dirty="0">
                <a:solidFill>
                  <a:srgbClr val="2E2E2E"/>
                </a:solidFill>
                <a:effectLst/>
                <a:latin typeface="+mj-lt"/>
              </a:rPr>
              <a:t>Do you need to retain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SourceSansPro"/>
              </a:rPr>
              <a:t>existing mailbox content</a:t>
            </a:r>
            <a:r>
              <a:rPr lang="en-GB" sz="1400" b="0" i="0" dirty="0">
                <a:solidFill>
                  <a:srgbClr val="2E2E2E"/>
                </a:solidFill>
                <a:effectLst/>
                <a:latin typeface="+mj-lt"/>
              </a:rPr>
              <a:t>?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400" dirty="0">
              <a:latin typeface="+mj-l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52027-9F6F-13A4-22D0-D87AC7E9A0E4}"/>
              </a:ext>
            </a:extLst>
          </p:cNvPr>
          <p:cNvSpPr txBox="1"/>
          <p:nvPr/>
        </p:nvSpPr>
        <p:spPr>
          <a:xfrm>
            <a:off x="2459942" y="2773387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dirty="0">
                <a:latin typeface="+mj-lt"/>
              </a:rPr>
              <a:t>Yes/ No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8B51D-CDB7-01F6-5A18-BD6F659EBEF3}"/>
              </a:ext>
            </a:extLst>
          </p:cNvPr>
          <p:cNvSpPr txBox="1"/>
          <p:nvPr/>
        </p:nvSpPr>
        <p:spPr>
          <a:xfrm>
            <a:off x="6283934" y="1011360"/>
            <a:ext cx="197540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Do you need to retain other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SourceSansPro"/>
              </a:rPr>
              <a:t>systems access</a:t>
            </a:r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?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62625-7079-70AB-8ED8-8687D1CCCA79}"/>
              </a:ext>
            </a:extLst>
          </p:cNvPr>
          <p:cNvSpPr txBox="1"/>
          <p:nvPr/>
        </p:nvSpPr>
        <p:spPr>
          <a:xfrm>
            <a:off x="8421094" y="1171082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Yes/ No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137A9-20F4-D521-2891-C0D8A8D4B9F1}"/>
              </a:ext>
            </a:extLst>
          </p:cNvPr>
          <p:cNvSpPr txBox="1"/>
          <p:nvPr/>
        </p:nvSpPr>
        <p:spPr>
          <a:xfrm>
            <a:off x="374192" y="3411954"/>
            <a:ext cx="208575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0" i="0" dirty="0">
                <a:solidFill>
                  <a:srgbClr val="2E2E2E"/>
                </a:solidFill>
                <a:effectLst/>
                <a:latin typeface="+mj-lt"/>
              </a:rPr>
              <a:t>Do you need to retain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SourceSansPro"/>
              </a:rPr>
              <a:t>existing OneDrive content</a:t>
            </a:r>
            <a:r>
              <a:rPr lang="en-GB" sz="1400" b="0" i="0" dirty="0">
                <a:solidFill>
                  <a:srgbClr val="2E2E2E"/>
                </a:solidFill>
                <a:effectLst/>
                <a:latin typeface="+mj-lt"/>
              </a:rPr>
              <a:t>?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400" dirty="0">
              <a:latin typeface="+mj-lt"/>
              <a:cs typeface="Calibri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DC6A86-B125-05AF-1BBD-FCC4ABF8C6B7}"/>
              </a:ext>
            </a:extLst>
          </p:cNvPr>
          <p:cNvSpPr txBox="1"/>
          <p:nvPr/>
        </p:nvSpPr>
        <p:spPr>
          <a:xfrm>
            <a:off x="2459942" y="3411954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Yes/ No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0BBA24-D430-A559-7909-AD0765884D23}"/>
              </a:ext>
            </a:extLst>
          </p:cNvPr>
          <p:cNvSpPr txBox="1"/>
          <p:nvPr/>
        </p:nvSpPr>
        <p:spPr>
          <a:xfrm>
            <a:off x="6283934" y="2026936"/>
            <a:ext cx="197540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 dirty="0">
                <a:solidFill>
                  <a:srgbClr val="2E2E2E"/>
                </a:solidFill>
                <a:effectLst/>
                <a:latin typeface="+mj-lt"/>
              </a:rPr>
              <a:t>Do you need to retain existing laptop/ hardware?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600" dirty="0">
              <a:latin typeface="+mj-lt"/>
              <a:cs typeface="Calibri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B591F-8C45-8140-591E-DA6F5AD71C6F}"/>
              </a:ext>
            </a:extLst>
          </p:cNvPr>
          <p:cNvSpPr txBox="1"/>
          <p:nvPr/>
        </p:nvSpPr>
        <p:spPr>
          <a:xfrm>
            <a:off x="8421094" y="2186658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Yes/ No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4545B767-0032-399F-5553-846899E11A26}"/>
              </a:ext>
            </a:extLst>
          </p:cNvPr>
          <p:cNvSpPr txBox="1"/>
          <p:nvPr/>
        </p:nvSpPr>
        <p:spPr>
          <a:xfrm>
            <a:off x="6301129" y="2936147"/>
            <a:ext cx="197540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Calibri Light"/>
                <a:cs typeface="Segoe UI"/>
              </a:rPr>
              <a:t>Personal  Email* </a:t>
            </a: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97E4B84C-2BED-FDFF-EF57-A3AA8AD0827F}"/>
              </a:ext>
            </a:extLst>
          </p:cNvPr>
          <p:cNvSpPr txBox="1"/>
          <p:nvPr/>
        </p:nvSpPr>
        <p:spPr>
          <a:xfrm>
            <a:off x="8313907" y="2803107"/>
            <a:ext cx="33263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Email validations/ @lseg.com not allowed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73898-6EA9-486C-D816-F0124DE8B637}"/>
              </a:ext>
            </a:extLst>
          </p:cNvPr>
          <p:cNvSpPr txBox="1"/>
          <p:nvPr/>
        </p:nvSpPr>
        <p:spPr>
          <a:xfrm>
            <a:off x="1442099" y="1553228"/>
            <a:ext cx="40611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Label:- Email address can only be retained when old account is disabled and team will process same in downtime window  </a:t>
            </a:r>
            <a:endParaRPr lang="en-GB" sz="12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33B38-D812-C7E1-2AA7-2D85E0899226}"/>
              </a:ext>
            </a:extLst>
          </p:cNvPr>
          <p:cNvSpPr txBox="1"/>
          <p:nvPr/>
        </p:nvSpPr>
        <p:spPr>
          <a:xfrm>
            <a:off x="8276536" y="1601357"/>
            <a:ext cx="370691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Populate when conversion is within same entity</a:t>
            </a:r>
            <a:endParaRPr lang="en-GB" sz="16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F474D-CBA3-03E0-161B-EEEE2143E4E3}"/>
              </a:ext>
            </a:extLst>
          </p:cNvPr>
          <p:cNvSpPr txBox="1"/>
          <p:nvPr/>
        </p:nvSpPr>
        <p:spPr>
          <a:xfrm>
            <a:off x="427096" y="2042464"/>
            <a:ext cx="56724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solidFill>
                  <a:srgbClr val="C00000"/>
                </a:solidFill>
                <a:effectLst/>
                <a:latin typeface="+mj-lt"/>
              </a:rPr>
              <a:t>Label:- Existing mailbox content  and One drive will be migrated  once email address is migrated to new account. </a:t>
            </a:r>
            <a:endParaRPr lang="en-GB" sz="1200" dirty="0">
              <a:solidFill>
                <a:srgbClr val="C00000"/>
              </a:solidFill>
              <a:latin typeface="+mj-l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5428B-A14E-EFEB-9475-3B0B66A50D08}"/>
              </a:ext>
            </a:extLst>
          </p:cNvPr>
          <p:cNvSpPr txBox="1"/>
          <p:nvPr/>
        </p:nvSpPr>
        <p:spPr>
          <a:xfrm>
            <a:off x="8276536" y="1919259"/>
            <a:ext cx="370691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b="0" i="0" dirty="0">
                <a:effectLst/>
                <a:highlight>
                  <a:srgbClr val="FFFF00"/>
                </a:highlight>
                <a:latin typeface="+mj-lt"/>
              </a:rPr>
              <a:t>Populate when meeting criteria for laptop retention.</a:t>
            </a:r>
            <a:r>
              <a:rPr lang="en-GB" sz="1200" b="0" i="0" dirty="0">
                <a:effectLst/>
                <a:latin typeface="+mj-lt"/>
              </a:rPr>
              <a:t> </a:t>
            </a:r>
            <a:endParaRPr lang="en-GB" sz="16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6444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DE6F2E-1C45-E9B2-4791-6364B6D9FECA}"/>
              </a:ext>
            </a:extLst>
          </p:cNvPr>
          <p:cNvSpPr/>
          <p:nvPr/>
        </p:nvSpPr>
        <p:spPr>
          <a:xfrm>
            <a:off x="346463" y="1454046"/>
            <a:ext cx="11499074" cy="5216577"/>
          </a:xfrm>
          <a:prstGeom prst="roundRect">
            <a:avLst/>
          </a:prstGeom>
          <a:solidFill>
            <a:srgbClr val="DDFD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517E-951C-4A0A-9738-5872DFC4EC65}"/>
              </a:ext>
            </a:extLst>
          </p:cNvPr>
          <p:cNvSpPr txBox="1"/>
          <p:nvPr/>
        </p:nvSpPr>
        <p:spPr>
          <a:xfrm>
            <a:off x="346463" y="410182"/>
            <a:ext cx="147448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>
                <a:solidFill>
                  <a:srgbClr val="2E2E2E"/>
                </a:solidFill>
                <a:effectLst/>
                <a:latin typeface="+mj-lt"/>
              </a:rPr>
              <a:t>Do you need to retain existing Hardware?</a:t>
            </a:r>
            <a:r>
              <a:rPr lang="en-GB" sz="16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29756-EE05-449E-B303-7DCD902B9690}"/>
              </a:ext>
            </a:extLst>
          </p:cNvPr>
          <p:cNvSpPr txBox="1"/>
          <p:nvPr/>
        </p:nvSpPr>
        <p:spPr>
          <a:xfrm>
            <a:off x="1982704" y="569904"/>
            <a:ext cx="321920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>
                <a:latin typeface="+mj-lt"/>
              </a:rPr>
              <a:t>Yes/ No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08184-C214-FE62-2B95-69F223C1E38E}"/>
              </a:ext>
            </a:extLst>
          </p:cNvPr>
          <p:cNvSpPr txBox="1"/>
          <p:nvPr/>
        </p:nvSpPr>
        <p:spPr>
          <a:xfrm>
            <a:off x="1350279" y="1447865"/>
            <a:ext cx="516991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0" i="0">
                <a:solidFill>
                  <a:srgbClr val="2E2E2E"/>
                </a:solidFill>
                <a:effectLst/>
                <a:latin typeface="+mj-lt"/>
              </a:rPr>
              <a:t>Visible when do you need to retain existing Hardware= No</a:t>
            </a:r>
            <a:r>
              <a:rPr lang="en-GB" sz="16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AD0E2FE5-6C55-EFCE-0C26-DA6650395D21}"/>
              </a:ext>
            </a:extLst>
          </p:cNvPr>
          <p:cNvSpPr txBox="1"/>
          <p:nvPr/>
        </p:nvSpPr>
        <p:spPr>
          <a:xfrm>
            <a:off x="463976" y="2048194"/>
            <a:ext cx="16793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rgbClr val="2E2E2E"/>
                </a:solidFill>
                <a:latin typeface="+mj-lt"/>
              </a:rPr>
              <a:t>How would you like handover the hardware? *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520BDA3-475E-E003-0E62-26C6CEFA3F57}"/>
              </a:ext>
            </a:extLst>
          </p:cNvPr>
          <p:cNvSpPr txBox="1"/>
          <p:nvPr/>
        </p:nvSpPr>
        <p:spPr>
          <a:xfrm>
            <a:off x="2260863" y="1925084"/>
            <a:ext cx="29789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latin typeface="Calibri Light"/>
                <a:cs typeface="Segoe UI"/>
              </a:rPr>
              <a:t>Drop-down field  </a:t>
            </a:r>
          </a:p>
          <a:p>
            <a:r>
              <a:rPr lang="en-GB" sz="1600">
                <a:latin typeface="Calibri Light"/>
                <a:cs typeface="Segoe UI"/>
              </a:rPr>
              <a:t>1. Handover to TechBar</a:t>
            </a:r>
          </a:p>
          <a:p>
            <a:r>
              <a:rPr lang="en-GB" sz="1600">
                <a:latin typeface="Calibri Light"/>
                <a:cs typeface="Segoe UI"/>
              </a:rPr>
              <a:t>2. Line Manager / Colleague </a:t>
            </a:r>
          </a:p>
          <a:p>
            <a:r>
              <a:rPr lang="en-GB" sz="1600">
                <a:latin typeface="Calibri Light"/>
                <a:cs typeface="Segoe UI"/>
              </a:rPr>
              <a:t>3. Courier required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B28B81C-568F-5360-EBCE-517F035AE9A0}"/>
              </a:ext>
            </a:extLst>
          </p:cNvPr>
          <p:cNvSpPr txBox="1"/>
          <p:nvPr/>
        </p:nvSpPr>
        <p:spPr>
          <a:xfrm>
            <a:off x="-9640" y="2724934"/>
            <a:ext cx="2253085" cy="6924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>
                <a:solidFill>
                  <a:srgbClr val="C00000"/>
                </a:solidFill>
              </a:rPr>
              <a:t>C</a:t>
            </a:r>
            <a:r>
              <a:rPr lang="en-GB" sz="1300" dirty="0">
                <a:solidFill>
                  <a:srgbClr val="C00000"/>
                </a:solidFill>
                <a:latin typeface="Calibri Light"/>
                <a:cs typeface="Calibri Light"/>
              </a:rPr>
              <a:t>ourier Service Option shouldn’t be visible for APAC regions users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7BFC9116-63DB-D1C6-F1F9-932FBFEC5BEC}"/>
              </a:ext>
            </a:extLst>
          </p:cNvPr>
          <p:cNvSpPr txBox="1"/>
          <p:nvPr/>
        </p:nvSpPr>
        <p:spPr>
          <a:xfrm>
            <a:off x="6498521" y="1999635"/>
            <a:ext cx="14780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rgbClr val="2E2E2E"/>
                </a:solidFill>
                <a:latin typeface="+mj-lt"/>
              </a:rPr>
              <a:t>Location name of </a:t>
            </a:r>
            <a:r>
              <a:rPr lang="en-GB" sz="1600" err="1">
                <a:solidFill>
                  <a:srgbClr val="2E2E2E"/>
                </a:solidFill>
                <a:latin typeface="+mj-lt"/>
              </a:rPr>
              <a:t>TechBar</a:t>
            </a:r>
            <a:r>
              <a:rPr lang="en-GB" sz="1600">
                <a:solidFill>
                  <a:srgbClr val="2E2E2E"/>
                </a:solidFill>
                <a:latin typeface="+mj-lt"/>
              </a:rPr>
              <a:t> *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A5C39853-FD3C-6944-0BA3-8263A73E0F4D}"/>
              </a:ext>
            </a:extLst>
          </p:cNvPr>
          <p:cNvSpPr txBox="1"/>
          <p:nvPr/>
        </p:nvSpPr>
        <p:spPr>
          <a:xfrm>
            <a:off x="8477937" y="1999634"/>
            <a:ext cx="321665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rgbClr val="2E2E2E"/>
                </a:solidFill>
                <a:latin typeface="+mj-lt"/>
              </a:rPr>
              <a:t>Auto-populate the Requested For related Location- </a:t>
            </a:r>
            <a:r>
              <a:rPr lang="en-GB" sz="1600" err="1">
                <a:solidFill>
                  <a:srgbClr val="2E2E2E"/>
                </a:solidFill>
                <a:latin typeface="+mj-lt"/>
              </a:rPr>
              <a:t>TechBar</a:t>
            </a:r>
            <a:endParaRPr lang="en-GB" sz="1600">
              <a:solidFill>
                <a:srgbClr val="2E2E2E"/>
              </a:solidFill>
              <a:latin typeface="+mj-lt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CE067E3C-6A64-2215-D82B-0CC8B6778D62}"/>
              </a:ext>
            </a:extLst>
          </p:cNvPr>
          <p:cNvSpPr txBox="1"/>
          <p:nvPr/>
        </p:nvSpPr>
        <p:spPr>
          <a:xfrm>
            <a:off x="6575507" y="2741024"/>
            <a:ext cx="158488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2E2E2E"/>
                </a:solidFill>
                <a:latin typeface="+mj-lt"/>
              </a:rPr>
              <a:t>Specify Location</a:t>
            </a:r>
            <a:endParaRPr lang="en-GB" sz="1600">
              <a:solidFill>
                <a:srgbClr val="2E2E2E"/>
              </a:solidFill>
              <a:latin typeface="+mj-lt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60BA06AB-77DE-25F2-0BC4-5FB486563795}"/>
              </a:ext>
            </a:extLst>
          </p:cNvPr>
          <p:cNvSpPr txBox="1"/>
          <p:nvPr/>
        </p:nvSpPr>
        <p:spPr>
          <a:xfrm>
            <a:off x="8554923" y="2741023"/>
            <a:ext cx="31396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rgbClr val="2E2E2E"/>
                </a:solidFill>
                <a:latin typeface="+mj-lt"/>
              </a:rPr>
              <a:t>Free 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B7EF42-D01A-CB52-8006-2B815653DD23}"/>
              </a:ext>
            </a:extLst>
          </p:cNvPr>
          <p:cNvCxnSpPr>
            <a:cxnSpLocks/>
          </p:cNvCxnSpPr>
          <p:nvPr/>
        </p:nvCxnSpPr>
        <p:spPr>
          <a:xfrm>
            <a:off x="4359394" y="2267248"/>
            <a:ext cx="1988178" cy="1291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1">
            <a:extLst>
              <a:ext uri="{FF2B5EF4-FFF2-40B4-BE49-F238E27FC236}">
                <a16:creationId xmlns:a16="http://schemas.microsoft.com/office/drawing/2014/main" id="{8C2ABC46-3E3C-6BC2-C728-80BB5AD85499}"/>
              </a:ext>
            </a:extLst>
          </p:cNvPr>
          <p:cNvSpPr txBox="1"/>
          <p:nvPr/>
        </p:nvSpPr>
        <p:spPr>
          <a:xfrm>
            <a:off x="6608347" y="3279160"/>
            <a:ext cx="14780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solidFill>
                  <a:srgbClr val="2E2E2E"/>
                </a:solidFill>
                <a:latin typeface="+mj-lt"/>
              </a:rPr>
              <a:t>Name of the person*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86F3C832-1105-BF12-2F31-05A00C47934C}"/>
              </a:ext>
            </a:extLst>
          </p:cNvPr>
          <p:cNvSpPr txBox="1"/>
          <p:nvPr/>
        </p:nvSpPr>
        <p:spPr>
          <a:xfrm>
            <a:off x="8510777" y="3415773"/>
            <a:ext cx="31463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Auto-populate the LM and editable </a:t>
            </a:r>
            <a:endParaRPr lang="en-GB" sz="1600">
              <a:latin typeface="+mj-lt"/>
              <a:cs typeface="Calibri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B133F1-E60E-42CA-9354-90EF22D6ADD4}"/>
              </a:ext>
            </a:extLst>
          </p:cNvPr>
          <p:cNvCxnSpPr>
            <a:cxnSpLocks/>
          </p:cNvCxnSpPr>
          <p:nvPr/>
        </p:nvCxnSpPr>
        <p:spPr>
          <a:xfrm>
            <a:off x="4604841" y="2724934"/>
            <a:ext cx="1988178" cy="7578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">
            <a:extLst>
              <a:ext uri="{FF2B5EF4-FFF2-40B4-BE49-F238E27FC236}">
                <a16:creationId xmlns:a16="http://schemas.microsoft.com/office/drawing/2014/main" id="{14BE10C3-C72A-E23B-958B-E4472ED92C7A}"/>
              </a:ext>
            </a:extLst>
          </p:cNvPr>
          <p:cNvSpPr txBox="1"/>
          <p:nvPr/>
        </p:nvSpPr>
        <p:spPr>
          <a:xfrm>
            <a:off x="6056160" y="4583900"/>
            <a:ext cx="24529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latin typeface="Calibri Light"/>
                <a:cs typeface="Segoe UI"/>
              </a:rPr>
              <a:t>Agreed Date &amp; Time for Hardware Handover</a:t>
            </a:r>
            <a:r>
              <a:rPr lang="en-GB" sz="1600">
                <a:solidFill>
                  <a:srgbClr val="2E2E2E"/>
                </a:solidFill>
                <a:latin typeface="+mj-lt"/>
              </a:rPr>
              <a:t>*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5636797D-F200-59A1-CE26-FBF73A5BCB4F}"/>
              </a:ext>
            </a:extLst>
          </p:cNvPr>
          <p:cNvSpPr txBox="1"/>
          <p:nvPr/>
        </p:nvSpPr>
        <p:spPr>
          <a:xfrm>
            <a:off x="8222118" y="4676289"/>
            <a:ext cx="332638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Date &amp; Time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2B10875F-AF1B-A3C7-1FD2-D6F7059539D8}"/>
              </a:ext>
            </a:extLst>
          </p:cNvPr>
          <p:cNvSpPr txBox="1"/>
          <p:nvPr/>
        </p:nvSpPr>
        <p:spPr>
          <a:xfrm>
            <a:off x="383990" y="5242317"/>
            <a:ext cx="150066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latin typeface="Calibri Light"/>
                <a:cs typeface="Segoe UI"/>
              </a:rPr>
              <a:t>Current People Leader </a:t>
            </a:r>
          </a:p>
          <a:p>
            <a:r>
              <a:rPr lang="en-GB" sz="1600">
                <a:latin typeface="Calibri Light"/>
                <a:cs typeface="Segoe UI"/>
              </a:rPr>
              <a:t>Cost Centre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BD491CC-F381-57BC-A832-38C8C1333DC6}"/>
              </a:ext>
            </a:extLst>
          </p:cNvPr>
          <p:cNvSpPr txBox="1"/>
          <p:nvPr/>
        </p:nvSpPr>
        <p:spPr>
          <a:xfrm>
            <a:off x="1824748" y="5378176"/>
            <a:ext cx="33263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Auto populate LM cost Center and non-editable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74053EDE-766A-9AAA-C7DA-BA422609170B}"/>
              </a:ext>
            </a:extLst>
          </p:cNvPr>
          <p:cNvSpPr txBox="1"/>
          <p:nvPr/>
        </p:nvSpPr>
        <p:spPr>
          <a:xfrm>
            <a:off x="6149821" y="5345079"/>
            <a:ext cx="24529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latin typeface="Calibri Light"/>
                <a:cs typeface="Segoe UI"/>
              </a:rPr>
              <a:t>Personal Mobile </a:t>
            </a:r>
          </a:p>
          <a:p>
            <a:r>
              <a:rPr lang="en-GB" sz="1600">
                <a:latin typeface="Calibri Light"/>
                <a:cs typeface="Segoe UI"/>
              </a:rPr>
              <a:t>Number</a:t>
            </a:r>
            <a:r>
              <a:rPr lang="en-GB" sz="1600">
                <a:solidFill>
                  <a:srgbClr val="2E2E2E"/>
                </a:solidFill>
                <a:latin typeface="+mj-lt"/>
              </a:rPr>
              <a:t>*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A00ECAEE-0615-B99F-DCD0-64BA12157E43}"/>
              </a:ext>
            </a:extLst>
          </p:cNvPr>
          <p:cNvSpPr txBox="1"/>
          <p:nvPr/>
        </p:nvSpPr>
        <p:spPr>
          <a:xfrm>
            <a:off x="8215137" y="5466223"/>
            <a:ext cx="33407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Numbers only</a:t>
            </a:r>
            <a:endParaRPr lang="en-US"/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0929F1D8-779A-F2F2-7C87-1654FD4E3D86}"/>
              </a:ext>
            </a:extLst>
          </p:cNvPr>
          <p:cNvSpPr txBox="1"/>
          <p:nvPr/>
        </p:nvSpPr>
        <p:spPr>
          <a:xfrm>
            <a:off x="438707" y="4529597"/>
            <a:ext cx="12007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latin typeface="Calibri Light"/>
                <a:cs typeface="Segoe UI"/>
              </a:rPr>
              <a:t>Personal </a:t>
            </a:r>
          </a:p>
          <a:p>
            <a:r>
              <a:rPr lang="en-GB" sz="1600">
                <a:latin typeface="Calibri Light"/>
                <a:cs typeface="Segoe UI"/>
              </a:rPr>
              <a:t>Email* </a:t>
            </a: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1BBFD76C-4A13-6022-67E4-64EF35D8CBD0}"/>
              </a:ext>
            </a:extLst>
          </p:cNvPr>
          <p:cNvSpPr txBox="1"/>
          <p:nvPr/>
        </p:nvSpPr>
        <p:spPr>
          <a:xfrm>
            <a:off x="1784029" y="4641434"/>
            <a:ext cx="33263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+mj-lt"/>
                <a:cs typeface="Calibri Light"/>
              </a:rPr>
              <a:t>Email validations/ @lseg.com not allowed</a:t>
            </a:r>
            <a:endParaRPr lang="en-GB" sz="1600">
              <a:latin typeface="+mj-lt"/>
              <a:cs typeface="Calibri Ligh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49C0ED-2E28-0D08-468D-2728CC225E3E}"/>
              </a:ext>
            </a:extLst>
          </p:cNvPr>
          <p:cNvSpPr/>
          <p:nvPr/>
        </p:nvSpPr>
        <p:spPr>
          <a:xfrm>
            <a:off x="323981" y="3955214"/>
            <a:ext cx="11573773" cy="276045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85FA7-5E9B-D92F-AF3E-A77B2DFE5DCC}"/>
              </a:ext>
            </a:extLst>
          </p:cNvPr>
          <p:cNvSpPr txBox="1"/>
          <p:nvPr/>
        </p:nvSpPr>
        <p:spPr>
          <a:xfrm>
            <a:off x="636096" y="4026039"/>
            <a:ext cx="4137803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00">
                <a:solidFill>
                  <a:srgbClr val="C00000"/>
                </a:solidFill>
                <a:latin typeface="Calibri Light"/>
                <a:cs typeface="Segoe UI"/>
              </a:rPr>
              <a:t>Highlight when Courier is selected else hidden</a:t>
            </a:r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097D39-73A1-B279-4630-BD6EF69ECE0D}"/>
              </a:ext>
            </a:extLst>
          </p:cNvPr>
          <p:cNvSpPr txBox="1"/>
          <p:nvPr/>
        </p:nvSpPr>
        <p:spPr>
          <a:xfrm>
            <a:off x="881060" y="6147875"/>
            <a:ext cx="10143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>
                <a:latin typeface="Calibri Light"/>
                <a:cs typeface="Segoe UI"/>
              </a:rPr>
              <a:t>Label:-</a:t>
            </a:r>
            <a:r>
              <a:rPr lang="en-GB" sz="1600">
                <a:latin typeface="Calibri Light"/>
                <a:cs typeface="Segoe UI"/>
              </a:rPr>
              <a:t>We will contact you separately to provide your home address for courier collection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45A367-1F87-FF62-B85A-073C56CAFBC7}"/>
              </a:ext>
            </a:extLst>
          </p:cNvPr>
          <p:cNvSpPr txBox="1"/>
          <p:nvPr/>
        </p:nvSpPr>
        <p:spPr>
          <a:xfrm>
            <a:off x="6347572" y="4130638"/>
            <a:ext cx="5177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  <a:latin typeface="Calibri Light"/>
                <a:cs typeface="Segoe UI"/>
              </a:rPr>
              <a:t>Allow date selection until 10 Business days ahead of End Date</a:t>
            </a:r>
            <a:r>
              <a:rPr lang="en-GB" sz="1600" b="1">
                <a:latin typeface="Calibri Light"/>
                <a:cs typeface="Segoe UI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68476A-BE36-944B-C438-5B41AE721DE7}"/>
              </a:ext>
            </a:extLst>
          </p:cNvPr>
          <p:cNvSpPr txBox="1"/>
          <p:nvPr/>
        </p:nvSpPr>
        <p:spPr>
          <a:xfrm>
            <a:off x="5598930" y="300733"/>
            <a:ext cx="20520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E2E2E"/>
                </a:solidFill>
                <a:latin typeface="+mj-lt"/>
              </a:rPr>
              <a:t>Will the user need to retain their current hardware?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2912E4-0178-5F8E-5AAC-2BB16D5DD63C}"/>
              </a:ext>
            </a:extLst>
          </p:cNvPr>
          <p:cNvCxnSpPr>
            <a:cxnSpLocks/>
          </p:cNvCxnSpPr>
          <p:nvPr/>
        </p:nvCxnSpPr>
        <p:spPr>
          <a:xfrm flipH="1">
            <a:off x="2623279" y="825680"/>
            <a:ext cx="6317" cy="5833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6C1ABB-6F47-1503-E1BF-0780B10AA6ED}"/>
              </a:ext>
            </a:extLst>
          </p:cNvPr>
          <p:cNvCxnSpPr>
            <a:cxnSpLocks/>
          </p:cNvCxnSpPr>
          <p:nvPr/>
        </p:nvCxnSpPr>
        <p:spPr>
          <a:xfrm flipH="1" flipV="1">
            <a:off x="2173330" y="330713"/>
            <a:ext cx="6317" cy="2469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B4ABC7-A7FA-D77F-7C74-CEA887B0FCBD}"/>
              </a:ext>
            </a:extLst>
          </p:cNvPr>
          <p:cNvCxnSpPr>
            <a:cxnSpLocks/>
          </p:cNvCxnSpPr>
          <p:nvPr/>
        </p:nvCxnSpPr>
        <p:spPr>
          <a:xfrm>
            <a:off x="2229319" y="366034"/>
            <a:ext cx="341183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1">
            <a:extLst>
              <a:ext uri="{FF2B5EF4-FFF2-40B4-BE49-F238E27FC236}">
                <a16:creationId xmlns:a16="http://schemas.microsoft.com/office/drawing/2014/main" id="{F248409E-0F69-DFF8-BF20-3E0ED3F2F4A3}"/>
              </a:ext>
            </a:extLst>
          </p:cNvPr>
          <p:cNvSpPr txBox="1"/>
          <p:nvPr/>
        </p:nvSpPr>
        <p:spPr>
          <a:xfrm>
            <a:off x="8079258" y="314266"/>
            <a:ext cx="29789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Calibri Light"/>
                <a:cs typeface="Segoe UI"/>
              </a:rPr>
              <a:t>Drop-down field  </a:t>
            </a:r>
          </a:p>
          <a:p>
            <a:r>
              <a:rPr lang="en-GB" sz="1600" dirty="0">
                <a:latin typeface="Calibri Light"/>
                <a:cs typeface="Segoe UI"/>
              </a:rPr>
              <a:t>1. Temporarily</a:t>
            </a:r>
          </a:p>
          <a:p>
            <a:r>
              <a:rPr lang="en-GB" sz="1600" dirty="0">
                <a:latin typeface="Calibri Light"/>
                <a:cs typeface="Segoe UI"/>
              </a:rPr>
              <a:t>2. Permanently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D77BBF-5F04-6162-249A-B57C6ED03CB4}"/>
              </a:ext>
            </a:extLst>
          </p:cNvPr>
          <p:cNvCxnSpPr>
            <a:cxnSpLocks/>
          </p:cNvCxnSpPr>
          <p:nvPr/>
        </p:nvCxnSpPr>
        <p:spPr>
          <a:xfrm>
            <a:off x="3327085" y="2945097"/>
            <a:ext cx="0" cy="9578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5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ce23dd-cc6d-4aeb-8137-a3183d9ec1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1469D23D32146950330DE6D461086" ma:contentTypeVersion="12" ma:contentTypeDescription="Create a new document." ma:contentTypeScope="" ma:versionID="21761e76f6e2b189bbc058e8526876a5">
  <xsd:schema xmlns:xsd="http://www.w3.org/2001/XMLSchema" xmlns:xs="http://www.w3.org/2001/XMLSchema" xmlns:p="http://schemas.microsoft.com/office/2006/metadata/properties" xmlns:ns3="eace23dd-cc6d-4aeb-8137-a3183d9ec12d" xmlns:ns4="c6941a6d-fec6-4641-ab99-890b13932e20" targetNamespace="http://schemas.microsoft.com/office/2006/metadata/properties" ma:root="true" ma:fieldsID="2db11a998f7d3f8a85d874b5c6d646b5" ns3:_="" ns4:_="">
    <xsd:import namespace="eace23dd-cc6d-4aeb-8137-a3183d9ec12d"/>
    <xsd:import namespace="c6941a6d-fec6-4641-ab99-890b13932e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e23dd-cc6d-4aeb-8137-a3183d9ec1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41a6d-fec6-4641-ab99-890b13932e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A0888-280A-4EEC-84B8-805349282D3B}">
  <ds:schemaRefs>
    <ds:schemaRef ds:uri="c6941a6d-fec6-4641-ab99-890b13932e20"/>
    <ds:schemaRef ds:uri="eace23dd-cc6d-4aeb-8137-a3183d9ec1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7E734C-ECDF-468B-99AA-E7804DEB0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D4640F-0F8B-4A89-9DA1-8C64D2447FBE}">
  <ds:schemaRefs>
    <ds:schemaRef ds:uri="c6941a6d-fec6-4641-ab99-890b13932e20"/>
    <ds:schemaRef ds:uri="eace23dd-cc6d-4aeb-8137-a3183d9ec1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50</TotalTime>
  <Words>1073</Words>
  <Application>Microsoft Office PowerPoint</Application>
  <PresentationFormat>Widescreen</PresentationFormat>
  <Paragraphs>186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Rockwell</vt:lpstr>
      <vt:lpstr>SourceSansPro</vt:lpstr>
      <vt:lpstr>Wingdings</vt:lpstr>
      <vt:lpstr>Atlas</vt:lpstr>
      <vt:lpstr>Conversion Request Form</vt:lpstr>
      <vt:lpstr>Conversion Request Form</vt:lpstr>
      <vt:lpstr>Conversion Request Form</vt:lpstr>
      <vt:lpstr>PowerPoint Presentation</vt:lpstr>
      <vt:lpstr>Conversion Request Form</vt:lpstr>
      <vt:lpstr>PowerPoint Presentation</vt:lpstr>
      <vt:lpstr>PowerPoint Presentation</vt:lpstr>
      <vt:lpstr>Mover-Transfer Profile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Pre-Hire Onboarding Transformation Roadmap</dc:title>
  <dc:creator>Kondisetti, Rajitha</dc:creator>
  <cp:lastModifiedBy>Upasna Pandita</cp:lastModifiedBy>
  <cp:revision>2</cp:revision>
  <dcterms:created xsi:type="dcterms:W3CDTF">2022-05-23T08:18:21Z</dcterms:created>
  <dcterms:modified xsi:type="dcterms:W3CDTF">2023-04-05T08:16:17Z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0x01010024A1469D23D32146950330DE6D461086</vt:lpwstr>
  </property>
  <property fmtid="{D5CDD505-2E9C-101B-9397-08002B2CF9AE}" pid="3" name="MSIP_Label_16ffedc7-8dd7-4346-b906-eaa072ee5258_Enabled">
    <vt:lpwstr>true</vt:lpwstr>
  </property>
  <property fmtid="{D5CDD505-2E9C-101B-9397-08002B2CF9AE}" pid="4" name="MSIP_Label_16ffedc7-8dd7-4346-b906-eaa072ee5258_SetDate">
    <vt:lpwstr>2023-02-03T09:16:13Z</vt:lpwstr>
  </property>
  <property fmtid="{D5CDD505-2E9C-101B-9397-08002B2CF9AE}" pid="5" name="MSIP_Label_16ffedc7-8dd7-4346-b906-eaa072ee5258_Method">
    <vt:lpwstr>Standard</vt:lpwstr>
  </property>
  <property fmtid="{D5CDD505-2E9C-101B-9397-08002B2CF9AE}" pid="6" name="MSIP_Label_16ffedc7-8dd7-4346-b906-eaa072ee5258_Name">
    <vt:lpwstr>Corporate</vt:lpwstr>
  </property>
  <property fmtid="{D5CDD505-2E9C-101B-9397-08002B2CF9AE}" pid="7" name="MSIP_Label_16ffedc7-8dd7-4346-b906-eaa072ee5258_SiteId">
    <vt:lpwstr>287e9f0e-91ec-4cf0-b7a4-c63898072181</vt:lpwstr>
  </property>
  <property fmtid="{D5CDD505-2E9C-101B-9397-08002B2CF9AE}" pid="8" name="MSIP_Label_16ffedc7-8dd7-4346-b906-eaa072ee5258_ActionId">
    <vt:lpwstr>e658a426-af06-494e-a3f0-f70fcc74bb72</vt:lpwstr>
  </property>
  <property fmtid="{D5CDD505-2E9C-101B-9397-08002B2CF9AE}" pid="9" name="MSIP_Label_16ffedc7-8dd7-4346-b906-eaa072ee5258_ContentBits">
    <vt:lpwstr>1</vt:lpwstr>
  </property>
</Properties>
</file>