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9" r:id="rId4"/>
    <p:sldId id="260" r:id="rId5"/>
    <p:sldId id="269" r:id="rId6"/>
    <p:sldId id="270" r:id="rId7"/>
    <p:sldId id="262" r:id="rId8"/>
    <p:sldId id="263" r:id="rId9"/>
    <p:sldId id="264" r:id="rId10"/>
    <p:sldId id="265" r:id="rId11"/>
    <p:sldId id="267" r:id="rId12"/>
    <p:sldId id="25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Palatino Linotype" panose="02040502050505030304"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e7AMtMspj1o+uChxpLw86QIn3C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esh Babu C"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97" d="100"/>
          <a:sy n="97" d="100"/>
        </p:scale>
        <p:origin x="72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5463750" y="1371629"/>
            <a:ext cx="4388700"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459581"/>
            <a:ext cx="5486400" cy="3086100"/>
          </a:xfrm>
          <a:prstGeom prst="rect">
            <a:avLst/>
          </a:prstGeom>
          <a:noFill/>
          <a:ln>
            <a:noFill/>
          </a:ln>
        </p:spPr>
      </p:sp>
      <p:sp>
        <p:nvSpPr>
          <p:cNvPr id="68" name="Google Shape;68;p13"/>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094271"/>
            <a:ext cx="7772400" cy="798798"/>
          </a:xfrm>
          <a:prstGeom prst="rect">
            <a:avLst/>
          </a:prstGeom>
          <a:noFill/>
          <a:ln>
            <a:noFill/>
          </a:ln>
        </p:spPr>
        <p:txBody>
          <a:bodyPr spcFirstLastPara="1" wrap="square" lIns="91425" tIns="45700" rIns="91425" bIns="45700" anchor="ctr" anchorCtr="0">
            <a:normAutofit fontScale="90000"/>
          </a:bodyPr>
          <a:lstStyle/>
          <a:p>
            <a:pPr>
              <a:buSzPts val="4400"/>
            </a:pPr>
            <a:r>
              <a:rPr lang="en-US" sz="2700" dirty="0">
                <a:latin typeface="Times New Roman" pitchFamily="18" charset="0"/>
                <a:cs typeface="Times New Roman" pitchFamily="18" charset="0"/>
              </a:rPr>
              <a:t>A Secure Data Dynamics and Public Auditing Scheme for Cloud Storage</a:t>
            </a:r>
            <a:r>
              <a:rPr lang="en-US" dirty="0">
                <a:latin typeface="Palatino Linotype"/>
                <a:ea typeface="Palatino Linotype"/>
                <a:cs typeface="Palatino Linotype"/>
                <a:sym typeface="Palatino Linotype"/>
              </a:rPr>
              <a:t> </a:t>
            </a:r>
            <a:endParaRPr dirty="0">
              <a:latin typeface="Palatino Linotype"/>
              <a:ea typeface="Palatino Linotype"/>
              <a:cs typeface="Palatino Linotype"/>
              <a:sym typeface="Palatino Linotype"/>
            </a:endParaRPr>
          </a:p>
        </p:txBody>
      </p:sp>
      <p:sp>
        <p:nvSpPr>
          <p:cNvPr id="89" name="Google Shape;89;p1"/>
          <p:cNvSpPr txBox="1">
            <a:spLocks noGrp="1"/>
          </p:cNvSpPr>
          <p:nvPr>
            <p:ph type="subTitle" idx="1"/>
          </p:nvPr>
        </p:nvSpPr>
        <p:spPr>
          <a:xfrm>
            <a:off x="1371600" y="3136825"/>
            <a:ext cx="7086600" cy="1485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888888"/>
              </a:buClr>
              <a:buSzPct val="100000"/>
              <a:buNone/>
            </a:pPr>
            <a:r>
              <a:rPr lang="en-US" sz="2000" dirty="0">
                <a:solidFill>
                  <a:schemeClr val="tx1"/>
                </a:solidFill>
                <a:latin typeface="Palatino Linotype"/>
                <a:ea typeface="Palatino Linotype"/>
                <a:cs typeface="Palatino Linotype"/>
                <a:sym typeface="Palatino Linotype"/>
              </a:rPr>
              <a:t>Upanshu  Bhardwaj (RA2011028010083)</a:t>
            </a:r>
            <a:endParaRPr sz="2000" dirty="0">
              <a:solidFill>
                <a:schemeClr val="tx1"/>
              </a:solidFill>
              <a:latin typeface="Palatino Linotype"/>
              <a:ea typeface="Palatino Linotype"/>
              <a:cs typeface="Palatino Linotype"/>
              <a:sym typeface="Palatino Linotype"/>
            </a:endParaRPr>
          </a:p>
          <a:p>
            <a:pPr marL="0" lvl="0" indent="0" algn="l" rtl="0">
              <a:spcBef>
                <a:spcPts val="0"/>
              </a:spcBef>
              <a:spcAft>
                <a:spcPts val="0"/>
              </a:spcAft>
              <a:buClr>
                <a:srgbClr val="888888"/>
              </a:buClr>
              <a:buSzPct val="100000"/>
              <a:buNone/>
            </a:pPr>
            <a:r>
              <a:rPr lang="en-IN" sz="2000" dirty="0">
                <a:solidFill>
                  <a:schemeClr val="tx1"/>
                </a:solidFill>
                <a:latin typeface="Palatino"/>
                <a:ea typeface="Palatino Linotype"/>
                <a:cs typeface="Palatino Linotype"/>
                <a:sym typeface="Palatino Linotype"/>
              </a:rPr>
              <a:t>D.Bhargav </a:t>
            </a:r>
            <a:r>
              <a:rPr lang="en-US" sz="2000" dirty="0">
                <a:solidFill>
                  <a:schemeClr val="tx1"/>
                </a:solidFill>
                <a:latin typeface="Palatino Linotype"/>
                <a:ea typeface="Palatino Linotype"/>
                <a:cs typeface="Palatino Linotype"/>
                <a:sym typeface="Palatino Linotype"/>
              </a:rPr>
              <a:t>(RA2011028010069)</a:t>
            </a:r>
            <a:endParaRPr sz="2000" dirty="0">
              <a:solidFill>
                <a:schemeClr val="tx1"/>
              </a:solidFill>
              <a:latin typeface="Palatino Linotype"/>
              <a:ea typeface="Palatino Linotype"/>
              <a:cs typeface="Palatino Linotype"/>
              <a:sym typeface="Palatino Linotype"/>
            </a:endParaRPr>
          </a:p>
          <a:p>
            <a:pPr marL="0" lvl="0" indent="0" algn="l" rtl="0">
              <a:spcBef>
                <a:spcPts val="592"/>
              </a:spcBef>
              <a:spcAft>
                <a:spcPts val="0"/>
              </a:spcAft>
              <a:buClr>
                <a:srgbClr val="888888"/>
              </a:buClr>
              <a:buSzPct val="100000"/>
              <a:buNone/>
            </a:pPr>
            <a:r>
              <a:rPr lang="en-US" sz="2000" dirty="0">
                <a:solidFill>
                  <a:schemeClr val="tx1"/>
                </a:solidFill>
                <a:latin typeface="Palatino Linotype" panose="02040502050505030304" pitchFamily="18" charset="0"/>
                <a:ea typeface="Palatino Linotype"/>
                <a:cs typeface="Palatino Linotype"/>
                <a:sym typeface="Palatino Linotype"/>
              </a:rPr>
              <a:t>Guide name and Designation: </a:t>
            </a:r>
            <a:r>
              <a:rPr lang="en-IN" sz="2000" b="0" i="0" dirty="0">
                <a:solidFill>
                  <a:srgbClr val="212529"/>
                </a:solidFill>
                <a:effectLst/>
                <a:latin typeface="Palatino Linotype" panose="02040502050505030304" pitchFamily="18" charset="0"/>
              </a:rPr>
              <a:t>Dr. </a:t>
            </a:r>
            <a:r>
              <a:rPr lang="en-IN" sz="2000" dirty="0">
                <a:solidFill>
                  <a:srgbClr val="212529"/>
                </a:solidFill>
                <a:latin typeface="Palatino Linotype" panose="02040502050505030304" pitchFamily="18" charset="0"/>
              </a:rPr>
              <a:t>M.Sarvana(102250)</a:t>
            </a:r>
            <a:endParaRPr sz="2000" dirty="0">
              <a:solidFill>
                <a:schemeClr val="tx1"/>
              </a:solidFill>
              <a:latin typeface="Palatino Linotype" panose="02040502050505030304" pitchFamily="18" charset="0"/>
              <a:ea typeface="Palatino Linotype"/>
              <a:cs typeface="Palatino Linotype"/>
              <a:sym typeface="Palatino Linotype"/>
            </a:endParaRPr>
          </a:p>
        </p:txBody>
      </p:sp>
      <p:pic>
        <p:nvPicPr>
          <p:cNvPr id="90" name="Google Shape;90;p1"/>
          <p:cNvPicPr preferRelativeResize="0"/>
          <p:nvPr/>
        </p:nvPicPr>
        <p:blipFill rotWithShape="1">
          <a:blip r:embed="rId3">
            <a:alphaModFix/>
          </a:blip>
          <a:srcRect/>
          <a:stretch/>
        </p:blipFill>
        <p:spPr>
          <a:xfrm>
            <a:off x="7248925" y="152176"/>
            <a:ext cx="1279275" cy="431625"/>
          </a:xfrm>
          <a:prstGeom prst="rect">
            <a:avLst/>
          </a:prstGeom>
          <a:noFill/>
          <a:ln>
            <a:noFill/>
          </a:ln>
        </p:spPr>
      </p:pic>
      <p:sp>
        <p:nvSpPr>
          <p:cNvPr id="91" name="Google Shape;91;p1"/>
          <p:cNvSpPr/>
          <p:nvPr/>
        </p:nvSpPr>
        <p:spPr>
          <a:xfrm>
            <a:off x="1070400" y="246188"/>
            <a:ext cx="7003200" cy="1544400"/>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endParaRPr sz="2000" b="1"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2000" b="1" i="0" u="none" strike="noStrike" cap="none" dirty="0">
                <a:solidFill>
                  <a:schemeClr val="dk1"/>
                </a:solidFill>
                <a:latin typeface="Palatino Linotype"/>
                <a:ea typeface="Palatino Linotype"/>
                <a:cs typeface="Palatino Linotype"/>
                <a:sym typeface="Palatino Linotype"/>
              </a:rPr>
              <a:t>SRM INSTITUTE OF SCIENCE AND TECHNOLOGY </a:t>
            </a:r>
            <a:endParaRPr sz="20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dirty="0">
                <a:solidFill>
                  <a:schemeClr val="dk1"/>
                </a:solidFill>
                <a:latin typeface="Palatino Linotype"/>
                <a:ea typeface="Palatino Linotype"/>
                <a:cs typeface="Palatino Linotype"/>
                <a:sym typeface="Palatino Linotype"/>
              </a:rPr>
              <a:t>FACULTY</a:t>
            </a:r>
            <a:r>
              <a:rPr lang="en-US" sz="1500" b="1" i="0" u="none" strike="noStrike" cap="none" dirty="0">
                <a:solidFill>
                  <a:schemeClr val="dk1"/>
                </a:solidFill>
                <a:latin typeface="Palatino Linotype"/>
                <a:ea typeface="Palatino Linotype"/>
                <a:cs typeface="Palatino Linotype"/>
                <a:sym typeface="Palatino Linotype"/>
              </a:rPr>
              <a:t> OF ENGINEERING AND TECHNOLOGY</a:t>
            </a:r>
            <a:endParaRPr sz="15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i="0" u="none" strike="noStrike" cap="none" dirty="0">
                <a:solidFill>
                  <a:schemeClr val="dk1"/>
                </a:solidFill>
                <a:latin typeface="Palatino Linotype"/>
                <a:ea typeface="Palatino Linotype"/>
                <a:cs typeface="Palatino Linotype"/>
                <a:sym typeface="Palatino Linotype"/>
              </a:rPr>
              <a:t>DEPARTMENT OF NETWORKING AND COMMUNICATIONS</a:t>
            </a:r>
            <a:endParaRPr sz="1500" i="0" u="none" strike="noStrike" cap="none" dirty="0">
              <a:solidFill>
                <a:schemeClr val="dk1"/>
              </a:solidFill>
              <a:latin typeface="Palatino Linotype"/>
              <a:ea typeface="Palatino Linotype"/>
              <a:cs typeface="Palatino Linotype"/>
              <a:sym typeface="Palatino Linotype"/>
            </a:endParaRPr>
          </a:p>
          <a:p>
            <a:pPr marL="0" marR="0" lvl="0" indent="0" algn="ctr" rtl="0">
              <a:lnSpc>
                <a:spcPct val="150000"/>
              </a:lnSpc>
              <a:spcBef>
                <a:spcPts val="0"/>
              </a:spcBef>
              <a:spcAft>
                <a:spcPts val="0"/>
              </a:spcAft>
              <a:buNone/>
            </a:pPr>
            <a:r>
              <a:rPr lang="en-US" sz="1500" b="1" i="0" u="none" strike="noStrike" cap="none" dirty="0">
                <a:solidFill>
                  <a:schemeClr val="dk1"/>
                </a:solidFill>
                <a:latin typeface="Palatino Linotype"/>
                <a:ea typeface="Palatino Linotype"/>
                <a:cs typeface="Palatino Linotype"/>
                <a:sym typeface="Palatino Linotype"/>
              </a:rPr>
              <a:t>18CSP107L / 18CSP108L- MINOR PROJECT / INTERNSHIP</a:t>
            </a:r>
            <a:endParaRPr sz="150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18A91-88CA-0AF6-BAA6-40B33A696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6" name="TextBox 5">
            <a:extLst>
              <a:ext uri="{FF2B5EF4-FFF2-40B4-BE49-F238E27FC236}">
                <a16:creationId xmlns:a16="http://schemas.microsoft.com/office/drawing/2014/main" id="{C8DECECC-FFBC-F2CD-8946-34A215EBB64F}"/>
              </a:ext>
            </a:extLst>
          </p:cNvPr>
          <p:cNvSpPr txBox="1"/>
          <p:nvPr/>
        </p:nvSpPr>
        <p:spPr>
          <a:xfrm>
            <a:off x="0" y="154546"/>
            <a:ext cx="9144000" cy="672685"/>
          </a:xfrm>
          <a:prstGeom prst="rect">
            <a:avLst/>
          </a:prstGeom>
          <a:noFill/>
        </p:spPr>
        <p:txBody>
          <a:bodyPr wrap="square">
            <a:spAutoFit/>
          </a:bodyPr>
          <a:lstStyle/>
          <a:p>
            <a:pPr marL="169545" algn="ctr">
              <a:lnSpc>
                <a:spcPct val="150000"/>
              </a:lnSpc>
              <a:buSzPct val="46153"/>
            </a:pPr>
            <a:r>
              <a:rPr lang="en-US" sz="2800" dirty="0">
                <a:latin typeface="Palatino Linotype"/>
                <a:ea typeface="Palatino Linotype"/>
                <a:cs typeface="Palatino Linotype"/>
                <a:sym typeface="Palatino Linotype"/>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Conclusion</a:t>
            </a:r>
            <a:endParaRPr lang="en-US" sz="2800" dirty="0">
              <a:latin typeface="Palatino Linotype"/>
              <a:ea typeface="Palatino Linotype"/>
              <a:cs typeface="Palatino Linotype"/>
              <a:sym typeface="Palatino Linotype"/>
            </a:endParaRPr>
          </a:p>
        </p:txBody>
      </p:sp>
      <p:sp>
        <p:nvSpPr>
          <p:cNvPr id="4" name="TextBox 3">
            <a:extLst>
              <a:ext uri="{FF2B5EF4-FFF2-40B4-BE49-F238E27FC236}">
                <a16:creationId xmlns:a16="http://schemas.microsoft.com/office/drawing/2014/main" id="{628A39AC-485C-34E8-E788-5847EFC28D54}"/>
              </a:ext>
            </a:extLst>
          </p:cNvPr>
          <p:cNvSpPr txBox="1"/>
          <p:nvPr/>
        </p:nvSpPr>
        <p:spPr>
          <a:xfrm>
            <a:off x="697069" y="1849981"/>
            <a:ext cx="7749862" cy="1754326"/>
          </a:xfrm>
          <a:prstGeom prst="rect">
            <a:avLst/>
          </a:prstGeom>
          <a:noFill/>
        </p:spPr>
        <p:txBody>
          <a:bodyPr wrap="square">
            <a:spAutoFit/>
          </a:bodyPr>
          <a:lstStyle/>
          <a:p>
            <a:pPr algn="just"/>
            <a:r>
              <a:rPr lang="en-US" sz="1800" dirty="0">
                <a:latin typeface="Times New Roman" pitchFamily="18" charset="0"/>
                <a:cs typeface="Times New Roman" pitchFamily="18" charset="0"/>
              </a:rPr>
              <a:t>A secure auditing method is to store the data on the cloud in a secure manner. The prospective take the AES-256 algorithm, RSA-15360, and SHA-512 algorithm to assure that TPA cannot knowledge about data toward the robustness auditing scheme. We propose a data dynamics operation with mostly deal insertion, deletion and, modification</a:t>
            </a:r>
          </a:p>
          <a:p>
            <a:pPr algn="just"/>
            <a:endParaRPr lang="en-US" sz="1800" b="0" i="0" dirty="0">
              <a:solidFill>
                <a:schemeClr val="tx1"/>
              </a:solidFill>
              <a:effectLst/>
              <a:latin typeface="Söhne"/>
            </a:endParaRPr>
          </a:p>
        </p:txBody>
      </p:sp>
    </p:spTree>
    <p:extLst>
      <p:ext uri="{BB962C8B-B14F-4D97-AF65-F5344CB8AC3E}">
        <p14:creationId xmlns:p14="http://schemas.microsoft.com/office/powerpoint/2010/main" val="394126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18A91-88CA-0AF6-BAA6-40B33A696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6" name="TextBox 5">
            <a:extLst>
              <a:ext uri="{FF2B5EF4-FFF2-40B4-BE49-F238E27FC236}">
                <a16:creationId xmlns:a16="http://schemas.microsoft.com/office/drawing/2014/main" id="{C8DECECC-FFBC-F2CD-8946-34A215EBB64F}"/>
              </a:ext>
            </a:extLst>
          </p:cNvPr>
          <p:cNvSpPr txBox="1"/>
          <p:nvPr/>
        </p:nvSpPr>
        <p:spPr>
          <a:xfrm>
            <a:off x="0" y="154546"/>
            <a:ext cx="9144000" cy="672685"/>
          </a:xfrm>
          <a:prstGeom prst="rect">
            <a:avLst/>
          </a:prstGeom>
          <a:noFill/>
        </p:spPr>
        <p:txBody>
          <a:bodyPr wrap="square">
            <a:spAutoFit/>
          </a:bodyPr>
          <a:lstStyle/>
          <a:p>
            <a:pPr marL="169545" algn="ctr">
              <a:lnSpc>
                <a:spcPct val="150000"/>
              </a:lnSpc>
              <a:buSzPct val="46153"/>
            </a:pPr>
            <a:r>
              <a:rPr lang="en-US" sz="2800" dirty="0">
                <a:latin typeface="Palatino Linotype"/>
                <a:ea typeface="Palatino Linotype"/>
                <a:cs typeface="Palatino Linotype"/>
                <a:sym typeface="Palatino Linotype"/>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References</a:t>
            </a:r>
            <a:endParaRPr lang="en-US" sz="2800" dirty="0">
              <a:latin typeface="Palatino Linotype"/>
              <a:ea typeface="Palatino Linotype"/>
              <a:cs typeface="Palatino Linotype"/>
              <a:sym typeface="Palatino Linotype"/>
            </a:endParaRPr>
          </a:p>
        </p:txBody>
      </p:sp>
      <p:sp>
        <p:nvSpPr>
          <p:cNvPr id="5" name="TextBox 4">
            <a:extLst>
              <a:ext uri="{FF2B5EF4-FFF2-40B4-BE49-F238E27FC236}">
                <a16:creationId xmlns:a16="http://schemas.microsoft.com/office/drawing/2014/main" id="{2D790469-6CF7-6FF4-2859-9A798D6ACCE7}"/>
              </a:ext>
            </a:extLst>
          </p:cNvPr>
          <p:cNvSpPr txBox="1"/>
          <p:nvPr/>
        </p:nvSpPr>
        <p:spPr>
          <a:xfrm>
            <a:off x="276066" y="1918497"/>
            <a:ext cx="8454979" cy="2523768"/>
          </a:xfrm>
          <a:prstGeom prst="rect">
            <a:avLst/>
          </a:prstGeom>
          <a:noFill/>
        </p:spPr>
        <p:txBody>
          <a:bodyPr wrap="square">
            <a:spAutoFit/>
          </a:bodyPr>
          <a:lstStyle/>
          <a:p>
            <a:pPr marL="171450" indent="-171450">
              <a:lnSpc>
                <a:spcPct val="160000"/>
              </a:lnSpc>
              <a:buFont typeface="Arial" panose="020B0604020202020204" pitchFamily="34" charset="0"/>
              <a:buChar char="•"/>
            </a:pPr>
            <a:r>
              <a:rPr lang="en-US" sz="1800" dirty="0">
                <a:latin typeface="Palatino Linotype" panose="02040502050505030304" pitchFamily="18" charset="0"/>
                <a:cs typeface="Times New Roman" pitchFamily="18" charset="0"/>
              </a:rPr>
              <a:t>SK Saroj, G </a:t>
            </a:r>
            <a:r>
              <a:rPr lang="en-US" sz="1800" dirty="0" err="1">
                <a:latin typeface="Palatino Linotype" panose="02040502050505030304" pitchFamily="18" charset="0"/>
                <a:cs typeface="Times New Roman" pitchFamily="18" charset="0"/>
              </a:rPr>
              <a:t>Noida,SK</a:t>
            </a:r>
            <a:r>
              <a:rPr lang="en-US" sz="1800" dirty="0">
                <a:latin typeface="Palatino Linotype" panose="02040502050505030304" pitchFamily="18" charset="0"/>
                <a:cs typeface="Times New Roman" pitchFamily="18" charset="0"/>
              </a:rPr>
              <a:t> Chauhan, AK Sharma “Threshold cryptography based data security in cloud computing”. S Vats-2015. </a:t>
            </a:r>
          </a:p>
          <a:p>
            <a:pPr marL="171450" indent="-171450">
              <a:lnSpc>
                <a:spcPct val="160000"/>
              </a:lnSpc>
              <a:buFont typeface="Arial" panose="020B0604020202020204" pitchFamily="34" charset="0"/>
              <a:buChar char="•"/>
            </a:pPr>
            <a:r>
              <a:rPr lang="en-US" sz="1800" dirty="0">
                <a:latin typeface="Palatino Linotype" panose="02040502050505030304" pitchFamily="18" charset="0"/>
                <a:cs typeface="Times New Roman" pitchFamily="18" charset="0"/>
              </a:rPr>
              <a:t>Mell, Peter, and Tim </a:t>
            </a:r>
            <a:r>
              <a:rPr lang="en-US" sz="1800" dirty="0" err="1">
                <a:latin typeface="Palatino Linotype" panose="02040502050505030304" pitchFamily="18" charset="0"/>
                <a:cs typeface="Times New Roman" pitchFamily="18" charset="0"/>
              </a:rPr>
              <a:t>Grance.The</a:t>
            </a:r>
            <a:r>
              <a:rPr lang="en-US" sz="1800" dirty="0">
                <a:latin typeface="Palatino Linotype" panose="02040502050505030304" pitchFamily="18" charset="0"/>
                <a:cs typeface="Times New Roman" pitchFamily="18" charset="0"/>
              </a:rPr>
              <a:t> NIST definition of cloud computing(2011).</a:t>
            </a:r>
          </a:p>
          <a:p>
            <a:pPr marL="171450" indent="-171450">
              <a:lnSpc>
                <a:spcPct val="160000"/>
              </a:lnSpc>
              <a:buFont typeface="Arial" panose="020B0604020202020204" pitchFamily="34" charset="0"/>
              <a:buChar char="•"/>
            </a:pPr>
            <a:r>
              <a:rPr lang="en-US" sz="1800" dirty="0" err="1">
                <a:latin typeface="Palatino Linotype" panose="02040502050505030304" pitchFamily="18" charset="0"/>
                <a:cs typeface="Times New Roman" pitchFamily="18" charset="0"/>
              </a:rPr>
              <a:t>P.Mell</a:t>
            </a:r>
            <a:r>
              <a:rPr lang="en-US" sz="1800" dirty="0">
                <a:latin typeface="Palatino Linotype" panose="02040502050505030304" pitchFamily="18" charset="0"/>
                <a:cs typeface="Times New Roman" pitchFamily="18" charset="0"/>
              </a:rPr>
              <a:t> and </a:t>
            </a:r>
            <a:r>
              <a:rPr lang="en-US" sz="1800" dirty="0" err="1">
                <a:latin typeface="Palatino Linotype" panose="02040502050505030304" pitchFamily="18" charset="0"/>
                <a:cs typeface="Times New Roman" pitchFamily="18" charset="0"/>
              </a:rPr>
              <a:t>T.Grance</a:t>
            </a:r>
            <a:r>
              <a:rPr lang="en-US" sz="1800" dirty="0">
                <a:latin typeface="Palatino Linotype" panose="02040502050505030304" pitchFamily="18" charset="0"/>
                <a:cs typeface="Times New Roman" pitchFamily="18" charset="0"/>
              </a:rPr>
              <a:t>, ”The NIST definition of cloud computing”, National Institute of Standards and Technology, Tech. Rep.,2009</a:t>
            </a:r>
            <a:endParaRPr lang="en-IN" sz="1800" dirty="0">
              <a:latin typeface="Palatino Linotype" panose="02040502050505030304" pitchFamily="18" charset="0"/>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71890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chemeClr val="dk1"/>
              </a:buClr>
              <a:buSzPts val="3200"/>
              <a:buNone/>
            </a:pPr>
            <a:endParaRPr dirty="0">
              <a:solidFill>
                <a:srgbClr val="FF0000"/>
              </a:solidFill>
            </a:endParaRPr>
          </a:p>
          <a:p>
            <a:pPr marL="0" lvl="0" indent="0" algn="ctr" rtl="0">
              <a:spcBef>
                <a:spcPts val="640"/>
              </a:spcBef>
              <a:spcAft>
                <a:spcPts val="0"/>
              </a:spcAft>
              <a:buClr>
                <a:srgbClr val="FF0000"/>
              </a:buClr>
              <a:buSzPts val="3200"/>
              <a:buNone/>
            </a:pPr>
            <a:r>
              <a:rPr lang="en-US" dirty="0">
                <a:solidFill>
                  <a:srgbClr val="FF0000"/>
                </a:solidFill>
                <a:latin typeface="Palatino Linotype"/>
                <a:ea typeface="Palatino Linotype"/>
                <a:cs typeface="Palatino Linotype"/>
                <a:sym typeface="Palatino Linotype"/>
              </a:rPr>
              <a:t>Thanks</a:t>
            </a:r>
            <a:endParaRPr dirty="0">
              <a:solidFill>
                <a:srgbClr val="FF0000"/>
              </a:solidFill>
              <a:latin typeface="Palatino Linotype"/>
              <a:ea typeface="Palatino Linotype"/>
              <a:cs typeface="Palatino Linotype"/>
              <a:sym typeface="Palatino Linotype"/>
            </a:endParaRPr>
          </a:p>
        </p:txBody>
      </p:sp>
      <p:sp>
        <p:nvSpPr>
          <p:cNvPr id="107" name="Google Shape;107;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7/13/2022</a:t>
            </a:r>
            <a:endParaRPr/>
          </a:p>
        </p:txBody>
      </p:sp>
      <p:sp>
        <p:nvSpPr>
          <p:cNvPr id="108" name="Google Shape;108;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9" name="Google Shape;109;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10" name="Google Shape;110;p3"/>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Palatino Linotype"/>
                <a:ea typeface="Palatino Linotype"/>
                <a:cs typeface="Palatino Linotype"/>
                <a:sym typeface="Palatino Linotype"/>
              </a:rPr>
              <a:t>      Table of Contents</a:t>
            </a:r>
            <a:endParaRPr dirty="0">
              <a:latin typeface="Palatino Linotype"/>
              <a:ea typeface="Palatino Linotype"/>
              <a:cs typeface="Palatino Linotype"/>
              <a:sym typeface="Palatino Linotype"/>
            </a:endParaRPr>
          </a:p>
        </p:txBody>
      </p:sp>
      <p:sp>
        <p:nvSpPr>
          <p:cNvPr id="97" name="Google Shape;97;p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7500" lnSpcReduction="20000"/>
          </a:bodyPr>
          <a:lstStyle/>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Abstract</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Introduction</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Motivation and Statistics</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Challenges</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Proposed Idea</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Novelty</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Conclusion</a:t>
            </a:r>
            <a:endParaRPr sz="2600" dirty="0">
              <a:latin typeface="Palatino Linotype"/>
              <a:ea typeface="Palatino Linotype"/>
              <a:cs typeface="Palatino Linotype"/>
              <a:sym typeface="Palatino Linotype"/>
            </a:endParaRPr>
          </a:p>
          <a:p>
            <a:pPr marL="457200" lvl="0" indent="-287655" algn="l" rtl="0">
              <a:lnSpc>
                <a:spcPct val="150000"/>
              </a:lnSpc>
              <a:spcBef>
                <a:spcPts val="0"/>
              </a:spcBef>
              <a:spcAft>
                <a:spcPts val="0"/>
              </a:spcAft>
              <a:buSzPct val="46153"/>
              <a:buFont typeface="Palatino Linotype"/>
              <a:buChar char="•"/>
            </a:pPr>
            <a:r>
              <a:rPr lang="en-US" sz="2600" dirty="0">
                <a:latin typeface="Palatino Linotype"/>
                <a:ea typeface="Palatino Linotype"/>
                <a:cs typeface="Palatino Linotype"/>
                <a:sym typeface="Palatino Linotype"/>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References</a:t>
            </a:r>
            <a:endParaRPr sz="2600" dirty="0">
              <a:latin typeface="Palatino Linotype"/>
              <a:ea typeface="Palatino Linotype"/>
              <a:cs typeface="Palatino Linotype"/>
              <a:sym typeface="Palatino Linotype"/>
            </a:endParaRPr>
          </a:p>
        </p:txBody>
      </p:sp>
      <p:sp>
        <p:nvSpPr>
          <p:cNvPr id="98" name="Google Shape;98;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7/13/2022</a:t>
            </a:r>
            <a:endParaRPr/>
          </a:p>
        </p:txBody>
      </p:sp>
      <p:sp>
        <p:nvSpPr>
          <p:cNvPr id="99" name="Google Shape;99;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0" name="Google Shape;100;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01" name="Google Shape;101;p2"/>
          <p:cNvPicPr preferRelativeResize="0"/>
          <p:nvPr/>
        </p:nvPicPr>
        <p:blipFill rotWithShape="1">
          <a:blip r:embed="rId3">
            <a:alphaModFix/>
          </a:blip>
          <a:srcRect/>
          <a:stretch/>
        </p:blipFill>
        <p:spPr>
          <a:xfrm>
            <a:off x="7248925" y="152176"/>
            <a:ext cx="1279275" cy="43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4EA117-1104-7718-47E3-0F16AF57B0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93145683-53AA-7603-0246-0B4D44A8FA03}"/>
              </a:ext>
            </a:extLst>
          </p:cNvPr>
          <p:cNvSpPr txBox="1"/>
          <p:nvPr/>
        </p:nvSpPr>
        <p:spPr>
          <a:xfrm>
            <a:off x="2286000" y="102337"/>
            <a:ext cx="4572000" cy="769441"/>
          </a:xfrm>
          <a:prstGeom prst="rect">
            <a:avLst/>
          </a:prstGeom>
          <a:noFill/>
        </p:spPr>
        <p:txBody>
          <a:bodyPr wrap="square">
            <a:spAutoFit/>
          </a:bodyPr>
          <a:lstStyle/>
          <a:p>
            <a:pPr algn="ctr"/>
            <a:r>
              <a:rPr lang="en-US" sz="4400" dirty="0">
                <a:solidFill>
                  <a:schemeClr val="dk1"/>
                </a:solidFill>
                <a:latin typeface="Palatino Linotype"/>
                <a:sym typeface="Palatino Linotype"/>
              </a:rPr>
              <a:t>Abstract</a:t>
            </a:r>
            <a:endParaRPr lang="en-IN" sz="4400" dirty="0">
              <a:solidFill>
                <a:schemeClr val="dk1"/>
              </a:solidFill>
              <a:latin typeface="Palatino Linotype"/>
              <a:sym typeface="Calibri"/>
            </a:endParaRPr>
          </a:p>
        </p:txBody>
      </p:sp>
      <p:pic>
        <p:nvPicPr>
          <p:cNvPr id="6" name="Google Shape;101;p2">
            <a:extLst>
              <a:ext uri="{FF2B5EF4-FFF2-40B4-BE49-F238E27FC236}">
                <a16:creationId xmlns:a16="http://schemas.microsoft.com/office/drawing/2014/main" id="{806D7F51-D7D2-BE20-C1D4-6953F3F31FE2}"/>
              </a:ext>
            </a:extLst>
          </p:cNvPr>
          <p:cNvPicPr preferRelativeResize="0"/>
          <p:nvPr/>
        </p:nvPicPr>
        <p:blipFill rotWithShape="1">
          <a:blip r:embed="rId2">
            <a:alphaModFix/>
          </a:blip>
          <a:srcRect/>
          <a:stretch/>
        </p:blipFill>
        <p:spPr>
          <a:xfrm>
            <a:off x="7731325" y="180976"/>
            <a:ext cx="1279275" cy="431625"/>
          </a:xfrm>
          <a:prstGeom prst="rect">
            <a:avLst/>
          </a:prstGeom>
          <a:noFill/>
          <a:ln>
            <a:noFill/>
          </a:ln>
        </p:spPr>
      </p:pic>
      <p:sp>
        <p:nvSpPr>
          <p:cNvPr id="8" name="TextBox 7">
            <a:extLst>
              <a:ext uri="{FF2B5EF4-FFF2-40B4-BE49-F238E27FC236}">
                <a16:creationId xmlns:a16="http://schemas.microsoft.com/office/drawing/2014/main" id="{94AE5B93-6E74-8B71-8B88-752705670073}"/>
              </a:ext>
            </a:extLst>
          </p:cNvPr>
          <p:cNvSpPr txBox="1"/>
          <p:nvPr/>
        </p:nvSpPr>
        <p:spPr>
          <a:xfrm>
            <a:off x="452284" y="1279088"/>
            <a:ext cx="8234516" cy="2862322"/>
          </a:xfrm>
          <a:prstGeom prst="rect">
            <a:avLst/>
          </a:prstGeom>
          <a:noFill/>
        </p:spPr>
        <p:txBody>
          <a:bodyPr wrap="square">
            <a:spAutoFit/>
          </a:bodyPr>
          <a:lstStyle/>
          <a:p>
            <a:pPr algn="just"/>
            <a:r>
              <a:rPr lang="en-US" sz="1800" dirty="0">
                <a:latin typeface="Times New Roman" pitchFamily="18" charset="0"/>
                <a:cs typeface="Times New Roman" pitchFamily="18" charset="0"/>
              </a:rPr>
              <a:t>Cloud computing is an evolving technology that provides data storage and highly fast computing services at a very low cost. 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 This paper desire to suggest a secure public auditing scheme applying third party auditors to authenticate the privacy, reliability, and integrity of data stored in the cloud. This proposed auditing scheme composes the use of the AES-256 algorithm for encryption, SHA-512 for integrity check and RSA-15360 for public key encryption. And perform data dynamics operation which deals with mostly insertion, deletion, and, modification. </a:t>
            </a:r>
          </a:p>
        </p:txBody>
      </p:sp>
    </p:spTree>
    <p:extLst>
      <p:ext uri="{BB962C8B-B14F-4D97-AF65-F5344CB8AC3E}">
        <p14:creationId xmlns:p14="http://schemas.microsoft.com/office/powerpoint/2010/main" val="280660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4EA117-1104-7718-47E3-0F16AF57B0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TextBox 3">
            <a:extLst>
              <a:ext uri="{FF2B5EF4-FFF2-40B4-BE49-F238E27FC236}">
                <a16:creationId xmlns:a16="http://schemas.microsoft.com/office/drawing/2014/main" id="{93145683-53AA-7603-0246-0B4D44A8FA03}"/>
              </a:ext>
            </a:extLst>
          </p:cNvPr>
          <p:cNvSpPr txBox="1"/>
          <p:nvPr/>
        </p:nvSpPr>
        <p:spPr>
          <a:xfrm>
            <a:off x="2286000" y="102337"/>
            <a:ext cx="4572000" cy="769441"/>
          </a:xfrm>
          <a:prstGeom prst="rect">
            <a:avLst/>
          </a:prstGeom>
          <a:noFill/>
        </p:spPr>
        <p:txBody>
          <a:bodyPr wrap="square">
            <a:spAutoFit/>
          </a:bodyPr>
          <a:lstStyle/>
          <a:p>
            <a:pPr algn="ctr"/>
            <a:r>
              <a:rPr lang="en-US" sz="4400" dirty="0">
                <a:latin typeface="Palatino Linotype"/>
                <a:ea typeface="Palatino Linotype"/>
                <a:cs typeface="Palatino Linotype"/>
                <a:sym typeface="Palatino Linotyp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Introduction</a:t>
            </a:r>
            <a:endParaRPr lang="en-IN" sz="4400" dirty="0">
              <a:solidFill>
                <a:schemeClr val="dk1"/>
              </a:solidFill>
              <a:latin typeface="Palatino Linotype"/>
              <a:sym typeface="Calibri"/>
            </a:endParaRPr>
          </a:p>
        </p:txBody>
      </p:sp>
      <p:pic>
        <p:nvPicPr>
          <p:cNvPr id="6" name="Google Shape;101;p2">
            <a:extLst>
              <a:ext uri="{FF2B5EF4-FFF2-40B4-BE49-F238E27FC236}">
                <a16:creationId xmlns:a16="http://schemas.microsoft.com/office/drawing/2014/main" id="{806D7F51-D7D2-BE20-C1D4-6953F3F31FE2}"/>
              </a:ext>
            </a:extLst>
          </p:cNvPr>
          <p:cNvPicPr preferRelativeResize="0"/>
          <p:nvPr/>
        </p:nvPicPr>
        <p:blipFill rotWithShape="1">
          <a:blip r:embed="rId2">
            <a:alphaModFix/>
          </a:blip>
          <a:srcRect/>
          <a:stretch/>
        </p:blipFill>
        <p:spPr>
          <a:xfrm>
            <a:off x="7731325" y="180976"/>
            <a:ext cx="1279275" cy="431625"/>
          </a:xfrm>
          <a:prstGeom prst="rect">
            <a:avLst/>
          </a:prstGeom>
          <a:noFill/>
          <a:ln>
            <a:noFill/>
          </a:ln>
        </p:spPr>
      </p:pic>
      <p:sp>
        <p:nvSpPr>
          <p:cNvPr id="7" name="TextBox 6">
            <a:extLst>
              <a:ext uri="{FF2B5EF4-FFF2-40B4-BE49-F238E27FC236}">
                <a16:creationId xmlns:a16="http://schemas.microsoft.com/office/drawing/2014/main" id="{1FE89075-1552-CA2A-8243-5B9792EA5ECE}"/>
              </a:ext>
            </a:extLst>
          </p:cNvPr>
          <p:cNvSpPr txBox="1"/>
          <p:nvPr/>
        </p:nvSpPr>
        <p:spPr>
          <a:xfrm>
            <a:off x="654485" y="1303403"/>
            <a:ext cx="7835030" cy="2862322"/>
          </a:xfrm>
          <a:prstGeom prst="rect">
            <a:avLst/>
          </a:prstGeom>
          <a:noFill/>
        </p:spPr>
        <p:txBody>
          <a:bodyPr wrap="square">
            <a:spAutoFit/>
          </a:bodyPr>
          <a:lstStyle/>
          <a:p>
            <a:pPr algn="just"/>
            <a:r>
              <a:rPr lang="en-US" sz="1800" dirty="0">
                <a:latin typeface="Times New Roman" pitchFamily="18" charset="0"/>
                <a:cs typeface="Times New Roman" pitchFamily="18" charset="0"/>
              </a:rPr>
              <a:t>Cloud storage is a crucial service of cloud computing. They involve data privacy, data protection, data availability, data location, and, secure transmission which is a crucial release in cloud security. The involved in cloud. challenge security are threats, data loss, degradation, outside malicious attack and multi-tenancy. The stored information of integrity is conserved for data integrity in the cloud system. The unauthorized users should not be accessed misappropriate or vary of data. Data integrity and reliability of data are faithful to preserve by the cloud computing provider. Data confidentiality is also a crucial way from a user’s point of perspective therefore they store their private or confidential data in the cloud. Data confidentiality is taken to assure access control policies and authentication. </a:t>
            </a:r>
          </a:p>
        </p:txBody>
      </p:sp>
    </p:spTree>
    <p:extLst>
      <p:ext uri="{BB962C8B-B14F-4D97-AF65-F5344CB8AC3E}">
        <p14:creationId xmlns:p14="http://schemas.microsoft.com/office/powerpoint/2010/main" val="42024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D0AC-43D3-4B08-96B6-D9479B3671DF}"/>
              </a:ext>
            </a:extLst>
          </p:cNvPr>
          <p:cNvSpPr>
            <a:spLocks noGrp="1"/>
          </p:cNvSpPr>
          <p:nvPr>
            <p:ph type="title"/>
          </p:nvPr>
        </p:nvSpPr>
        <p:spPr/>
        <p:txBody>
          <a:bodyPr/>
          <a:lstStyle/>
          <a:p>
            <a:r>
              <a:rPr lang="en-US" sz="4400" dirty="0">
                <a:latin typeface="Palatino Linotype"/>
                <a:ea typeface="Palatino Linotype"/>
                <a:cs typeface="Palatino Linotype"/>
                <a:sym typeface="Palatino Linotype"/>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Introduction</a:t>
            </a:r>
            <a:endParaRPr lang="en-IN" dirty="0"/>
          </a:p>
        </p:txBody>
      </p:sp>
      <p:sp>
        <p:nvSpPr>
          <p:cNvPr id="3" name="Text Placeholder 2">
            <a:extLst>
              <a:ext uri="{FF2B5EF4-FFF2-40B4-BE49-F238E27FC236}">
                <a16:creationId xmlns:a16="http://schemas.microsoft.com/office/drawing/2014/main" id="{8F239B3B-E03F-4799-B920-512E36A568FE}"/>
              </a:ext>
            </a:extLst>
          </p:cNvPr>
          <p:cNvSpPr>
            <a:spLocks noGrp="1"/>
          </p:cNvSpPr>
          <p:nvPr>
            <p:ph type="body" idx="1"/>
          </p:nvPr>
        </p:nvSpPr>
        <p:spPr>
          <a:xfrm>
            <a:off x="457200" y="1701595"/>
            <a:ext cx="8229600" cy="2860573"/>
          </a:xfrm>
        </p:spPr>
        <p:txBody>
          <a:bodyPr>
            <a:normAutofit/>
          </a:bodyPr>
          <a:lstStyle/>
          <a:p>
            <a:r>
              <a:rPr lang="en-US" sz="1800" dirty="0">
                <a:latin typeface="Times New Roman" pitchFamily="18" charset="0"/>
                <a:cs typeface="Times New Roman" pitchFamily="18" charset="0"/>
              </a:rPr>
              <a:t>. The faith of cloud computing could be forward by rising cloud authenticate and data confidentiality. So the keep data on the cloud should be security, integrity, privacy, and confidentiality of crucial demands from the user perspective. A secure data storage of cloud computing is presented of a data auditing scheme. Auditing is a refinement of checking the user data which can be done by the data owner or by a TPA. The integrity of stored data on the cloud serves to maintain it. The TPA manage is split into two: one is private audibility, which allows the data owner can analyze the integrity of the data. No one has the authority to inquire about the server considering the data. </a:t>
            </a:r>
          </a:p>
          <a:p>
            <a:endParaRPr lang="en-IN" sz="1800" dirty="0"/>
          </a:p>
        </p:txBody>
      </p:sp>
      <p:sp>
        <p:nvSpPr>
          <p:cNvPr id="4" name="Slide Number Placeholder 3">
            <a:extLst>
              <a:ext uri="{FF2B5EF4-FFF2-40B4-BE49-F238E27FC236}">
                <a16:creationId xmlns:a16="http://schemas.microsoft.com/office/drawing/2014/main" id="{CBCCE8DF-52AE-4BFB-B5BF-2B20644F9C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6061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63AE-484C-4290-AF6F-1CCB181FB483}"/>
              </a:ext>
            </a:extLst>
          </p:cNvPr>
          <p:cNvSpPr>
            <a:spLocks noGrp="1"/>
          </p:cNvSpPr>
          <p:nvPr>
            <p:ph type="title"/>
          </p:nvPr>
        </p:nvSpPr>
        <p:spPr/>
        <p:txBody>
          <a:bodyPr>
            <a:normAutofit/>
          </a:bodyPr>
          <a:lstStyle/>
          <a:p>
            <a:r>
              <a:rPr lang="en-US" sz="4400" dirty="0">
                <a:latin typeface="Palatino Linotype"/>
                <a:sym typeface="Palatino Linotype"/>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Motivation and Statistics </a:t>
            </a:r>
            <a:endParaRPr lang="en-IN" dirty="0"/>
          </a:p>
        </p:txBody>
      </p:sp>
      <p:sp>
        <p:nvSpPr>
          <p:cNvPr id="3" name="Text Placeholder 2">
            <a:extLst>
              <a:ext uri="{FF2B5EF4-FFF2-40B4-BE49-F238E27FC236}">
                <a16:creationId xmlns:a16="http://schemas.microsoft.com/office/drawing/2014/main" id="{043F316D-204E-4F6E-ACB1-9D300B4FEFBD}"/>
              </a:ext>
            </a:extLst>
          </p:cNvPr>
          <p:cNvSpPr>
            <a:spLocks noGrp="1"/>
          </p:cNvSpPr>
          <p:nvPr>
            <p:ph type="body" idx="1"/>
          </p:nvPr>
        </p:nvSpPr>
        <p:spPr/>
        <p:txBody>
          <a:bodyPr>
            <a:normAutofit/>
          </a:bodyPr>
          <a:lstStyle/>
          <a:p>
            <a:pPr marL="114300" indent="0">
              <a:buNone/>
            </a:pPr>
            <a:r>
              <a:rPr lang="en-US" sz="2000" dirty="0">
                <a:latin typeface="Palatino Linotype" panose="02040502050505030304" pitchFamily="18" charset="0"/>
              </a:rPr>
              <a:t>The motivation behind developing a secure data dynamics and public auditing scheme for cloud storage arises from the growing dependences on cloud storage services and increasing concern over the security. Cloud computing offers numerous benefits, such as scalability, cost effectiveness, and accessibility making it a popular choice for individuals a organization to store and manage their data</a:t>
            </a:r>
            <a:br>
              <a:rPr lang="en-US" sz="2000" dirty="0">
                <a:latin typeface="Palatino Linotype" panose="02040502050505030304" pitchFamily="18" charset="0"/>
              </a:rPr>
            </a:br>
            <a:r>
              <a:rPr lang="en-US" sz="3600" dirty="0">
                <a:latin typeface="Palatino Linotype" panose="02040502050505030304" pitchFamily="18" charset="0"/>
              </a:rPr>
              <a:t>Statistics</a:t>
            </a:r>
          </a:p>
          <a:p>
            <a:pPr marL="114300" indent="0">
              <a:buNone/>
            </a:pPr>
            <a:r>
              <a:rPr lang="en-IN" sz="2000" dirty="0">
                <a:latin typeface="Palatino Linotype" panose="02040502050505030304" pitchFamily="18" charset="0"/>
              </a:rPr>
              <a:t>Unauthorized users</a:t>
            </a:r>
          </a:p>
          <a:p>
            <a:pPr marL="114300" indent="0">
              <a:buNone/>
            </a:pPr>
            <a:r>
              <a:rPr lang="en-IN" sz="2000" dirty="0">
                <a:latin typeface="Palatino Linotype" panose="02040502050505030304" pitchFamily="18" charset="0"/>
              </a:rPr>
              <a:t>Security issues </a:t>
            </a:r>
          </a:p>
        </p:txBody>
      </p:sp>
      <p:sp>
        <p:nvSpPr>
          <p:cNvPr id="4" name="Slide Number Placeholder 3">
            <a:extLst>
              <a:ext uri="{FF2B5EF4-FFF2-40B4-BE49-F238E27FC236}">
                <a16:creationId xmlns:a16="http://schemas.microsoft.com/office/drawing/2014/main" id="{DE728F07-7977-4F2F-98A2-2A6EB1DBA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070166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18A91-88CA-0AF6-BAA6-40B33A696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6" name="TextBox 5">
            <a:extLst>
              <a:ext uri="{FF2B5EF4-FFF2-40B4-BE49-F238E27FC236}">
                <a16:creationId xmlns:a16="http://schemas.microsoft.com/office/drawing/2014/main" id="{C8DECECC-FFBC-F2CD-8946-34A215EBB64F}"/>
              </a:ext>
            </a:extLst>
          </p:cNvPr>
          <p:cNvSpPr txBox="1"/>
          <p:nvPr/>
        </p:nvSpPr>
        <p:spPr>
          <a:xfrm>
            <a:off x="0" y="0"/>
            <a:ext cx="9144000" cy="672685"/>
          </a:xfrm>
          <a:prstGeom prst="rect">
            <a:avLst/>
          </a:prstGeom>
          <a:noFill/>
        </p:spPr>
        <p:txBody>
          <a:bodyPr wrap="square">
            <a:spAutoFit/>
          </a:bodyPr>
          <a:lstStyle/>
          <a:p>
            <a:pPr marL="169545" lvl="0" algn="ctr" rtl="0">
              <a:lnSpc>
                <a:spcPct val="150000"/>
              </a:lnSpc>
              <a:spcBef>
                <a:spcPts val="0"/>
              </a:spcBef>
              <a:spcAft>
                <a:spcPts val="0"/>
              </a:spcAft>
              <a:buSzPct val="46153"/>
            </a:pPr>
            <a:r>
              <a:rPr lang="en-US" sz="2800" dirty="0">
                <a:latin typeface="Palatino Linotype"/>
                <a:ea typeface="Palatino Linotype"/>
                <a:cs typeface="Palatino Linotype"/>
                <a:sym typeface="Palatino Linotype"/>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Challenges</a:t>
            </a:r>
            <a:endParaRPr lang="en-US" sz="2800" dirty="0">
              <a:latin typeface="Palatino Linotype"/>
              <a:ea typeface="Palatino Linotype"/>
              <a:cs typeface="Palatino Linotype"/>
              <a:sym typeface="Palatino Linotype"/>
            </a:endParaRPr>
          </a:p>
        </p:txBody>
      </p:sp>
      <p:sp>
        <p:nvSpPr>
          <p:cNvPr id="4" name="TextBox 3">
            <a:extLst>
              <a:ext uri="{FF2B5EF4-FFF2-40B4-BE49-F238E27FC236}">
                <a16:creationId xmlns:a16="http://schemas.microsoft.com/office/drawing/2014/main" id="{628A39AC-485C-34E8-E788-5847EFC28D54}"/>
              </a:ext>
            </a:extLst>
          </p:cNvPr>
          <p:cNvSpPr txBox="1"/>
          <p:nvPr/>
        </p:nvSpPr>
        <p:spPr>
          <a:xfrm>
            <a:off x="853225" y="1488867"/>
            <a:ext cx="7437549" cy="954107"/>
          </a:xfrm>
          <a:prstGeom prst="rect">
            <a:avLst/>
          </a:prstGeom>
          <a:noFill/>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Söhne"/>
              </a:rPr>
              <a:t>Data Privacy and Confidentiality</a:t>
            </a:r>
          </a:p>
          <a:p>
            <a:pPr marL="285750" indent="-285750" algn="l">
              <a:buFont typeface="Arial" panose="020B0604020202020204" pitchFamily="34" charset="0"/>
              <a:buChar char="•"/>
            </a:pPr>
            <a:r>
              <a:rPr lang="en-US" b="1" i="0" dirty="0">
                <a:solidFill>
                  <a:schemeClr val="tx1"/>
                </a:solidFill>
                <a:effectLst/>
                <a:latin typeface="Söhne"/>
              </a:rPr>
              <a:t>Time Consumption </a:t>
            </a:r>
            <a:r>
              <a:rPr lang="en-US" b="0" i="0" dirty="0">
                <a:solidFill>
                  <a:schemeClr val="tx1"/>
                </a:solidFill>
                <a:effectLst/>
                <a:latin typeface="Söhne"/>
              </a:rPr>
              <a:t>.</a:t>
            </a:r>
          </a:p>
          <a:p>
            <a:pPr marL="285750" indent="-285750" algn="l">
              <a:buFont typeface="Arial" panose="020B0604020202020204" pitchFamily="34" charset="0"/>
              <a:buChar char="•"/>
            </a:pPr>
            <a:r>
              <a:rPr lang="en-US" b="1" i="0" dirty="0">
                <a:solidFill>
                  <a:schemeClr val="tx1"/>
                </a:solidFill>
                <a:effectLst/>
                <a:latin typeface="Söhne"/>
              </a:rPr>
              <a:t>Data Integrity</a:t>
            </a:r>
            <a:r>
              <a:rPr lang="en-US" b="0" i="0" dirty="0">
                <a:solidFill>
                  <a:schemeClr val="tx1"/>
                </a:solidFill>
                <a:effectLst/>
                <a:latin typeface="Söhne"/>
              </a:rPr>
              <a:t>.</a:t>
            </a:r>
          </a:p>
          <a:p>
            <a:pPr marL="285750" indent="-285750" algn="l">
              <a:buFont typeface="Arial" panose="020B0604020202020204" pitchFamily="34" charset="0"/>
              <a:buChar char="•"/>
            </a:pPr>
            <a:r>
              <a:rPr lang="en-US" b="1" i="0" dirty="0">
                <a:solidFill>
                  <a:schemeClr val="tx1"/>
                </a:solidFill>
                <a:effectLst/>
                <a:latin typeface="Söhne"/>
              </a:rPr>
              <a:t>Data Dynamics</a:t>
            </a:r>
            <a:endParaRPr lang="en-US" b="0" i="0" dirty="0">
              <a:solidFill>
                <a:schemeClr val="tx1"/>
              </a:solidFill>
              <a:effectLst/>
              <a:latin typeface="Söhne"/>
            </a:endParaRPr>
          </a:p>
        </p:txBody>
      </p:sp>
    </p:spTree>
    <p:extLst>
      <p:ext uri="{BB962C8B-B14F-4D97-AF65-F5344CB8AC3E}">
        <p14:creationId xmlns:p14="http://schemas.microsoft.com/office/powerpoint/2010/main" val="152776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18A91-88CA-0AF6-BAA6-40B33A696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6" name="TextBox 5">
            <a:extLst>
              <a:ext uri="{FF2B5EF4-FFF2-40B4-BE49-F238E27FC236}">
                <a16:creationId xmlns:a16="http://schemas.microsoft.com/office/drawing/2014/main" id="{C8DECECC-FFBC-F2CD-8946-34A215EBB64F}"/>
              </a:ext>
            </a:extLst>
          </p:cNvPr>
          <p:cNvSpPr txBox="1"/>
          <p:nvPr/>
        </p:nvSpPr>
        <p:spPr>
          <a:xfrm>
            <a:off x="0" y="339915"/>
            <a:ext cx="9144000" cy="672685"/>
          </a:xfrm>
          <a:prstGeom prst="rect">
            <a:avLst/>
          </a:prstGeom>
          <a:noFill/>
        </p:spPr>
        <p:txBody>
          <a:bodyPr wrap="square">
            <a:spAutoFit/>
          </a:bodyPr>
          <a:lstStyle/>
          <a:p>
            <a:pPr marL="169545" algn="ctr">
              <a:lnSpc>
                <a:spcPct val="150000"/>
              </a:lnSpc>
              <a:buSzPct val="46153"/>
            </a:pPr>
            <a:r>
              <a:rPr lang="en-US" sz="2800" dirty="0">
                <a:latin typeface="Palatino Linotype"/>
                <a:ea typeface="Palatino Linotype"/>
                <a:cs typeface="Palatino Linotype"/>
                <a:sym typeface="Palatino Linotype"/>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Proposed Idea</a:t>
            </a:r>
            <a:endParaRPr lang="en-US" sz="2800" dirty="0">
              <a:latin typeface="Palatino Linotype"/>
              <a:ea typeface="Palatino Linotype"/>
              <a:cs typeface="Palatino Linotype"/>
              <a:sym typeface="Palatino Linotype"/>
            </a:endParaRPr>
          </a:p>
        </p:txBody>
      </p:sp>
      <p:sp>
        <p:nvSpPr>
          <p:cNvPr id="4" name="TextBox 3">
            <a:extLst>
              <a:ext uri="{FF2B5EF4-FFF2-40B4-BE49-F238E27FC236}">
                <a16:creationId xmlns:a16="http://schemas.microsoft.com/office/drawing/2014/main" id="{628A39AC-485C-34E8-E788-5847EFC28D54}"/>
              </a:ext>
            </a:extLst>
          </p:cNvPr>
          <p:cNvSpPr txBox="1"/>
          <p:nvPr/>
        </p:nvSpPr>
        <p:spPr>
          <a:xfrm>
            <a:off x="697069" y="1781936"/>
            <a:ext cx="7749862" cy="2215991"/>
          </a:xfrm>
          <a:prstGeom prst="rect">
            <a:avLst/>
          </a:prstGeom>
          <a:noFill/>
        </p:spPr>
        <p:txBody>
          <a:bodyPr wrap="square">
            <a:spAutoFit/>
          </a:bodyPr>
          <a:lstStyle/>
          <a:p>
            <a:pPr algn="just"/>
            <a:r>
              <a:rPr lang="en-US" sz="2400" dirty="0">
                <a:latin typeface="Times New Roman" pitchFamily="18" charset="0"/>
                <a:cs typeface="Times New Roman" pitchFamily="18" charset="0"/>
              </a:rPr>
              <a:t>This proposed auditing scheme composes the use of the AES-256 algorithm for encryption, SHA-512 for integrity check and RSA-15360 for public key encryption. And perform data dynamics operation which deals with mostly insertion, deletion, and, modification.</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endParaRPr lang="en-IN" sz="1800" dirty="0">
              <a:solidFill>
                <a:schemeClr val="tx1"/>
              </a:solidFill>
              <a:latin typeface="Söhne"/>
            </a:endParaRPr>
          </a:p>
        </p:txBody>
      </p:sp>
    </p:spTree>
    <p:extLst>
      <p:ext uri="{BB962C8B-B14F-4D97-AF65-F5344CB8AC3E}">
        <p14:creationId xmlns:p14="http://schemas.microsoft.com/office/powerpoint/2010/main" val="415004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18A91-88CA-0AF6-BAA6-40B33A696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6" name="TextBox 5">
            <a:extLst>
              <a:ext uri="{FF2B5EF4-FFF2-40B4-BE49-F238E27FC236}">
                <a16:creationId xmlns:a16="http://schemas.microsoft.com/office/drawing/2014/main" id="{C8DECECC-FFBC-F2CD-8946-34A215EBB64F}"/>
              </a:ext>
            </a:extLst>
          </p:cNvPr>
          <p:cNvSpPr txBox="1"/>
          <p:nvPr/>
        </p:nvSpPr>
        <p:spPr>
          <a:xfrm>
            <a:off x="0" y="154546"/>
            <a:ext cx="9144000" cy="672685"/>
          </a:xfrm>
          <a:prstGeom prst="rect">
            <a:avLst/>
          </a:prstGeom>
          <a:noFill/>
        </p:spPr>
        <p:txBody>
          <a:bodyPr wrap="square">
            <a:spAutoFit/>
          </a:bodyPr>
          <a:lstStyle/>
          <a:p>
            <a:pPr marL="169545" algn="ctr">
              <a:lnSpc>
                <a:spcPct val="150000"/>
              </a:lnSpc>
              <a:buSzPct val="46153"/>
            </a:pPr>
            <a:r>
              <a:rPr lang="en-US" sz="2800" dirty="0">
                <a:latin typeface="Palatino Linotype"/>
                <a:ea typeface="Palatino Linotype"/>
                <a:cs typeface="Palatino Linotype"/>
                <a:sym typeface="Palatino Linotype"/>
                <a:extLst>
                  <a:ext uri="http://customooxmlschemas.google.com/">
                    <go:slidesCustomData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Novelty</a:t>
            </a:r>
            <a:endParaRPr lang="en-US" sz="2800" dirty="0">
              <a:latin typeface="Palatino Linotype"/>
              <a:ea typeface="Palatino Linotype"/>
              <a:cs typeface="Palatino Linotype"/>
              <a:sym typeface="Palatino Linotype"/>
            </a:endParaRPr>
          </a:p>
        </p:txBody>
      </p:sp>
      <p:sp>
        <p:nvSpPr>
          <p:cNvPr id="4" name="TextBox 3">
            <a:extLst>
              <a:ext uri="{FF2B5EF4-FFF2-40B4-BE49-F238E27FC236}">
                <a16:creationId xmlns:a16="http://schemas.microsoft.com/office/drawing/2014/main" id="{628A39AC-485C-34E8-E788-5847EFC28D54}"/>
              </a:ext>
            </a:extLst>
          </p:cNvPr>
          <p:cNvSpPr txBox="1"/>
          <p:nvPr/>
        </p:nvSpPr>
        <p:spPr>
          <a:xfrm>
            <a:off x="697069" y="1833086"/>
            <a:ext cx="7749862" cy="2031325"/>
          </a:xfrm>
          <a:prstGeom prst="rect">
            <a:avLst/>
          </a:prstGeom>
          <a:noFill/>
        </p:spPr>
        <p:txBody>
          <a:bodyPr wrap="square">
            <a:spAutoFit/>
          </a:bodyPr>
          <a:lstStyle/>
          <a:p>
            <a:pPr algn="just"/>
            <a:r>
              <a:rPr lang="en-US" sz="1800" dirty="0">
                <a:latin typeface="Times New Roman" pitchFamily="18" charset="0"/>
                <a:cs typeface="Times New Roman" pitchFamily="18" charset="0"/>
              </a:rPr>
              <a:t>Applying Third Party Auditors to Authenticate</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Encryption             AES-256 algorithm </a:t>
            </a:r>
          </a:p>
          <a:p>
            <a:pPr algn="just"/>
            <a:r>
              <a:rPr lang="en-US" sz="1800" dirty="0">
                <a:latin typeface="Times New Roman" pitchFamily="18" charset="0"/>
                <a:cs typeface="Times New Roman" pitchFamily="18" charset="0"/>
              </a:rPr>
              <a:t>  </a:t>
            </a:r>
          </a:p>
          <a:p>
            <a:pPr algn="just"/>
            <a:r>
              <a:rPr lang="en-US" sz="1800" dirty="0">
                <a:latin typeface="Times New Roman" pitchFamily="18" charset="0"/>
                <a:cs typeface="Times New Roman" pitchFamily="18" charset="0"/>
              </a:rPr>
              <a:t>Integrity check             SHA-512 Algorithm</a:t>
            </a:r>
          </a:p>
          <a:p>
            <a:pPr algn="just"/>
            <a:endParaRPr lang="en-US" sz="1800" dirty="0">
              <a:solidFill>
                <a:schemeClr val="tx1"/>
              </a:solidFill>
              <a:latin typeface="Times New Roman" pitchFamily="18" charset="0"/>
              <a:cs typeface="Times New Roman" pitchFamily="18" charset="0"/>
            </a:endParaRPr>
          </a:p>
          <a:p>
            <a:pPr algn="just"/>
            <a:endParaRPr lang="en-IN" sz="1800" dirty="0">
              <a:solidFill>
                <a:schemeClr val="tx1"/>
              </a:solidFill>
              <a:latin typeface="Söhne"/>
            </a:endParaRPr>
          </a:p>
        </p:txBody>
      </p:sp>
      <p:sp>
        <p:nvSpPr>
          <p:cNvPr id="3" name="Arrow: Right 2">
            <a:extLst>
              <a:ext uri="{FF2B5EF4-FFF2-40B4-BE49-F238E27FC236}">
                <a16:creationId xmlns:a16="http://schemas.microsoft.com/office/drawing/2014/main" id="{06EA813B-002C-4FD3-86E0-D08D59D4169D}"/>
              </a:ext>
            </a:extLst>
          </p:cNvPr>
          <p:cNvSpPr/>
          <p:nvPr/>
        </p:nvSpPr>
        <p:spPr>
          <a:xfrm>
            <a:off x="1986113" y="2571750"/>
            <a:ext cx="53094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81385AC4-2DD2-4B6D-BEFD-7962C1E20184}"/>
              </a:ext>
            </a:extLst>
          </p:cNvPr>
          <p:cNvSpPr/>
          <p:nvPr/>
        </p:nvSpPr>
        <p:spPr>
          <a:xfrm flipV="1">
            <a:off x="2197505" y="3128856"/>
            <a:ext cx="639097" cy="7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52109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4711</TotalTime>
  <Words>781</Words>
  <Application>Microsoft Office PowerPoint</Application>
  <PresentationFormat>On-screen Show (16:9)</PresentationFormat>
  <Paragraphs>63</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Palatino</vt:lpstr>
      <vt:lpstr>Times New Roman</vt:lpstr>
      <vt:lpstr>Palatino Linotype</vt:lpstr>
      <vt:lpstr>Söhne</vt:lpstr>
      <vt:lpstr>Calibri</vt:lpstr>
      <vt:lpstr>Arial</vt:lpstr>
      <vt:lpstr>Office Theme</vt:lpstr>
      <vt:lpstr>A Secure Data Dynamics and Public Auditing Scheme for Cloud Storage </vt:lpstr>
      <vt:lpstr>      Table of Contents</vt:lpstr>
      <vt:lpstr>PowerPoint Presentation</vt:lpstr>
      <vt:lpstr>PowerPoint Presentation</vt:lpstr>
      <vt:lpstr>Introduction</vt:lpstr>
      <vt:lpstr>Motivation and Statistics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 Life Detection</dc:title>
  <dc:creator>Kevin</dc:creator>
  <cp:lastModifiedBy>upanshu bhardwaj</cp:lastModifiedBy>
  <cp:revision>3</cp:revision>
  <dcterms:created xsi:type="dcterms:W3CDTF">2020-05-13T07:00:09Z</dcterms:created>
  <dcterms:modified xsi:type="dcterms:W3CDTF">2023-08-04T14:23:48Z</dcterms:modified>
</cp:coreProperties>
</file>