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4"/>
  </p:notesMasterIdLst>
  <p:sldIdLst>
    <p:sldId id="256" r:id="rId2"/>
    <p:sldId id="259" r:id="rId3"/>
    <p:sldId id="260" r:id="rId4"/>
    <p:sldId id="261" r:id="rId5"/>
    <p:sldId id="281" r:id="rId6"/>
    <p:sldId id="263" r:id="rId7"/>
    <p:sldId id="262" r:id="rId8"/>
    <p:sldId id="264" r:id="rId9"/>
    <p:sldId id="280" r:id="rId10"/>
    <p:sldId id="282" r:id="rId11"/>
    <p:sldId id="265" r:id="rId12"/>
    <p:sldId id="275" r:id="rId13"/>
    <p:sldId id="276" r:id="rId14"/>
    <p:sldId id="266" r:id="rId15"/>
    <p:sldId id="270" r:id="rId16"/>
    <p:sldId id="267" r:id="rId17"/>
    <p:sldId id="279" r:id="rId18"/>
    <p:sldId id="278" r:id="rId19"/>
    <p:sldId id="268" r:id="rId20"/>
    <p:sldId id="277" r:id="rId21"/>
    <p:sldId id="269" r:id="rId22"/>
    <p:sldId id="271"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uexag7NewT8WKrElqc4vaQlns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5C4C24-F0B7-4DE8-B6C6-DF795DA9A427}" v="3" dt="2023-09-04T16:40:20.965"/>
    <p1510:client id="{C56BCFFD-9010-41EA-8594-2B090C464E90}" v="1013" dt="2023-09-04T03:10:46.528"/>
    <p1510:client id="{D4D69CAA-B36D-4047-9BB4-166DA218EEF2}" v="1923" dt="2023-09-04T07:53:04.6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26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229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4510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4290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948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280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303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77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347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46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6438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9043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6166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
          <p:cNvSpPr>
            <a:spLocks noGrp="1"/>
          </p:cNvSpPr>
          <p:nvPr>
            <p:ph type="pic" idx="2"/>
          </p:nvPr>
        </p:nvSpPr>
        <p:spPr>
          <a:xfrm>
            <a:off x="1792288" y="612775"/>
            <a:ext cx="5486400" cy="4114800"/>
          </a:xfrm>
          <a:prstGeom prst="rect">
            <a:avLst/>
          </a:prstGeom>
          <a:noFill/>
          <a:ln>
            <a:noFill/>
          </a:ln>
        </p:spPr>
      </p:sp>
      <p:sp>
        <p:nvSpPr>
          <p:cNvPr id="68" name="Google Shape;68;p1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955925" y="2040375"/>
            <a:ext cx="7772400" cy="1470000"/>
          </a:xfrm>
          <a:prstGeom prst="rect">
            <a:avLst/>
          </a:prstGeom>
          <a:noFill/>
          <a:ln>
            <a:noFill/>
          </a:ln>
        </p:spPr>
        <p:txBody>
          <a:bodyPr spcFirstLastPara="1" wrap="square" lIns="91425" tIns="45700" rIns="91425" bIns="45700" anchor="ctr" anchorCtr="0">
            <a:noAutofit/>
          </a:bodyPr>
          <a:lstStyle/>
          <a:p>
            <a:pPr>
              <a:buSzPts val="4400"/>
            </a:pPr>
            <a:r>
              <a:rPr lang="en-US" sz="2800" b="1" dirty="0">
                <a:latin typeface="Times New Roman" pitchFamily="18" charset="0"/>
                <a:cs typeface="Times New Roman" pitchFamily="18" charset="0"/>
              </a:rPr>
              <a:t>A Secure Data Dynamics and Public Auditing Scheme for Cloud Storage</a:t>
            </a:r>
            <a:endParaRPr lang="en-US" sz="2800" dirty="0"/>
          </a:p>
        </p:txBody>
      </p:sp>
      <p:sp>
        <p:nvSpPr>
          <p:cNvPr id="89" name="Google Shape;89;p1"/>
          <p:cNvSpPr txBox="1">
            <a:spLocks noGrp="1"/>
          </p:cNvSpPr>
          <p:nvPr>
            <p:ph type="subTitle" idx="1"/>
          </p:nvPr>
        </p:nvSpPr>
        <p:spPr>
          <a:xfrm>
            <a:off x="1371600" y="4114800"/>
            <a:ext cx="6400800" cy="1981200"/>
          </a:xfrm>
          <a:prstGeom prst="rect">
            <a:avLst/>
          </a:prstGeom>
          <a:noFill/>
          <a:ln>
            <a:noFill/>
          </a:ln>
        </p:spPr>
        <p:txBody>
          <a:bodyPr spcFirstLastPara="1" wrap="square" lIns="91425" tIns="45700" rIns="91425" bIns="45700" anchor="t" anchorCtr="0">
            <a:normAutofit fontScale="77500" lnSpcReduction="20000"/>
          </a:bodyPr>
          <a:lstStyle/>
          <a:p>
            <a:pPr marL="0" indent="0">
              <a:spcBef>
                <a:spcPts val="0"/>
              </a:spcBef>
            </a:pPr>
            <a:r>
              <a:rPr lang="en-US" dirty="0">
                <a:solidFill>
                  <a:schemeClr val="tx1"/>
                </a:solidFill>
              </a:rPr>
              <a:t>  RA2011028010069 - D.BHARGAV     </a:t>
            </a:r>
          </a:p>
          <a:p>
            <a:pPr marL="0" indent="0">
              <a:spcBef>
                <a:spcPts val="0"/>
              </a:spcBef>
            </a:pPr>
            <a:r>
              <a:rPr lang="en-US" dirty="0">
                <a:solidFill>
                  <a:schemeClr val="tx1"/>
                </a:solidFill>
              </a:rPr>
              <a:t>RA2011028010083 - UPANSHU BHARDWAJ</a:t>
            </a:r>
          </a:p>
          <a:p>
            <a:pPr marL="0" indent="0">
              <a:spcBef>
                <a:spcPts val="592"/>
              </a:spcBef>
            </a:pPr>
            <a:r>
              <a:rPr lang="en-US" dirty="0">
                <a:solidFill>
                  <a:schemeClr val="tx1"/>
                </a:solidFill>
              </a:rPr>
              <a:t>Batch ID:NWC038</a:t>
            </a:r>
          </a:p>
          <a:p>
            <a:pPr marL="0" indent="0">
              <a:spcBef>
                <a:spcPts val="592"/>
              </a:spcBef>
            </a:pPr>
            <a:r>
              <a:rPr lang="en-US" dirty="0">
                <a:solidFill>
                  <a:schemeClr val="tx1"/>
                </a:solidFill>
              </a:rPr>
              <a:t>Guide name and Designation:</a:t>
            </a:r>
          </a:p>
          <a:p>
            <a:pPr marL="0" indent="0">
              <a:spcBef>
                <a:spcPts val="592"/>
              </a:spcBef>
            </a:pPr>
            <a:r>
              <a:rPr lang="en-IN" i="0" dirty="0">
                <a:solidFill>
                  <a:schemeClr val="tx1"/>
                </a:solidFill>
                <a:effectLst/>
                <a:latin typeface="Lato"/>
              </a:rPr>
              <a:t>Dr.Saravanan M-</a:t>
            </a:r>
            <a:r>
              <a:rPr lang="en-IN" i="0" dirty="0">
                <a:solidFill>
                  <a:schemeClr val="bg1">
                    <a:lumMod val="50000"/>
                  </a:schemeClr>
                </a:solidFill>
                <a:effectLst/>
                <a:latin typeface="Lato"/>
              </a:rPr>
              <a:t> </a:t>
            </a:r>
            <a:r>
              <a:rPr lang="en-IN" i="0" dirty="0">
                <a:solidFill>
                  <a:schemeClr val="tx1"/>
                </a:solidFill>
                <a:effectLst/>
                <a:latin typeface="Lato"/>
              </a:rPr>
              <a:t>Academic Advisor</a:t>
            </a:r>
            <a:r>
              <a:rPr lang="en-US" dirty="0">
                <a:solidFill>
                  <a:schemeClr val="tx1"/>
                </a:solidFill>
                <a:latin typeface="Palatino Linotype"/>
                <a:ea typeface="Palatino Linotype"/>
                <a:cs typeface="Palatino Linotype"/>
                <a:sym typeface="Palatino Linotype"/>
              </a:rPr>
              <a:t>, NWC</a:t>
            </a:r>
            <a:endParaRPr lang="en-US" dirty="0">
              <a:solidFill>
                <a:schemeClr val="tx1"/>
              </a:solidFill>
            </a:endParaRPr>
          </a:p>
        </p:txBody>
      </p:sp>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91" name="Google Shape;91;p1"/>
          <p:cNvSpPr/>
          <p:nvPr/>
        </p:nvSpPr>
        <p:spPr>
          <a:xfrm>
            <a:off x="-1711778" y="457200"/>
            <a:ext cx="11795352" cy="1200288"/>
          </a:xfrm>
          <a:prstGeom prst="rect">
            <a:avLst/>
          </a:prstGeom>
          <a:noFill/>
          <a:ln>
            <a:noFill/>
          </a:ln>
        </p:spPr>
        <p:txBody>
          <a:bodyPr spcFirstLastPara="1" wrap="square" lIns="91425" tIns="45700" rIns="91425" bIns="45700" anchor="t" anchorCtr="0">
            <a:spAutoFit/>
          </a:bodyPr>
          <a:lstStyle/>
          <a:p>
            <a:pPr algn="ctr"/>
            <a:r>
              <a:rPr lang="en-US" sz="1800" b="1" i="0" u="none" strike="noStrike" cap="none" dirty="0">
                <a:solidFill>
                  <a:schemeClr val="dk1"/>
                </a:solidFill>
                <a:latin typeface="Calibri"/>
                <a:ea typeface="Calibri"/>
                <a:cs typeface="Calibri"/>
                <a:sym typeface="Calibri"/>
              </a:rPr>
              <a:t>SRM INSTITUTE OF SCIENCE AND TECHNOLOGY</a:t>
            </a:r>
            <a:r>
              <a:rPr lang="en-US" sz="1800" b="1" dirty="0">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COLLEGE OF ENGINEERING AND TECHNOLOGY</a:t>
            </a:r>
            <a:endParaRPr sz="1800" b="0" i="0" u="none" strike="noStrike" cap="none" dirty="0">
              <a:solidFill>
                <a:schemeClr val="dk1"/>
              </a:solidFill>
              <a:latin typeface="Calibri"/>
              <a:ea typeface="Calibri"/>
              <a:cs typeface="Calibri"/>
              <a:sym typeface="Calibri"/>
            </a:endParaRPr>
          </a:p>
          <a:p>
            <a:pPr algn="ctr"/>
            <a:r>
              <a:rPr lang="en-US" sz="1800" b="1" dirty="0">
                <a:solidFill>
                  <a:schemeClr val="dk1"/>
                </a:solidFill>
                <a:latin typeface="Calibri"/>
                <a:ea typeface="Calibri"/>
                <a:cs typeface="Calibri"/>
                <a:sym typeface="Calibri"/>
              </a:rPr>
              <a:t>DEPARTMENT OF</a:t>
            </a:r>
            <a:r>
              <a:rPr lang="en-US" sz="1800" b="1" i="0" u="none" strike="noStrike" cap="none" dirty="0">
                <a:solidFill>
                  <a:schemeClr val="dk1"/>
                </a:solidFill>
                <a:latin typeface="Calibri"/>
                <a:ea typeface="Calibri"/>
                <a:cs typeface="Calibri"/>
                <a:sym typeface="Calibri"/>
              </a:rPr>
              <a:t> NETWORKING AND COMMUNICATIONS</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18CSP107L </a:t>
            </a:r>
            <a:r>
              <a:rPr lang="en-US" sz="1800" b="1" dirty="0">
                <a:solidFill>
                  <a:schemeClr val="dk1"/>
                </a:solidFill>
                <a:latin typeface="Calibri"/>
                <a:ea typeface="Calibri"/>
                <a:cs typeface="Calibri"/>
                <a:sym typeface="Calibri"/>
              </a:rPr>
              <a:t>-</a:t>
            </a:r>
            <a:r>
              <a:rPr lang="en-US" sz="1800" b="1" i="0" u="none" strike="noStrike" cap="none" dirty="0">
                <a:solidFill>
                  <a:schemeClr val="dk1"/>
                </a:solidFill>
                <a:latin typeface="Calibri"/>
                <a:ea typeface="Calibri"/>
                <a:cs typeface="Calibri"/>
                <a:sym typeface="Calibri"/>
              </a:rPr>
              <a:t> MINOR PROJECT </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EFF3-9DD4-483E-B57C-FC69C9960F43}"/>
              </a:ext>
            </a:extLst>
          </p:cNvPr>
          <p:cNvSpPr>
            <a:spLocks noGrp="1"/>
          </p:cNvSpPr>
          <p:nvPr>
            <p:ph type="title"/>
          </p:nvPr>
        </p:nvSpPr>
        <p:spPr>
          <a:xfrm>
            <a:off x="457200" y="274638"/>
            <a:ext cx="5106473" cy="1143000"/>
          </a:xfrm>
        </p:spPr>
        <p:txBody>
          <a:bodyPr/>
          <a:lstStyle/>
          <a:p>
            <a:pPr algn="l"/>
            <a:r>
              <a:rPr lang="en-US" sz="4400" dirty="0">
                <a:latin typeface="Palatino Linotype"/>
              </a:rPr>
              <a:t>Literature Review</a:t>
            </a:r>
            <a:endParaRPr lang="en-IN" dirty="0"/>
          </a:p>
        </p:txBody>
      </p:sp>
      <p:sp>
        <p:nvSpPr>
          <p:cNvPr id="3" name="Slide Number Placeholder 2">
            <a:extLst>
              <a:ext uri="{FF2B5EF4-FFF2-40B4-BE49-F238E27FC236}">
                <a16:creationId xmlns:a16="http://schemas.microsoft.com/office/drawing/2014/main" id="{1B9D57CF-612D-4C8B-9A5D-5674FD6B5F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aphicFrame>
        <p:nvGraphicFramePr>
          <p:cNvPr id="4" name="Table 4">
            <a:extLst>
              <a:ext uri="{FF2B5EF4-FFF2-40B4-BE49-F238E27FC236}">
                <a16:creationId xmlns:a16="http://schemas.microsoft.com/office/drawing/2014/main" id="{A96568AF-B912-42F1-8D50-9FA0DADC841D}"/>
              </a:ext>
            </a:extLst>
          </p:cNvPr>
          <p:cNvGraphicFramePr>
            <a:graphicFrameLocks noGrp="1"/>
          </p:cNvGraphicFramePr>
          <p:nvPr>
            <p:extLst>
              <p:ext uri="{D42A27DB-BD31-4B8C-83A1-F6EECF244321}">
                <p14:modId xmlns:p14="http://schemas.microsoft.com/office/powerpoint/2010/main" val="4201290986"/>
              </p:ext>
            </p:extLst>
          </p:nvPr>
        </p:nvGraphicFramePr>
        <p:xfrm>
          <a:off x="457200" y="1851946"/>
          <a:ext cx="8229600" cy="4331220"/>
        </p:xfrm>
        <a:graphic>
          <a:graphicData uri="http://schemas.openxmlformats.org/drawingml/2006/table">
            <a:tbl>
              <a:tblPr firstRow="1" bandRow="1">
                <a:tableStyleId>{5C22544A-7EE6-4342-B048-85BDC9FD1C3A}</a:tableStyleId>
              </a:tblPr>
              <a:tblGrid>
                <a:gridCol w="585989">
                  <a:extLst>
                    <a:ext uri="{9D8B030D-6E8A-4147-A177-3AD203B41FA5}">
                      <a16:colId xmlns:a16="http://schemas.microsoft.com/office/drawing/2014/main" val="1988563329"/>
                    </a:ext>
                  </a:extLst>
                </a:gridCol>
                <a:gridCol w="2157211">
                  <a:extLst>
                    <a:ext uri="{9D8B030D-6E8A-4147-A177-3AD203B41FA5}">
                      <a16:colId xmlns:a16="http://schemas.microsoft.com/office/drawing/2014/main" val="2537951613"/>
                    </a:ext>
                  </a:extLst>
                </a:gridCol>
                <a:gridCol w="1114023">
                  <a:extLst>
                    <a:ext uri="{9D8B030D-6E8A-4147-A177-3AD203B41FA5}">
                      <a16:colId xmlns:a16="http://schemas.microsoft.com/office/drawing/2014/main" val="3244108644"/>
                    </a:ext>
                  </a:extLst>
                </a:gridCol>
                <a:gridCol w="1094704">
                  <a:extLst>
                    <a:ext uri="{9D8B030D-6E8A-4147-A177-3AD203B41FA5}">
                      <a16:colId xmlns:a16="http://schemas.microsoft.com/office/drawing/2014/main" val="3566782150"/>
                    </a:ext>
                  </a:extLst>
                </a:gridCol>
                <a:gridCol w="1906073">
                  <a:extLst>
                    <a:ext uri="{9D8B030D-6E8A-4147-A177-3AD203B41FA5}">
                      <a16:colId xmlns:a16="http://schemas.microsoft.com/office/drawing/2014/main" val="1297870855"/>
                    </a:ext>
                  </a:extLst>
                </a:gridCol>
                <a:gridCol w="1371600">
                  <a:extLst>
                    <a:ext uri="{9D8B030D-6E8A-4147-A177-3AD203B41FA5}">
                      <a16:colId xmlns:a16="http://schemas.microsoft.com/office/drawing/2014/main" val="2546057179"/>
                    </a:ext>
                  </a:extLst>
                </a:gridCol>
              </a:tblGrid>
              <a:tr h="862507">
                <a:tc>
                  <a:txBody>
                    <a:bodyPr/>
                    <a:lstStyle/>
                    <a:p>
                      <a:pPr lvl="0">
                        <a:buNone/>
                      </a:pPr>
                      <a:r>
                        <a:rPr lang="en-US" dirty="0"/>
                        <a:t>S NO</a:t>
                      </a:r>
                    </a:p>
                  </a:txBody>
                  <a:tcPr/>
                </a:tc>
                <a:tc>
                  <a:txBody>
                    <a:bodyPr/>
                    <a:lstStyle/>
                    <a:p>
                      <a:r>
                        <a:rPr lang="en-US" dirty="0"/>
                        <a:t>TITLE OF THE PAPER</a:t>
                      </a:r>
                    </a:p>
                  </a:txBody>
                  <a:tcPr/>
                </a:tc>
                <a:tc>
                  <a:txBody>
                    <a:bodyPr/>
                    <a:lstStyle/>
                    <a:p>
                      <a:r>
                        <a:rPr lang="en-US" sz="1200" dirty="0"/>
                        <a:t>PUBLISHED YEAR</a:t>
                      </a:r>
                    </a:p>
                  </a:txBody>
                  <a:tcPr/>
                </a:tc>
                <a:tc>
                  <a:txBody>
                    <a:bodyPr/>
                    <a:lstStyle/>
                    <a:p>
                      <a:pPr lvl="0">
                        <a:buNone/>
                      </a:pPr>
                      <a:r>
                        <a:rPr lang="en-US" dirty="0"/>
                        <a:t>AUTHOR</a:t>
                      </a:r>
                    </a:p>
                  </a:txBody>
                  <a:tcPr/>
                </a:tc>
                <a:tc>
                  <a:txBody>
                    <a:bodyPr/>
                    <a:lstStyle/>
                    <a:p>
                      <a:r>
                        <a:rPr lang="en-US" dirty="0"/>
                        <a:t>ISSUES ADDRESSED</a:t>
                      </a:r>
                    </a:p>
                  </a:txBody>
                  <a:tcPr/>
                </a:tc>
                <a:tc>
                  <a:txBody>
                    <a:bodyPr/>
                    <a:lstStyle/>
                    <a:p>
                      <a:r>
                        <a:rPr lang="en-US" dirty="0"/>
                        <a:t>TOOLS&amp;</a:t>
                      </a:r>
                    </a:p>
                    <a:p>
                      <a:pPr lvl="0">
                        <a:buNone/>
                      </a:pPr>
                      <a:r>
                        <a:rPr lang="en-US" dirty="0"/>
                        <a:t>LANGUAGES USED</a:t>
                      </a:r>
                    </a:p>
                  </a:txBody>
                  <a:tcPr/>
                </a:tc>
                <a:extLst>
                  <a:ext uri="{0D108BD9-81ED-4DB2-BD59-A6C34878D82A}">
                    <a16:rowId xmlns:a16="http://schemas.microsoft.com/office/drawing/2014/main" val="2013584996"/>
                  </a:ext>
                </a:extLst>
              </a:tr>
              <a:tr h="1094122">
                <a:tc>
                  <a:txBody>
                    <a:bodyPr/>
                    <a:lstStyle/>
                    <a:p>
                      <a:pPr algn="ctr"/>
                      <a:r>
                        <a:rPr lang="en-US" sz="2000" b="0" dirty="0">
                          <a:latin typeface="Times New Roman" panose="02020603050405020304" pitchFamily="18" charset="0"/>
                          <a:cs typeface="Times New Roman" panose="02020603050405020304" pitchFamily="18" charset="0"/>
                        </a:rPr>
                        <a:t>7</a:t>
                      </a:r>
                    </a:p>
                  </a:txBody>
                  <a:tcPr/>
                </a:tc>
                <a:tc>
                  <a:txBody>
                    <a:bodyPr/>
                    <a:lstStyle/>
                    <a:p>
                      <a:pPr algn="ctr"/>
                      <a:r>
                        <a:rPr kumimoji="0" lang="en-US" sz="1600" b="0" kern="1200" dirty="0">
                          <a:solidFill>
                            <a:schemeClr val="tx1"/>
                          </a:solidFill>
                          <a:effectLst/>
                          <a:latin typeface="Times New Roman" pitchFamily="18" charset="0"/>
                          <a:ea typeface="+mn-ea"/>
                          <a:cs typeface="Times New Roman" pitchFamily="18" charset="0"/>
                        </a:rPr>
                        <a:t>An efficient auditing scheme for data storage security in cloud</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dirty="0"/>
                        <a:t>2017</a:t>
                      </a:r>
                      <a:endParaRPr lang="en-IN" dirty="0"/>
                    </a:p>
                  </a:txBody>
                  <a:tcPr/>
                </a:tc>
                <a:tc>
                  <a:txBody>
                    <a:bodyPr/>
                    <a:lstStyle/>
                    <a:p>
                      <a:pPr algn="ctr"/>
                      <a:endParaRPr lang="en-US" sz="12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ctr"/>
                      <a:r>
                        <a:rPr kumimoji="0" lang="en-US" sz="1200" b="0" kern="1200" dirty="0">
                          <a:solidFill>
                            <a:schemeClr val="tx1"/>
                          </a:solidFill>
                          <a:effectLst/>
                          <a:latin typeface="Times New Roman" pitchFamily="18" charset="0"/>
                          <a:ea typeface="+mn-ea"/>
                          <a:cs typeface="Times New Roman" pitchFamily="18" charset="0"/>
                        </a:rPr>
                        <a:t>J Agarkhed, R Ashalatha</a:t>
                      </a:r>
                      <a:endParaRPr lang="en-US" sz="1200" b="0" dirty="0">
                        <a:latin typeface="Times New Roman" panose="02020603050405020304" pitchFamily="18" charset="0"/>
                        <a:cs typeface="Times New Roman" panose="02020603050405020304" pitchFamily="18" charset="0"/>
                      </a:endParaRPr>
                    </a:p>
                  </a:txBody>
                  <a:tcPr/>
                </a:tc>
                <a:tc>
                  <a:txBody>
                    <a:bodyPr/>
                    <a:lstStyle/>
                    <a:p>
                      <a:r>
                        <a:rPr lang="en-US" sz="1000" dirty="0"/>
                        <a:t>In this paper, we propose an efficient auditing system for fog-to-cloud computing. Although our system is not public auditing</a:t>
                      </a:r>
                      <a:endParaRPr lang="en-IN" sz="1000" dirty="0"/>
                    </a:p>
                  </a:txBody>
                  <a:tcPr/>
                </a:tc>
                <a:tc>
                  <a:txBody>
                    <a:bodyPr/>
                    <a:lstStyle/>
                    <a:p>
                      <a:endParaRPr lang="en-IN"/>
                    </a:p>
                  </a:txBody>
                  <a:tcPr/>
                </a:tc>
                <a:extLst>
                  <a:ext uri="{0D108BD9-81ED-4DB2-BD59-A6C34878D82A}">
                    <a16:rowId xmlns:a16="http://schemas.microsoft.com/office/drawing/2014/main" val="1844872618"/>
                  </a:ext>
                </a:extLst>
              </a:tr>
              <a:tr h="1352558">
                <a:tc>
                  <a:txBody>
                    <a:bodyPr/>
                    <a:lstStyle/>
                    <a:p>
                      <a:pPr algn="ctr"/>
                      <a:r>
                        <a:rPr lang="en-US" sz="2000" b="0" dirty="0">
                          <a:latin typeface="Times New Roman" panose="02020603050405020304" pitchFamily="18" charset="0"/>
                          <a:cs typeface="Times New Roman" panose="02020603050405020304" pitchFamily="18" charset="0"/>
                        </a:rPr>
                        <a:t>8</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tx1"/>
                          </a:solidFill>
                          <a:effectLst/>
                          <a:latin typeface="+mn-lt"/>
                          <a:ea typeface="+mn-ea"/>
                          <a:cs typeface="+mn-cs"/>
                        </a:rPr>
                        <a:t>Third Party Public Auditing on Cloud Storage using the Cryptographic Algorithm</a:t>
                      </a:r>
                      <a:endParaRPr lang="en-US" sz="1600" b="0" dirty="0">
                        <a:latin typeface="Times New Roman" pitchFamily="18" charset="0"/>
                        <a:cs typeface="Times New Roman" pitchFamily="18" charset="0"/>
                      </a:endParaRPr>
                    </a:p>
                  </a:txBody>
                  <a:tcPr/>
                </a:tc>
                <a:tc>
                  <a:txBody>
                    <a:bodyPr/>
                    <a:lstStyle/>
                    <a:p>
                      <a:r>
                        <a:rPr lang="en-US" dirty="0"/>
                        <a:t>2017</a:t>
                      </a:r>
                      <a:endParaRPr lang="en-IN" dirty="0"/>
                    </a:p>
                  </a:txBody>
                  <a:tcPr/>
                </a:tc>
                <a:tc>
                  <a:txBody>
                    <a:bodyPr/>
                    <a:lstStyle/>
                    <a:p>
                      <a:pPr algn="ctr"/>
                      <a:r>
                        <a:rPr kumimoji="0" lang="en-US" sz="1200" b="0" kern="1200" dirty="0">
                          <a:solidFill>
                            <a:schemeClr val="tx1"/>
                          </a:solidFill>
                          <a:effectLst/>
                          <a:latin typeface="+mn-lt"/>
                          <a:ea typeface="+mn-ea"/>
                          <a:cs typeface="+mn-cs"/>
                        </a:rPr>
                        <a:t>B.L Adokshaja, and S.J.Saritha</a:t>
                      </a:r>
                      <a:endParaRPr lang="en-US" sz="1200" b="0" dirty="0">
                        <a:latin typeface="Times New Roman" pitchFamily="18" charset="0"/>
                        <a:cs typeface="Times New Roman" pitchFamily="18" charset="0"/>
                      </a:endParaRPr>
                    </a:p>
                  </a:txBody>
                  <a:tcPr/>
                </a:tc>
                <a:tc>
                  <a:txBody>
                    <a:bodyPr/>
                    <a:lstStyle/>
                    <a:p>
                      <a:r>
                        <a:rPr lang="en-US" sz="1000" dirty="0"/>
                        <a:t>An efficient and securable privacy preserving public auditing scheme is been proposed. It achieves privacy preserving and public auditing The data is split into parts and then stored in the in the cloud storage</a:t>
                      </a:r>
                      <a:endParaRPr lang="en-IN" sz="1000" dirty="0"/>
                    </a:p>
                  </a:txBody>
                  <a:tcPr/>
                </a:tc>
                <a:tc>
                  <a:txBody>
                    <a:bodyPr/>
                    <a:lstStyle/>
                    <a:p>
                      <a:endParaRPr lang="en-IN" sz="900" dirty="0"/>
                    </a:p>
                  </a:txBody>
                  <a:tcPr/>
                </a:tc>
                <a:extLst>
                  <a:ext uri="{0D108BD9-81ED-4DB2-BD59-A6C34878D82A}">
                    <a16:rowId xmlns:a16="http://schemas.microsoft.com/office/drawing/2014/main" val="3138927927"/>
                  </a:ext>
                </a:extLst>
              </a:tr>
              <a:tr h="1022033">
                <a:tc>
                  <a:txBody>
                    <a:bodyPr/>
                    <a:lstStyle/>
                    <a:p>
                      <a:pPr algn="ctr"/>
                      <a:r>
                        <a:rPr lang="en-US" sz="2000" b="0" dirty="0">
                          <a:latin typeface="Times New Roman" panose="02020603050405020304" pitchFamily="18" charset="0"/>
                          <a:cs typeface="Times New Roman" panose="02020603050405020304" pitchFamily="18" charset="0"/>
                        </a:rPr>
                        <a:t>9</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tx1"/>
                          </a:solidFill>
                          <a:effectLst/>
                          <a:latin typeface="+mn-lt"/>
                          <a:ea typeface="+mn-ea"/>
                          <a:cs typeface="+mn-cs"/>
                        </a:rPr>
                        <a:t>Cloud Server Storage Security using TPA</a:t>
                      </a:r>
                      <a:endParaRPr lang="en-US" sz="1600" b="0" dirty="0">
                        <a:latin typeface="Times New Roman" pitchFamily="18" charset="0"/>
                        <a:cs typeface="Times New Roman" pitchFamily="18" charset="0"/>
                      </a:endParaRPr>
                    </a:p>
                  </a:txBody>
                  <a:tcPr/>
                </a:tc>
                <a:tc>
                  <a:txBody>
                    <a:bodyPr/>
                    <a:lstStyle/>
                    <a:p>
                      <a:r>
                        <a:rPr lang="en-US" dirty="0"/>
                        <a:t>2014</a:t>
                      </a:r>
                      <a:endParaRPr lang="en-IN" dirty="0"/>
                    </a:p>
                  </a:txBody>
                  <a:tcPr/>
                </a:tc>
                <a:tc>
                  <a:txBody>
                    <a:bodyPr/>
                    <a:lstStyle/>
                    <a:p>
                      <a:pPr algn="ctr"/>
                      <a:r>
                        <a:rPr kumimoji="0" lang="en-US" sz="1200" b="0" kern="1200" dirty="0">
                          <a:solidFill>
                            <a:schemeClr val="tx1"/>
                          </a:solidFill>
                          <a:effectLst/>
                          <a:latin typeface="+mn-lt"/>
                          <a:ea typeface="+mn-ea"/>
                          <a:cs typeface="+mn-cs"/>
                        </a:rPr>
                        <a:t>IK Meenakshi and Sudha George</a:t>
                      </a:r>
                      <a:endParaRPr lang="en-US" sz="1200" b="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The process such as the data owner can check the integrity of their data stored in cloud server using TPA which can be done inefficient manner</a:t>
                      </a:r>
                      <a:endParaRPr lang="en-IN" sz="1000" dirty="0"/>
                    </a:p>
                  </a:txBody>
                  <a:tcPr/>
                </a:tc>
                <a:tc>
                  <a:txBody>
                    <a:bodyPr/>
                    <a:lstStyle/>
                    <a:p>
                      <a:endParaRPr lang="en-IN" dirty="0"/>
                    </a:p>
                  </a:txBody>
                  <a:tcPr/>
                </a:tc>
                <a:extLst>
                  <a:ext uri="{0D108BD9-81ED-4DB2-BD59-A6C34878D82A}">
                    <a16:rowId xmlns:a16="http://schemas.microsoft.com/office/drawing/2014/main" val="2644802099"/>
                  </a:ext>
                </a:extLst>
              </a:tr>
            </a:tbl>
          </a:graphicData>
        </a:graphic>
      </p:graphicFrame>
      <p:pic>
        <p:nvPicPr>
          <p:cNvPr id="5" name="Google Shape;90;p1">
            <a:extLst>
              <a:ext uri="{FF2B5EF4-FFF2-40B4-BE49-F238E27FC236}">
                <a16:creationId xmlns:a16="http://schemas.microsoft.com/office/drawing/2014/main" id="{E30DD92C-A3A4-4D4A-8D3F-527EA431D92B}"/>
              </a:ext>
            </a:extLst>
          </p:cNvPr>
          <p:cNvPicPr preferRelativeResize="0"/>
          <p:nvPr/>
        </p:nvPicPr>
        <p:blipFill rotWithShape="1">
          <a:blip r:embed="rId2">
            <a:alphaModFix/>
          </a:blip>
          <a:srcRect/>
          <a:stretch/>
        </p:blipFill>
        <p:spPr>
          <a:xfrm>
            <a:off x="7066189" y="425282"/>
            <a:ext cx="1717267" cy="622346"/>
          </a:xfrm>
          <a:prstGeom prst="rect">
            <a:avLst/>
          </a:prstGeom>
          <a:noFill/>
          <a:ln>
            <a:noFill/>
          </a:ln>
        </p:spPr>
      </p:pic>
    </p:spTree>
    <p:extLst>
      <p:ext uri="{BB962C8B-B14F-4D97-AF65-F5344CB8AC3E}">
        <p14:creationId xmlns:p14="http://schemas.microsoft.com/office/powerpoint/2010/main" val="291113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1474675" y="1056254"/>
            <a:ext cx="69171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Use case diagram</a:t>
            </a:r>
            <a:endParaRPr lang="en-US"/>
          </a:p>
        </p:txBody>
      </p:sp>
      <p:pic>
        <p:nvPicPr>
          <p:cNvPr id="7" name="Picture 6">
            <a:extLst>
              <a:ext uri="{FF2B5EF4-FFF2-40B4-BE49-F238E27FC236}">
                <a16:creationId xmlns:a16="http://schemas.microsoft.com/office/drawing/2014/main" id="{86DC05FB-283E-46A2-BAD9-DAC4DC44CA38}"/>
              </a:ext>
            </a:extLst>
          </p:cNvPr>
          <p:cNvPicPr>
            <a:picLocks noChangeAspect="1"/>
          </p:cNvPicPr>
          <p:nvPr/>
        </p:nvPicPr>
        <p:blipFill>
          <a:blip r:embed="rId4"/>
          <a:stretch>
            <a:fillRect/>
          </a:stretch>
        </p:blipFill>
        <p:spPr>
          <a:xfrm>
            <a:off x="-5724" y="1825695"/>
            <a:ext cx="9149724" cy="5032305"/>
          </a:xfrm>
          <a:prstGeom prst="rect">
            <a:avLst/>
          </a:prstGeom>
        </p:spPr>
      </p:pic>
    </p:spTree>
    <p:extLst>
      <p:ext uri="{BB962C8B-B14F-4D97-AF65-F5344CB8AC3E}">
        <p14:creationId xmlns:p14="http://schemas.microsoft.com/office/powerpoint/2010/main" val="372621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84E7-DEE6-4AF2-934E-7F7ED5084F0D}"/>
              </a:ext>
            </a:extLst>
          </p:cNvPr>
          <p:cNvSpPr>
            <a:spLocks noGrp="1"/>
          </p:cNvSpPr>
          <p:nvPr>
            <p:ph type="title"/>
          </p:nvPr>
        </p:nvSpPr>
        <p:spPr/>
        <p:txBody>
          <a:bodyPr/>
          <a:lstStyle/>
          <a:p>
            <a:r>
              <a:rPr lang="en-US" sz="4400" dirty="0">
                <a:latin typeface="Palatino Linotype"/>
                <a:ea typeface="Palatino Linotype"/>
                <a:cs typeface="Palatino Linotype"/>
                <a:sym typeface="Palatino Linotype"/>
              </a:rPr>
              <a:t>Activity Diagram</a:t>
            </a:r>
            <a:endParaRPr lang="en-IN" dirty="0"/>
          </a:p>
        </p:txBody>
      </p:sp>
      <p:sp>
        <p:nvSpPr>
          <p:cNvPr id="4" name="Slide Number Placeholder 3">
            <a:extLst>
              <a:ext uri="{FF2B5EF4-FFF2-40B4-BE49-F238E27FC236}">
                <a16:creationId xmlns:a16="http://schemas.microsoft.com/office/drawing/2014/main" id="{D3F84DF5-7A5D-4D04-8687-63341721C1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Google Shape;90;p1">
            <a:extLst>
              <a:ext uri="{FF2B5EF4-FFF2-40B4-BE49-F238E27FC236}">
                <a16:creationId xmlns:a16="http://schemas.microsoft.com/office/drawing/2014/main" id="{31B7AE45-721A-465A-8D6C-12C5E2C423E5}"/>
              </a:ext>
            </a:extLst>
          </p:cNvPr>
          <p:cNvPicPr preferRelativeResize="0"/>
          <p:nvPr/>
        </p:nvPicPr>
        <p:blipFill rotWithShape="1">
          <a:blip r:embed="rId2">
            <a:alphaModFix/>
          </a:blip>
          <a:srcRect/>
          <a:stretch/>
        </p:blipFill>
        <p:spPr>
          <a:xfrm>
            <a:off x="6969533" y="274638"/>
            <a:ext cx="1717267" cy="622346"/>
          </a:xfrm>
          <a:prstGeom prst="rect">
            <a:avLst/>
          </a:prstGeom>
          <a:noFill/>
          <a:ln>
            <a:noFill/>
          </a:ln>
        </p:spPr>
      </p:pic>
      <p:pic>
        <p:nvPicPr>
          <p:cNvPr id="6" name="Picture 5">
            <a:extLst>
              <a:ext uri="{FF2B5EF4-FFF2-40B4-BE49-F238E27FC236}">
                <a16:creationId xmlns:a16="http://schemas.microsoft.com/office/drawing/2014/main" id="{B1CE23D1-2EF0-48D6-92DC-9EF94B6C78D2}"/>
              </a:ext>
            </a:extLst>
          </p:cNvPr>
          <p:cNvPicPr>
            <a:picLocks noChangeAspect="1"/>
          </p:cNvPicPr>
          <p:nvPr/>
        </p:nvPicPr>
        <p:blipFill>
          <a:blip r:embed="rId3"/>
          <a:stretch>
            <a:fillRect/>
          </a:stretch>
        </p:blipFill>
        <p:spPr>
          <a:xfrm>
            <a:off x="0" y="1417638"/>
            <a:ext cx="9144000" cy="5440361"/>
          </a:xfrm>
          <a:prstGeom prst="rect">
            <a:avLst/>
          </a:prstGeom>
        </p:spPr>
      </p:pic>
    </p:spTree>
    <p:extLst>
      <p:ext uri="{BB962C8B-B14F-4D97-AF65-F5344CB8AC3E}">
        <p14:creationId xmlns:p14="http://schemas.microsoft.com/office/powerpoint/2010/main" val="2998428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2372-6EE6-4755-A9C5-C93D4C2235DA}"/>
              </a:ext>
            </a:extLst>
          </p:cNvPr>
          <p:cNvSpPr>
            <a:spLocks noGrp="1"/>
          </p:cNvSpPr>
          <p:nvPr>
            <p:ph type="title"/>
          </p:nvPr>
        </p:nvSpPr>
        <p:spPr/>
        <p:txBody>
          <a:bodyPr/>
          <a:lstStyle/>
          <a:p>
            <a:r>
              <a:rPr lang="en-US" sz="4400" dirty="0">
                <a:latin typeface="Palatino Linotype"/>
                <a:ea typeface="Palatino Linotype"/>
                <a:cs typeface="Palatino Linotype"/>
                <a:sym typeface="Palatino Linotype"/>
              </a:rPr>
              <a:t>ER Diagram</a:t>
            </a:r>
            <a:endParaRPr lang="en-IN" dirty="0"/>
          </a:p>
        </p:txBody>
      </p:sp>
      <p:sp>
        <p:nvSpPr>
          <p:cNvPr id="4" name="Slide Number Placeholder 3">
            <a:extLst>
              <a:ext uri="{FF2B5EF4-FFF2-40B4-BE49-F238E27FC236}">
                <a16:creationId xmlns:a16="http://schemas.microsoft.com/office/drawing/2014/main" id="{5473D7F6-0158-48EB-B07A-0AEA82F82C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Picture 4">
            <a:extLst>
              <a:ext uri="{FF2B5EF4-FFF2-40B4-BE49-F238E27FC236}">
                <a16:creationId xmlns:a16="http://schemas.microsoft.com/office/drawing/2014/main" id="{45B0B55E-1EFD-4A45-A0FD-23F6E8CA2B5A}"/>
              </a:ext>
            </a:extLst>
          </p:cNvPr>
          <p:cNvPicPr>
            <a:picLocks noChangeAspect="1"/>
          </p:cNvPicPr>
          <p:nvPr/>
        </p:nvPicPr>
        <p:blipFill>
          <a:blip r:embed="rId2"/>
          <a:stretch>
            <a:fillRect/>
          </a:stretch>
        </p:blipFill>
        <p:spPr>
          <a:xfrm>
            <a:off x="0" y="1772271"/>
            <a:ext cx="9144000" cy="5085729"/>
          </a:xfrm>
          <a:prstGeom prst="rect">
            <a:avLst/>
          </a:prstGeom>
        </p:spPr>
      </p:pic>
      <p:pic>
        <p:nvPicPr>
          <p:cNvPr id="6" name="Google Shape;90;p1">
            <a:extLst>
              <a:ext uri="{FF2B5EF4-FFF2-40B4-BE49-F238E27FC236}">
                <a16:creationId xmlns:a16="http://schemas.microsoft.com/office/drawing/2014/main" id="{CB51F102-81BC-4BE9-99DB-9A473C08F4D0}"/>
              </a:ext>
            </a:extLst>
          </p:cNvPr>
          <p:cNvPicPr preferRelativeResize="0"/>
          <p:nvPr/>
        </p:nvPicPr>
        <p:blipFill rotWithShape="1">
          <a:blip r:embed="rId3">
            <a:alphaModFix/>
          </a:blip>
          <a:srcRect/>
          <a:stretch/>
        </p:blipFill>
        <p:spPr>
          <a:xfrm>
            <a:off x="6969533" y="274638"/>
            <a:ext cx="1717267" cy="622346"/>
          </a:xfrm>
          <a:prstGeom prst="rect">
            <a:avLst/>
          </a:prstGeom>
          <a:noFill/>
          <a:ln>
            <a:noFill/>
          </a:ln>
        </p:spPr>
      </p:pic>
    </p:spTree>
    <p:extLst>
      <p:ext uri="{BB962C8B-B14F-4D97-AF65-F5344CB8AC3E}">
        <p14:creationId xmlns:p14="http://schemas.microsoft.com/office/powerpoint/2010/main" val="3591880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5" name="Subtitle 4">
            <a:extLst>
              <a:ext uri="{FF2B5EF4-FFF2-40B4-BE49-F238E27FC236}">
                <a16:creationId xmlns:a16="http://schemas.microsoft.com/office/drawing/2014/main" id="{46C7F7AC-E39D-AA25-DB61-8A56097212F0}"/>
              </a:ext>
            </a:extLst>
          </p:cNvPr>
          <p:cNvSpPr>
            <a:spLocks noGrp="1"/>
          </p:cNvSpPr>
          <p:nvPr>
            <p:ph type="subTitle" idx="1"/>
          </p:nvPr>
        </p:nvSpPr>
        <p:spPr>
          <a:xfrm>
            <a:off x="1057134" y="2126206"/>
            <a:ext cx="7802247" cy="4107169"/>
          </a:xfrm>
        </p:spPr>
        <p:txBody>
          <a:bodyPr spcFirstLastPara="1" wrap="square" lIns="91425" tIns="45700" rIns="91425" bIns="45700" anchor="t" anchorCtr="0">
            <a:noAutofit/>
          </a:bodyPr>
          <a:lstStyle/>
          <a:p>
            <a:pPr marL="368300" indent="-342900" algn="l">
              <a:buFont typeface="Arial" panose="020B0604020202020204" pitchFamily="34" charset="0"/>
              <a:buChar char="•"/>
            </a:pPr>
            <a:r>
              <a:rPr lang="en-US" sz="1700" b="1" i="0" dirty="0">
                <a:solidFill>
                  <a:schemeClr val="tx1"/>
                </a:solidFill>
                <a:effectLst/>
                <a:latin typeface="Times New Roman" panose="02020603050405020304" pitchFamily="18" charset="0"/>
                <a:cs typeface="Times New Roman" panose="02020603050405020304" pitchFamily="18" charset="0"/>
              </a:rPr>
              <a:t>User Authentication and Access Control Module</a:t>
            </a:r>
            <a:r>
              <a:rPr lang="en-US" sz="1700" b="0" i="0" dirty="0">
                <a:solidFill>
                  <a:schemeClr val="tx1"/>
                </a:solidFill>
                <a:effectLst/>
                <a:latin typeface="Times New Roman" panose="02020603050405020304" pitchFamily="18" charset="0"/>
                <a:cs typeface="Times New Roman" panose="02020603050405020304" pitchFamily="18" charset="0"/>
              </a:rPr>
              <a:t>:</a:t>
            </a:r>
          </a:p>
          <a:p>
            <a:pPr marL="800100" lvl="1" indent="-342900" algn="l">
              <a:buFont typeface="Arial" panose="020B0604020202020204" pitchFamily="34" charset="0"/>
              <a:buChar char="•"/>
            </a:pPr>
            <a:r>
              <a:rPr lang="en-US" sz="1700" b="0" i="0" dirty="0">
                <a:solidFill>
                  <a:schemeClr val="tx1"/>
                </a:solidFill>
                <a:effectLst/>
                <a:latin typeface="Times New Roman" panose="02020603050405020304" pitchFamily="18" charset="0"/>
                <a:cs typeface="Times New Roman" panose="02020603050405020304" pitchFamily="18" charset="0"/>
              </a:rPr>
              <a:t>This module manages user authentication and authorization to ensure that only authorized users can access and modify data in the cloud storage system.</a:t>
            </a:r>
          </a:p>
          <a:p>
            <a:pPr marL="368300" indent="-342900" algn="l">
              <a:buFont typeface="Arial" panose="020B0604020202020204" pitchFamily="34" charset="0"/>
              <a:buChar char="•"/>
            </a:pPr>
            <a:r>
              <a:rPr lang="en-US" sz="1700" b="1" i="0" dirty="0">
                <a:solidFill>
                  <a:schemeClr val="tx1"/>
                </a:solidFill>
                <a:effectLst/>
                <a:latin typeface="Times New Roman" panose="02020603050405020304" pitchFamily="18" charset="0"/>
                <a:cs typeface="Times New Roman" panose="02020603050405020304" pitchFamily="18" charset="0"/>
              </a:rPr>
              <a:t>Data Encryption Module</a:t>
            </a:r>
            <a:r>
              <a:rPr lang="en-US" sz="1700" b="0" i="0" dirty="0">
                <a:solidFill>
                  <a:schemeClr val="tx1"/>
                </a:solidFill>
                <a:effectLst/>
                <a:latin typeface="Times New Roman" panose="02020603050405020304" pitchFamily="18" charset="0"/>
                <a:cs typeface="Times New Roman" panose="02020603050405020304" pitchFamily="18" charset="0"/>
              </a:rPr>
              <a:t>:</a:t>
            </a:r>
          </a:p>
          <a:p>
            <a:pPr marL="800100" lvl="1" indent="-342900" algn="l">
              <a:buFont typeface="Arial" panose="020B0604020202020204" pitchFamily="34" charset="0"/>
              <a:buChar char="•"/>
            </a:pPr>
            <a:r>
              <a:rPr lang="en-US" sz="1700" b="0" i="0" dirty="0">
                <a:solidFill>
                  <a:schemeClr val="tx1"/>
                </a:solidFill>
                <a:effectLst/>
                <a:latin typeface="Times New Roman" panose="02020603050405020304" pitchFamily="18" charset="0"/>
                <a:cs typeface="Times New Roman" panose="02020603050405020304" pitchFamily="18" charset="0"/>
              </a:rPr>
              <a:t>Data encryption is essential to protect data confidentiality. This module encrypts data before it's stored in the cloud and decrypts it when retrieved.</a:t>
            </a:r>
          </a:p>
          <a:p>
            <a:pPr marL="482600" indent="-457200" algn="l">
              <a:buFont typeface="Arial" panose="020B0604020202020204" pitchFamily="34" charset="0"/>
              <a:buChar char="•"/>
            </a:pPr>
            <a:r>
              <a:rPr lang="en-US" sz="1700" b="1" i="0" dirty="0">
                <a:solidFill>
                  <a:schemeClr val="tx1"/>
                </a:solidFill>
                <a:effectLst/>
                <a:latin typeface="Times New Roman" panose="02020603050405020304" pitchFamily="18" charset="0"/>
                <a:cs typeface="Times New Roman" panose="02020603050405020304" pitchFamily="18" charset="0"/>
              </a:rPr>
              <a:t>Public Auditing Module</a:t>
            </a:r>
            <a:r>
              <a:rPr lang="en-US" sz="1700" b="0" i="0" dirty="0">
                <a:solidFill>
                  <a:schemeClr val="tx1"/>
                </a:solidFill>
                <a:effectLst/>
                <a:latin typeface="Times New Roman" panose="02020603050405020304" pitchFamily="18" charset="0"/>
                <a:cs typeface="Times New Roman" panose="02020603050405020304" pitchFamily="18" charset="0"/>
              </a:rPr>
              <a:t>:</a:t>
            </a:r>
          </a:p>
          <a:p>
            <a:pPr lvl="1" indent="-457200" algn="l">
              <a:buFont typeface="Arial" panose="020B0604020202020204" pitchFamily="34" charset="0"/>
              <a:buChar char="•"/>
            </a:pPr>
            <a:r>
              <a:rPr lang="en-US" sz="1700" b="0" i="0" dirty="0">
                <a:solidFill>
                  <a:schemeClr val="tx1"/>
                </a:solidFill>
                <a:effectLst/>
                <a:latin typeface="Times New Roman" panose="02020603050405020304" pitchFamily="18" charset="0"/>
                <a:cs typeface="Times New Roman" panose="02020603050405020304" pitchFamily="18" charset="0"/>
              </a:rPr>
              <a:t>The public auditing module allows third-party auditors to verify the integrity of the stored data without accessing the actual content.</a:t>
            </a:r>
          </a:p>
          <a:p>
            <a:pPr marL="482600" indent="-457200" algn="l">
              <a:buFont typeface="Arial" panose="020B0604020202020204" pitchFamily="34" charset="0"/>
              <a:buChar char="•"/>
            </a:pPr>
            <a:r>
              <a:rPr lang="en-US" sz="1700" b="1" i="0" dirty="0">
                <a:solidFill>
                  <a:schemeClr val="tx1"/>
                </a:solidFill>
                <a:effectLst/>
                <a:latin typeface="Times New Roman" panose="02020603050405020304" pitchFamily="18" charset="0"/>
                <a:cs typeface="Times New Roman" panose="02020603050405020304" pitchFamily="18" charset="0"/>
              </a:rPr>
              <a:t>Key Management Module</a:t>
            </a:r>
            <a:r>
              <a:rPr lang="en-US" sz="1700" b="0" i="0" dirty="0">
                <a:solidFill>
                  <a:schemeClr val="tx1"/>
                </a:solidFill>
                <a:effectLst/>
                <a:latin typeface="Times New Roman" panose="02020603050405020304" pitchFamily="18" charset="0"/>
                <a:cs typeface="Times New Roman" panose="02020603050405020304" pitchFamily="18" charset="0"/>
              </a:rPr>
              <a:t>:</a:t>
            </a:r>
          </a:p>
          <a:p>
            <a:pPr lvl="1" indent="-457200" algn="l">
              <a:buFont typeface="Arial" panose="020B0604020202020204" pitchFamily="34" charset="0"/>
              <a:buChar char="•"/>
            </a:pPr>
            <a:r>
              <a:rPr lang="en-US" sz="1700" b="0" i="0" dirty="0">
                <a:solidFill>
                  <a:schemeClr val="tx1"/>
                </a:solidFill>
                <a:effectLst/>
                <a:latin typeface="Times New Roman" panose="02020603050405020304" pitchFamily="18" charset="0"/>
                <a:cs typeface="Times New Roman" panose="02020603050405020304" pitchFamily="18" charset="0"/>
              </a:rPr>
              <a:t>Key management is crucial for encryption and decryption processes. This module generates, stores, and manages encryption keys securely.</a:t>
            </a:r>
          </a:p>
          <a:p>
            <a:pPr marL="457200" lvl="1" indent="0"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1600" dirty="0">
              <a:latin typeface="Palatino Linotype"/>
            </a:endParaRPr>
          </a:p>
        </p:txBody>
      </p:sp>
      <p:sp>
        <p:nvSpPr>
          <p:cNvPr id="6" name="TextBox 5">
            <a:extLst>
              <a:ext uri="{FF2B5EF4-FFF2-40B4-BE49-F238E27FC236}">
                <a16:creationId xmlns:a16="http://schemas.microsoft.com/office/drawing/2014/main" id="{DF2ECE8D-0D41-E664-9A16-63B6BD033108}"/>
              </a:ext>
            </a:extLst>
          </p:cNvPr>
          <p:cNvSpPr txBox="1"/>
          <p:nvPr/>
        </p:nvSpPr>
        <p:spPr>
          <a:xfrm>
            <a:off x="1474675" y="1056254"/>
            <a:ext cx="69171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Modules</a:t>
            </a:r>
          </a:p>
        </p:txBody>
      </p:sp>
    </p:spTree>
    <p:extLst>
      <p:ext uri="{BB962C8B-B14F-4D97-AF65-F5344CB8AC3E}">
        <p14:creationId xmlns:p14="http://schemas.microsoft.com/office/powerpoint/2010/main" val="3762214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5" name="Subtitle 4">
            <a:extLst>
              <a:ext uri="{FF2B5EF4-FFF2-40B4-BE49-F238E27FC236}">
                <a16:creationId xmlns:a16="http://schemas.microsoft.com/office/drawing/2014/main" id="{46C7F7AC-E39D-AA25-DB61-8A56097212F0}"/>
              </a:ext>
            </a:extLst>
          </p:cNvPr>
          <p:cNvSpPr>
            <a:spLocks noGrp="1"/>
          </p:cNvSpPr>
          <p:nvPr>
            <p:ph type="subTitle" idx="1"/>
          </p:nvPr>
        </p:nvSpPr>
        <p:spPr>
          <a:xfrm>
            <a:off x="1067480" y="1830160"/>
            <a:ext cx="7766955" cy="4746172"/>
          </a:xfrm>
        </p:spPr>
        <p:txBody>
          <a:bodyPr spcFirstLastPara="1" wrap="square" lIns="91425" tIns="45700" rIns="91425" bIns="45700" anchor="t" anchorCtr="0">
            <a:noAutofit/>
          </a:bodyPr>
          <a:lstStyle/>
          <a:p>
            <a:pPr marL="482600" indent="-457200" algn="l">
              <a:buFont typeface="Arial" panose="020B0604020202020204" pitchFamily="34" charset="0"/>
              <a:buChar char="•"/>
            </a:pPr>
            <a:r>
              <a:rPr lang="en-US" sz="1700" b="1" i="0" dirty="0">
                <a:solidFill>
                  <a:schemeClr val="tx1"/>
                </a:solidFill>
                <a:effectLst/>
                <a:latin typeface="Times New Roman" panose="02020603050405020304" pitchFamily="18" charset="0"/>
                <a:cs typeface="Times New Roman" panose="02020603050405020304" pitchFamily="18" charset="0"/>
              </a:rPr>
              <a:t>Data Upload and Retrieval Module</a:t>
            </a:r>
            <a:r>
              <a:rPr lang="en-US" sz="1700" b="0" i="0" dirty="0">
                <a:solidFill>
                  <a:schemeClr val="tx1"/>
                </a:solidFill>
                <a:effectLst/>
                <a:latin typeface="Times New Roman" panose="02020603050405020304" pitchFamily="18" charset="0"/>
                <a:cs typeface="Times New Roman" panose="02020603050405020304" pitchFamily="18" charset="0"/>
              </a:rPr>
              <a:t>:</a:t>
            </a:r>
          </a:p>
          <a:p>
            <a:pPr lvl="1" indent="-457200" algn="l">
              <a:buFont typeface="Arial" panose="020B0604020202020204" pitchFamily="34" charset="0"/>
              <a:buChar char="•"/>
            </a:pPr>
            <a:r>
              <a:rPr lang="en-US" sz="1700" b="0" i="0" dirty="0">
                <a:solidFill>
                  <a:schemeClr val="tx1"/>
                </a:solidFill>
                <a:effectLst/>
                <a:latin typeface="Times New Roman" panose="02020603050405020304" pitchFamily="18" charset="0"/>
                <a:cs typeface="Times New Roman" panose="02020603050405020304" pitchFamily="18" charset="0"/>
              </a:rPr>
              <a:t>This module handles the uploading and retrieval of data by users. It ensures the secure transmission of data to and from the cloud.</a:t>
            </a:r>
          </a:p>
          <a:p>
            <a:pPr marL="482600" indent="-457200" algn="l">
              <a:buFont typeface="Arial" panose="020B0604020202020204" pitchFamily="34" charset="0"/>
              <a:buChar char="•"/>
            </a:pPr>
            <a:r>
              <a:rPr lang="en-US" sz="1700" b="1" i="0" dirty="0">
                <a:solidFill>
                  <a:schemeClr val="tx1"/>
                </a:solidFill>
                <a:effectLst/>
                <a:latin typeface="Times New Roman" panose="02020603050405020304" pitchFamily="18" charset="0"/>
                <a:cs typeface="Times New Roman" panose="02020603050405020304" pitchFamily="18" charset="0"/>
              </a:rPr>
              <a:t>Data Integrity Verification Module</a:t>
            </a:r>
            <a:r>
              <a:rPr lang="en-US" sz="1700" b="0" i="0" dirty="0">
                <a:solidFill>
                  <a:schemeClr val="tx1"/>
                </a:solidFill>
                <a:effectLst/>
                <a:latin typeface="Times New Roman" panose="02020603050405020304" pitchFamily="18" charset="0"/>
                <a:cs typeface="Times New Roman" panose="02020603050405020304" pitchFamily="18" charset="0"/>
              </a:rPr>
              <a:t>:</a:t>
            </a:r>
          </a:p>
          <a:p>
            <a:pPr lvl="1" indent="-457200" algn="l">
              <a:buFont typeface="Arial" panose="020B0604020202020204" pitchFamily="34" charset="0"/>
              <a:buChar char="•"/>
            </a:pPr>
            <a:r>
              <a:rPr lang="en-US" sz="1700" b="0" i="0" dirty="0">
                <a:solidFill>
                  <a:schemeClr val="tx1"/>
                </a:solidFill>
                <a:effectLst/>
                <a:latin typeface="Times New Roman" panose="02020603050405020304" pitchFamily="18" charset="0"/>
                <a:cs typeface="Times New Roman" panose="02020603050405020304" pitchFamily="18" charset="0"/>
              </a:rPr>
              <a:t>To maintain data integrity, this module computes and verifies cryptographic hashes or checksums to detect any unauthorized modifications.</a:t>
            </a:r>
          </a:p>
          <a:p>
            <a:pPr marL="482600" indent="-457200" algn="l">
              <a:buFont typeface="Arial" panose="020B0604020202020204" pitchFamily="34" charset="0"/>
              <a:buChar char="•"/>
            </a:pPr>
            <a:r>
              <a:rPr lang="en-US" sz="1700" b="1" i="0" dirty="0">
                <a:solidFill>
                  <a:schemeClr val="tx1"/>
                </a:solidFill>
                <a:effectLst/>
                <a:latin typeface="Times New Roman" panose="02020603050405020304" pitchFamily="18" charset="0"/>
                <a:cs typeface="Times New Roman" panose="02020603050405020304" pitchFamily="18" charset="0"/>
              </a:rPr>
              <a:t>Dynamic Data Operations Module</a:t>
            </a:r>
            <a:r>
              <a:rPr lang="en-US" sz="1700" b="0" i="0" dirty="0">
                <a:solidFill>
                  <a:schemeClr val="tx1"/>
                </a:solidFill>
                <a:effectLst/>
                <a:latin typeface="Times New Roman" panose="02020603050405020304" pitchFamily="18" charset="0"/>
                <a:cs typeface="Times New Roman" panose="02020603050405020304" pitchFamily="18" charset="0"/>
              </a:rPr>
              <a:t>:</a:t>
            </a:r>
          </a:p>
          <a:p>
            <a:pPr lvl="1" indent="-457200" algn="l">
              <a:buFont typeface="Arial" panose="020B0604020202020204" pitchFamily="34" charset="0"/>
              <a:buChar char="•"/>
            </a:pPr>
            <a:r>
              <a:rPr lang="en-US" sz="1700" b="0" i="0" dirty="0">
                <a:solidFill>
                  <a:schemeClr val="tx1"/>
                </a:solidFill>
                <a:effectLst/>
                <a:latin typeface="Times New Roman" panose="02020603050405020304" pitchFamily="18" charset="0"/>
                <a:cs typeface="Times New Roman" panose="02020603050405020304" pitchFamily="18" charset="0"/>
              </a:rPr>
              <a:t>This module enables users to perform dynamic operations on their data, such as insertions, deletions, and updates, while ensuring security and integrity.</a:t>
            </a:r>
          </a:p>
          <a:p>
            <a:pPr marL="482600" indent="-457200" algn="l">
              <a:buFont typeface="Arial" panose="020B0604020202020204" pitchFamily="34" charset="0"/>
              <a:buChar char="•"/>
            </a:pPr>
            <a:r>
              <a:rPr lang="en-US" sz="1700" b="1" i="0" dirty="0">
                <a:solidFill>
                  <a:schemeClr val="tx1"/>
                </a:solidFill>
                <a:effectLst/>
                <a:latin typeface="Times New Roman" panose="02020603050405020304" pitchFamily="18" charset="0"/>
                <a:cs typeface="Times New Roman" panose="02020603050405020304" pitchFamily="18" charset="0"/>
              </a:rPr>
              <a:t>Logging and Monitoring Module</a:t>
            </a:r>
            <a:r>
              <a:rPr lang="en-US" sz="1700" b="0" i="0" dirty="0">
                <a:solidFill>
                  <a:schemeClr val="tx1"/>
                </a:solidFill>
                <a:effectLst/>
                <a:latin typeface="Times New Roman" panose="02020603050405020304" pitchFamily="18" charset="0"/>
                <a:cs typeface="Times New Roman" panose="02020603050405020304" pitchFamily="18" charset="0"/>
              </a:rPr>
              <a:t>:</a:t>
            </a:r>
          </a:p>
          <a:p>
            <a:pPr lvl="1" indent="-457200" algn="l">
              <a:buFont typeface="Arial" panose="020B0604020202020204" pitchFamily="34" charset="0"/>
              <a:buChar char="•"/>
            </a:pPr>
            <a:r>
              <a:rPr lang="en-US" sz="1700" b="0" i="0" dirty="0">
                <a:solidFill>
                  <a:schemeClr val="tx1"/>
                </a:solidFill>
                <a:effectLst/>
                <a:latin typeface="Times New Roman" panose="02020603050405020304" pitchFamily="18" charset="0"/>
                <a:cs typeface="Times New Roman" panose="02020603050405020304" pitchFamily="18" charset="0"/>
              </a:rPr>
              <a:t>It records user activities and system events for auditing purposes and provides real-time monitoring capabilities for security and performance.</a:t>
            </a:r>
          </a:p>
          <a:p>
            <a:pPr marL="482600" indent="-457200" algn="l">
              <a:buFont typeface="Arial" panose="020B0604020202020204" pitchFamily="34" charset="0"/>
              <a:buChar char="•"/>
            </a:pPr>
            <a:r>
              <a:rPr lang="en-US" sz="1700" b="1" i="0" dirty="0">
                <a:solidFill>
                  <a:schemeClr val="tx1"/>
                </a:solidFill>
                <a:effectLst/>
                <a:latin typeface="Times New Roman" panose="02020603050405020304" pitchFamily="18" charset="0"/>
                <a:cs typeface="Times New Roman" panose="02020603050405020304" pitchFamily="18" charset="0"/>
              </a:rPr>
              <a:t>Compliance and Reporting Module</a:t>
            </a:r>
            <a:r>
              <a:rPr lang="en-US" sz="1700" b="0" i="0" dirty="0">
                <a:solidFill>
                  <a:schemeClr val="tx1"/>
                </a:solidFill>
                <a:effectLst/>
                <a:latin typeface="Times New Roman" panose="02020603050405020304" pitchFamily="18" charset="0"/>
                <a:cs typeface="Times New Roman" panose="02020603050405020304" pitchFamily="18" charset="0"/>
              </a:rPr>
              <a:t>:</a:t>
            </a:r>
          </a:p>
          <a:p>
            <a:pPr lvl="1" indent="-457200" algn="l">
              <a:buFont typeface="Arial" panose="020B0604020202020204" pitchFamily="34" charset="0"/>
              <a:buChar char="•"/>
            </a:pPr>
            <a:r>
              <a:rPr lang="en-US" sz="1700" b="0" i="0" dirty="0">
                <a:solidFill>
                  <a:schemeClr val="tx1"/>
                </a:solidFill>
                <a:effectLst/>
                <a:latin typeface="Times New Roman" panose="02020603050405020304" pitchFamily="18" charset="0"/>
                <a:cs typeface="Times New Roman" panose="02020603050405020304" pitchFamily="18" charset="0"/>
              </a:rPr>
              <a:t>This module generates compliance reports to demonstrate adherence to data protection and auditing regulations.</a:t>
            </a:r>
          </a:p>
          <a:p>
            <a:pPr lvl="1" indent="-457200" algn="l">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endParaRPr lang="en-US" sz="1600" dirty="0">
              <a:latin typeface="Palatino Linotype"/>
            </a:endParaRPr>
          </a:p>
          <a:p>
            <a:pPr algn="l"/>
            <a:endParaRPr lang="en-US" sz="1600" dirty="0">
              <a:latin typeface="Palatino Linotype"/>
            </a:endParaRPr>
          </a:p>
        </p:txBody>
      </p:sp>
      <p:sp>
        <p:nvSpPr>
          <p:cNvPr id="6" name="TextBox 5">
            <a:extLst>
              <a:ext uri="{FF2B5EF4-FFF2-40B4-BE49-F238E27FC236}">
                <a16:creationId xmlns:a16="http://schemas.microsoft.com/office/drawing/2014/main" id="{DF2ECE8D-0D41-E664-9A16-63B6BD033108}"/>
              </a:ext>
            </a:extLst>
          </p:cNvPr>
          <p:cNvSpPr txBox="1"/>
          <p:nvPr/>
        </p:nvSpPr>
        <p:spPr>
          <a:xfrm>
            <a:off x="1474675" y="1056254"/>
            <a:ext cx="69171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Modules</a:t>
            </a:r>
          </a:p>
        </p:txBody>
      </p:sp>
    </p:spTree>
    <p:extLst>
      <p:ext uri="{BB962C8B-B14F-4D97-AF65-F5344CB8AC3E}">
        <p14:creationId xmlns:p14="http://schemas.microsoft.com/office/powerpoint/2010/main" val="325549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5" name="Subtitle 4">
            <a:extLst>
              <a:ext uri="{FF2B5EF4-FFF2-40B4-BE49-F238E27FC236}">
                <a16:creationId xmlns:a16="http://schemas.microsoft.com/office/drawing/2014/main" id="{46C7F7AC-E39D-AA25-DB61-8A56097212F0}"/>
              </a:ext>
            </a:extLst>
          </p:cNvPr>
          <p:cNvSpPr>
            <a:spLocks noGrp="1"/>
          </p:cNvSpPr>
          <p:nvPr>
            <p:ph type="subTitle" idx="1"/>
          </p:nvPr>
        </p:nvSpPr>
        <p:spPr>
          <a:xfrm>
            <a:off x="1017430" y="1572650"/>
            <a:ext cx="7379595" cy="4482141"/>
          </a:xfrm>
        </p:spPr>
        <p:txBody>
          <a:bodyPr>
            <a:normAutofit lnSpcReduction="10000"/>
          </a:bodyPr>
          <a:lstStyle/>
          <a:p>
            <a:pPr marL="342900" indent="-342900" algn="l">
              <a:lnSpc>
                <a:spcPct val="120000"/>
              </a:lnSpc>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Data Encryption Algorithms:</a:t>
            </a:r>
          </a:p>
          <a:p>
            <a:pPr marL="0" indent="0" algn="l">
              <a:lnSpc>
                <a:spcPct val="120000"/>
              </a:lnSpc>
            </a:pPr>
            <a:r>
              <a:rPr lang="en-US" sz="1900" b="1" i="0" dirty="0">
                <a:solidFill>
                  <a:schemeClr val="tx1"/>
                </a:solidFill>
                <a:effectLst/>
                <a:latin typeface="Times New Roman" panose="02020603050405020304" pitchFamily="18" charset="0"/>
                <a:cs typeface="Times New Roman" panose="02020603050405020304" pitchFamily="18" charset="0"/>
              </a:rPr>
              <a:t>AES (Advanced Encryption Standard)</a:t>
            </a:r>
            <a:r>
              <a:rPr lang="en-US" sz="1900" b="0" i="0" dirty="0">
                <a:solidFill>
                  <a:schemeClr val="tx1"/>
                </a:solidFill>
                <a:effectLst/>
                <a:latin typeface="Times New Roman" panose="02020603050405020304" pitchFamily="18" charset="0"/>
                <a:cs typeface="Times New Roman" panose="02020603050405020304" pitchFamily="18" charset="0"/>
              </a:rPr>
              <a:t>:</a:t>
            </a:r>
          </a:p>
          <a:p>
            <a:pPr marL="457200" lvl="1" indent="0" algn="l">
              <a:lnSpc>
                <a:spcPct val="120000"/>
              </a:lnSpc>
            </a:pPr>
            <a:r>
              <a:rPr lang="en-US" sz="1900" b="0" i="0" dirty="0">
                <a:solidFill>
                  <a:schemeClr val="tx1"/>
                </a:solidFill>
                <a:effectLst/>
                <a:latin typeface="Times New Roman" panose="02020603050405020304" pitchFamily="18" charset="0"/>
                <a:cs typeface="Times New Roman" panose="02020603050405020304" pitchFamily="18" charset="0"/>
              </a:rPr>
              <a:t>AES is a widely adopted symmetric-key encryption algorithm used to encrypt data before it's stored in the cloud. It provides strong data confidentiality.</a:t>
            </a:r>
          </a:p>
          <a:p>
            <a:pPr marL="0" indent="0" algn="l">
              <a:lnSpc>
                <a:spcPct val="120000"/>
              </a:lnSpc>
            </a:pPr>
            <a:r>
              <a:rPr lang="en-US" sz="1900" b="1" i="0" dirty="0">
                <a:solidFill>
                  <a:schemeClr val="tx1"/>
                </a:solidFill>
                <a:effectLst/>
                <a:latin typeface="Times New Roman" panose="02020603050405020304" pitchFamily="18" charset="0"/>
                <a:cs typeface="Times New Roman" panose="02020603050405020304" pitchFamily="18" charset="0"/>
              </a:rPr>
              <a:t>RSA (</a:t>
            </a:r>
            <a:r>
              <a:rPr lang="en-US" sz="1900" b="1" i="0" dirty="0" err="1">
                <a:solidFill>
                  <a:schemeClr val="tx1"/>
                </a:solidFill>
                <a:effectLst/>
                <a:latin typeface="Times New Roman" panose="02020603050405020304" pitchFamily="18" charset="0"/>
                <a:cs typeface="Times New Roman" panose="02020603050405020304" pitchFamily="18" charset="0"/>
              </a:rPr>
              <a:t>Rivest</a:t>
            </a:r>
            <a:r>
              <a:rPr lang="en-US" sz="1900" b="1" i="0" dirty="0">
                <a:solidFill>
                  <a:schemeClr val="tx1"/>
                </a:solidFill>
                <a:effectLst/>
                <a:latin typeface="Times New Roman" panose="02020603050405020304" pitchFamily="18" charset="0"/>
                <a:cs typeface="Times New Roman" panose="02020603050405020304" pitchFamily="18" charset="0"/>
              </a:rPr>
              <a:t>-Shamir-</a:t>
            </a:r>
            <a:r>
              <a:rPr lang="en-US" sz="1900" b="1" i="0" dirty="0" err="1">
                <a:solidFill>
                  <a:schemeClr val="tx1"/>
                </a:solidFill>
                <a:effectLst/>
                <a:latin typeface="Times New Roman" panose="02020603050405020304" pitchFamily="18" charset="0"/>
                <a:cs typeface="Times New Roman" panose="02020603050405020304" pitchFamily="18" charset="0"/>
              </a:rPr>
              <a:t>Adleman</a:t>
            </a:r>
            <a:r>
              <a:rPr lang="en-US" sz="1900" b="1" i="0" dirty="0">
                <a:solidFill>
                  <a:schemeClr val="tx1"/>
                </a:solidFill>
                <a:effectLst/>
                <a:latin typeface="Times New Roman" panose="02020603050405020304" pitchFamily="18" charset="0"/>
                <a:cs typeface="Times New Roman" panose="02020603050405020304" pitchFamily="18" charset="0"/>
              </a:rPr>
              <a:t>)</a:t>
            </a:r>
            <a:r>
              <a:rPr lang="en-US" sz="1900" b="0" i="0" dirty="0">
                <a:solidFill>
                  <a:schemeClr val="tx1"/>
                </a:solidFill>
                <a:effectLst/>
                <a:latin typeface="Times New Roman" panose="02020603050405020304" pitchFamily="18" charset="0"/>
                <a:cs typeface="Times New Roman" panose="02020603050405020304" pitchFamily="18" charset="0"/>
              </a:rPr>
              <a:t>:</a:t>
            </a:r>
          </a:p>
          <a:p>
            <a:pPr marL="457200" lvl="1" indent="0" algn="l">
              <a:lnSpc>
                <a:spcPct val="120000"/>
              </a:lnSpc>
            </a:pPr>
            <a:r>
              <a:rPr lang="en-US" sz="1900" b="0" i="0" dirty="0">
                <a:solidFill>
                  <a:schemeClr val="tx1"/>
                </a:solidFill>
                <a:effectLst/>
                <a:latin typeface="Times New Roman" panose="02020603050405020304" pitchFamily="18" charset="0"/>
                <a:cs typeface="Times New Roman" panose="02020603050405020304" pitchFamily="18" charset="0"/>
              </a:rPr>
              <a:t>RSA is an asymmetric encryption algorithm often used for key exchange and digital signatures to secure communication channels and protect encryption keys.</a:t>
            </a:r>
          </a:p>
          <a:p>
            <a:pPr marL="457200" lvl="1" indent="0" algn="l"/>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r>
              <a:rPr lang="en-US" sz="1800" b="1" dirty="0">
                <a:solidFill>
                  <a:schemeClr val="tx1"/>
                </a:solidFill>
                <a:latin typeface="Times New Roman" panose="02020603050405020304" pitchFamily="18" charset="0"/>
                <a:cs typeface="Times New Roman" panose="02020603050405020304" pitchFamily="18" charset="0"/>
              </a:rPr>
              <a:t>        </a:t>
            </a:r>
          </a:p>
          <a:p>
            <a:pPr algn="l"/>
            <a:endParaRPr lang="en-US" sz="1800" dirty="0">
              <a:solidFill>
                <a:srgbClr val="000000"/>
              </a:solidFill>
              <a:latin typeface="Times New Roman" panose="02020603050405020304" pitchFamily="18" charset="0"/>
              <a:cs typeface="Times New Roman" panose="02020603050405020304" pitchFamily="18" charset="0"/>
            </a:endParaRPr>
          </a:p>
          <a:p>
            <a:pPr algn="l"/>
            <a:endParaRPr lang="en-US" sz="1800" dirty="0">
              <a:solidFill>
                <a:srgbClr val="000000"/>
              </a:solidFill>
              <a:latin typeface="Times New Roman" panose="02020603050405020304" pitchFamily="18" charset="0"/>
              <a:cs typeface="Times New Roman" panose="02020603050405020304" pitchFamily="18" charset="0"/>
            </a:endParaRPr>
          </a:p>
          <a:p>
            <a:pPr marL="25400" indent="0" algn="l"/>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gn="l">
              <a:spcBef>
                <a:spcPts val="360"/>
              </a:spcBef>
              <a:buFont typeface="Arial,Sans-Serif"/>
              <a:buChar char="•"/>
            </a:pPr>
            <a:endParaRPr lang="en-US" sz="1800"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F2ECE8D-0D41-E664-9A16-63B6BD033108}"/>
              </a:ext>
            </a:extLst>
          </p:cNvPr>
          <p:cNvSpPr txBox="1"/>
          <p:nvPr/>
        </p:nvSpPr>
        <p:spPr>
          <a:xfrm>
            <a:off x="1320130" y="803209"/>
            <a:ext cx="559151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Algorithms </a:t>
            </a:r>
          </a:p>
        </p:txBody>
      </p:sp>
    </p:spTree>
    <p:extLst>
      <p:ext uri="{BB962C8B-B14F-4D97-AF65-F5344CB8AC3E}">
        <p14:creationId xmlns:p14="http://schemas.microsoft.com/office/powerpoint/2010/main" val="4088050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1D9B-3705-4B72-9964-2F2837D65D4F}"/>
              </a:ext>
            </a:extLst>
          </p:cNvPr>
          <p:cNvSpPr>
            <a:spLocks noGrp="1"/>
          </p:cNvSpPr>
          <p:nvPr>
            <p:ph type="title"/>
          </p:nvPr>
        </p:nvSpPr>
        <p:spPr/>
        <p:txBody>
          <a:bodyPr/>
          <a:lstStyle/>
          <a:p>
            <a:r>
              <a:rPr lang="en-US" sz="4400" dirty="0">
                <a:latin typeface="Palatino Linotype"/>
              </a:rPr>
              <a:t>Algorithms</a:t>
            </a:r>
            <a:endParaRPr lang="en-IN" dirty="0"/>
          </a:p>
        </p:txBody>
      </p:sp>
      <p:sp>
        <p:nvSpPr>
          <p:cNvPr id="3" name="Text Placeholder 2">
            <a:extLst>
              <a:ext uri="{FF2B5EF4-FFF2-40B4-BE49-F238E27FC236}">
                <a16:creationId xmlns:a16="http://schemas.microsoft.com/office/drawing/2014/main" id="{EB86B75C-280C-480D-8B61-567E0C103645}"/>
              </a:ext>
            </a:extLst>
          </p:cNvPr>
          <p:cNvSpPr>
            <a:spLocks noGrp="1"/>
          </p:cNvSpPr>
          <p:nvPr>
            <p:ph type="body" idx="1"/>
          </p:nvPr>
        </p:nvSpPr>
        <p:spPr/>
        <p:txBody>
          <a:bodyPr>
            <a:normAutofit/>
          </a:bodyPr>
          <a:lstStyle/>
          <a:p>
            <a:pPr marL="342900">
              <a:lnSpc>
                <a:spcPct val="120000"/>
              </a:lnSpc>
            </a:pPr>
            <a:r>
              <a:rPr lang="en-US" sz="2400" b="1" i="0" dirty="0">
                <a:solidFill>
                  <a:schemeClr val="tx1"/>
                </a:solidFill>
                <a:effectLst/>
                <a:latin typeface="Times New Roman" panose="02020603050405020304" pitchFamily="18" charset="0"/>
                <a:cs typeface="Times New Roman" panose="02020603050405020304" pitchFamily="18" charset="0"/>
              </a:rPr>
              <a:t>Hashing Algorithms</a:t>
            </a:r>
            <a:r>
              <a:rPr lang="en-US" sz="2400" b="0" i="0" dirty="0">
                <a:solidFill>
                  <a:schemeClr val="tx1"/>
                </a:solidFill>
                <a:effectLst/>
                <a:latin typeface="Times New Roman" panose="02020603050405020304" pitchFamily="18" charset="0"/>
                <a:cs typeface="Times New Roman" panose="02020603050405020304" pitchFamily="18" charset="0"/>
              </a:rPr>
              <a:t>:</a:t>
            </a:r>
          </a:p>
          <a:p>
            <a:pPr marL="0" indent="0" algn="l">
              <a:lnSpc>
                <a:spcPct val="120000"/>
              </a:lnSpc>
              <a:buNone/>
            </a:pPr>
            <a:r>
              <a:rPr lang="en-US" sz="1900" b="1" i="0" dirty="0">
                <a:solidFill>
                  <a:schemeClr val="tx1"/>
                </a:solidFill>
                <a:effectLst/>
                <a:latin typeface="Times New Roman" panose="02020603050405020304" pitchFamily="18" charset="0"/>
                <a:cs typeface="Times New Roman" panose="02020603050405020304" pitchFamily="18" charset="0"/>
              </a:rPr>
              <a:t>SHA-256 (Secure Hash Algorithm 256-bit)</a:t>
            </a:r>
            <a:r>
              <a:rPr lang="en-US" sz="1900" b="0" i="0" dirty="0">
                <a:solidFill>
                  <a:schemeClr val="tx1"/>
                </a:solidFill>
                <a:effectLst/>
                <a:latin typeface="Times New Roman" panose="02020603050405020304" pitchFamily="18" charset="0"/>
                <a:cs typeface="Times New Roman" panose="02020603050405020304" pitchFamily="18" charset="0"/>
              </a:rPr>
              <a:t>:</a:t>
            </a:r>
          </a:p>
          <a:p>
            <a:pPr marL="457200" lvl="1" indent="0" algn="l">
              <a:lnSpc>
                <a:spcPct val="120000"/>
              </a:lnSpc>
              <a:buNone/>
            </a:pPr>
            <a:r>
              <a:rPr lang="en-US" sz="1900" b="0" i="0" dirty="0">
                <a:solidFill>
                  <a:schemeClr val="tx1"/>
                </a:solidFill>
                <a:effectLst/>
                <a:latin typeface="Times New Roman" panose="02020603050405020304" pitchFamily="18" charset="0"/>
                <a:cs typeface="Times New Roman" panose="02020603050405020304" pitchFamily="18" charset="0"/>
              </a:rPr>
              <a:t>SHA-256 is a cryptographic hashing algorithm used to compute checksums or hashes of data for verifying data integrity.</a:t>
            </a:r>
          </a:p>
          <a:p>
            <a:pPr marL="457200" lvl="1" indent="0" algn="l">
              <a:lnSpc>
                <a:spcPct val="120000"/>
              </a:lnSpc>
              <a:buNone/>
            </a:pPr>
            <a:endParaRPr lang="en-US" sz="1900" b="0" i="0" dirty="0">
              <a:solidFill>
                <a:schemeClr val="tx1"/>
              </a:solidFill>
              <a:effectLst/>
              <a:latin typeface="Times New Roman" panose="02020603050405020304" pitchFamily="18" charset="0"/>
              <a:cs typeface="Times New Roman" panose="02020603050405020304" pitchFamily="18" charset="0"/>
            </a:endParaRPr>
          </a:p>
          <a:p>
            <a:pPr marL="342900">
              <a:lnSpc>
                <a:spcPct val="120000"/>
              </a:lnSpc>
            </a:pPr>
            <a:r>
              <a:rPr lang="en-US" sz="2400" b="1" i="0" dirty="0">
                <a:solidFill>
                  <a:schemeClr val="tx1"/>
                </a:solidFill>
                <a:effectLst/>
                <a:latin typeface="Times New Roman" panose="02020603050405020304" pitchFamily="18" charset="0"/>
                <a:cs typeface="Times New Roman" panose="02020603050405020304" pitchFamily="18" charset="0"/>
              </a:rPr>
              <a:t>Signature Algorithms</a:t>
            </a:r>
            <a:r>
              <a:rPr lang="en-US" sz="2400" b="0" i="0" dirty="0">
                <a:solidFill>
                  <a:schemeClr val="tx1"/>
                </a:solidFill>
                <a:effectLst/>
                <a:latin typeface="Times New Roman" panose="02020603050405020304" pitchFamily="18" charset="0"/>
                <a:cs typeface="Times New Roman" panose="02020603050405020304" pitchFamily="18" charset="0"/>
              </a:rPr>
              <a:t>:</a:t>
            </a:r>
          </a:p>
          <a:p>
            <a:pPr marL="0" indent="0" algn="l">
              <a:lnSpc>
                <a:spcPct val="120000"/>
              </a:lnSpc>
              <a:buNone/>
            </a:pPr>
            <a:r>
              <a:rPr lang="en-US" sz="1900" b="1" i="0" dirty="0">
                <a:solidFill>
                  <a:schemeClr val="tx1"/>
                </a:solidFill>
                <a:effectLst/>
                <a:latin typeface="Times New Roman" panose="02020603050405020304" pitchFamily="18" charset="0"/>
                <a:cs typeface="Times New Roman" panose="02020603050405020304" pitchFamily="18" charset="0"/>
              </a:rPr>
              <a:t>RSA Signature</a:t>
            </a:r>
            <a:r>
              <a:rPr lang="en-US" sz="1900" b="0" i="0" dirty="0">
                <a:solidFill>
                  <a:schemeClr val="tx1"/>
                </a:solidFill>
                <a:effectLst/>
                <a:latin typeface="Times New Roman" panose="02020603050405020304" pitchFamily="18" charset="0"/>
                <a:cs typeface="Times New Roman" panose="02020603050405020304" pitchFamily="18" charset="0"/>
              </a:rPr>
              <a:t>:</a:t>
            </a:r>
          </a:p>
          <a:p>
            <a:pPr marL="457200" lvl="1" indent="0" algn="l">
              <a:lnSpc>
                <a:spcPct val="120000"/>
              </a:lnSpc>
              <a:buNone/>
            </a:pPr>
            <a:r>
              <a:rPr lang="en-US" sz="1900" b="0" i="0" dirty="0">
                <a:solidFill>
                  <a:schemeClr val="tx1"/>
                </a:solidFill>
                <a:effectLst/>
                <a:latin typeface="Times New Roman" panose="02020603050405020304" pitchFamily="18" charset="0"/>
                <a:cs typeface="Times New Roman" panose="02020603050405020304" pitchFamily="18" charset="0"/>
              </a:rPr>
              <a:t>RSA signatures are used to verify the authenticity and integrity of data and to prove that data has not been tampered with during transfer.</a:t>
            </a:r>
          </a:p>
        </p:txBody>
      </p:sp>
      <p:sp>
        <p:nvSpPr>
          <p:cNvPr id="4" name="Slide Number Placeholder 3">
            <a:extLst>
              <a:ext uri="{FF2B5EF4-FFF2-40B4-BE49-F238E27FC236}">
                <a16:creationId xmlns:a16="http://schemas.microsoft.com/office/drawing/2014/main" id="{67C7CB2D-8D4A-4C64-A013-CE8EBFD3EA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697679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AE85E0-05C7-4257-9AF5-2B10E8E1F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6" name="TextBox 5">
            <a:extLst>
              <a:ext uri="{FF2B5EF4-FFF2-40B4-BE49-F238E27FC236}">
                <a16:creationId xmlns:a16="http://schemas.microsoft.com/office/drawing/2014/main" id="{4C75968B-43B4-431C-969C-234B73894599}"/>
              </a:ext>
            </a:extLst>
          </p:cNvPr>
          <p:cNvSpPr txBox="1"/>
          <p:nvPr/>
        </p:nvSpPr>
        <p:spPr>
          <a:xfrm>
            <a:off x="785676" y="2017318"/>
            <a:ext cx="7997780" cy="3939540"/>
          </a:xfrm>
          <a:prstGeom prst="rect">
            <a:avLst/>
          </a:prstGeom>
          <a:noFill/>
        </p:spPr>
        <p:txBody>
          <a:bodyPr wrap="square">
            <a:spAutoFit/>
          </a:bodyPr>
          <a:lstStyle/>
          <a:p>
            <a:pPr marL="171450" indent="-171450">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Access Control and Authentication Algorithms</a:t>
            </a:r>
            <a:r>
              <a:rPr lang="en-US" sz="2000" b="0" i="0" dirty="0">
                <a:solidFill>
                  <a:schemeClr val="tx1"/>
                </a:solidFill>
                <a:effectLst/>
                <a:latin typeface="Times New Roman" panose="02020603050405020304" pitchFamily="18" charset="0"/>
                <a:cs typeface="Times New Roman" panose="02020603050405020304" pitchFamily="18" charset="0"/>
              </a:rPr>
              <a:t>:</a:t>
            </a:r>
          </a:p>
          <a:p>
            <a:r>
              <a:rPr lang="en-US" sz="1900" b="1" i="0" dirty="0">
                <a:solidFill>
                  <a:schemeClr val="tx1"/>
                </a:solidFill>
                <a:effectLst/>
                <a:latin typeface="Times New Roman" panose="02020603050405020304" pitchFamily="18" charset="0"/>
                <a:cs typeface="Times New Roman" panose="02020603050405020304" pitchFamily="18" charset="0"/>
              </a:rPr>
              <a:t>Role-Based Access Control (RBAC)</a:t>
            </a:r>
            <a:r>
              <a:rPr lang="en-US" sz="1900" b="0" i="0" dirty="0">
                <a:solidFill>
                  <a:schemeClr val="tx1"/>
                </a:solidFill>
                <a:effectLst/>
                <a:latin typeface="Times New Roman" panose="02020603050405020304" pitchFamily="18" charset="0"/>
                <a:cs typeface="Times New Roman" panose="02020603050405020304" pitchFamily="18" charset="0"/>
              </a:rPr>
              <a:t>:</a:t>
            </a:r>
          </a:p>
          <a:p>
            <a:pPr marL="457200" lvl="1"/>
            <a:r>
              <a:rPr lang="en-US" sz="1900" b="0" i="0" dirty="0">
                <a:solidFill>
                  <a:schemeClr val="tx1"/>
                </a:solidFill>
                <a:effectLst/>
                <a:latin typeface="Times New Roman" panose="02020603050405020304" pitchFamily="18" charset="0"/>
                <a:cs typeface="Times New Roman" panose="02020603050405020304" pitchFamily="18" charset="0"/>
              </a:rPr>
              <a:t>RBAC is a model for access control where users are assigned roles with specific permissions. It ensures that users have the appropriate access rights.</a:t>
            </a:r>
          </a:p>
          <a:p>
            <a:pPr marL="457200" lvl="1"/>
            <a:endParaRPr lang="en-US" sz="1900" b="0" i="0" dirty="0">
              <a:solidFill>
                <a:schemeClr val="tx1"/>
              </a:solidFill>
              <a:effectLst/>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Key Management Algorithms</a:t>
            </a:r>
            <a:r>
              <a:rPr lang="en-US" sz="2000" b="0" i="0" dirty="0">
                <a:solidFill>
                  <a:schemeClr val="tx1"/>
                </a:solidFill>
                <a:effectLst/>
                <a:latin typeface="Times New Roman" panose="02020603050405020304" pitchFamily="18" charset="0"/>
                <a:cs typeface="Times New Roman" panose="02020603050405020304" pitchFamily="18" charset="0"/>
              </a:rPr>
              <a:t>:</a:t>
            </a:r>
          </a:p>
          <a:p>
            <a:r>
              <a:rPr lang="en-US" sz="1900" b="1" i="0" dirty="0">
                <a:solidFill>
                  <a:schemeClr val="tx1"/>
                </a:solidFill>
                <a:effectLst/>
                <a:latin typeface="Times New Roman" panose="02020603050405020304" pitchFamily="18" charset="0"/>
                <a:cs typeface="Times New Roman" panose="02020603050405020304" pitchFamily="18" charset="0"/>
              </a:rPr>
              <a:t>Key Derivation Functions (KDFs)</a:t>
            </a:r>
            <a:r>
              <a:rPr lang="en-US" sz="1900" b="0" i="0" dirty="0">
                <a:solidFill>
                  <a:schemeClr val="tx1"/>
                </a:solidFill>
                <a:effectLst/>
                <a:latin typeface="Times New Roman" panose="02020603050405020304" pitchFamily="18" charset="0"/>
                <a:cs typeface="Times New Roman" panose="02020603050405020304" pitchFamily="18" charset="0"/>
              </a:rPr>
              <a:t>: KDFs are used to derive encryption keys from user passwords or other secrets, ensuring strong key management.</a:t>
            </a:r>
          </a:p>
          <a:p>
            <a:endParaRPr lang="en-US" sz="1900" b="0" i="0" dirty="0">
              <a:solidFill>
                <a:schemeClr val="tx1"/>
              </a:solidFill>
              <a:effectLst/>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Resource Optimization Algorithms</a:t>
            </a:r>
            <a:r>
              <a:rPr lang="en-US" sz="2000" b="0" i="0" dirty="0">
                <a:solidFill>
                  <a:schemeClr val="tx1"/>
                </a:solidFill>
                <a:effectLst/>
                <a:latin typeface="Times New Roman" panose="02020603050405020304" pitchFamily="18" charset="0"/>
                <a:cs typeface="Times New Roman" panose="02020603050405020304" pitchFamily="18" charset="0"/>
              </a:rPr>
              <a:t>:</a:t>
            </a:r>
          </a:p>
          <a:p>
            <a:r>
              <a:rPr lang="en-US" sz="1900" b="1" i="0" dirty="0">
                <a:solidFill>
                  <a:schemeClr val="tx1"/>
                </a:solidFill>
                <a:effectLst/>
                <a:latin typeface="Times New Roman" panose="02020603050405020304" pitchFamily="18" charset="0"/>
                <a:cs typeface="Times New Roman" panose="02020603050405020304" pitchFamily="18" charset="0"/>
              </a:rPr>
              <a:t>Load Balancing Algorithms</a:t>
            </a:r>
            <a:r>
              <a:rPr lang="en-US" sz="1900" b="0" i="0" dirty="0">
                <a:solidFill>
                  <a:schemeClr val="tx1"/>
                </a:solidFill>
                <a:effectLst/>
                <a:latin typeface="Times New Roman" panose="02020603050405020304" pitchFamily="18" charset="0"/>
                <a:cs typeface="Times New Roman" panose="02020603050405020304" pitchFamily="18" charset="0"/>
              </a:rPr>
              <a:t>:</a:t>
            </a:r>
          </a:p>
          <a:p>
            <a:pPr marL="457200" lvl="1"/>
            <a:r>
              <a:rPr lang="en-US" sz="1900" b="0" i="0" dirty="0">
                <a:solidFill>
                  <a:schemeClr val="tx1"/>
                </a:solidFill>
                <a:effectLst/>
                <a:latin typeface="Times New Roman" panose="02020603050405020304" pitchFamily="18" charset="0"/>
                <a:cs typeface="Times New Roman" panose="02020603050405020304" pitchFamily="18" charset="0"/>
              </a:rPr>
              <a:t>Load balancing algorithms distribute incoming network traffic across multiple cloud resources to optimize resource utilization</a:t>
            </a:r>
          </a:p>
        </p:txBody>
      </p:sp>
      <p:sp>
        <p:nvSpPr>
          <p:cNvPr id="8" name="TextBox 7">
            <a:extLst>
              <a:ext uri="{FF2B5EF4-FFF2-40B4-BE49-F238E27FC236}">
                <a16:creationId xmlns:a16="http://schemas.microsoft.com/office/drawing/2014/main" id="{AE137E6F-FA37-4E52-9B92-6E4240C2BD9C}"/>
              </a:ext>
            </a:extLst>
          </p:cNvPr>
          <p:cNvSpPr txBox="1"/>
          <p:nvPr/>
        </p:nvSpPr>
        <p:spPr>
          <a:xfrm>
            <a:off x="1146220" y="747254"/>
            <a:ext cx="6207617" cy="769441"/>
          </a:xfrm>
          <a:prstGeom prst="rect">
            <a:avLst/>
          </a:prstGeom>
          <a:noFill/>
        </p:spPr>
        <p:txBody>
          <a:bodyPr wrap="square">
            <a:spAutoFit/>
          </a:bodyPr>
          <a:lstStyle/>
          <a:p>
            <a:r>
              <a:rPr lang="en-US" sz="4400" dirty="0">
                <a:latin typeface="Palatino Linotype"/>
              </a:rPr>
              <a:t>Algorithms</a:t>
            </a:r>
            <a:r>
              <a:rPr lang="en-US" sz="4000" dirty="0">
                <a:latin typeface="Palatino Linotype"/>
              </a:rPr>
              <a:t> </a:t>
            </a:r>
          </a:p>
        </p:txBody>
      </p:sp>
      <p:pic>
        <p:nvPicPr>
          <p:cNvPr id="9" name="Google Shape;90;p1">
            <a:extLst>
              <a:ext uri="{FF2B5EF4-FFF2-40B4-BE49-F238E27FC236}">
                <a16:creationId xmlns:a16="http://schemas.microsoft.com/office/drawing/2014/main" id="{0BF0C093-E38E-45BE-9406-86D80BF9C3F8}"/>
              </a:ext>
            </a:extLst>
          </p:cNvPr>
          <p:cNvPicPr preferRelativeResize="0"/>
          <p:nvPr/>
        </p:nvPicPr>
        <p:blipFill rotWithShape="1">
          <a:blip r:embed="rId2">
            <a:alphaModFix/>
          </a:blip>
          <a:srcRect/>
          <a:stretch/>
        </p:blipFill>
        <p:spPr>
          <a:xfrm>
            <a:off x="7066189" y="747254"/>
            <a:ext cx="1717267" cy="622346"/>
          </a:xfrm>
          <a:prstGeom prst="rect">
            <a:avLst/>
          </a:prstGeom>
          <a:noFill/>
          <a:ln>
            <a:noFill/>
          </a:ln>
        </p:spPr>
      </p:pic>
    </p:spTree>
    <p:extLst>
      <p:ext uri="{BB962C8B-B14F-4D97-AF65-F5344CB8AC3E}">
        <p14:creationId xmlns:p14="http://schemas.microsoft.com/office/powerpoint/2010/main" val="1908510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5" name="Subtitle 4">
            <a:extLst>
              <a:ext uri="{FF2B5EF4-FFF2-40B4-BE49-F238E27FC236}">
                <a16:creationId xmlns:a16="http://schemas.microsoft.com/office/drawing/2014/main" id="{46C7F7AC-E39D-AA25-DB61-8A56097212F0}"/>
              </a:ext>
            </a:extLst>
          </p:cNvPr>
          <p:cNvSpPr>
            <a:spLocks noGrp="1"/>
          </p:cNvSpPr>
          <p:nvPr>
            <p:ph type="subTitle" idx="1"/>
          </p:nvPr>
        </p:nvSpPr>
        <p:spPr>
          <a:xfrm>
            <a:off x="610282" y="1885949"/>
            <a:ext cx="8239803" cy="4558438"/>
          </a:xfrm>
        </p:spPr>
        <p:txBody>
          <a:bodyPr>
            <a:normAutofit/>
          </a:bodyPr>
          <a:lstStyle/>
          <a:p>
            <a:pPr algn="l">
              <a:buFont typeface="Arial" panose="020B0604020202020204" pitchFamily="34" charset="0"/>
              <a:buChar char="•"/>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 secure auditing method is to store the data on the cloud in a secure manner. The prospective take the AES-256 algorithm, RSA-15360, and SHA-512 algorithm to assure that TPA cannot knowledge about data toward the robustness auditing scheme. We propose a data dynamics operation with mostly deal insertion, deletion and, modification. </a:t>
            </a:r>
            <a:endParaRPr lang="en-US" sz="2000"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 conclusion, The secure data dynamic and public auditing scheme introduced in this research contributes to the ongoing efforts to create a safer and more trustworthy cloud storage environment, ultimately benefiting both cloud service providers and their users. TPA will give instance notification to the data owner if any modification occur in the data saved in the cloud, which builds trust between service provider and owner</a:t>
            </a:r>
          </a:p>
        </p:txBody>
      </p:sp>
      <p:sp>
        <p:nvSpPr>
          <p:cNvPr id="6" name="TextBox 5">
            <a:extLst>
              <a:ext uri="{FF2B5EF4-FFF2-40B4-BE49-F238E27FC236}">
                <a16:creationId xmlns:a16="http://schemas.microsoft.com/office/drawing/2014/main" id="{DF2ECE8D-0D41-E664-9A16-63B6BD033108}"/>
              </a:ext>
            </a:extLst>
          </p:cNvPr>
          <p:cNvSpPr txBox="1"/>
          <p:nvPr/>
        </p:nvSpPr>
        <p:spPr>
          <a:xfrm>
            <a:off x="1039246" y="1056254"/>
            <a:ext cx="542584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Conclusion</a:t>
            </a:r>
          </a:p>
        </p:txBody>
      </p:sp>
    </p:spTree>
    <p:extLst>
      <p:ext uri="{BB962C8B-B14F-4D97-AF65-F5344CB8AC3E}">
        <p14:creationId xmlns:p14="http://schemas.microsoft.com/office/powerpoint/2010/main" val="138985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5" name="Subtitle 4">
            <a:extLst>
              <a:ext uri="{FF2B5EF4-FFF2-40B4-BE49-F238E27FC236}">
                <a16:creationId xmlns:a16="http://schemas.microsoft.com/office/drawing/2014/main" id="{46C7F7AC-E39D-AA25-DB61-8A56097212F0}"/>
              </a:ext>
            </a:extLst>
          </p:cNvPr>
          <p:cNvSpPr>
            <a:spLocks noGrp="1"/>
          </p:cNvSpPr>
          <p:nvPr>
            <p:ph type="subTitle" idx="1"/>
          </p:nvPr>
        </p:nvSpPr>
        <p:spPr>
          <a:xfrm>
            <a:off x="1361395" y="1824718"/>
            <a:ext cx="6176961" cy="3182712"/>
          </a:xfrm>
        </p:spPr>
        <p:txBody>
          <a:bodyPr>
            <a:normAutofit/>
          </a:bodyPr>
          <a:lstStyle/>
          <a:p>
            <a:pPr marL="285750" indent="-285750" algn="l">
              <a:spcBef>
                <a:spcPts val="360"/>
              </a:spcBef>
              <a:buFont typeface="Arial,Sans-Serif"/>
              <a:buChar char="•"/>
            </a:pPr>
            <a:r>
              <a:rPr lang="en-US" sz="1600" dirty="0">
                <a:solidFill>
                  <a:srgbClr val="000000"/>
                </a:solidFill>
                <a:latin typeface="Palatino Linotype"/>
              </a:rPr>
              <a:t>Abstract</a:t>
            </a:r>
          </a:p>
          <a:p>
            <a:pPr marL="285750" indent="-285750" algn="l">
              <a:spcBef>
                <a:spcPts val="360"/>
              </a:spcBef>
              <a:buFont typeface="Arial,Sans-Serif"/>
              <a:buChar char="•"/>
            </a:pPr>
            <a:r>
              <a:rPr lang="en-US" sz="1600" dirty="0">
                <a:solidFill>
                  <a:srgbClr val="000000"/>
                </a:solidFill>
                <a:latin typeface="Palatino Linotype"/>
              </a:rPr>
              <a:t>Introduction</a:t>
            </a:r>
          </a:p>
          <a:p>
            <a:pPr marL="285750" indent="-285750" algn="l">
              <a:spcBef>
                <a:spcPts val="360"/>
              </a:spcBef>
              <a:buFont typeface="Arial,Sans-Serif"/>
              <a:buChar char="•"/>
            </a:pPr>
            <a:r>
              <a:rPr lang="en-US" sz="1600" dirty="0">
                <a:solidFill>
                  <a:srgbClr val="000000"/>
                </a:solidFill>
                <a:latin typeface="Palatino Linotype"/>
              </a:rPr>
              <a:t>Problem Statement</a:t>
            </a:r>
          </a:p>
          <a:p>
            <a:pPr marL="285750" indent="-285750" algn="l">
              <a:spcBef>
                <a:spcPts val="360"/>
              </a:spcBef>
              <a:buFont typeface="Arial,Sans-Serif"/>
              <a:buChar char="•"/>
            </a:pPr>
            <a:r>
              <a:rPr lang="en-US" sz="1600" dirty="0">
                <a:solidFill>
                  <a:srgbClr val="000000"/>
                </a:solidFill>
                <a:latin typeface="Palatino Linotype"/>
              </a:rPr>
              <a:t>Objectives</a:t>
            </a:r>
          </a:p>
          <a:p>
            <a:pPr marL="285750" indent="-285750" algn="l">
              <a:spcBef>
                <a:spcPts val="360"/>
              </a:spcBef>
              <a:buFont typeface="Arial,Sans-Serif"/>
              <a:buChar char="•"/>
            </a:pPr>
            <a:r>
              <a:rPr lang="en-US" sz="1600" dirty="0">
                <a:solidFill>
                  <a:srgbClr val="000000"/>
                </a:solidFill>
                <a:latin typeface="Palatino Linotype"/>
              </a:rPr>
              <a:t>Literature Review</a:t>
            </a:r>
          </a:p>
          <a:p>
            <a:pPr marL="285750" indent="-285750" algn="l">
              <a:spcBef>
                <a:spcPts val="360"/>
              </a:spcBef>
              <a:buFont typeface="Arial,Sans-Serif"/>
              <a:buChar char="•"/>
            </a:pPr>
            <a:r>
              <a:rPr lang="en-US" sz="1600" dirty="0">
                <a:solidFill>
                  <a:srgbClr val="000000"/>
                </a:solidFill>
                <a:latin typeface="Palatino Linotype"/>
              </a:rPr>
              <a:t>UML Diagrams-ER diagrams/Use case diagram/Activity</a:t>
            </a:r>
          </a:p>
          <a:p>
            <a:pPr marL="285750" indent="-285750" algn="l">
              <a:spcBef>
                <a:spcPts val="360"/>
              </a:spcBef>
              <a:buFont typeface="Arial,Sans-Serif"/>
              <a:buChar char="•"/>
            </a:pPr>
            <a:r>
              <a:rPr lang="en-US" sz="1600" dirty="0">
                <a:solidFill>
                  <a:srgbClr val="000000"/>
                </a:solidFill>
                <a:latin typeface="Palatino Linotype"/>
              </a:rPr>
              <a:t>Modules</a:t>
            </a:r>
          </a:p>
          <a:p>
            <a:pPr marL="285750" indent="-285750" algn="l">
              <a:spcBef>
                <a:spcPts val="360"/>
              </a:spcBef>
              <a:buFont typeface="Arial,Sans-Serif"/>
              <a:buChar char="•"/>
            </a:pPr>
            <a:r>
              <a:rPr lang="en-US" sz="1600" dirty="0">
                <a:solidFill>
                  <a:srgbClr val="000000"/>
                </a:solidFill>
                <a:latin typeface="Palatino Linotype"/>
              </a:rPr>
              <a:t>Algorithms in each module</a:t>
            </a:r>
          </a:p>
          <a:p>
            <a:pPr marL="285750" indent="-285750" algn="l">
              <a:spcBef>
                <a:spcPts val="360"/>
              </a:spcBef>
              <a:buFont typeface="Arial,Sans-Serif"/>
              <a:buChar char="•"/>
            </a:pPr>
            <a:r>
              <a:rPr lang="en-US" sz="1600" dirty="0">
                <a:solidFill>
                  <a:srgbClr val="000000"/>
                </a:solidFill>
                <a:latin typeface="Palatino Linotype"/>
              </a:rPr>
              <a:t>Conclusion</a:t>
            </a:r>
          </a:p>
          <a:p>
            <a:pPr marL="285750" indent="-285750" algn="l">
              <a:spcBef>
                <a:spcPts val="360"/>
              </a:spcBef>
              <a:buFont typeface="Arial,Sans-Serif"/>
              <a:buChar char="•"/>
            </a:pPr>
            <a:r>
              <a:rPr lang="en-US" sz="1600" dirty="0">
                <a:solidFill>
                  <a:srgbClr val="000000"/>
                </a:solidFill>
                <a:latin typeface="Palatino Linotype"/>
              </a:rPr>
              <a:t>References</a:t>
            </a:r>
            <a:endParaRPr lang="en-US" sz="1600"/>
          </a:p>
        </p:txBody>
      </p:sp>
      <p:sp>
        <p:nvSpPr>
          <p:cNvPr id="6" name="TextBox 5">
            <a:extLst>
              <a:ext uri="{FF2B5EF4-FFF2-40B4-BE49-F238E27FC236}">
                <a16:creationId xmlns:a16="http://schemas.microsoft.com/office/drawing/2014/main" id="{DF2ECE8D-0D41-E664-9A16-63B6BD033108}"/>
              </a:ext>
            </a:extLst>
          </p:cNvPr>
          <p:cNvSpPr txBox="1"/>
          <p:nvPr/>
        </p:nvSpPr>
        <p:spPr>
          <a:xfrm>
            <a:off x="1474675" y="1056254"/>
            <a:ext cx="69171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   Table of Contents</a:t>
            </a:r>
            <a:endParaRPr lang="en-US" dirty="0"/>
          </a:p>
        </p:txBody>
      </p:sp>
    </p:spTree>
    <p:extLst>
      <p:ext uri="{BB962C8B-B14F-4D97-AF65-F5344CB8AC3E}">
        <p14:creationId xmlns:p14="http://schemas.microsoft.com/office/powerpoint/2010/main" val="1744805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3398-DD54-489B-8AA7-4EE542DF0CBE}"/>
              </a:ext>
            </a:extLst>
          </p:cNvPr>
          <p:cNvSpPr>
            <a:spLocks noGrp="1"/>
          </p:cNvSpPr>
          <p:nvPr>
            <p:ph type="title"/>
          </p:nvPr>
        </p:nvSpPr>
        <p:spPr/>
        <p:txBody>
          <a:bodyPr/>
          <a:lstStyle/>
          <a:p>
            <a:r>
              <a:rPr lang="en-US" sz="4400" dirty="0">
                <a:latin typeface="Palatino Linotype"/>
              </a:rPr>
              <a:t>References</a:t>
            </a:r>
            <a:endParaRPr lang="en-IN" dirty="0"/>
          </a:p>
        </p:txBody>
      </p:sp>
      <p:sp>
        <p:nvSpPr>
          <p:cNvPr id="3" name="Text Placeholder 2">
            <a:extLst>
              <a:ext uri="{FF2B5EF4-FFF2-40B4-BE49-F238E27FC236}">
                <a16:creationId xmlns:a16="http://schemas.microsoft.com/office/drawing/2014/main" id="{AEB4D390-57A7-4AAD-91C0-2B2227FA0F70}"/>
              </a:ext>
            </a:extLst>
          </p:cNvPr>
          <p:cNvSpPr>
            <a:spLocks noGrp="1"/>
          </p:cNvSpPr>
          <p:nvPr>
            <p:ph type="body" idx="1"/>
          </p:nvPr>
        </p:nvSpPr>
        <p:spPr/>
        <p:txBody>
          <a:bodyPr>
            <a:normAutofit fontScale="62500" lnSpcReduction="20000"/>
          </a:bodyPr>
          <a:lstStyle/>
          <a:p>
            <a:pPr algn="just">
              <a:lnSpc>
                <a:spcPct val="160000"/>
              </a:lnSpc>
            </a:pPr>
            <a:r>
              <a:rPr lang="en-US" sz="3200" dirty="0">
                <a:latin typeface="Times New Roman" pitchFamily="18" charset="0"/>
                <a:cs typeface="Times New Roman" pitchFamily="18" charset="0"/>
              </a:rPr>
              <a:t>The global cloud computing market report 2019.</a:t>
            </a:r>
          </a:p>
          <a:p>
            <a:pPr algn="just">
              <a:lnSpc>
                <a:spcPct val="160000"/>
              </a:lnSpc>
            </a:pPr>
            <a:r>
              <a:rPr lang="en-US" sz="3200" dirty="0">
                <a:latin typeface="Times New Roman" pitchFamily="18" charset="0"/>
                <a:cs typeface="Times New Roman" pitchFamily="18" charset="0"/>
              </a:rPr>
              <a:t> J </a:t>
            </a:r>
            <a:r>
              <a:rPr lang="en-US" sz="3200" dirty="0" err="1">
                <a:latin typeface="Times New Roman" pitchFamily="18" charset="0"/>
                <a:cs typeface="Times New Roman" pitchFamily="18" charset="0"/>
              </a:rPr>
              <a:t>Agarkhed</a:t>
            </a:r>
            <a:r>
              <a:rPr lang="en-US" sz="3200" dirty="0">
                <a:latin typeface="Times New Roman" pitchFamily="18" charset="0"/>
                <a:cs typeface="Times New Roman" pitchFamily="18" charset="0"/>
              </a:rPr>
              <a:t>, R </a:t>
            </a:r>
            <a:r>
              <a:rPr lang="en-US" sz="3200" dirty="0" err="1">
                <a:latin typeface="Times New Roman" pitchFamily="18" charset="0"/>
                <a:cs typeface="Times New Roman" pitchFamily="18" charset="0"/>
              </a:rPr>
              <a:t>Ashalatha</a:t>
            </a:r>
            <a:r>
              <a:rPr lang="en-US" sz="3200" dirty="0">
                <a:latin typeface="Times New Roman" pitchFamily="18" charset="0"/>
                <a:cs typeface="Times New Roman" pitchFamily="18" charset="0"/>
              </a:rPr>
              <a:t>-”An efficient auditing </a:t>
            </a:r>
            <a:r>
              <a:rPr lang="en-US" sz="3200" dirty="0" err="1">
                <a:latin typeface="Times New Roman" pitchFamily="18" charset="0"/>
                <a:cs typeface="Times New Roman" pitchFamily="18" charset="0"/>
              </a:rPr>
              <a:t>schheme</a:t>
            </a:r>
            <a:r>
              <a:rPr lang="en-US" sz="3200" dirty="0">
                <a:latin typeface="Times New Roman" pitchFamily="18" charset="0"/>
                <a:cs typeface="Times New Roman" pitchFamily="18" charset="0"/>
              </a:rPr>
              <a:t> for data storage security in cloud”.2017[ICCPCT]. </a:t>
            </a:r>
          </a:p>
          <a:p>
            <a:pPr algn="just">
              <a:lnSpc>
                <a:spcPct val="160000"/>
              </a:lnSpc>
            </a:pPr>
            <a:r>
              <a:rPr lang="en-US" sz="3200" dirty="0">
                <a:latin typeface="Times New Roman" pitchFamily="18" charset="0"/>
                <a:cs typeface="Times New Roman" pitchFamily="18" charset="0"/>
              </a:rPr>
              <a:t>SK Saroj, G </a:t>
            </a:r>
            <a:r>
              <a:rPr lang="en-US" sz="3200" dirty="0" err="1">
                <a:latin typeface="Times New Roman" pitchFamily="18" charset="0"/>
                <a:cs typeface="Times New Roman" pitchFamily="18" charset="0"/>
              </a:rPr>
              <a:t>Noida,SK</a:t>
            </a:r>
            <a:r>
              <a:rPr lang="en-US" sz="3200" dirty="0">
                <a:latin typeface="Times New Roman" pitchFamily="18" charset="0"/>
                <a:cs typeface="Times New Roman" pitchFamily="18" charset="0"/>
              </a:rPr>
              <a:t> Chauhan, AK Sharma “Threshold cryptography based data security in cloud computing”. S Vats-2015. </a:t>
            </a:r>
          </a:p>
          <a:p>
            <a:pPr algn="just">
              <a:lnSpc>
                <a:spcPct val="160000"/>
              </a:lnSpc>
            </a:pPr>
            <a:r>
              <a:rPr lang="en-US" sz="3200" dirty="0">
                <a:latin typeface="Times New Roman" pitchFamily="18" charset="0"/>
                <a:cs typeface="Times New Roman" pitchFamily="18" charset="0"/>
              </a:rPr>
              <a:t>Mell, Peter, and Tim </a:t>
            </a:r>
            <a:r>
              <a:rPr lang="en-US" sz="3200" dirty="0" err="1">
                <a:latin typeface="Times New Roman" pitchFamily="18" charset="0"/>
                <a:cs typeface="Times New Roman" pitchFamily="18" charset="0"/>
              </a:rPr>
              <a:t>Grance.The</a:t>
            </a:r>
            <a:r>
              <a:rPr lang="en-US" sz="3200" dirty="0">
                <a:latin typeface="Times New Roman" pitchFamily="18" charset="0"/>
                <a:cs typeface="Times New Roman" pitchFamily="18" charset="0"/>
              </a:rPr>
              <a:t> NIST definition of cloud computing(2011).</a:t>
            </a:r>
          </a:p>
          <a:p>
            <a:pPr algn="just">
              <a:lnSpc>
                <a:spcPct val="160000"/>
              </a:lnSpc>
            </a:pPr>
            <a:r>
              <a:rPr lang="en-US" sz="3200" dirty="0" err="1">
                <a:latin typeface="Times New Roman" pitchFamily="18" charset="0"/>
                <a:cs typeface="Times New Roman" pitchFamily="18" charset="0"/>
              </a:rPr>
              <a:t>P.Mell</a:t>
            </a:r>
            <a:r>
              <a:rPr lang="en-US" sz="3200" dirty="0">
                <a:latin typeface="Times New Roman" pitchFamily="18" charset="0"/>
                <a:cs typeface="Times New Roman" pitchFamily="18" charset="0"/>
              </a:rPr>
              <a:t> and </a:t>
            </a:r>
            <a:r>
              <a:rPr lang="en-US" sz="3200" dirty="0" err="1">
                <a:latin typeface="Times New Roman" pitchFamily="18" charset="0"/>
                <a:cs typeface="Times New Roman" pitchFamily="18" charset="0"/>
              </a:rPr>
              <a:t>T.Grance</a:t>
            </a:r>
            <a:r>
              <a:rPr lang="en-US" sz="3200" dirty="0">
                <a:latin typeface="Times New Roman" pitchFamily="18" charset="0"/>
                <a:cs typeface="Times New Roman" pitchFamily="18" charset="0"/>
              </a:rPr>
              <a:t>, ”The NIST definition of cloud computing”, National Institute of Standards and Technology, Tech. Rep.,2009. </a:t>
            </a:r>
          </a:p>
        </p:txBody>
      </p:sp>
      <p:sp>
        <p:nvSpPr>
          <p:cNvPr id="4" name="Slide Number Placeholder 3">
            <a:extLst>
              <a:ext uri="{FF2B5EF4-FFF2-40B4-BE49-F238E27FC236}">
                <a16:creationId xmlns:a16="http://schemas.microsoft.com/office/drawing/2014/main" id="{76442857-58E3-4839-96C3-52CC5C6408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5" name="Google Shape;90;p1">
            <a:extLst>
              <a:ext uri="{FF2B5EF4-FFF2-40B4-BE49-F238E27FC236}">
                <a16:creationId xmlns:a16="http://schemas.microsoft.com/office/drawing/2014/main" id="{F6F2150A-0C82-4419-AA0F-7E3313CBD05D}"/>
              </a:ext>
            </a:extLst>
          </p:cNvPr>
          <p:cNvPicPr preferRelativeResize="0"/>
          <p:nvPr/>
        </p:nvPicPr>
        <p:blipFill rotWithShape="1">
          <a:blip r:embed="rId2">
            <a:alphaModFix/>
          </a:blip>
          <a:srcRect/>
          <a:stretch/>
        </p:blipFill>
        <p:spPr>
          <a:xfrm>
            <a:off x="7079068" y="223792"/>
            <a:ext cx="1717267" cy="622346"/>
          </a:xfrm>
          <a:prstGeom prst="rect">
            <a:avLst/>
          </a:prstGeom>
          <a:noFill/>
          <a:ln>
            <a:noFill/>
          </a:ln>
        </p:spPr>
      </p:pic>
    </p:spTree>
    <p:extLst>
      <p:ext uri="{BB962C8B-B14F-4D97-AF65-F5344CB8AC3E}">
        <p14:creationId xmlns:p14="http://schemas.microsoft.com/office/powerpoint/2010/main" val="15937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5" name="Subtitle 4">
            <a:extLst>
              <a:ext uri="{FF2B5EF4-FFF2-40B4-BE49-F238E27FC236}">
                <a16:creationId xmlns:a16="http://schemas.microsoft.com/office/drawing/2014/main" id="{46C7F7AC-E39D-AA25-DB61-8A56097212F0}"/>
              </a:ext>
            </a:extLst>
          </p:cNvPr>
          <p:cNvSpPr>
            <a:spLocks noGrp="1"/>
          </p:cNvSpPr>
          <p:nvPr>
            <p:ph type="subTitle" idx="1"/>
          </p:nvPr>
        </p:nvSpPr>
        <p:spPr>
          <a:xfrm>
            <a:off x="450761" y="1826078"/>
            <a:ext cx="8332695" cy="4433054"/>
          </a:xfrm>
        </p:spPr>
        <p:txBody>
          <a:bodyPr spcFirstLastPara="1" wrap="square" lIns="91425" tIns="45700" rIns="91425" bIns="45700" anchor="t" anchorCtr="0">
            <a:noAutofit/>
          </a:bodyPr>
          <a:lstStyle/>
          <a:p>
            <a:pPr algn="l">
              <a:lnSpc>
                <a:spcPct val="150000"/>
              </a:lnSpc>
              <a:buFont typeface="Arial" panose="020B0604020202020204" pitchFamily="34" charset="0"/>
              <a:buChar char="•"/>
            </a:pPr>
            <a:r>
              <a:rPr lang="en-US" sz="1800" dirty="0" err="1">
                <a:solidFill>
                  <a:schemeClr val="tx1"/>
                </a:solidFill>
                <a:latin typeface="Times New Roman" pitchFamily="18" charset="0"/>
                <a:cs typeface="Times New Roman" pitchFamily="18" charset="0"/>
              </a:rPr>
              <a:t>Swapnali</a:t>
            </a:r>
            <a:r>
              <a:rPr lang="en-US" sz="1800" dirty="0">
                <a:solidFill>
                  <a:schemeClr val="tx1"/>
                </a:solidFill>
                <a:latin typeface="Times New Roman" pitchFamily="18" charset="0"/>
                <a:cs typeface="Times New Roman" pitchFamily="18" charset="0"/>
              </a:rPr>
              <a:t> Morea, Sangita Chaudhari, ”Third Party Public Auditing Scheme for Cloud Storage “,International Journal of </a:t>
            </a:r>
            <a:r>
              <a:rPr lang="en-US" sz="1800" dirty="0" err="1">
                <a:solidFill>
                  <a:schemeClr val="tx1"/>
                </a:solidFill>
                <a:latin typeface="Times New Roman" pitchFamily="18" charset="0"/>
                <a:cs typeface="Times New Roman" pitchFamily="18" charset="0"/>
              </a:rPr>
              <a:t>Prpcedia</a:t>
            </a:r>
            <a:r>
              <a:rPr lang="en-US" sz="1800" dirty="0">
                <a:solidFill>
                  <a:schemeClr val="tx1"/>
                </a:solidFill>
                <a:latin typeface="Times New Roman" pitchFamily="18" charset="0"/>
                <a:cs typeface="Times New Roman" pitchFamily="18" charset="0"/>
              </a:rPr>
              <a:t> Computer Science ,Volume 79,pp.69-76,2016.</a:t>
            </a:r>
          </a:p>
          <a:p>
            <a:pPr algn="l">
              <a:lnSpc>
                <a:spcPct val="150000"/>
              </a:lnSpc>
              <a:buFont typeface="Arial" panose="020B0604020202020204" pitchFamily="34" charset="0"/>
              <a:buChar char="•"/>
            </a:pPr>
            <a:r>
              <a:rPr lang="en-US" sz="1800" dirty="0">
                <a:solidFill>
                  <a:schemeClr val="tx1"/>
                </a:solidFill>
                <a:latin typeface="Times New Roman" pitchFamily="18" charset="0"/>
                <a:cs typeface="Times New Roman" pitchFamily="18" charset="0"/>
              </a:rPr>
              <a:t>Zissis, </a:t>
            </a:r>
            <a:r>
              <a:rPr lang="en-US" sz="1800" dirty="0" err="1">
                <a:solidFill>
                  <a:schemeClr val="tx1"/>
                </a:solidFill>
                <a:latin typeface="Times New Roman" pitchFamily="18" charset="0"/>
                <a:cs typeface="Times New Roman" pitchFamily="18" charset="0"/>
              </a:rPr>
              <a:t>Dimitrios</a:t>
            </a:r>
            <a:r>
              <a:rPr lang="en-US" sz="1800" dirty="0">
                <a:solidFill>
                  <a:schemeClr val="tx1"/>
                </a:solidFill>
                <a:latin typeface="Times New Roman" pitchFamily="18" charset="0"/>
                <a:cs typeface="Times New Roman" pitchFamily="18" charset="0"/>
              </a:rPr>
              <a:t>, and </a:t>
            </a:r>
            <a:r>
              <a:rPr lang="en-US" sz="1800" dirty="0" err="1">
                <a:solidFill>
                  <a:schemeClr val="tx1"/>
                </a:solidFill>
                <a:latin typeface="Times New Roman" pitchFamily="18" charset="0"/>
                <a:cs typeface="Times New Roman" pitchFamily="18" charset="0"/>
              </a:rPr>
              <a:t>Dimitrios</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Lekkas</a:t>
            </a:r>
            <a:r>
              <a:rPr lang="en-US" sz="1800" dirty="0">
                <a:solidFill>
                  <a:schemeClr val="tx1"/>
                </a:solidFill>
                <a:latin typeface="Times New Roman" pitchFamily="18" charset="0"/>
                <a:cs typeface="Times New Roman" pitchFamily="18" charset="0"/>
              </a:rPr>
              <a:t>. Addressing cloud computing security issues. Future Generation computer systems 28.3(2012):583-592.</a:t>
            </a:r>
          </a:p>
          <a:p>
            <a:pPr algn="l">
              <a:lnSpc>
                <a:spcPct val="150000"/>
              </a:lnSpc>
              <a:buFont typeface="Arial" panose="020B0604020202020204" pitchFamily="34" charset="0"/>
              <a:buChar char="•"/>
            </a:pPr>
            <a:r>
              <a:rPr lang="en-US" sz="1800" dirty="0">
                <a:solidFill>
                  <a:schemeClr val="tx1"/>
                </a:solidFill>
                <a:latin typeface="Times New Roman" pitchFamily="18" charset="0"/>
                <a:cs typeface="Times New Roman" pitchFamily="18" charset="0"/>
              </a:rPr>
              <a:t>B.L </a:t>
            </a:r>
            <a:r>
              <a:rPr lang="en-US" sz="1800" dirty="0" err="1">
                <a:solidFill>
                  <a:schemeClr val="tx1"/>
                </a:solidFill>
                <a:latin typeface="Times New Roman" pitchFamily="18" charset="0"/>
                <a:cs typeface="Times New Roman" pitchFamily="18" charset="0"/>
              </a:rPr>
              <a:t>Adokshaja</a:t>
            </a:r>
            <a:r>
              <a:rPr lang="en-US" sz="1800" dirty="0">
                <a:solidFill>
                  <a:schemeClr val="tx1"/>
                </a:solidFill>
                <a:latin typeface="Times New Roman" pitchFamily="18" charset="0"/>
                <a:cs typeface="Times New Roman" pitchFamily="18" charset="0"/>
              </a:rPr>
              <a:t>, and </a:t>
            </a:r>
            <a:r>
              <a:rPr lang="en-US" sz="1800" dirty="0" err="1">
                <a:solidFill>
                  <a:schemeClr val="tx1"/>
                </a:solidFill>
                <a:latin typeface="Times New Roman" pitchFamily="18" charset="0"/>
                <a:cs typeface="Times New Roman" pitchFamily="18" charset="0"/>
              </a:rPr>
              <a:t>S.J.Saritha</a:t>
            </a:r>
            <a:r>
              <a:rPr lang="en-US" sz="1800" dirty="0">
                <a:solidFill>
                  <a:schemeClr val="tx1"/>
                </a:solidFill>
                <a:latin typeface="Times New Roman" pitchFamily="18" charset="0"/>
                <a:cs typeface="Times New Roman" pitchFamily="18" charset="0"/>
              </a:rPr>
              <a:t>, ”Third Party Public Auditing on Cloud Storage using the Cryptographic Algorithm”ICECDS-2017.</a:t>
            </a:r>
          </a:p>
          <a:p>
            <a:pPr algn="l">
              <a:lnSpc>
                <a:spcPct val="150000"/>
              </a:lnSpc>
              <a:buFont typeface="Arial" panose="020B0604020202020204" pitchFamily="34" charset="0"/>
              <a:buChar char="•"/>
            </a:pPr>
            <a:r>
              <a:rPr lang="en-US" sz="1800" dirty="0">
                <a:solidFill>
                  <a:schemeClr val="tx1"/>
                </a:solidFill>
                <a:latin typeface="Times New Roman" pitchFamily="18" charset="0"/>
                <a:cs typeface="Times New Roman" pitchFamily="18" charset="0"/>
              </a:rPr>
              <a:t>Cong Wong, Sherman S M Chow, Qian Wang, </a:t>
            </a:r>
            <a:r>
              <a:rPr lang="en-US" sz="1800" dirty="0" err="1">
                <a:solidFill>
                  <a:schemeClr val="tx1"/>
                </a:solidFill>
                <a:latin typeface="Times New Roman" pitchFamily="18" charset="0"/>
                <a:cs typeface="Times New Roman" pitchFamily="18" charset="0"/>
              </a:rPr>
              <a:t>Kui</a:t>
            </a:r>
            <a:r>
              <a:rPr lang="en-US" sz="1800" dirty="0">
                <a:solidFill>
                  <a:schemeClr val="tx1"/>
                </a:solidFill>
                <a:latin typeface="Times New Roman" pitchFamily="18" charset="0"/>
                <a:cs typeface="Times New Roman" pitchFamily="18" charset="0"/>
              </a:rPr>
              <a:t> Ren, and Wen </a:t>
            </a:r>
            <a:r>
              <a:rPr lang="en-US" sz="1800" dirty="0" err="1">
                <a:solidFill>
                  <a:schemeClr val="tx1"/>
                </a:solidFill>
                <a:latin typeface="Times New Roman" pitchFamily="18" charset="0"/>
                <a:cs typeface="Times New Roman" pitchFamily="18" charset="0"/>
              </a:rPr>
              <a:t>jing</a:t>
            </a:r>
            <a:r>
              <a:rPr lang="en-US" sz="1800" dirty="0">
                <a:solidFill>
                  <a:schemeClr val="tx1"/>
                </a:solidFill>
                <a:latin typeface="Times New Roman" pitchFamily="18" charset="0"/>
                <a:cs typeface="Times New Roman" pitchFamily="18" charset="0"/>
              </a:rPr>
              <a:t> Lou. “Privacy Preserving Public Auditing for Secure Cloud Storage”. IEEE Transactions on Computers, Volume 62, ISSUE 2, February 2013</a:t>
            </a:r>
          </a:p>
          <a:p>
            <a:pPr marL="0" indent="0" algn="just">
              <a:spcBef>
                <a:spcPts val="360"/>
              </a:spcBef>
            </a:pPr>
            <a:endParaRPr lang="en-US" sz="1600" dirty="0">
              <a:latin typeface="Palatino Linotype"/>
            </a:endParaRPr>
          </a:p>
        </p:txBody>
      </p:sp>
      <p:sp>
        <p:nvSpPr>
          <p:cNvPr id="6" name="TextBox 5">
            <a:extLst>
              <a:ext uri="{FF2B5EF4-FFF2-40B4-BE49-F238E27FC236}">
                <a16:creationId xmlns:a16="http://schemas.microsoft.com/office/drawing/2014/main" id="{DF2ECE8D-0D41-E664-9A16-63B6BD033108}"/>
              </a:ext>
            </a:extLst>
          </p:cNvPr>
          <p:cNvSpPr txBox="1"/>
          <p:nvPr/>
        </p:nvSpPr>
        <p:spPr>
          <a:xfrm>
            <a:off x="1006590" y="1056254"/>
            <a:ext cx="738527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References</a:t>
            </a:r>
          </a:p>
        </p:txBody>
      </p:sp>
    </p:spTree>
    <p:extLst>
      <p:ext uri="{BB962C8B-B14F-4D97-AF65-F5344CB8AC3E}">
        <p14:creationId xmlns:p14="http://schemas.microsoft.com/office/powerpoint/2010/main" val="923264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41FFCC-82B8-167A-E249-C3DDDDBA1658}"/>
              </a:ext>
            </a:extLst>
          </p:cNvPr>
          <p:cNvSpPr>
            <a:spLocks noGrp="1"/>
          </p:cNvSpPr>
          <p:nvPr>
            <p:ph type="body" idx="1"/>
          </p:nvPr>
        </p:nvSpPr>
        <p:spPr>
          <a:xfrm>
            <a:off x="3180075" y="2776969"/>
            <a:ext cx="4663800" cy="1304061"/>
          </a:xfrm>
        </p:spPr>
        <p:txBody>
          <a:bodyPr>
            <a:normAutofit/>
          </a:bodyPr>
          <a:lstStyle/>
          <a:p>
            <a:pPr marL="114300" indent="0">
              <a:buNone/>
            </a:pPr>
            <a:r>
              <a:rPr lang="en-US" sz="3600" dirty="0">
                <a:solidFill>
                  <a:schemeClr val="accent3">
                    <a:lumMod val="75000"/>
                  </a:schemeClr>
                </a:solidFill>
              </a:rPr>
              <a:t>THANK YOU</a:t>
            </a:r>
          </a:p>
        </p:txBody>
      </p:sp>
      <p:sp>
        <p:nvSpPr>
          <p:cNvPr id="4" name="Slide Number Placeholder 3">
            <a:extLst>
              <a:ext uri="{FF2B5EF4-FFF2-40B4-BE49-F238E27FC236}">
                <a16:creationId xmlns:a16="http://schemas.microsoft.com/office/drawing/2014/main" id="{B0A0829A-0F65-B3DA-1509-0A54A076AF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22</a:t>
            </a:fld>
            <a:endParaRPr lang="en-US" dirty="0"/>
          </a:p>
        </p:txBody>
      </p:sp>
    </p:spTree>
    <p:extLst>
      <p:ext uri="{BB962C8B-B14F-4D97-AF65-F5344CB8AC3E}">
        <p14:creationId xmlns:p14="http://schemas.microsoft.com/office/powerpoint/2010/main" val="98301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5" name="Subtitle 4">
            <a:extLst>
              <a:ext uri="{FF2B5EF4-FFF2-40B4-BE49-F238E27FC236}">
                <a16:creationId xmlns:a16="http://schemas.microsoft.com/office/drawing/2014/main" id="{46C7F7AC-E39D-AA25-DB61-8A56097212F0}"/>
              </a:ext>
            </a:extLst>
          </p:cNvPr>
          <p:cNvSpPr>
            <a:spLocks noGrp="1"/>
          </p:cNvSpPr>
          <p:nvPr>
            <p:ph type="subTitle" idx="1"/>
          </p:nvPr>
        </p:nvSpPr>
        <p:spPr>
          <a:xfrm>
            <a:off x="1111022" y="2130878"/>
            <a:ext cx="7672433" cy="3979868"/>
          </a:xfrm>
        </p:spPr>
        <p:txBody>
          <a:bodyPr>
            <a:normAutofit lnSpcReduction="10000"/>
          </a:bodyPr>
          <a:lstStyle/>
          <a:p>
            <a:pPr marL="482600" indent="-457200" algn="just">
              <a:buFont typeface="Wingdings"/>
              <a:buChar char="§"/>
            </a:pPr>
            <a: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Cloud computing is an evolving technology that provides data storage and highly fast computing services at a very low cost </a:t>
            </a:r>
            <a:r>
              <a:rPr lang="en" sz="1700" dirty="0">
                <a:solidFill>
                  <a:schemeClr val="tx1"/>
                </a:solidFill>
                <a:latin typeface="Times New Roman" panose="02020603050405020304" pitchFamily="18" charset="0"/>
                <a:cs typeface="Times New Roman" panose="02020603050405020304" pitchFamily="18" charset="0"/>
              </a:rPr>
              <a:t>  </a:t>
            </a:r>
          </a:p>
          <a:p>
            <a:pPr marL="482600" indent="-457200" algn="just">
              <a:buFont typeface="Wingdings"/>
              <a:buChar char="§"/>
            </a:pPr>
            <a: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All data stored in the cloud is handled by their cloud service providers or the caretaker of the cloud. The data owner is concerned about the authenticity and reliability of the data stored in the cloud as the data owners</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 sz="1700" dirty="0">
                <a:solidFill>
                  <a:schemeClr val="tx1"/>
                </a:solidFill>
                <a:latin typeface="Times New Roman" panose="02020603050405020304" pitchFamily="18" charset="0"/>
                <a:cs typeface="Times New Roman" panose="02020603050405020304" pitchFamily="18" charset="0"/>
              </a:rPr>
              <a:t>  </a:t>
            </a:r>
          </a:p>
          <a:p>
            <a:pPr marL="482600" indent="-457200" algn="just">
              <a:buFont typeface="Wingdings"/>
              <a:buChar char="§"/>
            </a:pPr>
            <a: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 can be misappropriated or altered by any unauthorized user or person </a:t>
            </a:r>
            <a:r>
              <a:rPr lang="en" sz="1700" dirty="0">
                <a:solidFill>
                  <a:schemeClr val="tx1"/>
                </a:solidFill>
                <a:latin typeface="Times New Roman" panose="02020603050405020304" pitchFamily="18" charset="0"/>
                <a:cs typeface="Times New Roman" panose="02020603050405020304" pitchFamily="18" charset="0"/>
              </a:rPr>
              <a:t>  </a:t>
            </a:r>
          </a:p>
          <a:p>
            <a:pPr marL="482600" indent="-457200" algn="just">
              <a:buFont typeface="Wingdings"/>
              <a:buChar char="§"/>
            </a:pPr>
            <a:r>
              <a:rPr lang="en" sz="1700" dirty="0">
                <a:solidFill>
                  <a:schemeClr val="tx1"/>
                </a:solidFill>
                <a:latin typeface="Times New Roman" panose="02020603050405020304" pitchFamily="18" charset="0"/>
                <a:cs typeface="Times New Roman" panose="02020603050405020304" pitchFamily="18" charset="0"/>
              </a:rPr>
              <a:t> Our solution is to provide </a:t>
            </a:r>
            <a: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 secure public auditing scheme applying third party auditors to authenticate the privacy, reliability, and integrity of data stored in the cloud</a:t>
            </a:r>
          </a:p>
          <a:p>
            <a:pPr marL="482600" indent="-457200" algn="just">
              <a:buFont typeface="Wingdings"/>
              <a:buChar char="§"/>
            </a:pPr>
            <a: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This proposed auditing scheme composes the use of the AES-256 algorithm for encryption, SHA-512 for integrity check and RSA-15360 for public key encryption</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solidFill>
                <a:schemeClr val="tx1"/>
              </a:solidFill>
              <a:latin typeface="Times New Roman" panose="02020603050405020304" pitchFamily="18" charset="0"/>
              <a:cs typeface="Times New Roman" panose="02020603050405020304" pitchFamily="18" charset="0"/>
            </a:endParaRPr>
          </a:p>
          <a:p>
            <a:pPr marL="311150" indent="-285750" algn="just">
              <a:buFont typeface="Wingdings"/>
              <a:buChar char="§"/>
            </a:pPr>
            <a:r>
              <a:rPr lang="en" sz="1700" dirty="0">
                <a:solidFill>
                  <a:schemeClr val="tx1"/>
                </a:solidFill>
                <a:latin typeface="Times New Roman" panose="02020603050405020304" pitchFamily="18" charset="0"/>
                <a:cs typeface="Times New Roman" panose="02020603050405020304" pitchFamily="18" charset="0"/>
              </a:rPr>
              <a:t>    </a:t>
            </a:r>
            <a: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And also perform data dynamics operation which deals with mostly insertion, deletion, and, modification.</a:t>
            </a:r>
          </a:p>
          <a:p>
            <a:pPr marL="25400" indent="0" algn="just"/>
            <a:endParaRPr lang="en" sz="1800" dirty="0">
              <a:solidFill>
                <a:schemeClr val="tx1"/>
              </a:solidFill>
              <a:latin typeface="Palatino Linotype"/>
            </a:endParaRPr>
          </a:p>
          <a:p>
            <a:pPr algn="l"/>
            <a:endParaRPr lang="en" dirty="0"/>
          </a:p>
          <a:p>
            <a:pPr algn="l"/>
            <a:endParaRPr lang="en" dirty="0"/>
          </a:p>
          <a:p>
            <a:pPr algn="l"/>
            <a:endParaRPr lang="en" dirty="0"/>
          </a:p>
          <a:p>
            <a:pPr algn="l"/>
            <a:endParaRPr lang="en" dirty="0"/>
          </a:p>
        </p:txBody>
      </p:sp>
      <p:sp>
        <p:nvSpPr>
          <p:cNvPr id="6" name="TextBox 5">
            <a:extLst>
              <a:ext uri="{FF2B5EF4-FFF2-40B4-BE49-F238E27FC236}">
                <a16:creationId xmlns:a16="http://schemas.microsoft.com/office/drawing/2014/main" id="{DF2ECE8D-0D41-E664-9A16-63B6BD033108}"/>
              </a:ext>
            </a:extLst>
          </p:cNvPr>
          <p:cNvSpPr txBox="1"/>
          <p:nvPr/>
        </p:nvSpPr>
        <p:spPr>
          <a:xfrm>
            <a:off x="1372039" y="1056254"/>
            <a:ext cx="701982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  Abstract</a:t>
            </a:r>
            <a:endParaRPr lang="en-US" dirty="0"/>
          </a:p>
        </p:txBody>
      </p:sp>
    </p:spTree>
    <p:extLst>
      <p:ext uri="{BB962C8B-B14F-4D97-AF65-F5344CB8AC3E}">
        <p14:creationId xmlns:p14="http://schemas.microsoft.com/office/powerpoint/2010/main" val="397592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5" name="Subtitle 4">
            <a:extLst>
              <a:ext uri="{FF2B5EF4-FFF2-40B4-BE49-F238E27FC236}">
                <a16:creationId xmlns:a16="http://schemas.microsoft.com/office/drawing/2014/main" id="{46C7F7AC-E39D-AA25-DB61-8A56097212F0}"/>
              </a:ext>
            </a:extLst>
          </p:cNvPr>
          <p:cNvSpPr>
            <a:spLocks noGrp="1"/>
          </p:cNvSpPr>
          <p:nvPr>
            <p:ph type="subTitle" idx="1"/>
          </p:nvPr>
        </p:nvSpPr>
        <p:spPr>
          <a:xfrm>
            <a:off x="1361395" y="1746250"/>
            <a:ext cx="6759347" cy="4415064"/>
          </a:xfrm>
        </p:spPr>
        <p:txBody>
          <a:bodyPr spcFirstLastPara="1" wrap="square" lIns="91425" tIns="45700" rIns="91425" bIns="45700" anchor="t" anchorCtr="0">
            <a:noAutofit/>
          </a:bodyPr>
          <a:lstStyle/>
          <a:p>
            <a:pPr algn="just" rtl="0" fontAlgn="base">
              <a:spcBef>
                <a:spcPts val="640"/>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Welcome to Secure Cloud Storage, a trust and understand between Data owner and the Service Provider </a:t>
            </a:r>
            <a:endParaRPr lang="en-US" sz="1800" b="0" i="0" u="none" strike="noStrike" dirty="0">
              <a:solidFill>
                <a:srgbClr val="888888"/>
              </a:solidFill>
              <a:effectLst/>
              <a:latin typeface="Noto Sans Symbols"/>
            </a:endParaRPr>
          </a:p>
          <a:p>
            <a:pPr algn="just" rtl="0" fontAlgn="base">
              <a:spcBef>
                <a:spcPts val="64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global cloud computing market is anticipated to rise from $272billion in 2018 to $624billion by 2023 at a compound annual growth rate of 18%, a report from research and markets showed.</a:t>
            </a:r>
            <a:endParaRPr lang="en-US" sz="1800" b="0" i="0" u="none" strike="noStrike" dirty="0">
              <a:solidFill>
                <a:srgbClr val="888888"/>
              </a:solidFill>
              <a:effectLst/>
              <a:latin typeface="Noto Sans Symbols"/>
            </a:endParaRPr>
          </a:p>
          <a:p>
            <a:pPr algn="just" rtl="0" fontAlgn="base">
              <a:spcBef>
                <a:spcPts val="64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However, with the migration of sensitive and critical data to remote cloud servers, ensuring the security, integrity, and privacy of this data has become a paramount concern</a:t>
            </a:r>
          </a:p>
          <a:p>
            <a:pPr algn="just" rtl="0" fontAlgn="base">
              <a:spcBef>
                <a:spcPts val="640"/>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Users need robust mechanisms to verify that their data is stored correctly and securely, especially when entrusting third-party cloud service providers with their valuable information.</a:t>
            </a:r>
            <a:endParaRPr lang="en-US" sz="1800" b="0" i="0" u="none" strike="noStrike" dirty="0">
              <a:solidFill>
                <a:srgbClr val="888888"/>
              </a:solidFill>
              <a:effectLst/>
              <a:latin typeface="Noto Sans Symbols"/>
            </a:endParaRPr>
          </a:p>
        </p:txBody>
      </p:sp>
      <p:sp>
        <p:nvSpPr>
          <p:cNvPr id="6" name="TextBox 5">
            <a:extLst>
              <a:ext uri="{FF2B5EF4-FFF2-40B4-BE49-F238E27FC236}">
                <a16:creationId xmlns:a16="http://schemas.microsoft.com/office/drawing/2014/main" id="{DF2ECE8D-0D41-E664-9A16-63B6BD033108}"/>
              </a:ext>
            </a:extLst>
          </p:cNvPr>
          <p:cNvSpPr txBox="1"/>
          <p:nvPr/>
        </p:nvSpPr>
        <p:spPr>
          <a:xfrm>
            <a:off x="1362708" y="981609"/>
            <a:ext cx="69171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Introduction</a:t>
            </a:r>
          </a:p>
        </p:txBody>
      </p:sp>
    </p:spTree>
    <p:extLst>
      <p:ext uri="{BB962C8B-B14F-4D97-AF65-F5344CB8AC3E}">
        <p14:creationId xmlns:p14="http://schemas.microsoft.com/office/powerpoint/2010/main" val="3162590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E717DA-698C-4F7A-A9C4-5911A6501AB5}"/>
              </a:ext>
            </a:extLst>
          </p:cNvPr>
          <p:cNvSpPr>
            <a:spLocks noGrp="1"/>
          </p:cNvSpPr>
          <p:nvPr>
            <p:ph type="body" idx="1"/>
          </p:nvPr>
        </p:nvSpPr>
        <p:spPr/>
        <p:txBody>
          <a:bodyPr/>
          <a:lstStyle/>
          <a:p>
            <a:pPr algn="just" rtl="0" fontAlgn="base">
              <a:spcBef>
                <a:spcPts val="640"/>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In response to these concerns, the project "A Secure Data Dynamic and Public Auditing Scheme for Cloud Storage" aims to develop an innovative and comprehensive auditing scheme tailored to the cloud storage environment</a:t>
            </a:r>
            <a:endParaRPr lang="en-US" sz="1800" b="0" i="0" u="none" strike="noStrike" dirty="0">
              <a:solidFill>
                <a:srgbClr val="888888"/>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This scheme will address several key challenges faced by both cloud service providers and users, offering a win-win solution that enhances data security while ensuring transparency and accountability.</a:t>
            </a:r>
            <a:endParaRPr lang="en-US" sz="1800" b="0" i="0" u="none" strike="noStrike" dirty="0">
              <a:solidFill>
                <a:srgbClr val="888888"/>
              </a:solidFill>
              <a:effectLst/>
              <a:latin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644EC952-F5D8-407A-AB34-BB72518243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Google Shape;90;p1">
            <a:extLst>
              <a:ext uri="{FF2B5EF4-FFF2-40B4-BE49-F238E27FC236}">
                <a16:creationId xmlns:a16="http://schemas.microsoft.com/office/drawing/2014/main" id="{63537542-1D90-427A-B89A-8AFCE88E517A}"/>
              </a:ext>
            </a:extLst>
          </p:cNvPr>
          <p:cNvPicPr preferRelativeResize="0"/>
          <p:nvPr/>
        </p:nvPicPr>
        <p:blipFill rotWithShape="1">
          <a:blip r:embed="rId2">
            <a:alphaModFix/>
          </a:blip>
          <a:srcRect/>
          <a:stretch/>
        </p:blipFill>
        <p:spPr>
          <a:xfrm>
            <a:off x="7066189" y="747254"/>
            <a:ext cx="1717267" cy="622346"/>
          </a:xfrm>
          <a:prstGeom prst="rect">
            <a:avLst/>
          </a:prstGeom>
          <a:noFill/>
          <a:ln>
            <a:noFill/>
          </a:ln>
        </p:spPr>
      </p:pic>
    </p:spTree>
    <p:extLst>
      <p:ext uri="{BB962C8B-B14F-4D97-AF65-F5344CB8AC3E}">
        <p14:creationId xmlns:p14="http://schemas.microsoft.com/office/powerpoint/2010/main" val="248257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5" name="Subtitle 4">
            <a:extLst>
              <a:ext uri="{FF2B5EF4-FFF2-40B4-BE49-F238E27FC236}">
                <a16:creationId xmlns:a16="http://schemas.microsoft.com/office/drawing/2014/main" id="{46C7F7AC-E39D-AA25-DB61-8A56097212F0}"/>
              </a:ext>
            </a:extLst>
          </p:cNvPr>
          <p:cNvSpPr>
            <a:spLocks noGrp="1"/>
          </p:cNvSpPr>
          <p:nvPr>
            <p:ph type="subTitle" idx="1"/>
          </p:nvPr>
        </p:nvSpPr>
        <p:spPr>
          <a:xfrm>
            <a:off x="1100138" y="1827633"/>
            <a:ext cx="7325405" cy="4935506"/>
          </a:xfrm>
        </p:spPr>
        <p:txBody>
          <a:bodyPr spcFirstLastPara="1" wrap="square" lIns="91425" tIns="45700" rIns="91425" bIns="45700" anchor="t" anchorCtr="0">
            <a:noAutofit/>
          </a:bodyPr>
          <a:lstStyle/>
          <a:p>
            <a:pPr algn="just" rtl="0" fontAlgn="base">
              <a:spcBef>
                <a:spcPts val="360"/>
              </a:spcBef>
              <a:spcAft>
                <a:spcPts val="0"/>
              </a:spcAft>
              <a:buFont typeface="Arial" panose="020B0604020202020204" pitchFamily="34" charset="0"/>
              <a:buChar char="•"/>
            </a:pPr>
            <a:r>
              <a:rPr lang="en-US" sz="1800" b="0" i="0" u="none" strike="noStrike" dirty="0">
                <a:solidFill>
                  <a:srgbClr val="374151"/>
                </a:solidFill>
                <a:effectLst/>
                <a:latin typeface="Palatino Linotype" panose="02040502050505030304" pitchFamily="18" charset="0"/>
              </a:rPr>
              <a:t>As the adoption of cloud storage solutions continues to grow, ensuring the security, integrity, and privacy of data stored in the cloud has become a critical concern for both individual users and organizations.</a:t>
            </a:r>
            <a:endParaRPr lang="en-US" sz="1800" b="0" i="0" u="none" strike="noStrike" dirty="0">
              <a:solidFill>
                <a:srgbClr val="888888"/>
              </a:solidFill>
              <a:effectLst/>
              <a:latin typeface="Noto Sans Symbols"/>
            </a:endParaRPr>
          </a:p>
          <a:p>
            <a:pPr algn="just" rtl="0" fontAlgn="base">
              <a:spcBef>
                <a:spcPts val="360"/>
              </a:spcBef>
              <a:spcAft>
                <a:spcPts val="0"/>
              </a:spcAft>
              <a:buFont typeface="Arial" panose="020B0604020202020204" pitchFamily="34" charset="0"/>
              <a:buChar char="•"/>
            </a:pPr>
            <a:r>
              <a:rPr lang="en-US" sz="1800" b="0" i="0" u="none" strike="noStrike" dirty="0">
                <a:solidFill>
                  <a:srgbClr val="374151"/>
                </a:solidFill>
                <a:effectLst/>
                <a:latin typeface="Palatino Linotype" panose="02040502050505030304" pitchFamily="18" charset="0"/>
              </a:rPr>
              <a:t>The Cloud service providers offer convenient and cost-effective storage options, but users must trust these providers to safeguard their data properly</a:t>
            </a:r>
            <a:endParaRPr lang="en-US" sz="1800" b="0" i="0" u="none" strike="noStrike" dirty="0">
              <a:solidFill>
                <a:srgbClr val="888888"/>
              </a:solidFill>
              <a:effectLst/>
              <a:latin typeface="Noto Sans Symbols"/>
            </a:endParaRPr>
          </a:p>
          <a:p>
            <a:pPr algn="just" rtl="0" fontAlgn="base">
              <a:spcBef>
                <a:spcPts val="360"/>
              </a:spcBef>
              <a:spcAft>
                <a:spcPts val="0"/>
              </a:spcAft>
              <a:buFont typeface="Arial" panose="020B0604020202020204" pitchFamily="34" charset="0"/>
              <a:buChar char="•"/>
            </a:pPr>
            <a:r>
              <a:rPr lang="en-US" sz="1800" b="0" i="0" u="none" strike="noStrike" dirty="0">
                <a:solidFill>
                  <a:srgbClr val="374151"/>
                </a:solidFill>
                <a:effectLst/>
                <a:latin typeface="Palatino Linotype" panose="02040502050505030304" pitchFamily="18" charset="0"/>
              </a:rPr>
              <a:t>The primary challenge in cloud storage is verifying the integrity of data and ensuring that it remains secure throughout its lifecycle. This challenge becomes even more complex in dynamic environments where data is subject to frequent updates, deletions, and additions.</a:t>
            </a:r>
          </a:p>
          <a:p>
            <a:pPr algn="just" rtl="0" fontAlgn="base">
              <a:spcBef>
                <a:spcPts val="360"/>
              </a:spcBef>
              <a:spcAft>
                <a:spcPts val="0"/>
              </a:spcAft>
              <a:buFont typeface="Arial" panose="020B0604020202020204" pitchFamily="34" charset="0"/>
              <a:buChar char="•"/>
            </a:pPr>
            <a:r>
              <a:rPr lang="en-US" sz="1800" b="0" i="0" u="none" strike="noStrike" dirty="0">
                <a:solidFill>
                  <a:srgbClr val="374151"/>
                </a:solidFill>
                <a:effectLst/>
                <a:latin typeface="Palatino Linotype" panose="02040502050505030304" pitchFamily="18" charset="0"/>
              </a:rPr>
              <a:t>To address these issues, this project aims to develop a comprehensive and innovative auditing scheme specifically designed for cloud storage environments</a:t>
            </a:r>
          </a:p>
          <a:p>
            <a:pPr marL="171450" indent="-171450" algn="l">
              <a:spcBef>
                <a:spcPts val="360"/>
              </a:spcBef>
              <a:buFont typeface="Arial" panose="020B0604020202020204" pitchFamily="34" charset="0"/>
              <a:buChar char="•"/>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l">
              <a:spcBef>
                <a:spcPts val="360"/>
              </a:spcBef>
            </a:pPr>
            <a:endParaRPr lang="en-US" sz="1200" dirty="0">
              <a:solidFill>
                <a:srgbClr val="374151"/>
              </a:solidFill>
            </a:endParaRPr>
          </a:p>
        </p:txBody>
      </p:sp>
      <p:sp>
        <p:nvSpPr>
          <p:cNvPr id="6" name="TextBox 5">
            <a:extLst>
              <a:ext uri="{FF2B5EF4-FFF2-40B4-BE49-F238E27FC236}">
                <a16:creationId xmlns:a16="http://schemas.microsoft.com/office/drawing/2014/main" id="{DF2ECE8D-0D41-E664-9A16-63B6BD033108}"/>
              </a:ext>
            </a:extLst>
          </p:cNvPr>
          <p:cNvSpPr txBox="1"/>
          <p:nvPr/>
        </p:nvSpPr>
        <p:spPr>
          <a:xfrm>
            <a:off x="886848" y="1056254"/>
            <a:ext cx="662793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   Problem Statement</a:t>
            </a:r>
            <a:endParaRPr lang="en-US" dirty="0"/>
          </a:p>
        </p:txBody>
      </p:sp>
    </p:spTree>
    <p:extLst>
      <p:ext uri="{BB962C8B-B14F-4D97-AF65-F5344CB8AC3E}">
        <p14:creationId xmlns:p14="http://schemas.microsoft.com/office/powerpoint/2010/main" val="337315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5" name="Subtitle 4">
            <a:extLst>
              <a:ext uri="{FF2B5EF4-FFF2-40B4-BE49-F238E27FC236}">
                <a16:creationId xmlns:a16="http://schemas.microsoft.com/office/drawing/2014/main" id="{46C7F7AC-E39D-AA25-DB61-8A56097212F0}"/>
              </a:ext>
            </a:extLst>
          </p:cNvPr>
          <p:cNvSpPr>
            <a:spLocks noGrp="1"/>
          </p:cNvSpPr>
          <p:nvPr>
            <p:ph type="subTitle" idx="1"/>
          </p:nvPr>
        </p:nvSpPr>
        <p:spPr>
          <a:xfrm>
            <a:off x="1101693" y="2134695"/>
            <a:ext cx="7292748" cy="4723305"/>
          </a:xfrm>
        </p:spPr>
        <p:txBody>
          <a:bodyPr spcFirstLastPara="1" wrap="square" lIns="91425" tIns="45700" rIns="91425" bIns="45700" anchor="t" anchorCtr="0">
            <a:noAutofit/>
          </a:bodyPr>
          <a:lstStyle/>
          <a:p>
            <a:pPr marL="311150" indent="-285750" algn="l" rtl="0" fontAlgn="base">
              <a:spcBef>
                <a:spcPts val="64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objective of this project is to develop a robust and efficient data dynamics and public auditing scheme for cloud storage. </a:t>
            </a:r>
          </a:p>
          <a:p>
            <a:pPr marL="311150" indent="-285750" algn="l" rtl="0" fontAlgn="base">
              <a:spcBef>
                <a:spcPts val="640"/>
              </a:spcBef>
              <a:spcAft>
                <a:spcPts val="0"/>
              </a:spcAft>
              <a:buFont typeface="Arial" panose="020B0604020202020204" pitchFamily="34" charset="0"/>
              <a:buChar char="•"/>
            </a:pPr>
            <a:endParaRPr lang="en-US" sz="1800" b="0" i="0" u="none" strike="noStrike" dirty="0">
              <a:solidFill>
                <a:srgbClr val="888888"/>
              </a:solidFill>
              <a:effectLst/>
              <a:latin typeface="Times New Roman" panose="02020603050405020304" pitchFamily="18" charset="0"/>
              <a:cs typeface="Times New Roman" panose="02020603050405020304" pitchFamily="18" charset="0"/>
            </a:endParaRPr>
          </a:p>
          <a:p>
            <a:pPr marL="311150" indent="-285750" algn="l" rtl="0" fontAlgn="base">
              <a:spcBef>
                <a:spcPts val="64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scheme aims to ensure the security and integrity of data in the cloud, while also allowing authorized users to dynamically modify the stored data.</a:t>
            </a:r>
          </a:p>
          <a:p>
            <a:pPr marL="25400" indent="0" algn="l" rtl="0" fontAlgn="base">
              <a:spcBef>
                <a:spcPts val="64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1800" b="0" i="0" u="none" strike="noStrike" dirty="0">
              <a:solidFill>
                <a:srgbClr val="888888"/>
              </a:solidFill>
              <a:effectLst/>
              <a:latin typeface="Times New Roman" panose="02020603050405020304" pitchFamily="18" charset="0"/>
              <a:cs typeface="Times New Roman" panose="02020603050405020304" pitchFamily="18" charset="0"/>
            </a:endParaRPr>
          </a:p>
          <a:p>
            <a:pPr marL="196850" indent="-171450" algn="l" rtl="0" fontAlgn="base">
              <a:spcBef>
                <a:spcPts val="64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Additionally, the project seeks to enable public auditing, allowing third-party auditors to verify data integrity without accessing the actual content</a:t>
            </a:r>
          </a:p>
          <a:p>
            <a:pPr marL="25400" indent="0" algn="l" rtl="0" fontAlgn="base">
              <a:spcBef>
                <a:spcPts val="640"/>
              </a:spcBef>
              <a:spcAft>
                <a:spcPts val="0"/>
              </a:spcAft>
            </a:pPr>
            <a:endParaRPr lang="en-US" sz="1800" b="0" i="0" u="none" strike="noStrike" dirty="0">
              <a:solidFill>
                <a:srgbClr val="888888"/>
              </a:solidFill>
              <a:effectLst/>
              <a:latin typeface="Times New Roman" panose="02020603050405020304" pitchFamily="18" charset="0"/>
              <a:cs typeface="Times New Roman" panose="02020603050405020304" pitchFamily="18" charset="0"/>
            </a:endParaRPr>
          </a:p>
          <a:p>
            <a:pPr marL="311150" indent="-285750" algn="l" rtl="0" fontAlgn="base">
              <a:spcBef>
                <a:spcPts val="64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By achieving these objectives, the proposed scheme enhances the trustworthiness and accessibility of cloud storage services, addressing crucial concerns regarding data privacy and security in cloud computing environments.</a:t>
            </a:r>
            <a:endParaRPr lang="en-US" sz="1800" dirty="0">
              <a:solidFill>
                <a:srgbClr val="374151"/>
              </a:solidFill>
              <a:latin typeface="Times New Roman" panose="02020603050405020304" pitchFamily="18" charset="0"/>
              <a:cs typeface="Times New Roman" panose="02020603050405020304" pitchFamily="18" charset="0"/>
            </a:endParaRPr>
          </a:p>
          <a:p>
            <a:pPr marL="285750" indent="-285750" algn="l">
              <a:spcBef>
                <a:spcPts val="360"/>
              </a:spcBef>
              <a:buFont typeface="Arial,Sans-Serif"/>
              <a:buChar char="•"/>
            </a:pPr>
            <a:endParaRPr lang="en-US" sz="1600" dirty="0">
              <a:solidFill>
                <a:srgbClr val="374151"/>
              </a:solidFill>
              <a:latin typeface="Palatino Linotype"/>
            </a:endParaRPr>
          </a:p>
        </p:txBody>
      </p:sp>
      <p:sp>
        <p:nvSpPr>
          <p:cNvPr id="6" name="TextBox 5">
            <a:extLst>
              <a:ext uri="{FF2B5EF4-FFF2-40B4-BE49-F238E27FC236}">
                <a16:creationId xmlns:a16="http://schemas.microsoft.com/office/drawing/2014/main" id="{DF2ECE8D-0D41-E664-9A16-63B6BD033108}"/>
              </a:ext>
            </a:extLst>
          </p:cNvPr>
          <p:cNvSpPr txBox="1"/>
          <p:nvPr/>
        </p:nvSpPr>
        <p:spPr>
          <a:xfrm>
            <a:off x="1428022" y="1056254"/>
            <a:ext cx="696384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Objectives</a:t>
            </a:r>
          </a:p>
        </p:txBody>
      </p:sp>
    </p:spTree>
    <p:extLst>
      <p:ext uri="{BB962C8B-B14F-4D97-AF65-F5344CB8AC3E}">
        <p14:creationId xmlns:p14="http://schemas.microsoft.com/office/powerpoint/2010/main" val="86812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1474675" y="1056254"/>
            <a:ext cx="69171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  Literature Review</a:t>
            </a:r>
            <a:endParaRPr lang="en-US" dirty="0"/>
          </a:p>
        </p:txBody>
      </p:sp>
      <p:sp>
        <p:nvSpPr>
          <p:cNvPr id="3" name="Subtitle 2">
            <a:extLst>
              <a:ext uri="{FF2B5EF4-FFF2-40B4-BE49-F238E27FC236}">
                <a16:creationId xmlns:a16="http://schemas.microsoft.com/office/drawing/2014/main" id="{6B603E88-D5B4-AE74-1BD9-E396DF129A86}"/>
              </a:ext>
            </a:extLst>
          </p:cNvPr>
          <p:cNvSpPr>
            <a:spLocks noGrp="1"/>
          </p:cNvSpPr>
          <p:nvPr>
            <p:ph type="subTitle" idx="1"/>
          </p:nvPr>
        </p:nvSpPr>
        <p:spPr>
          <a:xfrm>
            <a:off x="1362270" y="1982756"/>
            <a:ext cx="6410130" cy="3646714"/>
          </a:xfrm>
        </p:spPr>
        <p:txBody>
          <a:bodyPr/>
          <a:lstStyle/>
          <a:p>
            <a:endParaRPr lang="en-US" dirty="0"/>
          </a:p>
          <a:p>
            <a:endParaRPr lang="en-US" dirty="0"/>
          </a:p>
        </p:txBody>
      </p:sp>
      <p:sp>
        <p:nvSpPr>
          <p:cNvPr id="4" name="Subtitle 4">
            <a:extLst>
              <a:ext uri="{FF2B5EF4-FFF2-40B4-BE49-F238E27FC236}">
                <a16:creationId xmlns:a16="http://schemas.microsoft.com/office/drawing/2014/main" id="{727B4066-8A02-4F1E-4670-B2D28E2A4304}"/>
              </a:ext>
            </a:extLst>
          </p:cNvPr>
          <p:cNvSpPr>
            <a:spLocks noGrp="1"/>
          </p:cNvSpPr>
          <p:nvPr/>
        </p:nvSpPr>
        <p:spPr>
          <a:xfrm>
            <a:off x="1361395" y="2130878"/>
            <a:ext cx="7023326" cy="35079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gn="l">
              <a:spcBef>
                <a:spcPts val="360"/>
              </a:spcBef>
            </a:pPr>
            <a:endParaRPr lang="en-US" sz="1800" dirty="0"/>
          </a:p>
          <a:p>
            <a:pPr marL="0" indent="0" algn="l">
              <a:spcBef>
                <a:spcPts val="360"/>
              </a:spcBef>
            </a:pPr>
            <a:endParaRPr lang="en-US" sz="1800" dirty="0"/>
          </a:p>
        </p:txBody>
      </p:sp>
      <p:graphicFrame>
        <p:nvGraphicFramePr>
          <p:cNvPr id="2" name="Table 1">
            <a:extLst>
              <a:ext uri="{FF2B5EF4-FFF2-40B4-BE49-F238E27FC236}">
                <a16:creationId xmlns:a16="http://schemas.microsoft.com/office/drawing/2014/main" id="{B99F8BCC-B78B-6DAE-56D6-199E494AE141}"/>
              </a:ext>
            </a:extLst>
          </p:cNvPr>
          <p:cNvGraphicFramePr>
            <a:graphicFrameLocks noGrp="1"/>
          </p:cNvGraphicFramePr>
          <p:nvPr>
            <p:extLst>
              <p:ext uri="{D42A27DB-BD31-4B8C-83A1-F6EECF244321}">
                <p14:modId xmlns:p14="http://schemas.microsoft.com/office/powerpoint/2010/main" val="920656951"/>
              </p:ext>
            </p:extLst>
          </p:nvPr>
        </p:nvGraphicFramePr>
        <p:xfrm>
          <a:off x="327909" y="1714501"/>
          <a:ext cx="8713060" cy="5035536"/>
        </p:xfrm>
        <a:graphic>
          <a:graphicData uri="http://schemas.openxmlformats.org/drawingml/2006/table">
            <a:tbl>
              <a:tblPr firstRow="1" bandRow="1">
                <a:tableStyleId>{5C22544A-7EE6-4342-B048-85BDC9FD1C3A}</a:tableStyleId>
              </a:tblPr>
              <a:tblGrid>
                <a:gridCol w="625244">
                  <a:extLst>
                    <a:ext uri="{9D8B030D-6E8A-4147-A177-3AD203B41FA5}">
                      <a16:colId xmlns:a16="http://schemas.microsoft.com/office/drawing/2014/main" val="1603706715"/>
                    </a:ext>
                  </a:extLst>
                </a:gridCol>
                <a:gridCol w="2556883">
                  <a:extLst>
                    <a:ext uri="{9D8B030D-6E8A-4147-A177-3AD203B41FA5}">
                      <a16:colId xmlns:a16="http://schemas.microsoft.com/office/drawing/2014/main" val="2071602482"/>
                    </a:ext>
                  </a:extLst>
                </a:gridCol>
                <a:gridCol w="984691">
                  <a:extLst>
                    <a:ext uri="{9D8B030D-6E8A-4147-A177-3AD203B41FA5}">
                      <a16:colId xmlns:a16="http://schemas.microsoft.com/office/drawing/2014/main" val="1237400033"/>
                    </a:ext>
                  </a:extLst>
                </a:gridCol>
                <a:gridCol w="1171977">
                  <a:extLst>
                    <a:ext uri="{9D8B030D-6E8A-4147-A177-3AD203B41FA5}">
                      <a16:colId xmlns:a16="http://schemas.microsoft.com/office/drawing/2014/main" val="785541232"/>
                    </a:ext>
                  </a:extLst>
                </a:gridCol>
                <a:gridCol w="2018702">
                  <a:extLst>
                    <a:ext uri="{9D8B030D-6E8A-4147-A177-3AD203B41FA5}">
                      <a16:colId xmlns:a16="http://schemas.microsoft.com/office/drawing/2014/main" val="1271373015"/>
                    </a:ext>
                  </a:extLst>
                </a:gridCol>
                <a:gridCol w="1355563">
                  <a:extLst>
                    <a:ext uri="{9D8B030D-6E8A-4147-A177-3AD203B41FA5}">
                      <a16:colId xmlns:a16="http://schemas.microsoft.com/office/drawing/2014/main" val="3467023344"/>
                    </a:ext>
                  </a:extLst>
                </a:gridCol>
              </a:tblGrid>
              <a:tr h="637069">
                <a:tc>
                  <a:txBody>
                    <a:bodyPr/>
                    <a:lstStyle/>
                    <a:p>
                      <a:pPr lvl="0">
                        <a:buNone/>
                      </a:pPr>
                      <a:r>
                        <a:rPr lang="en-US" dirty="0"/>
                        <a:t>S NO</a:t>
                      </a:r>
                    </a:p>
                  </a:txBody>
                  <a:tcPr/>
                </a:tc>
                <a:tc>
                  <a:txBody>
                    <a:bodyPr/>
                    <a:lstStyle/>
                    <a:p>
                      <a:r>
                        <a:rPr lang="en-US" dirty="0"/>
                        <a:t>TITLE OF THE PAPER</a:t>
                      </a:r>
                    </a:p>
                  </a:txBody>
                  <a:tcPr/>
                </a:tc>
                <a:tc>
                  <a:txBody>
                    <a:bodyPr/>
                    <a:lstStyle/>
                    <a:p>
                      <a:r>
                        <a:rPr lang="en-US" dirty="0"/>
                        <a:t>PUBLISH YEAR</a:t>
                      </a:r>
                    </a:p>
                  </a:txBody>
                  <a:tcPr/>
                </a:tc>
                <a:tc>
                  <a:txBody>
                    <a:bodyPr/>
                    <a:lstStyle/>
                    <a:p>
                      <a:pPr lvl="0">
                        <a:buNone/>
                      </a:pPr>
                      <a:r>
                        <a:rPr lang="en-US" dirty="0"/>
                        <a:t>AUTHOR</a:t>
                      </a:r>
                    </a:p>
                  </a:txBody>
                  <a:tcPr/>
                </a:tc>
                <a:tc>
                  <a:txBody>
                    <a:bodyPr/>
                    <a:lstStyle/>
                    <a:p>
                      <a:r>
                        <a:rPr lang="en-US" dirty="0"/>
                        <a:t>ISSUES ADDRESSED</a:t>
                      </a:r>
                    </a:p>
                  </a:txBody>
                  <a:tcPr/>
                </a:tc>
                <a:tc>
                  <a:txBody>
                    <a:bodyPr/>
                    <a:lstStyle/>
                    <a:p>
                      <a:r>
                        <a:rPr lang="en-US" dirty="0"/>
                        <a:t>TOOLS&amp;</a:t>
                      </a:r>
                    </a:p>
                    <a:p>
                      <a:pPr lvl="0">
                        <a:buNone/>
                      </a:pPr>
                      <a:r>
                        <a:rPr lang="en-US" dirty="0"/>
                        <a:t>LANGUAGES USED</a:t>
                      </a:r>
                    </a:p>
                  </a:txBody>
                  <a:tcPr/>
                </a:tc>
                <a:extLst>
                  <a:ext uri="{0D108BD9-81ED-4DB2-BD59-A6C34878D82A}">
                    <a16:rowId xmlns:a16="http://schemas.microsoft.com/office/drawing/2014/main" val="1215913283"/>
                  </a:ext>
                </a:extLst>
              </a:tr>
              <a:tr h="1114870">
                <a:tc>
                  <a:txBody>
                    <a:bodyPr/>
                    <a:lstStyle/>
                    <a:p>
                      <a:pPr algn="l"/>
                      <a:r>
                        <a:rPr lang="en-US" dirty="0"/>
                        <a:t>1</a:t>
                      </a:r>
                    </a:p>
                  </a:txBody>
                  <a:tcPr/>
                </a:tc>
                <a:tc>
                  <a:txBody>
                    <a:bodyPr/>
                    <a:lstStyle/>
                    <a:p>
                      <a:pPr rtl="0" fontAlgn="t">
                        <a:spcBef>
                          <a:spcPts val="0"/>
                        </a:spcBef>
                        <a:spcAft>
                          <a:spcPts val="0"/>
                        </a:spcAft>
                      </a:pPr>
                      <a:r>
                        <a:rPr lang="en-US" sz="1600" b="1" i="0" u="none" strike="noStrike" dirty="0">
                          <a:solidFill>
                            <a:srgbClr val="333333"/>
                          </a:solidFill>
                          <a:effectLst/>
                          <a:latin typeface="Palatino Linotype" panose="02040502050505030304" pitchFamily="18" charset="0"/>
                        </a:rPr>
                        <a:t>Secure Cloud Storage with Deduplication Technique</a:t>
                      </a:r>
                      <a:endParaRPr lang="en-US" sz="1600" dirty="0">
                        <a:effectLst/>
                        <a:latin typeface="Palatino Linotype" panose="02040502050505030304" pitchFamily="18" charset="0"/>
                      </a:endParaRPr>
                    </a:p>
                    <a:p>
                      <a:pPr rtl="0" fontAlgn="t">
                        <a:spcBef>
                          <a:spcPts val="0"/>
                        </a:spcBef>
                        <a:spcAft>
                          <a:spcPts val="0"/>
                        </a:spcAft>
                      </a:pPr>
                      <a:r>
                        <a:rPr lang="en-US" sz="1600" b="1" i="0" u="none" strike="noStrike" dirty="0">
                          <a:solidFill>
                            <a:srgbClr val="333333"/>
                          </a:solidFill>
                          <a:effectLst/>
                          <a:latin typeface="Palatino Linotype" panose="02040502050505030304" pitchFamily="18" charset="0"/>
                        </a:rPr>
                        <a:t> 2020</a:t>
                      </a:r>
                      <a:endParaRPr lang="en-US" sz="1600" dirty="0">
                        <a:effectLst/>
                        <a:latin typeface="Palatino Linotype" panose="02040502050505030304" pitchFamily="18" charset="0"/>
                      </a:endParaRPr>
                    </a:p>
                    <a:p>
                      <a:pPr lvl="0" algn="l">
                        <a:buNone/>
                      </a:pPr>
                      <a:endParaRPr lang="en-US" dirty="0"/>
                    </a:p>
                  </a:txBody>
                  <a:tcPr/>
                </a:tc>
                <a:tc>
                  <a:txBody>
                    <a:bodyPr/>
                    <a:lstStyle/>
                    <a:p>
                      <a:pPr algn="l"/>
                      <a:r>
                        <a:rPr lang="en-US" dirty="0"/>
                        <a:t>2021</a:t>
                      </a:r>
                    </a:p>
                  </a:txBody>
                  <a:tcPr/>
                </a:tc>
                <a:tc>
                  <a:txBody>
                    <a:bodyPr/>
                    <a:lstStyle/>
                    <a:p>
                      <a:pPr rtl="0" fontAlgn="t">
                        <a:spcBef>
                          <a:spcPts val="0"/>
                        </a:spcBef>
                        <a:spcAft>
                          <a:spcPts val="0"/>
                        </a:spcAft>
                      </a:pPr>
                      <a:r>
                        <a:rPr lang="en-IN" sz="1200" b="0" i="0" u="none" strike="noStrike">
                          <a:solidFill>
                            <a:srgbClr val="333333"/>
                          </a:solidFill>
                          <a:effectLst/>
                          <a:latin typeface="Palatino Linotype" panose="02040502050505030304" pitchFamily="18" charset="0"/>
                        </a:rPr>
                        <a:t>R. Patil Rashmi; Yatin Gandhi; Vinaya Sarmalkar</a:t>
                      </a:r>
                      <a:endParaRPr lang="en-IN" sz="1200">
                        <a:effectLst/>
                      </a:endParaRPr>
                    </a:p>
                  </a:txBody>
                  <a:tcPr marL="48887" marR="48887" marT="24444" marB="24444"/>
                </a:tc>
                <a:tc>
                  <a:txBody>
                    <a:bodyPr/>
                    <a:lstStyle/>
                    <a:p>
                      <a:pPr rtl="0" fontAlgn="t">
                        <a:spcBef>
                          <a:spcPts val="0"/>
                        </a:spcBef>
                        <a:spcAft>
                          <a:spcPts val="0"/>
                        </a:spcAft>
                      </a:pPr>
                      <a:r>
                        <a:rPr lang="en-US" sz="1200" b="0" i="0" u="none" strike="noStrike">
                          <a:solidFill>
                            <a:srgbClr val="000000"/>
                          </a:solidFill>
                          <a:effectLst/>
                          <a:latin typeface="Palatino Linotype" panose="02040502050505030304" pitchFamily="18" charset="0"/>
                        </a:rPr>
                        <a:t>Deduplication on client side cannot be given a new hash tag when updation of file is done. Hence, dynamic ownership fails</a:t>
                      </a:r>
                      <a:endParaRPr lang="en-US" sz="1200">
                        <a:effectLst/>
                      </a:endParaRPr>
                    </a:p>
                  </a:txBody>
                  <a:tcPr marL="48887" marR="48887" marT="24444" marB="24444"/>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homomorphic hash algorithm, RDPC protocol,</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C++,</a:t>
                      </a:r>
                      <a:endParaRPr lang="en-IN" sz="1200">
                        <a:effectLst/>
                      </a:endParaRPr>
                    </a:p>
                  </a:txBody>
                  <a:tcPr marL="48887" marR="48887" marT="24444" marB="24444"/>
                </a:tc>
                <a:extLst>
                  <a:ext uri="{0D108BD9-81ED-4DB2-BD59-A6C34878D82A}">
                    <a16:rowId xmlns:a16="http://schemas.microsoft.com/office/drawing/2014/main" val="4116527915"/>
                  </a:ext>
                </a:extLst>
              </a:tr>
              <a:tr h="1794514">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2</a:t>
                      </a:r>
                      <a:endParaRPr lang="en-IN" sz="1600">
                        <a:effectLst/>
                      </a:endParaRPr>
                    </a:p>
                  </a:txBody>
                  <a:tcPr marL="48887" marR="48887" marT="24444" marB="24444"/>
                </a:tc>
                <a:tc>
                  <a:txBody>
                    <a:bodyPr/>
                    <a:lstStyle/>
                    <a:p>
                      <a:pPr rtl="0" fontAlgn="t">
                        <a:spcBef>
                          <a:spcPts val="0"/>
                        </a:spcBef>
                        <a:spcAft>
                          <a:spcPts val="0"/>
                        </a:spcAft>
                      </a:pPr>
                      <a:r>
                        <a:rPr lang="en-US" sz="1600" b="1" i="0" u="none" strike="noStrike" dirty="0">
                          <a:solidFill>
                            <a:srgbClr val="333333"/>
                          </a:solidFill>
                          <a:effectLst/>
                          <a:latin typeface="Times New Roman" panose="02020603050405020304" pitchFamily="18" charset="0"/>
                          <a:cs typeface="Times New Roman" panose="02020603050405020304" pitchFamily="18" charset="0"/>
                        </a:rPr>
                        <a:t>Secured File Storage in Cloud Computing Application: Secure-Drive</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1" i="0" u="none" strike="noStrike" dirty="0">
                          <a:solidFill>
                            <a:srgbClr val="333333"/>
                          </a:solidFill>
                          <a:effectLst/>
                          <a:latin typeface="Times New Roman" panose="02020603050405020304" pitchFamily="18" charset="0"/>
                          <a:cs typeface="Times New Roman" panose="02020603050405020304" pitchFamily="18" charset="0"/>
                        </a:rPr>
                        <a:t> 2021 </a:t>
                      </a:r>
                      <a:endParaRPr lang="en-US" sz="1600" dirty="0">
                        <a:effectLst/>
                        <a:latin typeface="Times New Roman" panose="02020603050405020304" pitchFamily="18" charset="0"/>
                        <a:cs typeface="Times New Roman" panose="02020603050405020304" pitchFamily="18" charset="0"/>
                      </a:endParaRPr>
                    </a:p>
                    <a:p>
                      <a:pPr fontAlgn="t"/>
                      <a:br>
                        <a:rPr lang="en-US" sz="700" dirty="0">
                          <a:effectLst/>
                        </a:rPr>
                      </a:br>
                      <a:endParaRPr lang="en-US" sz="700" dirty="0">
                        <a:effectLst/>
                      </a:endParaRPr>
                    </a:p>
                  </a:txBody>
                  <a:tcPr marL="48887" marR="48887" marT="24444" marB="24444"/>
                </a:tc>
                <a:tc>
                  <a:txBody>
                    <a:bodyPr/>
                    <a:lstStyle/>
                    <a:p>
                      <a:pPr algn="l"/>
                      <a:r>
                        <a:rPr lang="en-US" dirty="0"/>
                        <a:t>2021</a:t>
                      </a:r>
                    </a:p>
                  </a:txBody>
                  <a:tcPr/>
                </a:tc>
                <a:tc>
                  <a:txBody>
                    <a:bodyPr/>
                    <a:lstStyle/>
                    <a:p>
                      <a:pPr rtl="0" fontAlgn="t">
                        <a:spcBef>
                          <a:spcPts val="0"/>
                        </a:spcBef>
                        <a:spcAft>
                          <a:spcPts val="0"/>
                        </a:spcAft>
                      </a:pPr>
                      <a:r>
                        <a:rPr lang="en-IN" sz="1200" b="0" i="0" u="none" strike="noStrike" dirty="0">
                          <a:solidFill>
                            <a:srgbClr val="333333"/>
                          </a:solidFill>
                          <a:effectLst/>
                          <a:latin typeface="Palatino Linotype" panose="02040502050505030304" pitchFamily="18" charset="0"/>
                        </a:rPr>
                        <a:t>Nidhi Nair; </a:t>
                      </a:r>
                      <a:r>
                        <a:rPr lang="en-IN" sz="1200" b="0" i="0" u="none" strike="noStrike" dirty="0" err="1">
                          <a:solidFill>
                            <a:srgbClr val="333333"/>
                          </a:solidFill>
                          <a:effectLst/>
                          <a:latin typeface="Palatino Linotype" panose="02040502050505030304" pitchFamily="18" charset="0"/>
                        </a:rPr>
                        <a:t>Tanuj</a:t>
                      </a:r>
                      <a:r>
                        <a:rPr lang="en-IN" sz="1200" b="0" i="0" u="none" strike="noStrike" dirty="0">
                          <a:solidFill>
                            <a:srgbClr val="333333"/>
                          </a:solidFill>
                          <a:effectLst/>
                          <a:latin typeface="Palatino Linotype" panose="02040502050505030304" pitchFamily="18" charset="0"/>
                        </a:rPr>
                        <a:t> Jain; Mihir </a:t>
                      </a:r>
                      <a:r>
                        <a:rPr lang="en-IN" sz="1200" b="0" i="0" u="none" strike="noStrike" dirty="0" err="1">
                          <a:solidFill>
                            <a:srgbClr val="333333"/>
                          </a:solidFill>
                          <a:effectLst/>
                          <a:latin typeface="Palatino Linotype" panose="02040502050505030304" pitchFamily="18" charset="0"/>
                        </a:rPr>
                        <a:t>Gada</a:t>
                      </a:r>
                      <a:endParaRPr lang="en-IN" sz="1200" dirty="0">
                        <a:effectLst/>
                      </a:endParaRPr>
                    </a:p>
                  </a:txBody>
                  <a:tcPr marL="48887" marR="48887" marT="24444" marB="24444"/>
                </a:tc>
                <a:tc>
                  <a:txBody>
                    <a:bodyPr/>
                    <a:lstStyle/>
                    <a:p>
                      <a:pPr rtl="0" fontAlgn="t">
                        <a:spcBef>
                          <a:spcPts val="0"/>
                        </a:spcBef>
                        <a:spcAft>
                          <a:spcPts val="0"/>
                        </a:spcAft>
                      </a:pPr>
                      <a:r>
                        <a:rPr lang="en-US" sz="1200" b="0" i="0" u="none" strike="noStrike" dirty="0">
                          <a:solidFill>
                            <a:srgbClr val="333333"/>
                          </a:solidFill>
                          <a:effectLst/>
                          <a:latin typeface="Palatino Linotype" panose="02040502050505030304" pitchFamily="18" charset="0"/>
                        </a:rPr>
                        <a:t>Secure Transmission</a:t>
                      </a:r>
                      <a:endParaRPr lang="en-US" sz="1200" dirty="0">
                        <a:effectLst/>
                      </a:endParaRPr>
                    </a:p>
                    <a:p>
                      <a:pPr rtl="0" fontAlgn="t">
                        <a:spcBef>
                          <a:spcPts val="0"/>
                        </a:spcBef>
                        <a:spcAft>
                          <a:spcPts val="0"/>
                        </a:spcAft>
                      </a:pPr>
                      <a:r>
                        <a:rPr lang="en-US" sz="1200" b="0" i="0" u="none" strike="noStrike" dirty="0">
                          <a:solidFill>
                            <a:srgbClr val="333333"/>
                          </a:solidFill>
                          <a:effectLst/>
                          <a:latin typeface="Palatino Linotype" panose="02040502050505030304" pitchFamily="18" charset="0"/>
                        </a:rPr>
                        <a:t>Protecting files during upload and download by using secure communication protocols like HTTPS and ensuring data remains confidential during transit.</a:t>
                      </a:r>
                      <a:endParaRPr lang="en-US" sz="1200" dirty="0">
                        <a:effectLst/>
                      </a:endParaRPr>
                    </a:p>
                    <a:p>
                      <a:pPr fontAlgn="t"/>
                      <a:br>
                        <a:rPr lang="en-US" sz="1200" dirty="0">
                          <a:effectLst/>
                        </a:rPr>
                      </a:br>
                      <a:endParaRPr lang="en-US" sz="1200" dirty="0">
                        <a:effectLst/>
                      </a:endParaRPr>
                    </a:p>
                  </a:txBody>
                  <a:tcPr marL="48887" marR="48887" marT="24444" marB="24444"/>
                </a:tc>
                <a:tc>
                  <a:txBody>
                    <a:bodyPr/>
                    <a:lstStyle/>
                    <a:p>
                      <a:pPr rtl="0" fontAlgn="t">
                        <a:spcBef>
                          <a:spcPts val="0"/>
                        </a:spcBef>
                        <a:spcAft>
                          <a:spcPts val="0"/>
                        </a:spcAft>
                      </a:pPr>
                      <a:r>
                        <a:rPr lang="en-US" sz="1200" b="0" i="0" u="none" strike="noStrike" dirty="0">
                          <a:solidFill>
                            <a:srgbClr val="000000"/>
                          </a:solidFill>
                          <a:effectLst/>
                          <a:latin typeface="Palatino Linotype" panose="02040502050505030304" pitchFamily="18" charset="0"/>
                        </a:rPr>
                        <a:t>Html, </a:t>
                      </a:r>
                      <a:r>
                        <a:rPr lang="en-US" sz="1200" b="0" i="0" u="none" strike="noStrike" dirty="0" err="1">
                          <a:solidFill>
                            <a:srgbClr val="000000"/>
                          </a:solidFill>
                          <a:effectLst/>
                          <a:latin typeface="Palatino Linotype" panose="02040502050505030304" pitchFamily="18" charset="0"/>
                        </a:rPr>
                        <a:t>Css</a:t>
                      </a:r>
                      <a:r>
                        <a:rPr lang="en-US" sz="1200" b="0" i="0" u="none" strike="noStrike" dirty="0">
                          <a:solidFill>
                            <a:srgbClr val="000000"/>
                          </a:solidFill>
                          <a:effectLst/>
                          <a:latin typeface="Palatino Linotype" panose="02040502050505030304" pitchFamily="18" charset="0"/>
                        </a:rPr>
                        <a:t>,</a:t>
                      </a:r>
                      <a:endParaRPr lang="en-US" sz="1200" dirty="0">
                        <a:effectLst/>
                      </a:endParaRPr>
                    </a:p>
                    <a:p>
                      <a:pPr rtl="0" fontAlgn="t">
                        <a:spcBef>
                          <a:spcPts val="0"/>
                        </a:spcBef>
                        <a:spcAft>
                          <a:spcPts val="0"/>
                        </a:spcAft>
                      </a:pPr>
                      <a:r>
                        <a:rPr lang="en-US" sz="1200" b="0" i="0" u="none" strike="noStrike" dirty="0">
                          <a:solidFill>
                            <a:srgbClr val="000000"/>
                          </a:solidFill>
                          <a:effectLst/>
                          <a:latin typeface="Palatino Linotype" panose="02040502050505030304" pitchFamily="18" charset="0"/>
                        </a:rPr>
                        <a:t>Blowfish and </a:t>
                      </a:r>
                      <a:r>
                        <a:rPr lang="en-US" sz="1200" b="0" i="0" u="none" strike="noStrike" dirty="0" err="1">
                          <a:solidFill>
                            <a:srgbClr val="000000"/>
                          </a:solidFill>
                          <a:effectLst/>
                          <a:latin typeface="Palatino Linotype" panose="02040502050505030304" pitchFamily="18" charset="0"/>
                        </a:rPr>
                        <a:t>TripleDES</a:t>
                      </a:r>
                      <a:r>
                        <a:rPr lang="en-US" sz="1200" b="0" i="0" u="none" strike="noStrike" dirty="0">
                          <a:solidFill>
                            <a:srgbClr val="000000"/>
                          </a:solidFill>
                          <a:effectLst/>
                          <a:latin typeface="Palatino Linotype" panose="02040502050505030304" pitchFamily="18" charset="0"/>
                        </a:rPr>
                        <a:t>, Phyton .</a:t>
                      </a:r>
                      <a:endParaRPr lang="en-US" sz="1200" dirty="0">
                        <a:effectLst/>
                      </a:endParaRPr>
                    </a:p>
                  </a:txBody>
                  <a:tcPr marL="48887" marR="48887" marT="24444" marB="24444"/>
                </a:tc>
                <a:extLst>
                  <a:ext uri="{0D108BD9-81ED-4DB2-BD59-A6C34878D82A}">
                    <a16:rowId xmlns:a16="http://schemas.microsoft.com/office/drawing/2014/main" val="4174947287"/>
                  </a:ext>
                </a:extLst>
              </a:tr>
              <a:tr h="998178">
                <a:tc>
                  <a:txBody>
                    <a:bodyPr/>
                    <a:lstStyle/>
                    <a:p>
                      <a:pPr rtl="0" fontAlgn="t">
                        <a:spcBef>
                          <a:spcPts val="0"/>
                        </a:spcBef>
                        <a:spcAft>
                          <a:spcPts val="0"/>
                        </a:spcAft>
                      </a:pPr>
                      <a:r>
                        <a:rPr lang="en-IN" sz="1600" b="1" i="0" u="none" strike="noStrike" dirty="0">
                          <a:solidFill>
                            <a:srgbClr val="000000"/>
                          </a:solidFill>
                          <a:effectLst/>
                          <a:latin typeface="Palatino Linotype" panose="02040502050505030304" pitchFamily="18" charset="0"/>
                        </a:rPr>
                        <a:t>3</a:t>
                      </a:r>
                      <a:endParaRPr lang="en-IN" sz="1600" dirty="0">
                        <a:effectLst/>
                      </a:endParaRPr>
                    </a:p>
                  </a:txBody>
                  <a:tcPr marL="48887" marR="48887" marT="24444" marB="24444"/>
                </a:tc>
                <a:tc>
                  <a:txBody>
                    <a:bodyPr/>
                    <a:lstStyle/>
                    <a:p>
                      <a:pPr rtl="0" fontAlgn="t">
                        <a:spcBef>
                          <a:spcPts val="0"/>
                        </a:spcBef>
                        <a:spcAft>
                          <a:spcPts val="0"/>
                        </a:spcAft>
                      </a:pPr>
                      <a:r>
                        <a:rPr lang="en-US" sz="1600" b="1" i="0" u="none" strike="noStrike" dirty="0">
                          <a:solidFill>
                            <a:srgbClr val="000000"/>
                          </a:solidFill>
                          <a:effectLst/>
                          <a:latin typeface="Palatino Linotype" panose="02040502050505030304" pitchFamily="18" charset="0"/>
                        </a:rPr>
                        <a:t>TPA Auditing to Enhance the Privacy and Security in Cloud Systems</a:t>
                      </a:r>
                      <a:endParaRPr lang="en-US" sz="1600" dirty="0">
                        <a:effectLst/>
                      </a:endParaRPr>
                    </a:p>
                    <a:p>
                      <a:pPr fontAlgn="t"/>
                      <a:br>
                        <a:rPr lang="en-US" sz="700" dirty="0">
                          <a:effectLst/>
                        </a:rPr>
                      </a:br>
                      <a:br>
                        <a:rPr lang="en-US" sz="700" dirty="0">
                          <a:effectLst/>
                        </a:rPr>
                      </a:br>
                      <a:endParaRPr lang="en-US" sz="700" dirty="0">
                        <a:effectLst/>
                      </a:endParaRPr>
                    </a:p>
                  </a:txBody>
                  <a:tcPr marL="48887" marR="48887" marT="24444" marB="24444"/>
                </a:tc>
                <a:tc>
                  <a:txBody>
                    <a:bodyPr/>
                    <a:lstStyle/>
                    <a:p>
                      <a:pPr algn="l"/>
                      <a:r>
                        <a:rPr lang="en-US" dirty="0"/>
                        <a:t>2020</a:t>
                      </a:r>
                    </a:p>
                  </a:txBody>
                  <a:tcPr/>
                </a:tc>
                <a:tc>
                  <a:txBody>
                    <a:bodyPr/>
                    <a:lstStyle/>
                    <a:p>
                      <a:pPr rtl="0" fontAlgn="t">
                        <a:spcBef>
                          <a:spcPts val="0"/>
                        </a:spcBef>
                        <a:spcAft>
                          <a:spcPts val="0"/>
                        </a:spcAft>
                      </a:pPr>
                      <a:r>
                        <a:rPr lang="en-IN" sz="1200" b="0" i="0" u="none" strike="noStrike" dirty="0">
                          <a:solidFill>
                            <a:srgbClr val="000000"/>
                          </a:solidFill>
                          <a:effectLst/>
                          <a:latin typeface="Palatino Linotype" panose="02040502050505030304" pitchFamily="18" charset="0"/>
                        </a:rPr>
                        <a:t>Sunil Kumar, </a:t>
                      </a:r>
                      <a:r>
                        <a:rPr lang="en-IN" sz="1200" b="0" i="0" u="none" strike="noStrike" dirty="0" err="1">
                          <a:solidFill>
                            <a:srgbClr val="000000"/>
                          </a:solidFill>
                          <a:effectLst/>
                          <a:latin typeface="Palatino Linotype" panose="02040502050505030304" pitchFamily="18" charset="0"/>
                        </a:rPr>
                        <a:t>Dilip</a:t>
                      </a:r>
                      <a:r>
                        <a:rPr lang="en-IN" sz="1200" b="0" i="0" u="none" strike="noStrike" dirty="0">
                          <a:solidFill>
                            <a:srgbClr val="000000"/>
                          </a:solidFill>
                          <a:effectLst/>
                          <a:latin typeface="Palatino Linotype" panose="02040502050505030304" pitchFamily="18" charset="0"/>
                        </a:rPr>
                        <a:t> Kumar, Hemraj </a:t>
                      </a:r>
                      <a:r>
                        <a:rPr lang="en-IN" sz="1200" b="0" i="0" u="none" strike="noStrike" dirty="0" err="1">
                          <a:solidFill>
                            <a:srgbClr val="000000"/>
                          </a:solidFill>
                          <a:effectLst/>
                          <a:latin typeface="Palatino Linotype" panose="02040502050505030304" pitchFamily="18" charset="0"/>
                        </a:rPr>
                        <a:t>Lamkuche</a:t>
                      </a:r>
                      <a:endParaRPr lang="en-IN" sz="1200" dirty="0">
                        <a:effectLst/>
                      </a:endParaRPr>
                    </a:p>
                  </a:txBody>
                  <a:tcPr marL="48887" marR="48887" marT="24444" marB="24444"/>
                </a:tc>
                <a:tc>
                  <a:txBody>
                    <a:bodyPr/>
                    <a:lstStyle/>
                    <a:p>
                      <a:pPr rtl="0" fontAlgn="t">
                        <a:spcBef>
                          <a:spcPts val="0"/>
                        </a:spcBef>
                        <a:spcAft>
                          <a:spcPts val="0"/>
                        </a:spcAft>
                      </a:pPr>
                      <a:r>
                        <a:rPr lang="en-US" sz="1200" b="0" i="0" u="none" strike="noStrike">
                          <a:solidFill>
                            <a:srgbClr val="000000"/>
                          </a:solidFill>
                          <a:effectLst/>
                          <a:latin typeface="Palatino Linotype" panose="02040502050505030304" pitchFamily="18" charset="0"/>
                        </a:rPr>
                        <a:t> More cost , Time taking process.It need future development to reach the public auditing.</a:t>
                      </a:r>
                      <a:endParaRPr lang="en-US" sz="1200">
                        <a:effectLst/>
                      </a:endParaRPr>
                    </a:p>
                  </a:txBody>
                  <a:tcPr marL="48887" marR="48887" marT="24444" marB="24444"/>
                </a:tc>
                <a:tc>
                  <a:txBody>
                    <a:bodyPr/>
                    <a:lstStyle/>
                    <a:p>
                      <a:pPr rtl="0" fontAlgn="t">
                        <a:spcBef>
                          <a:spcPts val="0"/>
                        </a:spcBef>
                        <a:spcAft>
                          <a:spcPts val="0"/>
                        </a:spcAft>
                      </a:pPr>
                      <a:r>
                        <a:rPr lang="en-US" sz="1200" b="0" i="0" u="none" strike="noStrike" dirty="0">
                          <a:solidFill>
                            <a:srgbClr val="000000"/>
                          </a:solidFill>
                          <a:effectLst/>
                          <a:latin typeface="Palatino Linotype" panose="02040502050505030304" pitchFamily="18" charset="0"/>
                        </a:rPr>
                        <a:t>CSL and BLAKE3 hash </a:t>
                      </a:r>
                      <a:r>
                        <a:rPr lang="en-US" sz="1200" b="0" i="0" u="none" strike="noStrike" dirty="0" err="1">
                          <a:solidFill>
                            <a:srgbClr val="000000"/>
                          </a:solidFill>
                          <a:effectLst/>
                          <a:latin typeface="Palatino Linotype" panose="02040502050505030304" pitchFamily="18" charset="0"/>
                        </a:rPr>
                        <a:t>algorithm,C</a:t>
                      </a:r>
                      <a:r>
                        <a:rPr lang="en-US" sz="1200" b="0" i="0" u="none" strike="noStrike" dirty="0">
                          <a:solidFill>
                            <a:srgbClr val="000000"/>
                          </a:solidFill>
                          <a:effectLst/>
                          <a:latin typeface="Palatino Linotype" panose="02040502050505030304" pitchFamily="18" charset="0"/>
                        </a:rPr>
                        <a:t>++</a:t>
                      </a:r>
                      <a:endParaRPr lang="en-US" sz="1200" dirty="0">
                        <a:effectLst/>
                      </a:endParaRPr>
                    </a:p>
                    <a:p>
                      <a:pPr rtl="0" fontAlgn="t">
                        <a:spcBef>
                          <a:spcPts val="0"/>
                        </a:spcBef>
                        <a:spcAft>
                          <a:spcPts val="0"/>
                        </a:spcAft>
                      </a:pPr>
                      <a:r>
                        <a:rPr lang="en-US" sz="1200" b="0" i="0" u="none" strike="noStrike" dirty="0">
                          <a:solidFill>
                            <a:srgbClr val="000000"/>
                          </a:solidFill>
                          <a:effectLst/>
                          <a:latin typeface="Palatino Linotype" panose="02040502050505030304" pitchFamily="18" charset="0"/>
                        </a:rPr>
                        <a:t>Amazon S3,</a:t>
                      </a:r>
                      <a:endParaRPr lang="en-US" sz="1200" dirty="0">
                        <a:effectLst/>
                      </a:endParaRPr>
                    </a:p>
                    <a:p>
                      <a:pPr fontAlgn="t"/>
                      <a:br>
                        <a:rPr lang="en-US" sz="1200" dirty="0">
                          <a:effectLst/>
                        </a:rPr>
                      </a:br>
                      <a:endParaRPr lang="en-US" sz="1200" dirty="0">
                        <a:effectLst/>
                      </a:endParaRPr>
                    </a:p>
                  </a:txBody>
                  <a:tcPr marL="48887" marR="48887" marT="24444" marB="24444"/>
                </a:tc>
                <a:extLst>
                  <a:ext uri="{0D108BD9-81ED-4DB2-BD59-A6C34878D82A}">
                    <a16:rowId xmlns:a16="http://schemas.microsoft.com/office/drawing/2014/main" val="1554173099"/>
                  </a:ext>
                </a:extLst>
              </a:tr>
            </a:tbl>
          </a:graphicData>
        </a:graphic>
      </p:graphicFrame>
    </p:spTree>
    <p:extLst>
      <p:ext uri="{BB962C8B-B14F-4D97-AF65-F5344CB8AC3E}">
        <p14:creationId xmlns:p14="http://schemas.microsoft.com/office/powerpoint/2010/main" val="38811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DE8B2-B277-4626-AFA0-8E05751D3481}"/>
              </a:ext>
            </a:extLst>
          </p:cNvPr>
          <p:cNvSpPr>
            <a:spLocks noGrp="1"/>
          </p:cNvSpPr>
          <p:nvPr>
            <p:ph type="title"/>
          </p:nvPr>
        </p:nvSpPr>
        <p:spPr>
          <a:xfrm>
            <a:off x="457200" y="274638"/>
            <a:ext cx="6096000" cy="1143000"/>
          </a:xfrm>
        </p:spPr>
        <p:txBody>
          <a:bodyPr>
            <a:normAutofit/>
          </a:bodyPr>
          <a:lstStyle/>
          <a:p>
            <a:r>
              <a:rPr lang="en-US" sz="4400" dirty="0">
                <a:latin typeface="Palatino Linotype"/>
              </a:rPr>
              <a:t>  Literature Review</a:t>
            </a:r>
            <a:endParaRPr lang="en-IN" dirty="0"/>
          </a:p>
        </p:txBody>
      </p:sp>
      <p:sp>
        <p:nvSpPr>
          <p:cNvPr id="4" name="Slide Number Placeholder 3">
            <a:extLst>
              <a:ext uri="{FF2B5EF4-FFF2-40B4-BE49-F238E27FC236}">
                <a16:creationId xmlns:a16="http://schemas.microsoft.com/office/drawing/2014/main" id="{5085A934-EBB7-4B2B-A828-7596402348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Google Shape;90;p1">
            <a:extLst>
              <a:ext uri="{FF2B5EF4-FFF2-40B4-BE49-F238E27FC236}">
                <a16:creationId xmlns:a16="http://schemas.microsoft.com/office/drawing/2014/main" id="{ADFA5827-E8ED-497E-B378-D29D723AA7B0}"/>
              </a:ext>
            </a:extLst>
          </p:cNvPr>
          <p:cNvPicPr preferRelativeResize="0"/>
          <p:nvPr/>
        </p:nvPicPr>
        <p:blipFill rotWithShape="1">
          <a:blip r:embed="rId2">
            <a:alphaModFix/>
          </a:blip>
          <a:srcRect/>
          <a:stretch/>
        </p:blipFill>
        <p:spPr>
          <a:xfrm>
            <a:off x="7066189" y="425282"/>
            <a:ext cx="1717267" cy="622346"/>
          </a:xfrm>
          <a:prstGeom prst="rect">
            <a:avLst/>
          </a:prstGeom>
          <a:noFill/>
          <a:ln>
            <a:noFill/>
          </a:ln>
        </p:spPr>
      </p:pic>
      <p:graphicFrame>
        <p:nvGraphicFramePr>
          <p:cNvPr id="7" name="Table 7">
            <a:extLst>
              <a:ext uri="{FF2B5EF4-FFF2-40B4-BE49-F238E27FC236}">
                <a16:creationId xmlns:a16="http://schemas.microsoft.com/office/drawing/2014/main" id="{6340314E-F850-4783-AB1F-C40CAEDB1209}"/>
              </a:ext>
            </a:extLst>
          </p:cNvPr>
          <p:cNvGraphicFramePr>
            <a:graphicFrameLocks noGrp="1"/>
          </p:cNvGraphicFramePr>
          <p:nvPr>
            <p:extLst>
              <p:ext uri="{D42A27DB-BD31-4B8C-83A1-F6EECF244321}">
                <p14:modId xmlns:p14="http://schemas.microsoft.com/office/powerpoint/2010/main" val="2944857368"/>
              </p:ext>
            </p:extLst>
          </p:nvPr>
        </p:nvGraphicFramePr>
        <p:xfrm>
          <a:off x="746975" y="1397000"/>
          <a:ext cx="7804596" cy="5411250"/>
        </p:xfrm>
        <a:graphic>
          <a:graphicData uri="http://schemas.openxmlformats.org/drawingml/2006/table">
            <a:tbl>
              <a:tblPr firstRow="1" bandRow="1">
                <a:tableStyleId>{5C22544A-7EE6-4342-B048-85BDC9FD1C3A}</a:tableStyleId>
              </a:tblPr>
              <a:tblGrid>
                <a:gridCol w="463639">
                  <a:extLst>
                    <a:ext uri="{9D8B030D-6E8A-4147-A177-3AD203B41FA5}">
                      <a16:colId xmlns:a16="http://schemas.microsoft.com/office/drawing/2014/main" val="1723395458"/>
                    </a:ext>
                  </a:extLst>
                </a:gridCol>
                <a:gridCol w="1815921">
                  <a:extLst>
                    <a:ext uri="{9D8B030D-6E8A-4147-A177-3AD203B41FA5}">
                      <a16:colId xmlns:a16="http://schemas.microsoft.com/office/drawing/2014/main" val="3162910731"/>
                    </a:ext>
                  </a:extLst>
                </a:gridCol>
                <a:gridCol w="1249251">
                  <a:extLst>
                    <a:ext uri="{9D8B030D-6E8A-4147-A177-3AD203B41FA5}">
                      <a16:colId xmlns:a16="http://schemas.microsoft.com/office/drawing/2014/main" val="3407198754"/>
                    </a:ext>
                  </a:extLst>
                </a:gridCol>
                <a:gridCol w="1493949">
                  <a:extLst>
                    <a:ext uri="{9D8B030D-6E8A-4147-A177-3AD203B41FA5}">
                      <a16:colId xmlns:a16="http://schemas.microsoft.com/office/drawing/2014/main" val="1565739147"/>
                    </a:ext>
                  </a:extLst>
                </a:gridCol>
                <a:gridCol w="1481070">
                  <a:extLst>
                    <a:ext uri="{9D8B030D-6E8A-4147-A177-3AD203B41FA5}">
                      <a16:colId xmlns:a16="http://schemas.microsoft.com/office/drawing/2014/main" val="748643261"/>
                    </a:ext>
                  </a:extLst>
                </a:gridCol>
                <a:gridCol w="1300766">
                  <a:extLst>
                    <a:ext uri="{9D8B030D-6E8A-4147-A177-3AD203B41FA5}">
                      <a16:colId xmlns:a16="http://schemas.microsoft.com/office/drawing/2014/main" val="1513594313"/>
                    </a:ext>
                  </a:extLst>
                </a:gridCol>
              </a:tblGrid>
              <a:tr h="1147335">
                <a:tc>
                  <a:txBody>
                    <a:bodyPr/>
                    <a:lstStyle/>
                    <a:p>
                      <a:pPr lvl="0">
                        <a:buNone/>
                      </a:pPr>
                      <a:r>
                        <a:rPr lang="en-US" dirty="0"/>
                        <a:t>S NO</a:t>
                      </a:r>
                    </a:p>
                  </a:txBody>
                  <a:tcPr/>
                </a:tc>
                <a:tc>
                  <a:txBody>
                    <a:bodyPr/>
                    <a:lstStyle/>
                    <a:p>
                      <a:r>
                        <a:rPr lang="en-US" dirty="0"/>
                        <a:t>TITLE OF THE PAPER</a:t>
                      </a:r>
                    </a:p>
                  </a:txBody>
                  <a:tcPr/>
                </a:tc>
                <a:tc>
                  <a:txBody>
                    <a:bodyPr/>
                    <a:lstStyle/>
                    <a:p>
                      <a:r>
                        <a:rPr lang="en-US" dirty="0"/>
                        <a:t>PUBLISHED YEAR</a:t>
                      </a:r>
                    </a:p>
                  </a:txBody>
                  <a:tcPr/>
                </a:tc>
                <a:tc>
                  <a:txBody>
                    <a:bodyPr/>
                    <a:lstStyle/>
                    <a:p>
                      <a:pPr lvl="0">
                        <a:buNone/>
                      </a:pPr>
                      <a:r>
                        <a:rPr lang="en-US" dirty="0"/>
                        <a:t>AUTHOR</a:t>
                      </a:r>
                    </a:p>
                  </a:txBody>
                  <a:tcPr/>
                </a:tc>
                <a:tc>
                  <a:txBody>
                    <a:bodyPr/>
                    <a:lstStyle/>
                    <a:p>
                      <a:r>
                        <a:rPr lang="en-US" dirty="0"/>
                        <a:t>ISSUES ADDRESSED</a:t>
                      </a:r>
                    </a:p>
                  </a:txBody>
                  <a:tcPr/>
                </a:tc>
                <a:tc>
                  <a:txBody>
                    <a:bodyPr/>
                    <a:lstStyle/>
                    <a:p>
                      <a:r>
                        <a:rPr lang="en-US" dirty="0"/>
                        <a:t>TOOLS&amp;</a:t>
                      </a:r>
                    </a:p>
                    <a:p>
                      <a:pPr lvl="0">
                        <a:buNone/>
                      </a:pPr>
                      <a:r>
                        <a:rPr lang="en-US" dirty="0"/>
                        <a:t>LANGUAGES USED</a:t>
                      </a:r>
                    </a:p>
                  </a:txBody>
                  <a:tcPr/>
                </a:tc>
                <a:extLst>
                  <a:ext uri="{0D108BD9-81ED-4DB2-BD59-A6C34878D82A}">
                    <a16:rowId xmlns:a16="http://schemas.microsoft.com/office/drawing/2014/main" val="2368269163"/>
                  </a:ext>
                </a:extLst>
              </a:tr>
              <a:tr h="846553">
                <a:tc>
                  <a:txBody>
                    <a:bodyPr/>
                    <a:lstStyle/>
                    <a:p>
                      <a:pPr algn="l" rtl="0" fontAlgn="t">
                        <a:spcBef>
                          <a:spcPts val="0"/>
                        </a:spcBef>
                        <a:spcAft>
                          <a:spcPts val="0"/>
                        </a:spcAft>
                      </a:pPr>
                      <a:r>
                        <a:rPr lang="en-IN" sz="1200" b="1" i="0" u="none" strike="noStrike" dirty="0">
                          <a:solidFill>
                            <a:schemeClr val="tx1"/>
                          </a:solidFill>
                          <a:effectLst/>
                          <a:latin typeface="Palatino Linotype" panose="02040502050505030304" pitchFamily="18" charset="0"/>
                        </a:rPr>
                        <a:t>4</a:t>
                      </a:r>
                      <a:endParaRPr lang="en-IN" sz="1200" dirty="0">
                        <a:solidFill>
                          <a:schemeClr val="tx1"/>
                        </a:solidFill>
                        <a:effectLst/>
                      </a:endParaRPr>
                    </a:p>
                  </a:txBody>
                  <a:tcPr marL="95250" marR="95250" marT="47625" marB="47625"/>
                </a:tc>
                <a:tc>
                  <a:txBody>
                    <a:bodyPr/>
                    <a:lstStyle/>
                    <a:p>
                      <a:pPr algn="l" rtl="0" fontAlgn="t">
                        <a:spcBef>
                          <a:spcPts val="0"/>
                        </a:spcBef>
                        <a:spcAft>
                          <a:spcPts val="0"/>
                        </a:spcAft>
                      </a:pPr>
                      <a:r>
                        <a:rPr lang="en-US" sz="1200" b="1" i="0" u="none" strike="noStrike">
                          <a:solidFill>
                            <a:schemeClr val="tx1"/>
                          </a:solidFill>
                          <a:effectLst/>
                          <a:latin typeface="Palatino Linotype" panose="02040502050505030304" pitchFamily="18" charset="0"/>
                        </a:rPr>
                        <a:t>A Real Time Auditing System using QR Code for Secure Cloud Storage</a:t>
                      </a:r>
                      <a:endParaRPr lang="en-US" sz="1200">
                        <a:solidFill>
                          <a:schemeClr val="tx1"/>
                        </a:solidFill>
                        <a:effectLst/>
                      </a:endParaRPr>
                    </a:p>
                    <a:p>
                      <a:pPr algn="l" rtl="0" fontAlgn="t">
                        <a:spcBef>
                          <a:spcPts val="0"/>
                        </a:spcBef>
                        <a:spcAft>
                          <a:spcPts val="0"/>
                        </a:spcAft>
                      </a:pPr>
                      <a:r>
                        <a:rPr lang="en-US" sz="1200" b="1" i="0" u="none" strike="noStrike">
                          <a:solidFill>
                            <a:schemeClr val="tx1"/>
                          </a:solidFill>
                          <a:effectLst/>
                          <a:latin typeface="Palatino Linotype" panose="02040502050505030304" pitchFamily="18" charset="0"/>
                        </a:rPr>
                        <a:t>2020</a:t>
                      </a:r>
                      <a:endParaRPr lang="en-US" sz="1200">
                        <a:solidFill>
                          <a:schemeClr val="tx1"/>
                        </a:solidFill>
                        <a:effectLst/>
                      </a:endParaRPr>
                    </a:p>
                    <a:p>
                      <a:pPr algn="l" fontAlgn="t"/>
                      <a:br>
                        <a:rPr lang="en-US" sz="1200">
                          <a:solidFill>
                            <a:schemeClr val="tx1"/>
                          </a:solidFill>
                          <a:effectLst/>
                        </a:rPr>
                      </a:br>
                      <a:endParaRPr lang="en-US" sz="1200">
                        <a:solidFill>
                          <a:schemeClr val="tx1"/>
                        </a:solidFill>
                        <a:effectLst/>
                      </a:endParaRPr>
                    </a:p>
                  </a:txBody>
                  <a:tcPr marL="95250" marR="95250" marT="47625" marB="47625"/>
                </a:tc>
                <a:tc>
                  <a:txBody>
                    <a:bodyPr/>
                    <a:lstStyle/>
                    <a:p>
                      <a:pPr algn="l" rtl="0" fontAlgn="t">
                        <a:spcBef>
                          <a:spcPts val="0"/>
                        </a:spcBef>
                        <a:spcAft>
                          <a:spcPts val="0"/>
                        </a:spcAft>
                      </a:pPr>
                      <a:r>
                        <a:rPr lang="en-IN" sz="1200" b="1" i="0" u="none" strike="noStrike">
                          <a:solidFill>
                            <a:schemeClr val="tx1"/>
                          </a:solidFill>
                          <a:effectLst/>
                          <a:latin typeface="Palatino Linotype" panose="02040502050505030304" pitchFamily="18" charset="0"/>
                        </a:rPr>
                        <a:t>2020</a:t>
                      </a:r>
                      <a:endParaRPr lang="en-IN" sz="1200">
                        <a:solidFill>
                          <a:schemeClr val="tx1"/>
                        </a:solidFill>
                        <a:effectLst/>
                      </a:endParaRPr>
                    </a:p>
                  </a:txBody>
                  <a:tcPr marL="95250" marR="95250" marT="47625" marB="47625"/>
                </a:tc>
                <a:tc>
                  <a:txBody>
                    <a:bodyPr/>
                    <a:lstStyle/>
                    <a:p>
                      <a:pPr algn="l" rtl="0" fontAlgn="t">
                        <a:spcBef>
                          <a:spcPts val="0"/>
                        </a:spcBef>
                        <a:spcAft>
                          <a:spcPts val="0"/>
                        </a:spcAft>
                      </a:pPr>
                      <a:r>
                        <a:rPr lang="en-IN" sz="1200" b="1" i="0" u="none" strike="noStrike">
                          <a:solidFill>
                            <a:schemeClr val="tx1"/>
                          </a:solidFill>
                          <a:effectLst/>
                          <a:latin typeface="Palatino Linotype" panose="02040502050505030304" pitchFamily="18" charset="0"/>
                        </a:rPr>
                        <a:t>P. Baby Shamini; D. C. Joy Winnie Wise; K. S. Megavarshini.</a:t>
                      </a:r>
                      <a:endParaRPr lang="en-IN" sz="1200">
                        <a:solidFill>
                          <a:schemeClr val="tx1"/>
                        </a:solidFill>
                        <a:effectLst/>
                      </a:endParaRPr>
                    </a:p>
                  </a:txBody>
                  <a:tcPr marL="95250" marR="95250" marT="47625" marB="47625"/>
                </a:tc>
                <a:tc>
                  <a:txBody>
                    <a:bodyPr/>
                    <a:lstStyle/>
                    <a:p>
                      <a:pPr algn="l" rtl="0" fontAlgn="t">
                        <a:spcBef>
                          <a:spcPts val="0"/>
                        </a:spcBef>
                        <a:spcAft>
                          <a:spcPts val="0"/>
                        </a:spcAft>
                      </a:pPr>
                      <a:r>
                        <a:rPr lang="en-IN" sz="1200" b="1" i="0" u="none" strike="noStrike">
                          <a:solidFill>
                            <a:schemeClr val="tx1"/>
                          </a:solidFill>
                          <a:effectLst/>
                          <a:latin typeface="Palatino Linotype" panose="02040502050505030304" pitchFamily="18" charset="0"/>
                        </a:rPr>
                        <a:t>Concurrency Control ,Mobile Device Considerations.</a:t>
                      </a:r>
                      <a:endParaRPr lang="en-IN" sz="1200">
                        <a:solidFill>
                          <a:schemeClr val="tx1"/>
                        </a:solidFill>
                        <a:effectLst/>
                      </a:endParaRPr>
                    </a:p>
                  </a:txBody>
                  <a:tcPr marL="95250" marR="95250" marT="47625" marB="47625"/>
                </a:tc>
                <a:tc>
                  <a:txBody>
                    <a:bodyPr/>
                    <a:lstStyle/>
                    <a:p>
                      <a:pPr algn="l" rtl="0" fontAlgn="t">
                        <a:spcBef>
                          <a:spcPts val="0"/>
                        </a:spcBef>
                        <a:spcAft>
                          <a:spcPts val="0"/>
                        </a:spcAft>
                      </a:pPr>
                      <a:r>
                        <a:rPr lang="en-IN" sz="1200" b="1" i="0" u="none" strike="noStrike" dirty="0">
                          <a:solidFill>
                            <a:schemeClr val="tx1"/>
                          </a:solidFill>
                          <a:effectLst/>
                          <a:latin typeface="Palatino Linotype" panose="02040502050505030304" pitchFamily="18" charset="0"/>
                        </a:rPr>
                        <a:t>HTML , CSS ,Python , </a:t>
                      </a:r>
                    </a:p>
                    <a:p>
                      <a:pPr algn="l" rtl="0" fontAlgn="t">
                        <a:spcBef>
                          <a:spcPts val="0"/>
                        </a:spcBef>
                        <a:spcAft>
                          <a:spcPts val="0"/>
                        </a:spcAft>
                      </a:pPr>
                      <a:r>
                        <a:rPr lang="en-IN" sz="1200" b="1" i="0" u="none" strike="noStrike" dirty="0">
                          <a:solidFill>
                            <a:schemeClr val="tx1"/>
                          </a:solidFill>
                          <a:effectLst/>
                          <a:latin typeface="Palatino Linotype" panose="02040502050505030304" pitchFamily="18" charset="0"/>
                        </a:rPr>
                        <a:t>Apache MariaDB</a:t>
                      </a:r>
                      <a:endParaRPr lang="en-IN" sz="1200" dirty="0">
                        <a:solidFill>
                          <a:schemeClr val="tx1"/>
                        </a:solidFill>
                        <a:effectLst/>
                      </a:endParaRPr>
                    </a:p>
                  </a:txBody>
                  <a:tcPr marL="95250" marR="95250" marT="47625" marB="47625"/>
                </a:tc>
                <a:extLst>
                  <a:ext uri="{0D108BD9-81ED-4DB2-BD59-A6C34878D82A}">
                    <a16:rowId xmlns:a16="http://schemas.microsoft.com/office/drawing/2014/main" val="270559939"/>
                  </a:ext>
                </a:extLst>
              </a:tr>
              <a:tr h="1147335">
                <a:tc>
                  <a:txBody>
                    <a:bodyPr/>
                    <a:lstStyle/>
                    <a:p>
                      <a:pPr rtl="0" fontAlgn="t">
                        <a:spcBef>
                          <a:spcPts val="0"/>
                        </a:spcBef>
                        <a:spcAft>
                          <a:spcPts val="0"/>
                        </a:spcAft>
                      </a:pPr>
                      <a:r>
                        <a:rPr lang="en-IN" sz="1200" b="1" i="0" u="none" strike="noStrike">
                          <a:solidFill>
                            <a:schemeClr val="tx1"/>
                          </a:solidFill>
                          <a:effectLst/>
                          <a:latin typeface="Palatino Linotype" panose="02040502050505030304" pitchFamily="18" charset="0"/>
                        </a:rPr>
                        <a:t>5</a:t>
                      </a:r>
                      <a:endParaRPr lang="en-IN" sz="1200">
                        <a:solidFill>
                          <a:schemeClr val="tx1"/>
                        </a:solidFill>
                        <a:effectLst/>
                      </a:endParaRPr>
                    </a:p>
                  </a:txBody>
                  <a:tcPr marL="95250" marR="95250" marT="47625" marB="47625"/>
                </a:tc>
                <a:tc>
                  <a:txBody>
                    <a:bodyPr/>
                    <a:lstStyle/>
                    <a:p>
                      <a:pPr rtl="0" fontAlgn="t">
                        <a:spcBef>
                          <a:spcPts val="0"/>
                        </a:spcBef>
                        <a:spcAft>
                          <a:spcPts val="0"/>
                        </a:spcAft>
                      </a:pPr>
                      <a:r>
                        <a:rPr lang="en-US" sz="1200" b="1" i="0" u="none" strike="noStrike">
                          <a:solidFill>
                            <a:schemeClr val="tx1"/>
                          </a:solidFill>
                          <a:effectLst/>
                          <a:latin typeface="Palatino Linotype" panose="02040502050505030304" pitchFamily="18" charset="0"/>
                        </a:rPr>
                        <a:t>A Design for Scalable and Secure Key-Value Stores.</a:t>
                      </a:r>
                      <a:endParaRPr lang="en-US" sz="1200">
                        <a:solidFill>
                          <a:schemeClr val="tx1"/>
                        </a:solidFill>
                        <a:effectLst/>
                      </a:endParaRPr>
                    </a:p>
                    <a:p>
                      <a:pPr fontAlgn="t"/>
                      <a:br>
                        <a:rPr lang="en-US" sz="1200">
                          <a:solidFill>
                            <a:schemeClr val="tx1"/>
                          </a:solidFill>
                          <a:effectLst/>
                        </a:rPr>
                      </a:br>
                      <a:endParaRPr lang="en-US" sz="1200">
                        <a:solidFill>
                          <a:schemeClr val="tx1"/>
                        </a:solidFill>
                        <a:effectLst/>
                      </a:endParaRPr>
                    </a:p>
                  </a:txBody>
                  <a:tcPr marL="95250" marR="95250" marT="47625" marB="47625"/>
                </a:tc>
                <a:tc>
                  <a:txBody>
                    <a:bodyPr/>
                    <a:lstStyle/>
                    <a:p>
                      <a:pPr rtl="0" fontAlgn="t">
                        <a:spcBef>
                          <a:spcPts val="0"/>
                        </a:spcBef>
                        <a:spcAft>
                          <a:spcPts val="0"/>
                        </a:spcAft>
                      </a:pPr>
                      <a:r>
                        <a:rPr lang="en-IN" sz="1200" b="1" i="0" u="none" strike="noStrike">
                          <a:solidFill>
                            <a:schemeClr val="tx1"/>
                          </a:solidFill>
                          <a:effectLst/>
                          <a:latin typeface="Palatino Linotype" panose="02040502050505030304" pitchFamily="18" charset="0"/>
                        </a:rPr>
                        <a:t>2017</a:t>
                      </a:r>
                      <a:endParaRPr lang="en-IN" sz="1200">
                        <a:solidFill>
                          <a:schemeClr val="tx1"/>
                        </a:solidFill>
                        <a:effectLst/>
                      </a:endParaRPr>
                    </a:p>
                  </a:txBody>
                  <a:tcPr marL="95250" marR="95250" marT="47625" marB="47625"/>
                </a:tc>
                <a:tc>
                  <a:txBody>
                    <a:bodyPr/>
                    <a:lstStyle/>
                    <a:p>
                      <a:pPr rtl="0" fontAlgn="t">
                        <a:spcBef>
                          <a:spcPts val="0"/>
                        </a:spcBef>
                        <a:spcAft>
                          <a:spcPts val="0"/>
                        </a:spcAft>
                      </a:pPr>
                      <a:r>
                        <a:rPr lang="en-IN" sz="1200" b="1" i="0" u="none" strike="noStrike">
                          <a:solidFill>
                            <a:schemeClr val="tx1"/>
                          </a:solidFill>
                          <a:effectLst/>
                          <a:latin typeface="Palatino Linotype" panose="02040502050505030304" pitchFamily="18" charset="0"/>
                        </a:rPr>
                        <a:t>Longbin Chen; Wenyun Dai.</a:t>
                      </a:r>
                      <a:endParaRPr lang="en-IN" sz="1200">
                        <a:solidFill>
                          <a:schemeClr val="tx1"/>
                        </a:solidFill>
                        <a:effectLst/>
                      </a:endParaRPr>
                    </a:p>
                  </a:txBody>
                  <a:tcPr marL="95250" marR="95250" marT="47625" marB="47625"/>
                </a:tc>
                <a:tc>
                  <a:txBody>
                    <a:bodyPr/>
                    <a:lstStyle/>
                    <a:p>
                      <a:pPr rtl="0" fontAlgn="t">
                        <a:spcBef>
                          <a:spcPts val="0"/>
                        </a:spcBef>
                        <a:spcAft>
                          <a:spcPts val="0"/>
                        </a:spcAft>
                      </a:pPr>
                      <a:r>
                        <a:rPr lang="en-US" sz="1200" b="1" i="0" u="none" strike="noStrike">
                          <a:solidFill>
                            <a:schemeClr val="tx1"/>
                          </a:solidFill>
                          <a:effectLst/>
                          <a:latin typeface="Palatino Linotype" panose="02040502050505030304" pitchFamily="18" charset="0"/>
                        </a:rPr>
                        <a:t>As querying language is not present in key-value databases, transportation of queries from one database to a different database cannot be done</a:t>
                      </a:r>
                      <a:endParaRPr lang="en-US" sz="1200">
                        <a:solidFill>
                          <a:schemeClr val="tx1"/>
                        </a:solidFill>
                        <a:effectLst/>
                      </a:endParaRPr>
                    </a:p>
                  </a:txBody>
                  <a:tcPr marL="95250" marR="95250" marT="47625" marB="47625"/>
                </a:tc>
                <a:tc>
                  <a:txBody>
                    <a:bodyPr/>
                    <a:lstStyle/>
                    <a:p>
                      <a:pPr rtl="0" fontAlgn="t">
                        <a:spcBef>
                          <a:spcPts val="0"/>
                        </a:spcBef>
                        <a:spcAft>
                          <a:spcPts val="0"/>
                        </a:spcAft>
                      </a:pPr>
                      <a:r>
                        <a:rPr lang="en-US" sz="1200" b="1" i="0" u="none" strike="noStrike" dirty="0">
                          <a:solidFill>
                            <a:schemeClr val="tx1"/>
                          </a:solidFill>
                          <a:effectLst/>
                          <a:latin typeface="Palatino Linotype" panose="02040502050505030304" pitchFamily="18" charset="0"/>
                        </a:rPr>
                        <a:t> flash memories, </a:t>
                      </a:r>
                      <a:r>
                        <a:rPr lang="en-US" sz="1200" b="1" i="0" u="none" strike="noStrike" dirty="0" err="1">
                          <a:solidFill>
                            <a:schemeClr val="tx1"/>
                          </a:solidFill>
                          <a:effectLst/>
                          <a:latin typeface="Palatino Linotype" panose="02040502050505030304" pitchFamily="18" charset="0"/>
                        </a:rPr>
                        <a:t>Python,Amazon</a:t>
                      </a:r>
                      <a:r>
                        <a:rPr lang="en-US" sz="1200" b="1" i="0" u="none" strike="noStrike" dirty="0">
                          <a:solidFill>
                            <a:schemeClr val="tx1"/>
                          </a:solidFill>
                          <a:effectLst/>
                          <a:latin typeface="Palatino Linotype" panose="02040502050505030304" pitchFamily="18" charset="0"/>
                        </a:rPr>
                        <a:t> Dynamo and Google </a:t>
                      </a:r>
                      <a:r>
                        <a:rPr lang="en-US" sz="1200" b="1" i="0" u="none" strike="noStrike" dirty="0" err="1">
                          <a:solidFill>
                            <a:schemeClr val="tx1"/>
                          </a:solidFill>
                          <a:effectLst/>
                          <a:latin typeface="Palatino Linotype" panose="02040502050505030304" pitchFamily="18" charset="0"/>
                        </a:rPr>
                        <a:t>BigTable</a:t>
                      </a:r>
                      <a:r>
                        <a:rPr lang="en-US" sz="1200" b="1" i="0" u="none" strike="noStrike" dirty="0">
                          <a:solidFill>
                            <a:schemeClr val="tx1"/>
                          </a:solidFill>
                          <a:effectLst/>
                          <a:latin typeface="Palatino Linotype" panose="02040502050505030304" pitchFamily="18" charset="0"/>
                        </a:rPr>
                        <a:t>.</a:t>
                      </a:r>
                      <a:endParaRPr lang="en-US" sz="1200" dirty="0">
                        <a:solidFill>
                          <a:schemeClr val="tx1"/>
                        </a:solidFill>
                        <a:effectLst/>
                      </a:endParaRPr>
                    </a:p>
                  </a:txBody>
                  <a:tcPr marL="95250" marR="95250" marT="47625" marB="47625"/>
                </a:tc>
                <a:extLst>
                  <a:ext uri="{0D108BD9-81ED-4DB2-BD59-A6C34878D82A}">
                    <a16:rowId xmlns:a16="http://schemas.microsoft.com/office/drawing/2014/main" val="1942625307"/>
                  </a:ext>
                </a:extLst>
              </a:tr>
              <a:tr h="1147335">
                <a:tc>
                  <a:txBody>
                    <a:bodyPr/>
                    <a:lstStyle/>
                    <a:p>
                      <a:pPr rtl="0" fontAlgn="t">
                        <a:spcBef>
                          <a:spcPts val="0"/>
                        </a:spcBef>
                        <a:spcAft>
                          <a:spcPts val="0"/>
                        </a:spcAft>
                      </a:pPr>
                      <a:r>
                        <a:rPr lang="en-IN" sz="1100" b="1" i="0" u="none" strike="noStrike">
                          <a:solidFill>
                            <a:schemeClr val="tx1"/>
                          </a:solidFill>
                          <a:effectLst/>
                          <a:latin typeface="Palatino Linotype" panose="02040502050505030304" pitchFamily="18" charset="0"/>
                        </a:rPr>
                        <a:t>6</a:t>
                      </a:r>
                      <a:endParaRPr lang="en-IN" sz="1100">
                        <a:solidFill>
                          <a:schemeClr val="tx1"/>
                        </a:solidFill>
                        <a:effectLst/>
                      </a:endParaRPr>
                    </a:p>
                  </a:txBody>
                  <a:tcPr marL="95250" marR="95250" marT="47625" marB="47625"/>
                </a:tc>
                <a:tc>
                  <a:txBody>
                    <a:bodyPr/>
                    <a:lstStyle/>
                    <a:p>
                      <a:pPr rtl="0" fontAlgn="t">
                        <a:spcBef>
                          <a:spcPts val="0"/>
                        </a:spcBef>
                        <a:spcAft>
                          <a:spcPts val="0"/>
                        </a:spcAft>
                      </a:pPr>
                      <a:r>
                        <a:rPr lang="en-US" sz="1100" b="1" i="0" u="none" strike="noStrike">
                          <a:solidFill>
                            <a:schemeClr val="tx1"/>
                          </a:solidFill>
                          <a:effectLst/>
                          <a:latin typeface="Palatino Linotype" panose="02040502050505030304" pitchFamily="18" charset="0"/>
                        </a:rPr>
                        <a:t>Orchini Similarity User Authentication Based Streebog Hash Function for Secured Data Storage in Cloud</a:t>
                      </a:r>
                      <a:endParaRPr lang="en-US" sz="1100">
                        <a:solidFill>
                          <a:schemeClr val="tx1"/>
                        </a:solidFill>
                        <a:effectLst/>
                      </a:endParaRPr>
                    </a:p>
                  </a:txBody>
                  <a:tcPr marL="95250" marR="95250" marT="47625" marB="47625"/>
                </a:tc>
                <a:tc>
                  <a:txBody>
                    <a:bodyPr/>
                    <a:lstStyle/>
                    <a:p>
                      <a:pPr rtl="0" fontAlgn="t">
                        <a:spcBef>
                          <a:spcPts val="0"/>
                        </a:spcBef>
                        <a:spcAft>
                          <a:spcPts val="0"/>
                        </a:spcAft>
                      </a:pPr>
                      <a:r>
                        <a:rPr lang="en-IN" sz="1100" b="1" i="0" u="none" strike="noStrike">
                          <a:solidFill>
                            <a:schemeClr val="tx1"/>
                          </a:solidFill>
                          <a:effectLst/>
                          <a:latin typeface="Palatino Linotype" panose="02040502050505030304" pitchFamily="18" charset="0"/>
                        </a:rPr>
                        <a:t>2020</a:t>
                      </a:r>
                      <a:endParaRPr lang="en-IN" sz="1100">
                        <a:solidFill>
                          <a:schemeClr val="tx1"/>
                        </a:solidFill>
                        <a:effectLst/>
                      </a:endParaRPr>
                    </a:p>
                  </a:txBody>
                  <a:tcPr marL="95250" marR="95250" marT="47625" marB="47625"/>
                </a:tc>
                <a:tc>
                  <a:txBody>
                    <a:bodyPr/>
                    <a:lstStyle/>
                    <a:p>
                      <a:pPr rtl="0" fontAlgn="t">
                        <a:spcBef>
                          <a:spcPts val="0"/>
                        </a:spcBef>
                        <a:spcAft>
                          <a:spcPts val="0"/>
                        </a:spcAft>
                      </a:pPr>
                      <a:r>
                        <a:rPr lang="en-IN" sz="1100" b="1" i="0" u="none" strike="noStrike">
                          <a:solidFill>
                            <a:schemeClr val="tx1"/>
                          </a:solidFill>
                          <a:effectLst/>
                          <a:latin typeface="Palatino Linotype" panose="02040502050505030304" pitchFamily="18" charset="0"/>
                        </a:rPr>
                        <a:t>P. Calista Bebe, Akila D.</a:t>
                      </a:r>
                      <a:endParaRPr lang="en-IN" sz="1100">
                        <a:solidFill>
                          <a:schemeClr val="tx1"/>
                        </a:solidFill>
                        <a:effectLst/>
                      </a:endParaRPr>
                    </a:p>
                  </a:txBody>
                  <a:tcPr marL="95250" marR="95250" marT="47625" marB="47625"/>
                </a:tc>
                <a:tc>
                  <a:txBody>
                    <a:bodyPr/>
                    <a:lstStyle/>
                    <a:p>
                      <a:pPr rtl="0" fontAlgn="t">
                        <a:spcBef>
                          <a:spcPts val="0"/>
                        </a:spcBef>
                        <a:spcAft>
                          <a:spcPts val="0"/>
                        </a:spcAft>
                      </a:pPr>
                      <a:r>
                        <a:rPr lang="en-US" sz="1100" b="1" i="0" u="none" strike="noStrike">
                          <a:solidFill>
                            <a:schemeClr val="tx1"/>
                          </a:solidFill>
                          <a:effectLst/>
                          <a:latin typeface="Palatino Linotype" panose="02040502050505030304" pitchFamily="18" charset="0"/>
                        </a:rPr>
                        <a:t>High implementaton cost, If the number of owners increases it maximize the computation time</a:t>
                      </a:r>
                      <a:endParaRPr lang="en-US" sz="1100">
                        <a:solidFill>
                          <a:schemeClr val="tx1"/>
                        </a:solidFill>
                        <a:effectLst/>
                      </a:endParaRPr>
                    </a:p>
                  </a:txBody>
                  <a:tcPr marL="95250" marR="95250" marT="47625" marB="47625"/>
                </a:tc>
                <a:tc>
                  <a:txBody>
                    <a:bodyPr/>
                    <a:lstStyle/>
                    <a:p>
                      <a:pPr rtl="0" fontAlgn="t">
                        <a:spcBef>
                          <a:spcPts val="0"/>
                        </a:spcBef>
                        <a:spcAft>
                          <a:spcPts val="0"/>
                        </a:spcAft>
                      </a:pPr>
                      <a:r>
                        <a:rPr lang="en-IN" sz="1100" b="1" i="0" u="none" strike="noStrike" dirty="0">
                          <a:solidFill>
                            <a:schemeClr val="tx1"/>
                          </a:solidFill>
                          <a:effectLst/>
                          <a:latin typeface="Palatino Linotype" panose="02040502050505030304" pitchFamily="18" charset="0"/>
                        </a:rPr>
                        <a:t>Amazon EC2 dataset, OSA-SHSDS</a:t>
                      </a:r>
                      <a:endParaRPr lang="en-IN" sz="1100" dirty="0">
                        <a:solidFill>
                          <a:schemeClr val="tx1"/>
                        </a:solidFill>
                        <a:effectLst/>
                      </a:endParaRPr>
                    </a:p>
                  </a:txBody>
                  <a:tcPr marL="95250" marR="95250" marT="47625" marB="47625"/>
                </a:tc>
                <a:extLst>
                  <a:ext uri="{0D108BD9-81ED-4DB2-BD59-A6C34878D82A}">
                    <a16:rowId xmlns:a16="http://schemas.microsoft.com/office/drawing/2014/main" val="3366080702"/>
                  </a:ext>
                </a:extLst>
              </a:tr>
            </a:tbl>
          </a:graphicData>
        </a:graphic>
      </p:graphicFrame>
    </p:spTree>
    <p:extLst>
      <p:ext uri="{BB962C8B-B14F-4D97-AF65-F5344CB8AC3E}">
        <p14:creationId xmlns:p14="http://schemas.microsoft.com/office/powerpoint/2010/main" val="171917525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1993</Words>
  <Application>Microsoft Office PowerPoint</Application>
  <PresentationFormat>On-screen Show (4:3)</PresentationFormat>
  <Paragraphs>219</Paragraphs>
  <Slides>22</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Arial,Sans-Serif</vt:lpstr>
      <vt:lpstr>Calibri</vt:lpstr>
      <vt:lpstr>Lato</vt:lpstr>
      <vt:lpstr>Noto Sans Symbols</vt:lpstr>
      <vt:lpstr>Palatino Linotype</vt:lpstr>
      <vt:lpstr>Times New Roman</vt:lpstr>
      <vt:lpstr>Wingdings</vt:lpstr>
      <vt:lpstr>Office Theme</vt:lpstr>
      <vt:lpstr>A Secure Data Dynamics and Public Auditing Scheme for Cloud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Literature Review</vt:lpstr>
      <vt:lpstr>Literature Review</vt:lpstr>
      <vt:lpstr>PowerPoint Presentation</vt:lpstr>
      <vt:lpstr>Activity Diagram</vt:lpstr>
      <vt:lpstr>ER Diagram</vt:lpstr>
      <vt:lpstr>PowerPoint Presentation</vt:lpstr>
      <vt:lpstr>PowerPoint Presentation</vt:lpstr>
      <vt:lpstr>PowerPoint Presentation</vt:lpstr>
      <vt:lpstr>Algorithms</vt:lpstr>
      <vt:lpstr>PowerPoint Presentation</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manager</dc:title>
  <dc:creator>Kevin</dc:creator>
  <cp:lastModifiedBy>upanshu bhardwaj</cp:lastModifiedBy>
  <cp:revision>861</cp:revision>
  <dcterms:created xsi:type="dcterms:W3CDTF">2020-05-13T07:00:09Z</dcterms:created>
  <dcterms:modified xsi:type="dcterms:W3CDTF">2023-09-11T13:12:17Z</dcterms:modified>
</cp:coreProperties>
</file>