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315" r:id="rId2"/>
    <p:sldId id="348" r:id="rId3"/>
    <p:sldId id="258" r:id="rId4"/>
    <p:sldId id="316" r:id="rId5"/>
    <p:sldId id="317" r:id="rId6"/>
    <p:sldId id="318" r:id="rId7"/>
    <p:sldId id="260" r:id="rId8"/>
    <p:sldId id="261" r:id="rId9"/>
    <p:sldId id="263" r:id="rId10"/>
    <p:sldId id="373" r:id="rId11"/>
    <p:sldId id="374" r:id="rId12"/>
    <p:sldId id="264" r:id="rId13"/>
    <p:sldId id="319" r:id="rId14"/>
    <p:sldId id="375" r:id="rId15"/>
    <p:sldId id="265" r:id="rId16"/>
    <p:sldId id="320" r:id="rId17"/>
    <p:sldId id="376" r:id="rId18"/>
    <p:sldId id="321" r:id="rId19"/>
    <p:sldId id="322" r:id="rId20"/>
    <p:sldId id="323" r:id="rId21"/>
    <p:sldId id="324" r:id="rId22"/>
    <p:sldId id="325" r:id="rId23"/>
    <p:sldId id="267" r:id="rId24"/>
    <p:sldId id="328" r:id="rId25"/>
    <p:sldId id="330" r:id="rId26"/>
    <p:sldId id="332" r:id="rId27"/>
    <p:sldId id="334" r:id="rId28"/>
    <p:sldId id="336" r:id="rId29"/>
    <p:sldId id="338" r:id="rId30"/>
    <p:sldId id="340" r:id="rId31"/>
    <p:sldId id="342" r:id="rId32"/>
    <p:sldId id="345" r:id="rId33"/>
    <p:sldId id="346" r:id="rId34"/>
    <p:sldId id="269" r:id="rId35"/>
    <p:sldId id="313"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77" r:id="rId51"/>
    <p:sldId id="392" r:id="rId52"/>
    <p:sldId id="347" r:id="rId53"/>
    <p:sldId id="349" r:id="rId54"/>
    <p:sldId id="350" r:id="rId55"/>
    <p:sldId id="35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1F44-8270-0EA0-BAE3-48A802209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5E4197-5170-634E-0032-686E71674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01C8C2-4951-FB8D-D88B-49D661465967}"/>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5" name="Footer Placeholder 4">
            <a:extLst>
              <a:ext uri="{FF2B5EF4-FFF2-40B4-BE49-F238E27FC236}">
                <a16:creationId xmlns:a16="http://schemas.microsoft.com/office/drawing/2014/main" id="{BD227065-AC7B-AFC7-9B89-FEF2308B6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5DCB5-B318-F92E-4557-512FAD29B185}"/>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96271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A2F6-FBF9-040F-2F27-D09E640339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0031B-9C84-02B0-3BC7-1CA99A8F1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F7637-C52F-4098-8603-A1F0F68882C0}"/>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5" name="Footer Placeholder 4">
            <a:extLst>
              <a:ext uri="{FF2B5EF4-FFF2-40B4-BE49-F238E27FC236}">
                <a16:creationId xmlns:a16="http://schemas.microsoft.com/office/drawing/2014/main" id="{C92CEC70-DC3C-71EC-1B59-6234A3D5A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790BF-9227-F8F8-A99A-3D4446252789}"/>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23073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C2BD0-E67C-7191-1CB2-FEBD5735C9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E8774-8FF7-C601-31EE-F1101149C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10190-0743-EEEF-52F6-7D0DC63E82A4}"/>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5" name="Footer Placeholder 4">
            <a:extLst>
              <a:ext uri="{FF2B5EF4-FFF2-40B4-BE49-F238E27FC236}">
                <a16:creationId xmlns:a16="http://schemas.microsoft.com/office/drawing/2014/main" id="{5DD33299-A097-5004-03DA-85941EAFD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940EA-5CEE-E2DB-7D83-BD5A85595036}"/>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40036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15E8-074E-CD1B-EB14-83993861A4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1D63C3-5D17-B214-4945-592F9EC6B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584BF-17CD-0ACC-B4A2-E10FDBA913BE}"/>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5" name="Footer Placeholder 4">
            <a:extLst>
              <a:ext uri="{FF2B5EF4-FFF2-40B4-BE49-F238E27FC236}">
                <a16:creationId xmlns:a16="http://schemas.microsoft.com/office/drawing/2014/main" id="{C8FDD307-2A7D-3955-5E99-7B1818590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80066-223A-F305-5B47-049E7165EE79}"/>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419633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F188-8C38-F3D6-4D66-53603D6496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50EC65-0C6B-475D-7BD4-ABE2F8EC9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6260D6-C7C3-363D-5FDF-14ECF8A42C5F}"/>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5" name="Footer Placeholder 4">
            <a:extLst>
              <a:ext uri="{FF2B5EF4-FFF2-40B4-BE49-F238E27FC236}">
                <a16:creationId xmlns:a16="http://schemas.microsoft.com/office/drawing/2014/main" id="{E721EC5B-706C-B061-411E-05718BA6C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06676-5A2B-E80A-2562-FBF682BE6844}"/>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224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C5E4-9165-3F25-00E9-FD4D34A08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1BAEA-3EAD-F2A3-AD2B-453ECE5C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D5FE4-E478-4542-9E4E-1E15CBDDC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A8223E-6101-8B9A-391A-899283619B4A}"/>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6" name="Footer Placeholder 5">
            <a:extLst>
              <a:ext uri="{FF2B5EF4-FFF2-40B4-BE49-F238E27FC236}">
                <a16:creationId xmlns:a16="http://schemas.microsoft.com/office/drawing/2014/main" id="{14F0BA26-00D8-70E5-36CD-7E1B3F9B8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87A29-B180-DB36-3DF8-7A63B8142343}"/>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91567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1AB3-E33B-1378-88B6-8C5D874A22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59C3F0-EAC8-2FC9-A610-92323D1DE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48F7-F328-4F7D-2C49-FD85F4411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F85057-3372-6280-EC07-F9E7A0948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064BB-A624-5D06-EBC1-945CC7039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CE3E01-332C-4EEC-367F-A5159FDC24FB}"/>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8" name="Footer Placeholder 7">
            <a:extLst>
              <a:ext uri="{FF2B5EF4-FFF2-40B4-BE49-F238E27FC236}">
                <a16:creationId xmlns:a16="http://schemas.microsoft.com/office/drawing/2014/main" id="{BDE1055E-3822-031C-7454-9F06D1066B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B3468-B890-CCA3-4821-9854158424DB}"/>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53712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493-667E-EE16-B297-CCF88D69EB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97168-288D-847C-55D3-468790A31D7D}"/>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4" name="Footer Placeholder 3">
            <a:extLst>
              <a:ext uri="{FF2B5EF4-FFF2-40B4-BE49-F238E27FC236}">
                <a16:creationId xmlns:a16="http://schemas.microsoft.com/office/drawing/2014/main" id="{268E6432-ECBD-7986-5DAB-8A1FFBFEA3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2F4FB-BAC9-857C-4A16-961AB615BAE6}"/>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320424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02DE14-90B4-5083-7EA1-53114A3E852B}"/>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3" name="Footer Placeholder 2">
            <a:extLst>
              <a:ext uri="{FF2B5EF4-FFF2-40B4-BE49-F238E27FC236}">
                <a16:creationId xmlns:a16="http://schemas.microsoft.com/office/drawing/2014/main" id="{EB80D531-9B88-E9D1-F757-A984651F54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2404E-E78A-B9CB-C242-E890237E568B}"/>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22469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3107-0506-6D85-2512-99AE0C28C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131E85-A046-3897-5EF2-D425D9D15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C93DD1-2555-2FA4-73B0-E224A1FFF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53205-5F1C-B1DA-F4B0-20D11483B97E}"/>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6" name="Footer Placeholder 5">
            <a:extLst>
              <a:ext uri="{FF2B5EF4-FFF2-40B4-BE49-F238E27FC236}">
                <a16:creationId xmlns:a16="http://schemas.microsoft.com/office/drawing/2014/main" id="{EC7CDAFA-E8E3-31AF-BE79-354A41924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977B7-4FD9-9E7C-06F2-132240BA8583}"/>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48454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5E5-0C90-879F-76C2-1DA841781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615CFE-49D2-02ED-D61C-F65B5A9370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133411-294C-8988-8FF2-6194263E3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A8B30-5FD3-9CD0-7FF7-3C0546CB93AF}"/>
              </a:ext>
            </a:extLst>
          </p:cNvPr>
          <p:cNvSpPr>
            <a:spLocks noGrp="1"/>
          </p:cNvSpPr>
          <p:nvPr>
            <p:ph type="dt" sz="half" idx="10"/>
          </p:nvPr>
        </p:nvSpPr>
        <p:spPr/>
        <p:txBody>
          <a:bodyPr/>
          <a:lstStyle/>
          <a:p>
            <a:fld id="{0A2B52E5-0FF4-44E1-9DF0-738458CEAFF8}" type="datetimeFigureOut">
              <a:rPr lang="en-US" smtClean="0"/>
              <a:t>11/4/2023</a:t>
            </a:fld>
            <a:endParaRPr lang="en-US"/>
          </a:p>
        </p:txBody>
      </p:sp>
      <p:sp>
        <p:nvSpPr>
          <p:cNvPr id="6" name="Footer Placeholder 5">
            <a:extLst>
              <a:ext uri="{FF2B5EF4-FFF2-40B4-BE49-F238E27FC236}">
                <a16:creationId xmlns:a16="http://schemas.microsoft.com/office/drawing/2014/main" id="{4DB2743B-100E-77B5-1F71-5A752026F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F0C84-8067-BCB0-0C14-02D9CFC8807B}"/>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13239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C238F-9D4B-5AEA-F95E-A60E49D7C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C3CD7-B0C9-7DF2-69B8-F5FD8A520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5CDF4-99D3-6008-C24B-7CBE17D98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B52E5-0FF4-44E1-9DF0-738458CEAFF8}" type="datetimeFigureOut">
              <a:rPr lang="en-US" smtClean="0"/>
              <a:t>11/4/2023</a:t>
            </a:fld>
            <a:endParaRPr lang="en-US"/>
          </a:p>
        </p:txBody>
      </p:sp>
      <p:sp>
        <p:nvSpPr>
          <p:cNvPr id="5" name="Footer Placeholder 4">
            <a:extLst>
              <a:ext uri="{FF2B5EF4-FFF2-40B4-BE49-F238E27FC236}">
                <a16:creationId xmlns:a16="http://schemas.microsoft.com/office/drawing/2014/main" id="{622CEAD2-1E0A-D22D-03E8-9A13338EA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9A806-1869-63B0-FD7F-988A2282B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78341-CAD5-4346-9B22-35B4B0F4C067}" type="slidenum">
              <a:rPr lang="en-US" smtClean="0"/>
              <a:t>‹#›</a:t>
            </a:fld>
            <a:endParaRPr lang="en-US"/>
          </a:p>
        </p:txBody>
      </p:sp>
    </p:spTree>
    <p:extLst>
      <p:ext uri="{BB962C8B-B14F-4D97-AF65-F5344CB8AC3E}">
        <p14:creationId xmlns:p14="http://schemas.microsoft.com/office/powerpoint/2010/main" val="63608926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eprint.iacr.org/2009/579.pdf"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6" name="TextBox 5">
            <a:extLst>
              <a:ext uri="{FF2B5EF4-FFF2-40B4-BE49-F238E27FC236}">
                <a16:creationId xmlns:a16="http://schemas.microsoft.com/office/drawing/2014/main" id="{FCDC7217-3701-AA43-38BD-66F35AD96BB5}"/>
              </a:ext>
            </a:extLst>
          </p:cNvPr>
          <p:cNvSpPr txBox="1"/>
          <p:nvPr/>
        </p:nvSpPr>
        <p:spPr>
          <a:xfrm>
            <a:off x="1527935" y="2161505"/>
            <a:ext cx="9344139" cy="1522981"/>
          </a:xfrm>
          <a:prstGeom prst="rect">
            <a:avLst/>
          </a:prstGeom>
          <a:noFill/>
        </p:spPr>
        <p:txBody>
          <a:bodyPr wrap="square">
            <a:spAutoFit/>
          </a:bodyPr>
          <a:lstStyle/>
          <a:p>
            <a:pPr algn="ctr"/>
            <a:r>
              <a:rPr lang="en-US" sz="2800" b="1" dirty="0">
                <a:latin typeface="Times New Roman" pitchFamily="18" charset="0"/>
                <a:cs typeface="Times New Roman" pitchFamily="18" charset="0"/>
              </a:rPr>
              <a:t>A Secure Data Dynamics and Public Auditing Scheme for Cloud Storage</a:t>
            </a:r>
            <a:endParaRPr lang="en-US" sz="2800" dirty="0">
              <a:latin typeface="Times New Roman" pitchFamily="18" charset="0"/>
              <a:cs typeface="Times New Roman" pitchFamily="18" charset="0"/>
            </a:endParaRPr>
          </a:p>
          <a:p>
            <a:pPr marL="0" marR="0" algn="ctr">
              <a:lnSpc>
                <a:spcPct val="150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18CSP107L	-Minor Project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47D43AF-4325-936D-4C3E-05C2A9472C9B}"/>
              </a:ext>
            </a:extLst>
          </p:cNvPr>
          <p:cNvPicPr>
            <a:picLocks noChangeAspect="1"/>
          </p:cNvPicPr>
          <p:nvPr/>
        </p:nvPicPr>
        <p:blipFill>
          <a:blip r:embed="rId2"/>
          <a:stretch>
            <a:fillRect/>
          </a:stretch>
        </p:blipFill>
        <p:spPr>
          <a:xfrm>
            <a:off x="129562" y="28074"/>
            <a:ext cx="1329043" cy="646232"/>
          </a:xfrm>
          <a:prstGeom prst="rect">
            <a:avLst/>
          </a:prstGeom>
        </p:spPr>
      </p:pic>
      <p:sp>
        <p:nvSpPr>
          <p:cNvPr id="8" name="TextBox 7">
            <a:extLst>
              <a:ext uri="{FF2B5EF4-FFF2-40B4-BE49-F238E27FC236}">
                <a16:creationId xmlns:a16="http://schemas.microsoft.com/office/drawing/2014/main" id="{60A59DA1-FEB2-443C-850E-E78884521401}"/>
              </a:ext>
            </a:extLst>
          </p:cNvPr>
          <p:cNvSpPr txBox="1"/>
          <p:nvPr/>
        </p:nvSpPr>
        <p:spPr>
          <a:xfrm>
            <a:off x="2950176" y="4544480"/>
            <a:ext cx="6098058" cy="1708160"/>
          </a:xfrm>
          <a:prstGeom prst="rect">
            <a:avLst/>
          </a:prstGeom>
          <a:noFill/>
        </p:spPr>
        <p:txBody>
          <a:bodyPr wrap="square">
            <a:spAutoFit/>
          </a:bodyPr>
          <a:lstStyle/>
          <a:p>
            <a:pPr marL="0" indent="0" algn="ctr">
              <a:spcBef>
                <a:spcPts val="0"/>
              </a:spcBef>
            </a:pPr>
            <a:r>
              <a:rPr lang="en-US" b="1" dirty="0">
                <a:solidFill>
                  <a:schemeClr val="tx1"/>
                </a:solidFill>
              </a:rPr>
              <a:t>RA2011028010069 - D.BHARGAV     </a:t>
            </a:r>
          </a:p>
          <a:p>
            <a:pPr marL="0" indent="0" algn="ctr">
              <a:spcBef>
                <a:spcPts val="0"/>
              </a:spcBef>
            </a:pPr>
            <a:r>
              <a:rPr lang="en-US" b="1" dirty="0">
                <a:solidFill>
                  <a:schemeClr val="tx1"/>
                </a:solidFill>
              </a:rPr>
              <a:t>RA2011028010083 - UPANSHU BHARDWAJ</a:t>
            </a:r>
          </a:p>
          <a:p>
            <a:pPr marL="0" indent="0" algn="ctr">
              <a:spcBef>
                <a:spcPts val="592"/>
              </a:spcBef>
            </a:pPr>
            <a:r>
              <a:rPr lang="en-US" b="1" dirty="0">
                <a:solidFill>
                  <a:schemeClr val="tx1"/>
                </a:solidFill>
              </a:rPr>
              <a:t>Batch ID:NWC038</a:t>
            </a:r>
          </a:p>
          <a:p>
            <a:pPr marL="0" indent="0" algn="ctr">
              <a:spcBef>
                <a:spcPts val="592"/>
              </a:spcBef>
            </a:pPr>
            <a:r>
              <a:rPr lang="en-US" b="1" dirty="0">
                <a:solidFill>
                  <a:schemeClr val="tx1"/>
                </a:solidFill>
              </a:rPr>
              <a:t>Guide name and Designation:</a:t>
            </a:r>
          </a:p>
          <a:p>
            <a:pPr marL="0" indent="0" algn="ctr">
              <a:spcBef>
                <a:spcPts val="592"/>
              </a:spcBef>
            </a:pPr>
            <a:r>
              <a:rPr lang="en-IN" b="1" i="0" dirty="0" err="1">
                <a:solidFill>
                  <a:schemeClr val="tx1"/>
                </a:solidFill>
                <a:effectLst/>
                <a:latin typeface="Lato"/>
              </a:rPr>
              <a:t>Dr.Saravanan</a:t>
            </a:r>
            <a:r>
              <a:rPr lang="en-IN" b="1" i="0" dirty="0">
                <a:solidFill>
                  <a:schemeClr val="tx1"/>
                </a:solidFill>
                <a:effectLst/>
                <a:latin typeface="Lato"/>
              </a:rPr>
              <a:t> M-</a:t>
            </a:r>
            <a:r>
              <a:rPr lang="en-IN" b="1" i="0" dirty="0">
                <a:solidFill>
                  <a:schemeClr val="bg1">
                    <a:lumMod val="50000"/>
                  </a:schemeClr>
                </a:solidFill>
                <a:effectLst/>
                <a:latin typeface="Lato"/>
              </a:rPr>
              <a:t> </a:t>
            </a:r>
            <a:r>
              <a:rPr lang="en-IN" b="1" i="0" dirty="0">
                <a:solidFill>
                  <a:schemeClr val="tx1"/>
                </a:solidFill>
                <a:effectLst/>
                <a:latin typeface="Lato"/>
              </a:rPr>
              <a:t>Associate Professor</a:t>
            </a:r>
            <a:r>
              <a:rPr lang="en-US" b="1" dirty="0">
                <a:solidFill>
                  <a:schemeClr val="tx1"/>
                </a:solidFill>
                <a:latin typeface="Palatino Linotype"/>
                <a:ea typeface="Palatino Linotype"/>
                <a:cs typeface="Palatino Linotype"/>
                <a:sym typeface="Palatino Linotype"/>
              </a:rPr>
              <a:t>, NWC</a:t>
            </a:r>
            <a:endParaRPr lang="en-US" b="1" dirty="0">
              <a:solidFill>
                <a:schemeClr val="tx1"/>
              </a:solidFill>
            </a:endParaRPr>
          </a:p>
        </p:txBody>
      </p:sp>
      <p:sp>
        <p:nvSpPr>
          <p:cNvPr id="3" name="Rectangle 2">
            <a:extLst>
              <a:ext uri="{FF2B5EF4-FFF2-40B4-BE49-F238E27FC236}">
                <a16:creationId xmlns:a16="http://schemas.microsoft.com/office/drawing/2014/main" id="{4334B0E2-9F95-4460-91B5-8C1FE671FC49}"/>
              </a:ext>
            </a:extLst>
          </p:cNvPr>
          <p:cNvSpPr/>
          <p:nvPr/>
        </p:nvSpPr>
        <p:spPr>
          <a:xfrm>
            <a:off x="2644346" y="148281"/>
            <a:ext cx="7698259" cy="9885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SRM Institute of Science and Technology</a:t>
            </a:r>
          </a:p>
          <a:p>
            <a:pPr algn="ctr"/>
            <a:r>
              <a:rPr lang="en-US" dirty="0"/>
              <a:t>School of Computing</a:t>
            </a:r>
          </a:p>
          <a:p>
            <a:pPr algn="ctr"/>
            <a:r>
              <a:rPr lang="en-US" dirty="0"/>
              <a:t>DEPARTMENT OF NETWORKING AND COMMUNICATIONS</a:t>
            </a:r>
          </a:p>
          <a:p>
            <a:pPr algn="ctr"/>
            <a:r>
              <a:rPr lang="en-US" dirty="0" err="1"/>
              <a:t>Kattankulathur</a:t>
            </a:r>
            <a:r>
              <a:rPr lang="en-US" dirty="0"/>
              <a:t> – 603203, Chengalpattu, </a:t>
            </a:r>
            <a:r>
              <a:rPr lang="en-US" dirty="0" err="1"/>
              <a:t>Tamilnadu</a:t>
            </a:r>
            <a:endParaRPr lang="en-IN" dirty="0"/>
          </a:p>
        </p:txBody>
      </p:sp>
    </p:spTree>
    <p:extLst>
      <p:ext uri="{BB962C8B-B14F-4D97-AF65-F5344CB8AC3E}">
        <p14:creationId xmlns:p14="http://schemas.microsoft.com/office/powerpoint/2010/main" val="166825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D99694-AB3D-4919-BB17-90956ECC7731}"/>
              </a:ext>
            </a:extLst>
          </p:cNvPr>
          <p:cNvPicPr>
            <a:picLocks noChangeAspect="1"/>
          </p:cNvPicPr>
          <p:nvPr/>
        </p:nvPicPr>
        <p:blipFill>
          <a:blip r:embed="rId2"/>
          <a:stretch>
            <a:fillRect/>
          </a:stretch>
        </p:blipFill>
        <p:spPr>
          <a:xfrm>
            <a:off x="46892" y="73515"/>
            <a:ext cx="1329043" cy="646232"/>
          </a:xfrm>
          <a:prstGeom prst="rect">
            <a:avLst/>
          </a:prstGeom>
        </p:spPr>
      </p:pic>
      <p:sp>
        <p:nvSpPr>
          <p:cNvPr id="4" name="TextBox 3">
            <a:extLst>
              <a:ext uri="{FF2B5EF4-FFF2-40B4-BE49-F238E27FC236}">
                <a16:creationId xmlns:a16="http://schemas.microsoft.com/office/drawing/2014/main" id="{BAED2201-4684-4BE6-83CF-6DFFE28741D9}"/>
              </a:ext>
            </a:extLst>
          </p:cNvPr>
          <p:cNvSpPr txBox="1"/>
          <p:nvPr/>
        </p:nvSpPr>
        <p:spPr>
          <a:xfrm>
            <a:off x="3160241" y="134972"/>
            <a:ext cx="6098058"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LITERATURE REVIEW</a:t>
            </a:r>
            <a:endParaRPr lang="en-US" sz="4000" dirty="0">
              <a:solidFill>
                <a:schemeClr val="tx1"/>
              </a:solidFill>
            </a:endParaRPr>
          </a:p>
        </p:txBody>
      </p:sp>
      <p:graphicFrame>
        <p:nvGraphicFramePr>
          <p:cNvPr id="5" name="Table 4">
            <a:extLst>
              <a:ext uri="{FF2B5EF4-FFF2-40B4-BE49-F238E27FC236}">
                <a16:creationId xmlns:a16="http://schemas.microsoft.com/office/drawing/2014/main" id="{735423E5-3BE9-4463-B0D5-8ACC20E5A2D7}"/>
              </a:ext>
            </a:extLst>
          </p:cNvPr>
          <p:cNvGraphicFramePr>
            <a:graphicFrameLocks noGrp="1"/>
          </p:cNvGraphicFramePr>
          <p:nvPr>
            <p:extLst>
              <p:ext uri="{D42A27DB-BD31-4B8C-83A1-F6EECF244321}">
                <p14:modId xmlns:p14="http://schemas.microsoft.com/office/powerpoint/2010/main" val="1334804500"/>
              </p:ext>
            </p:extLst>
          </p:nvPr>
        </p:nvGraphicFramePr>
        <p:xfrm>
          <a:off x="494269" y="948294"/>
          <a:ext cx="11343503" cy="5774732"/>
        </p:xfrm>
        <a:graphic>
          <a:graphicData uri="http://schemas.openxmlformats.org/drawingml/2006/table">
            <a:tbl>
              <a:tblPr firstRow="1" bandRow="1">
                <a:tableStyleId>{5C22544A-7EE6-4342-B048-85BDC9FD1C3A}</a:tableStyleId>
              </a:tblPr>
              <a:tblGrid>
                <a:gridCol w="673871">
                  <a:extLst>
                    <a:ext uri="{9D8B030D-6E8A-4147-A177-3AD203B41FA5}">
                      <a16:colId xmlns:a16="http://schemas.microsoft.com/office/drawing/2014/main" val="2820594518"/>
                    </a:ext>
                  </a:extLst>
                </a:gridCol>
                <a:gridCol w="2639331">
                  <a:extLst>
                    <a:ext uri="{9D8B030D-6E8A-4147-A177-3AD203B41FA5}">
                      <a16:colId xmlns:a16="http://schemas.microsoft.com/office/drawing/2014/main" val="3122024095"/>
                    </a:ext>
                  </a:extLst>
                </a:gridCol>
                <a:gridCol w="1815709">
                  <a:extLst>
                    <a:ext uri="{9D8B030D-6E8A-4147-A177-3AD203B41FA5}">
                      <a16:colId xmlns:a16="http://schemas.microsoft.com/office/drawing/2014/main" val="2638918135"/>
                    </a:ext>
                  </a:extLst>
                </a:gridCol>
                <a:gridCol w="2171364">
                  <a:extLst>
                    <a:ext uri="{9D8B030D-6E8A-4147-A177-3AD203B41FA5}">
                      <a16:colId xmlns:a16="http://schemas.microsoft.com/office/drawing/2014/main" val="593191392"/>
                    </a:ext>
                  </a:extLst>
                </a:gridCol>
                <a:gridCol w="2152644">
                  <a:extLst>
                    <a:ext uri="{9D8B030D-6E8A-4147-A177-3AD203B41FA5}">
                      <a16:colId xmlns:a16="http://schemas.microsoft.com/office/drawing/2014/main" val="2891352492"/>
                    </a:ext>
                  </a:extLst>
                </a:gridCol>
                <a:gridCol w="1890584">
                  <a:extLst>
                    <a:ext uri="{9D8B030D-6E8A-4147-A177-3AD203B41FA5}">
                      <a16:colId xmlns:a16="http://schemas.microsoft.com/office/drawing/2014/main" val="1508892280"/>
                    </a:ext>
                  </a:extLst>
                </a:gridCol>
              </a:tblGrid>
              <a:tr h="1313163">
                <a:tc>
                  <a:txBody>
                    <a:bodyPr/>
                    <a:lstStyle/>
                    <a:p>
                      <a:pPr lvl="0">
                        <a:buNone/>
                      </a:pPr>
                      <a:r>
                        <a:rPr lang="en-US" dirty="0"/>
                        <a:t>S NO</a:t>
                      </a:r>
                    </a:p>
                  </a:txBody>
                  <a:tcPr/>
                </a:tc>
                <a:tc>
                  <a:txBody>
                    <a:bodyPr/>
                    <a:lstStyle/>
                    <a:p>
                      <a:r>
                        <a:rPr lang="en-US" dirty="0"/>
                        <a:t>TITLE OF THE PAPER</a:t>
                      </a:r>
                    </a:p>
                  </a:txBody>
                  <a:tcPr/>
                </a:tc>
                <a:tc>
                  <a:txBody>
                    <a:bodyPr/>
                    <a:lstStyle/>
                    <a:p>
                      <a:r>
                        <a:rPr lang="en-US" dirty="0"/>
                        <a:t>PUBLISHED YEAR</a:t>
                      </a:r>
                    </a:p>
                  </a:txBody>
                  <a:tcPr/>
                </a:tc>
                <a:tc>
                  <a:txBody>
                    <a:bodyPr/>
                    <a:lstStyle/>
                    <a:p>
                      <a:pPr lvl="0">
                        <a:buNone/>
                      </a:pPr>
                      <a:r>
                        <a:rPr lang="en-US" dirty="0"/>
                        <a:t>AUTHOR</a:t>
                      </a:r>
                    </a:p>
                  </a:txBody>
                  <a:tcPr/>
                </a:tc>
                <a:tc>
                  <a:txBody>
                    <a:bodyPr/>
                    <a:lstStyle/>
                    <a:p>
                      <a:r>
                        <a:rPr lang="en-US" dirty="0"/>
                        <a:t>ISSUES ADDRESSED</a:t>
                      </a:r>
                    </a:p>
                  </a:txBody>
                  <a:tcPr/>
                </a:tc>
                <a:tc>
                  <a:txBody>
                    <a:bodyPr/>
                    <a:lstStyle/>
                    <a:p>
                      <a:r>
                        <a:rPr lang="en-US" dirty="0"/>
                        <a:t>TOOLS&amp;</a:t>
                      </a:r>
                    </a:p>
                    <a:p>
                      <a:pPr lvl="0">
                        <a:buNone/>
                      </a:pPr>
                      <a:r>
                        <a:rPr lang="en-US" dirty="0"/>
                        <a:t>LANGUAGES USED</a:t>
                      </a:r>
                    </a:p>
                  </a:txBody>
                  <a:tcPr/>
                </a:tc>
                <a:extLst>
                  <a:ext uri="{0D108BD9-81ED-4DB2-BD59-A6C34878D82A}">
                    <a16:rowId xmlns:a16="http://schemas.microsoft.com/office/drawing/2014/main" val="98734974"/>
                  </a:ext>
                </a:extLst>
              </a:tr>
              <a:tr h="1364891">
                <a:tc>
                  <a:txBody>
                    <a:bodyPr/>
                    <a:lstStyle/>
                    <a:p>
                      <a:pPr algn="l" rtl="0" fontAlgn="t">
                        <a:spcBef>
                          <a:spcPts val="0"/>
                        </a:spcBef>
                        <a:spcAft>
                          <a:spcPts val="0"/>
                        </a:spcAft>
                      </a:pPr>
                      <a:r>
                        <a:rPr lang="en-IN" sz="1200" b="1" i="0" u="none" strike="noStrike" dirty="0">
                          <a:solidFill>
                            <a:schemeClr val="tx1"/>
                          </a:solidFill>
                          <a:effectLst/>
                          <a:latin typeface="Palatino Linotype" panose="02040502050505030304" pitchFamily="18" charset="0"/>
                        </a:rPr>
                        <a:t>4</a:t>
                      </a:r>
                      <a:endParaRPr lang="en-IN" sz="1200" dirty="0">
                        <a:solidFill>
                          <a:schemeClr val="tx1"/>
                        </a:solidFill>
                        <a:effectLst/>
                      </a:endParaRPr>
                    </a:p>
                  </a:txBody>
                  <a:tcPr marL="95250" marR="95250" marT="47625" marB="47625"/>
                </a:tc>
                <a:tc>
                  <a:txBody>
                    <a:bodyPr/>
                    <a:lstStyle/>
                    <a:p>
                      <a:pPr algn="l" rtl="0" fontAlgn="t">
                        <a:spcBef>
                          <a:spcPts val="0"/>
                        </a:spcBef>
                        <a:spcAft>
                          <a:spcPts val="0"/>
                        </a:spcAft>
                      </a:pPr>
                      <a:r>
                        <a:rPr lang="en-US" sz="1200" b="1" i="0" u="none" strike="noStrike">
                          <a:solidFill>
                            <a:schemeClr val="tx1"/>
                          </a:solidFill>
                          <a:effectLst/>
                          <a:latin typeface="Palatino Linotype" panose="02040502050505030304" pitchFamily="18" charset="0"/>
                        </a:rPr>
                        <a:t>A Real Time Auditing System using QR Code for Secure Cloud Storage</a:t>
                      </a:r>
                      <a:endParaRPr lang="en-US" sz="1200">
                        <a:solidFill>
                          <a:schemeClr val="tx1"/>
                        </a:solidFill>
                        <a:effectLst/>
                      </a:endParaRPr>
                    </a:p>
                    <a:p>
                      <a:pPr algn="l" rtl="0" fontAlgn="t">
                        <a:spcBef>
                          <a:spcPts val="0"/>
                        </a:spcBef>
                        <a:spcAft>
                          <a:spcPts val="0"/>
                        </a:spcAft>
                      </a:pPr>
                      <a:r>
                        <a:rPr lang="en-US" sz="1200" b="1" i="0" u="none" strike="noStrike">
                          <a:solidFill>
                            <a:schemeClr val="tx1"/>
                          </a:solidFill>
                          <a:effectLst/>
                          <a:latin typeface="Palatino Linotype" panose="02040502050505030304" pitchFamily="18" charset="0"/>
                        </a:rPr>
                        <a:t>2020</a:t>
                      </a:r>
                      <a:endParaRPr lang="en-US" sz="1200">
                        <a:solidFill>
                          <a:schemeClr val="tx1"/>
                        </a:solidFill>
                        <a:effectLst/>
                      </a:endParaRPr>
                    </a:p>
                    <a:p>
                      <a:pPr algn="l" fontAlgn="t"/>
                      <a:br>
                        <a:rPr lang="en-US" sz="1200">
                          <a:solidFill>
                            <a:schemeClr val="tx1"/>
                          </a:solidFill>
                          <a:effectLst/>
                        </a:rPr>
                      </a:br>
                      <a:endParaRPr lang="en-US"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a:solidFill>
                            <a:schemeClr val="tx1"/>
                          </a:solidFill>
                          <a:effectLst/>
                          <a:latin typeface="Palatino Linotype" panose="02040502050505030304" pitchFamily="18" charset="0"/>
                        </a:rPr>
                        <a:t>2020</a:t>
                      </a:r>
                      <a:endParaRPr lang="en-IN"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a:solidFill>
                            <a:schemeClr val="tx1"/>
                          </a:solidFill>
                          <a:effectLst/>
                          <a:latin typeface="Palatino Linotype" panose="02040502050505030304" pitchFamily="18" charset="0"/>
                        </a:rPr>
                        <a:t>P. Baby Shamini; D. C. Joy Winnie Wise; K. S. Megavarshini.</a:t>
                      </a:r>
                      <a:endParaRPr lang="en-IN"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a:solidFill>
                            <a:schemeClr val="tx1"/>
                          </a:solidFill>
                          <a:effectLst/>
                          <a:latin typeface="Palatino Linotype" panose="02040502050505030304" pitchFamily="18" charset="0"/>
                        </a:rPr>
                        <a:t>Concurrency Control ,Mobile Device Considerations.</a:t>
                      </a:r>
                      <a:endParaRPr lang="en-IN" sz="1200">
                        <a:solidFill>
                          <a:schemeClr val="tx1"/>
                        </a:solidFill>
                        <a:effectLst/>
                      </a:endParaRPr>
                    </a:p>
                  </a:txBody>
                  <a:tcPr marL="95250" marR="95250" marT="47625" marB="47625"/>
                </a:tc>
                <a:tc>
                  <a:txBody>
                    <a:bodyPr/>
                    <a:lstStyle/>
                    <a:p>
                      <a:pPr algn="l" rtl="0" fontAlgn="t">
                        <a:spcBef>
                          <a:spcPts val="0"/>
                        </a:spcBef>
                        <a:spcAft>
                          <a:spcPts val="0"/>
                        </a:spcAft>
                      </a:pPr>
                      <a:r>
                        <a:rPr lang="en-IN" sz="1200" b="1" i="0" u="none" strike="noStrike" dirty="0">
                          <a:solidFill>
                            <a:schemeClr val="tx1"/>
                          </a:solidFill>
                          <a:effectLst/>
                          <a:latin typeface="Palatino Linotype" panose="02040502050505030304" pitchFamily="18" charset="0"/>
                        </a:rPr>
                        <a:t>HTML , CSS ,Python , </a:t>
                      </a:r>
                    </a:p>
                    <a:p>
                      <a:pPr algn="l" rtl="0" fontAlgn="t">
                        <a:spcBef>
                          <a:spcPts val="0"/>
                        </a:spcBef>
                        <a:spcAft>
                          <a:spcPts val="0"/>
                        </a:spcAft>
                      </a:pPr>
                      <a:r>
                        <a:rPr lang="en-IN" sz="1200" b="1" i="0" u="none" strike="noStrike" dirty="0">
                          <a:solidFill>
                            <a:schemeClr val="tx1"/>
                          </a:solidFill>
                          <a:effectLst/>
                          <a:latin typeface="Palatino Linotype" panose="02040502050505030304" pitchFamily="18" charset="0"/>
                        </a:rPr>
                        <a:t>Apache MariaDB</a:t>
                      </a:r>
                      <a:endParaRPr lang="en-IN" sz="1200" dirty="0">
                        <a:solidFill>
                          <a:schemeClr val="tx1"/>
                        </a:solidFill>
                        <a:effectLst/>
                      </a:endParaRPr>
                    </a:p>
                  </a:txBody>
                  <a:tcPr marL="95250" marR="95250" marT="47625" marB="47625"/>
                </a:tc>
                <a:extLst>
                  <a:ext uri="{0D108BD9-81ED-4DB2-BD59-A6C34878D82A}">
                    <a16:rowId xmlns:a16="http://schemas.microsoft.com/office/drawing/2014/main" val="2246374630"/>
                  </a:ext>
                </a:extLst>
              </a:tr>
              <a:tr h="1783515">
                <a:tc>
                  <a:txBody>
                    <a:bodyPr/>
                    <a:lstStyle/>
                    <a:p>
                      <a:pPr rtl="0" fontAlgn="t">
                        <a:spcBef>
                          <a:spcPts val="0"/>
                        </a:spcBef>
                        <a:spcAft>
                          <a:spcPts val="0"/>
                        </a:spcAft>
                      </a:pPr>
                      <a:r>
                        <a:rPr lang="en-IN" sz="1200" b="1" i="0" u="none" strike="noStrike">
                          <a:solidFill>
                            <a:schemeClr val="tx1"/>
                          </a:solidFill>
                          <a:effectLst/>
                          <a:latin typeface="Palatino Linotype" panose="02040502050505030304" pitchFamily="18" charset="0"/>
                        </a:rPr>
                        <a:t>5</a:t>
                      </a:r>
                      <a:endParaRPr lang="en-IN" sz="1200">
                        <a:solidFill>
                          <a:schemeClr val="tx1"/>
                        </a:solidFill>
                        <a:effectLst/>
                      </a:endParaRPr>
                    </a:p>
                  </a:txBody>
                  <a:tcPr marL="95250" marR="95250" marT="47625" marB="47625"/>
                </a:tc>
                <a:tc>
                  <a:txBody>
                    <a:bodyPr/>
                    <a:lstStyle/>
                    <a:p>
                      <a:pPr rtl="0" fontAlgn="t">
                        <a:spcBef>
                          <a:spcPts val="0"/>
                        </a:spcBef>
                        <a:spcAft>
                          <a:spcPts val="0"/>
                        </a:spcAft>
                      </a:pPr>
                      <a:r>
                        <a:rPr lang="en-US" sz="1200" b="1" i="0" u="none" strike="noStrike">
                          <a:solidFill>
                            <a:schemeClr val="tx1"/>
                          </a:solidFill>
                          <a:effectLst/>
                          <a:latin typeface="Palatino Linotype" panose="02040502050505030304" pitchFamily="18" charset="0"/>
                        </a:rPr>
                        <a:t>A Design for Scalable and Secure Key-Value Stores.</a:t>
                      </a:r>
                      <a:endParaRPr lang="en-US" sz="1200">
                        <a:solidFill>
                          <a:schemeClr val="tx1"/>
                        </a:solidFill>
                        <a:effectLst/>
                      </a:endParaRPr>
                    </a:p>
                    <a:p>
                      <a:pPr fontAlgn="t"/>
                      <a:br>
                        <a:rPr lang="en-US" sz="1200">
                          <a:solidFill>
                            <a:schemeClr val="tx1"/>
                          </a:solidFill>
                          <a:effectLst/>
                        </a:rPr>
                      </a:br>
                      <a:endParaRPr lang="en-US" sz="1200">
                        <a:solidFill>
                          <a:schemeClr val="tx1"/>
                        </a:solidFill>
                        <a:effectLst/>
                      </a:endParaRPr>
                    </a:p>
                  </a:txBody>
                  <a:tcPr marL="95250" marR="95250" marT="47625" marB="47625"/>
                </a:tc>
                <a:tc>
                  <a:txBody>
                    <a:bodyPr/>
                    <a:lstStyle/>
                    <a:p>
                      <a:pPr rtl="0" fontAlgn="t">
                        <a:spcBef>
                          <a:spcPts val="0"/>
                        </a:spcBef>
                        <a:spcAft>
                          <a:spcPts val="0"/>
                        </a:spcAft>
                      </a:pPr>
                      <a:r>
                        <a:rPr lang="en-IN" sz="1200" b="1" i="0" u="none" strike="noStrike">
                          <a:solidFill>
                            <a:schemeClr val="tx1"/>
                          </a:solidFill>
                          <a:effectLst/>
                          <a:latin typeface="Palatino Linotype" panose="02040502050505030304" pitchFamily="18" charset="0"/>
                        </a:rPr>
                        <a:t>2017</a:t>
                      </a:r>
                      <a:endParaRPr lang="en-IN" sz="1200">
                        <a:solidFill>
                          <a:schemeClr val="tx1"/>
                        </a:solidFill>
                        <a:effectLst/>
                      </a:endParaRPr>
                    </a:p>
                  </a:txBody>
                  <a:tcPr marL="95250" marR="95250" marT="47625" marB="47625"/>
                </a:tc>
                <a:tc>
                  <a:txBody>
                    <a:bodyPr/>
                    <a:lstStyle/>
                    <a:p>
                      <a:pPr rtl="0" fontAlgn="t">
                        <a:spcBef>
                          <a:spcPts val="0"/>
                        </a:spcBef>
                        <a:spcAft>
                          <a:spcPts val="0"/>
                        </a:spcAft>
                      </a:pPr>
                      <a:r>
                        <a:rPr lang="en-IN" sz="1200" b="1" i="0" u="none" strike="noStrike">
                          <a:solidFill>
                            <a:schemeClr val="tx1"/>
                          </a:solidFill>
                          <a:effectLst/>
                          <a:latin typeface="Palatino Linotype" panose="02040502050505030304" pitchFamily="18" charset="0"/>
                        </a:rPr>
                        <a:t>Longbin Chen; Wenyun Dai.</a:t>
                      </a:r>
                      <a:endParaRPr lang="en-IN" sz="1200">
                        <a:solidFill>
                          <a:schemeClr val="tx1"/>
                        </a:solidFill>
                        <a:effectLst/>
                      </a:endParaRPr>
                    </a:p>
                  </a:txBody>
                  <a:tcPr marL="95250" marR="95250" marT="47625" marB="47625"/>
                </a:tc>
                <a:tc>
                  <a:txBody>
                    <a:bodyPr/>
                    <a:lstStyle/>
                    <a:p>
                      <a:pPr rtl="0" fontAlgn="t">
                        <a:spcBef>
                          <a:spcPts val="0"/>
                        </a:spcBef>
                        <a:spcAft>
                          <a:spcPts val="0"/>
                        </a:spcAft>
                      </a:pPr>
                      <a:r>
                        <a:rPr lang="en-US" sz="1200" b="1" i="0" u="none" strike="noStrike">
                          <a:solidFill>
                            <a:schemeClr val="tx1"/>
                          </a:solidFill>
                          <a:effectLst/>
                          <a:latin typeface="Palatino Linotype" panose="02040502050505030304" pitchFamily="18" charset="0"/>
                        </a:rPr>
                        <a:t>As querying language is not present in key-value databases, transportation of queries from one database to a different database cannot be done</a:t>
                      </a:r>
                      <a:endParaRPr lang="en-US" sz="1200">
                        <a:solidFill>
                          <a:schemeClr val="tx1"/>
                        </a:solidFill>
                        <a:effectLst/>
                      </a:endParaRPr>
                    </a:p>
                  </a:txBody>
                  <a:tcPr marL="95250" marR="95250" marT="47625" marB="47625"/>
                </a:tc>
                <a:tc>
                  <a:txBody>
                    <a:bodyPr/>
                    <a:lstStyle/>
                    <a:p>
                      <a:pPr rtl="0" fontAlgn="t">
                        <a:spcBef>
                          <a:spcPts val="0"/>
                        </a:spcBef>
                        <a:spcAft>
                          <a:spcPts val="0"/>
                        </a:spcAft>
                      </a:pPr>
                      <a:r>
                        <a:rPr lang="en-US" sz="1200" b="1" i="0" u="none" strike="noStrike" dirty="0">
                          <a:solidFill>
                            <a:schemeClr val="tx1"/>
                          </a:solidFill>
                          <a:effectLst/>
                          <a:latin typeface="Palatino Linotype" panose="02040502050505030304" pitchFamily="18" charset="0"/>
                        </a:rPr>
                        <a:t> flash memories, </a:t>
                      </a:r>
                      <a:r>
                        <a:rPr lang="en-US" sz="1200" b="1" i="0" u="none" strike="noStrike" dirty="0" err="1">
                          <a:solidFill>
                            <a:schemeClr val="tx1"/>
                          </a:solidFill>
                          <a:effectLst/>
                          <a:latin typeface="Palatino Linotype" panose="02040502050505030304" pitchFamily="18" charset="0"/>
                        </a:rPr>
                        <a:t>Python,Amazon</a:t>
                      </a:r>
                      <a:r>
                        <a:rPr lang="en-US" sz="1200" b="1" i="0" u="none" strike="noStrike" dirty="0">
                          <a:solidFill>
                            <a:schemeClr val="tx1"/>
                          </a:solidFill>
                          <a:effectLst/>
                          <a:latin typeface="Palatino Linotype" panose="02040502050505030304" pitchFamily="18" charset="0"/>
                        </a:rPr>
                        <a:t> Dynamo and Google </a:t>
                      </a:r>
                      <a:r>
                        <a:rPr lang="en-US" sz="1200" b="1" i="0" u="none" strike="noStrike" dirty="0" err="1">
                          <a:solidFill>
                            <a:schemeClr val="tx1"/>
                          </a:solidFill>
                          <a:effectLst/>
                          <a:latin typeface="Palatino Linotype" panose="02040502050505030304" pitchFamily="18" charset="0"/>
                        </a:rPr>
                        <a:t>BigTable</a:t>
                      </a:r>
                      <a:r>
                        <a:rPr lang="en-US" sz="1200" b="1" i="0" u="none" strike="noStrike" dirty="0">
                          <a:solidFill>
                            <a:schemeClr val="tx1"/>
                          </a:solidFill>
                          <a:effectLst/>
                          <a:latin typeface="Palatino Linotype" panose="02040502050505030304" pitchFamily="18" charset="0"/>
                        </a:rPr>
                        <a:t>.</a:t>
                      </a:r>
                      <a:endParaRPr lang="en-US" sz="1200" dirty="0">
                        <a:solidFill>
                          <a:schemeClr val="tx1"/>
                        </a:solidFill>
                        <a:effectLst/>
                      </a:endParaRPr>
                    </a:p>
                  </a:txBody>
                  <a:tcPr marL="95250" marR="95250" marT="47625" marB="47625"/>
                </a:tc>
                <a:extLst>
                  <a:ext uri="{0D108BD9-81ED-4DB2-BD59-A6C34878D82A}">
                    <a16:rowId xmlns:a16="http://schemas.microsoft.com/office/drawing/2014/main" val="3645999048"/>
                  </a:ext>
                </a:extLst>
              </a:tr>
              <a:tr h="1313163">
                <a:tc>
                  <a:txBody>
                    <a:bodyPr/>
                    <a:lstStyle/>
                    <a:p>
                      <a:pPr rtl="0" fontAlgn="t">
                        <a:spcBef>
                          <a:spcPts val="0"/>
                        </a:spcBef>
                        <a:spcAft>
                          <a:spcPts val="0"/>
                        </a:spcAft>
                      </a:pPr>
                      <a:r>
                        <a:rPr lang="en-IN" sz="1100" b="1" i="0" u="none" strike="noStrike">
                          <a:solidFill>
                            <a:schemeClr val="tx1"/>
                          </a:solidFill>
                          <a:effectLst/>
                          <a:latin typeface="Palatino Linotype" panose="02040502050505030304" pitchFamily="18" charset="0"/>
                        </a:rPr>
                        <a:t>6</a:t>
                      </a:r>
                      <a:endParaRPr lang="en-IN" sz="1100">
                        <a:solidFill>
                          <a:schemeClr val="tx1"/>
                        </a:solidFill>
                        <a:effectLst/>
                      </a:endParaRPr>
                    </a:p>
                  </a:txBody>
                  <a:tcPr marL="95250" marR="95250" marT="47625" marB="47625"/>
                </a:tc>
                <a:tc>
                  <a:txBody>
                    <a:bodyPr/>
                    <a:lstStyle/>
                    <a:p>
                      <a:pPr rtl="0" fontAlgn="t">
                        <a:spcBef>
                          <a:spcPts val="0"/>
                        </a:spcBef>
                        <a:spcAft>
                          <a:spcPts val="0"/>
                        </a:spcAft>
                      </a:pPr>
                      <a:r>
                        <a:rPr lang="en-US" sz="1100" b="1" i="0" u="none" strike="noStrike">
                          <a:solidFill>
                            <a:schemeClr val="tx1"/>
                          </a:solidFill>
                          <a:effectLst/>
                          <a:latin typeface="Palatino Linotype" panose="02040502050505030304" pitchFamily="18" charset="0"/>
                        </a:rPr>
                        <a:t>Orchini Similarity User Authentication Based Streebog Hash Function for Secured Data Storage in Cloud</a:t>
                      </a:r>
                      <a:endParaRPr lang="en-US" sz="1100">
                        <a:solidFill>
                          <a:schemeClr val="tx1"/>
                        </a:solidFill>
                        <a:effectLst/>
                      </a:endParaRPr>
                    </a:p>
                  </a:txBody>
                  <a:tcPr marL="95250" marR="95250" marT="47625" marB="47625"/>
                </a:tc>
                <a:tc>
                  <a:txBody>
                    <a:bodyPr/>
                    <a:lstStyle/>
                    <a:p>
                      <a:pPr rtl="0" fontAlgn="t">
                        <a:spcBef>
                          <a:spcPts val="0"/>
                        </a:spcBef>
                        <a:spcAft>
                          <a:spcPts val="0"/>
                        </a:spcAft>
                      </a:pPr>
                      <a:r>
                        <a:rPr lang="en-IN" sz="1100" b="1" i="0" u="none" strike="noStrike">
                          <a:solidFill>
                            <a:schemeClr val="tx1"/>
                          </a:solidFill>
                          <a:effectLst/>
                          <a:latin typeface="Palatino Linotype" panose="02040502050505030304" pitchFamily="18" charset="0"/>
                        </a:rPr>
                        <a:t>2020</a:t>
                      </a:r>
                      <a:endParaRPr lang="en-IN" sz="1100">
                        <a:solidFill>
                          <a:schemeClr val="tx1"/>
                        </a:solidFill>
                        <a:effectLst/>
                      </a:endParaRPr>
                    </a:p>
                  </a:txBody>
                  <a:tcPr marL="95250" marR="95250" marT="47625" marB="47625"/>
                </a:tc>
                <a:tc>
                  <a:txBody>
                    <a:bodyPr/>
                    <a:lstStyle/>
                    <a:p>
                      <a:pPr rtl="0" fontAlgn="t">
                        <a:spcBef>
                          <a:spcPts val="0"/>
                        </a:spcBef>
                        <a:spcAft>
                          <a:spcPts val="0"/>
                        </a:spcAft>
                      </a:pPr>
                      <a:r>
                        <a:rPr lang="en-IN" sz="1100" b="1" i="0" u="none" strike="noStrike">
                          <a:solidFill>
                            <a:schemeClr val="tx1"/>
                          </a:solidFill>
                          <a:effectLst/>
                          <a:latin typeface="Palatino Linotype" panose="02040502050505030304" pitchFamily="18" charset="0"/>
                        </a:rPr>
                        <a:t>P. Calista Bebe, Akila D.</a:t>
                      </a:r>
                      <a:endParaRPr lang="en-IN" sz="1100">
                        <a:solidFill>
                          <a:schemeClr val="tx1"/>
                        </a:solidFill>
                        <a:effectLst/>
                      </a:endParaRPr>
                    </a:p>
                  </a:txBody>
                  <a:tcPr marL="95250" marR="95250" marT="47625" marB="47625"/>
                </a:tc>
                <a:tc>
                  <a:txBody>
                    <a:bodyPr/>
                    <a:lstStyle/>
                    <a:p>
                      <a:pPr rtl="0" fontAlgn="t">
                        <a:spcBef>
                          <a:spcPts val="0"/>
                        </a:spcBef>
                        <a:spcAft>
                          <a:spcPts val="0"/>
                        </a:spcAft>
                      </a:pPr>
                      <a:r>
                        <a:rPr lang="en-US" sz="1100" b="1" i="0" u="none" strike="noStrike">
                          <a:solidFill>
                            <a:schemeClr val="tx1"/>
                          </a:solidFill>
                          <a:effectLst/>
                          <a:latin typeface="Palatino Linotype" panose="02040502050505030304" pitchFamily="18" charset="0"/>
                        </a:rPr>
                        <a:t>High implementaton cost, If the number of owners increases it maximize the computation time</a:t>
                      </a:r>
                      <a:endParaRPr lang="en-US" sz="1100">
                        <a:solidFill>
                          <a:schemeClr val="tx1"/>
                        </a:solidFill>
                        <a:effectLst/>
                      </a:endParaRPr>
                    </a:p>
                  </a:txBody>
                  <a:tcPr marL="95250" marR="95250" marT="47625" marB="47625"/>
                </a:tc>
                <a:tc>
                  <a:txBody>
                    <a:bodyPr/>
                    <a:lstStyle/>
                    <a:p>
                      <a:pPr rtl="0" fontAlgn="t">
                        <a:spcBef>
                          <a:spcPts val="0"/>
                        </a:spcBef>
                        <a:spcAft>
                          <a:spcPts val="0"/>
                        </a:spcAft>
                      </a:pPr>
                      <a:r>
                        <a:rPr lang="en-IN" sz="1100" b="1" i="0" u="none" strike="noStrike" dirty="0">
                          <a:solidFill>
                            <a:schemeClr val="tx1"/>
                          </a:solidFill>
                          <a:effectLst/>
                          <a:latin typeface="Palatino Linotype" panose="02040502050505030304" pitchFamily="18" charset="0"/>
                        </a:rPr>
                        <a:t>Amazon EC2 dataset, OSA-SHSDS</a:t>
                      </a:r>
                      <a:endParaRPr lang="en-IN" sz="1100" dirty="0">
                        <a:solidFill>
                          <a:schemeClr val="tx1"/>
                        </a:solidFill>
                        <a:effectLst/>
                      </a:endParaRPr>
                    </a:p>
                  </a:txBody>
                  <a:tcPr marL="95250" marR="95250" marT="47625" marB="47625"/>
                </a:tc>
                <a:extLst>
                  <a:ext uri="{0D108BD9-81ED-4DB2-BD59-A6C34878D82A}">
                    <a16:rowId xmlns:a16="http://schemas.microsoft.com/office/drawing/2014/main" val="1870476349"/>
                  </a:ext>
                </a:extLst>
              </a:tr>
            </a:tbl>
          </a:graphicData>
        </a:graphic>
      </p:graphicFrame>
    </p:spTree>
    <p:extLst>
      <p:ext uri="{BB962C8B-B14F-4D97-AF65-F5344CB8AC3E}">
        <p14:creationId xmlns:p14="http://schemas.microsoft.com/office/powerpoint/2010/main" val="20327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07CECD-B307-45AA-A7C2-659F2101F453}"/>
              </a:ext>
            </a:extLst>
          </p:cNvPr>
          <p:cNvPicPr>
            <a:picLocks noChangeAspect="1"/>
          </p:cNvPicPr>
          <p:nvPr/>
        </p:nvPicPr>
        <p:blipFill>
          <a:blip r:embed="rId2"/>
          <a:stretch>
            <a:fillRect/>
          </a:stretch>
        </p:blipFill>
        <p:spPr>
          <a:xfrm>
            <a:off x="46892" y="73515"/>
            <a:ext cx="1329043" cy="646232"/>
          </a:xfrm>
          <a:prstGeom prst="rect">
            <a:avLst/>
          </a:prstGeom>
        </p:spPr>
      </p:pic>
      <p:sp>
        <p:nvSpPr>
          <p:cNvPr id="3" name="TextBox 2">
            <a:extLst>
              <a:ext uri="{FF2B5EF4-FFF2-40B4-BE49-F238E27FC236}">
                <a16:creationId xmlns:a16="http://schemas.microsoft.com/office/drawing/2014/main" id="{1C474A9C-49BA-4E5E-99DC-02549DB4394F}"/>
              </a:ext>
            </a:extLst>
          </p:cNvPr>
          <p:cNvSpPr txBox="1"/>
          <p:nvPr/>
        </p:nvSpPr>
        <p:spPr>
          <a:xfrm>
            <a:off x="3160241" y="134972"/>
            <a:ext cx="6098058"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LITERATURE REVIEW</a:t>
            </a:r>
            <a:endParaRPr lang="en-US" sz="4000" dirty="0">
              <a:solidFill>
                <a:schemeClr val="tx1"/>
              </a:solidFill>
            </a:endParaRPr>
          </a:p>
        </p:txBody>
      </p:sp>
      <p:graphicFrame>
        <p:nvGraphicFramePr>
          <p:cNvPr id="4" name="Table 3">
            <a:extLst>
              <a:ext uri="{FF2B5EF4-FFF2-40B4-BE49-F238E27FC236}">
                <a16:creationId xmlns:a16="http://schemas.microsoft.com/office/drawing/2014/main" id="{5C12602B-10B6-4D32-8FC9-9CC3E84F5973}"/>
              </a:ext>
            </a:extLst>
          </p:cNvPr>
          <p:cNvGraphicFramePr>
            <a:graphicFrameLocks noGrp="1"/>
          </p:cNvGraphicFramePr>
          <p:nvPr>
            <p:extLst>
              <p:ext uri="{D42A27DB-BD31-4B8C-83A1-F6EECF244321}">
                <p14:modId xmlns:p14="http://schemas.microsoft.com/office/powerpoint/2010/main" val="3210046539"/>
              </p:ext>
            </p:extLst>
          </p:nvPr>
        </p:nvGraphicFramePr>
        <p:xfrm>
          <a:off x="296562" y="988541"/>
          <a:ext cx="11331145" cy="5557458"/>
        </p:xfrm>
        <a:graphic>
          <a:graphicData uri="http://schemas.openxmlformats.org/drawingml/2006/table">
            <a:tbl>
              <a:tblPr firstRow="1" bandRow="1">
                <a:tableStyleId>{5C22544A-7EE6-4342-B048-85BDC9FD1C3A}</a:tableStyleId>
              </a:tblPr>
              <a:tblGrid>
                <a:gridCol w="806834">
                  <a:extLst>
                    <a:ext uri="{9D8B030D-6E8A-4147-A177-3AD203B41FA5}">
                      <a16:colId xmlns:a16="http://schemas.microsoft.com/office/drawing/2014/main" val="1775185049"/>
                    </a:ext>
                  </a:extLst>
                </a:gridCol>
                <a:gridCol w="2970214">
                  <a:extLst>
                    <a:ext uri="{9D8B030D-6E8A-4147-A177-3AD203B41FA5}">
                      <a16:colId xmlns:a16="http://schemas.microsoft.com/office/drawing/2014/main" val="955132684"/>
                    </a:ext>
                  </a:extLst>
                </a:gridCol>
                <a:gridCol w="1533872">
                  <a:extLst>
                    <a:ext uri="{9D8B030D-6E8A-4147-A177-3AD203B41FA5}">
                      <a16:colId xmlns:a16="http://schemas.microsoft.com/office/drawing/2014/main" val="2838532135"/>
                    </a:ext>
                  </a:extLst>
                </a:gridCol>
                <a:gridCol w="1507273">
                  <a:extLst>
                    <a:ext uri="{9D8B030D-6E8A-4147-A177-3AD203B41FA5}">
                      <a16:colId xmlns:a16="http://schemas.microsoft.com/office/drawing/2014/main" val="648811692"/>
                    </a:ext>
                  </a:extLst>
                </a:gridCol>
                <a:gridCol w="2624428">
                  <a:extLst>
                    <a:ext uri="{9D8B030D-6E8A-4147-A177-3AD203B41FA5}">
                      <a16:colId xmlns:a16="http://schemas.microsoft.com/office/drawing/2014/main" val="3268696049"/>
                    </a:ext>
                  </a:extLst>
                </a:gridCol>
                <a:gridCol w="1888524">
                  <a:extLst>
                    <a:ext uri="{9D8B030D-6E8A-4147-A177-3AD203B41FA5}">
                      <a16:colId xmlns:a16="http://schemas.microsoft.com/office/drawing/2014/main" val="3953777574"/>
                    </a:ext>
                  </a:extLst>
                </a:gridCol>
              </a:tblGrid>
              <a:tr h="1089032">
                <a:tc>
                  <a:txBody>
                    <a:bodyPr/>
                    <a:lstStyle/>
                    <a:p>
                      <a:pPr lvl="0">
                        <a:buNone/>
                      </a:pPr>
                      <a:r>
                        <a:rPr lang="en-US" dirty="0"/>
                        <a:t>S NO</a:t>
                      </a:r>
                    </a:p>
                  </a:txBody>
                  <a:tcPr/>
                </a:tc>
                <a:tc>
                  <a:txBody>
                    <a:bodyPr/>
                    <a:lstStyle/>
                    <a:p>
                      <a:r>
                        <a:rPr lang="en-US" dirty="0"/>
                        <a:t>TITLE OF THE PAPER</a:t>
                      </a:r>
                    </a:p>
                  </a:txBody>
                  <a:tcPr/>
                </a:tc>
                <a:tc>
                  <a:txBody>
                    <a:bodyPr/>
                    <a:lstStyle/>
                    <a:p>
                      <a:r>
                        <a:rPr lang="en-US" sz="1200" dirty="0"/>
                        <a:t>PUBLISHED YEAR</a:t>
                      </a:r>
                    </a:p>
                  </a:txBody>
                  <a:tcPr/>
                </a:tc>
                <a:tc>
                  <a:txBody>
                    <a:bodyPr/>
                    <a:lstStyle/>
                    <a:p>
                      <a:pPr lvl="0">
                        <a:buNone/>
                      </a:pPr>
                      <a:r>
                        <a:rPr lang="en-US" dirty="0"/>
                        <a:t>AUTHOR</a:t>
                      </a:r>
                    </a:p>
                  </a:txBody>
                  <a:tcPr/>
                </a:tc>
                <a:tc>
                  <a:txBody>
                    <a:bodyPr/>
                    <a:lstStyle/>
                    <a:p>
                      <a:r>
                        <a:rPr lang="en-US" dirty="0"/>
                        <a:t>ISSUES ADDRESSED</a:t>
                      </a:r>
                    </a:p>
                  </a:txBody>
                  <a:tcPr/>
                </a:tc>
                <a:tc>
                  <a:txBody>
                    <a:bodyPr/>
                    <a:lstStyle/>
                    <a:p>
                      <a:r>
                        <a:rPr lang="en-US" dirty="0"/>
                        <a:t>TOOLS&amp;</a:t>
                      </a:r>
                    </a:p>
                    <a:p>
                      <a:pPr lvl="0">
                        <a:buNone/>
                      </a:pPr>
                      <a:r>
                        <a:rPr lang="en-US" dirty="0"/>
                        <a:t>LANGUAGES USED</a:t>
                      </a:r>
                    </a:p>
                  </a:txBody>
                  <a:tcPr/>
                </a:tc>
                <a:extLst>
                  <a:ext uri="{0D108BD9-81ED-4DB2-BD59-A6C34878D82A}">
                    <a16:rowId xmlns:a16="http://schemas.microsoft.com/office/drawing/2014/main" val="2907944395"/>
                  </a:ext>
                </a:extLst>
              </a:tr>
              <a:tr h="1303077">
                <a:tc>
                  <a:txBody>
                    <a:bodyPr/>
                    <a:lstStyle/>
                    <a:p>
                      <a:pPr algn="ctr"/>
                      <a:r>
                        <a:rPr lang="en-US" sz="2000" b="0" dirty="0">
                          <a:latin typeface="Times New Roman" panose="02020603050405020304" pitchFamily="18" charset="0"/>
                          <a:cs typeface="Times New Roman" panose="02020603050405020304" pitchFamily="18" charset="0"/>
                        </a:rPr>
                        <a:t>7</a:t>
                      </a:r>
                    </a:p>
                  </a:txBody>
                  <a:tcPr/>
                </a:tc>
                <a:tc>
                  <a:txBody>
                    <a:bodyPr/>
                    <a:lstStyle/>
                    <a:p>
                      <a:pPr algn="ctr"/>
                      <a:r>
                        <a:rPr kumimoji="0" lang="en-US" sz="1800" b="0" kern="1200" dirty="0">
                          <a:solidFill>
                            <a:schemeClr val="tx1"/>
                          </a:solidFill>
                          <a:effectLst/>
                          <a:latin typeface="Times New Roman" pitchFamily="18" charset="0"/>
                          <a:ea typeface="+mn-ea"/>
                          <a:cs typeface="Times New Roman" pitchFamily="18" charset="0"/>
                        </a:rPr>
                        <a:t>An efficient auditing scheme for data storage security in cloud</a:t>
                      </a:r>
                      <a:endParaRPr lang="en-US" sz="1800" b="0" dirty="0">
                        <a:latin typeface="Times New Roman" panose="02020603050405020304" pitchFamily="18" charset="0"/>
                        <a:cs typeface="Times New Roman" panose="02020603050405020304" pitchFamily="18" charset="0"/>
                      </a:endParaRPr>
                    </a:p>
                  </a:txBody>
                  <a:tcPr/>
                </a:tc>
                <a:tc>
                  <a:txBody>
                    <a:bodyPr/>
                    <a:lstStyle/>
                    <a:p>
                      <a:r>
                        <a:rPr lang="en-US" dirty="0"/>
                        <a:t>2017</a:t>
                      </a:r>
                      <a:endParaRPr lang="en-IN" dirty="0"/>
                    </a:p>
                  </a:txBody>
                  <a:tcPr/>
                </a:tc>
                <a:tc>
                  <a:txBody>
                    <a:bodyPr/>
                    <a:lstStyle/>
                    <a:p>
                      <a:pPr algn="ct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kumimoji="0" lang="en-US" sz="1800" b="0" kern="1200" dirty="0">
                          <a:solidFill>
                            <a:schemeClr val="tx1"/>
                          </a:solidFill>
                          <a:effectLst/>
                          <a:latin typeface="Times New Roman" pitchFamily="18" charset="0"/>
                          <a:ea typeface="+mn-ea"/>
                          <a:cs typeface="Times New Roman" pitchFamily="18" charset="0"/>
                        </a:rPr>
                        <a:t>J Agarkhed, R Ashalatha</a:t>
                      </a:r>
                      <a:endParaRPr lang="en-US" sz="1800" b="0" dirty="0">
                        <a:latin typeface="Times New Roman" panose="02020603050405020304" pitchFamily="18" charset="0"/>
                        <a:cs typeface="Times New Roman" panose="02020603050405020304" pitchFamily="18" charset="0"/>
                      </a:endParaRPr>
                    </a:p>
                  </a:txBody>
                  <a:tcPr/>
                </a:tc>
                <a:tc>
                  <a:txBody>
                    <a:bodyPr/>
                    <a:lstStyle/>
                    <a:p>
                      <a:r>
                        <a:rPr lang="en-US" sz="1500" dirty="0"/>
                        <a:t>In this paper, we propose an efficient auditing system for fog-to-cloud computing. Although our system is not public auditing</a:t>
                      </a:r>
                      <a:endParaRPr lang="en-IN" sz="1500" dirty="0"/>
                    </a:p>
                  </a:txBody>
                  <a:tcPr/>
                </a:tc>
                <a:tc>
                  <a:txBody>
                    <a:bodyPr/>
                    <a:lstStyle/>
                    <a:p>
                      <a:r>
                        <a:rPr lang="en-IN" sz="1500" b="0" i="0" kern="1200" dirty="0">
                          <a:solidFill>
                            <a:schemeClr val="dk1"/>
                          </a:solidFill>
                          <a:effectLst/>
                          <a:latin typeface="+mn-lt"/>
                          <a:ea typeface="+mn-ea"/>
                          <a:cs typeface="+mn-cs"/>
                        </a:rPr>
                        <a:t>OpenSSL, CloudSim, Cloud Service Providers (CSP) APIs</a:t>
                      </a:r>
                      <a:br>
                        <a:rPr lang="en-IN" sz="1600" dirty="0"/>
                      </a:br>
                      <a:endParaRPr lang="en-IN" sz="1500" dirty="0"/>
                    </a:p>
                  </a:txBody>
                  <a:tcPr/>
                </a:tc>
                <a:extLst>
                  <a:ext uri="{0D108BD9-81ED-4DB2-BD59-A6C34878D82A}">
                    <a16:rowId xmlns:a16="http://schemas.microsoft.com/office/drawing/2014/main" val="2261355722"/>
                  </a:ext>
                </a:extLst>
              </a:tr>
              <a:tr h="1610869">
                <a:tc>
                  <a:txBody>
                    <a:bodyPr/>
                    <a:lstStyle/>
                    <a:p>
                      <a:pPr algn="ctr"/>
                      <a:r>
                        <a:rPr lang="en-US" sz="2000" b="0" dirty="0">
                          <a:latin typeface="Times New Roman" panose="02020603050405020304" pitchFamily="18" charset="0"/>
                          <a:cs typeface="Times New Roman" panose="02020603050405020304" pitchFamily="18" charset="0"/>
                        </a:rPr>
                        <a:t>8</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mn-lt"/>
                          <a:ea typeface="+mn-ea"/>
                          <a:cs typeface="+mn-cs"/>
                        </a:rPr>
                        <a:t>Third Party Public Auditing on Cloud Storage using the Cryptographic Algorithm</a:t>
                      </a:r>
                      <a:endParaRPr lang="en-US" sz="1800" b="0" dirty="0">
                        <a:latin typeface="Times New Roman" pitchFamily="18" charset="0"/>
                        <a:cs typeface="Times New Roman" pitchFamily="18" charset="0"/>
                      </a:endParaRPr>
                    </a:p>
                  </a:txBody>
                  <a:tcPr/>
                </a:tc>
                <a:tc>
                  <a:txBody>
                    <a:bodyPr/>
                    <a:lstStyle/>
                    <a:p>
                      <a:r>
                        <a:rPr lang="en-US" dirty="0"/>
                        <a:t>2017</a:t>
                      </a:r>
                      <a:endParaRPr lang="en-IN" dirty="0"/>
                    </a:p>
                  </a:txBody>
                  <a:tcPr/>
                </a:tc>
                <a:tc>
                  <a:txBody>
                    <a:bodyPr/>
                    <a:lstStyle/>
                    <a:p>
                      <a:pPr algn="ctr"/>
                      <a:r>
                        <a:rPr kumimoji="0" lang="en-US" sz="1800" b="0" kern="1200" dirty="0">
                          <a:solidFill>
                            <a:schemeClr val="tx1"/>
                          </a:solidFill>
                          <a:effectLst/>
                          <a:latin typeface="+mn-lt"/>
                          <a:ea typeface="+mn-ea"/>
                          <a:cs typeface="+mn-cs"/>
                        </a:rPr>
                        <a:t>B.L Adokshaja, and S.J.Saritha</a:t>
                      </a:r>
                      <a:endParaRPr lang="en-US" sz="1800" b="0" dirty="0">
                        <a:latin typeface="Times New Roman" pitchFamily="18" charset="0"/>
                        <a:cs typeface="Times New Roman" pitchFamily="18" charset="0"/>
                      </a:endParaRPr>
                    </a:p>
                  </a:txBody>
                  <a:tcPr/>
                </a:tc>
                <a:tc>
                  <a:txBody>
                    <a:bodyPr/>
                    <a:lstStyle/>
                    <a:p>
                      <a:r>
                        <a:rPr lang="en-US" sz="1400" dirty="0"/>
                        <a:t>An efficient and securable privacy preserving public auditing scheme is been proposed. It achieves privacy preserving and public auditing The data is split into parts and then stored in the in the cloud storage</a:t>
                      </a:r>
                      <a:endParaRPr lang="en-IN" sz="1400" dirty="0"/>
                    </a:p>
                  </a:txBody>
                  <a:tcPr/>
                </a:tc>
                <a:tc>
                  <a:txBody>
                    <a:bodyPr/>
                    <a:lstStyle/>
                    <a:p>
                      <a:r>
                        <a:rPr lang="en-IN" sz="1500" b="0" i="0" kern="1200" dirty="0">
                          <a:solidFill>
                            <a:schemeClr val="dk1"/>
                          </a:solidFill>
                          <a:effectLst/>
                          <a:latin typeface="+mn-lt"/>
                          <a:ea typeface="+mn-ea"/>
                          <a:cs typeface="+mn-cs"/>
                        </a:rPr>
                        <a:t>Secure Hash Algorithm, Python, Network Security Tools</a:t>
                      </a:r>
                      <a:endParaRPr lang="en-IN" sz="1500" b="0" dirty="0"/>
                    </a:p>
                  </a:txBody>
                  <a:tcPr/>
                </a:tc>
                <a:extLst>
                  <a:ext uri="{0D108BD9-81ED-4DB2-BD59-A6C34878D82A}">
                    <a16:rowId xmlns:a16="http://schemas.microsoft.com/office/drawing/2014/main" val="4161170541"/>
                  </a:ext>
                </a:extLst>
              </a:tr>
              <a:tr h="1217220">
                <a:tc>
                  <a:txBody>
                    <a:bodyPr/>
                    <a:lstStyle/>
                    <a:p>
                      <a:pPr algn="ctr"/>
                      <a:r>
                        <a:rPr lang="en-US" sz="2000" b="0" dirty="0">
                          <a:latin typeface="Times New Roman" panose="02020603050405020304" pitchFamily="18" charset="0"/>
                          <a:cs typeface="Times New Roman" panose="02020603050405020304" pitchFamily="18" charset="0"/>
                        </a:rPr>
                        <a:t>9</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mn-lt"/>
                          <a:ea typeface="+mn-ea"/>
                          <a:cs typeface="+mn-cs"/>
                        </a:rPr>
                        <a:t>Cloud Server Storage Security using TPA</a:t>
                      </a:r>
                      <a:endParaRPr lang="en-US" sz="1800" b="0" dirty="0">
                        <a:latin typeface="Times New Roman" pitchFamily="18" charset="0"/>
                        <a:cs typeface="Times New Roman" pitchFamily="18" charset="0"/>
                      </a:endParaRPr>
                    </a:p>
                  </a:txBody>
                  <a:tcPr/>
                </a:tc>
                <a:tc>
                  <a:txBody>
                    <a:bodyPr/>
                    <a:lstStyle/>
                    <a:p>
                      <a:r>
                        <a:rPr lang="en-US" dirty="0"/>
                        <a:t>2014</a:t>
                      </a:r>
                      <a:endParaRPr lang="en-IN" dirty="0"/>
                    </a:p>
                  </a:txBody>
                  <a:tcPr/>
                </a:tc>
                <a:tc>
                  <a:txBody>
                    <a:bodyPr/>
                    <a:lstStyle/>
                    <a:p>
                      <a:pPr algn="ctr"/>
                      <a:r>
                        <a:rPr kumimoji="0" lang="en-US" sz="1800" b="0" kern="1200" dirty="0">
                          <a:solidFill>
                            <a:schemeClr val="tx1"/>
                          </a:solidFill>
                          <a:effectLst/>
                          <a:latin typeface="+mn-lt"/>
                          <a:ea typeface="+mn-ea"/>
                          <a:cs typeface="+mn-cs"/>
                        </a:rPr>
                        <a:t>IK Meenakshi and Sudha George</a:t>
                      </a:r>
                      <a:endParaRPr lang="en-US" sz="1800" b="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The process such as the data owner can check the integrity of their data stored in cloud server using TPA which can be done inefficient manner</a:t>
                      </a:r>
                      <a:endParaRPr lang="en-IN" sz="1600" dirty="0"/>
                    </a:p>
                  </a:txBody>
                  <a:tcPr/>
                </a:tc>
                <a:tc>
                  <a:txBody>
                    <a:bodyPr/>
                    <a:lstStyle/>
                    <a:p>
                      <a:r>
                        <a:rPr lang="en-IN" sz="1500" b="0" i="0" kern="1200" dirty="0">
                          <a:solidFill>
                            <a:schemeClr val="dk1"/>
                          </a:solidFill>
                          <a:effectLst/>
                          <a:latin typeface="+mn-lt"/>
                          <a:ea typeface="+mn-ea"/>
                          <a:cs typeface="+mn-cs"/>
                        </a:rPr>
                        <a:t>Django (Python), Ruby on Rails (Ruby), MongoDB, MySQL</a:t>
                      </a:r>
                      <a:endParaRPr lang="en-IN" sz="1500" b="0" dirty="0"/>
                    </a:p>
                  </a:txBody>
                  <a:tcPr/>
                </a:tc>
                <a:extLst>
                  <a:ext uri="{0D108BD9-81ED-4DB2-BD59-A6C34878D82A}">
                    <a16:rowId xmlns:a16="http://schemas.microsoft.com/office/drawing/2014/main" val="527226875"/>
                  </a:ext>
                </a:extLst>
              </a:tr>
            </a:tbl>
          </a:graphicData>
        </a:graphic>
      </p:graphicFrame>
    </p:spTree>
    <p:extLst>
      <p:ext uri="{BB962C8B-B14F-4D97-AF65-F5344CB8AC3E}">
        <p14:creationId xmlns:p14="http://schemas.microsoft.com/office/powerpoint/2010/main" val="209435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87D0C-B56E-F6C3-4E41-7FE5AB6EE951}"/>
              </a:ext>
            </a:extLst>
          </p:cNvPr>
          <p:cNvSpPr txBox="1"/>
          <p:nvPr/>
        </p:nvSpPr>
        <p:spPr>
          <a:xfrm>
            <a:off x="1636388" y="1951672"/>
            <a:ext cx="9090753" cy="1883657"/>
          </a:xfrm>
          <a:prstGeom prst="rect">
            <a:avLst/>
          </a:prstGeom>
          <a:noFill/>
        </p:spPr>
        <p:txBody>
          <a:bodyPr wrap="square">
            <a:spAutoFit/>
          </a:bodyPr>
          <a:lstStyle/>
          <a:p>
            <a:pPr marL="137160" indent="0" algn="just">
              <a:lnSpc>
                <a:spcPct val="150000"/>
              </a:lnSpc>
              <a:buNone/>
            </a:pPr>
            <a:r>
              <a:rPr lang="en-US" sz="2000" dirty="0">
                <a:latin typeface="Times New Roman" pitchFamily="18" charset="0"/>
                <a:cs typeface="Times New Roman" pitchFamily="18" charset="0"/>
              </a:rPr>
              <a:t>All data stored in the cloud is handled by their cloud service providers or the caretaker of the cloud. The data owner is concerned about the authenticity and reliability of the data stored in the cloud as the data owners. Data can be misappropriated or altered by any unauthorized user or person.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nvSpPr>
        <p:spPr>
          <a:xfrm>
            <a:off x="2022294" y="-350430"/>
            <a:ext cx="8911687" cy="128089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EXISTING METHOD</a:t>
            </a:r>
          </a:p>
        </p:txBody>
      </p:sp>
      <p:pic>
        <p:nvPicPr>
          <p:cNvPr id="2" name="Picture 1">
            <a:extLst>
              <a:ext uri="{FF2B5EF4-FFF2-40B4-BE49-F238E27FC236}">
                <a16:creationId xmlns:a16="http://schemas.microsoft.com/office/drawing/2014/main" id="{F809E776-9035-90C1-F33F-F729A75F325E}"/>
              </a:ext>
            </a:extLst>
          </p:cNvPr>
          <p:cNvPicPr>
            <a:picLocks noChangeAspect="1"/>
          </p:cNvPicPr>
          <p:nvPr/>
        </p:nvPicPr>
        <p:blipFill>
          <a:blip r:embed="rId2"/>
          <a:stretch>
            <a:fillRect/>
          </a:stretch>
        </p:blipFill>
        <p:spPr>
          <a:xfrm>
            <a:off x="93570" y="57884"/>
            <a:ext cx="1329043" cy="646232"/>
          </a:xfrm>
          <a:prstGeom prst="rect">
            <a:avLst/>
          </a:prstGeom>
        </p:spPr>
      </p:pic>
    </p:spTree>
    <p:extLst>
      <p:ext uri="{BB962C8B-B14F-4D97-AF65-F5344CB8AC3E}">
        <p14:creationId xmlns:p14="http://schemas.microsoft.com/office/powerpoint/2010/main" val="368987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40156" y="-309486"/>
            <a:ext cx="8911687" cy="128089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r>
              <a:rPr lang="en-US" sz="3200" b="1" dirty="0">
                <a:solidFill>
                  <a:schemeClr val="tx1"/>
                </a:solidFill>
                <a:latin typeface="Times New Roman" panose="02020603050405020304" pitchFamily="18" charset="0"/>
                <a:cs typeface="Times New Roman" panose="02020603050405020304" pitchFamily="18" charset="0"/>
              </a:rPr>
              <a:t>DIS ADVANTAGES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32094" y="1535346"/>
            <a:ext cx="11527809" cy="4448462"/>
          </a:xfrm>
          <a:prstGeom prst="rect">
            <a:avLst/>
          </a:prstGeom>
        </p:spPr>
        <p:txBody>
          <a:bodyPr wrap="square">
            <a:sp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1. Complexity:</a:t>
            </a:r>
            <a:r>
              <a:rPr lang="en-US" sz="2000" dirty="0">
                <a:latin typeface="Times New Roman" panose="02020603050405020304" pitchFamily="18" charset="0"/>
                <a:ea typeface="Calibri" panose="020F0502020204030204" pitchFamily="34" charset="0"/>
                <a:cs typeface="Times New Roman" panose="02020603050405020304" pitchFamily="18" charset="0"/>
              </a:rPr>
              <a:t> Implementing a secure data dynamics and public auditing scheme for cloud storage can be complex and require significant expertise in cryptography and security. This complexity can lead to potential vulnerabilities if not properly designed and implemented.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2. Performance Overhead:</a:t>
            </a:r>
            <a:r>
              <a:rPr lang="en-US" sz="2000" dirty="0">
                <a:latin typeface="Times New Roman" panose="02020603050405020304" pitchFamily="18" charset="0"/>
                <a:ea typeface="Calibri" panose="020F0502020204030204" pitchFamily="34" charset="0"/>
                <a:cs typeface="Times New Roman" panose="02020603050405020304" pitchFamily="18" charset="0"/>
              </a:rPr>
              <a:t> Adding security measures and auditing mechanisms can introduce performance overhead, potentially impacting data access and retrieval times. This can be particularly concerning for cloud storage, where users expect fast and seamless access to their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 Resource Consumption:</a:t>
            </a:r>
            <a:r>
              <a:rPr lang="en-US" sz="2000" dirty="0">
                <a:latin typeface="Times New Roman" panose="02020603050405020304" pitchFamily="18" charset="0"/>
                <a:ea typeface="Calibri" panose="020F0502020204030204" pitchFamily="34" charset="0"/>
                <a:cs typeface="Times New Roman" panose="02020603050405020304" pitchFamily="18" charset="0"/>
              </a:rPr>
              <a:t> Public auditing schemes may require additional computational resources, such as CPU cycles and memory, to carry out auditing and verification tasks. This increased resource consumption could result in higher costs for cloud service providers and users</a:t>
            </a:r>
          </a:p>
        </p:txBody>
      </p:sp>
      <p:pic>
        <p:nvPicPr>
          <p:cNvPr id="2" name="Picture 1">
            <a:extLst>
              <a:ext uri="{FF2B5EF4-FFF2-40B4-BE49-F238E27FC236}">
                <a16:creationId xmlns:a16="http://schemas.microsoft.com/office/drawing/2014/main" id="{D2592257-64D1-ABAC-77A2-B8533A7D2387}"/>
              </a:ext>
            </a:extLst>
          </p:cNvPr>
          <p:cNvPicPr>
            <a:picLocks noChangeAspect="1"/>
          </p:cNvPicPr>
          <p:nvPr/>
        </p:nvPicPr>
        <p:blipFill>
          <a:blip r:embed="rId2"/>
          <a:stretch>
            <a:fillRect/>
          </a:stretch>
        </p:blipFill>
        <p:spPr>
          <a:xfrm>
            <a:off x="70124" y="67784"/>
            <a:ext cx="1329043" cy="646232"/>
          </a:xfrm>
          <a:prstGeom prst="rect">
            <a:avLst/>
          </a:prstGeom>
        </p:spPr>
      </p:pic>
    </p:spTree>
    <p:extLst>
      <p:ext uri="{BB962C8B-B14F-4D97-AF65-F5344CB8AC3E}">
        <p14:creationId xmlns:p14="http://schemas.microsoft.com/office/powerpoint/2010/main" val="225872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5C865-3B01-4186-9153-3FF19D4C0BD5}"/>
              </a:ext>
            </a:extLst>
          </p:cNvPr>
          <p:cNvSpPr txBox="1"/>
          <p:nvPr/>
        </p:nvSpPr>
        <p:spPr>
          <a:xfrm>
            <a:off x="418070" y="2097097"/>
            <a:ext cx="11355860" cy="2663806"/>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Key Management:</a:t>
            </a:r>
            <a:r>
              <a:rPr lang="en-US" dirty="0">
                <a:latin typeface="Times New Roman" panose="02020603050405020304" pitchFamily="18" charset="0"/>
                <a:ea typeface="Calibri" panose="020F0502020204030204" pitchFamily="34" charset="0"/>
                <a:cs typeface="Times New Roman" panose="02020603050405020304" pitchFamily="18" charset="0"/>
              </a:rPr>
              <a:t> Ensuring the security and integrity of encryption keys and auditing tokens is crucial in any secure cloud storage scheme. Key management can be challenging and prone to human errors, potentially leading to security breaches.</a:t>
            </a: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 Privacy Concerns:</a:t>
            </a:r>
            <a:r>
              <a:rPr lang="en-US" dirty="0">
                <a:latin typeface="Times New Roman" panose="02020603050405020304" pitchFamily="18" charset="0"/>
                <a:ea typeface="Calibri" panose="020F0502020204030204" pitchFamily="34" charset="0"/>
                <a:cs typeface="Times New Roman" panose="02020603050405020304" pitchFamily="18" charset="0"/>
              </a:rPr>
              <a:t> Public auditing schemes, by their nature, involve third-party verification of data integrity, which could raise privacy concerns for some users. Users might be hesitant to have their data audited by external parties, even if it is for security purposes.</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308413-4FEC-4EB2-BB03-A14D493AC60B}"/>
              </a:ext>
            </a:extLst>
          </p:cNvPr>
          <p:cNvPicPr>
            <a:picLocks noChangeAspect="1"/>
          </p:cNvPicPr>
          <p:nvPr/>
        </p:nvPicPr>
        <p:blipFill>
          <a:blip r:embed="rId2"/>
          <a:stretch>
            <a:fillRect/>
          </a:stretch>
        </p:blipFill>
        <p:spPr>
          <a:xfrm>
            <a:off x="70124" y="67784"/>
            <a:ext cx="1329043" cy="646232"/>
          </a:xfrm>
          <a:prstGeom prst="rect">
            <a:avLst/>
          </a:prstGeom>
        </p:spPr>
      </p:pic>
      <p:sp>
        <p:nvSpPr>
          <p:cNvPr id="5" name="Title 1">
            <a:extLst>
              <a:ext uri="{FF2B5EF4-FFF2-40B4-BE49-F238E27FC236}">
                <a16:creationId xmlns:a16="http://schemas.microsoft.com/office/drawing/2014/main" id="{BF2C7162-6943-4651-A32F-8608E18E0FE6}"/>
              </a:ext>
            </a:extLst>
          </p:cNvPr>
          <p:cNvSpPr txBox="1">
            <a:spLocks/>
          </p:cNvSpPr>
          <p:nvPr/>
        </p:nvSpPr>
        <p:spPr>
          <a:xfrm>
            <a:off x="1726653" y="390900"/>
            <a:ext cx="8911687" cy="128089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r>
              <a:rPr lang="en-US" sz="3200" b="1" dirty="0">
                <a:solidFill>
                  <a:schemeClr val="tx1"/>
                </a:solidFill>
                <a:latin typeface="Times New Roman" panose="02020603050405020304" pitchFamily="18" charset="0"/>
                <a:cs typeface="Times New Roman" panose="02020603050405020304" pitchFamily="18" charset="0"/>
              </a:rPr>
              <a:t>DIS ADVANTAGES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50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A9958-9B6E-219F-864D-A6B48C74BC6D}"/>
              </a:ext>
            </a:extLst>
          </p:cNvPr>
          <p:cNvSpPr txBox="1"/>
          <p:nvPr/>
        </p:nvSpPr>
        <p:spPr>
          <a:xfrm>
            <a:off x="1480369" y="2215724"/>
            <a:ext cx="8919225" cy="1883657"/>
          </a:xfrm>
          <a:prstGeom prst="rect">
            <a:avLst/>
          </a:prstGeom>
          <a:noFill/>
        </p:spPr>
        <p:txBody>
          <a:bodyPr wrap="square">
            <a:spAutoFit/>
          </a:bodyPr>
          <a:lstStyle/>
          <a:p>
            <a:pPr marL="137160" indent="0" algn="just">
              <a:lnSpc>
                <a:spcPct val="150000"/>
              </a:lnSpc>
              <a:buNone/>
            </a:pPr>
            <a:r>
              <a:rPr lang="en-US" sz="2000" dirty="0">
                <a:latin typeface="Times New Roman" pitchFamily="18" charset="0"/>
                <a:cs typeface="Times New Roman" pitchFamily="18" charset="0"/>
              </a:rPr>
              <a:t>This proposed auditing scheme composes the use of the AES-256 algorithm for encryption, SHA-512 for integrity check and RSA-15360 for public key encryption. And perform data dynamics operation which deals with mostly insertion, deletion, and, modification.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nvSpPr>
        <p:spPr>
          <a:xfrm>
            <a:off x="2035941" y="0"/>
            <a:ext cx="8911687" cy="803456"/>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PROPOSED METHOD</a:t>
            </a:r>
          </a:p>
        </p:txBody>
      </p:sp>
      <p:pic>
        <p:nvPicPr>
          <p:cNvPr id="2" name="Picture 1">
            <a:extLst>
              <a:ext uri="{FF2B5EF4-FFF2-40B4-BE49-F238E27FC236}">
                <a16:creationId xmlns:a16="http://schemas.microsoft.com/office/drawing/2014/main" id="{CFC43F6F-B418-906B-41A8-83AC227A3CD4}"/>
              </a:ext>
            </a:extLst>
          </p:cNvPr>
          <p:cNvPicPr>
            <a:picLocks noChangeAspect="1"/>
          </p:cNvPicPr>
          <p:nvPr/>
        </p:nvPicPr>
        <p:blipFill>
          <a:blip r:embed="rId2"/>
          <a:stretch>
            <a:fillRect/>
          </a:stretch>
        </p:blipFill>
        <p:spPr>
          <a:xfrm>
            <a:off x="70339" y="78612"/>
            <a:ext cx="1329043" cy="646232"/>
          </a:xfrm>
          <a:prstGeom prst="rect">
            <a:avLst/>
          </a:prstGeom>
        </p:spPr>
      </p:pic>
    </p:spTree>
    <p:extLst>
      <p:ext uri="{BB962C8B-B14F-4D97-AF65-F5344CB8AC3E}">
        <p14:creationId xmlns:p14="http://schemas.microsoft.com/office/powerpoint/2010/main" val="197109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776080" y="596805"/>
            <a:ext cx="8911687" cy="728701"/>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ADVANTAGES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917" y="2103506"/>
            <a:ext cx="11514163" cy="4448462"/>
          </a:xfrm>
          <a:prstGeom prst="rect">
            <a:avLst/>
          </a:prstGeom>
        </p:spPr>
        <p:txBody>
          <a:bodyPr wrap="square">
            <a:sp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1. Data Confidentiality:</a:t>
            </a:r>
            <a:r>
              <a:rPr lang="en-US" sz="2000" dirty="0">
                <a:latin typeface="Times New Roman" panose="02020603050405020304" pitchFamily="18" charset="0"/>
                <a:ea typeface="Calibri" panose="020F0502020204030204" pitchFamily="34" charset="0"/>
                <a:cs typeface="Times New Roman" panose="02020603050405020304" pitchFamily="18" charset="0"/>
              </a:rPr>
              <a:t> By encrypting each operation and the data itself, the sensitive information remains confidential and protected from unauthorized access. Only authorized users with the proper decryption keys can access the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2. Data Integrity:</a:t>
            </a:r>
            <a:r>
              <a:rPr lang="en-US" sz="2000" dirty="0">
                <a:latin typeface="Times New Roman" panose="02020603050405020304" pitchFamily="18" charset="0"/>
                <a:ea typeface="Calibri" panose="020F0502020204030204" pitchFamily="34" charset="0"/>
                <a:cs typeface="Times New Roman" panose="02020603050405020304" pitchFamily="18" charset="0"/>
              </a:rPr>
              <a:t> The use of encryption ensures the integrity of the data. Any unauthorized modifications or tampering attempts can be detected since the encrypted data will not match the expected values during decryption.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 Secure Data Operations:</a:t>
            </a:r>
            <a:r>
              <a:rPr lang="en-US" sz="2000" dirty="0">
                <a:latin typeface="Times New Roman" panose="02020603050405020304" pitchFamily="18" charset="0"/>
                <a:ea typeface="Calibri" panose="020F0502020204030204" pitchFamily="34" charset="0"/>
                <a:cs typeface="Times New Roman" panose="02020603050405020304" pitchFamily="18" charset="0"/>
              </a:rPr>
              <a:t> Users can perform various operations on their data securely, including modifications, deletions, and append operations. The encryption ensures that these operations are performed securely without compromising the data's privacy or integrity.</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057C8B3A-E76F-7F50-3162-E4A69E444091}"/>
              </a:ext>
            </a:extLst>
          </p:cNvPr>
          <p:cNvPicPr>
            <a:picLocks noChangeAspect="1"/>
          </p:cNvPicPr>
          <p:nvPr/>
        </p:nvPicPr>
        <p:blipFill>
          <a:blip r:embed="rId2"/>
          <a:stretch>
            <a:fillRect/>
          </a:stretch>
        </p:blipFill>
        <p:spPr>
          <a:xfrm>
            <a:off x="0" y="0"/>
            <a:ext cx="1329043" cy="646232"/>
          </a:xfrm>
          <a:prstGeom prst="rect">
            <a:avLst/>
          </a:prstGeom>
        </p:spPr>
      </p:pic>
    </p:spTree>
    <p:extLst>
      <p:ext uri="{BB962C8B-B14F-4D97-AF65-F5344CB8AC3E}">
        <p14:creationId xmlns:p14="http://schemas.microsoft.com/office/powerpoint/2010/main" val="365990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26D37-3D60-49CD-9187-CD469F24A234}"/>
              </a:ext>
            </a:extLst>
          </p:cNvPr>
          <p:cNvSpPr txBox="1"/>
          <p:nvPr/>
        </p:nvSpPr>
        <p:spPr>
          <a:xfrm>
            <a:off x="430427" y="2046526"/>
            <a:ext cx="11331146" cy="3628366"/>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Accountability and Auditability:</a:t>
            </a:r>
            <a:r>
              <a:rPr lang="en-US" dirty="0">
                <a:latin typeface="Times New Roman" panose="02020603050405020304" pitchFamily="18" charset="0"/>
                <a:ea typeface="Calibri" panose="020F0502020204030204" pitchFamily="34" charset="0"/>
                <a:cs typeface="Times New Roman" panose="02020603050405020304" pitchFamily="18" charset="0"/>
              </a:rPr>
              <a:t> Public auditing mechanisms allow for the verification and accountability of data operations. Each operation is recorded in encrypted form, enabling auditing for detecting any unauthorized changes or discrepancies in the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 Trust and Compliance:</a:t>
            </a:r>
            <a:r>
              <a:rPr lang="en-US" dirty="0">
                <a:latin typeface="Times New Roman" panose="02020603050405020304" pitchFamily="18" charset="0"/>
                <a:ea typeface="Calibri" panose="020F0502020204030204" pitchFamily="34" charset="0"/>
                <a:cs typeface="Times New Roman" panose="02020603050405020304" pitchFamily="18" charset="0"/>
              </a:rPr>
              <a:t> The combination of secure data dynamics and public auditing enhances trust in cloud storage systems. It helps meet compliance requirements for data security, privacy, and regulatory standards, as the system provides mechanisms for data protection and accountability.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6. Versatility:</a:t>
            </a:r>
            <a:r>
              <a:rPr lang="en-US" dirty="0">
                <a:latin typeface="Times New Roman" panose="02020603050405020304" pitchFamily="18" charset="0"/>
                <a:ea typeface="Calibri" panose="020F0502020204030204" pitchFamily="34" charset="0"/>
                <a:cs typeface="Times New Roman" panose="02020603050405020304" pitchFamily="18" charset="0"/>
              </a:rPr>
              <a:t> The approach can be applied to text data of various formats and sizes, making it applicable to a wide range of applications and use cases.</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F3BD9C3-7E1E-4800-8D1B-599C384BB836}"/>
              </a:ext>
            </a:extLst>
          </p:cNvPr>
          <p:cNvPicPr>
            <a:picLocks noChangeAspect="1"/>
          </p:cNvPicPr>
          <p:nvPr/>
        </p:nvPicPr>
        <p:blipFill>
          <a:blip r:embed="rId2"/>
          <a:stretch>
            <a:fillRect/>
          </a:stretch>
        </p:blipFill>
        <p:spPr>
          <a:xfrm>
            <a:off x="0" y="0"/>
            <a:ext cx="1329043" cy="646232"/>
          </a:xfrm>
          <a:prstGeom prst="rect">
            <a:avLst/>
          </a:prstGeom>
        </p:spPr>
      </p:pic>
      <p:sp>
        <p:nvSpPr>
          <p:cNvPr id="5" name="Title 1">
            <a:extLst>
              <a:ext uri="{FF2B5EF4-FFF2-40B4-BE49-F238E27FC236}">
                <a16:creationId xmlns:a16="http://schemas.microsoft.com/office/drawing/2014/main" id="{780180CD-6B73-4224-A26D-E12BF0111AB1}"/>
              </a:ext>
            </a:extLst>
          </p:cNvPr>
          <p:cNvSpPr>
            <a:spLocks noGrp="1"/>
          </p:cNvSpPr>
          <p:nvPr/>
        </p:nvSpPr>
        <p:spPr>
          <a:xfrm>
            <a:off x="1776080" y="596805"/>
            <a:ext cx="8911687" cy="728701"/>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ADVANTAGES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3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60759" y="-2627"/>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19314" y="6268865"/>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EA25E8D-ECE2-93B8-40C5-6FF2C736D202}"/>
              </a:ext>
            </a:extLst>
          </p:cNvPr>
          <p:cNvPicPr>
            <a:picLocks noChangeAspect="1"/>
          </p:cNvPicPr>
          <p:nvPr/>
        </p:nvPicPr>
        <p:blipFill>
          <a:blip r:embed="rId2"/>
          <a:stretch>
            <a:fillRect/>
          </a:stretch>
        </p:blipFill>
        <p:spPr>
          <a:xfrm>
            <a:off x="109201" y="145338"/>
            <a:ext cx="1329043" cy="646232"/>
          </a:xfrm>
          <a:prstGeom prst="rect">
            <a:avLst/>
          </a:prstGeom>
        </p:spPr>
      </p:pic>
      <p:pic>
        <p:nvPicPr>
          <p:cNvPr id="6" name="Picture 5" descr="C:\Users\0598\AppData\Local\Temp\BLQRT1qq00QY06p3.png">
            <a:extLst>
              <a:ext uri="{FF2B5EF4-FFF2-40B4-BE49-F238E27FC236}">
                <a16:creationId xmlns:a16="http://schemas.microsoft.com/office/drawing/2014/main" id="{E50FEBF2-38D9-4BAF-B324-18EE27FDD7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7968" y="690352"/>
            <a:ext cx="10206681" cy="5477295"/>
          </a:xfrm>
          <a:prstGeom prst="rect">
            <a:avLst/>
          </a:prstGeom>
          <a:noFill/>
          <a:ln>
            <a:noFill/>
          </a:ln>
        </p:spPr>
      </p:pic>
    </p:spTree>
    <p:extLst>
      <p:ext uri="{BB962C8B-B14F-4D97-AF65-F5344CB8AC3E}">
        <p14:creationId xmlns:p14="http://schemas.microsoft.com/office/powerpoint/2010/main" val="3927523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3219" y="292868"/>
            <a:ext cx="8911687" cy="865406"/>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HARDWARE AND SOFTWARE REQUIREMENTS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87755" y="1515652"/>
            <a:ext cx="8915400" cy="4545885"/>
          </a:xfrm>
        </p:spPr>
        <p:txBody>
          <a:bodyPr>
            <a:normAutofit/>
          </a:bodyPr>
          <a:lstStyle/>
          <a:p>
            <a:pPr>
              <a:lnSpc>
                <a:spcPct val="150000"/>
              </a:lnSpc>
            </a:pPr>
            <a:r>
              <a:rPr lang="en-US" sz="2000" b="1" dirty="0">
                <a:latin typeface="Times New Roman" pitchFamily="18" charset="0"/>
                <a:cs typeface="Times New Roman" pitchFamily="18" charset="0"/>
              </a:rPr>
              <a:t>H/W System Configuration:-</a:t>
            </a:r>
          </a:p>
          <a:p>
            <a:pPr lvl="0">
              <a:lnSpc>
                <a:spcPct val="150000"/>
              </a:lnSpc>
            </a:pPr>
            <a:r>
              <a:rPr lang="en-US" sz="2000" dirty="0">
                <a:latin typeface="Times New Roman" pitchFamily="18" charset="0"/>
                <a:cs typeface="Times New Roman" pitchFamily="18" charset="0"/>
              </a:rPr>
              <a:t>Processor            	   -    I3/Intel Processor</a:t>
            </a:r>
            <a:endParaRPr lang="en-US" sz="2000" b="1"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RAM                              -    4GB (min)</a:t>
            </a:r>
          </a:p>
          <a:p>
            <a:pPr lvl="0">
              <a:lnSpc>
                <a:spcPct val="150000"/>
              </a:lnSpc>
            </a:pPr>
            <a:r>
              <a:rPr lang="en-US" sz="2000" dirty="0">
                <a:latin typeface="Times New Roman" pitchFamily="18" charset="0"/>
                <a:cs typeface="Times New Roman" pitchFamily="18" charset="0"/>
              </a:rPr>
              <a:t>Hard Disk                      -   160GB</a:t>
            </a:r>
          </a:p>
          <a:p>
            <a:pPr lvl="0">
              <a:lnSpc>
                <a:spcPct val="150000"/>
              </a:lnSpc>
            </a:pPr>
            <a:r>
              <a:rPr lang="en-US" sz="2000" dirty="0">
                <a:latin typeface="Times New Roman" pitchFamily="18" charset="0"/>
                <a:cs typeface="Times New Roman" pitchFamily="18" charset="0"/>
              </a:rPr>
              <a:t>Key Board                     -    Standard Windows Keyboard</a:t>
            </a:r>
          </a:p>
          <a:p>
            <a:pPr lvl="0">
              <a:lnSpc>
                <a:spcPct val="150000"/>
              </a:lnSpc>
            </a:pPr>
            <a:r>
              <a:rPr lang="en-US" sz="2000" dirty="0">
                <a:latin typeface="Times New Roman" pitchFamily="18" charset="0"/>
                <a:cs typeface="Times New Roman" pitchFamily="18" charset="0"/>
              </a:rPr>
              <a:t>Mouse                            -    Two or Three Button Mouse</a:t>
            </a:r>
          </a:p>
          <a:p>
            <a:pPr lvl="0">
              <a:lnSpc>
                <a:spcPct val="150000"/>
              </a:lnSpc>
            </a:pPr>
            <a:r>
              <a:rPr lang="en-US" sz="2000" dirty="0">
                <a:latin typeface="Times New Roman" pitchFamily="18" charset="0"/>
                <a:cs typeface="Times New Roman" pitchFamily="18" charset="0"/>
              </a:rPr>
              <a:t>Monitor                          -    SVGA</a:t>
            </a:r>
          </a:p>
        </p:txBody>
      </p:sp>
      <p:pic>
        <p:nvPicPr>
          <p:cNvPr id="2" name="Picture 1">
            <a:extLst>
              <a:ext uri="{FF2B5EF4-FFF2-40B4-BE49-F238E27FC236}">
                <a16:creationId xmlns:a16="http://schemas.microsoft.com/office/drawing/2014/main" id="{B11A05FE-5552-26D2-8FC5-7B26D7A87287}"/>
              </a:ext>
            </a:extLst>
          </p:cNvPr>
          <p:cNvPicPr>
            <a:picLocks noChangeAspect="1"/>
          </p:cNvPicPr>
          <p:nvPr/>
        </p:nvPicPr>
        <p:blipFill>
          <a:blip r:embed="rId2"/>
          <a:stretch>
            <a:fillRect/>
          </a:stretch>
        </p:blipFill>
        <p:spPr>
          <a:xfrm>
            <a:off x="10742515" y="40993"/>
            <a:ext cx="1329043" cy="646232"/>
          </a:xfrm>
          <a:prstGeom prst="rect">
            <a:avLst/>
          </a:prstGeom>
        </p:spPr>
      </p:pic>
    </p:spTree>
    <p:extLst>
      <p:ext uri="{BB962C8B-B14F-4D97-AF65-F5344CB8AC3E}">
        <p14:creationId xmlns:p14="http://schemas.microsoft.com/office/powerpoint/2010/main" val="4080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98707" y="269143"/>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b="1" dirty="0">
                <a:solidFill>
                  <a:schemeClr val="tx1"/>
                </a:solidFill>
                <a:latin typeface="Times New Roman" panose="02020603050405020304" pitchFamily="18" charset="0"/>
                <a:cs typeface="Times New Roman" panose="02020603050405020304" pitchFamily="18" charset="0"/>
              </a:rPr>
              <a:t>INDEX</a:t>
            </a:r>
          </a:p>
        </p:txBody>
      </p:sp>
      <p:sp>
        <p:nvSpPr>
          <p:cNvPr id="7"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5394621" y="95172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Output Screens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4859B1F-C637-0093-7C08-611BF15BB936}"/>
              </a:ext>
            </a:extLst>
          </p:cNvPr>
          <p:cNvPicPr>
            <a:picLocks noChangeAspect="1"/>
          </p:cNvPicPr>
          <p:nvPr/>
        </p:nvPicPr>
        <p:blipFill>
          <a:blip r:embed="rId2"/>
          <a:stretch>
            <a:fillRect/>
          </a:stretch>
        </p:blipFill>
        <p:spPr>
          <a:xfrm>
            <a:off x="107911" y="89145"/>
            <a:ext cx="1329043" cy="646232"/>
          </a:xfrm>
          <a:prstGeom prst="rect">
            <a:avLst/>
          </a:prstGeom>
        </p:spPr>
      </p:pic>
    </p:spTree>
    <p:extLst>
      <p:ext uri="{BB962C8B-B14F-4D97-AF65-F5344CB8AC3E}">
        <p14:creationId xmlns:p14="http://schemas.microsoft.com/office/powerpoint/2010/main" val="337893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771" y="417756"/>
            <a:ext cx="8911687" cy="766279"/>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HARDWARE AND SOFTWARE REQUIREMENTS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p:blipFill>
        <p:spPr>
          <a:xfrm>
            <a:off x="10360347" y="83136"/>
            <a:ext cx="1444000" cy="702129"/>
          </a:xfrm>
          <a:prstGeom prst="rect">
            <a:avLst/>
          </a:prstGeom>
        </p:spPr>
      </p:pic>
      <p:sp>
        <p:nvSpPr>
          <p:cNvPr id="5" name="Content Placeholder 2">
            <a:extLst>
              <a:ext uri="{FF2B5EF4-FFF2-40B4-BE49-F238E27FC236}">
                <a16:creationId xmlns:a16="http://schemas.microsoft.com/office/drawing/2014/main" id="{E5C6ABBF-7117-4B29-9DBF-D80289060B87}"/>
              </a:ext>
            </a:extLst>
          </p:cNvPr>
          <p:cNvSpPr txBox="1">
            <a:spLocks/>
          </p:cNvSpPr>
          <p:nvPr/>
        </p:nvSpPr>
        <p:spPr>
          <a:xfrm>
            <a:off x="1685542" y="1119885"/>
            <a:ext cx="8915400" cy="4885151"/>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50000"/>
              </a:lnSpc>
            </a:pPr>
            <a:r>
              <a:rPr lang="en-US" sz="2000" b="1" dirty="0">
                <a:latin typeface="Times New Roman" panose="02020603050405020304" pitchFamily="18" charset="0"/>
                <a:cs typeface="Times New Roman" pitchFamily="18" charset="0"/>
              </a:rPr>
              <a:t>S/W System Configuration:-</a:t>
            </a:r>
            <a:endParaRPr lang="en-US" sz="2000"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Operating System            :   Windows 7/8/10</a:t>
            </a:r>
          </a:p>
          <a:p>
            <a:pPr lvl="0">
              <a:lnSpc>
                <a:spcPct val="150000"/>
              </a:lnSpc>
            </a:pPr>
            <a:r>
              <a:rPr lang="en-US" sz="2000" dirty="0">
                <a:latin typeface="Times New Roman" pitchFamily="18" charset="0"/>
                <a:cs typeface="Times New Roman" pitchFamily="18" charset="0"/>
              </a:rPr>
              <a:t>Application Server          :   Tomcat 7.0		</a:t>
            </a:r>
          </a:p>
          <a:p>
            <a:pPr lvl="0">
              <a:lnSpc>
                <a:spcPct val="150000"/>
              </a:lnSpc>
            </a:pPr>
            <a:r>
              <a:rPr lang="en-US" sz="2000" dirty="0">
                <a:latin typeface="Times New Roman" pitchFamily="18" charset="0"/>
                <a:cs typeface="Times New Roman" pitchFamily="18" charset="0"/>
              </a:rPr>
              <a:t>Front End                         :   HTML, JSP</a:t>
            </a:r>
          </a:p>
          <a:p>
            <a:pPr lvl="0">
              <a:lnSpc>
                <a:spcPct val="150000"/>
              </a:lnSpc>
            </a:pPr>
            <a:r>
              <a:rPr lang="en-US" sz="2000" dirty="0">
                <a:latin typeface="Times New Roman" pitchFamily="18" charset="0"/>
                <a:cs typeface="Times New Roman" pitchFamily="18" charset="0"/>
              </a:rPr>
              <a:t>Scripts                             :   JavaScript.</a:t>
            </a:r>
          </a:p>
          <a:p>
            <a:pPr lvl="0">
              <a:lnSpc>
                <a:spcPct val="150000"/>
              </a:lnSpc>
            </a:pPr>
            <a:r>
              <a:rPr lang="en-US" sz="2000" dirty="0">
                <a:latin typeface="Times New Roman" pitchFamily="18" charset="0"/>
                <a:cs typeface="Times New Roman" pitchFamily="18" charset="0"/>
              </a:rPr>
              <a:t>Server side Script             :   Java Server Pages.</a:t>
            </a:r>
          </a:p>
          <a:p>
            <a:pPr lvl="0">
              <a:lnSpc>
                <a:spcPct val="150000"/>
              </a:lnSpc>
            </a:pPr>
            <a:r>
              <a:rPr lang="en-US" sz="2000" dirty="0">
                <a:latin typeface="Times New Roman" pitchFamily="18" charset="0"/>
                <a:cs typeface="Times New Roman" pitchFamily="18" charset="0"/>
              </a:rPr>
              <a:t>Database                           :   My SQL 6.0</a:t>
            </a:r>
          </a:p>
          <a:p>
            <a:pPr lvl="0">
              <a:lnSpc>
                <a:spcPct val="150000"/>
              </a:lnSpc>
            </a:pPr>
            <a:r>
              <a:rPr lang="en-US" sz="2000" dirty="0">
                <a:latin typeface="Times New Roman" pitchFamily="18" charset="0"/>
                <a:cs typeface="Times New Roman" pitchFamily="18" charset="0"/>
              </a:rPr>
              <a:t>Database Connectivity      :   JDBC</a:t>
            </a:r>
          </a:p>
          <a:p>
            <a:pPr marL="13716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8553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C66F9A-5DDF-C8D5-5C05-B35DA908E7D3}"/>
              </a:ext>
            </a:extLst>
          </p:cNvPr>
          <p:cNvPicPr>
            <a:picLocks noChangeAspect="1"/>
          </p:cNvPicPr>
          <p:nvPr/>
        </p:nvPicPr>
        <p:blipFill>
          <a:blip r:embed="rId2"/>
          <a:stretch>
            <a:fillRect/>
          </a:stretch>
        </p:blipFill>
        <p:spPr>
          <a:xfrm>
            <a:off x="77394" y="112887"/>
            <a:ext cx="1329043" cy="646232"/>
          </a:xfrm>
          <a:prstGeom prst="rect">
            <a:avLst/>
          </a:prstGeom>
        </p:spPr>
      </p:pic>
    </p:spTree>
    <p:extLst>
      <p:ext uri="{BB962C8B-B14F-4D97-AF65-F5344CB8AC3E}">
        <p14:creationId xmlns:p14="http://schemas.microsoft.com/office/powerpoint/2010/main" val="317804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4ABBA9-E044-70C9-AC17-C5BC6BF7CB46}"/>
              </a:ext>
            </a:extLst>
          </p:cNvPr>
          <p:cNvPicPr>
            <a:picLocks noChangeAspect="1"/>
          </p:cNvPicPr>
          <p:nvPr/>
        </p:nvPicPr>
        <p:blipFill>
          <a:blip r:embed="rId2"/>
          <a:stretch>
            <a:fillRect/>
          </a:stretch>
        </p:blipFill>
        <p:spPr>
          <a:xfrm>
            <a:off x="70124" y="57884"/>
            <a:ext cx="1329043" cy="646232"/>
          </a:xfrm>
          <a:prstGeom prst="rect">
            <a:avLst/>
          </a:prstGeom>
        </p:spPr>
      </p:pic>
    </p:spTree>
    <p:extLst>
      <p:ext uri="{BB962C8B-B14F-4D97-AF65-F5344CB8AC3E}">
        <p14:creationId xmlns:p14="http://schemas.microsoft.com/office/powerpoint/2010/main" val="160384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322997" y="-226894"/>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dirty="0">
                <a:solidFill>
                  <a:schemeClr val="tx1"/>
                </a:solidFill>
                <a:latin typeface="Times New Roman" pitchFamily="18" charset="0"/>
                <a:cs typeface="Times New Roman" pitchFamily="18" charset="0"/>
              </a:rPr>
              <a:t>ARCHITECHTURE</a:t>
            </a:r>
          </a:p>
        </p:txBody>
      </p:sp>
      <p:pic>
        <p:nvPicPr>
          <p:cNvPr id="3" name="Picture 2">
            <a:extLst>
              <a:ext uri="{FF2B5EF4-FFF2-40B4-BE49-F238E27FC236}">
                <a16:creationId xmlns:a16="http://schemas.microsoft.com/office/drawing/2014/main" id="{F65754DE-8144-2816-42F2-706577B097B8}"/>
              </a:ext>
            </a:extLst>
          </p:cNvPr>
          <p:cNvPicPr>
            <a:picLocks noChangeAspect="1"/>
          </p:cNvPicPr>
          <p:nvPr/>
        </p:nvPicPr>
        <p:blipFill>
          <a:blip r:embed="rId2"/>
          <a:stretch>
            <a:fillRect/>
          </a:stretch>
        </p:blipFill>
        <p:spPr>
          <a:xfrm>
            <a:off x="70124" y="43491"/>
            <a:ext cx="1329043" cy="646232"/>
          </a:xfrm>
          <a:prstGeom prst="rect">
            <a:avLst/>
          </a:prstGeom>
        </p:spPr>
      </p:pic>
      <p:pic>
        <p:nvPicPr>
          <p:cNvPr id="5" name="Content Placeholder 3">
            <a:extLst>
              <a:ext uri="{FF2B5EF4-FFF2-40B4-BE49-F238E27FC236}">
                <a16:creationId xmlns:a16="http://schemas.microsoft.com/office/drawing/2014/main" id="{360B1BEB-9017-4E77-8A23-E32CE6AB4346}"/>
              </a:ext>
            </a:extLst>
          </p:cNvPr>
          <p:cNvPicPr>
            <a:picLocks/>
          </p:cNvPicPr>
          <p:nvPr/>
        </p:nvPicPr>
        <p:blipFill>
          <a:blip r:embed="rId3"/>
          <a:stretch>
            <a:fillRect/>
          </a:stretch>
        </p:blipFill>
        <p:spPr>
          <a:xfrm>
            <a:off x="2034825" y="1021331"/>
            <a:ext cx="8323826" cy="5174753"/>
          </a:xfrm>
          <a:prstGeom prst="rect">
            <a:avLst/>
          </a:prstGeom>
        </p:spPr>
      </p:pic>
    </p:spTree>
    <p:extLst>
      <p:ext uri="{BB962C8B-B14F-4D97-AF65-F5344CB8AC3E}">
        <p14:creationId xmlns:p14="http://schemas.microsoft.com/office/powerpoint/2010/main" val="3788129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43131"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4" name="Picture 3">
            <a:extLst>
              <a:ext uri="{FF2B5EF4-FFF2-40B4-BE49-F238E27FC236}">
                <a16:creationId xmlns:a16="http://schemas.microsoft.com/office/drawing/2014/main" id="{533B163A-45C4-67C5-A01E-6820A3B67632}"/>
              </a:ext>
            </a:extLst>
          </p:cNvPr>
          <p:cNvPicPr>
            <a:picLocks noChangeAspect="1"/>
          </p:cNvPicPr>
          <p:nvPr/>
        </p:nvPicPr>
        <p:blipFill>
          <a:blip r:embed="rId2"/>
          <a:stretch>
            <a:fillRect/>
          </a:stretch>
        </p:blipFill>
        <p:spPr>
          <a:xfrm>
            <a:off x="46892" y="81330"/>
            <a:ext cx="1329043" cy="646232"/>
          </a:xfrm>
          <a:prstGeom prst="rect">
            <a:avLst/>
          </a:prstGeom>
        </p:spPr>
      </p:pic>
      <p:pic>
        <p:nvPicPr>
          <p:cNvPr id="6" name="Picture 5">
            <a:extLst>
              <a:ext uri="{FF2B5EF4-FFF2-40B4-BE49-F238E27FC236}">
                <a16:creationId xmlns:a16="http://schemas.microsoft.com/office/drawing/2014/main" id="{FF3D356E-A80A-43EA-A5ED-2E49566624A7}"/>
              </a:ext>
            </a:extLst>
          </p:cNvPr>
          <p:cNvPicPr/>
          <p:nvPr/>
        </p:nvPicPr>
        <p:blipFill>
          <a:blip r:embed="rId3"/>
          <a:stretch>
            <a:fillRect/>
          </a:stretch>
        </p:blipFill>
        <p:spPr>
          <a:xfrm>
            <a:off x="3142932" y="1042670"/>
            <a:ext cx="5906135" cy="4772660"/>
          </a:xfrm>
          <a:prstGeom prst="rect">
            <a:avLst/>
          </a:prstGeom>
        </p:spPr>
      </p:pic>
    </p:spTree>
    <p:extLst>
      <p:ext uri="{BB962C8B-B14F-4D97-AF65-F5344CB8AC3E}">
        <p14:creationId xmlns:p14="http://schemas.microsoft.com/office/powerpoint/2010/main" val="3831905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82801" y="2578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667411" y="5995319"/>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a:extLst>
              <a:ext uri="{FF2B5EF4-FFF2-40B4-BE49-F238E27FC236}">
                <a16:creationId xmlns:a16="http://schemas.microsoft.com/office/drawing/2014/main" id="{42BFAEB5-3B8A-76FA-A4E5-FF04A6D04792}"/>
              </a:ext>
            </a:extLst>
          </p:cNvPr>
          <p:cNvPicPr>
            <a:picLocks noChangeAspect="1"/>
          </p:cNvPicPr>
          <p:nvPr/>
        </p:nvPicPr>
        <p:blipFill>
          <a:blip r:embed="rId2"/>
          <a:stretch>
            <a:fillRect/>
          </a:stretch>
        </p:blipFill>
        <p:spPr>
          <a:xfrm>
            <a:off x="2410030" y="1306543"/>
            <a:ext cx="7712765" cy="3973795"/>
          </a:xfrm>
          <a:prstGeom prst="rect">
            <a:avLst/>
          </a:prstGeom>
        </p:spPr>
      </p:pic>
      <p:pic>
        <p:nvPicPr>
          <p:cNvPr id="4" name="Picture 3">
            <a:extLst>
              <a:ext uri="{FF2B5EF4-FFF2-40B4-BE49-F238E27FC236}">
                <a16:creationId xmlns:a16="http://schemas.microsoft.com/office/drawing/2014/main" id="{65305830-3E08-DD09-BB08-D75A1482C28E}"/>
              </a:ext>
            </a:extLst>
          </p:cNvPr>
          <p:cNvPicPr>
            <a:picLocks noChangeAspect="1"/>
          </p:cNvPicPr>
          <p:nvPr/>
        </p:nvPicPr>
        <p:blipFill>
          <a:blip r:embed="rId3"/>
          <a:stretch>
            <a:fillRect/>
          </a:stretch>
        </p:blipFill>
        <p:spPr>
          <a:xfrm>
            <a:off x="77940" y="77088"/>
            <a:ext cx="1329043" cy="646232"/>
          </a:xfrm>
          <a:prstGeom prst="rect">
            <a:avLst/>
          </a:prstGeom>
        </p:spPr>
      </p:pic>
      <p:pic>
        <p:nvPicPr>
          <p:cNvPr id="6" name="Picture 5">
            <a:extLst>
              <a:ext uri="{FF2B5EF4-FFF2-40B4-BE49-F238E27FC236}">
                <a16:creationId xmlns:a16="http://schemas.microsoft.com/office/drawing/2014/main" id="{E98A03C0-604C-4295-91F3-AA40513BFBE3}"/>
              </a:ext>
            </a:extLst>
          </p:cNvPr>
          <p:cNvPicPr/>
          <p:nvPr/>
        </p:nvPicPr>
        <p:blipFill>
          <a:blip r:embed="rId4"/>
          <a:stretch>
            <a:fillRect/>
          </a:stretch>
        </p:blipFill>
        <p:spPr>
          <a:xfrm>
            <a:off x="1161535" y="1303337"/>
            <a:ext cx="10157254" cy="4691982"/>
          </a:xfrm>
          <a:prstGeom prst="rect">
            <a:avLst/>
          </a:prstGeom>
        </p:spPr>
      </p:pic>
    </p:spTree>
    <p:extLst>
      <p:ext uri="{BB962C8B-B14F-4D97-AF65-F5344CB8AC3E}">
        <p14:creationId xmlns:p14="http://schemas.microsoft.com/office/powerpoint/2010/main" val="2998088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5178" y="1623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39949" y="592548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4" name="Picture 3">
            <a:extLst>
              <a:ext uri="{FF2B5EF4-FFF2-40B4-BE49-F238E27FC236}">
                <a16:creationId xmlns:a16="http://schemas.microsoft.com/office/drawing/2014/main" id="{CEA8461C-6D82-7119-AF2F-9BB4560B3CCA}"/>
              </a:ext>
            </a:extLst>
          </p:cNvPr>
          <p:cNvPicPr>
            <a:picLocks noChangeAspect="1"/>
          </p:cNvPicPr>
          <p:nvPr/>
        </p:nvPicPr>
        <p:blipFill>
          <a:blip r:embed="rId2"/>
          <a:stretch>
            <a:fillRect/>
          </a:stretch>
        </p:blipFill>
        <p:spPr>
          <a:xfrm>
            <a:off x="124832" y="89146"/>
            <a:ext cx="1329043" cy="646232"/>
          </a:xfrm>
          <a:prstGeom prst="rect">
            <a:avLst/>
          </a:prstGeom>
        </p:spPr>
      </p:pic>
      <p:pic>
        <p:nvPicPr>
          <p:cNvPr id="6" name="Picture 5">
            <a:extLst>
              <a:ext uri="{FF2B5EF4-FFF2-40B4-BE49-F238E27FC236}">
                <a16:creationId xmlns:a16="http://schemas.microsoft.com/office/drawing/2014/main" id="{73EA674F-9B42-4DBB-AC5C-4F9DA904A923}"/>
              </a:ext>
            </a:extLst>
          </p:cNvPr>
          <p:cNvPicPr/>
          <p:nvPr/>
        </p:nvPicPr>
        <p:blipFill>
          <a:blip r:embed="rId3"/>
          <a:stretch>
            <a:fillRect/>
          </a:stretch>
        </p:blipFill>
        <p:spPr>
          <a:xfrm>
            <a:off x="444842" y="1467802"/>
            <a:ext cx="11578281" cy="4352230"/>
          </a:xfrm>
          <a:prstGeom prst="rect">
            <a:avLst/>
          </a:prstGeom>
        </p:spPr>
      </p:pic>
    </p:spTree>
    <p:extLst>
      <p:ext uri="{BB962C8B-B14F-4D97-AF65-F5344CB8AC3E}">
        <p14:creationId xmlns:p14="http://schemas.microsoft.com/office/powerpoint/2010/main" val="623338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8700"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186853" y="610561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4" name="Picture 3">
            <a:extLst>
              <a:ext uri="{FF2B5EF4-FFF2-40B4-BE49-F238E27FC236}">
                <a16:creationId xmlns:a16="http://schemas.microsoft.com/office/drawing/2014/main" id="{BB3DCF20-21FA-DE2B-DC0A-4010B6FB8034}"/>
              </a:ext>
            </a:extLst>
          </p:cNvPr>
          <p:cNvPicPr>
            <a:picLocks noChangeAspect="1"/>
          </p:cNvPicPr>
          <p:nvPr/>
        </p:nvPicPr>
        <p:blipFill>
          <a:blip r:embed="rId2"/>
          <a:stretch>
            <a:fillRect/>
          </a:stretch>
        </p:blipFill>
        <p:spPr>
          <a:xfrm>
            <a:off x="70124" y="73515"/>
            <a:ext cx="1329043" cy="646232"/>
          </a:xfrm>
          <a:prstGeom prst="rect">
            <a:avLst/>
          </a:prstGeom>
        </p:spPr>
      </p:pic>
      <p:pic>
        <p:nvPicPr>
          <p:cNvPr id="6" name="Picture 5">
            <a:extLst>
              <a:ext uri="{FF2B5EF4-FFF2-40B4-BE49-F238E27FC236}">
                <a16:creationId xmlns:a16="http://schemas.microsoft.com/office/drawing/2014/main" id="{9B6E4749-5108-4C04-ADE5-938E03CCBBB4}"/>
              </a:ext>
            </a:extLst>
          </p:cNvPr>
          <p:cNvPicPr/>
          <p:nvPr/>
        </p:nvPicPr>
        <p:blipFill>
          <a:blip r:embed="rId3"/>
          <a:stretch>
            <a:fillRect/>
          </a:stretch>
        </p:blipFill>
        <p:spPr>
          <a:xfrm>
            <a:off x="1223319" y="1186248"/>
            <a:ext cx="9761838" cy="4757351"/>
          </a:xfrm>
          <a:prstGeom prst="rect">
            <a:avLst/>
          </a:prstGeom>
        </p:spPr>
      </p:pic>
    </p:spTree>
    <p:extLst>
      <p:ext uri="{BB962C8B-B14F-4D97-AF65-F5344CB8AC3E}">
        <p14:creationId xmlns:p14="http://schemas.microsoft.com/office/powerpoint/2010/main" val="1002513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4" name="Picture 3">
            <a:extLst>
              <a:ext uri="{FF2B5EF4-FFF2-40B4-BE49-F238E27FC236}">
                <a16:creationId xmlns:a16="http://schemas.microsoft.com/office/drawing/2014/main" id="{EF0E0A2D-FFF0-475B-AAAD-01BB06E06D1F}"/>
              </a:ext>
            </a:extLst>
          </p:cNvPr>
          <p:cNvPicPr>
            <a:picLocks noChangeAspect="1"/>
          </p:cNvPicPr>
          <p:nvPr/>
        </p:nvPicPr>
        <p:blipFill>
          <a:blip r:embed="rId2"/>
          <a:stretch>
            <a:fillRect/>
          </a:stretch>
        </p:blipFill>
        <p:spPr>
          <a:xfrm>
            <a:off x="85755" y="81330"/>
            <a:ext cx="1329043" cy="646232"/>
          </a:xfrm>
          <a:prstGeom prst="rect">
            <a:avLst/>
          </a:prstGeom>
        </p:spPr>
      </p:pic>
      <p:pic>
        <p:nvPicPr>
          <p:cNvPr id="6" name="Picture 5">
            <a:extLst>
              <a:ext uri="{FF2B5EF4-FFF2-40B4-BE49-F238E27FC236}">
                <a16:creationId xmlns:a16="http://schemas.microsoft.com/office/drawing/2014/main" id="{FEDB66D1-690F-473B-A0CF-59D5DD406B38}"/>
              </a:ext>
            </a:extLst>
          </p:cNvPr>
          <p:cNvPicPr/>
          <p:nvPr/>
        </p:nvPicPr>
        <p:blipFill>
          <a:blip r:embed="rId3"/>
          <a:stretch>
            <a:fillRect/>
          </a:stretch>
        </p:blipFill>
        <p:spPr>
          <a:xfrm>
            <a:off x="2174789" y="1655805"/>
            <a:ext cx="7364627" cy="3030495"/>
          </a:xfrm>
          <a:prstGeom prst="rect">
            <a:avLst/>
          </a:prstGeom>
        </p:spPr>
      </p:pic>
    </p:spTree>
    <p:extLst>
      <p:ext uri="{BB962C8B-B14F-4D97-AF65-F5344CB8AC3E}">
        <p14:creationId xmlns:p14="http://schemas.microsoft.com/office/powerpoint/2010/main" val="4096920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23292" y="-21979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834379"/>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4" name="Picture 3">
            <a:extLst>
              <a:ext uri="{FF2B5EF4-FFF2-40B4-BE49-F238E27FC236}">
                <a16:creationId xmlns:a16="http://schemas.microsoft.com/office/drawing/2014/main" id="{BC5F1FD9-B6FC-A612-E3D5-32CFC5EC4DDF}"/>
              </a:ext>
            </a:extLst>
          </p:cNvPr>
          <p:cNvPicPr>
            <a:picLocks noChangeAspect="1"/>
          </p:cNvPicPr>
          <p:nvPr/>
        </p:nvPicPr>
        <p:blipFill>
          <a:blip r:embed="rId2"/>
          <a:stretch>
            <a:fillRect/>
          </a:stretch>
        </p:blipFill>
        <p:spPr>
          <a:xfrm>
            <a:off x="77940" y="64855"/>
            <a:ext cx="1329043" cy="646232"/>
          </a:xfrm>
          <a:prstGeom prst="rect">
            <a:avLst/>
          </a:prstGeom>
        </p:spPr>
      </p:pic>
      <p:pic>
        <p:nvPicPr>
          <p:cNvPr id="6" name="Picture 5">
            <a:extLst>
              <a:ext uri="{FF2B5EF4-FFF2-40B4-BE49-F238E27FC236}">
                <a16:creationId xmlns:a16="http://schemas.microsoft.com/office/drawing/2014/main" id="{16133F9E-CACB-4661-A2A5-70000DDB8236}"/>
              </a:ext>
            </a:extLst>
          </p:cNvPr>
          <p:cNvPicPr/>
          <p:nvPr/>
        </p:nvPicPr>
        <p:blipFill>
          <a:blip r:embed="rId3"/>
          <a:stretch>
            <a:fillRect/>
          </a:stretch>
        </p:blipFill>
        <p:spPr>
          <a:xfrm>
            <a:off x="3124200" y="1031557"/>
            <a:ext cx="5943600" cy="4794885"/>
          </a:xfrm>
          <a:prstGeom prst="rect">
            <a:avLst/>
          </a:prstGeom>
        </p:spPr>
      </p:pic>
    </p:spTree>
    <p:extLst>
      <p:ext uri="{BB962C8B-B14F-4D97-AF65-F5344CB8AC3E}">
        <p14:creationId xmlns:p14="http://schemas.microsoft.com/office/powerpoint/2010/main" val="415221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C0ADD-4A79-97D1-0AEA-EFA9AD58C658}"/>
              </a:ext>
            </a:extLst>
          </p:cNvPr>
          <p:cNvSpPr txBox="1"/>
          <p:nvPr/>
        </p:nvSpPr>
        <p:spPr>
          <a:xfrm>
            <a:off x="381000" y="2049560"/>
            <a:ext cx="11429999" cy="3821559"/>
          </a:xfrm>
          <a:prstGeom prst="rect">
            <a:avLst/>
          </a:prstGeom>
          <a:noFill/>
        </p:spPr>
        <p:txBody>
          <a:bodyPr wrap="square">
            <a:spAutoFit/>
          </a:bodyPr>
          <a:lstStyle/>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Cloud computing is an evolving technology that provides data storage and highly fast computing services at a very low cost. All data stored in the cloud is handled by their cloud service providers or the caretaker of the cloud. The data owner is concerned about the authenticity and reliability of the data stored in the cloud as the data owners. Data can be misappropriated or altered by any unauthorized user or person. This paper desire to suggest a secure public auditing scheme applying third party auditors to authenticate the privacy, reliability, and integrity of data stored in the cloud. This proposed auditing scheme composes the use of the AES-256 algorithm for encryption, SHA-512 for integrity check and RSA-15360 for public key encryption. And perform data dynamics operation which deals with mostly insertion, deletion, and, modification.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b="1" dirty="0">
                <a:solidFill>
                  <a:srgbClr val="000000"/>
                </a:solidFill>
                <a:latin typeface="Times New Roman" panose="02020603050405020304" pitchFamily="18" charset="0"/>
                <a:ea typeface="Times New Roman" panose="02020603050405020304" pitchFamily="18" charset="0"/>
              </a:rPr>
              <a:t>KEYWORDS: </a:t>
            </a:r>
            <a:r>
              <a:rPr lang="en-US" sz="1800" dirty="0">
                <a:solidFill>
                  <a:srgbClr val="000000"/>
                </a:solidFill>
                <a:latin typeface="Times New Roman" panose="02020603050405020304" pitchFamily="18" charset="0"/>
                <a:ea typeface="Times New Roman" panose="02020603050405020304" pitchFamily="18" charset="0"/>
              </a:rPr>
              <a:t>TPA, CSS, Data owner, Upload file, Accept Request, Generate Key, Download File.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p:cNvSpPr>
            <a:spLocks noGrp="1"/>
          </p:cNvSpPr>
          <p:nvPr/>
        </p:nvSpPr>
        <p:spPr>
          <a:xfrm>
            <a:off x="1391352" y="777238"/>
            <a:ext cx="8911687" cy="877596"/>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E7B9A37-669F-7931-D6E2-69084E3DDD3D}"/>
              </a:ext>
            </a:extLst>
          </p:cNvPr>
          <p:cNvPicPr>
            <a:picLocks noChangeAspect="1"/>
          </p:cNvPicPr>
          <p:nvPr/>
        </p:nvPicPr>
        <p:blipFill>
          <a:blip r:embed="rId2"/>
          <a:stretch>
            <a:fillRect/>
          </a:stretch>
        </p:blipFill>
        <p:spPr>
          <a:xfrm>
            <a:off x="62309" y="27948"/>
            <a:ext cx="1329043" cy="646232"/>
          </a:xfrm>
          <a:prstGeom prst="rect">
            <a:avLst/>
          </a:prstGeom>
        </p:spPr>
      </p:pic>
    </p:spTree>
    <p:extLst>
      <p:ext uri="{BB962C8B-B14F-4D97-AF65-F5344CB8AC3E}">
        <p14:creationId xmlns:p14="http://schemas.microsoft.com/office/powerpoint/2010/main" val="122997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id="{192859DB-DEE5-7518-4647-90DE673986B1}"/>
              </a:ext>
            </a:extLst>
          </p:cNvPr>
          <p:cNvPicPr>
            <a:picLocks noChangeAspect="1"/>
          </p:cNvPicPr>
          <p:nvPr/>
        </p:nvPicPr>
        <p:blipFill>
          <a:blip r:embed="rId2"/>
          <a:stretch>
            <a:fillRect/>
          </a:stretch>
        </p:blipFill>
        <p:spPr>
          <a:xfrm>
            <a:off x="77940" y="65699"/>
            <a:ext cx="1329043" cy="646232"/>
          </a:xfrm>
          <a:prstGeom prst="rect">
            <a:avLst/>
          </a:prstGeom>
        </p:spPr>
      </p:pic>
      <p:pic>
        <p:nvPicPr>
          <p:cNvPr id="6" name="Picture 5">
            <a:extLst>
              <a:ext uri="{FF2B5EF4-FFF2-40B4-BE49-F238E27FC236}">
                <a16:creationId xmlns:a16="http://schemas.microsoft.com/office/drawing/2014/main" id="{1D7836B2-0234-4B6C-AEA1-7B4EAD51A79E}"/>
              </a:ext>
            </a:extLst>
          </p:cNvPr>
          <p:cNvPicPr/>
          <p:nvPr/>
        </p:nvPicPr>
        <p:blipFill>
          <a:blip r:embed="rId3"/>
          <a:stretch>
            <a:fillRect/>
          </a:stretch>
        </p:blipFill>
        <p:spPr>
          <a:xfrm>
            <a:off x="1406983" y="1420770"/>
            <a:ext cx="9491676" cy="3773847"/>
          </a:xfrm>
          <a:prstGeom prst="rect">
            <a:avLst/>
          </a:prstGeom>
        </p:spPr>
      </p:pic>
    </p:spTree>
    <p:extLst>
      <p:ext uri="{BB962C8B-B14F-4D97-AF65-F5344CB8AC3E}">
        <p14:creationId xmlns:p14="http://schemas.microsoft.com/office/powerpoint/2010/main" val="1046090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51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36875" y="572519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F6AAFBC4-F23D-EA61-7B12-F53B784F7114}"/>
              </a:ext>
            </a:extLst>
          </p:cNvPr>
          <p:cNvPicPr>
            <a:picLocks noChangeAspect="1"/>
          </p:cNvPicPr>
          <p:nvPr/>
        </p:nvPicPr>
        <p:blipFill>
          <a:blip r:embed="rId2"/>
          <a:stretch>
            <a:fillRect/>
          </a:stretch>
        </p:blipFill>
        <p:spPr>
          <a:xfrm>
            <a:off x="62309" y="142323"/>
            <a:ext cx="1329043" cy="646232"/>
          </a:xfrm>
          <a:prstGeom prst="rect">
            <a:avLst/>
          </a:prstGeom>
        </p:spPr>
      </p:pic>
      <p:pic>
        <p:nvPicPr>
          <p:cNvPr id="6" name="Picture 5">
            <a:extLst>
              <a:ext uri="{FF2B5EF4-FFF2-40B4-BE49-F238E27FC236}">
                <a16:creationId xmlns:a16="http://schemas.microsoft.com/office/drawing/2014/main" id="{2FC9CC77-6192-47A2-85F5-F250BE381A3B}"/>
              </a:ext>
            </a:extLst>
          </p:cNvPr>
          <p:cNvPicPr/>
          <p:nvPr/>
        </p:nvPicPr>
        <p:blipFill>
          <a:blip r:embed="rId3"/>
          <a:srcRect/>
          <a:stretch>
            <a:fillRect/>
          </a:stretch>
        </p:blipFill>
        <p:spPr bwMode="auto">
          <a:xfrm>
            <a:off x="877330" y="1362075"/>
            <a:ext cx="10614454" cy="4133850"/>
          </a:xfrm>
          <a:prstGeom prst="rect">
            <a:avLst/>
          </a:prstGeom>
          <a:noFill/>
          <a:ln w="9525">
            <a:noFill/>
            <a:miter lim="800000"/>
            <a:headEnd/>
            <a:tailEnd/>
          </a:ln>
        </p:spPr>
      </p:pic>
    </p:spTree>
    <p:extLst>
      <p:ext uri="{BB962C8B-B14F-4D97-AF65-F5344CB8AC3E}">
        <p14:creationId xmlns:p14="http://schemas.microsoft.com/office/powerpoint/2010/main" val="3592840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9644" y="-20160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0" y="583437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4" name="Picture 3">
            <a:extLst>
              <a:ext uri="{FF2B5EF4-FFF2-40B4-BE49-F238E27FC236}">
                <a16:creationId xmlns:a16="http://schemas.microsoft.com/office/drawing/2014/main" id="{B023DF90-5D4E-1F56-EE68-730B30E54AEA}"/>
              </a:ext>
            </a:extLst>
          </p:cNvPr>
          <p:cNvPicPr>
            <a:picLocks noChangeAspect="1"/>
          </p:cNvPicPr>
          <p:nvPr/>
        </p:nvPicPr>
        <p:blipFill>
          <a:blip r:embed="rId2"/>
          <a:stretch>
            <a:fillRect/>
          </a:stretch>
        </p:blipFill>
        <p:spPr>
          <a:xfrm>
            <a:off x="93570" y="13677"/>
            <a:ext cx="1329043" cy="646232"/>
          </a:xfrm>
          <a:prstGeom prst="rect">
            <a:avLst/>
          </a:prstGeom>
        </p:spPr>
      </p:pic>
      <p:pic>
        <p:nvPicPr>
          <p:cNvPr id="6" name="Picture 5">
            <a:extLst>
              <a:ext uri="{FF2B5EF4-FFF2-40B4-BE49-F238E27FC236}">
                <a16:creationId xmlns:a16="http://schemas.microsoft.com/office/drawing/2014/main" id="{68355E0C-19C5-48FD-B36A-9C358661DD7F}"/>
              </a:ext>
            </a:extLst>
          </p:cNvPr>
          <p:cNvPicPr/>
          <p:nvPr/>
        </p:nvPicPr>
        <p:blipFill>
          <a:blip r:embed="rId3"/>
          <a:stretch>
            <a:fillRect/>
          </a:stretch>
        </p:blipFill>
        <p:spPr>
          <a:xfrm>
            <a:off x="2085689" y="729271"/>
            <a:ext cx="8107654" cy="4905409"/>
          </a:xfrm>
          <a:prstGeom prst="rect">
            <a:avLst/>
          </a:prstGeom>
        </p:spPr>
      </p:pic>
    </p:spTree>
    <p:extLst>
      <p:ext uri="{BB962C8B-B14F-4D97-AF65-F5344CB8AC3E}">
        <p14:creationId xmlns:p14="http://schemas.microsoft.com/office/powerpoint/2010/main" val="2993332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41405" y="2829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39" y="6134629"/>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15427639-097A-FE35-E3A7-ADA67A07B7F6}"/>
              </a:ext>
            </a:extLst>
          </p:cNvPr>
          <p:cNvPicPr>
            <a:picLocks noChangeAspect="1"/>
          </p:cNvPicPr>
          <p:nvPr/>
        </p:nvPicPr>
        <p:blipFill>
          <a:blip r:embed="rId2"/>
          <a:stretch>
            <a:fillRect/>
          </a:stretch>
        </p:blipFill>
        <p:spPr>
          <a:xfrm>
            <a:off x="112362" y="41974"/>
            <a:ext cx="1329043" cy="646232"/>
          </a:xfrm>
          <a:prstGeom prst="rect">
            <a:avLst/>
          </a:prstGeom>
        </p:spPr>
      </p:pic>
      <p:pic>
        <p:nvPicPr>
          <p:cNvPr id="6" name="Picture 5">
            <a:extLst>
              <a:ext uri="{FF2B5EF4-FFF2-40B4-BE49-F238E27FC236}">
                <a16:creationId xmlns:a16="http://schemas.microsoft.com/office/drawing/2014/main" id="{194D876B-FEBC-4C28-AF9E-A50B40D34B37}"/>
              </a:ext>
            </a:extLst>
          </p:cNvPr>
          <p:cNvPicPr/>
          <p:nvPr/>
        </p:nvPicPr>
        <p:blipFill>
          <a:blip r:embed="rId3"/>
          <a:stretch>
            <a:fillRect/>
          </a:stretch>
        </p:blipFill>
        <p:spPr>
          <a:xfrm>
            <a:off x="2153927" y="959175"/>
            <a:ext cx="8336959" cy="4700220"/>
          </a:xfrm>
          <a:prstGeom prst="rect">
            <a:avLst/>
          </a:prstGeom>
        </p:spPr>
      </p:pic>
    </p:spTree>
    <p:extLst>
      <p:ext uri="{BB962C8B-B14F-4D97-AF65-F5344CB8AC3E}">
        <p14:creationId xmlns:p14="http://schemas.microsoft.com/office/powerpoint/2010/main" val="426606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23947-7FEA-E5DB-32F2-9431FFC8BB4E}"/>
              </a:ext>
            </a:extLst>
          </p:cNvPr>
          <p:cNvSpPr txBox="1"/>
          <p:nvPr/>
        </p:nvSpPr>
        <p:spPr>
          <a:xfrm>
            <a:off x="325582" y="1265064"/>
            <a:ext cx="11540835" cy="5033879"/>
          </a:xfrm>
          <a:prstGeom prst="rect">
            <a:avLst/>
          </a:prstGeom>
          <a:noFill/>
        </p:spPr>
        <p:txBody>
          <a:bodyPr wrap="square">
            <a:spAutoFit/>
          </a:bodyPr>
          <a:lstStyle/>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DATA OWNER: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Register: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owner can Register and login with valid credentials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Upload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provider can upload the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Owner can view uploaded file once means whether the file is correctly uploaded or not.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Search a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user can search a file based on the keyword, if file is available then user can view file and send request to cloud to download the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File Status: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person who is sending request he /she can view the status of that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Request Status: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accepting the request from the cloud and TPA.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949099" y="0"/>
            <a:ext cx="6239209" cy="74251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3200" b="1" dirty="0">
                <a:solidFill>
                  <a:srgbClr val="000000"/>
                </a:solidFill>
                <a:latin typeface="Times New Roman" panose="02020603050405020304" pitchFamily="18" charset="0"/>
                <a:ea typeface="Times New Roman" panose="02020603050405020304" pitchFamily="18" charset="0"/>
              </a:rPr>
              <a:t>MODULES/IMPLEMENTATION</a:t>
            </a:r>
            <a:endParaRPr lang="en-US" sz="3200" dirty="0">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8CB0748B-7CB5-EFC6-C4B0-1EA1D2470FA8}"/>
              </a:ext>
            </a:extLst>
          </p:cNvPr>
          <p:cNvPicPr>
            <a:picLocks noChangeAspect="1"/>
          </p:cNvPicPr>
          <p:nvPr/>
        </p:nvPicPr>
        <p:blipFill>
          <a:blip r:embed="rId2"/>
          <a:stretch>
            <a:fillRect/>
          </a:stretch>
        </p:blipFill>
        <p:spPr>
          <a:xfrm>
            <a:off x="0" y="55248"/>
            <a:ext cx="1329043" cy="646232"/>
          </a:xfrm>
          <a:prstGeom prst="rect">
            <a:avLst/>
          </a:prstGeom>
        </p:spPr>
      </p:pic>
    </p:spTree>
    <p:extLst>
      <p:ext uri="{BB962C8B-B14F-4D97-AF65-F5344CB8AC3E}">
        <p14:creationId xmlns:p14="http://schemas.microsoft.com/office/powerpoint/2010/main" val="796178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F79E2-D251-9661-89A2-08420156B6DC}"/>
              </a:ext>
            </a:extLst>
          </p:cNvPr>
          <p:cNvSpPr txBox="1"/>
          <p:nvPr/>
        </p:nvSpPr>
        <p:spPr>
          <a:xfrm>
            <a:off x="516834" y="1544307"/>
            <a:ext cx="11158331" cy="5033879"/>
          </a:xfrm>
          <a:prstGeom prst="rect">
            <a:avLst/>
          </a:prstGeom>
          <a:noFill/>
        </p:spPr>
        <p:txBody>
          <a:bodyPr wrap="square">
            <a:spAutoFit/>
          </a:bodyPr>
          <a:lstStyle/>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Cloud Provider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provider can login with his/her credentials.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Files: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can view all uploaded files.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Data owner: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can view all the data owner details to give permission for login the website.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Approve for public Auditing: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gets a key from Owner and send to the TPA.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Third party Authority: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Login: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Third party Authority login and view give authorization to owners.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Generate key to users: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Authority generate key to particular file to a particular owner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2976394" y="324780"/>
            <a:ext cx="6239209" cy="74251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3200" b="1" dirty="0">
                <a:solidFill>
                  <a:srgbClr val="000000"/>
                </a:solidFill>
                <a:latin typeface="Times New Roman" panose="02020603050405020304" pitchFamily="18" charset="0"/>
                <a:ea typeface="Times New Roman" panose="02020603050405020304" pitchFamily="18" charset="0"/>
              </a:rPr>
              <a:t>MODULES/IMPLEMENTATION</a:t>
            </a:r>
            <a:endParaRPr lang="en-US" sz="3200" dirty="0">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31E14C0C-01EF-AD95-16E1-1011F8E745B8}"/>
              </a:ext>
            </a:extLst>
          </p:cNvPr>
          <p:cNvPicPr>
            <a:picLocks noChangeAspect="1"/>
          </p:cNvPicPr>
          <p:nvPr/>
        </p:nvPicPr>
        <p:blipFill>
          <a:blip r:embed="rId2"/>
          <a:stretch>
            <a:fillRect/>
          </a:stretch>
        </p:blipFill>
        <p:spPr>
          <a:xfrm>
            <a:off x="85755" y="49804"/>
            <a:ext cx="1329043" cy="646232"/>
          </a:xfrm>
          <a:prstGeom prst="rect">
            <a:avLst/>
          </a:prstGeom>
        </p:spPr>
      </p:pic>
    </p:spTree>
    <p:extLst>
      <p:ext uri="{BB962C8B-B14F-4D97-AF65-F5344CB8AC3E}">
        <p14:creationId xmlns:p14="http://schemas.microsoft.com/office/powerpoint/2010/main" val="137206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4AA49A-DC48-4144-B612-720B448203F5}"/>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F0D03A53-9715-4AF3-AE98-5EA1DE6FE6DE}"/>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pic>
        <p:nvPicPr>
          <p:cNvPr id="4" name="Picture 3">
            <a:extLst>
              <a:ext uri="{FF2B5EF4-FFF2-40B4-BE49-F238E27FC236}">
                <a16:creationId xmlns:a16="http://schemas.microsoft.com/office/drawing/2014/main" id="{4430668F-BCB8-4D0C-A7A9-7F5478D74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145" y="2071473"/>
            <a:ext cx="7808000" cy="439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2">
            <a:extLst>
              <a:ext uri="{FF2B5EF4-FFF2-40B4-BE49-F238E27FC236}">
                <a16:creationId xmlns:a16="http://schemas.microsoft.com/office/drawing/2014/main" id="{A6A804D8-2178-4D70-9495-DFB771D90812}"/>
              </a:ext>
            </a:extLst>
          </p:cNvPr>
          <p:cNvSpPr>
            <a:spLocks noChangeArrowheads="1"/>
          </p:cNvSpPr>
          <p:nvPr/>
        </p:nvSpPr>
        <p:spPr bwMode="auto">
          <a:xfrm>
            <a:off x="472172" y="1425142"/>
            <a:ext cx="105530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Home page: A Secure Data Sharing and Authorized Searchable Framework for e-Healthcare System home page.</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636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ADDAB3-F987-41BF-BDC0-BAC0288F2666}"/>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A8AC65FF-3EDC-4E60-96D4-EE316F0D5253}"/>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774F15BE-C45F-401D-B2BF-80DEBBBE12C7}"/>
              </a:ext>
            </a:extLst>
          </p:cNvPr>
          <p:cNvSpPr>
            <a:spLocks noChangeArrowheads="1"/>
          </p:cNvSpPr>
          <p:nvPr/>
        </p:nvSpPr>
        <p:spPr bwMode="auto">
          <a:xfrm>
            <a:off x="592428" y="1282737"/>
            <a:ext cx="7577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 login page: After registration the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can login with email and password.</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F0AFDE-49D2-4E5B-AA21-E57DACA37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166" y="1929068"/>
            <a:ext cx="8128000"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3677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68E735-D722-47F2-AB86-DD25674F5D65}"/>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FBD8259A-F2AE-4526-9881-218898A5F3F4}"/>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FFA3D4E5-4A85-4FC3-896B-9CE52FFCAAC3}"/>
              </a:ext>
            </a:extLst>
          </p:cNvPr>
          <p:cNvSpPr>
            <a:spLocks noChangeArrowheads="1"/>
          </p:cNvSpPr>
          <p:nvPr/>
        </p:nvSpPr>
        <p:spPr bwMode="auto">
          <a:xfrm>
            <a:off x="248176" y="942612"/>
            <a:ext cx="101768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 registration page: The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register with the details like name, email, password, contact,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gender, DOB, pin code, and location.</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3EB414-7F45-4AB3-9654-D6D420A98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415" y="1865942"/>
            <a:ext cx="8677189" cy="4880919"/>
          </a:xfrm>
          <a:prstGeom prst="rect">
            <a:avLst/>
          </a:prstGeom>
        </p:spPr>
      </p:pic>
    </p:spTree>
    <p:extLst>
      <p:ext uri="{BB962C8B-B14F-4D97-AF65-F5344CB8AC3E}">
        <p14:creationId xmlns:p14="http://schemas.microsoft.com/office/powerpoint/2010/main" val="359629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836C42-85B7-4CCA-BE4E-7C068AA2950A}"/>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223F0D37-EC7D-4975-9DE6-248A6EAD8D12}"/>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5" name="Rectangle 2">
            <a:extLst>
              <a:ext uri="{FF2B5EF4-FFF2-40B4-BE49-F238E27FC236}">
                <a16:creationId xmlns:a16="http://schemas.microsoft.com/office/drawing/2014/main" id="{F92B34A1-0C54-441E-AF46-D8A7434F2D34}"/>
              </a:ext>
            </a:extLst>
          </p:cNvPr>
          <p:cNvSpPr>
            <a:spLocks noChangeArrowheads="1"/>
          </p:cNvSpPr>
          <p:nvPr/>
        </p:nvSpPr>
        <p:spPr bwMode="auto">
          <a:xfrm>
            <a:off x="695459" y="1394743"/>
            <a:ext cx="50001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 file: After login the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upload the file</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428AD7B-8AED-4815-A1E1-B0A45B320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610" y="2335427"/>
            <a:ext cx="6976000" cy="3924000"/>
          </a:xfrm>
          <a:prstGeom prst="rect">
            <a:avLst/>
          </a:prstGeom>
        </p:spPr>
      </p:pic>
    </p:spTree>
    <p:extLst>
      <p:ext uri="{BB962C8B-B14F-4D97-AF65-F5344CB8AC3E}">
        <p14:creationId xmlns:p14="http://schemas.microsoft.com/office/powerpoint/2010/main" val="191016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1912"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OBJECTIVE OF PROJECT</a:t>
            </a:r>
          </a:p>
        </p:txBody>
      </p:sp>
      <p:sp>
        <p:nvSpPr>
          <p:cNvPr id="4" name="Rectangle 3"/>
          <p:cNvSpPr/>
          <p:nvPr/>
        </p:nvSpPr>
        <p:spPr>
          <a:xfrm>
            <a:off x="1328381" y="1966500"/>
            <a:ext cx="9767249" cy="3730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objective of this project is to develop a robust and efficient data dynamics and public auditing scheme for cloud storage. The scheme aims to ensure the security and integrity of data in the cloud, while also allowing authorized users to dynamically modify the stored data. Additionally, the project seeks to enable public auditing, allowing third-party auditors to verify data integrity without accessing the actual content. By achieving these objectives, the proposed scheme enhances the trustworthiness and accessibility of cloud storage services, addressing crucial concerns regarding data privacy and security in cloud computing environments</a:t>
            </a: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00AA080-93FE-78DE-7D17-7848DA94D2B7}"/>
              </a:ext>
            </a:extLst>
          </p:cNvPr>
          <p:cNvPicPr>
            <a:picLocks noChangeAspect="1"/>
          </p:cNvPicPr>
          <p:nvPr/>
        </p:nvPicPr>
        <p:blipFill>
          <a:blip r:embed="rId2"/>
          <a:stretch>
            <a:fillRect/>
          </a:stretch>
        </p:blipFill>
        <p:spPr>
          <a:xfrm>
            <a:off x="62308" y="81330"/>
            <a:ext cx="1329043" cy="646232"/>
          </a:xfrm>
          <a:prstGeom prst="rect">
            <a:avLst/>
          </a:prstGeom>
        </p:spPr>
      </p:pic>
    </p:spTree>
    <p:extLst>
      <p:ext uri="{BB962C8B-B14F-4D97-AF65-F5344CB8AC3E}">
        <p14:creationId xmlns:p14="http://schemas.microsoft.com/office/powerpoint/2010/main" val="3571631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AE6B7D-A4AD-4586-ADD9-B439F85A3EFA}"/>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2469A8B9-F627-4A79-B19A-B7CF3C2FD578}"/>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90E14B6A-D9BB-439A-9953-9A3D7164C139}"/>
              </a:ext>
            </a:extLst>
          </p:cNvPr>
          <p:cNvSpPr>
            <a:spLocks noChangeArrowheads="1"/>
          </p:cNvSpPr>
          <p:nvPr/>
        </p:nvSpPr>
        <p:spPr bwMode="auto">
          <a:xfrm>
            <a:off x="566670" y="1181048"/>
            <a:ext cx="51347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login page: owner will login after registration.</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F3444F-2A56-473D-BFBC-8E2F1B785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21" y="2120798"/>
            <a:ext cx="10084158" cy="4349010"/>
          </a:xfrm>
          <a:prstGeom prst="rect">
            <a:avLst/>
          </a:prstGeom>
        </p:spPr>
      </p:pic>
    </p:spTree>
    <p:extLst>
      <p:ext uri="{BB962C8B-B14F-4D97-AF65-F5344CB8AC3E}">
        <p14:creationId xmlns:p14="http://schemas.microsoft.com/office/powerpoint/2010/main" val="2476659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1ECA63-014C-4BD6-9C79-911DEA9DFE38}"/>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AC3D6992-7DAB-4880-96FD-501DAC8D2671}"/>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pic>
        <p:nvPicPr>
          <p:cNvPr id="4" name="Picture 3">
            <a:extLst>
              <a:ext uri="{FF2B5EF4-FFF2-40B4-BE49-F238E27FC236}">
                <a16:creationId xmlns:a16="http://schemas.microsoft.com/office/drawing/2014/main" id="{F85D5E0E-900B-42DE-90DD-D08D3FD52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76" y="1731512"/>
            <a:ext cx="10168012" cy="4755785"/>
          </a:xfrm>
          <a:prstGeom prst="rect">
            <a:avLst/>
          </a:prstGeom>
        </p:spPr>
      </p:pic>
      <p:sp>
        <p:nvSpPr>
          <p:cNvPr id="5" name="Rectangle 2">
            <a:extLst>
              <a:ext uri="{FF2B5EF4-FFF2-40B4-BE49-F238E27FC236}">
                <a16:creationId xmlns:a16="http://schemas.microsoft.com/office/drawing/2014/main" id="{6A6C56F2-1D4D-498D-85DC-D1CE734AC0EE}"/>
              </a:ext>
            </a:extLst>
          </p:cNvPr>
          <p:cNvSpPr>
            <a:spLocks noChangeArrowheads="1"/>
          </p:cNvSpPr>
          <p:nvPr/>
        </p:nvSpPr>
        <p:spPr bwMode="auto">
          <a:xfrm>
            <a:off x="193685" y="1023626"/>
            <a:ext cx="107246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registration page:  The </a:t>
            </a:r>
            <a:r>
              <a:rPr lang="en-US" sz="2000"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register with the details like name, email, password, contact,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gender,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246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149EC0-97DF-49C0-B9DB-0ECC3D10B39F}"/>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56CC028D-67CD-487C-8D0F-F79714FB1133}"/>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pic>
        <p:nvPicPr>
          <p:cNvPr id="4" name="Picture 3">
            <a:extLst>
              <a:ext uri="{FF2B5EF4-FFF2-40B4-BE49-F238E27FC236}">
                <a16:creationId xmlns:a16="http://schemas.microsoft.com/office/drawing/2014/main" id="{AB9698DD-8106-43C4-8377-D8A2233A5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000" y="1801016"/>
            <a:ext cx="8960000" cy="5040000"/>
          </a:xfrm>
          <a:prstGeom prst="rect">
            <a:avLst/>
          </a:prstGeom>
        </p:spPr>
      </p:pic>
      <p:sp>
        <p:nvSpPr>
          <p:cNvPr id="5" name="Rectangle 2">
            <a:extLst>
              <a:ext uri="{FF2B5EF4-FFF2-40B4-BE49-F238E27FC236}">
                <a16:creationId xmlns:a16="http://schemas.microsoft.com/office/drawing/2014/main" id="{A4F40007-04AA-484A-8AD8-0D8705ADDB97}"/>
              </a:ext>
            </a:extLst>
          </p:cNvPr>
          <p:cNvSpPr>
            <a:spLocks noChangeArrowheads="1"/>
          </p:cNvSpPr>
          <p:nvPr/>
        </p:nvSpPr>
        <p:spPr bwMode="auto">
          <a:xfrm>
            <a:off x="937546" y="1042781"/>
            <a:ext cx="6744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home page: After login the </a:t>
            </a:r>
            <a:r>
              <a:rPr lang="en-US"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enter into the homepage.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6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AA7495-78E3-41F3-96E2-6AF000236C3D}"/>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BD620135-D4C6-4A62-8D82-FB8DAFF4BDBC}"/>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851EF4D2-086D-46C3-B239-65E75B846CFE}"/>
              </a:ext>
            </a:extLst>
          </p:cNvPr>
          <p:cNvSpPr>
            <a:spLocks noChangeArrowheads="1"/>
          </p:cNvSpPr>
          <p:nvPr/>
        </p:nvSpPr>
        <p:spPr bwMode="auto">
          <a:xfrm>
            <a:off x="206063" y="1019265"/>
            <a:ext cx="55194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ea typeface="Calibri" panose="020F0502020204030204" pitchFamily="34" charset="0"/>
                <a:cs typeface="Times New Roman" panose="02020603050405020304" pitchFamily="18" charset="0"/>
              </a:rPr>
              <a:t>CSS</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login page: CSS can login with Name and password.</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73F88D-E01D-40C3-B52B-B24CFBE7B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258" y="1665596"/>
            <a:ext cx="8960000" cy="5040000"/>
          </a:xfrm>
          <a:prstGeom prst="rect">
            <a:avLst/>
          </a:prstGeom>
        </p:spPr>
      </p:pic>
    </p:spTree>
    <p:extLst>
      <p:ext uri="{BB962C8B-B14F-4D97-AF65-F5344CB8AC3E}">
        <p14:creationId xmlns:p14="http://schemas.microsoft.com/office/powerpoint/2010/main" val="2297922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EB5E0D-5AC4-4CE2-996E-1D38E6F2ED96}"/>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87B9940C-C6BF-4A60-AFA3-D06506D21D67}"/>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A0DA75AE-C926-42CC-A55E-C8BE40F0BEB9}"/>
              </a:ext>
            </a:extLst>
          </p:cNvPr>
          <p:cNvSpPr>
            <a:spLocks noChangeArrowheads="1"/>
          </p:cNvSpPr>
          <p:nvPr/>
        </p:nvSpPr>
        <p:spPr bwMode="auto">
          <a:xfrm>
            <a:off x="283335" y="1154686"/>
            <a:ext cx="4859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Owner : After login the owner can </a:t>
            </a:r>
            <a:r>
              <a:rPr lang="en-US" dirty="0">
                <a:latin typeface="Times New Roman" panose="02020603050405020304" pitchFamily="18" charset="0"/>
                <a:ea typeface="Calibri" panose="020F0502020204030204" pitchFamily="34" charset="0"/>
                <a:cs typeface="Times New Roman" panose="02020603050405020304" pitchFamily="18" charset="0"/>
              </a:rPr>
              <a:t> upload the file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0C72AE-B36E-42A9-AE17-C54B1FEEC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68" y="1744161"/>
            <a:ext cx="8960000" cy="5040000"/>
          </a:xfrm>
          <a:prstGeom prst="rect">
            <a:avLst/>
          </a:prstGeom>
        </p:spPr>
      </p:pic>
    </p:spTree>
    <p:extLst>
      <p:ext uri="{BB962C8B-B14F-4D97-AF65-F5344CB8AC3E}">
        <p14:creationId xmlns:p14="http://schemas.microsoft.com/office/powerpoint/2010/main" val="536126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DCCE8B-FE84-4D84-903A-B0F3155458CF}"/>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3A77A9EA-9470-4B51-8A09-EFFED582A6FA}"/>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F0190C0E-CEC0-4566-B03A-35154A73E3E8}"/>
              </a:ext>
            </a:extLst>
          </p:cNvPr>
          <p:cNvSpPr>
            <a:spLocks noChangeArrowheads="1"/>
          </p:cNvSpPr>
          <p:nvPr/>
        </p:nvSpPr>
        <p:spPr bwMode="auto">
          <a:xfrm>
            <a:off x="296214" y="1170814"/>
            <a:ext cx="5641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File data uploaded by the data owner 1 has been encrypted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EF18E6-FEF6-4D2E-A59B-45C78F58E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682" y="1818000"/>
            <a:ext cx="8960000" cy="5040000"/>
          </a:xfrm>
          <a:prstGeom prst="rect">
            <a:avLst/>
          </a:prstGeom>
        </p:spPr>
      </p:pic>
    </p:spTree>
    <p:extLst>
      <p:ext uri="{BB962C8B-B14F-4D97-AF65-F5344CB8AC3E}">
        <p14:creationId xmlns:p14="http://schemas.microsoft.com/office/powerpoint/2010/main" val="1996818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B78137-0099-4DB7-95CD-F58D3285E89C}"/>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9F27B439-7606-4BE4-860F-55E475F34663}"/>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B101B1AF-F179-4D39-985C-6752F2A83522}"/>
              </a:ext>
            </a:extLst>
          </p:cNvPr>
          <p:cNvSpPr>
            <a:spLocks noChangeArrowheads="1"/>
          </p:cNvSpPr>
          <p:nvPr/>
        </p:nvSpPr>
        <p:spPr bwMode="auto">
          <a:xfrm>
            <a:off x="321972" y="1052259"/>
            <a:ext cx="8487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owner 2 is searching for a data uploaded by the owner 1 with unique file name.</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415F74-5D5C-4D1C-A804-7DC2972E5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893" y="1597550"/>
            <a:ext cx="8992000" cy="5058000"/>
          </a:xfrm>
          <a:prstGeom prst="rect">
            <a:avLst/>
          </a:prstGeom>
        </p:spPr>
      </p:pic>
    </p:spTree>
    <p:extLst>
      <p:ext uri="{BB962C8B-B14F-4D97-AF65-F5344CB8AC3E}">
        <p14:creationId xmlns:p14="http://schemas.microsoft.com/office/powerpoint/2010/main" val="2408716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D93711-3B19-4E59-8DBF-8250857D9438}"/>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99269E6A-DCB6-48C4-8099-7E583FDBA639}"/>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pic>
        <p:nvPicPr>
          <p:cNvPr id="4" name="Picture 3">
            <a:extLst>
              <a:ext uri="{FF2B5EF4-FFF2-40B4-BE49-F238E27FC236}">
                <a16:creationId xmlns:a16="http://schemas.microsoft.com/office/drawing/2014/main" id="{1A23B72C-2591-4D73-B7E6-1FEB1B76F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010" y="1845570"/>
            <a:ext cx="8960000" cy="5040000"/>
          </a:xfrm>
          <a:prstGeom prst="rect">
            <a:avLst/>
          </a:prstGeom>
        </p:spPr>
      </p:pic>
      <p:sp>
        <p:nvSpPr>
          <p:cNvPr id="5" name="Rectangle 2">
            <a:extLst>
              <a:ext uri="{FF2B5EF4-FFF2-40B4-BE49-F238E27FC236}">
                <a16:creationId xmlns:a16="http://schemas.microsoft.com/office/drawing/2014/main" id="{D3E6DE40-377B-4899-A161-6ECDFA096A0B}"/>
              </a:ext>
            </a:extLst>
          </p:cNvPr>
          <p:cNvSpPr>
            <a:spLocks noChangeArrowheads="1"/>
          </p:cNvSpPr>
          <p:nvPr/>
        </p:nvSpPr>
        <p:spPr bwMode="auto">
          <a:xfrm>
            <a:off x="390213" y="1199239"/>
            <a:ext cx="17281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TPA login page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27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9F0D5-D1B1-4CC5-8144-06D08AF541EF}"/>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AAEA554C-5620-47FB-A16E-BFAE1C2A7DF4}"/>
              </a:ext>
            </a:extLst>
          </p:cNvPr>
          <p:cNvSpPr txBox="1"/>
          <p:nvPr/>
        </p:nvSpPr>
        <p:spPr>
          <a:xfrm>
            <a:off x="147613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Rectangle 2">
            <a:extLst>
              <a:ext uri="{FF2B5EF4-FFF2-40B4-BE49-F238E27FC236}">
                <a16:creationId xmlns:a16="http://schemas.microsoft.com/office/drawing/2014/main" id="{C05DE315-0406-4354-A7F1-C4B237A01157}"/>
              </a:ext>
            </a:extLst>
          </p:cNvPr>
          <p:cNvSpPr>
            <a:spLocks noChangeArrowheads="1"/>
          </p:cNvSpPr>
          <p:nvPr/>
        </p:nvSpPr>
        <p:spPr bwMode="auto">
          <a:xfrm>
            <a:off x="334851" y="1318942"/>
            <a:ext cx="36452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TPA generating key for data owner 2.</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6177CB-37BD-4701-A100-784594CB6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137" y="1688274"/>
            <a:ext cx="8960000" cy="5040000"/>
          </a:xfrm>
          <a:prstGeom prst="rect">
            <a:avLst/>
          </a:prstGeom>
        </p:spPr>
      </p:pic>
    </p:spTree>
    <p:extLst>
      <p:ext uri="{BB962C8B-B14F-4D97-AF65-F5344CB8AC3E}">
        <p14:creationId xmlns:p14="http://schemas.microsoft.com/office/powerpoint/2010/main" val="247121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E87819-4679-4A7C-87ED-741B1D2DEEA3}"/>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extBox 2">
            <a:extLst>
              <a:ext uri="{FF2B5EF4-FFF2-40B4-BE49-F238E27FC236}">
                <a16:creationId xmlns:a16="http://schemas.microsoft.com/office/drawing/2014/main" id="{7B20AA7F-C141-4FD2-BA6C-6F116F1C23E2}"/>
              </a:ext>
            </a:extLst>
          </p:cNvPr>
          <p:cNvSpPr txBox="1"/>
          <p:nvPr/>
        </p:nvSpPr>
        <p:spPr>
          <a:xfrm>
            <a:off x="2505333" y="242154"/>
            <a:ext cx="6098058" cy="816377"/>
          </a:xfrm>
          <a:prstGeom prst="rect">
            <a:avLst/>
          </a:prstGeom>
          <a:noFill/>
        </p:spPr>
        <p:txBody>
          <a:bodyPr wrap="square">
            <a:spAutoFit/>
          </a:bodyPr>
          <a:lstStyle/>
          <a:p>
            <a:pPr lvl="2" algn="ctr">
              <a:lnSpc>
                <a:spcPct val="170000"/>
              </a:lnSpc>
            </a:pPr>
            <a:r>
              <a:rPr lang="en-US" sz="3200" b="1" dirty="0">
                <a:latin typeface="Times New Roman" panose="02020603050405020304" pitchFamily="18" charset="0"/>
                <a:cs typeface="Times New Roman" panose="02020603050405020304" pitchFamily="18" charset="0"/>
              </a:rPr>
              <a:t>OUTPUT SCREENS</a:t>
            </a:r>
          </a:p>
        </p:txBody>
      </p:sp>
      <p:pic>
        <p:nvPicPr>
          <p:cNvPr id="4" name="Picture 3">
            <a:extLst>
              <a:ext uri="{FF2B5EF4-FFF2-40B4-BE49-F238E27FC236}">
                <a16:creationId xmlns:a16="http://schemas.microsoft.com/office/drawing/2014/main" id="{AD85101A-55DF-43E8-93A1-C1E283F28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584" y="1421027"/>
            <a:ext cx="8960000" cy="5040000"/>
          </a:xfrm>
          <a:prstGeom prst="rect">
            <a:avLst/>
          </a:prstGeom>
        </p:spPr>
      </p:pic>
    </p:spTree>
    <p:extLst>
      <p:ext uri="{BB962C8B-B14F-4D97-AF65-F5344CB8AC3E}">
        <p14:creationId xmlns:p14="http://schemas.microsoft.com/office/powerpoint/2010/main" val="87420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941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Rectangle 3"/>
          <p:cNvSpPr/>
          <p:nvPr/>
        </p:nvSpPr>
        <p:spPr>
          <a:xfrm>
            <a:off x="789354" y="1531815"/>
            <a:ext cx="11050954" cy="4659609"/>
          </a:xfrm>
          <a:prstGeom prst="rect">
            <a:avLst/>
          </a:prstGeom>
        </p:spPr>
        <p:txBody>
          <a:bodyPr wrap="square">
            <a:spAutoFit/>
          </a:bodyPr>
          <a:lstStyle/>
          <a:p>
            <a:pPr algn="just">
              <a:lnSpc>
                <a:spcPct val="150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Secure Data Dynamics and Public Auditing Scheme for Cloud Storage is a novel approach aimed at addressing the challenges of data integrity, confidentiality, and public auditing in cloud storage environments. The proposed scheme ensures that data stored in the cloud remains secure, and enables authorized users to perform dynamic operations like data insertion, modification, and deletion while preserving data privacy. Additionally, it incorporates a public auditing mechanism, allowing third-party auditors to verify data integrity without accessing the actual content. The scheme employs advanced cryptographic techniques to achieve these objectives, including homomorphism encryption, signature-based authentication, and hash functions. By combining data dynamics, privacy preservation, and public auditing capabilities, this scheme enhances cloud storage security, promotes data accountability, and builds trust among cloud service providers and their clients.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2FA6FD0-B0A5-AA7F-F4EC-5503DFA49D5E}"/>
              </a:ext>
            </a:extLst>
          </p:cNvPr>
          <p:cNvPicPr>
            <a:picLocks noChangeAspect="1"/>
          </p:cNvPicPr>
          <p:nvPr/>
        </p:nvPicPr>
        <p:blipFill>
          <a:blip r:embed="rId2"/>
          <a:stretch>
            <a:fillRect/>
          </a:stretch>
        </p:blipFill>
        <p:spPr>
          <a:xfrm>
            <a:off x="124832" y="73515"/>
            <a:ext cx="1329043" cy="646232"/>
          </a:xfrm>
          <a:prstGeom prst="rect">
            <a:avLst/>
          </a:prstGeom>
        </p:spPr>
      </p:pic>
    </p:spTree>
    <p:extLst>
      <p:ext uri="{BB962C8B-B14F-4D97-AF65-F5344CB8AC3E}">
        <p14:creationId xmlns:p14="http://schemas.microsoft.com/office/powerpoint/2010/main" val="3736745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2CAD7D-051B-4E29-A3E3-A720FB963328}"/>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6456E764-AF78-47C5-B66E-06CD659C6237}"/>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pic>
        <p:nvPicPr>
          <p:cNvPr id="4" name="Picture 3" descr="A screenshot of a computer&#10;&#10;Description automatically generated">
            <a:extLst>
              <a:ext uri="{FF2B5EF4-FFF2-40B4-BE49-F238E27FC236}">
                <a16:creationId xmlns:a16="http://schemas.microsoft.com/office/drawing/2014/main" id="{C7D3C753-1227-48FD-9A8A-4E4CEE3AC3C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32487" y="1198605"/>
            <a:ext cx="11071654" cy="5214552"/>
          </a:xfrm>
          <a:prstGeom prst="rect">
            <a:avLst/>
          </a:prstGeom>
        </p:spPr>
      </p:pic>
    </p:spTree>
    <p:extLst>
      <p:ext uri="{BB962C8B-B14F-4D97-AF65-F5344CB8AC3E}">
        <p14:creationId xmlns:p14="http://schemas.microsoft.com/office/powerpoint/2010/main" val="3856730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1D70FE-C2F5-464E-A3EF-C1AF3277C785}"/>
              </a:ext>
            </a:extLst>
          </p:cNvPr>
          <p:cNvPicPr>
            <a:picLocks noChangeAspect="1"/>
          </p:cNvPicPr>
          <p:nvPr/>
        </p:nvPicPr>
        <p:blipFill>
          <a:blip r:embed="rId2"/>
          <a:stretch>
            <a:fillRect/>
          </a:stretch>
        </p:blipFill>
        <p:spPr>
          <a:xfrm>
            <a:off x="85755" y="49804"/>
            <a:ext cx="1329043" cy="646232"/>
          </a:xfrm>
          <a:prstGeom prst="rect">
            <a:avLst/>
          </a:prstGeom>
        </p:spPr>
      </p:pic>
      <p:sp>
        <p:nvSpPr>
          <p:cNvPr id="3" name="Title 1">
            <a:extLst>
              <a:ext uri="{FF2B5EF4-FFF2-40B4-BE49-F238E27FC236}">
                <a16:creationId xmlns:a16="http://schemas.microsoft.com/office/drawing/2014/main" id="{11B67B5E-D819-4876-A8C5-FF78D549E1FD}"/>
              </a:ext>
            </a:extLst>
          </p:cNvPr>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pic>
        <p:nvPicPr>
          <p:cNvPr id="4" name="Picture 3" descr="A screenshot of a computer&#10;&#10;Description automatically generated">
            <a:extLst>
              <a:ext uri="{FF2B5EF4-FFF2-40B4-BE49-F238E27FC236}">
                <a16:creationId xmlns:a16="http://schemas.microsoft.com/office/drawing/2014/main" id="{98025E42-F1F4-4EC5-AFB9-DFB64B92346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94271" y="1210962"/>
            <a:ext cx="10700952" cy="4955060"/>
          </a:xfrm>
          <a:prstGeom prst="rect">
            <a:avLst/>
          </a:prstGeom>
        </p:spPr>
      </p:pic>
    </p:spTree>
    <p:extLst>
      <p:ext uri="{BB962C8B-B14F-4D97-AF65-F5344CB8AC3E}">
        <p14:creationId xmlns:p14="http://schemas.microsoft.com/office/powerpoint/2010/main" val="2616225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3692" y="354611"/>
            <a:ext cx="3833101" cy="905056"/>
          </a:xfrm>
          <a:prstGeom prst="rect">
            <a:avLst/>
          </a:prstGeom>
        </p:spPr>
        <p:txBody>
          <a:bodyPr wrap="none">
            <a:spAutoFit/>
          </a:bodyPr>
          <a:lstStyle/>
          <a:p>
            <a:pPr algn="just">
              <a:lnSpc>
                <a:spcPct val="150000"/>
              </a:lnSpc>
            </a:pPr>
            <a:r>
              <a:rPr lang="en-IN" sz="40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4CBC48-7421-90C7-33C1-13D68D41618B}"/>
              </a:ext>
            </a:extLst>
          </p:cNvPr>
          <p:cNvPicPr>
            <a:picLocks noChangeAspect="1"/>
          </p:cNvPicPr>
          <p:nvPr/>
        </p:nvPicPr>
        <p:blipFill>
          <a:blip r:embed="rId2"/>
          <a:stretch>
            <a:fillRect/>
          </a:stretch>
        </p:blipFill>
        <p:spPr>
          <a:xfrm>
            <a:off x="85755" y="104776"/>
            <a:ext cx="1329043" cy="646232"/>
          </a:xfrm>
          <a:prstGeom prst="rect">
            <a:avLst/>
          </a:prstGeom>
        </p:spPr>
      </p:pic>
      <p:sp>
        <p:nvSpPr>
          <p:cNvPr id="5" name="TextBox 4">
            <a:extLst>
              <a:ext uri="{FF2B5EF4-FFF2-40B4-BE49-F238E27FC236}">
                <a16:creationId xmlns:a16="http://schemas.microsoft.com/office/drawing/2014/main" id="{320F31BE-CB47-4992-9A35-28C467C81D8A}"/>
              </a:ext>
            </a:extLst>
          </p:cNvPr>
          <p:cNvSpPr txBox="1"/>
          <p:nvPr/>
        </p:nvSpPr>
        <p:spPr>
          <a:xfrm>
            <a:off x="750276" y="2421397"/>
            <a:ext cx="10832200" cy="2803140"/>
          </a:xfrm>
          <a:prstGeom prst="rect">
            <a:avLst/>
          </a:prstGeom>
          <a:noFill/>
        </p:spPr>
        <p:txBody>
          <a:bodyPr wrap="square">
            <a:spAutoFit/>
          </a:bodyPr>
          <a:lstStyle/>
          <a:p>
            <a:pPr>
              <a:lnSpc>
                <a:spcPct val="15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secure auditing method is to store the data on the cloud in a secure manner. The prospective take the AES-256 algorithm, RSA-15360, and SHA-512 algorithm to assure that TPA cannot knowledge about data toward the robustness auditing scheme. We propose a data dynamics operation with mostly deal insertion, deletion and, modification.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884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40256-287A-1DAE-C72E-5674F113AACF}"/>
              </a:ext>
            </a:extLst>
          </p:cNvPr>
          <p:cNvPicPr>
            <a:picLocks noChangeAspect="1"/>
          </p:cNvPicPr>
          <p:nvPr/>
        </p:nvPicPr>
        <p:blipFill>
          <a:blip r:embed="rId2"/>
          <a:stretch>
            <a:fillRect/>
          </a:stretch>
        </p:blipFill>
        <p:spPr>
          <a:xfrm>
            <a:off x="10508066" y="13677"/>
            <a:ext cx="1329043" cy="646232"/>
          </a:xfrm>
          <a:prstGeom prst="rect">
            <a:avLst/>
          </a:prstGeom>
        </p:spPr>
      </p:pic>
      <p:sp>
        <p:nvSpPr>
          <p:cNvPr id="4" name="TextBox 3">
            <a:extLst>
              <a:ext uri="{FF2B5EF4-FFF2-40B4-BE49-F238E27FC236}">
                <a16:creationId xmlns:a16="http://schemas.microsoft.com/office/drawing/2014/main" id="{9583B3F7-8FFA-4D0D-BDE4-1B9A3C8A0679}"/>
              </a:ext>
            </a:extLst>
          </p:cNvPr>
          <p:cNvSpPr txBox="1"/>
          <p:nvPr/>
        </p:nvSpPr>
        <p:spPr>
          <a:xfrm>
            <a:off x="354891" y="0"/>
            <a:ext cx="11388435" cy="6564874"/>
          </a:xfrm>
          <a:prstGeom prst="rect">
            <a:avLst/>
          </a:prstGeom>
          <a:noFill/>
        </p:spPr>
        <p:txBody>
          <a:bodyPr wrap="square">
            <a:spAutoFit/>
          </a:bodyPr>
          <a:lstStyle/>
          <a:p>
            <a:pPr marL="0" marR="0" algn="just">
              <a:lnSpc>
                <a:spcPct val="150000"/>
              </a:lnSpc>
              <a:spcBef>
                <a:spcPts val="0"/>
              </a:spcBef>
              <a:spcAft>
                <a:spcPts val="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REFERENCES:</a:t>
            </a:r>
          </a:p>
          <a:p>
            <a:pPr marR="0" rtl="0" fontAlgn="t">
              <a:spcBef>
                <a:spcPts val="0"/>
              </a:spcBef>
              <a:spcAft>
                <a:spcPts val="0"/>
              </a:spcAft>
            </a:pPr>
            <a:r>
              <a:rPr lang="en-US" sz="2820" i="0" u="none" strike="noStrike" dirty="0">
                <a:solidFill>
                  <a:srgbClr val="333333"/>
                </a:solidFill>
                <a:effectLst/>
                <a:latin typeface="Times New Roman" panose="02020603050405020304" pitchFamily="18" charset="0"/>
                <a:cs typeface="Times New Roman" panose="02020603050405020304" pitchFamily="18" charset="0"/>
              </a:rPr>
              <a:t>Secure Cloud Storage with Deduplication Technique</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333333"/>
                </a:solidFill>
                <a:effectLst/>
                <a:latin typeface="Times New Roman" panose="02020603050405020304" pitchFamily="18" charset="0"/>
                <a:cs typeface="Times New Roman" panose="02020603050405020304" pitchFamily="18" charset="0"/>
              </a:rPr>
              <a:t>2020</a:t>
            </a:r>
            <a:r>
              <a:rPr lang="en-US" sz="2820" i="0" u="none" strike="noStrike" dirty="0">
                <a:solidFill>
                  <a:srgbClr val="FFFFFF"/>
                </a:solidFill>
                <a:effectLst/>
                <a:latin typeface="Times New Roman" panose="02020603050405020304" pitchFamily="18" charset="0"/>
                <a:cs typeface="Times New Roman" panose="02020603050405020304" pitchFamily="18" charset="0"/>
              </a:rPr>
              <a:t>2021</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IN" sz="2820" i="0" u="none" strike="noStrike" dirty="0">
                <a:solidFill>
                  <a:srgbClr val="333333"/>
                </a:solidFill>
                <a:effectLst/>
                <a:latin typeface="Times New Roman" panose="02020603050405020304" pitchFamily="18" charset="0"/>
                <a:cs typeface="Times New Roman" panose="02020603050405020304" pitchFamily="18" charset="0"/>
              </a:rPr>
              <a:t>R. Patil Rashmi;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Yatin</a:t>
            </a:r>
            <a:r>
              <a:rPr lang="en-IN" sz="2820" i="0" u="none" strike="noStrike" dirty="0">
                <a:solidFill>
                  <a:srgbClr val="333333"/>
                </a:solidFill>
                <a:effectLst/>
                <a:latin typeface="Times New Roman" panose="02020603050405020304" pitchFamily="18" charset="0"/>
                <a:cs typeface="Times New Roman" panose="02020603050405020304" pitchFamily="18" charset="0"/>
              </a:rPr>
              <a:t> Gandhi; Vinaya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Sarmalkar</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US" sz="2820" i="0" u="none" strike="noStrike" dirty="0">
                <a:solidFill>
                  <a:srgbClr val="333333"/>
                </a:solidFill>
                <a:effectLst/>
                <a:latin typeface="Times New Roman" panose="02020603050405020304" pitchFamily="18" charset="0"/>
                <a:cs typeface="Times New Roman" panose="02020603050405020304" pitchFamily="18" charset="0"/>
              </a:rPr>
              <a:t>Secured File Storage in Cloud Computing Application: Secure-Drive</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000000"/>
                </a:solidFill>
                <a:effectLst/>
                <a:latin typeface="Times New Roman" panose="02020603050405020304" pitchFamily="18" charset="0"/>
                <a:cs typeface="Times New Roman" panose="02020603050405020304" pitchFamily="18" charset="0"/>
              </a:rPr>
              <a:t>2021</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IN" sz="2820" i="0" u="none" strike="noStrike" dirty="0">
                <a:solidFill>
                  <a:srgbClr val="333333"/>
                </a:solidFill>
                <a:effectLst/>
                <a:latin typeface="Times New Roman" panose="02020603050405020304" pitchFamily="18" charset="0"/>
                <a:cs typeface="Times New Roman" panose="02020603050405020304" pitchFamily="18" charset="0"/>
              </a:rPr>
              <a:t>Nidhi Nair;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Tanuj</a:t>
            </a:r>
            <a:r>
              <a:rPr lang="en-IN" sz="2820" i="0" u="none" strike="noStrike" dirty="0">
                <a:solidFill>
                  <a:srgbClr val="333333"/>
                </a:solidFill>
                <a:effectLst/>
                <a:latin typeface="Times New Roman" panose="02020603050405020304" pitchFamily="18" charset="0"/>
                <a:cs typeface="Times New Roman" panose="02020603050405020304" pitchFamily="18" charset="0"/>
              </a:rPr>
              <a:t> Jain; Mihir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Gada</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US" sz="2820" i="0" u="none" strike="noStrike" dirty="0">
                <a:solidFill>
                  <a:srgbClr val="000000"/>
                </a:solidFill>
                <a:effectLst/>
                <a:latin typeface="Times New Roman" panose="02020603050405020304" pitchFamily="18" charset="0"/>
                <a:cs typeface="Times New Roman" panose="02020603050405020304" pitchFamily="18" charset="0"/>
              </a:rPr>
              <a:t>TPA Auditing to Enhance the Privacy and Security in Cloud Systems</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000000"/>
                </a:solidFill>
                <a:effectLst/>
                <a:latin typeface="Times New Roman" panose="02020603050405020304" pitchFamily="18" charset="0"/>
                <a:cs typeface="Times New Roman" panose="02020603050405020304" pitchFamily="18" charset="0"/>
              </a:rPr>
              <a:t>2020</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IN" sz="2820" i="0" u="none" strike="noStrike" dirty="0">
                <a:solidFill>
                  <a:srgbClr val="000000"/>
                </a:solidFill>
                <a:effectLst/>
                <a:latin typeface="Times New Roman" panose="02020603050405020304" pitchFamily="18" charset="0"/>
                <a:cs typeface="Times New Roman" panose="02020603050405020304" pitchFamily="18" charset="0"/>
              </a:rPr>
              <a:t>Sunil Kumar,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Dilip</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Kumar, Hemraj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Lamkuche</a:t>
            </a:r>
            <a:endParaRPr lang="en-IN" sz="2820" i="0" u="none" strike="noStrike" dirty="0">
              <a:solidFill>
                <a:srgbClr val="000000"/>
              </a:solidFill>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US" sz="2820" i="0" u="none" strike="noStrike" dirty="0">
                <a:solidFill>
                  <a:srgbClr val="000000"/>
                </a:solidFill>
                <a:effectLst/>
                <a:latin typeface="Times New Roman" panose="02020603050405020304" pitchFamily="18" charset="0"/>
                <a:cs typeface="Times New Roman" panose="02020603050405020304" pitchFamily="18" charset="0"/>
              </a:rPr>
              <a:t>A Real Time Auditing System using QR Code for Secure Cloud Storage</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000000"/>
                </a:solidFill>
                <a:effectLst/>
                <a:latin typeface="Times New Roman" panose="02020603050405020304" pitchFamily="18" charset="0"/>
                <a:cs typeface="Times New Roman" panose="02020603050405020304" pitchFamily="18" charset="0"/>
              </a:rPr>
              <a:t>2020</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IN" sz="2820" i="0" u="none" strike="noStrike" dirty="0">
                <a:solidFill>
                  <a:srgbClr val="000000"/>
                </a:solidFill>
                <a:effectLst/>
                <a:latin typeface="Times New Roman" panose="02020603050405020304" pitchFamily="18" charset="0"/>
                <a:cs typeface="Times New Roman" panose="02020603050405020304" pitchFamily="18" charset="0"/>
              </a:rPr>
              <a:t>P. Baby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Shamini</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D. C. Joy Winnie Wise; K. S.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Megavarshini</a:t>
            </a:r>
            <a:r>
              <a:rPr lang="en-IN" sz="282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US" sz="2820" i="0" u="none" strike="noStrike" dirty="0">
                <a:solidFill>
                  <a:srgbClr val="000000"/>
                </a:solidFill>
                <a:effectLst/>
                <a:latin typeface="Times New Roman" panose="02020603050405020304" pitchFamily="18" charset="0"/>
                <a:cs typeface="Times New Roman" panose="02020603050405020304" pitchFamily="18" charset="0"/>
              </a:rPr>
              <a:t>A Design for Scalable and Secure Key-Value Stores.</a:t>
            </a:r>
            <a:r>
              <a:rPr lang="en-IN" sz="2820" dirty="0">
                <a:latin typeface="Times New Roman" panose="02020603050405020304" pitchFamily="18" charset="0"/>
                <a:cs typeface="Times New Roman" panose="02020603050405020304" pitchFamily="18" charset="0"/>
              </a:rPr>
              <a:t> </a:t>
            </a:r>
            <a:r>
              <a:rPr lang="en-IN" sz="2820" i="0" u="none" strike="noStrike" dirty="0">
                <a:solidFill>
                  <a:srgbClr val="000000"/>
                </a:solidFill>
                <a:effectLst/>
                <a:latin typeface="Times New Roman" panose="02020603050405020304" pitchFamily="18" charset="0"/>
                <a:cs typeface="Times New Roman" panose="02020603050405020304" pitchFamily="18" charset="0"/>
              </a:rPr>
              <a:t>2017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Longbin</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Chen;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Wenyun</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Dai.</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US" sz="2820" i="0" u="none" strike="noStrike" dirty="0" err="1">
                <a:solidFill>
                  <a:srgbClr val="000000"/>
                </a:solidFill>
                <a:effectLst/>
                <a:latin typeface="Times New Roman" panose="02020603050405020304" pitchFamily="18" charset="0"/>
                <a:cs typeface="Times New Roman" panose="02020603050405020304" pitchFamily="18" charset="0"/>
              </a:rPr>
              <a:t>Orchini</a:t>
            </a:r>
            <a:r>
              <a:rPr lang="en-US" sz="2820" i="0" u="none" strike="noStrike" dirty="0">
                <a:solidFill>
                  <a:srgbClr val="000000"/>
                </a:solidFill>
                <a:effectLst/>
                <a:latin typeface="Times New Roman" panose="02020603050405020304" pitchFamily="18" charset="0"/>
                <a:cs typeface="Times New Roman" panose="02020603050405020304" pitchFamily="18" charset="0"/>
              </a:rPr>
              <a:t> Similarity User Authentication Based </a:t>
            </a:r>
            <a:r>
              <a:rPr lang="en-US" sz="2820" i="0" u="none" strike="noStrike" dirty="0" err="1">
                <a:solidFill>
                  <a:srgbClr val="000000"/>
                </a:solidFill>
                <a:effectLst/>
                <a:latin typeface="Times New Roman" panose="02020603050405020304" pitchFamily="18" charset="0"/>
                <a:cs typeface="Times New Roman" panose="02020603050405020304" pitchFamily="18" charset="0"/>
              </a:rPr>
              <a:t>Streebog</a:t>
            </a:r>
            <a:r>
              <a:rPr lang="en-US" sz="2820" i="0" u="none" strike="noStrike" dirty="0">
                <a:solidFill>
                  <a:srgbClr val="000000"/>
                </a:solidFill>
                <a:effectLst/>
                <a:latin typeface="Times New Roman" panose="02020603050405020304" pitchFamily="18" charset="0"/>
                <a:cs typeface="Times New Roman" panose="02020603050405020304" pitchFamily="18" charset="0"/>
              </a:rPr>
              <a:t> Hash Function for Secured Data Storage in Cloud</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IN" sz="2820" i="0" u="none" strike="noStrike" dirty="0">
                <a:solidFill>
                  <a:srgbClr val="000000"/>
                </a:solidFill>
                <a:effectLst/>
                <a:latin typeface="Times New Roman" panose="02020603050405020304" pitchFamily="18" charset="0"/>
                <a:cs typeface="Times New Roman" panose="02020603050405020304" pitchFamily="18" charset="0"/>
              </a:rPr>
              <a:t>2020 P. Calista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Bebe</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Akila</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D.</a:t>
            </a:r>
            <a:endParaRPr lang="en-IN" sz="282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661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921D39-A55B-4BF8-B7B7-46B9D2ADDF87}"/>
              </a:ext>
            </a:extLst>
          </p:cNvPr>
          <p:cNvSpPr txBox="1"/>
          <p:nvPr/>
        </p:nvSpPr>
        <p:spPr>
          <a:xfrm>
            <a:off x="148281" y="281606"/>
            <a:ext cx="12043719" cy="5907130"/>
          </a:xfrm>
          <a:prstGeom prst="rect">
            <a:avLst/>
          </a:prstGeom>
          <a:noFill/>
        </p:spPr>
        <p:txBody>
          <a:bodyPr wrap="square">
            <a:spAutoFit/>
          </a:bodyPr>
          <a:lstStyle/>
          <a:p>
            <a:pPr>
              <a:lnSpc>
                <a:spcPct val="160000"/>
              </a:lnSpc>
            </a:pPr>
            <a:r>
              <a:rPr lang="en-US" sz="3000" dirty="0">
                <a:latin typeface="Times New Roman" pitchFamily="18" charset="0"/>
                <a:cs typeface="Times New Roman" pitchFamily="18" charset="0"/>
              </a:rPr>
              <a:t>The global cloud computing market report 2019.</a:t>
            </a:r>
          </a:p>
          <a:p>
            <a:pPr>
              <a:lnSpc>
                <a:spcPct val="160000"/>
              </a:lnSpc>
            </a:pPr>
            <a:r>
              <a:rPr lang="en-US" sz="3000" dirty="0">
                <a:latin typeface="Times New Roman" pitchFamily="18" charset="0"/>
                <a:cs typeface="Times New Roman" pitchFamily="18" charset="0"/>
              </a:rPr>
              <a:t> J </a:t>
            </a:r>
            <a:r>
              <a:rPr lang="en-US" sz="3000" dirty="0" err="1">
                <a:latin typeface="Times New Roman" pitchFamily="18" charset="0"/>
                <a:cs typeface="Times New Roman" pitchFamily="18" charset="0"/>
              </a:rPr>
              <a:t>Agarkhed</a:t>
            </a:r>
            <a:r>
              <a:rPr lang="en-US" sz="3000" dirty="0">
                <a:latin typeface="Times New Roman" pitchFamily="18" charset="0"/>
                <a:cs typeface="Times New Roman" pitchFamily="18" charset="0"/>
              </a:rPr>
              <a:t>, R </a:t>
            </a:r>
            <a:r>
              <a:rPr lang="en-US" sz="3000" dirty="0" err="1">
                <a:latin typeface="Times New Roman" pitchFamily="18" charset="0"/>
                <a:cs typeface="Times New Roman" pitchFamily="18" charset="0"/>
              </a:rPr>
              <a:t>Ashalatha</a:t>
            </a:r>
            <a:r>
              <a:rPr lang="en-US" sz="3000" dirty="0">
                <a:latin typeface="Times New Roman" pitchFamily="18" charset="0"/>
                <a:cs typeface="Times New Roman" pitchFamily="18" charset="0"/>
              </a:rPr>
              <a:t>-”An efficient auditing </a:t>
            </a:r>
            <a:r>
              <a:rPr lang="en-US" sz="3000" dirty="0" err="1">
                <a:latin typeface="Times New Roman" pitchFamily="18" charset="0"/>
                <a:cs typeface="Times New Roman" pitchFamily="18" charset="0"/>
              </a:rPr>
              <a:t>schheme</a:t>
            </a:r>
            <a:r>
              <a:rPr lang="en-US" sz="3000" dirty="0">
                <a:latin typeface="Times New Roman" pitchFamily="18" charset="0"/>
                <a:cs typeface="Times New Roman" pitchFamily="18" charset="0"/>
              </a:rPr>
              <a:t> for data storage security in cloud”.2017[ICCPCT]. </a:t>
            </a:r>
          </a:p>
          <a:p>
            <a:pPr>
              <a:lnSpc>
                <a:spcPct val="160000"/>
              </a:lnSpc>
            </a:pPr>
            <a:r>
              <a:rPr lang="en-US" sz="3000" dirty="0">
                <a:latin typeface="Times New Roman" pitchFamily="18" charset="0"/>
                <a:cs typeface="Times New Roman" pitchFamily="18" charset="0"/>
              </a:rPr>
              <a:t>SK Saroj, G </a:t>
            </a:r>
            <a:r>
              <a:rPr lang="en-US" sz="3000" dirty="0" err="1">
                <a:latin typeface="Times New Roman" pitchFamily="18" charset="0"/>
                <a:cs typeface="Times New Roman" pitchFamily="18" charset="0"/>
              </a:rPr>
              <a:t>Noida,SK</a:t>
            </a:r>
            <a:r>
              <a:rPr lang="en-US" sz="3000" dirty="0">
                <a:latin typeface="Times New Roman" pitchFamily="18" charset="0"/>
                <a:cs typeface="Times New Roman" pitchFamily="18" charset="0"/>
              </a:rPr>
              <a:t> Chauhan, AK Sharma “Threshold cryptography based data security in cloud computing”. S Vats-2015. </a:t>
            </a:r>
          </a:p>
          <a:p>
            <a:pPr>
              <a:lnSpc>
                <a:spcPct val="160000"/>
              </a:lnSpc>
            </a:pPr>
            <a:r>
              <a:rPr lang="en-US" sz="3000" dirty="0">
                <a:latin typeface="Times New Roman" pitchFamily="18" charset="0"/>
                <a:cs typeface="Times New Roman" pitchFamily="18" charset="0"/>
              </a:rPr>
              <a:t>Mell, Peter, and Tim </a:t>
            </a:r>
            <a:r>
              <a:rPr lang="en-US" sz="3000" dirty="0" err="1">
                <a:latin typeface="Times New Roman" pitchFamily="18" charset="0"/>
                <a:cs typeface="Times New Roman" pitchFamily="18" charset="0"/>
              </a:rPr>
              <a:t>Grance.The</a:t>
            </a:r>
            <a:r>
              <a:rPr lang="en-US" sz="3000" dirty="0">
                <a:latin typeface="Times New Roman" pitchFamily="18" charset="0"/>
                <a:cs typeface="Times New Roman" pitchFamily="18" charset="0"/>
              </a:rPr>
              <a:t> NIST definition of cloud computing(2011).</a:t>
            </a:r>
          </a:p>
          <a:p>
            <a:pPr>
              <a:lnSpc>
                <a:spcPct val="160000"/>
              </a:lnSpc>
            </a:pPr>
            <a:r>
              <a:rPr lang="en-US" sz="3000" dirty="0" err="1">
                <a:latin typeface="Times New Roman" pitchFamily="18" charset="0"/>
                <a:cs typeface="Times New Roman" pitchFamily="18" charset="0"/>
              </a:rPr>
              <a:t>P.Mell</a:t>
            </a:r>
            <a:r>
              <a:rPr lang="en-US" sz="3000" dirty="0">
                <a:latin typeface="Times New Roman" pitchFamily="18" charset="0"/>
                <a:cs typeface="Times New Roman" pitchFamily="18" charset="0"/>
              </a:rPr>
              <a:t> and </a:t>
            </a:r>
            <a:r>
              <a:rPr lang="en-US" sz="3000" dirty="0" err="1">
                <a:latin typeface="Times New Roman" pitchFamily="18" charset="0"/>
                <a:cs typeface="Times New Roman" pitchFamily="18" charset="0"/>
              </a:rPr>
              <a:t>T.Grance</a:t>
            </a:r>
            <a:r>
              <a:rPr lang="en-US" sz="3000" dirty="0">
                <a:latin typeface="Times New Roman" pitchFamily="18" charset="0"/>
                <a:cs typeface="Times New Roman" pitchFamily="18" charset="0"/>
              </a:rPr>
              <a:t>, ”The NIST definition of cloud computing”, National Institute of Standards and Technology, Tech. Rep.,2009. </a:t>
            </a:r>
          </a:p>
        </p:txBody>
      </p:sp>
    </p:spTree>
    <p:extLst>
      <p:ext uri="{BB962C8B-B14F-4D97-AF65-F5344CB8AC3E}">
        <p14:creationId xmlns:p14="http://schemas.microsoft.com/office/powerpoint/2010/main" val="408967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BF53CD-AFEE-5345-ACF4-B99812C0C886}"/>
              </a:ext>
            </a:extLst>
          </p:cNvPr>
          <p:cNvPicPr>
            <a:picLocks noChangeAspect="1"/>
          </p:cNvPicPr>
          <p:nvPr/>
        </p:nvPicPr>
        <p:blipFill>
          <a:blip r:embed="rId2"/>
          <a:stretch>
            <a:fillRect/>
          </a:stretch>
        </p:blipFill>
        <p:spPr>
          <a:xfrm>
            <a:off x="152400" y="136037"/>
            <a:ext cx="1329043" cy="646232"/>
          </a:xfrm>
          <a:prstGeom prst="rect">
            <a:avLst/>
          </a:prstGeom>
        </p:spPr>
      </p:pic>
      <p:sp>
        <p:nvSpPr>
          <p:cNvPr id="4" name="TextBox 3">
            <a:extLst>
              <a:ext uri="{FF2B5EF4-FFF2-40B4-BE49-F238E27FC236}">
                <a16:creationId xmlns:a16="http://schemas.microsoft.com/office/drawing/2014/main" id="{0A8BFF77-9138-4F88-A69E-D09745CA4789}"/>
              </a:ext>
            </a:extLst>
          </p:cNvPr>
          <p:cNvSpPr txBox="1"/>
          <p:nvPr/>
        </p:nvSpPr>
        <p:spPr>
          <a:xfrm>
            <a:off x="281959" y="585871"/>
            <a:ext cx="11443854" cy="6517425"/>
          </a:xfrm>
          <a:prstGeom prst="rect">
            <a:avLst/>
          </a:prstGeom>
          <a:noFill/>
        </p:spPr>
        <p:txBody>
          <a:bodyPr wrap="square">
            <a:spAutoFit/>
          </a:bodyPr>
          <a:lstStyle/>
          <a:p>
            <a:pPr>
              <a:lnSpc>
                <a:spcPct val="150000"/>
              </a:lnSpc>
            </a:pPr>
            <a:r>
              <a:rPr lang="en-US" sz="2400" dirty="0" err="1">
                <a:latin typeface="Times New Roman" pitchFamily="18" charset="0"/>
                <a:cs typeface="Times New Roman" pitchFamily="18" charset="0"/>
              </a:rPr>
              <a:t>Swapnali</a:t>
            </a:r>
            <a:r>
              <a:rPr lang="en-US" sz="2400" dirty="0">
                <a:latin typeface="Times New Roman" pitchFamily="18" charset="0"/>
                <a:cs typeface="Times New Roman" pitchFamily="18" charset="0"/>
              </a:rPr>
              <a:t> Morea, Sangita Chaudhari, ”Third Party Public Auditing Scheme for Cloud Storage “,International Journal of </a:t>
            </a:r>
            <a:r>
              <a:rPr lang="en-US" sz="2400" dirty="0" err="1">
                <a:latin typeface="Times New Roman" pitchFamily="18" charset="0"/>
                <a:cs typeface="Times New Roman" pitchFamily="18" charset="0"/>
              </a:rPr>
              <a:t>Prpcedia</a:t>
            </a:r>
            <a:r>
              <a:rPr lang="en-US" sz="2400" dirty="0">
                <a:latin typeface="Times New Roman" pitchFamily="18" charset="0"/>
                <a:cs typeface="Times New Roman" pitchFamily="18" charset="0"/>
              </a:rPr>
              <a:t> Computer Science ,Volume 79,pp.69-76,2016.</a:t>
            </a:r>
          </a:p>
          <a:p>
            <a:pPr>
              <a:lnSpc>
                <a:spcPct val="150000"/>
              </a:lnSpc>
            </a:pPr>
            <a:r>
              <a:rPr lang="en-US" sz="2400" dirty="0">
                <a:latin typeface="Times New Roman" pitchFamily="18" charset="0"/>
                <a:cs typeface="Times New Roman" pitchFamily="18" charset="0"/>
              </a:rPr>
              <a:t>Zissis, </a:t>
            </a:r>
            <a:r>
              <a:rPr lang="en-US" sz="2400" dirty="0" err="1">
                <a:latin typeface="Times New Roman" pitchFamily="18" charset="0"/>
                <a:cs typeface="Times New Roman" pitchFamily="18" charset="0"/>
              </a:rPr>
              <a:t>Dimitrios</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Dimitrios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Lekkas</a:t>
            </a:r>
            <a:r>
              <a:rPr lang="en-US" sz="2400" dirty="0">
                <a:latin typeface="Times New Roman" pitchFamily="18" charset="0"/>
                <a:cs typeface="Times New Roman" pitchFamily="18" charset="0"/>
              </a:rPr>
              <a:t>. Addressing cloud computing security issues. Future Generation computer systems 28.3(2012):583-592.</a:t>
            </a:r>
          </a:p>
          <a:p>
            <a:pPr>
              <a:lnSpc>
                <a:spcPct val="150000"/>
              </a:lnSpc>
            </a:pPr>
            <a:r>
              <a:rPr lang="en-US" sz="2400" dirty="0">
                <a:latin typeface="Times New Roman" pitchFamily="18" charset="0"/>
                <a:cs typeface="Times New Roman" pitchFamily="18" charset="0"/>
              </a:rPr>
              <a:t>B.L </a:t>
            </a:r>
            <a:r>
              <a:rPr lang="en-US" sz="2400" dirty="0" err="1">
                <a:latin typeface="Times New Roman" pitchFamily="18" charset="0"/>
                <a:cs typeface="Times New Roman" pitchFamily="18" charset="0"/>
              </a:rPr>
              <a:t>Adokshaja</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S.J.Saritha</a:t>
            </a:r>
            <a:r>
              <a:rPr lang="en-US" sz="2400" dirty="0">
                <a:latin typeface="Times New Roman" pitchFamily="18" charset="0"/>
                <a:cs typeface="Times New Roman" pitchFamily="18" charset="0"/>
              </a:rPr>
              <a:t>, ”Third Party Public Auditing on Cloud Storage using the Cryptographic Algorithm”ICECDS-2017.</a:t>
            </a:r>
          </a:p>
          <a:p>
            <a:pPr>
              <a:lnSpc>
                <a:spcPct val="150000"/>
              </a:lnSpc>
            </a:pPr>
            <a:r>
              <a:rPr lang="en-US" sz="2400" dirty="0">
                <a:latin typeface="Times New Roman" pitchFamily="18" charset="0"/>
                <a:cs typeface="Times New Roman" pitchFamily="18" charset="0"/>
              </a:rPr>
              <a:t>Cong Wang, Sherman SM Chow, Qian Wang, </a:t>
            </a:r>
            <a:r>
              <a:rPr lang="en-US" sz="2400" dirty="0" err="1">
                <a:latin typeface="Times New Roman" pitchFamily="18" charset="0"/>
                <a:cs typeface="Times New Roman" pitchFamily="18" charset="0"/>
              </a:rPr>
              <a:t>Kui</a:t>
            </a:r>
            <a:r>
              <a:rPr lang="en-US" sz="2400" dirty="0">
                <a:latin typeface="Times New Roman" pitchFamily="18" charset="0"/>
                <a:cs typeface="Times New Roman" pitchFamily="18" charset="0"/>
              </a:rPr>
              <a:t> Ren, and Wenjing </a:t>
            </a:r>
            <a:r>
              <a:rPr lang="en-US" sz="2400" dirty="0" err="1">
                <a:latin typeface="Times New Roman" pitchFamily="18" charset="0"/>
                <a:cs typeface="Times New Roman" pitchFamily="18" charset="0"/>
              </a:rPr>
              <a:t>Lou.”Privacy</a:t>
            </a:r>
            <a:r>
              <a:rPr lang="en-US" sz="2400" dirty="0">
                <a:latin typeface="Times New Roman" pitchFamily="18" charset="0"/>
                <a:cs typeface="Times New Roman" pitchFamily="18" charset="0"/>
              </a:rPr>
              <a:t> Preserving Public Auditing for Secure Cloud Storage. </a:t>
            </a:r>
            <a:r>
              <a:rPr lang="en-US" sz="2400" u="sng" dirty="0">
                <a:latin typeface="Times New Roman" pitchFamily="18" charset="0"/>
                <a:cs typeface="Times New Roman" pitchFamily="18" charset="0"/>
                <a:hlinkClick r:id="rId3"/>
              </a:rPr>
              <a:t>http://eprint.iacr.org/2009/579.pdf</a:t>
            </a:r>
            <a:r>
              <a:rPr lang="en-US" sz="2400" dirty="0">
                <a:latin typeface="Times New Roman" pitchFamily="18" charset="0"/>
                <a:cs typeface="Times New Roman" pitchFamily="18" charset="0"/>
              </a:rPr>
              <a:t>.</a:t>
            </a:r>
          </a:p>
          <a:p>
            <a:pPr>
              <a:lnSpc>
                <a:spcPct val="150000"/>
              </a:lnSpc>
            </a:pPr>
            <a:r>
              <a:rPr lang="en-US" sz="2400" dirty="0">
                <a:latin typeface="Times New Roman" pitchFamily="18" charset="0"/>
                <a:cs typeface="Times New Roman" pitchFamily="18" charset="0"/>
              </a:rPr>
              <a:t> Cong Wong, Sherman S M Chow, Qian Wang, </a:t>
            </a:r>
            <a:r>
              <a:rPr lang="en-US" sz="2400" dirty="0" err="1">
                <a:latin typeface="Times New Roman" pitchFamily="18" charset="0"/>
                <a:cs typeface="Times New Roman" pitchFamily="18" charset="0"/>
              </a:rPr>
              <a:t>Kui</a:t>
            </a:r>
            <a:r>
              <a:rPr lang="en-US" sz="2400" dirty="0">
                <a:latin typeface="Times New Roman" pitchFamily="18" charset="0"/>
                <a:cs typeface="Times New Roman" pitchFamily="18" charset="0"/>
              </a:rPr>
              <a:t> Ren, and Wen </a:t>
            </a:r>
            <a:r>
              <a:rPr lang="en-US" sz="2400" dirty="0" err="1">
                <a:latin typeface="Times New Roman" pitchFamily="18" charset="0"/>
                <a:cs typeface="Times New Roman" pitchFamily="18" charset="0"/>
              </a:rPr>
              <a:t>jing</a:t>
            </a:r>
            <a:r>
              <a:rPr lang="en-US" sz="2400" dirty="0">
                <a:latin typeface="Times New Roman" pitchFamily="18" charset="0"/>
                <a:cs typeface="Times New Roman" pitchFamily="18" charset="0"/>
              </a:rPr>
              <a:t> Lou. “Privacy Preserving Public Auditing for Secure Cloud Storage”. IEEE Transactions on Computers, Volume 62, ISSUE 2, February 2013</a:t>
            </a:r>
            <a:br>
              <a:rPr lang="en-IN" sz="1800" kern="0" dirty="0">
                <a:effectLst/>
                <a:latin typeface="Times New Roman" panose="02020603050405020304" pitchFamily="18" charset="0"/>
                <a:ea typeface="Calibri" panose="020F0502020204030204" pitchFamily="34" charset="0"/>
              </a:rPr>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27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27999" y="84026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SCOPE</a:t>
            </a:r>
          </a:p>
        </p:txBody>
      </p:sp>
      <p:sp>
        <p:nvSpPr>
          <p:cNvPr id="4" name="Rectangle 3"/>
          <p:cNvSpPr/>
          <p:nvPr/>
        </p:nvSpPr>
        <p:spPr>
          <a:xfrm>
            <a:off x="1399167" y="3173618"/>
            <a:ext cx="10101382" cy="1883657"/>
          </a:xfrm>
          <a:prstGeom prst="rect">
            <a:avLst/>
          </a:prstGeom>
        </p:spPr>
        <p:txBody>
          <a:bodyPr wrap="square">
            <a:spAutoFit/>
          </a:bodyPr>
          <a:lstStyle/>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scope of "A Secure Data Dynamics and Public Auditing Scheme for Cloud Storage" involves developing a robust system for dynamic data operations (e.g., update, delete) and ensuring data integrity and security in cloud storage. Additionally, it enables public auditing to allow external entities to verify data integrity without compromising privacy.</a:t>
            </a:r>
          </a:p>
        </p:txBody>
      </p:sp>
      <p:pic>
        <p:nvPicPr>
          <p:cNvPr id="2" name="Picture 1">
            <a:extLst>
              <a:ext uri="{FF2B5EF4-FFF2-40B4-BE49-F238E27FC236}">
                <a16:creationId xmlns:a16="http://schemas.microsoft.com/office/drawing/2014/main" id="{7B586D87-CCC9-9F08-503B-8226C8EE9868}"/>
              </a:ext>
            </a:extLst>
          </p:cNvPr>
          <p:cNvPicPr>
            <a:picLocks noChangeAspect="1"/>
          </p:cNvPicPr>
          <p:nvPr/>
        </p:nvPicPr>
        <p:blipFill>
          <a:blip r:embed="rId2"/>
          <a:stretch>
            <a:fillRect/>
          </a:stretch>
        </p:blipFill>
        <p:spPr>
          <a:xfrm>
            <a:off x="70124" y="73515"/>
            <a:ext cx="1329043" cy="646232"/>
          </a:xfrm>
          <a:prstGeom prst="rect">
            <a:avLst/>
          </a:prstGeom>
        </p:spPr>
      </p:pic>
    </p:spTree>
    <p:extLst>
      <p:ext uri="{BB962C8B-B14F-4D97-AF65-F5344CB8AC3E}">
        <p14:creationId xmlns:p14="http://schemas.microsoft.com/office/powerpoint/2010/main" val="97776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9A3AE-842F-407B-5474-7E1E933684D9}"/>
              </a:ext>
            </a:extLst>
          </p:cNvPr>
          <p:cNvSpPr txBox="1"/>
          <p:nvPr/>
        </p:nvSpPr>
        <p:spPr>
          <a:xfrm>
            <a:off x="297046" y="930878"/>
            <a:ext cx="11707090" cy="5444054"/>
          </a:xfrm>
          <a:prstGeom prst="rect">
            <a:avLst/>
          </a:prstGeom>
          <a:noFill/>
        </p:spPr>
        <p:txBody>
          <a:bodyPr wrap="square">
            <a:spAutoFit/>
          </a:bodyPr>
          <a:lstStyle/>
          <a:p>
            <a:pPr marL="0" indent="0" algn="just">
              <a:lnSpc>
                <a:spcPct val="150000"/>
              </a:lnSpc>
              <a:buNone/>
            </a:pPr>
            <a:r>
              <a:rPr lang="en-US" sz="1800" dirty="0">
                <a:latin typeface="Times New Roman" pitchFamily="18" charset="0"/>
                <a:cs typeface="Times New Roman" pitchFamily="18" charset="0"/>
              </a:rPr>
              <a:t>The global cloud computing market is anticipated to rise from $272billion in 2018 to $624billion by 2023 at a compound annual growth rate of 18%, a report from research and markets showed. Cloud computing is an advanced technology every person is used inner or outer in today’s world [2]. The advance and rapidly expanding technology of cloud computing are used computation and storage. The very minimum cost is used storage and computation as a service in it. Service model provided three essential services in it: infrastructure as a service (IaaS), platform as a service (PaaS) and software as a service(SaaS)[3]. The NIST definition, “Cloud computing is a model permissive ubiquitous, convenient, on-demand network approach to a shared pool of configurable computing property(e.g. networks, servers, storage, applications, and services) that  can be immediately provisioned and released with basic management effort or service provider interaction [4][6]. Cloud storage is a crucial service of cloud computing[5]. They involve data privacy, data protection, data availability, data location, and, secure transmission which is a crucial release in cloud security. The involved in cloud. challenge security are threats, data loss, degradation, outside malicious attack and multi-tenancy [6]. The stored information of integrity is conserved for data integrity in the cloud system. The unauthorized users should not be accessed misappropriate or vary of data. Data integrity and reliability of data are faithful to preserve by the cloud computing provider. </a:t>
            </a:r>
          </a:p>
        </p:txBody>
      </p:sp>
      <p:sp>
        <p:nvSpPr>
          <p:cNvPr id="5" name="Title 1"/>
          <p:cNvSpPr>
            <a:spLocks noGrp="1"/>
          </p:cNvSpPr>
          <p:nvPr/>
        </p:nvSpPr>
        <p:spPr>
          <a:xfrm>
            <a:off x="1694747" y="-26779"/>
            <a:ext cx="8911687" cy="904065"/>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INTRODUCTION</a:t>
            </a:r>
            <a:endParaRPr lang="en-US" sz="4800" dirty="0">
              <a:solidFill>
                <a:schemeClr val="tx1"/>
              </a:solidFill>
            </a:endParaRPr>
          </a:p>
        </p:txBody>
      </p:sp>
      <p:pic>
        <p:nvPicPr>
          <p:cNvPr id="2" name="Picture 1">
            <a:extLst>
              <a:ext uri="{FF2B5EF4-FFF2-40B4-BE49-F238E27FC236}">
                <a16:creationId xmlns:a16="http://schemas.microsoft.com/office/drawing/2014/main" id="{E4260652-E813-F7FB-B802-9CA4773F9B6E}"/>
              </a:ext>
            </a:extLst>
          </p:cNvPr>
          <p:cNvPicPr>
            <a:picLocks noChangeAspect="1"/>
          </p:cNvPicPr>
          <p:nvPr/>
        </p:nvPicPr>
        <p:blipFill>
          <a:blip r:embed="rId2"/>
          <a:stretch>
            <a:fillRect/>
          </a:stretch>
        </p:blipFill>
        <p:spPr>
          <a:xfrm>
            <a:off x="62309" y="102137"/>
            <a:ext cx="1329043" cy="646232"/>
          </a:xfrm>
          <a:prstGeom prst="rect">
            <a:avLst/>
          </a:prstGeom>
        </p:spPr>
      </p:pic>
    </p:spTree>
    <p:extLst>
      <p:ext uri="{BB962C8B-B14F-4D97-AF65-F5344CB8AC3E}">
        <p14:creationId xmlns:p14="http://schemas.microsoft.com/office/powerpoint/2010/main" val="63242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36962-41B6-5006-AA3D-8CD583689C2C}"/>
              </a:ext>
            </a:extLst>
          </p:cNvPr>
          <p:cNvSpPr txBox="1"/>
          <p:nvPr/>
        </p:nvSpPr>
        <p:spPr>
          <a:xfrm>
            <a:off x="551493" y="1944651"/>
            <a:ext cx="11443855" cy="3782061"/>
          </a:xfrm>
          <a:prstGeom prst="rect">
            <a:avLst/>
          </a:prstGeom>
          <a:noFill/>
        </p:spPr>
        <p:txBody>
          <a:bodyPr wrap="square">
            <a:spAutoFit/>
          </a:bodyPr>
          <a:lstStyle/>
          <a:p>
            <a:pPr algn="just">
              <a:lnSpc>
                <a:spcPct val="150000"/>
              </a:lnSpc>
            </a:pPr>
            <a:r>
              <a:rPr lang="en-US" sz="1800" dirty="0">
                <a:latin typeface="Times New Roman" pitchFamily="18" charset="0"/>
                <a:cs typeface="Times New Roman" pitchFamily="18" charset="0"/>
              </a:rPr>
              <a:t>Data confidentiality is also a crucial way from a user’s point of perspective therefore they store their private or confidential data in the cloud. Data confidentiality is taken to assure access control policies and authentication. The faith of cloud computing could be forward by rising cloud authenticate and data confidentiality. So the keep data on the cloud should be security, integrity, privacy, and confidentiality of crucial demands from the user perspective. A secure data storage of cloud computing is presented of a data auditing scheme. Auditing is a refinement of checking the user data which can be done by the data owner or by a TPA[8]. The integrity of stored data on the cloud serves to maintain it. The TPA manage is split into two: one is private audibility, which allows the data owner can analyze the integrity of the data. No one has the authority to inquire about the server considering the data[8]. </a:t>
            </a:r>
          </a:p>
          <a:p>
            <a:pPr marL="28575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Calibri" panose="020F0502020204030204" pitchFamily="34" charset="0"/>
              </a:rPr>
              <a:t>.</a:t>
            </a:r>
          </a:p>
        </p:txBody>
      </p:sp>
      <p:sp>
        <p:nvSpPr>
          <p:cNvPr id="4" name="Title 1"/>
          <p:cNvSpPr>
            <a:spLocks noGrp="1"/>
          </p:cNvSpPr>
          <p:nvPr/>
        </p:nvSpPr>
        <p:spPr>
          <a:xfrm>
            <a:off x="1667452" y="-95535"/>
            <a:ext cx="8911687" cy="1424435"/>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INTRODUCTION</a:t>
            </a:r>
            <a:endParaRPr lang="en-US" sz="4800" dirty="0">
              <a:solidFill>
                <a:schemeClr val="tx1"/>
              </a:solidFill>
            </a:endParaRPr>
          </a:p>
        </p:txBody>
      </p:sp>
      <p:pic>
        <p:nvPicPr>
          <p:cNvPr id="2" name="Picture 1">
            <a:extLst>
              <a:ext uri="{FF2B5EF4-FFF2-40B4-BE49-F238E27FC236}">
                <a16:creationId xmlns:a16="http://schemas.microsoft.com/office/drawing/2014/main" id="{60B13EB2-2995-9626-D6A7-3145E15A55EE}"/>
              </a:ext>
            </a:extLst>
          </p:cNvPr>
          <p:cNvPicPr>
            <a:picLocks noChangeAspect="1"/>
          </p:cNvPicPr>
          <p:nvPr/>
        </p:nvPicPr>
        <p:blipFill>
          <a:blip r:embed="rId2"/>
          <a:stretch>
            <a:fillRect/>
          </a:stretch>
        </p:blipFill>
        <p:spPr>
          <a:xfrm>
            <a:off x="70124" y="44938"/>
            <a:ext cx="1329043" cy="646232"/>
          </a:xfrm>
          <a:prstGeom prst="rect">
            <a:avLst/>
          </a:prstGeom>
        </p:spPr>
      </p:pic>
    </p:spTree>
    <p:extLst>
      <p:ext uri="{BB962C8B-B14F-4D97-AF65-F5344CB8AC3E}">
        <p14:creationId xmlns:p14="http://schemas.microsoft.com/office/powerpoint/2010/main" val="310566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186066" y="-391374"/>
            <a:ext cx="8911687" cy="128089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LITERATURE REVIEW</a:t>
            </a:r>
            <a:endParaRPr lang="en-US" sz="4000" dirty="0">
              <a:solidFill>
                <a:schemeClr val="tx1"/>
              </a:solidFill>
            </a:endParaRPr>
          </a:p>
        </p:txBody>
      </p:sp>
      <p:pic>
        <p:nvPicPr>
          <p:cNvPr id="3" name="Picture 2">
            <a:extLst>
              <a:ext uri="{FF2B5EF4-FFF2-40B4-BE49-F238E27FC236}">
                <a16:creationId xmlns:a16="http://schemas.microsoft.com/office/drawing/2014/main" id="{3AC5E793-FF11-F69F-495F-61651F50337F}"/>
              </a:ext>
            </a:extLst>
          </p:cNvPr>
          <p:cNvPicPr>
            <a:picLocks noChangeAspect="1"/>
          </p:cNvPicPr>
          <p:nvPr/>
        </p:nvPicPr>
        <p:blipFill>
          <a:blip r:embed="rId2"/>
          <a:stretch>
            <a:fillRect/>
          </a:stretch>
        </p:blipFill>
        <p:spPr>
          <a:xfrm>
            <a:off x="46892" y="73515"/>
            <a:ext cx="1329043" cy="646232"/>
          </a:xfrm>
          <a:prstGeom prst="rect">
            <a:avLst/>
          </a:prstGeom>
        </p:spPr>
      </p:pic>
      <p:graphicFrame>
        <p:nvGraphicFramePr>
          <p:cNvPr id="7" name="Table 6">
            <a:extLst>
              <a:ext uri="{FF2B5EF4-FFF2-40B4-BE49-F238E27FC236}">
                <a16:creationId xmlns:a16="http://schemas.microsoft.com/office/drawing/2014/main" id="{4D38F3C4-FB5A-44EE-85AF-B13290EFE1E0}"/>
              </a:ext>
            </a:extLst>
          </p:cNvPr>
          <p:cNvGraphicFramePr>
            <a:graphicFrameLocks noGrp="1"/>
          </p:cNvGraphicFramePr>
          <p:nvPr>
            <p:extLst>
              <p:ext uri="{D42A27DB-BD31-4B8C-83A1-F6EECF244321}">
                <p14:modId xmlns:p14="http://schemas.microsoft.com/office/powerpoint/2010/main" val="1695191045"/>
              </p:ext>
            </p:extLst>
          </p:nvPr>
        </p:nvGraphicFramePr>
        <p:xfrm>
          <a:off x="664512" y="966884"/>
          <a:ext cx="10862976" cy="4924232"/>
        </p:xfrm>
        <a:graphic>
          <a:graphicData uri="http://schemas.openxmlformats.org/drawingml/2006/table">
            <a:tbl>
              <a:tblPr firstRow="1" bandRow="1">
                <a:tableStyleId>{5C22544A-7EE6-4342-B048-85BDC9FD1C3A}</a:tableStyleId>
              </a:tblPr>
              <a:tblGrid>
                <a:gridCol w="779521">
                  <a:extLst>
                    <a:ext uri="{9D8B030D-6E8A-4147-A177-3AD203B41FA5}">
                      <a16:colId xmlns:a16="http://schemas.microsoft.com/office/drawing/2014/main" val="2010457630"/>
                    </a:ext>
                  </a:extLst>
                </a:gridCol>
                <a:gridCol w="3187785">
                  <a:extLst>
                    <a:ext uri="{9D8B030D-6E8A-4147-A177-3AD203B41FA5}">
                      <a16:colId xmlns:a16="http://schemas.microsoft.com/office/drawing/2014/main" val="3570375359"/>
                    </a:ext>
                  </a:extLst>
                </a:gridCol>
                <a:gridCol w="1227660">
                  <a:extLst>
                    <a:ext uri="{9D8B030D-6E8A-4147-A177-3AD203B41FA5}">
                      <a16:colId xmlns:a16="http://schemas.microsoft.com/office/drawing/2014/main" val="3314846313"/>
                    </a:ext>
                  </a:extLst>
                </a:gridCol>
                <a:gridCol w="1461158">
                  <a:extLst>
                    <a:ext uri="{9D8B030D-6E8A-4147-A177-3AD203B41FA5}">
                      <a16:colId xmlns:a16="http://schemas.microsoft.com/office/drawing/2014/main" val="230915609"/>
                    </a:ext>
                  </a:extLst>
                </a:gridCol>
                <a:gridCol w="2516809">
                  <a:extLst>
                    <a:ext uri="{9D8B030D-6E8A-4147-A177-3AD203B41FA5}">
                      <a16:colId xmlns:a16="http://schemas.microsoft.com/office/drawing/2014/main" val="2125267510"/>
                    </a:ext>
                  </a:extLst>
                </a:gridCol>
                <a:gridCol w="1690043">
                  <a:extLst>
                    <a:ext uri="{9D8B030D-6E8A-4147-A177-3AD203B41FA5}">
                      <a16:colId xmlns:a16="http://schemas.microsoft.com/office/drawing/2014/main" val="3839129304"/>
                    </a:ext>
                  </a:extLst>
                </a:gridCol>
              </a:tblGrid>
              <a:tr h="637069">
                <a:tc>
                  <a:txBody>
                    <a:bodyPr/>
                    <a:lstStyle/>
                    <a:p>
                      <a:pPr lvl="0">
                        <a:buNone/>
                      </a:pPr>
                      <a:r>
                        <a:rPr lang="en-US" dirty="0"/>
                        <a:t>S NO</a:t>
                      </a:r>
                    </a:p>
                  </a:txBody>
                  <a:tcPr/>
                </a:tc>
                <a:tc>
                  <a:txBody>
                    <a:bodyPr/>
                    <a:lstStyle/>
                    <a:p>
                      <a:r>
                        <a:rPr lang="en-US" dirty="0"/>
                        <a:t>TITLE OF THE PAPER</a:t>
                      </a:r>
                    </a:p>
                  </a:txBody>
                  <a:tcPr/>
                </a:tc>
                <a:tc>
                  <a:txBody>
                    <a:bodyPr/>
                    <a:lstStyle/>
                    <a:p>
                      <a:r>
                        <a:rPr lang="en-US" dirty="0"/>
                        <a:t>PUBLISH YEAR</a:t>
                      </a:r>
                    </a:p>
                  </a:txBody>
                  <a:tcPr/>
                </a:tc>
                <a:tc>
                  <a:txBody>
                    <a:bodyPr/>
                    <a:lstStyle/>
                    <a:p>
                      <a:pPr lvl="0">
                        <a:buNone/>
                      </a:pPr>
                      <a:r>
                        <a:rPr lang="en-US" dirty="0"/>
                        <a:t>AUTHOR</a:t>
                      </a:r>
                    </a:p>
                  </a:txBody>
                  <a:tcPr/>
                </a:tc>
                <a:tc>
                  <a:txBody>
                    <a:bodyPr/>
                    <a:lstStyle/>
                    <a:p>
                      <a:r>
                        <a:rPr lang="en-US" dirty="0"/>
                        <a:t>ISSUES ADDRESSED</a:t>
                      </a:r>
                    </a:p>
                  </a:txBody>
                  <a:tcPr/>
                </a:tc>
                <a:tc>
                  <a:txBody>
                    <a:bodyPr/>
                    <a:lstStyle/>
                    <a:p>
                      <a:r>
                        <a:rPr lang="en-US" dirty="0"/>
                        <a:t>TOOLS&amp;</a:t>
                      </a:r>
                    </a:p>
                    <a:p>
                      <a:pPr lvl="0">
                        <a:buNone/>
                      </a:pPr>
                      <a:r>
                        <a:rPr lang="en-US" dirty="0"/>
                        <a:t>LANGUAGES USED</a:t>
                      </a:r>
                    </a:p>
                  </a:txBody>
                  <a:tcPr/>
                </a:tc>
                <a:extLst>
                  <a:ext uri="{0D108BD9-81ED-4DB2-BD59-A6C34878D82A}">
                    <a16:rowId xmlns:a16="http://schemas.microsoft.com/office/drawing/2014/main" val="3258857446"/>
                  </a:ext>
                </a:extLst>
              </a:tr>
              <a:tr h="1114870">
                <a:tc>
                  <a:txBody>
                    <a:bodyPr/>
                    <a:lstStyle/>
                    <a:p>
                      <a:pPr algn="l"/>
                      <a:r>
                        <a:rPr lang="en-US" dirty="0"/>
                        <a:t>1</a:t>
                      </a:r>
                    </a:p>
                  </a:txBody>
                  <a:tcPr/>
                </a:tc>
                <a:tc>
                  <a:txBody>
                    <a:bodyPr/>
                    <a:lstStyle/>
                    <a:p>
                      <a:pPr rtl="0" fontAlgn="t">
                        <a:spcBef>
                          <a:spcPts val="0"/>
                        </a:spcBef>
                        <a:spcAft>
                          <a:spcPts val="0"/>
                        </a:spcAft>
                      </a:pPr>
                      <a:r>
                        <a:rPr lang="en-US" sz="1600" b="1" i="0" u="none" strike="noStrike" dirty="0">
                          <a:solidFill>
                            <a:srgbClr val="333333"/>
                          </a:solidFill>
                          <a:effectLst/>
                          <a:latin typeface="Palatino Linotype" panose="02040502050505030304" pitchFamily="18" charset="0"/>
                        </a:rPr>
                        <a:t>Secure Cloud Storage with Deduplication Technique</a:t>
                      </a:r>
                      <a:endParaRPr lang="en-US" sz="1600" dirty="0">
                        <a:effectLst/>
                        <a:latin typeface="Palatino Linotype" panose="02040502050505030304" pitchFamily="18" charset="0"/>
                      </a:endParaRPr>
                    </a:p>
                    <a:p>
                      <a:pPr rtl="0" fontAlgn="t">
                        <a:spcBef>
                          <a:spcPts val="0"/>
                        </a:spcBef>
                        <a:spcAft>
                          <a:spcPts val="0"/>
                        </a:spcAft>
                      </a:pPr>
                      <a:r>
                        <a:rPr lang="en-US" sz="1600" b="1" i="0" u="none" strike="noStrike" dirty="0">
                          <a:solidFill>
                            <a:srgbClr val="333333"/>
                          </a:solidFill>
                          <a:effectLst/>
                          <a:latin typeface="Palatino Linotype" panose="02040502050505030304" pitchFamily="18" charset="0"/>
                        </a:rPr>
                        <a:t> 2020</a:t>
                      </a:r>
                      <a:endParaRPr lang="en-US" sz="1600" dirty="0">
                        <a:effectLst/>
                        <a:latin typeface="Palatino Linotype" panose="02040502050505030304" pitchFamily="18" charset="0"/>
                      </a:endParaRPr>
                    </a:p>
                    <a:p>
                      <a:pPr lvl="0" algn="l">
                        <a:buNone/>
                      </a:pPr>
                      <a:endParaRPr lang="en-US" dirty="0"/>
                    </a:p>
                  </a:txBody>
                  <a:tcPr/>
                </a:tc>
                <a:tc>
                  <a:txBody>
                    <a:bodyPr/>
                    <a:lstStyle/>
                    <a:p>
                      <a:pPr algn="l"/>
                      <a:r>
                        <a:rPr lang="en-US" dirty="0"/>
                        <a:t>2021</a:t>
                      </a:r>
                    </a:p>
                  </a:txBody>
                  <a:tcPr/>
                </a:tc>
                <a:tc>
                  <a:txBody>
                    <a:bodyPr/>
                    <a:lstStyle/>
                    <a:p>
                      <a:pPr rtl="0" fontAlgn="t">
                        <a:spcBef>
                          <a:spcPts val="0"/>
                        </a:spcBef>
                        <a:spcAft>
                          <a:spcPts val="0"/>
                        </a:spcAft>
                      </a:pPr>
                      <a:r>
                        <a:rPr lang="en-IN" sz="1200" b="0" i="0" u="none" strike="noStrike" dirty="0">
                          <a:solidFill>
                            <a:srgbClr val="333333"/>
                          </a:solidFill>
                          <a:effectLst/>
                          <a:latin typeface="Palatino Linotype" panose="02040502050505030304" pitchFamily="18" charset="0"/>
                        </a:rPr>
                        <a:t>R. Patil Rashmi; </a:t>
                      </a:r>
                      <a:r>
                        <a:rPr lang="en-IN" sz="1200" b="0" i="0" u="none" strike="noStrike" dirty="0" err="1">
                          <a:solidFill>
                            <a:srgbClr val="333333"/>
                          </a:solidFill>
                          <a:effectLst/>
                          <a:latin typeface="Palatino Linotype" panose="02040502050505030304" pitchFamily="18" charset="0"/>
                        </a:rPr>
                        <a:t>Yatin</a:t>
                      </a:r>
                      <a:r>
                        <a:rPr lang="en-IN" sz="1200" b="0" i="0" u="none" strike="noStrike" dirty="0">
                          <a:solidFill>
                            <a:srgbClr val="333333"/>
                          </a:solidFill>
                          <a:effectLst/>
                          <a:latin typeface="Palatino Linotype" panose="02040502050505030304" pitchFamily="18" charset="0"/>
                        </a:rPr>
                        <a:t> Gandhi; Vinaya </a:t>
                      </a:r>
                      <a:r>
                        <a:rPr lang="en-IN" sz="1200" b="0" i="0" u="none" strike="noStrike" dirty="0" err="1">
                          <a:solidFill>
                            <a:srgbClr val="333333"/>
                          </a:solidFill>
                          <a:effectLst/>
                          <a:latin typeface="Palatino Linotype" panose="02040502050505030304" pitchFamily="18" charset="0"/>
                        </a:rPr>
                        <a:t>Sarmalkar</a:t>
                      </a:r>
                      <a:endParaRPr lang="en-IN" sz="1200" dirty="0">
                        <a:effectLst/>
                      </a:endParaRPr>
                    </a:p>
                  </a:txBody>
                  <a:tcPr marL="48887" marR="48887" marT="24444" marB="24444"/>
                </a:tc>
                <a:tc>
                  <a:txBody>
                    <a:bodyPr/>
                    <a:lstStyle/>
                    <a:p>
                      <a:pPr rtl="0" fontAlgn="t">
                        <a:spcBef>
                          <a:spcPts val="0"/>
                        </a:spcBef>
                        <a:spcAft>
                          <a:spcPts val="0"/>
                        </a:spcAft>
                      </a:pPr>
                      <a:r>
                        <a:rPr lang="en-US" sz="1200" b="0" i="0" u="none" strike="noStrike">
                          <a:solidFill>
                            <a:srgbClr val="000000"/>
                          </a:solidFill>
                          <a:effectLst/>
                          <a:latin typeface="Palatino Linotype" panose="02040502050505030304" pitchFamily="18" charset="0"/>
                        </a:rPr>
                        <a:t>Deduplication on client side cannot be given a new hash tag when updation of file is done. Hence, dynamic ownership fails</a:t>
                      </a:r>
                      <a:endParaRPr lang="en-US" sz="1200">
                        <a:effectLst/>
                      </a:endParaRPr>
                    </a:p>
                  </a:txBody>
                  <a:tcPr marL="48887" marR="48887" marT="24444" marB="24444"/>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homomorphic hash algorithm, RDPC protocol,</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C++,</a:t>
                      </a:r>
                      <a:endParaRPr lang="en-IN" sz="1200">
                        <a:effectLst/>
                      </a:endParaRPr>
                    </a:p>
                  </a:txBody>
                  <a:tcPr marL="48887" marR="48887" marT="24444" marB="24444"/>
                </a:tc>
                <a:extLst>
                  <a:ext uri="{0D108BD9-81ED-4DB2-BD59-A6C34878D82A}">
                    <a16:rowId xmlns:a16="http://schemas.microsoft.com/office/drawing/2014/main" val="4111033321"/>
                  </a:ext>
                </a:extLst>
              </a:tr>
              <a:tr h="1794514">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2</a:t>
                      </a:r>
                      <a:endParaRPr lang="en-IN" sz="1600">
                        <a:effectLst/>
                      </a:endParaRPr>
                    </a:p>
                  </a:txBody>
                  <a:tcPr marL="48887" marR="48887" marT="24444" marB="24444"/>
                </a:tc>
                <a:tc>
                  <a:txBody>
                    <a:bodyPr/>
                    <a:lstStyle/>
                    <a:p>
                      <a:pPr rtl="0" fontAlgn="t">
                        <a:spcBef>
                          <a:spcPts val="0"/>
                        </a:spcBef>
                        <a:spcAft>
                          <a:spcPts val="0"/>
                        </a:spcAft>
                      </a:pPr>
                      <a:r>
                        <a:rPr lang="en-US" sz="1600" b="1" i="0" u="none" strike="noStrike" dirty="0">
                          <a:solidFill>
                            <a:srgbClr val="333333"/>
                          </a:solidFill>
                          <a:effectLst/>
                          <a:latin typeface="Times New Roman" panose="02020603050405020304" pitchFamily="18" charset="0"/>
                          <a:cs typeface="Times New Roman" panose="02020603050405020304" pitchFamily="18" charset="0"/>
                        </a:rPr>
                        <a:t>Secured File Storage in Cloud Computing Application: Secure-Drive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1" i="0" u="none" strike="noStrike" dirty="0">
                          <a:solidFill>
                            <a:srgbClr val="333333"/>
                          </a:solidFill>
                          <a:effectLst/>
                          <a:latin typeface="Times New Roman" panose="02020603050405020304" pitchFamily="18" charset="0"/>
                          <a:cs typeface="Times New Roman" panose="02020603050405020304" pitchFamily="18" charset="0"/>
                        </a:rPr>
                        <a:t> 2021 </a:t>
                      </a:r>
                      <a:endParaRPr lang="en-US" sz="1600" dirty="0">
                        <a:effectLst/>
                        <a:latin typeface="Times New Roman" panose="02020603050405020304" pitchFamily="18" charset="0"/>
                        <a:cs typeface="Times New Roman" panose="02020603050405020304" pitchFamily="18" charset="0"/>
                      </a:endParaRPr>
                    </a:p>
                    <a:p>
                      <a:pPr fontAlgn="t"/>
                      <a:br>
                        <a:rPr lang="en-US" sz="700" dirty="0">
                          <a:effectLst/>
                        </a:rPr>
                      </a:br>
                      <a:endParaRPr lang="en-US" sz="700" dirty="0">
                        <a:effectLst/>
                      </a:endParaRPr>
                    </a:p>
                  </a:txBody>
                  <a:tcPr marL="48887" marR="48887" marT="24444" marB="24444"/>
                </a:tc>
                <a:tc>
                  <a:txBody>
                    <a:bodyPr/>
                    <a:lstStyle/>
                    <a:p>
                      <a:pPr algn="l"/>
                      <a:r>
                        <a:rPr lang="en-US" dirty="0"/>
                        <a:t>2021</a:t>
                      </a:r>
                    </a:p>
                  </a:txBody>
                  <a:tcPr/>
                </a:tc>
                <a:tc>
                  <a:txBody>
                    <a:bodyPr/>
                    <a:lstStyle/>
                    <a:p>
                      <a:pPr rtl="0" fontAlgn="t">
                        <a:spcBef>
                          <a:spcPts val="0"/>
                        </a:spcBef>
                        <a:spcAft>
                          <a:spcPts val="0"/>
                        </a:spcAft>
                      </a:pPr>
                      <a:r>
                        <a:rPr lang="en-IN" sz="1200" b="0" i="0" u="none" strike="noStrike" dirty="0">
                          <a:solidFill>
                            <a:srgbClr val="333333"/>
                          </a:solidFill>
                          <a:effectLst/>
                          <a:latin typeface="Palatino Linotype" panose="02040502050505030304" pitchFamily="18" charset="0"/>
                        </a:rPr>
                        <a:t>Nidhi Nair; </a:t>
                      </a:r>
                      <a:r>
                        <a:rPr lang="en-IN" sz="1200" b="0" i="0" u="none" strike="noStrike" dirty="0" err="1">
                          <a:solidFill>
                            <a:srgbClr val="333333"/>
                          </a:solidFill>
                          <a:effectLst/>
                          <a:latin typeface="Palatino Linotype" panose="02040502050505030304" pitchFamily="18" charset="0"/>
                        </a:rPr>
                        <a:t>Tanuj</a:t>
                      </a:r>
                      <a:r>
                        <a:rPr lang="en-IN" sz="1200" b="0" i="0" u="none" strike="noStrike" dirty="0">
                          <a:solidFill>
                            <a:srgbClr val="333333"/>
                          </a:solidFill>
                          <a:effectLst/>
                          <a:latin typeface="Palatino Linotype" panose="02040502050505030304" pitchFamily="18" charset="0"/>
                        </a:rPr>
                        <a:t> Jain; Mihir </a:t>
                      </a:r>
                      <a:r>
                        <a:rPr lang="en-IN" sz="1200" b="0" i="0" u="none" strike="noStrike" dirty="0" err="1">
                          <a:solidFill>
                            <a:srgbClr val="333333"/>
                          </a:solidFill>
                          <a:effectLst/>
                          <a:latin typeface="Palatino Linotype" panose="02040502050505030304" pitchFamily="18" charset="0"/>
                        </a:rPr>
                        <a:t>Gada</a:t>
                      </a:r>
                      <a:endParaRPr lang="en-IN" sz="1200" dirty="0">
                        <a:effectLst/>
                      </a:endParaRPr>
                    </a:p>
                  </a:txBody>
                  <a:tcPr marL="48887" marR="48887" marT="24444" marB="24444"/>
                </a:tc>
                <a:tc>
                  <a:txBody>
                    <a:bodyPr/>
                    <a:lstStyle/>
                    <a:p>
                      <a:pPr rtl="0" fontAlgn="t">
                        <a:spcBef>
                          <a:spcPts val="0"/>
                        </a:spcBef>
                        <a:spcAft>
                          <a:spcPts val="0"/>
                        </a:spcAft>
                      </a:pPr>
                      <a:r>
                        <a:rPr lang="en-US" sz="1200" b="0" i="0" u="none" strike="noStrike" dirty="0">
                          <a:solidFill>
                            <a:srgbClr val="333333"/>
                          </a:solidFill>
                          <a:effectLst/>
                          <a:latin typeface="Palatino Linotype" panose="02040502050505030304" pitchFamily="18" charset="0"/>
                        </a:rPr>
                        <a:t>Secure Transmission</a:t>
                      </a:r>
                      <a:endParaRPr lang="en-US" sz="1200" dirty="0">
                        <a:effectLst/>
                      </a:endParaRPr>
                    </a:p>
                    <a:p>
                      <a:pPr rtl="0" fontAlgn="t">
                        <a:spcBef>
                          <a:spcPts val="0"/>
                        </a:spcBef>
                        <a:spcAft>
                          <a:spcPts val="0"/>
                        </a:spcAft>
                      </a:pPr>
                      <a:r>
                        <a:rPr lang="en-US" sz="1200" b="0" i="0" u="none" strike="noStrike" dirty="0">
                          <a:solidFill>
                            <a:srgbClr val="333333"/>
                          </a:solidFill>
                          <a:effectLst/>
                          <a:latin typeface="Palatino Linotype" panose="02040502050505030304" pitchFamily="18" charset="0"/>
                        </a:rPr>
                        <a:t>Protecting files during upload and download by using secure communication protocols like HTTPS and ensuring data remains confidential during transit.</a:t>
                      </a:r>
                      <a:endParaRPr lang="en-US" sz="1200" dirty="0">
                        <a:effectLst/>
                      </a:endParaRPr>
                    </a:p>
                    <a:p>
                      <a:pPr fontAlgn="t"/>
                      <a:br>
                        <a:rPr lang="en-US" sz="1200" dirty="0">
                          <a:effectLst/>
                        </a:rPr>
                      </a:br>
                      <a:endParaRPr lang="en-US" sz="1200" dirty="0">
                        <a:effectLst/>
                      </a:endParaRPr>
                    </a:p>
                  </a:txBody>
                  <a:tcPr marL="48887" marR="48887" marT="24444" marB="24444"/>
                </a:tc>
                <a:tc>
                  <a:txBody>
                    <a:bodyPr/>
                    <a:lstStyle/>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Html, </a:t>
                      </a:r>
                      <a:r>
                        <a:rPr lang="en-US" sz="1200" b="0" i="0" u="none" strike="noStrike" dirty="0" err="1">
                          <a:solidFill>
                            <a:srgbClr val="000000"/>
                          </a:solidFill>
                          <a:effectLst/>
                          <a:latin typeface="Palatino Linotype" panose="02040502050505030304" pitchFamily="18" charset="0"/>
                        </a:rPr>
                        <a:t>Css</a:t>
                      </a:r>
                      <a:r>
                        <a:rPr lang="en-US" sz="1200" b="0" i="0" u="none" strike="noStrike" dirty="0">
                          <a:solidFill>
                            <a:srgbClr val="000000"/>
                          </a:solidFill>
                          <a:effectLst/>
                          <a:latin typeface="Palatino Linotype" panose="02040502050505030304" pitchFamily="18" charset="0"/>
                        </a:rPr>
                        <a:t>,</a:t>
                      </a:r>
                      <a:endParaRPr lang="en-US" sz="1200" dirty="0">
                        <a:effectLst/>
                      </a:endParaRPr>
                    </a:p>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Blowfish and </a:t>
                      </a:r>
                      <a:r>
                        <a:rPr lang="en-US" sz="1200" b="0" i="0" u="none" strike="noStrike" dirty="0" err="1">
                          <a:solidFill>
                            <a:srgbClr val="000000"/>
                          </a:solidFill>
                          <a:effectLst/>
                          <a:latin typeface="Palatino Linotype" panose="02040502050505030304" pitchFamily="18" charset="0"/>
                        </a:rPr>
                        <a:t>TripleDES</a:t>
                      </a:r>
                      <a:r>
                        <a:rPr lang="en-US" sz="1200" b="0" i="0" u="none" strike="noStrike" dirty="0">
                          <a:solidFill>
                            <a:srgbClr val="000000"/>
                          </a:solidFill>
                          <a:effectLst/>
                          <a:latin typeface="Palatino Linotype" panose="02040502050505030304" pitchFamily="18" charset="0"/>
                        </a:rPr>
                        <a:t>, Phyton .</a:t>
                      </a:r>
                      <a:endParaRPr lang="en-US" sz="1200" dirty="0">
                        <a:effectLst/>
                      </a:endParaRPr>
                    </a:p>
                  </a:txBody>
                  <a:tcPr marL="48887" marR="48887" marT="24444" marB="24444"/>
                </a:tc>
                <a:extLst>
                  <a:ext uri="{0D108BD9-81ED-4DB2-BD59-A6C34878D82A}">
                    <a16:rowId xmlns:a16="http://schemas.microsoft.com/office/drawing/2014/main" val="3405019236"/>
                  </a:ext>
                </a:extLst>
              </a:tr>
              <a:tr h="998178">
                <a:tc>
                  <a:txBody>
                    <a:bodyPr/>
                    <a:lstStyle/>
                    <a:p>
                      <a:pPr rtl="0" fontAlgn="t">
                        <a:spcBef>
                          <a:spcPts val="0"/>
                        </a:spcBef>
                        <a:spcAft>
                          <a:spcPts val="0"/>
                        </a:spcAft>
                      </a:pPr>
                      <a:r>
                        <a:rPr lang="en-IN" sz="1600" b="1" i="0" u="none" strike="noStrike" dirty="0">
                          <a:solidFill>
                            <a:srgbClr val="000000"/>
                          </a:solidFill>
                          <a:effectLst/>
                          <a:latin typeface="Palatino Linotype" panose="02040502050505030304" pitchFamily="18" charset="0"/>
                        </a:rPr>
                        <a:t>3</a:t>
                      </a:r>
                      <a:endParaRPr lang="en-IN" sz="1600" dirty="0">
                        <a:effectLst/>
                      </a:endParaRPr>
                    </a:p>
                  </a:txBody>
                  <a:tcPr marL="48887" marR="48887" marT="24444" marB="24444"/>
                </a:tc>
                <a:tc>
                  <a:txBody>
                    <a:bodyPr/>
                    <a:lstStyle/>
                    <a:p>
                      <a:pPr rtl="0" fontAlgn="t">
                        <a:spcBef>
                          <a:spcPts val="0"/>
                        </a:spcBef>
                        <a:spcAft>
                          <a:spcPts val="0"/>
                        </a:spcAft>
                      </a:pPr>
                      <a:r>
                        <a:rPr lang="en-US" sz="1600" b="1" i="0" u="none" strike="noStrike" dirty="0">
                          <a:solidFill>
                            <a:srgbClr val="000000"/>
                          </a:solidFill>
                          <a:effectLst/>
                          <a:latin typeface="Palatino Linotype" panose="02040502050505030304" pitchFamily="18" charset="0"/>
                        </a:rPr>
                        <a:t>TPA Auditing to Enhance the Privacy and Security in Cloud Systems</a:t>
                      </a:r>
                      <a:endParaRPr lang="en-US" sz="1600" dirty="0">
                        <a:effectLst/>
                      </a:endParaRPr>
                    </a:p>
                    <a:p>
                      <a:pPr fontAlgn="t"/>
                      <a:br>
                        <a:rPr lang="en-US" sz="700" dirty="0">
                          <a:effectLst/>
                        </a:rPr>
                      </a:br>
                      <a:br>
                        <a:rPr lang="en-US" sz="700" dirty="0">
                          <a:effectLst/>
                        </a:rPr>
                      </a:br>
                      <a:endParaRPr lang="en-US" sz="700" dirty="0">
                        <a:effectLst/>
                      </a:endParaRPr>
                    </a:p>
                  </a:txBody>
                  <a:tcPr marL="48887" marR="48887" marT="24444" marB="24444"/>
                </a:tc>
                <a:tc>
                  <a:txBody>
                    <a:bodyPr/>
                    <a:lstStyle/>
                    <a:p>
                      <a:pPr algn="l"/>
                      <a:r>
                        <a:rPr lang="en-US" dirty="0"/>
                        <a:t>2020</a:t>
                      </a:r>
                    </a:p>
                  </a:txBody>
                  <a:tcPr/>
                </a:tc>
                <a:tc>
                  <a:txBody>
                    <a:bodyPr/>
                    <a:lstStyle/>
                    <a:p>
                      <a:pPr rtl="0" fontAlgn="t">
                        <a:spcBef>
                          <a:spcPts val="0"/>
                        </a:spcBef>
                        <a:spcAft>
                          <a:spcPts val="0"/>
                        </a:spcAft>
                      </a:pPr>
                      <a:r>
                        <a:rPr lang="en-IN" sz="1200" b="0" i="0" u="none" strike="noStrike" dirty="0">
                          <a:solidFill>
                            <a:srgbClr val="000000"/>
                          </a:solidFill>
                          <a:effectLst/>
                          <a:latin typeface="Palatino Linotype" panose="02040502050505030304" pitchFamily="18" charset="0"/>
                        </a:rPr>
                        <a:t>Sunil Kumar, </a:t>
                      </a:r>
                      <a:r>
                        <a:rPr lang="en-IN" sz="1200" b="0" i="0" u="none" strike="noStrike" dirty="0" err="1">
                          <a:solidFill>
                            <a:srgbClr val="000000"/>
                          </a:solidFill>
                          <a:effectLst/>
                          <a:latin typeface="Palatino Linotype" panose="02040502050505030304" pitchFamily="18" charset="0"/>
                        </a:rPr>
                        <a:t>Dilip</a:t>
                      </a:r>
                      <a:r>
                        <a:rPr lang="en-IN" sz="1200" b="0" i="0" u="none" strike="noStrike" dirty="0">
                          <a:solidFill>
                            <a:srgbClr val="000000"/>
                          </a:solidFill>
                          <a:effectLst/>
                          <a:latin typeface="Palatino Linotype" panose="02040502050505030304" pitchFamily="18" charset="0"/>
                        </a:rPr>
                        <a:t> Kumar, Hemraj </a:t>
                      </a:r>
                      <a:r>
                        <a:rPr lang="en-IN" sz="1200" b="0" i="0" u="none" strike="noStrike" dirty="0" err="1">
                          <a:solidFill>
                            <a:srgbClr val="000000"/>
                          </a:solidFill>
                          <a:effectLst/>
                          <a:latin typeface="Palatino Linotype" panose="02040502050505030304" pitchFamily="18" charset="0"/>
                        </a:rPr>
                        <a:t>Lamkuche</a:t>
                      </a:r>
                      <a:endParaRPr lang="en-IN" sz="1200" dirty="0">
                        <a:effectLst/>
                      </a:endParaRPr>
                    </a:p>
                  </a:txBody>
                  <a:tcPr marL="48887" marR="48887" marT="24444" marB="24444"/>
                </a:tc>
                <a:tc>
                  <a:txBody>
                    <a:bodyPr/>
                    <a:lstStyle/>
                    <a:p>
                      <a:pPr rtl="0" fontAlgn="t">
                        <a:spcBef>
                          <a:spcPts val="0"/>
                        </a:spcBef>
                        <a:spcAft>
                          <a:spcPts val="0"/>
                        </a:spcAft>
                      </a:pPr>
                      <a:r>
                        <a:rPr lang="en-US" sz="1200" b="0" i="0" u="none" strike="noStrike">
                          <a:solidFill>
                            <a:srgbClr val="000000"/>
                          </a:solidFill>
                          <a:effectLst/>
                          <a:latin typeface="Palatino Linotype" panose="02040502050505030304" pitchFamily="18" charset="0"/>
                        </a:rPr>
                        <a:t> More cost , Time taking process.It need future development to reach the public auditing.</a:t>
                      </a:r>
                      <a:endParaRPr lang="en-US" sz="1200">
                        <a:effectLst/>
                      </a:endParaRPr>
                    </a:p>
                  </a:txBody>
                  <a:tcPr marL="48887" marR="48887" marT="24444" marB="24444"/>
                </a:tc>
                <a:tc>
                  <a:txBody>
                    <a:bodyPr/>
                    <a:lstStyle/>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CSL and BLAKE3 hash </a:t>
                      </a:r>
                      <a:r>
                        <a:rPr lang="en-US" sz="1200" b="0" i="0" u="none" strike="noStrike" dirty="0" err="1">
                          <a:solidFill>
                            <a:srgbClr val="000000"/>
                          </a:solidFill>
                          <a:effectLst/>
                          <a:latin typeface="Palatino Linotype" panose="02040502050505030304" pitchFamily="18" charset="0"/>
                        </a:rPr>
                        <a:t>algorithm,C</a:t>
                      </a:r>
                      <a:r>
                        <a:rPr lang="en-US" sz="1200" b="0" i="0" u="none" strike="noStrike" dirty="0">
                          <a:solidFill>
                            <a:srgbClr val="000000"/>
                          </a:solidFill>
                          <a:effectLst/>
                          <a:latin typeface="Palatino Linotype" panose="02040502050505030304" pitchFamily="18" charset="0"/>
                        </a:rPr>
                        <a:t>++</a:t>
                      </a:r>
                      <a:endParaRPr lang="en-US" sz="1200" dirty="0">
                        <a:effectLst/>
                      </a:endParaRPr>
                    </a:p>
                    <a:p>
                      <a:pPr rtl="0" fontAlgn="t">
                        <a:spcBef>
                          <a:spcPts val="0"/>
                        </a:spcBef>
                        <a:spcAft>
                          <a:spcPts val="0"/>
                        </a:spcAft>
                      </a:pPr>
                      <a:r>
                        <a:rPr lang="en-US" sz="1200" b="0" i="0" u="none" strike="noStrike" dirty="0">
                          <a:solidFill>
                            <a:srgbClr val="000000"/>
                          </a:solidFill>
                          <a:effectLst/>
                          <a:latin typeface="Palatino Linotype" panose="02040502050505030304" pitchFamily="18" charset="0"/>
                        </a:rPr>
                        <a:t>Amazon S3,</a:t>
                      </a:r>
                      <a:endParaRPr lang="en-US" sz="1200" dirty="0">
                        <a:effectLst/>
                      </a:endParaRPr>
                    </a:p>
                    <a:p>
                      <a:pPr fontAlgn="t"/>
                      <a:br>
                        <a:rPr lang="en-US" sz="1200" dirty="0">
                          <a:effectLst/>
                        </a:rPr>
                      </a:br>
                      <a:endParaRPr lang="en-US" sz="1200" dirty="0">
                        <a:effectLst/>
                      </a:endParaRPr>
                    </a:p>
                  </a:txBody>
                  <a:tcPr marL="48887" marR="48887" marT="24444" marB="24444"/>
                </a:tc>
                <a:extLst>
                  <a:ext uri="{0D108BD9-81ED-4DB2-BD59-A6C34878D82A}">
                    <a16:rowId xmlns:a16="http://schemas.microsoft.com/office/drawing/2014/main" val="951455397"/>
                  </a:ext>
                </a:extLst>
              </a:tr>
            </a:tbl>
          </a:graphicData>
        </a:graphic>
      </p:graphicFrame>
    </p:spTree>
    <p:extLst>
      <p:ext uri="{BB962C8B-B14F-4D97-AF65-F5344CB8AC3E}">
        <p14:creationId xmlns:p14="http://schemas.microsoft.com/office/powerpoint/2010/main" val="621752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3421</Words>
  <Application>Microsoft Office PowerPoint</Application>
  <PresentationFormat>Widescreen</PresentationFormat>
  <Paragraphs>291</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Lato</vt:lpstr>
      <vt:lpstr>Palatino Linotype</vt:lpstr>
      <vt:lpstr>Times New Roman</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AND SOFTWARE REQUIREMENTS </vt:lpstr>
      <vt:lpstr>HARDWARE AND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MOUNIKA</dc:creator>
  <cp:lastModifiedBy>upanshu bhardwaj</cp:lastModifiedBy>
  <cp:revision>11</cp:revision>
  <dcterms:created xsi:type="dcterms:W3CDTF">2023-04-01T10:45:22Z</dcterms:created>
  <dcterms:modified xsi:type="dcterms:W3CDTF">2023-11-04T07:17:51Z</dcterms:modified>
</cp:coreProperties>
</file>