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79BB077-FEEB-477E-84CF-92FD504972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a20a59d67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2a20a59d67_2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2a20a59d67_2_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a20a59d67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2a20a59d67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d1763e37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2d1763e37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0a40f8b2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30a40f8b2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49045c390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149045c390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0a40f8b2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30a40f8b2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a20a59d6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2a20a59d6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2a20a59d67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20a59d67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2a20a59d67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20a59d67_2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2a20a59d67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20a59d67_2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2a20a59d67_2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20a59d6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2a20a59d6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20a59d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2a20a59d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20a59d6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2a20a59d6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fd09e4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12fd09e4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a20a59d67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2a20a59d67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hyperlink" Target="http://drive.google.com/file/d/1WwNqerSDRdn_G7d9FL7PFEP9pE2_IcuD/view" TargetMode="External" /><Relationship Id="rId5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hyperlink" Target="http://drive.google.com/file/d/1sdBEzi54qw0GhjSR6gCPHrnUiOQI1rcD/view" TargetMode="External" /><Relationship Id="rId6" Type="http://schemas.openxmlformats.org/officeDocument/2006/relationships/image" Target="../media/image1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Relationship Id="rId4" Type="http://schemas.openxmlformats.org/officeDocument/2006/relationships/hyperlink" Target="http://drive.google.com/file/d/1Lib2Vl73XwVM2VdWomq0nx3tc-bv33mB/view" TargetMode="External" /><Relationship Id="rId5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5031051" y="3111802"/>
            <a:ext cx="3868875" cy="71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조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팀명 : 탕탕특공대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강민영, 박의용, 김기태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1" y="1184753"/>
            <a:ext cx="9143999" cy="164317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"/>
          <p:cNvSpPr txBox="1"/>
          <p:nvPr/>
        </p:nvSpPr>
        <p:spPr>
          <a:xfrm>
            <a:off x="137134" y="1352625"/>
            <a:ext cx="28962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대한상공회의소 광주인력개발원</a:t>
            </a:r>
            <a:endParaRPr b="1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1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8144313" y="-30710"/>
            <a:ext cx="6638839" cy="21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69" name="Google Shape;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9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3204319" y="1290131"/>
            <a:ext cx="574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CNN을 활용한 졸음 방지 프로젝트 </a:t>
            </a:r>
            <a:endParaRPr b="1"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 공장 근로자 졸음 방지 )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325" y="239050"/>
            <a:ext cx="4125525" cy="46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77" y="947900"/>
            <a:ext cx="38035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08;p21"/>
          <p:cNvSpPr txBox="1"/>
          <p:nvPr/>
        </p:nvSpPr>
        <p:spPr>
          <a:xfrm>
            <a:off x="578282" y="327746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663525" y="333200"/>
            <a:ext cx="2625372" cy="339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1800" b="1">
                <a:solidFill>
                  <a:srgbClr val="3f3f3f"/>
                </a:solidFill>
              </a:rPr>
              <a:t>04. </a:t>
            </a:r>
            <a:r>
              <a:rPr lang="ko-KR" altLang="en-US" sz="1800" b="1">
                <a:solidFill>
                  <a:srgbClr val="3f3f3f"/>
                </a:solidFill>
              </a:rPr>
              <a:t>프로젝트 수행 결과</a:t>
            </a:r>
            <a:endParaRPr lang="ko-KR" altLang="en-US" sz="1800" b="1">
              <a:solidFill>
                <a:srgbClr val="3f3f3f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5" y="1257775"/>
            <a:ext cx="4267525" cy="32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 title="4월8일졸음방지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775" y="1204750"/>
            <a:ext cx="4267526" cy="3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50" y="2694225"/>
            <a:ext cx="3466125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0" y="950025"/>
            <a:ext cx="3436425" cy="16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 title="졸음감지 4번시 서버 전달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1824" y="920325"/>
            <a:ext cx="4861575" cy="3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63;p27"/>
          <p:cNvSpPr txBox="1"/>
          <p:nvPr/>
        </p:nvSpPr>
        <p:spPr>
          <a:xfrm>
            <a:off x="663525" y="333200"/>
            <a:ext cx="2625372" cy="339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170561" y="16844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50" y="1029775"/>
            <a:ext cx="3960424" cy="37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 title="그래프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450" y="1059475"/>
            <a:ext cx="4512475" cy="37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63;p27"/>
          <p:cNvSpPr txBox="1"/>
          <p:nvPr/>
        </p:nvSpPr>
        <p:spPr>
          <a:xfrm>
            <a:off x="663525" y="333200"/>
            <a:ext cx="2625372" cy="339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170561" y="16844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63525" y="333200"/>
            <a:ext cx="60312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1800" b="1">
                <a:solidFill>
                  <a:srgbClr val="3f3f3f"/>
                </a:solidFill>
              </a:rPr>
              <a:t>05. </a:t>
            </a:r>
            <a:r>
              <a:rPr lang="ko-KR" altLang="en-US" sz="1800" b="1">
                <a:solidFill>
                  <a:srgbClr val="3f3f3f"/>
                </a:solidFill>
              </a:rPr>
              <a:t>자체 평가 의견</a:t>
            </a:r>
            <a:endParaRPr lang="ko-KR" altLang="en-US" sz="1800" b="1">
              <a:solidFill>
                <a:srgbClr val="3f3f3f"/>
              </a:solidFill>
            </a:endParaRPr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862492" y="1613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512150"/>
                <a:gridCol w="1188125"/>
                <a:gridCol w="4536500"/>
              </a:tblGrid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개인 후기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9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김기태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/>
                        <a:t>C#에 학습한 모델을 적용하여 프로그램을 마무리하고 싶었지만,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/>
                        <a:t>여러가지 변수로 인해, C# 서버, PYTHON 클라이언트로 마무리가 되어 아쉬움이 남는다.</a:t>
                      </a:r>
                      <a:endParaRPr b="1" sz="12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5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박의용</a:t>
                      </a:r>
                      <a:endParaRPr b="1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CNN 딥러닝 및 모델 구현을 처음부터 끝까지 직접 해 보면서,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예상치 못한 문제를 직면했을 때, 문제해결을 위해 어떻게 해야 하는지에 대해 많은 배움이 있었다.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강민영</a:t>
                      </a:r>
                      <a:endParaRPr b="1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1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CNN은 양질의 데이터를 1만개 이상 모아서 모델에게 학습을 여러번 시켜서 정확도를 높이는 것이 관건이었고, 많은 연습이 되었다. 서버에 저장해 놓은 DB정보를 C# UI에 띄우고 완성 후 그래프도 만들어 보며 구조학습에 큰 도움이 되었다.</a:t>
                      </a:r>
                      <a:endParaRPr b="1" sz="120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30"/>
          <p:cNvSpPr/>
          <p:nvPr/>
        </p:nvSpPr>
        <p:spPr>
          <a:xfrm>
            <a:off x="170550" y="845300"/>
            <a:ext cx="8802900" cy="602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통신 ( C# 서버 관리자, PYTHON 클라이언트 근로자) 로 구성되어 있음에 유념하여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 파일 형식의 배포를 하고, 실 사용자의 피드백 등을 받으며 유지보수를 해야 한다. </a:t>
            </a:r>
            <a:r>
              <a:rPr b="1" lang="ko">
                <a:solidFill>
                  <a:srgbClr val="939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1" y="1184753"/>
            <a:ext cx="9144000" cy="1643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2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8144313" y="-30710"/>
            <a:ext cx="6638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8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79553" y="1775450"/>
            <a:ext cx="87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939597">
            <a:alpha val="941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923834" y="0"/>
            <a:ext cx="2971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4722412" y="1312184"/>
            <a:ext cx="2754900" cy="323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0" rIns="685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프로젝트 </a:t>
            </a:r>
            <a:r>
              <a:rPr lang="ko-KR" altLang="en-US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 lang="ko-KR" altLang="en-US" sz="21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4722412" y="2936755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0" rIns="685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결과</a:t>
            </a:r>
            <a:endParaRPr lang="ko-KR" altLang="en-US" sz="21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13" y="0"/>
            <a:ext cx="3923700" cy="51435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05312" y="1838017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0" rIns="685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팀 구성 및 역할</a:t>
            </a:r>
            <a:endParaRPr lang="ko-KR" altLang="en-US" sz="21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4722412" y="24146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0" rIns="685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절차 및 방법</a:t>
            </a:r>
            <a:endParaRPr lang="ko-KR" altLang="en-US" sz="21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722412" y="34588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0" rIns="685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" sz="21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자체 평가 의견</a:t>
            </a:r>
            <a:endParaRPr lang="ko-KR" altLang="en-US" sz="21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9250"/>
            <a:ext cx="3923826" cy="2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80562" y="1053534"/>
            <a:ext cx="27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3000">
                <a:solidFill>
                  <a:srgbClr val="3F3F3F"/>
                </a:solidFill>
              </a:rPr>
              <a:t> </a:t>
            </a:r>
            <a:r>
              <a:rPr lang="ko" sz="3000">
                <a:solidFill>
                  <a:srgbClr val="3F3F3F"/>
                </a:solidFill>
              </a:rPr>
              <a:t>목차</a:t>
            </a:r>
            <a:endParaRPr i="0" sz="30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d9fa0">
                <a:alpha val="69410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919102" y="368625"/>
            <a:ext cx="20784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rgbClr val="3f3f3f"/>
                </a:solidFill>
              </a:rPr>
              <a:t>01. </a:t>
            </a:r>
            <a:r>
              <a:rPr lang="ko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1800" b="1">
                <a:solidFill>
                  <a:srgbClr val="3f3f3f"/>
                </a:solidFill>
              </a:rPr>
              <a:t>개요</a:t>
            </a:r>
            <a:endParaRPr lang="ko-KR" altLang="en-US" sz="1800" b="1">
              <a:solidFill>
                <a:srgbClr val="3f3f3f"/>
              </a:solidFill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19092" y="900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512150"/>
                <a:gridCol w="58873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3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1. </a:t>
                      </a:r>
                      <a:r>
                        <a:rPr lang="ko">
                          <a:solidFill>
                            <a:srgbClr val="3A3838"/>
                          </a:solidFill>
                        </a:rPr>
                        <a:t>주제선정 배경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 공장 근로자의 졸음 사고로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사망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까지 이어질 수 있는 사안에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문제의식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을 가지고,  </a:t>
                      </a:r>
                      <a:endParaRPr b="1" sz="12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 공장 근로자의 졸음 방지로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주제 한정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을 하였습니다. 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2. 개요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CNN, Keras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을 활용한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뜬 눈, 감은 눈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딥러닝 후 .h5 모델 생성   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 3만여개의 이미지 학습으로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정확도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향상 ( 목표 )</a:t>
                      </a:r>
                      <a:r>
                        <a:rPr lang="ko" sz="1200"/>
                        <a:t> 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졸음이 감지되면 클라이언트 GUI에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경고 알림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보내어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졸음 방지 </a:t>
                      </a:r>
                      <a:r>
                        <a:rPr b="1" lang="ko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 구현 )</a:t>
                      </a:r>
                      <a:r>
                        <a:rPr lang="ko" sz="1200"/>
                        <a:t> </a:t>
                      </a:r>
                      <a:endParaRPr b="1" sz="12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3. 구조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데이터베이스 구축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</a:t>
                      </a:r>
                      <a:r>
                        <a:rPr lang="ko" sz="1200"/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졸음 감지 시 서버 신호 전달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4. 기대효과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관리자와 근로자 간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안전 체계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구축한다.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근로자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졸음 방지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사고 예방을 한다.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d9fa0">
                <a:alpha val="69410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4450" y="870561"/>
            <a:ext cx="37804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862492" y="1475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512150"/>
                <a:gridCol w="1188125"/>
                <a:gridCol w="45365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김기태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시스템 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설계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주제 선정,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구조 )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서버 시스템 및 클라이언트 시스템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총괄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</a:t>
                      </a:r>
                      <a:r>
                        <a:rPr lang="ko" sz="1200" u="none" cap="none" strike="noStrike"/>
                        <a:t>최종 테스트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/>
                        <a:t>데이터 수집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CNN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졸음 감지 알림 )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클라이언트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시스템 구축 ( 데이터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송,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송신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/>
                        <a:t>데이터 수집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CNN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 인식, 얼굴 각도 감지 )</a:t>
                      </a:r>
                      <a:endParaRPr b="1"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강민영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1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서버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시스템 구축 ( 데이터 송, 수신 )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/>
                        <a:t>데이터 수집, CNN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 인식, 눈모양 감지 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919100" y="368625"/>
            <a:ext cx="3447557" cy="3419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rgbClr val="3f3f3f"/>
                </a:solidFill>
              </a:rPr>
              <a:t>0</a:t>
            </a:r>
            <a:r>
              <a:rPr lang="en-US" altLang="ko-KR" sz="1800" b="1">
                <a:solidFill>
                  <a:srgbClr val="3f3f3f"/>
                </a:solidFill>
              </a:rPr>
              <a:t>2</a:t>
            </a:r>
            <a:r>
              <a:rPr lang="ko" sz="1800" b="1">
                <a:solidFill>
                  <a:srgbClr val="3f3f3f"/>
                </a:solidFill>
              </a:rPr>
              <a:t>. </a:t>
            </a:r>
            <a:r>
              <a:rPr lang="ko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" sz="1800" b="1">
                <a:solidFill>
                  <a:srgbClr val="3f3f3f"/>
                </a:solidFill>
              </a:rPr>
              <a:t>팀 구성 및 역할 </a:t>
            </a:r>
            <a:endParaRPr lang="ko" sz="1800" b="1">
              <a:solidFill>
                <a:srgbClr val="3f3f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73304" y="235025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1800" b="1">
                <a:solidFill>
                  <a:srgbClr val="3f3f3f"/>
                </a:solidFill>
              </a:rPr>
              <a:t>0</a:t>
            </a:r>
            <a:r>
              <a:rPr lang="en-US" altLang="ko-KR" sz="1800" b="1">
                <a:solidFill>
                  <a:srgbClr val="3f3f3f"/>
                </a:solidFill>
              </a:rPr>
              <a:t>3</a:t>
            </a:r>
            <a:r>
              <a:rPr lang="ko" sz="1800" b="1">
                <a:solidFill>
                  <a:srgbClr val="3f3f3f"/>
                </a:solidFill>
              </a:rPr>
              <a:t>. </a:t>
            </a:r>
            <a:r>
              <a:rPr lang="ko-KR" altLang="en-US" sz="1800" b="1">
                <a:solidFill>
                  <a:srgbClr val="3f3f3f"/>
                </a:solidFill>
              </a:rPr>
              <a:t>프로젝트 수행 절차 및 방법</a:t>
            </a:r>
            <a:endParaRPr lang="ko-KR" altLang="en-US" sz="1800" b="1">
              <a:solidFill>
                <a:srgbClr val="3f3f3f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75" y="638300"/>
            <a:ext cx="8802900" cy="4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39597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00" y="1147100"/>
            <a:ext cx="3570350" cy="16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425" y="1117475"/>
            <a:ext cx="41180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00" y="2890725"/>
            <a:ext cx="3570350" cy="16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08;p21"/>
          <p:cNvSpPr txBox="1"/>
          <p:nvPr/>
        </p:nvSpPr>
        <p:spPr>
          <a:xfrm>
            <a:off x="789011" y="428896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d9fa0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84450" y="870561"/>
            <a:ext cx="37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734392" y="920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885800"/>
                <a:gridCol w="5377300"/>
              </a:tblGrid>
              <a:tr h="2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개발 환경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사용 라이브러리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OS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Window 10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Language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Python , C#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Framework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Winform, PyQt5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23"/>
          <p:cNvGraphicFramePr/>
          <p:nvPr/>
        </p:nvGraphicFramePr>
        <p:xfrm>
          <a:off x="734392" y="2678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885800"/>
                <a:gridCol w="5377300"/>
              </a:tblGrid>
              <a:tr h="52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DBMS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MySQL</a:t>
                      </a:r>
                      <a:endParaRPr b="0"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Library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Python Channels, TCP/IP, OpenCV, tensorflow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AI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CNN, Keras 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23"/>
          <p:cNvGraphicFramePr/>
          <p:nvPr/>
        </p:nvGraphicFramePr>
        <p:xfrm>
          <a:off x="734392" y="4056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885800"/>
                <a:gridCol w="5377300"/>
              </a:tblGrid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IDE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Visual Studio, Pycharm, Jupyter Notebook, Google Colab</a:t>
                      </a:r>
                      <a:endParaRPr b="0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08;p21"/>
          <p:cNvSpPr txBox="1"/>
          <p:nvPr/>
        </p:nvSpPr>
        <p:spPr>
          <a:xfrm>
            <a:off x="772153" y="361463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gradFill>
          <a:gsLst>
            <a:gs pos="0">
              <a:srgbClr val="f5df4d"/>
            </a:gs>
            <a:gs pos="44000">
              <a:srgbClr val="f5e15e">
                <a:alpha val="69410"/>
              </a:srgbClr>
            </a:gs>
            <a:gs pos="71000">
              <a:srgbClr val="9d9fa0">
                <a:alpha val="69410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84450" y="870561"/>
            <a:ext cx="37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805000" y="585835"/>
          <a:ext cx="7534000" cy="4416700"/>
        </p:xfrm>
        <a:graphic>
          <a:graphicData uri="http://schemas.openxmlformats.org/drawingml/2006/table">
            <a:tbl>
              <a:tblPr firstRow="1" bandRow="1">
                <a:noFill/>
                <a:tableStyleId>{279BB077-FEEB-477E-84CF-92FD5049726C}</a:tableStyleId>
              </a:tblPr>
              <a:tblGrid>
                <a:gridCol w="1956125"/>
                <a:gridCol w="5577875"/>
              </a:tblGrid>
              <a:tr h="263000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단계</a:t>
                      </a:r>
                      <a:endParaRPr sz="140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5df4d"/>
                    </a:solidFill>
                  </a:tcPr>
                </a:tc>
              </a:tr>
              <a:tr h="28287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 u="none" strike="noStrike" cap="none">
                          <a:solidFill>
                            <a:srgbClr val="3a3838"/>
                          </a:solidFill>
                        </a:rPr>
                        <a:t>필요한 라이브러리 가져오기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2928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 u="none" strike="noStrike" cap="none">
                          <a:solidFill>
                            <a:srgbClr val="3a3838"/>
                          </a:solidFill>
                        </a:rPr>
                        <a:t>데이터 세트 및 테스트 이미지 로드</a:t>
                      </a:r>
                      <a:endParaRPr sz="1200" u="none" strike="noStrike" cap="none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 u="none" strike="noStrike" cap="none">
                          <a:solidFill>
                            <a:srgbClr val="3a3838"/>
                          </a:solidFill>
                        </a:rPr>
                        <a:t>이미지와 레이블 로드 및 데이터 세트 전처리</a:t>
                      </a:r>
                      <a:endParaRPr sz="1200" u="none" strike="noStrike" cap="none"/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4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데이터 셋에서 닫힌 눈과 열린 눈의 이미지 시각화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5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학습 집합과 테스트 집합의 데이터 분포 시각화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6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모델 아키텍처 정의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7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모델 학습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8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열차 세트와 테스트 세트의 Epoch 수에 대한 손실 값과 정확도 플로팅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9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테스트 세트에서 모델평가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10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분류보고서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  <a:tr h="3113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11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혼동 행렬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2f2f2"/>
                    </a:solidFill>
                  </a:tcPr>
                </a:tc>
              </a:tr>
              <a:tr h="237125">
                <a:tc>
                  <a:txBody>
                    <a:bodyPr vert="horz" lIns="68600" tIns="34325" rIns="68600" bIns="34325" anchor="ctr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12</a:t>
                      </a:r>
                      <a:endParaRPr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8600" tIns="34325" rIns="68600" bIns="34325" anchor="ctr" anchorCtr="0"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ct val="25000"/>
                        <a:buFont typeface="Noto Sans Symbols"/>
                        <a:buNone/>
                        <a:defRPr/>
                      </a:pPr>
                      <a:r>
                        <a:rPr lang="ko" sz="1200" b="1">
                          <a:solidFill>
                            <a:srgbClr val="3a3838"/>
                          </a:solidFill>
                        </a:rPr>
                        <a:t>모델 저장</a:t>
                      </a:r>
                      <a:endParaRPr sz="1200" b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68600" marR="68600" marT="34325" marB="343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08;p21"/>
          <p:cNvSpPr txBox="1"/>
          <p:nvPr/>
        </p:nvSpPr>
        <p:spPr>
          <a:xfrm>
            <a:off x="873304" y="235025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574481" y="91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{279BB077-FEEB-477E-84CF-92FD5049726C}</a:tableStyleId>
              </a:tblPr>
              <a:tblGrid>
                <a:gridCol w="1334500"/>
                <a:gridCol w="1772925"/>
                <a:gridCol w="2868250"/>
                <a:gridCol w="1855000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/03(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프로젝트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기획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및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주제 선정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(2일)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                            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/>
                        <a:t>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CNN 딥러닝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일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정규화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로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눈모양, 얼굴각도 인식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P</a:t>
                      </a:r>
                      <a:r>
                        <a:rPr b="1" lang="ko" sz="1200"/>
                        <a:t>ython</a:t>
                      </a:r>
                      <a:r>
                        <a:rPr b="1" lang="ko" sz="1200" u="none" cap="none" strike="noStrike"/>
                        <a:t> </a:t>
                      </a:r>
                      <a:br>
                        <a:rPr b="1" lang="ko" sz="1200" u="none" cap="none" strike="noStrike"/>
                      </a:br>
                      <a:r>
                        <a:rPr b="1" lang="ko" sz="1200" u="none" cap="none" strike="noStrike"/>
                        <a:t>     </a:t>
                      </a:r>
                      <a:r>
                        <a:rPr b="1" lang="ko" sz="1200"/>
                        <a:t>Jupyter Notebook</a:t>
                      </a: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모델링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관리자, 클라이언트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C</a:t>
                      </a:r>
                      <a:r>
                        <a:rPr b="1" lang="ko" sz="1200"/>
                        <a:t>#</a:t>
                      </a:r>
                      <a:r>
                        <a:rPr b="1" lang="ko" sz="1200" u="none" cap="none" strike="noStrike"/>
                        <a:t>, </a:t>
                      </a:r>
                      <a:r>
                        <a:rPr b="1" lang="ko" sz="1200"/>
                        <a:t>Winform, 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서비스 구축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토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(2일)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데스크톱 시스템 설계 및 테스트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토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사전 기획 기간 미포함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03.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3- (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/>
  <ep:Paragraphs>63</ep:Paragraphs>
  <ep:Slides>15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2023-05-04T03:38:04.851</dcterms:modified>
  <cp:revision>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