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CE5276-EE82-4B0E-BD50-0A7305115AE0}">
  <a:tblStyle styleId="{F6CE5276-EE82-4B0E-BD50-0A7305115AE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fill>
          <a:solidFill>
            <a:srgbClr val="E6E6E6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6E6E6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 b="off" i="off"/>
    </a:neCell>
    <a:nwCell>
      <a:tcTxStyle b="off" i="off"/>
    </a:nwCell>
  </a:tblStyle>
  <a:tblStyle styleId="{6B1BB83C-ADA1-4037-B7E1-5F58E74504F1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wholeTbl>
    <a:band1H>
      <a:tcTxStyle b="off" i="off"/>
      <a:tcStyle>
        <a:fill>
          <a:solidFill>
            <a:srgbClr val="E6E6E6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6E6E6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000000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000000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rgbClr val="000000"/>
      </a:tcTxStyle>
    </a:seCell>
    <a:swCell>
      <a:tcTxStyle b="on" i="off">
        <a:font>
          <a:latin typeface="Calibri"/>
          <a:ea typeface="Calibri"/>
          <a:cs typeface="Calibri"/>
        </a:font>
        <a:srgbClr val="000000"/>
      </a:tcTx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000000"/>
          </a:solidFill>
        </a:fill>
      </a:tcStyle>
    </a:firstRow>
    <a:neCell>
      <a:tcTxStyle b="off" i="off"/>
    </a:neCell>
    <a:nwCell>
      <a:tcTxStyle b="off" i="off"/>
    </a:nwCell>
  </a:tblStyle>
  <a:tblStyle styleId="{F2667B6C-2C8B-44BE-B053-F38DF4455C08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a20a59d67_2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22a20a59d67_2_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g22a20a59d67_2_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3f2990790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223f2990790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3f299079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223f299079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3f2990790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223f2990790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3f2990790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223f2990790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a20a59d67_0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22a20a59d67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22a20a59d67_0_1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a20a59d67_2_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22a20a59d67_2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a20a59d67_2_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22a20a59d67_2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a20a59d67_2_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22a20a59d67_2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a20a59d67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22a20a59d67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3f2990790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223f2990790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a20a59d67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22a20a59d67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a20a59d67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22a20a59d67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a20a59d67_2_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22a20a59d67_2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/>
          <p:nvPr/>
        </p:nvSpPr>
        <p:spPr>
          <a:xfrm rot="-5400000">
            <a:off x="8847535" y="4847035"/>
            <a:ext cx="251221" cy="341709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슬라이드">
  <p:cSld name="2_제목 슬라이드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 rot="-5400000">
            <a:off x="8847535" y="4847035"/>
            <a:ext cx="251221" cy="341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/>
          <p:nvPr/>
        </p:nvSpPr>
        <p:spPr>
          <a:xfrm rot="-5400000">
            <a:off x="8847535" y="4847035"/>
            <a:ext cx="251221" cy="341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-5400000">
            <a:off x="8847535" y="4847035"/>
            <a:ext cx="251221" cy="341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upark153/The-16th-machinelearning-deeplearning-team-project-23.05.02-05.12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/>
        </p:nvSpPr>
        <p:spPr>
          <a:xfrm>
            <a:off x="5031051" y="3111802"/>
            <a:ext cx="3868875" cy="715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TEAM </a:t>
            </a:r>
            <a:r>
              <a:rPr b="1" lang="ko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i="0" lang="ko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조 </a:t>
            </a:r>
            <a:r>
              <a:rPr b="1" lang="ko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팀명 : 박가네</a:t>
            </a:r>
            <a:r>
              <a:rPr b="1" i="0" lang="ko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ko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박성빈, 박의용</a:t>
            </a:r>
            <a:endParaRPr b="1" i="0" sz="15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7"/>
          <p:cNvSpPr/>
          <p:nvPr/>
        </p:nvSpPr>
        <p:spPr>
          <a:xfrm>
            <a:off x="1" y="1184753"/>
            <a:ext cx="9143999" cy="1643178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395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7"/>
          <p:cNvSpPr txBox="1"/>
          <p:nvPr/>
        </p:nvSpPr>
        <p:spPr>
          <a:xfrm>
            <a:off x="137134" y="1352625"/>
            <a:ext cx="2896200" cy="2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대한상공회의소 광주인력개발원</a:t>
            </a:r>
            <a:endParaRPr b="1" i="0" sz="12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66;p17"/>
          <p:cNvSpPr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6" y="4761610"/>
            <a:ext cx="1112131" cy="28940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7"/>
          <p:cNvSpPr/>
          <p:nvPr/>
        </p:nvSpPr>
        <p:spPr>
          <a:xfrm>
            <a:off x="8144313" y="-30710"/>
            <a:ext cx="6638839" cy="21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MB0000378c3f3d" id="69" name="Google Shape;6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5848" y="4785996"/>
            <a:ext cx="885179" cy="28180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7"/>
          <p:cNvSpPr txBox="1"/>
          <p:nvPr/>
        </p:nvSpPr>
        <p:spPr>
          <a:xfrm>
            <a:off x="3204319" y="1290131"/>
            <a:ext cx="574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머신러닝 및 딥러닝 </a:t>
            </a:r>
            <a:endParaRPr b="1" sz="3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활용 프로젝트 ( 얼굴 인식 )</a:t>
            </a:r>
            <a:endParaRPr b="1" i="0" sz="3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7"/>
          <p:cNvSpPr txBox="1"/>
          <p:nvPr/>
        </p:nvSpPr>
        <p:spPr>
          <a:xfrm>
            <a:off x="0" y="-5"/>
            <a:ext cx="9144000" cy="253800"/>
          </a:xfrm>
          <a:prstGeom prst="rect">
            <a:avLst/>
          </a:prstGeom>
          <a:solidFill>
            <a:srgbClr val="F5DF4D"/>
          </a:solidFill>
          <a:ln>
            <a:noFill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K-Digital </a:t>
            </a:r>
            <a:r>
              <a:rPr b="0" i="0" lang="ko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b="0" i="0" sz="12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/>
          <p:nvPr/>
        </p:nvSpPr>
        <p:spPr>
          <a:xfrm>
            <a:off x="164261" y="150044"/>
            <a:ext cx="8802900" cy="48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191968" y="148407"/>
            <a:ext cx="870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b="1" i="0" lang="ko" sz="3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700650" y="245675"/>
            <a:ext cx="3611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03. 설계</a:t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2- ( 구조도 </a:t>
            </a:r>
            <a:r>
              <a:rPr b="1" i="0" lang="ko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375" y="969900"/>
            <a:ext cx="7709774" cy="375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/>
          <p:nvPr/>
        </p:nvSpPr>
        <p:spPr>
          <a:xfrm>
            <a:off x="164261" y="150044"/>
            <a:ext cx="8802900" cy="48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191968" y="148407"/>
            <a:ext cx="870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b="1" i="0" lang="ko" sz="3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700650" y="245675"/>
            <a:ext cx="3611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04. 구현</a:t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1 - 사람 구별 모델 </a:t>
            </a:r>
            <a:endParaRPr b="1" sz="1800">
              <a:solidFill>
                <a:srgbClr val="3F3F3F"/>
              </a:solidFill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650" y="1005675"/>
            <a:ext cx="3786250" cy="19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600" y="1005675"/>
            <a:ext cx="4029375" cy="19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650" y="3037275"/>
            <a:ext cx="8000325" cy="9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0650" y="4040625"/>
            <a:ext cx="800032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0638" y="4566213"/>
            <a:ext cx="8105775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/>
          <p:nvPr/>
        </p:nvSpPr>
        <p:spPr>
          <a:xfrm>
            <a:off x="164261" y="150044"/>
            <a:ext cx="8802900" cy="48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191968" y="148407"/>
            <a:ext cx="870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b="1" i="0" lang="ko" sz="3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700650" y="245675"/>
            <a:ext cx="3611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04. 구현</a:t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2 - 얼굴 인식 모델 (</a:t>
            </a:r>
            <a:r>
              <a:rPr b="1" lang="ko" sz="1800" u="sng">
                <a:solidFill>
                  <a:schemeClr val="hlink"/>
                </a:solidFill>
                <a:hlinkClick r:id="rId3"/>
              </a:rPr>
              <a:t>깃허브 링크</a:t>
            </a:r>
            <a:r>
              <a:rPr b="1" lang="ko" sz="1800">
                <a:solidFill>
                  <a:srgbClr val="3F3F3F"/>
                </a:solidFill>
              </a:rPr>
              <a:t>)</a:t>
            </a:r>
            <a:endParaRPr b="1" sz="1800">
              <a:solidFill>
                <a:srgbClr val="3F3F3F"/>
              </a:solidFill>
            </a:endParaRPr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375" y="2796350"/>
            <a:ext cx="3144250" cy="1858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164" y="927963"/>
            <a:ext cx="8041475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6600" y="2748977"/>
            <a:ext cx="4733925" cy="18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7650" y="4654525"/>
            <a:ext cx="8549500" cy="2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>
            <a:off x="164261" y="150044"/>
            <a:ext cx="8802900" cy="48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191968" y="148407"/>
            <a:ext cx="870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b="1" i="0" lang="ko" sz="3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700650" y="245675"/>
            <a:ext cx="3611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05. 유지보수 ( 피드백 및 후기 )</a:t>
            </a:r>
            <a:endParaRPr b="1" sz="1800">
              <a:solidFill>
                <a:srgbClr val="3F3F3F"/>
              </a:solidFill>
            </a:endParaRPr>
          </a:p>
        </p:txBody>
      </p:sp>
      <p:graphicFrame>
        <p:nvGraphicFramePr>
          <p:cNvPr id="184" name="Google Shape;184;p29"/>
          <p:cNvGraphicFramePr/>
          <p:nvPr/>
        </p:nvGraphicFramePr>
        <p:xfrm>
          <a:off x="789513" y="802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{F2667B6C-2C8B-44BE-B053-F38DF4455C08}</a:tableStyleId>
              </a:tblPr>
              <a:tblGrid>
                <a:gridCol w="1543050"/>
                <a:gridCol w="1219200"/>
                <a:gridCol w="4562475"/>
              </a:tblGrid>
              <a:tr h="564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b="1" lang="ko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훈련생</a:t>
                      </a:r>
                      <a:endParaRPr b="1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b="1" lang="ko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역할</a:t>
                      </a:r>
                      <a:endParaRPr b="1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b="1" lang="ko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개인 후기</a:t>
                      </a:r>
                      <a:endParaRPr b="1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</a:tr>
              <a:tr h="133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b="1" lang="ko">
                          <a:solidFill>
                            <a:srgbClr val="3A3838"/>
                          </a:solidFill>
                        </a:rPr>
                        <a:t>박성빈</a:t>
                      </a:r>
                      <a:endParaRPr b="1">
                        <a:solidFill>
                          <a:srgbClr val="3A38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팀장</a:t>
                      </a:r>
                      <a:endParaRPr sz="120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당초 목적은 파이썬에서 ONNX로 얼굴구별모델을 학습시킨 이후에 C#에서 실시간 영상을 캡처해서 어떤얼굴인지 구별하려 했습니다. C#에서 모델을 쉽게 로드하기 위해 ONNX로 만들었는데 C# 관련 지식이 부족하여 모델로드하는데 실패하여 파이썬으로 구현하였습니다. C#에 대한 지식이 부족한거 같아 추가학습 하도록 하겠습니다.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33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b="1" lang="ko">
                          <a:solidFill>
                            <a:srgbClr val="3A3838"/>
                          </a:solidFill>
                        </a:rPr>
                        <a:t>박의용</a:t>
                      </a:r>
                      <a:endParaRPr b="1">
                        <a:solidFill>
                          <a:srgbClr val="3A38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팀원</a:t>
                      </a:r>
                      <a:endParaRPr sz="120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200"/>
                        <a:t> 딥러닝 모델 구축 이후, 취업 기간과 겹친다는 이유로 제대로  프로젝트 진행을 하지 못했다. 실제 모델을 C# 서버 및 클라이언트에 구축 이후 시스템 까지 구축했어야 했는데 완료하지 못했다. 일정 관리 및 실력 부족으로 여러가지 풀어 내지 못한 점이 많아서 아쉬운 마음이 크다.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/>
          <p:nvPr/>
        </p:nvSpPr>
        <p:spPr>
          <a:xfrm>
            <a:off x="1" y="1184753"/>
            <a:ext cx="9144000" cy="16431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395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0"/>
          <p:cNvSpPr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6" y="4761610"/>
            <a:ext cx="1112132" cy="28940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/>
          <p:nvPr/>
        </p:nvSpPr>
        <p:spPr>
          <a:xfrm>
            <a:off x="8144313" y="-30710"/>
            <a:ext cx="66387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MB0000378c3f3d" id="194" name="Google Shape;19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5848" y="4785996"/>
            <a:ext cx="885178" cy="28180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179553" y="1775450"/>
            <a:ext cx="878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감사합니다.</a:t>
            </a:r>
            <a:endParaRPr b="1" i="0" sz="3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0" y="-5"/>
            <a:ext cx="9144000" cy="253800"/>
          </a:xfrm>
          <a:prstGeom prst="rect">
            <a:avLst/>
          </a:prstGeom>
          <a:solidFill>
            <a:srgbClr val="F5DF4D"/>
          </a:solidFill>
          <a:ln>
            <a:noFill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K-Digital </a:t>
            </a:r>
            <a:r>
              <a:rPr b="0" i="0" lang="ko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b="0" i="0" sz="12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939597">
            <a:alpha val="9411"/>
          </a:srgbClr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3923834" y="0"/>
            <a:ext cx="29712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8"/>
          <p:cNvSpPr txBox="1"/>
          <p:nvPr/>
        </p:nvSpPr>
        <p:spPr>
          <a:xfrm>
            <a:off x="4707062" y="1267434"/>
            <a:ext cx="2754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lang="ko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ko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프로젝트 </a:t>
            </a:r>
            <a:r>
              <a:rPr b="1" lang="ko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계획</a:t>
            </a:r>
            <a:endParaRPr b="1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8"/>
          <p:cNvSpPr/>
          <p:nvPr/>
        </p:nvSpPr>
        <p:spPr>
          <a:xfrm>
            <a:off x="13" y="0"/>
            <a:ext cx="3923700" cy="51435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4689962" y="1793267"/>
            <a:ext cx="396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lang="ko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ko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1" lang="ko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요구사항 정의 및 분석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4689962" y="2337967"/>
            <a:ext cx="396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lang="ko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i="0" lang="ko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1" lang="ko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설계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49250"/>
            <a:ext cx="3923826" cy="29942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/>
        </p:nvSpPr>
        <p:spPr>
          <a:xfrm>
            <a:off x="480562" y="1053534"/>
            <a:ext cx="275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ko" sz="3000">
                <a:solidFill>
                  <a:srgbClr val="3F3F3F"/>
                </a:solidFill>
              </a:rPr>
              <a:t> </a:t>
            </a:r>
            <a:r>
              <a:rPr lang="ko" sz="3000">
                <a:solidFill>
                  <a:srgbClr val="3F3F3F"/>
                </a:solidFill>
              </a:rPr>
              <a:t>목차</a:t>
            </a:r>
            <a:endParaRPr i="0" sz="3000" u="none" cap="none" strike="noStrike">
              <a:solidFill>
                <a:srgbClr val="3F3F3F"/>
              </a:solidFill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695887" y="2882667"/>
            <a:ext cx="396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lang="ko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i="0" lang="ko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1" lang="ko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구현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4707062" y="3337317"/>
            <a:ext cx="396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lang="ko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i="0" lang="ko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1" lang="ko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유지보수</a:t>
            </a:r>
            <a:endParaRPr b="1"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D9FA0">
                <a:alpha val="69411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/>
          <p:nvPr/>
        </p:nvSpPr>
        <p:spPr>
          <a:xfrm>
            <a:off x="164261" y="150044"/>
            <a:ext cx="8802900" cy="48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191968" y="148407"/>
            <a:ext cx="870347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b="1" i="0" lang="ko" sz="3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919102" y="368625"/>
            <a:ext cx="2078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F3F3F"/>
                </a:solidFill>
              </a:rPr>
              <a:t>01. </a:t>
            </a:r>
            <a:r>
              <a:rPr b="1" i="0" lang="ko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b="1" lang="ko" sz="1800">
                <a:solidFill>
                  <a:srgbClr val="3F3F3F"/>
                </a:solidFill>
              </a:rPr>
              <a:t>계획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19"/>
          <p:cNvGraphicFramePr/>
          <p:nvPr/>
        </p:nvGraphicFramePr>
        <p:xfrm>
          <a:off x="919092" y="9004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{F6CE5276-EE82-4B0E-BD50-0A7305115AE0}</a:tableStyleId>
              </a:tblPr>
              <a:tblGrid>
                <a:gridCol w="1512150"/>
                <a:gridCol w="5887300"/>
              </a:tblGrid>
              <a:tr h="20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구분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내용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</a:tr>
              <a:tr h="834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1. </a:t>
                      </a:r>
                      <a:r>
                        <a:rPr lang="ko">
                          <a:solidFill>
                            <a:srgbClr val="3A3838"/>
                          </a:solidFill>
                        </a:rPr>
                        <a:t>주제선정 배경</a:t>
                      </a:r>
                      <a:endParaRPr b="0"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 개인 PC 해킹 등 보안이 취약해짐에 따라, 인공지능을 이용하여 </a:t>
                      </a:r>
                      <a:endParaRPr b="1" sz="1200">
                        <a:solidFill>
                          <a:srgbClr val="3A383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 웹 브라우저를 제어하는 시스템 구현 방식을 논의 하였다.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 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77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lang="ko" sz="1500">
                          <a:solidFill>
                            <a:srgbClr val="3A3838"/>
                          </a:solidFill>
                        </a:rPr>
                        <a:t>2. 개요</a:t>
                      </a:r>
                      <a:endParaRPr b="0"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 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</a:rPr>
                        <a:t>머신러닝, 딥러닝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으로 얼굴인식 학습 모델 구축한다.</a:t>
                      </a:r>
                      <a:endParaRPr sz="1200" u="none" cap="none" strike="noStrike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 얼굴인식으로 PC 사용 로그인이 가능하게 한다.</a:t>
                      </a:r>
                      <a:endParaRPr b="1" sz="12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특정 PC 브라우저 창을 제어한다. </a:t>
                      </a:r>
                      <a:r>
                        <a:rPr b="1" lang="ko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( 구현 )</a:t>
                      </a:r>
                      <a:r>
                        <a:rPr lang="ko" sz="1200"/>
                        <a:t> </a:t>
                      </a:r>
                      <a:endParaRPr b="1" sz="12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3. 구조</a:t>
                      </a:r>
                      <a:endParaRPr b="0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서버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인공지능 얼굴 학습 모델 및 데이터베이스 구축</a:t>
                      </a:r>
                      <a:endParaRPr b="1" sz="1100" u="none" cap="none" strike="noStrike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클라이언트</a:t>
                      </a:r>
                      <a:r>
                        <a:rPr lang="ko" sz="1200"/>
                        <a:t> 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얼굴 인식 시 PC 브라우저 창 제어 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7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ko">
                          <a:solidFill>
                            <a:srgbClr val="3A3838"/>
                          </a:solidFill>
                        </a:rPr>
                        <a:t>4. 기대효과</a:t>
                      </a:r>
                      <a:endParaRPr b="0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개인 PC 보안이 중요 해 짐에 따라, 얼굴 등록 이후 본인 얼굴 확인 시, </a:t>
                      </a:r>
                      <a:endParaRPr b="1" sz="1200">
                        <a:solidFill>
                          <a:srgbClr val="3A3838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  PC 특정 브라우저 접근으로 보안능력 향상이 기대 된다.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D9FA0">
                <a:alpha val="69411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/>
          <p:nvPr/>
        </p:nvSpPr>
        <p:spPr>
          <a:xfrm>
            <a:off x="164261" y="150044"/>
            <a:ext cx="8802900" cy="48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191968" y="148407"/>
            <a:ext cx="870347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r>
              <a:rPr b="1" i="0" lang="ko" sz="3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484450" y="870561"/>
            <a:ext cx="378042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0" name="Google Shape;100;p20"/>
          <p:cNvGraphicFramePr/>
          <p:nvPr/>
        </p:nvGraphicFramePr>
        <p:xfrm>
          <a:off x="862492" y="16248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{F6CE5276-EE82-4B0E-BD50-0A7305115AE0}</a:tableStyleId>
              </a:tblPr>
              <a:tblGrid>
                <a:gridCol w="1512150"/>
                <a:gridCol w="1188125"/>
                <a:gridCol w="4536500"/>
              </a:tblGrid>
              <a:tr h="20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3A3838"/>
                          </a:solidFill>
                        </a:rPr>
                        <a:t>훈련생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3A3838"/>
                          </a:solidFill>
                        </a:rPr>
                        <a:t>역할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3A3838"/>
                          </a:solidFill>
                        </a:rPr>
                        <a:t>담당 업무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</a:tr>
              <a:tr h="76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박성빈</a:t>
                      </a:r>
                      <a:endParaRPr b="0"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팀장</a:t>
                      </a:r>
                      <a:endParaRPr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서비스 시스템 </a:t>
                      </a:r>
                      <a:r>
                        <a:rPr b="1" lang="ko" sz="1200" u="none" cap="none" strike="noStrike">
                          <a:solidFill>
                            <a:srgbClr val="0000FF"/>
                          </a:solidFill>
                        </a:rPr>
                        <a:t>설계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 ( 주제 선정,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서비스 구조 ) 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서버 시스템 및 클라이언트 시스템 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</a:rPr>
                        <a:t>총괄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 ( </a:t>
                      </a:r>
                      <a:r>
                        <a:rPr lang="ko" sz="1200"/>
                        <a:t>DB 구축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 )</a:t>
                      </a:r>
                      <a:endParaRPr sz="1200" u="none" cap="none" strike="noStrike">
                        <a:solidFill>
                          <a:srgbClr val="3A3838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" sz="1200"/>
                        <a:t>데이터 수집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ko" sz="1200"/>
                        <a:t>머신러닝 및 딥러닝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</a:rPr>
                        <a:t> ( 얼굴인식 )</a:t>
                      </a:r>
                      <a:endParaRPr sz="1200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77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lang="ko" sz="1500">
                          <a:solidFill>
                            <a:srgbClr val="3A3838"/>
                          </a:solidFill>
                        </a:rPr>
                        <a:t>박의용</a:t>
                      </a:r>
                      <a:endParaRPr b="0"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팀원</a:t>
                      </a:r>
                      <a:endParaRPr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서버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, 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</a:rPr>
                        <a:t>클라이언트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 UI 시스템 구축 ( 데이터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송,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송신 )</a:t>
                      </a:r>
                      <a:endParaRPr sz="1200" u="none" cap="none" strike="noStrike">
                        <a:solidFill>
                          <a:srgbClr val="3A383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" sz="1200" u="none" cap="none" strike="noStrike"/>
                        <a:t>데이터 수집</a:t>
                      </a:r>
                      <a:r>
                        <a:rPr b="1" lang="ko" sz="1200" u="none" cap="none" strike="noStrike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ko" sz="1200"/>
                        <a:t>머신러닝 및 딥러닝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</a:rPr>
                        <a:t> ( 얼굴인식 )</a:t>
                      </a:r>
                      <a:endParaRPr b="1" sz="12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1" name="Google Shape;101;p20"/>
          <p:cNvSpPr txBox="1"/>
          <p:nvPr/>
        </p:nvSpPr>
        <p:spPr>
          <a:xfrm>
            <a:off x="919100" y="368625"/>
            <a:ext cx="26805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F3F3F"/>
                </a:solidFill>
              </a:rPr>
              <a:t>01. </a:t>
            </a:r>
            <a:r>
              <a:rPr b="1" i="0" lang="ko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b="1" lang="ko" sz="1800">
                <a:solidFill>
                  <a:srgbClr val="3F3F3F"/>
                </a:solidFill>
              </a:rPr>
              <a:t>계획</a:t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F3F3F"/>
                </a:solidFill>
              </a:rPr>
              <a:t>1 - ( 팀 구성 및 역할 )</a:t>
            </a:r>
            <a:endParaRPr b="1" sz="18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70511" y="143996"/>
            <a:ext cx="8802900" cy="48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191968" y="148407"/>
            <a:ext cx="870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" sz="3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818279" y="280475"/>
            <a:ext cx="3665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02. 요구사항 정의 및 분석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275" y="1340275"/>
            <a:ext cx="7272950" cy="24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170511" y="143996"/>
            <a:ext cx="8802900" cy="48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191968" y="148407"/>
            <a:ext cx="870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" sz="3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818275" y="280475"/>
            <a:ext cx="3884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02. 요구사항 정의 및 분석</a:t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1 - ( 신경망 구축 및 모델 학습 방법 )</a:t>
            </a:r>
            <a:endParaRPr b="1" sz="1800">
              <a:solidFill>
                <a:srgbClr val="3F3F3F"/>
              </a:solidFill>
            </a:endParaRPr>
          </a:p>
        </p:txBody>
      </p:sp>
      <p:graphicFrame>
        <p:nvGraphicFramePr>
          <p:cNvPr id="117" name="Google Shape;117;p22"/>
          <p:cNvGraphicFramePr/>
          <p:nvPr/>
        </p:nvGraphicFramePr>
        <p:xfrm>
          <a:off x="818267" y="9941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{6B1BB83C-ADA1-4037-B7E1-5F58E74504F1}</a:tableStyleId>
              </a:tblPr>
              <a:tblGrid>
                <a:gridCol w="1885800"/>
                <a:gridCol w="5377300"/>
              </a:tblGrid>
              <a:tr h="24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3A3838"/>
                          </a:solidFill>
                        </a:rPr>
                        <a:t>단계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3A3838"/>
                          </a:solidFill>
                        </a:rPr>
                        <a:t>내용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</a:tr>
              <a:tr h="309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1</a:t>
                      </a:r>
                      <a:endParaRPr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</a:rPr>
                        <a:t>필요한 라이브러리 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설치 및 데이터 가져오기</a:t>
                      </a:r>
                      <a:endParaRPr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2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lang="ko" sz="1500">
                          <a:solidFill>
                            <a:srgbClr val="3A3838"/>
                          </a:solidFill>
                        </a:rPr>
                        <a:t>2</a:t>
                      </a:r>
                      <a:endParaRPr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</a:rPr>
                        <a:t>데이터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셋 검토 및 이미지 로딩 기능 구축</a:t>
                      </a:r>
                      <a:endParaRPr sz="1200" u="none" cap="none" strike="noStrike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3</a:t>
                      </a:r>
                      <a:endParaRPr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증강되지 않은 데이터 분할</a:t>
                      </a:r>
                      <a:endParaRPr sz="1200" u="none" cap="none" strike="noStrike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4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4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이미지 및 레이블에 이미지 확대 적용</a:t>
                      </a:r>
                      <a:endParaRPr b="1"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5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증강 파이프라인 구축 및 실행</a:t>
                      </a:r>
                      <a:endParaRPr b="1"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4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6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라벨 준비, 라벨 및 이미지 샘플 결합</a:t>
                      </a:r>
                      <a:endParaRPr b="1"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7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기능적 API를 사용하여 딥러닝 구축 (  1~7 단계로 신경망 구축 )</a:t>
                      </a:r>
                      <a:endParaRPr b="1"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4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8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손실 및 옵티마이저 정의</a:t>
                      </a:r>
                      <a:endParaRPr b="1"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9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모델 훈련하기</a:t>
                      </a:r>
                      <a:endParaRPr b="1"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4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10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모델 테스트 및 적용</a:t>
                      </a:r>
                      <a:endParaRPr b="1"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/>
          <p:nvPr/>
        </p:nvSpPr>
        <p:spPr>
          <a:xfrm>
            <a:off x="170511" y="143996"/>
            <a:ext cx="8802900" cy="48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191968" y="148407"/>
            <a:ext cx="870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" sz="3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873305" y="235025"/>
            <a:ext cx="3892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02. 요구사항 정의 및 분석</a:t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2- ( 프로토 타입 개발 )</a:t>
            </a:r>
            <a:endParaRPr b="1" sz="1800">
              <a:solidFill>
                <a:srgbClr val="3F3F3F"/>
              </a:solidFill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300" y="1117475"/>
            <a:ext cx="3451251" cy="342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100" y="1117475"/>
            <a:ext cx="42531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D9FA0">
                <a:alpha val="69411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/>
          <p:nvPr/>
        </p:nvSpPr>
        <p:spPr>
          <a:xfrm>
            <a:off x="164261" y="150044"/>
            <a:ext cx="8802900" cy="48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191968" y="148407"/>
            <a:ext cx="870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r>
              <a:rPr b="1" i="0" lang="ko" sz="3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484450" y="870561"/>
            <a:ext cx="378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734398" y="240800"/>
            <a:ext cx="3837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03. 설계</a:t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( </a:t>
            </a:r>
            <a:r>
              <a:rPr b="1" lang="ko" sz="1800">
                <a:solidFill>
                  <a:srgbClr val="3F3F3F"/>
                </a:solidFill>
              </a:rPr>
              <a:t>개발 환경 및 사용 라이브러리 )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5" name="Google Shape;135;p24"/>
          <p:cNvGraphicFramePr/>
          <p:nvPr/>
        </p:nvGraphicFramePr>
        <p:xfrm>
          <a:off x="734392" y="9200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{F6CE5276-EE82-4B0E-BD50-0A7305115AE0}</a:tableStyleId>
              </a:tblPr>
              <a:tblGrid>
                <a:gridCol w="1885800"/>
                <a:gridCol w="5377300"/>
              </a:tblGrid>
              <a:tr h="28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개발 환경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사용 라이브러리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</a:tr>
              <a:tr h="54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OS</a:t>
                      </a:r>
                      <a:endParaRPr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</a:rPr>
                        <a:t>▶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Window 10</a:t>
                      </a:r>
                      <a:endParaRPr sz="1200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3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lang="ko" sz="1500">
                          <a:solidFill>
                            <a:srgbClr val="3A3838"/>
                          </a:solidFill>
                        </a:rPr>
                        <a:t>Language</a:t>
                      </a:r>
                      <a:endParaRPr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</a:rPr>
                        <a:t>▶ </a:t>
                      </a:r>
                      <a:r>
                        <a:rPr lang="ko" sz="1200"/>
                        <a:t>Python , C#</a:t>
                      </a:r>
                      <a:endParaRPr sz="1200" u="none" cap="none" strike="noStrike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Framework</a:t>
                      </a:r>
                      <a:endParaRPr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</a:rPr>
                        <a:t>▶ </a:t>
                      </a:r>
                      <a:r>
                        <a:rPr lang="ko" sz="1200"/>
                        <a:t>Winform, PyQt5</a:t>
                      </a:r>
                      <a:endParaRPr sz="1200" u="none" cap="none" strike="noStrike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" name="Google Shape;136;p24"/>
          <p:cNvGraphicFramePr/>
          <p:nvPr/>
        </p:nvGraphicFramePr>
        <p:xfrm>
          <a:off x="734392" y="26786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{F6CE5276-EE82-4B0E-BD50-0A7305115AE0}</a:tableStyleId>
              </a:tblPr>
              <a:tblGrid>
                <a:gridCol w="1885800"/>
                <a:gridCol w="5377300"/>
              </a:tblGrid>
              <a:tr h="523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">
                          <a:solidFill>
                            <a:srgbClr val="3A3838"/>
                          </a:solidFill>
                        </a:rPr>
                        <a:t>DBMS</a:t>
                      </a:r>
                      <a:endParaRPr b="0"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▶ </a:t>
                      </a:r>
                      <a:r>
                        <a:rPr b="0" lang="ko" sz="1200">
                          <a:solidFill>
                            <a:srgbClr val="3A3838"/>
                          </a:solidFill>
                        </a:rPr>
                        <a:t>MySQL</a:t>
                      </a:r>
                      <a:endParaRPr b="0" sz="1200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lang="ko" sz="1500">
                          <a:solidFill>
                            <a:srgbClr val="3A3838"/>
                          </a:solidFill>
                        </a:rPr>
                        <a:t>Library</a:t>
                      </a:r>
                      <a:endParaRPr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</a:rPr>
                        <a:t>▶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Python Channels, TCP/IP, OpenCV, tensorflow</a:t>
                      </a:r>
                      <a:endParaRPr sz="12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2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AI</a:t>
                      </a:r>
                      <a:endParaRPr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</a:rPr>
                        <a:t>▶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CNN, Keras </a:t>
                      </a:r>
                      <a:endParaRPr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" name="Google Shape;137;p24"/>
          <p:cNvGraphicFramePr/>
          <p:nvPr/>
        </p:nvGraphicFramePr>
        <p:xfrm>
          <a:off x="734392" y="40561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{F6CE5276-EE82-4B0E-BD50-0A7305115AE0}</a:tableStyleId>
              </a:tblPr>
              <a:tblGrid>
                <a:gridCol w="1885800"/>
                <a:gridCol w="5377300"/>
              </a:tblGrid>
              <a:tr h="42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ko">
                          <a:solidFill>
                            <a:srgbClr val="3A3838"/>
                          </a:solidFill>
                        </a:rPr>
                        <a:t>IDE(통합개발환경)</a:t>
                      </a:r>
                      <a:endParaRPr b="0"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▶ </a:t>
                      </a:r>
                      <a:r>
                        <a:rPr b="0" lang="ko" sz="1200">
                          <a:solidFill>
                            <a:srgbClr val="3A3838"/>
                          </a:solidFill>
                        </a:rPr>
                        <a:t>Visual Studio, Pycharm, Jupyter Notebook, Google Colab</a:t>
                      </a:r>
                      <a:endParaRPr b="0"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/>
          <p:nvPr/>
        </p:nvSpPr>
        <p:spPr>
          <a:xfrm>
            <a:off x="164261" y="150044"/>
            <a:ext cx="8802900" cy="48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3" name="Google Shape;143;p25"/>
          <p:cNvGraphicFramePr/>
          <p:nvPr/>
        </p:nvGraphicFramePr>
        <p:xfrm>
          <a:off x="574481" y="9173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{F6CE5276-EE82-4B0E-BD50-0A7305115AE0}</a:tableStyleId>
              </a:tblPr>
              <a:tblGrid>
                <a:gridCol w="1334500"/>
                <a:gridCol w="1772925"/>
                <a:gridCol w="2868250"/>
                <a:gridCol w="1855000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 u="none" cap="none" strike="noStrike">
                          <a:solidFill>
                            <a:srgbClr val="3A3838"/>
                          </a:solidFill>
                        </a:rPr>
                        <a:t>구분</a:t>
                      </a:r>
                      <a:endParaRPr b="1" sz="11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850" marB="31850" marR="63700" marL="6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 u="none" cap="none" strike="noStrike">
                          <a:solidFill>
                            <a:srgbClr val="3A3838"/>
                          </a:solidFill>
                        </a:rPr>
                        <a:t>기간</a:t>
                      </a:r>
                      <a:endParaRPr b="1" sz="11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850" marB="31850" marR="63700" marL="6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 u="none" cap="none" strike="noStrike">
                          <a:solidFill>
                            <a:srgbClr val="3A3838"/>
                          </a:solidFill>
                        </a:rPr>
                        <a:t>활동</a:t>
                      </a:r>
                      <a:endParaRPr b="1" sz="11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850" marB="31850" marR="63700" marL="6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 u="none" cap="none" strike="noStrike">
                          <a:solidFill>
                            <a:srgbClr val="3A3838"/>
                          </a:solidFill>
                        </a:rPr>
                        <a:t>비고</a:t>
                      </a:r>
                      <a:endParaRPr b="1" sz="11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850" marB="31850" marR="63700" marL="6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</a:tr>
              <a:tr h="57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" sz="1400" u="none" cap="none" strike="noStrike">
                          <a:solidFill>
                            <a:srgbClr val="3A3838"/>
                          </a:solidFill>
                        </a:rPr>
                        <a:t>사전 기획</a:t>
                      </a:r>
                      <a:endParaRPr b="1" sz="14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850" marB="31850" marR="63700" marL="6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 4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24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월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 ~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5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/0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2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화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 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9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일)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프로젝트 </a:t>
                      </a: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</a:rPr>
                        <a:t>기획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 및 </a:t>
                      </a: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</a:rPr>
                        <a:t>주제 선정</a:t>
                      </a:r>
                      <a:endParaRPr b="1" sz="1200" u="none" cap="none" strike="noStrike">
                        <a:solidFill>
                          <a:srgbClr val="3A383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기획안 작성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아이디어 선정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5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" sz="1400" u="none" cap="none" strike="noStrike">
                          <a:solidFill>
                            <a:srgbClr val="3A3838"/>
                          </a:solidFill>
                        </a:rPr>
                        <a:t>데이터 수집</a:t>
                      </a:r>
                      <a:endParaRPr b="1"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1850" marB="31850" marR="63700" marL="6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5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/0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2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화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~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5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/0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4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목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(3일)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                              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lang="ko" sz="12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필요 데이터  및 수집 절차 정의 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</a:rPr>
                        <a:t>데이터 수집</a:t>
                      </a:r>
                      <a:r>
                        <a:rPr b="0" lang="ko" sz="12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1" lang="ko" sz="1200"/>
                        <a:t>Python</a:t>
                      </a:r>
                      <a:endParaRPr b="1" sz="1200" u="none" cap="none" strike="noStrike"/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4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">
                          <a:solidFill>
                            <a:srgbClr val="3A3838"/>
                          </a:solidFill>
                        </a:rPr>
                        <a:t>CNN 딥러닝</a:t>
                      </a:r>
                      <a:endParaRPr b="1"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1850" marB="31850" marR="63700" marL="6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 5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/0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5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금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 ~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5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/07(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일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 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3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일)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lang="ko" sz="12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데이터 정규화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로 특정인 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얼굴인식</a:t>
                      </a:r>
                      <a:endParaRPr b="1"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1" lang="ko" sz="1200" u="none" cap="none" strike="noStrike"/>
                        <a:t>P</a:t>
                      </a:r>
                      <a:r>
                        <a:rPr b="1" lang="ko" sz="1200"/>
                        <a:t>ython</a:t>
                      </a:r>
                      <a:r>
                        <a:rPr b="1" lang="ko" sz="1200" u="none" cap="none" strike="noStrike"/>
                        <a:t> </a:t>
                      </a:r>
                      <a:br>
                        <a:rPr b="1" lang="ko" sz="1200" u="none" cap="none" strike="noStrike"/>
                      </a:br>
                      <a:r>
                        <a:rPr b="1" lang="ko" sz="1200" u="none" cap="none" strike="noStrike"/>
                        <a:t>     </a:t>
                      </a:r>
                      <a:r>
                        <a:rPr b="1" lang="ko" sz="1200"/>
                        <a:t>Jupyter Notebook</a:t>
                      </a:r>
                      <a:r>
                        <a:rPr lang="ko" sz="1200" u="none" cap="none" strike="noStrike"/>
                        <a:t> </a:t>
                      </a:r>
                      <a:endParaRPr sz="1200" u="none" cap="none" strike="noStrike"/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ko" sz="1400" u="none" cap="none" strike="noStrike">
                          <a:solidFill>
                            <a:srgbClr val="3A3838"/>
                          </a:solidFill>
                        </a:rPr>
                        <a:t>모델링</a:t>
                      </a:r>
                      <a:endParaRPr b="1" sz="14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850" marB="31850" marR="63700" marL="6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 5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08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월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 ~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5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10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수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 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3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일)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서버, 클라이언트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모형 구현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1" lang="ko" sz="1200" u="none" cap="none" strike="noStrike"/>
                        <a:t>C</a:t>
                      </a:r>
                      <a:r>
                        <a:rPr b="1" lang="ko" sz="1200"/>
                        <a:t>#</a:t>
                      </a:r>
                      <a:r>
                        <a:rPr b="1" lang="ko" sz="1200" u="none" cap="none" strike="noStrike"/>
                        <a:t>, </a:t>
                      </a:r>
                      <a:r>
                        <a:rPr b="1" lang="ko" sz="1200"/>
                        <a:t>Winform, Python</a:t>
                      </a:r>
                      <a:endParaRPr b="1" sz="1200" u="none" cap="none" strike="noStrike"/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ko" sz="1400" u="none" cap="none" strike="noStrike">
                          <a:solidFill>
                            <a:srgbClr val="3A3838"/>
                          </a:solidFill>
                        </a:rPr>
                        <a:t>서비스 구축</a:t>
                      </a:r>
                      <a:endParaRPr b="1" sz="14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850" marB="31850" marR="63700" marL="6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 5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/1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1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목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 ~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5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/1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2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금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 (2일)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</a:rPr>
                        <a:t>데스크톱 시스템 설계 및 테스트</a:t>
                      </a:r>
                      <a:endParaRPr b="1"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최적화, 오류 수정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ko" sz="1400" u="none" cap="none" strike="noStrike">
                          <a:solidFill>
                            <a:srgbClr val="3A3838"/>
                          </a:solidFill>
                        </a:rPr>
                        <a:t>총 개발기간</a:t>
                      </a:r>
                      <a:endParaRPr b="1" sz="14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850" marB="31850" marR="63700" marL="6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 5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/0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2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화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 ~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5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/1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2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토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(1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1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일)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-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사전 기획 기간 미포함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44" name="Google Shape;144;p25"/>
          <p:cNvSpPr txBox="1"/>
          <p:nvPr/>
        </p:nvSpPr>
        <p:spPr>
          <a:xfrm>
            <a:off x="191968" y="148407"/>
            <a:ext cx="870347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b="1" i="0" lang="ko" sz="3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700650" y="245675"/>
            <a:ext cx="3611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03. 설계</a:t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1- ( </a:t>
            </a:r>
            <a:r>
              <a:rPr b="1" i="0" lang="ko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절차 및 방법 )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김당근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