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72" r:id="rId4"/>
    <p:sldId id="258" r:id="rId5"/>
    <p:sldId id="274" r:id="rId6"/>
    <p:sldId id="259" r:id="rId7"/>
    <p:sldId id="275" r:id="rId8"/>
    <p:sldId id="260" r:id="rId9"/>
    <p:sldId id="276" r:id="rId10"/>
    <p:sldId id="261" r:id="rId11"/>
    <p:sldId id="277" r:id="rId12"/>
    <p:sldId id="262" r:id="rId13"/>
    <p:sldId id="278" r:id="rId14"/>
    <p:sldId id="265" r:id="rId15"/>
    <p:sldId id="279" r:id="rId16"/>
    <p:sldId id="263" r:id="rId17"/>
    <p:sldId id="280" r:id="rId18"/>
    <p:sldId id="267" r:id="rId19"/>
    <p:sldId id="281" r:id="rId20"/>
    <p:sldId id="268" r:id="rId21"/>
    <p:sldId id="282" r:id="rId22"/>
    <p:sldId id="270" r:id="rId23"/>
    <p:sldId id="283" r:id="rId24"/>
    <p:sldId id="271" r:id="rId25"/>
    <p:sldId id="284" r:id="rId26"/>
    <p:sldId id="27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3" d="100"/>
          <a:sy n="63" d="100"/>
        </p:scale>
        <p:origin x="80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1"/>
          <p:cNvSpPr/>
          <p:nvPr userDrawn="1"/>
        </p:nvSpPr>
        <p:spPr>
          <a:xfrm>
            <a:off x="1401178" y="3187126"/>
            <a:ext cx="5683364" cy="2357648"/>
          </a:xfrm>
          <a:custGeom>
            <a:avLst/>
            <a:gdLst>
              <a:gd name="connsiteX0" fmla="*/ 0 w 6633029"/>
              <a:gd name="connsiteY0" fmla="*/ 0 h 6942124"/>
              <a:gd name="connsiteX1" fmla="*/ 6633029 w 6633029"/>
              <a:gd name="connsiteY1" fmla="*/ 0 h 6942124"/>
              <a:gd name="connsiteX2" fmla="*/ 6633029 w 6633029"/>
              <a:gd name="connsiteY2" fmla="*/ 6942124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522515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117601 w 6633029"/>
              <a:gd name="connsiteY2" fmla="*/ 6898581 h 6942124"/>
              <a:gd name="connsiteX3" fmla="*/ 0 w 6633029"/>
              <a:gd name="connsiteY3" fmla="*/ 6942124 h 6942124"/>
              <a:gd name="connsiteX4" fmla="*/ 0 w 6633029"/>
              <a:gd name="connsiteY4" fmla="*/ 0 h 6942124"/>
              <a:gd name="connsiteX0" fmla="*/ 0 w 8108612"/>
              <a:gd name="connsiteY0" fmla="*/ 21296 h 6963420"/>
              <a:gd name="connsiteX1" fmla="*/ 8108612 w 8108612"/>
              <a:gd name="connsiteY1" fmla="*/ 0 h 6963420"/>
              <a:gd name="connsiteX2" fmla="*/ 1117601 w 8108612"/>
              <a:gd name="connsiteY2" fmla="*/ 6919877 h 6963420"/>
              <a:gd name="connsiteX3" fmla="*/ 0 w 8108612"/>
              <a:gd name="connsiteY3" fmla="*/ 6963420 h 6963420"/>
              <a:gd name="connsiteX4" fmla="*/ 0 w 8108612"/>
              <a:gd name="connsiteY4" fmla="*/ 21296 h 6963420"/>
              <a:gd name="connsiteX0" fmla="*/ 0 w 8108612"/>
              <a:gd name="connsiteY0" fmla="*/ 21296 h 6963420"/>
              <a:gd name="connsiteX1" fmla="*/ 8108612 w 8108612"/>
              <a:gd name="connsiteY1" fmla="*/ 0 h 6963420"/>
              <a:gd name="connsiteX2" fmla="*/ 4380909 w 8108612"/>
              <a:gd name="connsiteY2" fmla="*/ 6941172 h 6963420"/>
              <a:gd name="connsiteX3" fmla="*/ 0 w 8108612"/>
              <a:gd name="connsiteY3" fmla="*/ 6963420 h 6963420"/>
              <a:gd name="connsiteX4" fmla="*/ 0 w 8108612"/>
              <a:gd name="connsiteY4" fmla="*/ 21296 h 6963420"/>
              <a:gd name="connsiteX0" fmla="*/ 0 w 8108612"/>
              <a:gd name="connsiteY0" fmla="*/ 21296 h 6966727"/>
              <a:gd name="connsiteX1" fmla="*/ 8108612 w 8108612"/>
              <a:gd name="connsiteY1" fmla="*/ 0 h 6966727"/>
              <a:gd name="connsiteX2" fmla="*/ 4380909 w 8108612"/>
              <a:gd name="connsiteY2" fmla="*/ 6966727 h 6966727"/>
              <a:gd name="connsiteX3" fmla="*/ 0 w 8108612"/>
              <a:gd name="connsiteY3" fmla="*/ 6963420 h 6966727"/>
              <a:gd name="connsiteX4" fmla="*/ 0 w 8108612"/>
              <a:gd name="connsiteY4" fmla="*/ 21296 h 6966727"/>
              <a:gd name="connsiteX0" fmla="*/ 0 w 8108612"/>
              <a:gd name="connsiteY0" fmla="*/ 21296 h 6966727"/>
              <a:gd name="connsiteX1" fmla="*/ 8108612 w 8108612"/>
              <a:gd name="connsiteY1" fmla="*/ 0 h 6966727"/>
              <a:gd name="connsiteX2" fmla="*/ 4847853 w 8108612"/>
              <a:gd name="connsiteY2" fmla="*/ 6966727 h 6966727"/>
              <a:gd name="connsiteX3" fmla="*/ 0 w 8108612"/>
              <a:gd name="connsiteY3" fmla="*/ 6963420 h 6966727"/>
              <a:gd name="connsiteX4" fmla="*/ 0 w 8108612"/>
              <a:gd name="connsiteY4" fmla="*/ 21296 h 6966727"/>
              <a:gd name="connsiteX0" fmla="*/ 0 w 7241431"/>
              <a:gd name="connsiteY0" fmla="*/ 21296 h 6966727"/>
              <a:gd name="connsiteX1" fmla="*/ 7241431 w 7241431"/>
              <a:gd name="connsiteY1" fmla="*/ 0 h 6966727"/>
              <a:gd name="connsiteX2" fmla="*/ 4847853 w 7241431"/>
              <a:gd name="connsiteY2" fmla="*/ 6966727 h 6966727"/>
              <a:gd name="connsiteX3" fmla="*/ 0 w 7241431"/>
              <a:gd name="connsiteY3" fmla="*/ 6963420 h 6966727"/>
              <a:gd name="connsiteX4" fmla="*/ 0 w 7241431"/>
              <a:gd name="connsiteY4" fmla="*/ 21296 h 6966727"/>
              <a:gd name="connsiteX0" fmla="*/ 0 w 7308137"/>
              <a:gd name="connsiteY0" fmla="*/ 21296 h 6966727"/>
              <a:gd name="connsiteX1" fmla="*/ 7308137 w 7308137"/>
              <a:gd name="connsiteY1" fmla="*/ 0 h 6966727"/>
              <a:gd name="connsiteX2" fmla="*/ 4847853 w 7308137"/>
              <a:gd name="connsiteY2" fmla="*/ 6966727 h 6966727"/>
              <a:gd name="connsiteX3" fmla="*/ 0 w 7308137"/>
              <a:gd name="connsiteY3" fmla="*/ 6963420 h 6966727"/>
              <a:gd name="connsiteX4" fmla="*/ 0 w 7308137"/>
              <a:gd name="connsiteY4" fmla="*/ 21296 h 6966727"/>
              <a:gd name="connsiteX0" fmla="*/ 0 w 7308137"/>
              <a:gd name="connsiteY0" fmla="*/ 21296 h 6966727"/>
              <a:gd name="connsiteX1" fmla="*/ 7308137 w 7308137"/>
              <a:gd name="connsiteY1" fmla="*/ 0 h 6966727"/>
              <a:gd name="connsiteX2" fmla="*/ 4794489 w 7308137"/>
              <a:gd name="connsiteY2" fmla="*/ 6966727 h 6966727"/>
              <a:gd name="connsiteX3" fmla="*/ 0 w 7308137"/>
              <a:gd name="connsiteY3" fmla="*/ 6963420 h 6966727"/>
              <a:gd name="connsiteX4" fmla="*/ 0 w 7308137"/>
              <a:gd name="connsiteY4" fmla="*/ 21296 h 6966727"/>
              <a:gd name="connsiteX0" fmla="*/ 0 w 7308137"/>
              <a:gd name="connsiteY0" fmla="*/ 21296 h 6997015"/>
              <a:gd name="connsiteX1" fmla="*/ 7308137 w 7308137"/>
              <a:gd name="connsiteY1" fmla="*/ 0 h 6997015"/>
              <a:gd name="connsiteX2" fmla="*/ 4834513 w 7308137"/>
              <a:gd name="connsiteY2" fmla="*/ 6997015 h 6997015"/>
              <a:gd name="connsiteX3" fmla="*/ 0 w 7308137"/>
              <a:gd name="connsiteY3" fmla="*/ 6963420 h 6997015"/>
              <a:gd name="connsiteX4" fmla="*/ 0 w 7308137"/>
              <a:gd name="connsiteY4" fmla="*/ 21296 h 6997015"/>
              <a:gd name="connsiteX0" fmla="*/ 0 w 7281455"/>
              <a:gd name="connsiteY0" fmla="*/ 21296 h 6997015"/>
              <a:gd name="connsiteX1" fmla="*/ 7281455 w 7281455"/>
              <a:gd name="connsiteY1" fmla="*/ 0 h 6997015"/>
              <a:gd name="connsiteX2" fmla="*/ 4834513 w 7281455"/>
              <a:gd name="connsiteY2" fmla="*/ 6997015 h 6997015"/>
              <a:gd name="connsiteX3" fmla="*/ 0 w 7281455"/>
              <a:gd name="connsiteY3" fmla="*/ 6963420 h 6997015"/>
              <a:gd name="connsiteX4" fmla="*/ 0 w 7281455"/>
              <a:gd name="connsiteY4" fmla="*/ 21296 h 6997015"/>
              <a:gd name="connsiteX0" fmla="*/ 0 w 7110703"/>
              <a:gd name="connsiteY0" fmla="*/ -1 h 6975718"/>
              <a:gd name="connsiteX1" fmla="*/ 7110703 w 7110703"/>
              <a:gd name="connsiteY1" fmla="*/ 19081 h 6975718"/>
              <a:gd name="connsiteX2" fmla="*/ 4834513 w 7110703"/>
              <a:gd name="connsiteY2" fmla="*/ 6975718 h 6975718"/>
              <a:gd name="connsiteX3" fmla="*/ 0 w 7110703"/>
              <a:gd name="connsiteY3" fmla="*/ 6942123 h 6975718"/>
              <a:gd name="connsiteX4" fmla="*/ 0 w 7110703"/>
              <a:gd name="connsiteY4" fmla="*/ -1 h 69757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0703" h="6975718">
                <a:moveTo>
                  <a:pt x="0" y="-1"/>
                </a:moveTo>
                <a:lnTo>
                  <a:pt x="7110703" y="19081"/>
                </a:lnTo>
                <a:lnTo>
                  <a:pt x="4834513" y="6975718"/>
                </a:lnTo>
                <a:lnTo>
                  <a:pt x="0" y="6942123"/>
                </a:lnTo>
                <a:lnTo>
                  <a:pt x="0" y="-1"/>
                </a:lnTo>
                <a:close/>
              </a:path>
            </a:pathLst>
          </a:cu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Rectangle 1"/>
          <p:cNvSpPr/>
          <p:nvPr userDrawn="1"/>
        </p:nvSpPr>
        <p:spPr>
          <a:xfrm>
            <a:off x="-3309" y="-42062"/>
            <a:ext cx="5884893" cy="6942124"/>
          </a:xfrm>
          <a:custGeom>
            <a:avLst/>
            <a:gdLst>
              <a:gd name="connsiteX0" fmla="*/ 0 w 6633029"/>
              <a:gd name="connsiteY0" fmla="*/ 0 h 6942124"/>
              <a:gd name="connsiteX1" fmla="*/ 6633029 w 6633029"/>
              <a:gd name="connsiteY1" fmla="*/ 0 h 6942124"/>
              <a:gd name="connsiteX2" fmla="*/ 6633029 w 6633029"/>
              <a:gd name="connsiteY2" fmla="*/ 6942124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522515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117601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079501 w 6633029"/>
              <a:gd name="connsiteY2" fmla="*/ 6936681 h 6942124"/>
              <a:gd name="connsiteX3" fmla="*/ 0 w 6633029"/>
              <a:gd name="connsiteY3" fmla="*/ 6942124 h 6942124"/>
              <a:gd name="connsiteX4" fmla="*/ 0 w 6633029"/>
              <a:gd name="connsiteY4" fmla="*/ 0 h 6942124"/>
              <a:gd name="connsiteX0" fmla="*/ 438150 w 7071179"/>
              <a:gd name="connsiteY0" fmla="*/ 0 h 6942124"/>
              <a:gd name="connsiteX1" fmla="*/ 7071179 w 7071179"/>
              <a:gd name="connsiteY1" fmla="*/ 0 h 6942124"/>
              <a:gd name="connsiteX2" fmla="*/ 1517651 w 7071179"/>
              <a:gd name="connsiteY2" fmla="*/ 6936681 h 6942124"/>
              <a:gd name="connsiteX3" fmla="*/ 0 w 7071179"/>
              <a:gd name="connsiteY3" fmla="*/ 6942124 h 6942124"/>
              <a:gd name="connsiteX4" fmla="*/ 438150 w 7071179"/>
              <a:gd name="connsiteY4" fmla="*/ 0 h 6942124"/>
              <a:gd name="connsiteX0" fmla="*/ 0 w 7109279"/>
              <a:gd name="connsiteY0" fmla="*/ 0 h 6942124"/>
              <a:gd name="connsiteX1" fmla="*/ 7109279 w 7109279"/>
              <a:gd name="connsiteY1" fmla="*/ 0 h 6942124"/>
              <a:gd name="connsiteX2" fmla="*/ 1555751 w 7109279"/>
              <a:gd name="connsiteY2" fmla="*/ 6936681 h 6942124"/>
              <a:gd name="connsiteX3" fmla="*/ 38100 w 7109279"/>
              <a:gd name="connsiteY3" fmla="*/ 6942124 h 6942124"/>
              <a:gd name="connsiteX4" fmla="*/ 0 w 7109279"/>
              <a:gd name="connsiteY4" fmla="*/ 0 h 6942124"/>
              <a:gd name="connsiteX0" fmla="*/ 11442 w 7120721"/>
              <a:gd name="connsiteY0" fmla="*/ 0 h 6942124"/>
              <a:gd name="connsiteX1" fmla="*/ 7120721 w 7120721"/>
              <a:gd name="connsiteY1" fmla="*/ 0 h 6942124"/>
              <a:gd name="connsiteX2" fmla="*/ 1567193 w 7120721"/>
              <a:gd name="connsiteY2" fmla="*/ 6936681 h 6942124"/>
              <a:gd name="connsiteX3" fmla="*/ 0 w 7120721"/>
              <a:gd name="connsiteY3" fmla="*/ 6942124 h 6942124"/>
              <a:gd name="connsiteX4" fmla="*/ 11442 w 7120721"/>
              <a:gd name="connsiteY4" fmla="*/ 0 h 69421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20721" h="6942124">
                <a:moveTo>
                  <a:pt x="11442" y="0"/>
                </a:moveTo>
                <a:lnTo>
                  <a:pt x="7120721" y="0"/>
                </a:lnTo>
                <a:lnTo>
                  <a:pt x="1567193" y="6936681"/>
                </a:lnTo>
                <a:lnTo>
                  <a:pt x="0" y="6942124"/>
                </a:lnTo>
                <a:lnTo>
                  <a:pt x="11442" y="0"/>
                </a:lnTo>
                <a:close/>
              </a:path>
            </a:pathLst>
          </a:cu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1"/>
          <p:cNvSpPr/>
          <p:nvPr userDrawn="1"/>
        </p:nvSpPr>
        <p:spPr>
          <a:xfrm>
            <a:off x="-114574" y="2083684"/>
            <a:ext cx="7934741" cy="3692695"/>
          </a:xfrm>
          <a:custGeom>
            <a:avLst/>
            <a:gdLst>
              <a:gd name="connsiteX0" fmla="*/ 0 w 6633029"/>
              <a:gd name="connsiteY0" fmla="*/ 0 h 6942124"/>
              <a:gd name="connsiteX1" fmla="*/ 6633029 w 6633029"/>
              <a:gd name="connsiteY1" fmla="*/ 0 h 6942124"/>
              <a:gd name="connsiteX2" fmla="*/ 6633029 w 6633029"/>
              <a:gd name="connsiteY2" fmla="*/ 6942124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522515 w 6633029"/>
              <a:gd name="connsiteY2" fmla="*/ 6898581 h 6942124"/>
              <a:gd name="connsiteX3" fmla="*/ 0 w 6633029"/>
              <a:gd name="connsiteY3" fmla="*/ 6942124 h 6942124"/>
              <a:gd name="connsiteX4" fmla="*/ 0 w 6633029"/>
              <a:gd name="connsiteY4" fmla="*/ 0 h 6942124"/>
              <a:gd name="connsiteX0" fmla="*/ 0 w 6633029"/>
              <a:gd name="connsiteY0" fmla="*/ 0 h 6942124"/>
              <a:gd name="connsiteX1" fmla="*/ 6633029 w 6633029"/>
              <a:gd name="connsiteY1" fmla="*/ 0 h 6942124"/>
              <a:gd name="connsiteX2" fmla="*/ 1117601 w 6633029"/>
              <a:gd name="connsiteY2" fmla="*/ 6898581 h 6942124"/>
              <a:gd name="connsiteX3" fmla="*/ 0 w 6633029"/>
              <a:gd name="connsiteY3" fmla="*/ 6942124 h 6942124"/>
              <a:gd name="connsiteX4" fmla="*/ 0 w 6633029"/>
              <a:gd name="connsiteY4" fmla="*/ 0 h 6942124"/>
              <a:gd name="connsiteX0" fmla="*/ 0 w 8108612"/>
              <a:gd name="connsiteY0" fmla="*/ 21296 h 6963420"/>
              <a:gd name="connsiteX1" fmla="*/ 8108612 w 8108612"/>
              <a:gd name="connsiteY1" fmla="*/ 0 h 6963420"/>
              <a:gd name="connsiteX2" fmla="*/ 1117601 w 8108612"/>
              <a:gd name="connsiteY2" fmla="*/ 6919877 h 6963420"/>
              <a:gd name="connsiteX3" fmla="*/ 0 w 8108612"/>
              <a:gd name="connsiteY3" fmla="*/ 6963420 h 6963420"/>
              <a:gd name="connsiteX4" fmla="*/ 0 w 8108612"/>
              <a:gd name="connsiteY4" fmla="*/ 21296 h 6963420"/>
              <a:gd name="connsiteX0" fmla="*/ 0 w 8108612"/>
              <a:gd name="connsiteY0" fmla="*/ 21296 h 6963420"/>
              <a:gd name="connsiteX1" fmla="*/ 8108612 w 8108612"/>
              <a:gd name="connsiteY1" fmla="*/ 0 h 6963420"/>
              <a:gd name="connsiteX2" fmla="*/ 4380909 w 8108612"/>
              <a:gd name="connsiteY2" fmla="*/ 6941172 h 6963420"/>
              <a:gd name="connsiteX3" fmla="*/ 0 w 8108612"/>
              <a:gd name="connsiteY3" fmla="*/ 6963420 h 6963420"/>
              <a:gd name="connsiteX4" fmla="*/ 0 w 8108612"/>
              <a:gd name="connsiteY4" fmla="*/ 21296 h 6963420"/>
              <a:gd name="connsiteX0" fmla="*/ 0 w 8108612"/>
              <a:gd name="connsiteY0" fmla="*/ 21296 h 6966727"/>
              <a:gd name="connsiteX1" fmla="*/ 8108612 w 8108612"/>
              <a:gd name="connsiteY1" fmla="*/ 0 h 6966727"/>
              <a:gd name="connsiteX2" fmla="*/ 4380909 w 8108612"/>
              <a:gd name="connsiteY2" fmla="*/ 6966727 h 6966727"/>
              <a:gd name="connsiteX3" fmla="*/ 0 w 8108612"/>
              <a:gd name="connsiteY3" fmla="*/ 6963420 h 6966727"/>
              <a:gd name="connsiteX4" fmla="*/ 0 w 8108612"/>
              <a:gd name="connsiteY4" fmla="*/ 21296 h 6966727"/>
              <a:gd name="connsiteX0" fmla="*/ 0 w 8574165"/>
              <a:gd name="connsiteY0" fmla="*/ 21296 h 6966727"/>
              <a:gd name="connsiteX1" fmla="*/ 8574165 w 8574165"/>
              <a:gd name="connsiteY1" fmla="*/ 0 h 6966727"/>
              <a:gd name="connsiteX2" fmla="*/ 4846462 w 8574165"/>
              <a:gd name="connsiteY2" fmla="*/ 6966727 h 6966727"/>
              <a:gd name="connsiteX3" fmla="*/ 465553 w 8574165"/>
              <a:gd name="connsiteY3" fmla="*/ 6963420 h 6966727"/>
              <a:gd name="connsiteX4" fmla="*/ 0 w 8574165"/>
              <a:gd name="connsiteY4" fmla="*/ 21296 h 6966727"/>
              <a:gd name="connsiteX0" fmla="*/ 0 w 8574165"/>
              <a:gd name="connsiteY0" fmla="*/ 21296 h 7047269"/>
              <a:gd name="connsiteX1" fmla="*/ 8574165 w 8574165"/>
              <a:gd name="connsiteY1" fmla="*/ 0 h 7047269"/>
              <a:gd name="connsiteX2" fmla="*/ 4846462 w 8574165"/>
              <a:gd name="connsiteY2" fmla="*/ 6966727 h 7047269"/>
              <a:gd name="connsiteX3" fmla="*/ 0 w 8574165"/>
              <a:gd name="connsiteY3" fmla="*/ 7047269 h 7047269"/>
              <a:gd name="connsiteX4" fmla="*/ 0 w 8574165"/>
              <a:gd name="connsiteY4" fmla="*/ 21296 h 7047269"/>
              <a:gd name="connsiteX0" fmla="*/ 0 w 8574165"/>
              <a:gd name="connsiteY0" fmla="*/ 21296 h 7047269"/>
              <a:gd name="connsiteX1" fmla="*/ 8574165 w 8574165"/>
              <a:gd name="connsiteY1" fmla="*/ 0 h 7047269"/>
              <a:gd name="connsiteX2" fmla="*/ 4833121 w 8574165"/>
              <a:gd name="connsiteY2" fmla="*/ 7026799 h 7047269"/>
              <a:gd name="connsiteX3" fmla="*/ 0 w 8574165"/>
              <a:gd name="connsiteY3" fmla="*/ 7047269 h 7047269"/>
              <a:gd name="connsiteX4" fmla="*/ 0 w 8574165"/>
              <a:gd name="connsiteY4" fmla="*/ 21296 h 7047269"/>
              <a:gd name="connsiteX0" fmla="*/ 0 w 8574165"/>
              <a:gd name="connsiteY0" fmla="*/ 21296 h 7066845"/>
              <a:gd name="connsiteX1" fmla="*/ 8574165 w 8574165"/>
              <a:gd name="connsiteY1" fmla="*/ 0 h 7066845"/>
              <a:gd name="connsiteX2" fmla="*/ 4833121 w 8574165"/>
              <a:gd name="connsiteY2" fmla="*/ 7066845 h 7066845"/>
              <a:gd name="connsiteX3" fmla="*/ 0 w 8574165"/>
              <a:gd name="connsiteY3" fmla="*/ 7047269 h 7066845"/>
              <a:gd name="connsiteX4" fmla="*/ 0 w 8574165"/>
              <a:gd name="connsiteY4" fmla="*/ 21296 h 7066845"/>
              <a:gd name="connsiteX0" fmla="*/ 0 w 8574165"/>
              <a:gd name="connsiteY0" fmla="*/ 21296 h 7047269"/>
              <a:gd name="connsiteX1" fmla="*/ 8574165 w 8574165"/>
              <a:gd name="connsiteY1" fmla="*/ 0 h 7047269"/>
              <a:gd name="connsiteX2" fmla="*/ 5006557 w 8574165"/>
              <a:gd name="connsiteY2" fmla="*/ 6746469 h 7047269"/>
              <a:gd name="connsiteX3" fmla="*/ 0 w 8574165"/>
              <a:gd name="connsiteY3" fmla="*/ 7047269 h 7047269"/>
              <a:gd name="connsiteX4" fmla="*/ 0 w 8574165"/>
              <a:gd name="connsiteY4" fmla="*/ 21296 h 7047269"/>
              <a:gd name="connsiteX0" fmla="*/ 0 w 8574165"/>
              <a:gd name="connsiteY0" fmla="*/ 21296 h 6746915"/>
              <a:gd name="connsiteX1" fmla="*/ 8574165 w 8574165"/>
              <a:gd name="connsiteY1" fmla="*/ 0 h 6746915"/>
              <a:gd name="connsiteX2" fmla="*/ 5006557 w 8574165"/>
              <a:gd name="connsiteY2" fmla="*/ 6746469 h 6746915"/>
              <a:gd name="connsiteX3" fmla="*/ 0 w 8574165"/>
              <a:gd name="connsiteY3" fmla="*/ 6746915 h 6746915"/>
              <a:gd name="connsiteX4" fmla="*/ 0 w 8574165"/>
              <a:gd name="connsiteY4" fmla="*/ 21296 h 6746915"/>
              <a:gd name="connsiteX0" fmla="*/ 0 w 9911577"/>
              <a:gd name="connsiteY0" fmla="*/ 91045 h 6746915"/>
              <a:gd name="connsiteX1" fmla="*/ 9911577 w 9911577"/>
              <a:gd name="connsiteY1" fmla="*/ 0 h 6746915"/>
              <a:gd name="connsiteX2" fmla="*/ 6343969 w 9911577"/>
              <a:gd name="connsiteY2" fmla="*/ 6746469 h 6746915"/>
              <a:gd name="connsiteX3" fmla="*/ 1337412 w 9911577"/>
              <a:gd name="connsiteY3" fmla="*/ 6746915 h 6746915"/>
              <a:gd name="connsiteX4" fmla="*/ 0 w 9911577"/>
              <a:gd name="connsiteY4" fmla="*/ 91045 h 6746915"/>
              <a:gd name="connsiteX0" fmla="*/ 15922 w 9927499"/>
              <a:gd name="connsiteY0" fmla="*/ 91045 h 6746469"/>
              <a:gd name="connsiteX1" fmla="*/ 9927499 w 9927499"/>
              <a:gd name="connsiteY1" fmla="*/ 0 h 6746469"/>
              <a:gd name="connsiteX2" fmla="*/ 6359891 w 9927499"/>
              <a:gd name="connsiteY2" fmla="*/ 6746469 h 6746469"/>
              <a:gd name="connsiteX3" fmla="*/ 0 w 9927499"/>
              <a:gd name="connsiteY3" fmla="*/ 6607418 h 6746469"/>
              <a:gd name="connsiteX4" fmla="*/ 15922 w 9927499"/>
              <a:gd name="connsiteY4" fmla="*/ 91045 h 6746469"/>
              <a:gd name="connsiteX0" fmla="*/ 5973 w 9927499"/>
              <a:gd name="connsiteY0" fmla="*/ 3884 h 6746469"/>
              <a:gd name="connsiteX1" fmla="*/ 9927499 w 9927499"/>
              <a:gd name="connsiteY1" fmla="*/ 0 h 6746469"/>
              <a:gd name="connsiteX2" fmla="*/ 6359891 w 9927499"/>
              <a:gd name="connsiteY2" fmla="*/ 6746469 h 6746469"/>
              <a:gd name="connsiteX3" fmla="*/ 0 w 9927499"/>
              <a:gd name="connsiteY3" fmla="*/ 6607418 h 6746469"/>
              <a:gd name="connsiteX4" fmla="*/ 5973 w 9927499"/>
              <a:gd name="connsiteY4" fmla="*/ 3884 h 6746469"/>
              <a:gd name="connsiteX0" fmla="*/ 5973 w 9927499"/>
              <a:gd name="connsiteY0" fmla="*/ 3884 h 6746469"/>
              <a:gd name="connsiteX1" fmla="*/ 9927499 w 9927499"/>
              <a:gd name="connsiteY1" fmla="*/ 0 h 6746469"/>
              <a:gd name="connsiteX2" fmla="*/ 6359891 w 9927499"/>
              <a:gd name="connsiteY2" fmla="*/ 6746469 h 6746469"/>
              <a:gd name="connsiteX3" fmla="*/ 0 w 9927499"/>
              <a:gd name="connsiteY3" fmla="*/ 6738160 h 6746469"/>
              <a:gd name="connsiteX4" fmla="*/ 5973 w 9927499"/>
              <a:gd name="connsiteY4" fmla="*/ 3884 h 6746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27499" h="6746469">
                <a:moveTo>
                  <a:pt x="5973" y="3884"/>
                </a:moveTo>
                <a:lnTo>
                  <a:pt x="9927499" y="0"/>
                </a:lnTo>
                <a:lnTo>
                  <a:pt x="6359891" y="6746469"/>
                </a:lnTo>
                <a:lnTo>
                  <a:pt x="0" y="6738160"/>
                </a:lnTo>
                <a:cubicBezTo>
                  <a:pt x="5307" y="4566036"/>
                  <a:pt x="666" y="2176008"/>
                  <a:pt x="5973" y="3884"/>
                </a:cubicBezTo>
                <a:close/>
              </a:path>
            </a:pathLst>
          </a:custGeom>
          <a:gradFill flip="none" rotWithShape="1">
            <a:gsLst>
              <a:gs pos="7000">
                <a:srgbClr val="E65925"/>
              </a:gs>
              <a:gs pos="87000">
                <a:srgbClr val="F68C18"/>
              </a:gs>
            </a:gsLst>
            <a:lin ang="270000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cxnSp>
        <p:nvCxnSpPr>
          <p:cNvPr id="12" name="Straight Connector 11"/>
          <p:cNvCxnSpPr/>
          <p:nvPr userDrawn="1"/>
        </p:nvCxnSpPr>
        <p:spPr>
          <a:xfrm>
            <a:off x="508764" y="4037949"/>
            <a:ext cx="5180522"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sp>
        <p:nvSpPr>
          <p:cNvPr id="14" name="Title 1"/>
          <p:cNvSpPr>
            <a:spLocks noGrp="1"/>
          </p:cNvSpPr>
          <p:nvPr userDrawn="1">
            <p:ph type="title" hasCustomPrompt="1"/>
          </p:nvPr>
        </p:nvSpPr>
        <p:spPr>
          <a:xfrm>
            <a:off x="431486" y="2656202"/>
            <a:ext cx="6677793" cy="1296000"/>
          </a:xfrm>
        </p:spPr>
        <p:txBody>
          <a:bodyPr anchor="b"/>
          <a:lstStyle>
            <a:lvl1pPr marL="0" marR="0" indent="0" algn="l" defTabSz="914400" rtl="0" eaLnBrk="1" fontAlgn="auto" latinLnBrk="0" hangingPunct="1">
              <a:lnSpc>
                <a:spcPct val="90000"/>
              </a:lnSpc>
              <a:spcBef>
                <a:spcPct val="0"/>
              </a:spcBef>
              <a:spcAft>
                <a:spcPts val="0"/>
              </a:spcAft>
              <a:buClrTx/>
              <a:buSzTx/>
              <a:buFontTx/>
              <a:buNone/>
              <a:tabLst/>
              <a:defRPr sz="3600" b="1">
                <a:solidFill>
                  <a:schemeClr val="bg1"/>
                </a:solidFil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t>Project Title</a:t>
            </a:r>
          </a:p>
        </p:txBody>
      </p:sp>
      <p:sp>
        <p:nvSpPr>
          <p:cNvPr id="15" name="Text Placeholder 2"/>
          <p:cNvSpPr>
            <a:spLocks noGrp="1"/>
          </p:cNvSpPr>
          <p:nvPr userDrawn="1">
            <p:ph type="body" idx="1" hasCustomPrompt="1"/>
          </p:nvPr>
        </p:nvSpPr>
        <p:spPr>
          <a:xfrm>
            <a:off x="431486" y="4100901"/>
            <a:ext cx="5257800" cy="547449"/>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Project Group Members</a:t>
            </a:r>
          </a:p>
        </p:txBody>
      </p:sp>
      <p:pic>
        <p:nvPicPr>
          <p:cNvPr id="3" name="Picture 2">
            <a:extLst>
              <a:ext uri="{FF2B5EF4-FFF2-40B4-BE49-F238E27FC236}">
                <a16:creationId xmlns:a16="http://schemas.microsoft.com/office/drawing/2014/main" id="{4AE71B99-EDAE-A968-34D7-3D9FB37D9F0C}"/>
              </a:ext>
            </a:extLst>
          </p:cNvPr>
          <p:cNvPicPr>
            <a:picLocks noChangeAspect="1"/>
          </p:cNvPicPr>
          <p:nvPr userDrawn="1"/>
        </p:nvPicPr>
        <p:blipFill>
          <a:blip r:embed="rId3"/>
          <a:stretch>
            <a:fillRect/>
          </a:stretch>
        </p:blipFill>
        <p:spPr>
          <a:xfrm>
            <a:off x="-114574" y="162166"/>
            <a:ext cx="3168072" cy="1025094"/>
          </a:xfrm>
          <a:prstGeom prst="rect">
            <a:avLst/>
          </a:prstGeom>
        </p:spPr>
      </p:pic>
    </p:spTree>
    <p:extLst>
      <p:ext uri="{BB962C8B-B14F-4D97-AF65-F5344CB8AC3E}">
        <p14:creationId xmlns:p14="http://schemas.microsoft.com/office/powerpoint/2010/main" val="3601742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899A70-3933-4DBF-90EF-BA548142E849}"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387420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899A70-3933-4DBF-90EF-BA548142E849}"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2881073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899A70-3933-4DBF-90EF-BA548142E849}"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3049606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446756" cy="7001300"/>
          </a:xfrm>
          <a:prstGeom prst="rect">
            <a:avLst/>
          </a:prstGeom>
        </p:spPr>
      </p:pic>
      <p:sp>
        <p:nvSpPr>
          <p:cNvPr id="16" name="Slide Number Placeholder 2"/>
          <p:cNvSpPr txBox="1">
            <a:spLocks/>
          </p:cNvSpPr>
          <p:nvPr userDrawn="1"/>
        </p:nvSpPr>
        <p:spPr>
          <a:xfrm>
            <a:off x="11044381" y="6502122"/>
            <a:ext cx="498816" cy="405544"/>
          </a:xfrm>
          <a:prstGeom prst="rect">
            <a:avLst/>
          </a:prstGeom>
        </p:spPr>
        <p:txBody>
          <a:bodyPr/>
          <a:lstStyle>
            <a:defPPr>
              <a:defRPr lang="en-US"/>
            </a:defPPr>
            <a:lvl1pPr marL="0" algn="l" defTabSz="967453" rtl="0" eaLnBrk="1" latinLnBrk="0" hangingPunct="1">
              <a:defRPr sz="1905" kern="1200">
                <a:solidFill>
                  <a:schemeClr val="tx1"/>
                </a:solidFill>
                <a:latin typeface="+mn-lt"/>
                <a:ea typeface="+mn-ea"/>
                <a:cs typeface="+mn-cs"/>
              </a:defRPr>
            </a:lvl1pPr>
            <a:lvl2pPr marL="483726" algn="l" defTabSz="967453" rtl="0" eaLnBrk="1" latinLnBrk="0" hangingPunct="1">
              <a:defRPr sz="1905" kern="1200">
                <a:solidFill>
                  <a:schemeClr val="tx1"/>
                </a:solidFill>
                <a:latin typeface="+mn-lt"/>
                <a:ea typeface="+mn-ea"/>
                <a:cs typeface="+mn-cs"/>
              </a:defRPr>
            </a:lvl2pPr>
            <a:lvl3pPr marL="967453" algn="l" defTabSz="967453" rtl="0" eaLnBrk="1" latinLnBrk="0" hangingPunct="1">
              <a:defRPr sz="1905" kern="1200">
                <a:solidFill>
                  <a:schemeClr val="tx1"/>
                </a:solidFill>
                <a:latin typeface="+mn-lt"/>
                <a:ea typeface="+mn-ea"/>
                <a:cs typeface="+mn-cs"/>
              </a:defRPr>
            </a:lvl3pPr>
            <a:lvl4pPr marL="1451179" algn="l" defTabSz="967453" rtl="0" eaLnBrk="1" latinLnBrk="0" hangingPunct="1">
              <a:defRPr sz="1905" kern="1200">
                <a:solidFill>
                  <a:schemeClr val="tx1"/>
                </a:solidFill>
                <a:latin typeface="+mn-lt"/>
                <a:ea typeface="+mn-ea"/>
                <a:cs typeface="+mn-cs"/>
              </a:defRPr>
            </a:lvl4pPr>
            <a:lvl5pPr marL="1934905" algn="l" defTabSz="967453" rtl="0" eaLnBrk="1" latinLnBrk="0" hangingPunct="1">
              <a:defRPr sz="1905" kern="1200">
                <a:solidFill>
                  <a:schemeClr val="tx1"/>
                </a:solidFill>
                <a:latin typeface="+mn-lt"/>
                <a:ea typeface="+mn-ea"/>
                <a:cs typeface="+mn-cs"/>
              </a:defRPr>
            </a:lvl5pPr>
            <a:lvl6pPr marL="2418632" algn="l" defTabSz="967453" rtl="0" eaLnBrk="1" latinLnBrk="0" hangingPunct="1">
              <a:defRPr sz="1905" kern="1200">
                <a:solidFill>
                  <a:schemeClr val="tx1"/>
                </a:solidFill>
                <a:latin typeface="+mn-lt"/>
                <a:ea typeface="+mn-ea"/>
                <a:cs typeface="+mn-cs"/>
              </a:defRPr>
            </a:lvl6pPr>
            <a:lvl7pPr marL="2902359" algn="l" defTabSz="967453" rtl="0" eaLnBrk="1" latinLnBrk="0" hangingPunct="1">
              <a:defRPr sz="1905" kern="1200">
                <a:solidFill>
                  <a:schemeClr val="tx1"/>
                </a:solidFill>
                <a:latin typeface="+mn-lt"/>
                <a:ea typeface="+mn-ea"/>
                <a:cs typeface="+mn-cs"/>
              </a:defRPr>
            </a:lvl7pPr>
            <a:lvl8pPr marL="3386085" algn="l" defTabSz="967453" rtl="0" eaLnBrk="1" latinLnBrk="0" hangingPunct="1">
              <a:defRPr sz="1905" kern="1200">
                <a:solidFill>
                  <a:schemeClr val="tx1"/>
                </a:solidFill>
                <a:latin typeface="+mn-lt"/>
                <a:ea typeface="+mn-ea"/>
                <a:cs typeface="+mn-cs"/>
              </a:defRPr>
            </a:lvl8pPr>
            <a:lvl9pPr marL="3869811" algn="l" defTabSz="967453" rtl="0" eaLnBrk="1" latinLnBrk="0" hangingPunct="1">
              <a:defRPr sz="1905" kern="1200">
                <a:solidFill>
                  <a:schemeClr val="tx1"/>
                </a:solidFill>
                <a:latin typeface="+mn-lt"/>
                <a:ea typeface="+mn-ea"/>
                <a:cs typeface="+mn-cs"/>
              </a:defRPr>
            </a:lvl9pPr>
          </a:lstStyle>
          <a:p>
            <a:fld id="{70322034-08C9-49CF-9DF9-8DD2FBBAC4B2}" type="slidenum">
              <a:rPr lang="en-IN" smtClean="0"/>
              <a:pPr/>
              <a:t>‹#›</a:t>
            </a:fld>
            <a:endParaRPr lang="en-IN"/>
          </a:p>
        </p:txBody>
      </p:sp>
      <p:cxnSp>
        <p:nvCxnSpPr>
          <p:cNvPr id="38" name="Straight Connector 37"/>
          <p:cNvCxnSpPr/>
          <p:nvPr/>
        </p:nvCxnSpPr>
        <p:spPr>
          <a:xfrm>
            <a:off x="4668000" y="4432633"/>
            <a:ext cx="7524000" cy="1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073549" y="2563746"/>
            <a:ext cx="511845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1" name="Group 40"/>
          <p:cNvGrpSpPr/>
          <p:nvPr userDrawn="1"/>
        </p:nvGrpSpPr>
        <p:grpSpPr>
          <a:xfrm>
            <a:off x="4986" y="2533402"/>
            <a:ext cx="12542985" cy="1928384"/>
            <a:chOff x="99742" y="2646001"/>
            <a:chExt cx="10862861" cy="1711815"/>
          </a:xfrm>
        </p:grpSpPr>
        <p:sp>
          <p:nvSpPr>
            <p:cNvPr id="42" name="Rectangle 41"/>
            <p:cNvSpPr/>
            <p:nvPr/>
          </p:nvSpPr>
          <p:spPr>
            <a:xfrm>
              <a:off x="4794414" y="3051713"/>
              <a:ext cx="6168189" cy="327854"/>
            </a:xfrm>
            <a:prstGeom prst="rect">
              <a:avLst/>
            </a:prstGeom>
          </p:spPr>
          <p:txBody>
            <a:bodyPr wrap="square">
              <a:spAutoFit/>
            </a:bodyPr>
            <a:lstStyle/>
            <a:p>
              <a:r>
                <a:rPr lang="en-US" sz="1800" dirty="0">
                  <a:solidFill>
                    <a:schemeClr val="bg1"/>
                  </a:solidFill>
                </a:rPr>
                <a:t>Group Members</a:t>
              </a:r>
              <a:endParaRPr lang="en-IN" sz="1800" dirty="0">
                <a:solidFill>
                  <a:schemeClr val="bg1"/>
                </a:solidFill>
              </a:endParaRPr>
            </a:p>
          </p:txBody>
        </p:sp>
        <p:sp>
          <p:nvSpPr>
            <p:cNvPr id="43" name="Rectangle 42"/>
            <p:cNvSpPr/>
            <p:nvPr userDrawn="1"/>
          </p:nvSpPr>
          <p:spPr>
            <a:xfrm>
              <a:off x="99742" y="2646001"/>
              <a:ext cx="4603315" cy="1711815"/>
            </a:xfrm>
            <a:custGeom>
              <a:avLst/>
              <a:gdLst>
                <a:gd name="connsiteX0" fmla="*/ 0 w 3723181"/>
                <a:gd name="connsiteY0" fmla="*/ 0 h 1233232"/>
                <a:gd name="connsiteX1" fmla="*/ 3723181 w 3723181"/>
                <a:gd name="connsiteY1" fmla="*/ 0 h 1233232"/>
                <a:gd name="connsiteX2" fmla="*/ 3723181 w 3723181"/>
                <a:gd name="connsiteY2" fmla="*/ 1233232 h 1233232"/>
                <a:gd name="connsiteX3" fmla="*/ 0 w 3723181"/>
                <a:gd name="connsiteY3" fmla="*/ 1233232 h 1233232"/>
                <a:gd name="connsiteX4" fmla="*/ 0 w 3723181"/>
                <a:gd name="connsiteY4" fmla="*/ 0 h 1233232"/>
                <a:gd name="connsiteX0" fmla="*/ 0 w 3723181"/>
                <a:gd name="connsiteY0" fmla="*/ 0 h 1233232"/>
                <a:gd name="connsiteX1" fmla="*/ 3723181 w 3723181"/>
                <a:gd name="connsiteY1" fmla="*/ 0 h 1233232"/>
                <a:gd name="connsiteX2" fmla="*/ 3050081 w 3723181"/>
                <a:gd name="connsiteY2" fmla="*/ 1233232 h 1233232"/>
                <a:gd name="connsiteX3" fmla="*/ 0 w 3723181"/>
                <a:gd name="connsiteY3" fmla="*/ 1233232 h 1233232"/>
                <a:gd name="connsiteX4" fmla="*/ 0 w 3723181"/>
                <a:gd name="connsiteY4" fmla="*/ 0 h 1233232"/>
                <a:gd name="connsiteX0" fmla="*/ 1117600 w 4840781"/>
                <a:gd name="connsiteY0" fmla="*/ 0 h 1258632"/>
                <a:gd name="connsiteX1" fmla="*/ 4840781 w 4840781"/>
                <a:gd name="connsiteY1" fmla="*/ 0 h 1258632"/>
                <a:gd name="connsiteX2" fmla="*/ 4167681 w 4840781"/>
                <a:gd name="connsiteY2" fmla="*/ 1233232 h 1258632"/>
                <a:gd name="connsiteX3" fmla="*/ 0 w 4840781"/>
                <a:gd name="connsiteY3" fmla="*/ 1258632 h 1258632"/>
                <a:gd name="connsiteX4" fmla="*/ 1117600 w 4840781"/>
                <a:gd name="connsiteY4" fmla="*/ 0 h 1258632"/>
                <a:gd name="connsiteX0" fmla="*/ 0 w 4853481"/>
                <a:gd name="connsiteY0" fmla="*/ 12700 h 1258632"/>
                <a:gd name="connsiteX1" fmla="*/ 4853481 w 4853481"/>
                <a:gd name="connsiteY1" fmla="*/ 0 h 1258632"/>
                <a:gd name="connsiteX2" fmla="*/ 4180381 w 4853481"/>
                <a:gd name="connsiteY2" fmla="*/ 1233232 h 1258632"/>
                <a:gd name="connsiteX3" fmla="*/ 12700 w 4853481"/>
                <a:gd name="connsiteY3" fmla="*/ 1258632 h 1258632"/>
                <a:gd name="connsiteX4" fmla="*/ 0 w 4853481"/>
                <a:gd name="connsiteY4" fmla="*/ 12700 h 1258632"/>
                <a:gd name="connsiteX0" fmla="*/ 0 w 4853481"/>
                <a:gd name="connsiteY0" fmla="*/ 12700 h 1271332"/>
                <a:gd name="connsiteX1" fmla="*/ 4853481 w 4853481"/>
                <a:gd name="connsiteY1" fmla="*/ 0 h 1271332"/>
                <a:gd name="connsiteX2" fmla="*/ 4180381 w 4853481"/>
                <a:gd name="connsiteY2" fmla="*/ 1233232 h 1271332"/>
                <a:gd name="connsiteX3" fmla="*/ 0 w 4853481"/>
                <a:gd name="connsiteY3" fmla="*/ 1271332 h 1271332"/>
                <a:gd name="connsiteX4" fmla="*/ 0 w 4853481"/>
                <a:gd name="connsiteY4" fmla="*/ 12700 h 1271332"/>
                <a:gd name="connsiteX0" fmla="*/ 0 w 4872328"/>
                <a:gd name="connsiteY0" fmla="*/ 20854 h 1279486"/>
                <a:gd name="connsiteX1" fmla="*/ 4872328 w 4872328"/>
                <a:gd name="connsiteY1" fmla="*/ 0 h 1279486"/>
                <a:gd name="connsiteX2" fmla="*/ 4180381 w 4872328"/>
                <a:gd name="connsiteY2" fmla="*/ 1241386 h 1279486"/>
                <a:gd name="connsiteX3" fmla="*/ 0 w 4872328"/>
                <a:gd name="connsiteY3" fmla="*/ 1279486 h 1279486"/>
                <a:gd name="connsiteX4" fmla="*/ 0 w 4872328"/>
                <a:gd name="connsiteY4" fmla="*/ 20854 h 1279486"/>
                <a:gd name="connsiteX0" fmla="*/ 1002977 w 4872328"/>
                <a:gd name="connsiteY0" fmla="*/ 8091 h 1279486"/>
                <a:gd name="connsiteX1" fmla="*/ 4872328 w 4872328"/>
                <a:gd name="connsiteY1" fmla="*/ 0 h 1279486"/>
                <a:gd name="connsiteX2" fmla="*/ 4180381 w 4872328"/>
                <a:gd name="connsiteY2" fmla="*/ 1241386 h 1279486"/>
                <a:gd name="connsiteX3" fmla="*/ 0 w 4872328"/>
                <a:gd name="connsiteY3" fmla="*/ 1279486 h 1279486"/>
                <a:gd name="connsiteX4" fmla="*/ 1002977 w 4872328"/>
                <a:gd name="connsiteY4" fmla="*/ 8091 h 1279486"/>
                <a:gd name="connsiteX0" fmla="*/ 0 w 3869351"/>
                <a:gd name="connsiteY0" fmla="*/ 8091 h 1266723"/>
                <a:gd name="connsiteX1" fmla="*/ 3869351 w 3869351"/>
                <a:gd name="connsiteY1" fmla="*/ 0 h 1266723"/>
                <a:gd name="connsiteX2" fmla="*/ 3177404 w 3869351"/>
                <a:gd name="connsiteY2" fmla="*/ 1241386 h 1266723"/>
                <a:gd name="connsiteX3" fmla="*/ 14750 w 3869351"/>
                <a:gd name="connsiteY3" fmla="*/ 1266723 h 1266723"/>
                <a:gd name="connsiteX4" fmla="*/ 0 w 3869351"/>
                <a:gd name="connsiteY4" fmla="*/ 8091 h 1266723"/>
                <a:gd name="connsiteX0" fmla="*/ 4362 w 3873713"/>
                <a:gd name="connsiteY0" fmla="*/ 8091 h 1254320"/>
                <a:gd name="connsiteX1" fmla="*/ 3873713 w 3873713"/>
                <a:gd name="connsiteY1" fmla="*/ 0 h 1254320"/>
                <a:gd name="connsiteX2" fmla="*/ 3181766 w 3873713"/>
                <a:gd name="connsiteY2" fmla="*/ 1241386 h 1254320"/>
                <a:gd name="connsiteX3" fmla="*/ 0 w 3873713"/>
                <a:gd name="connsiteY3" fmla="*/ 1254320 h 1254320"/>
                <a:gd name="connsiteX4" fmla="*/ 4362 w 3873713"/>
                <a:gd name="connsiteY4" fmla="*/ 8091 h 1254320"/>
                <a:gd name="connsiteX0" fmla="*/ 4362 w 3969750"/>
                <a:gd name="connsiteY0" fmla="*/ 0 h 1246229"/>
                <a:gd name="connsiteX1" fmla="*/ 3969750 w 3969750"/>
                <a:gd name="connsiteY1" fmla="*/ 1143 h 1246229"/>
                <a:gd name="connsiteX2" fmla="*/ 3181766 w 3969750"/>
                <a:gd name="connsiteY2" fmla="*/ 1233295 h 1246229"/>
                <a:gd name="connsiteX3" fmla="*/ 0 w 3969750"/>
                <a:gd name="connsiteY3" fmla="*/ 1246229 h 1246229"/>
                <a:gd name="connsiteX4" fmla="*/ 4362 w 3969750"/>
                <a:gd name="connsiteY4" fmla="*/ 0 h 1246229"/>
                <a:gd name="connsiteX0" fmla="*/ 4362 w 3969750"/>
                <a:gd name="connsiteY0" fmla="*/ 0 h 1246229"/>
                <a:gd name="connsiteX1" fmla="*/ 3969750 w 3969750"/>
                <a:gd name="connsiteY1" fmla="*/ 1143 h 1246229"/>
                <a:gd name="connsiteX2" fmla="*/ 3363168 w 3969750"/>
                <a:gd name="connsiteY2" fmla="*/ 1242529 h 1246229"/>
                <a:gd name="connsiteX3" fmla="*/ 0 w 3969750"/>
                <a:gd name="connsiteY3" fmla="*/ 1246229 h 1246229"/>
                <a:gd name="connsiteX4" fmla="*/ 4362 w 3969750"/>
                <a:gd name="connsiteY4" fmla="*/ 0 h 12462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9750" h="1246229">
                  <a:moveTo>
                    <a:pt x="4362" y="0"/>
                  </a:moveTo>
                  <a:lnTo>
                    <a:pt x="3969750" y="1143"/>
                  </a:lnTo>
                  <a:lnTo>
                    <a:pt x="3363168" y="1242529"/>
                  </a:lnTo>
                  <a:lnTo>
                    <a:pt x="0" y="1246229"/>
                  </a:lnTo>
                  <a:lnTo>
                    <a:pt x="4362" y="0"/>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4" name="Title 1"/>
          <p:cNvSpPr txBox="1">
            <a:spLocks/>
          </p:cNvSpPr>
          <p:nvPr userDrawn="1"/>
        </p:nvSpPr>
        <p:spPr>
          <a:xfrm>
            <a:off x="5363588" y="2393534"/>
            <a:ext cx="1667097" cy="611757"/>
          </a:xfrm>
          <a:prstGeom prst="rect">
            <a:avLst/>
          </a:prstGeom>
          <a:ln>
            <a:noFill/>
          </a:ln>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2400" b="1" dirty="0">
                <a:solidFill>
                  <a:schemeClr val="bg1"/>
                </a:solidFill>
              </a:rPr>
              <a:t>THANK YOU</a:t>
            </a:r>
            <a:endParaRPr lang="en-IN" sz="2800" b="1" dirty="0">
              <a:solidFill>
                <a:schemeClr val="bg1"/>
              </a:solidFill>
            </a:endParaRPr>
          </a:p>
        </p:txBody>
      </p:sp>
      <p:pic>
        <p:nvPicPr>
          <p:cNvPr id="5" name="Picture 4">
            <a:extLst>
              <a:ext uri="{FF2B5EF4-FFF2-40B4-BE49-F238E27FC236}">
                <a16:creationId xmlns:a16="http://schemas.microsoft.com/office/drawing/2014/main" id="{3904247B-5DE1-6818-8EE4-9A187807F831}"/>
              </a:ext>
            </a:extLst>
          </p:cNvPr>
          <p:cNvPicPr>
            <a:picLocks noChangeAspect="1"/>
          </p:cNvPicPr>
          <p:nvPr userDrawn="1"/>
        </p:nvPicPr>
        <p:blipFill>
          <a:blip r:embed="rId3"/>
          <a:stretch>
            <a:fillRect/>
          </a:stretch>
        </p:blipFill>
        <p:spPr>
          <a:xfrm>
            <a:off x="92364" y="2728838"/>
            <a:ext cx="4327726" cy="1400324"/>
          </a:xfrm>
          <a:prstGeom prst="rect">
            <a:avLst/>
          </a:prstGeom>
        </p:spPr>
      </p:pic>
    </p:spTree>
    <p:extLst>
      <p:ext uri="{BB962C8B-B14F-4D97-AF65-F5344CB8AC3E}">
        <p14:creationId xmlns:p14="http://schemas.microsoft.com/office/powerpoint/2010/main" val="352225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1899A70-3933-4DBF-90EF-BA548142E849}"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3571073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899A70-3933-4DBF-90EF-BA548142E849}"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3998793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899A70-3933-4DBF-90EF-BA548142E849}"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1159297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1899A70-3933-4DBF-90EF-BA548142E849}"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1431821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1899A70-3933-4DBF-90EF-BA548142E849}" type="datetimeFigureOut">
              <a:rPr lang="en-IN" smtClean="0"/>
              <a:t>18-09-2024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3952873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1899A70-3933-4DBF-90EF-BA548142E849}" type="datetimeFigureOut">
              <a:rPr lang="en-IN" smtClean="0"/>
              <a:t>18-09-2024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114257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899A70-3933-4DBF-90EF-BA548142E849}" type="datetimeFigureOut">
              <a:rPr lang="en-IN" smtClean="0"/>
              <a:t>18-09-2024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978032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899A70-3933-4DBF-90EF-BA548142E849}"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0C0149-F25E-4258-9874-E37679DDFFC2}" type="slidenum">
              <a:rPr lang="en-IN" smtClean="0"/>
              <a:t>‹#›</a:t>
            </a:fld>
            <a:endParaRPr lang="en-IN"/>
          </a:p>
        </p:txBody>
      </p:sp>
    </p:spTree>
    <p:extLst>
      <p:ext uri="{BB962C8B-B14F-4D97-AF65-F5344CB8AC3E}">
        <p14:creationId xmlns:p14="http://schemas.microsoft.com/office/powerpoint/2010/main" val="1616766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899A70-3933-4DBF-90EF-BA548142E849}" type="datetimeFigureOut">
              <a:rPr lang="en-IN" smtClean="0"/>
              <a:t>18-09-2024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0C0149-F25E-4258-9874-E37679DDFFC2}" type="slidenum">
              <a:rPr lang="en-IN" smtClean="0"/>
              <a:t>‹#›</a:t>
            </a:fld>
            <a:endParaRPr lang="en-IN"/>
          </a:p>
        </p:txBody>
      </p:sp>
      <p:pic>
        <p:nvPicPr>
          <p:cNvPr id="7" name="Picture 6" descr="Manipal University Jaipur - Online MBA Programme | College Partner">
            <a:extLst>
              <a:ext uri="{FF2B5EF4-FFF2-40B4-BE49-F238E27FC236}">
                <a16:creationId xmlns:a16="http://schemas.microsoft.com/office/drawing/2014/main" id="{795A3EB2-8F8F-E07B-56DD-D6A5AC07CD63}"/>
              </a:ext>
            </a:extLst>
          </p:cNvPr>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9422176" y="352573"/>
            <a:ext cx="2025440" cy="709378"/>
          </a:xfrm>
          <a:prstGeom prst="rect">
            <a:avLst/>
          </a:prstGeom>
          <a:noFill/>
          <a:ln>
            <a:noFill/>
          </a:ln>
        </p:spPr>
      </p:pic>
      <p:pic>
        <p:nvPicPr>
          <p:cNvPr id="9" name="Picture 8">
            <a:extLst>
              <a:ext uri="{FF2B5EF4-FFF2-40B4-BE49-F238E27FC236}">
                <a16:creationId xmlns:a16="http://schemas.microsoft.com/office/drawing/2014/main" id="{FBC91733-9E07-67C7-D723-FBE3D8035014}"/>
              </a:ext>
            </a:extLst>
          </p:cNvPr>
          <p:cNvPicPr>
            <a:picLocks noChangeAspect="1"/>
          </p:cNvPicPr>
          <p:nvPr userDrawn="1"/>
        </p:nvPicPr>
        <p:blipFill>
          <a:blip r:embed="rId16"/>
          <a:stretch>
            <a:fillRect/>
          </a:stretch>
        </p:blipFill>
        <p:spPr>
          <a:xfrm>
            <a:off x="9748837" y="5891212"/>
            <a:ext cx="1833563" cy="647700"/>
          </a:xfrm>
          <a:prstGeom prst="rect">
            <a:avLst/>
          </a:prstGeom>
        </p:spPr>
      </p:pic>
    </p:spTree>
    <p:extLst>
      <p:ext uri="{BB962C8B-B14F-4D97-AF65-F5344CB8AC3E}">
        <p14:creationId xmlns:p14="http://schemas.microsoft.com/office/powerpoint/2010/main" val="826095947"/>
      </p:ext>
    </p:extLst>
  </p:cSld>
  <p:clrMap bg1="lt1" tx1="dk1" bg2="lt2" tx2="dk2" accent1="accent1" accent2="accent2" accent3="accent3" accent4="accent4" accent5="accent5" accent6="accent6" hlink="hlink" folHlink="folHlink"/>
  <p:sldLayoutIdLst>
    <p:sldLayoutId id="2147483662"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004791-EB90-BA9E-AFFC-BF5E76AC0CF5}"/>
              </a:ext>
            </a:extLst>
          </p:cNvPr>
          <p:cNvSpPr>
            <a:spLocks noGrp="1"/>
          </p:cNvSpPr>
          <p:nvPr>
            <p:ph type="title"/>
          </p:nvPr>
        </p:nvSpPr>
        <p:spPr/>
        <p:txBody>
          <a:bodyPr/>
          <a:lstStyle/>
          <a:p>
            <a:br>
              <a:rPr lang="en-IN" sz="1800" b="0" i="0" u="none" strike="noStrike" baseline="0" dirty="0">
                <a:solidFill>
                  <a:srgbClr val="000000"/>
                </a:solidFill>
                <a:latin typeface="Calibri" panose="020F0502020204030204" pitchFamily="34" charset="0"/>
              </a:rPr>
            </a:br>
            <a:r>
              <a:rPr lang="en-US" sz="280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Predicting Flood Events: A Machine Learning Approach Using </a:t>
            </a:r>
            <a:r>
              <a:rPr lang="en-US" sz="2800" i="0" u="none" strike="noStrike" baseline="0" dirty="0" err="1">
                <a:solidFill>
                  <a:srgbClr val="000000"/>
                </a:solidFill>
                <a:latin typeface="Calibri" panose="020F0502020204030204" pitchFamily="34" charset="0"/>
                <a:ea typeface="Calibri" panose="020F0502020204030204" pitchFamily="34" charset="0"/>
                <a:cs typeface="Calibri" panose="020F0502020204030204" pitchFamily="34" charset="0"/>
              </a:rPr>
              <a:t>GeoTIFFData</a:t>
            </a:r>
            <a:endParaRPr lang="en-IN" sz="48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D6ADF232-C9B5-984B-2E60-5076424F1098}"/>
              </a:ext>
            </a:extLst>
          </p:cNvPr>
          <p:cNvSpPr>
            <a:spLocks noGrp="1"/>
          </p:cNvSpPr>
          <p:nvPr>
            <p:ph type="body" idx="1"/>
          </p:nvPr>
        </p:nvSpPr>
        <p:spPr/>
        <p:txBody>
          <a:bodyPr>
            <a:noAutofit/>
          </a:bodyPr>
          <a:lstStyle/>
          <a:p>
            <a:r>
              <a:rPr lang="en-IN" sz="1800" b="0" i="0" u="none" strike="noStrike" baseline="0" dirty="0">
                <a:solidFill>
                  <a:srgbClr val="000000"/>
                </a:solidFill>
              </a:rPr>
              <a:t> </a:t>
            </a:r>
            <a:r>
              <a:rPr lang="en-IN" sz="1800" dirty="0"/>
              <a:t>Uparna Das, Shreya Bisht, </a:t>
            </a:r>
          </a:p>
          <a:p>
            <a:r>
              <a:rPr lang="en-IN" sz="1800" dirty="0" err="1"/>
              <a:t>Tapolagno</a:t>
            </a:r>
            <a:r>
              <a:rPr lang="en-IN" sz="1800" dirty="0"/>
              <a:t> Bhattacharya, </a:t>
            </a:r>
            <a:r>
              <a:rPr lang="en-IN" sz="1800" dirty="0" err="1"/>
              <a:t>Ashika</a:t>
            </a:r>
            <a:r>
              <a:rPr lang="en-IN" sz="1800" dirty="0"/>
              <a:t> Bhat, </a:t>
            </a:r>
            <a:r>
              <a:rPr lang="en-IN" sz="1800" dirty="0" err="1"/>
              <a:t>Arpitha</a:t>
            </a:r>
            <a:r>
              <a:rPr lang="en-IN" sz="1800" dirty="0"/>
              <a:t> SE</a:t>
            </a:r>
          </a:p>
        </p:txBody>
      </p:sp>
    </p:spTree>
    <p:extLst>
      <p:ext uri="{BB962C8B-B14F-4D97-AF65-F5344CB8AC3E}">
        <p14:creationId xmlns:p14="http://schemas.microsoft.com/office/powerpoint/2010/main" val="3367677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92286" y="2899955"/>
            <a:ext cx="4963885" cy="769441"/>
          </a:xfrm>
          <a:prstGeom prst="rect">
            <a:avLst/>
          </a:prstGeom>
          <a:noFill/>
        </p:spPr>
        <p:txBody>
          <a:bodyPr wrap="square" rtlCol="0">
            <a:spAutoFit/>
          </a:bodyPr>
          <a:lstStyle/>
          <a:p>
            <a:r>
              <a:rPr lang="en-IN" sz="4400" dirty="0"/>
              <a:t>Data Understanding</a:t>
            </a:r>
          </a:p>
        </p:txBody>
      </p:sp>
    </p:spTree>
    <p:extLst>
      <p:ext uri="{BB962C8B-B14F-4D97-AF65-F5344CB8AC3E}">
        <p14:creationId xmlns:p14="http://schemas.microsoft.com/office/powerpoint/2010/main" val="596647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9402A6-7EDF-EE92-11B6-62CA72356FCB}"/>
              </a:ext>
            </a:extLst>
          </p:cNvPr>
          <p:cNvSpPr>
            <a:spLocks noGrp="1"/>
          </p:cNvSpPr>
          <p:nvPr>
            <p:ph idx="1"/>
          </p:nvPr>
        </p:nvSpPr>
        <p:spPr>
          <a:xfrm>
            <a:off x="838200" y="1158240"/>
            <a:ext cx="3683000" cy="5018723"/>
          </a:xfrm>
        </p:spPr>
        <p:txBody>
          <a:bodyPr>
            <a:normAutofit/>
          </a:bodyPr>
          <a:lstStyle/>
          <a:p>
            <a:r>
              <a:rPr lang="en-IN" sz="2000" dirty="0"/>
              <a:t>Dataset from the IEEE GRSS Data Fusion Contest (Track 2).</a:t>
            </a:r>
          </a:p>
          <a:p>
            <a:r>
              <a:rPr lang="en-IN" sz="2000" dirty="0"/>
              <a:t>306 images, each with 12 spectral bands (optical imagery).</a:t>
            </a:r>
          </a:p>
          <a:p>
            <a:r>
              <a:rPr lang="en-IN" sz="2000" dirty="0"/>
              <a:t>Each image is </a:t>
            </a:r>
            <a:r>
              <a:rPr lang="en-IN" sz="2000" dirty="0" err="1"/>
              <a:t>labeled</a:t>
            </a:r>
            <a:r>
              <a:rPr lang="en-IN" sz="2000" dirty="0"/>
              <a:t> with ground truth flood maps (flooded vs. non-flooded regions).</a:t>
            </a:r>
          </a:p>
          <a:p>
            <a:r>
              <a:rPr lang="en-IN" sz="2000" dirty="0"/>
              <a:t>The dataset includes diverse geographical terrains, providing a wide range of flood scenarios.</a:t>
            </a:r>
          </a:p>
        </p:txBody>
      </p:sp>
      <p:pic>
        <p:nvPicPr>
          <p:cNvPr id="2050" name="Picture 2">
            <a:extLst>
              <a:ext uri="{FF2B5EF4-FFF2-40B4-BE49-F238E27FC236}">
                <a16:creationId xmlns:a16="http://schemas.microsoft.com/office/drawing/2014/main" id="{F2D8221F-9E0C-1FC1-AADD-A9CCEDB372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0032" y="1056640"/>
            <a:ext cx="6733768" cy="474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290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13017" y="2886891"/>
            <a:ext cx="6400800" cy="769441"/>
          </a:xfrm>
          <a:prstGeom prst="rect">
            <a:avLst/>
          </a:prstGeom>
          <a:noFill/>
        </p:spPr>
        <p:txBody>
          <a:bodyPr wrap="square" rtlCol="0">
            <a:spAutoFit/>
          </a:bodyPr>
          <a:lstStyle/>
          <a:p>
            <a:r>
              <a:rPr lang="en-IN" sz="4400" dirty="0"/>
              <a:t>Summary of the Dataset</a:t>
            </a:r>
          </a:p>
        </p:txBody>
      </p:sp>
    </p:spTree>
    <p:extLst>
      <p:ext uri="{BB962C8B-B14F-4D97-AF65-F5344CB8AC3E}">
        <p14:creationId xmlns:p14="http://schemas.microsoft.com/office/powerpoint/2010/main" val="1070564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694DE8-223F-187E-0514-D0C5DB09FA9B}"/>
              </a:ext>
            </a:extLst>
          </p:cNvPr>
          <p:cNvSpPr>
            <a:spLocks noGrp="1"/>
          </p:cNvSpPr>
          <p:nvPr>
            <p:ph idx="1"/>
          </p:nvPr>
        </p:nvSpPr>
        <p:spPr>
          <a:xfrm>
            <a:off x="838200" y="1253331"/>
            <a:ext cx="10515600" cy="4351338"/>
          </a:xfrm>
        </p:spPr>
        <p:txBody>
          <a:bodyPr>
            <a:normAutofit/>
          </a:bodyPr>
          <a:lstStyle/>
          <a:p>
            <a:r>
              <a:rPr lang="en-US" sz="2000" dirty="0"/>
              <a:t>Total images: 306.</a:t>
            </a:r>
          </a:p>
          <a:p>
            <a:r>
              <a:rPr lang="en-US" sz="2000" dirty="0"/>
              <a:t>12 spectral bands per image (optical imagery covering different light wavelengths).</a:t>
            </a:r>
          </a:p>
          <a:p>
            <a:r>
              <a:rPr lang="en-US" sz="2000" dirty="0"/>
              <a:t>Ground truth flood maps provided for training.</a:t>
            </a:r>
          </a:p>
          <a:p>
            <a:r>
              <a:rPr lang="en-US" sz="2000" dirty="0"/>
              <a:t>Data covers diverse geographical areas, with varying flood-prone characteristics.</a:t>
            </a:r>
            <a:endParaRPr lang="en-IN" sz="2000" dirty="0"/>
          </a:p>
        </p:txBody>
      </p:sp>
      <p:pic>
        <p:nvPicPr>
          <p:cNvPr id="3074" name="Picture 2">
            <a:extLst>
              <a:ext uri="{FF2B5EF4-FFF2-40B4-BE49-F238E27FC236}">
                <a16:creationId xmlns:a16="http://schemas.microsoft.com/office/drawing/2014/main" id="{733714FA-7B6B-7E1E-DF76-ED9C5DE639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2705"/>
          <a:stretch/>
        </p:blipFill>
        <p:spPr bwMode="auto">
          <a:xfrm>
            <a:off x="838200" y="3429000"/>
            <a:ext cx="6364922"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660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8777" y="2743200"/>
            <a:ext cx="6400800" cy="769441"/>
          </a:xfrm>
          <a:prstGeom prst="rect">
            <a:avLst/>
          </a:prstGeom>
          <a:noFill/>
        </p:spPr>
        <p:txBody>
          <a:bodyPr wrap="square" rtlCol="0">
            <a:spAutoFit/>
          </a:bodyPr>
          <a:lstStyle/>
          <a:p>
            <a:r>
              <a:rPr lang="en-IN" sz="4400" dirty="0"/>
              <a:t>Exploratory Data Analysis</a:t>
            </a:r>
          </a:p>
        </p:txBody>
      </p:sp>
    </p:spTree>
    <p:extLst>
      <p:ext uri="{BB962C8B-B14F-4D97-AF65-F5344CB8AC3E}">
        <p14:creationId xmlns:p14="http://schemas.microsoft.com/office/powerpoint/2010/main" val="1068952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6804A6-8BC4-D042-1417-C07385075AE8}"/>
              </a:ext>
            </a:extLst>
          </p:cNvPr>
          <p:cNvSpPr>
            <a:spLocks noGrp="1"/>
          </p:cNvSpPr>
          <p:nvPr>
            <p:ph idx="1"/>
          </p:nvPr>
        </p:nvSpPr>
        <p:spPr>
          <a:xfrm>
            <a:off x="838200" y="1253331"/>
            <a:ext cx="10515600" cy="4351338"/>
          </a:xfrm>
        </p:spPr>
        <p:txBody>
          <a:bodyPr>
            <a:normAutofit/>
          </a:bodyPr>
          <a:lstStyle/>
          <a:p>
            <a:r>
              <a:rPr lang="en-US" sz="2000" dirty="0"/>
              <a:t>Inspected optical bands for water vs. non-water features.</a:t>
            </a:r>
          </a:p>
          <a:p>
            <a:r>
              <a:rPr lang="en-US" sz="2000" dirty="0"/>
              <a:t>Examined the distribution of flooded vs. non-flooded regions.</a:t>
            </a:r>
          </a:p>
          <a:p>
            <a:r>
              <a:rPr lang="en-US" sz="2000" dirty="0"/>
              <a:t>Analyzed spatial variability across different geographical regions.</a:t>
            </a:r>
          </a:p>
          <a:p>
            <a:r>
              <a:rPr lang="en-US" sz="2000" dirty="0"/>
              <a:t>Observed patterns in pixel intensity, with clear distinctions between water bodies and land.</a:t>
            </a:r>
          </a:p>
          <a:p>
            <a:r>
              <a:rPr lang="en-US" sz="2000" dirty="0"/>
              <a:t>Topographical features (elevation) played a key role in determining flood risk.</a:t>
            </a:r>
            <a:endParaRPr lang="en-IN" sz="2000" dirty="0"/>
          </a:p>
        </p:txBody>
      </p:sp>
      <p:pic>
        <p:nvPicPr>
          <p:cNvPr id="4098" name="Picture 2">
            <a:extLst>
              <a:ext uri="{FF2B5EF4-FFF2-40B4-BE49-F238E27FC236}">
                <a16:creationId xmlns:a16="http://schemas.microsoft.com/office/drawing/2014/main" id="{0DB42C0E-649A-A0A9-0A84-BBE5799D6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799" y="3429000"/>
            <a:ext cx="7086282" cy="2419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674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53097" y="2664823"/>
            <a:ext cx="6400800" cy="830997"/>
          </a:xfrm>
          <a:prstGeom prst="rect">
            <a:avLst/>
          </a:prstGeom>
          <a:noFill/>
        </p:spPr>
        <p:txBody>
          <a:bodyPr wrap="square" rtlCol="0">
            <a:spAutoFit/>
          </a:bodyPr>
          <a:lstStyle/>
          <a:p>
            <a:r>
              <a:rPr lang="en-IN" sz="4800" dirty="0"/>
              <a:t>Data Visualisation</a:t>
            </a:r>
          </a:p>
        </p:txBody>
      </p:sp>
    </p:spTree>
    <p:extLst>
      <p:ext uri="{BB962C8B-B14F-4D97-AF65-F5344CB8AC3E}">
        <p14:creationId xmlns:p14="http://schemas.microsoft.com/office/powerpoint/2010/main" val="98813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6B067E-14D5-B4F6-B06A-E3BC1443C4E7}"/>
              </a:ext>
            </a:extLst>
          </p:cNvPr>
          <p:cNvSpPr>
            <a:spLocks noGrp="1"/>
          </p:cNvSpPr>
          <p:nvPr>
            <p:ph idx="1"/>
          </p:nvPr>
        </p:nvSpPr>
        <p:spPr>
          <a:xfrm>
            <a:off x="838200" y="1080611"/>
            <a:ext cx="10515600" cy="4351338"/>
          </a:xfrm>
        </p:spPr>
        <p:txBody>
          <a:bodyPr>
            <a:normAutofit/>
          </a:bodyPr>
          <a:lstStyle/>
          <a:p>
            <a:r>
              <a:rPr lang="en-US" sz="2000" dirty="0"/>
              <a:t>Band Visualization: Visualized the 12 optical bands to analyze patterns.</a:t>
            </a:r>
          </a:p>
          <a:p>
            <a:r>
              <a:rPr lang="en-US" sz="2000" dirty="0"/>
              <a:t>Flood Masks: Compared true flood masks with model-predicted masks.</a:t>
            </a:r>
          </a:p>
          <a:p>
            <a:r>
              <a:rPr lang="en-US" sz="2000" dirty="0"/>
              <a:t>Union of True and Predicted Masks: Visualized the overlap between predictions and actual flood areas.</a:t>
            </a:r>
          </a:p>
        </p:txBody>
      </p:sp>
      <p:pic>
        <p:nvPicPr>
          <p:cNvPr id="5122" name="Picture 2">
            <a:extLst>
              <a:ext uri="{FF2B5EF4-FFF2-40B4-BE49-F238E27FC236}">
                <a16:creationId xmlns:a16="http://schemas.microsoft.com/office/drawing/2014/main" id="{416A2986-AE88-4265-7C74-F903FBF4D5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412" y="4621292"/>
            <a:ext cx="4911588" cy="210899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77430A21-B5E9-72BE-0519-5597B9298C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412" y="2446683"/>
            <a:ext cx="6060123" cy="2068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319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92286" y="2795452"/>
            <a:ext cx="5564777" cy="830997"/>
          </a:xfrm>
          <a:prstGeom prst="rect">
            <a:avLst/>
          </a:prstGeom>
          <a:noFill/>
        </p:spPr>
        <p:txBody>
          <a:bodyPr wrap="square" rtlCol="0">
            <a:spAutoFit/>
          </a:bodyPr>
          <a:lstStyle/>
          <a:p>
            <a:r>
              <a:rPr lang="en-IN" sz="4800" dirty="0"/>
              <a:t>Data Preparation</a:t>
            </a:r>
          </a:p>
        </p:txBody>
      </p:sp>
    </p:spTree>
    <p:extLst>
      <p:ext uri="{BB962C8B-B14F-4D97-AF65-F5344CB8AC3E}">
        <p14:creationId xmlns:p14="http://schemas.microsoft.com/office/powerpoint/2010/main" val="1057317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FA11BD-52B2-1453-6CA1-B1BBDE918522}"/>
              </a:ext>
            </a:extLst>
          </p:cNvPr>
          <p:cNvSpPr>
            <a:spLocks noGrp="1"/>
          </p:cNvSpPr>
          <p:nvPr>
            <p:ph idx="1"/>
          </p:nvPr>
        </p:nvSpPr>
        <p:spPr>
          <a:xfrm>
            <a:off x="838200" y="1253331"/>
            <a:ext cx="5369560" cy="4351338"/>
          </a:xfrm>
        </p:spPr>
        <p:txBody>
          <a:bodyPr>
            <a:normAutofit/>
          </a:bodyPr>
          <a:lstStyle/>
          <a:p>
            <a:pPr algn="just"/>
            <a:r>
              <a:rPr lang="en-US" sz="2000" dirty="0"/>
              <a:t>Band Normalization: Scaled pixel values across all optical bands for consistency.</a:t>
            </a:r>
          </a:p>
          <a:p>
            <a:pPr algn="just"/>
            <a:r>
              <a:rPr lang="en-US" sz="2000" dirty="0"/>
              <a:t>Feature Engineering: Extracted pixel-wise values from each band to serve as input features for the models.</a:t>
            </a:r>
          </a:p>
          <a:p>
            <a:pPr algn="just"/>
            <a:r>
              <a:rPr lang="en-US" sz="2000" dirty="0"/>
              <a:t>Binary Mask Creation: Generated binary masks for flooded vs. non-flooded areas to support supervised learning.</a:t>
            </a:r>
            <a:endParaRPr lang="en-IN" sz="2000" dirty="0"/>
          </a:p>
        </p:txBody>
      </p:sp>
      <p:pic>
        <p:nvPicPr>
          <p:cNvPr id="5" name="Picture 4">
            <a:extLst>
              <a:ext uri="{FF2B5EF4-FFF2-40B4-BE49-F238E27FC236}">
                <a16:creationId xmlns:a16="http://schemas.microsoft.com/office/drawing/2014/main" id="{36E8896C-A8FE-6FCB-5E52-538F36FCB573}"/>
              </a:ext>
            </a:extLst>
          </p:cNvPr>
          <p:cNvPicPr>
            <a:picLocks noChangeAspect="1"/>
          </p:cNvPicPr>
          <p:nvPr/>
        </p:nvPicPr>
        <p:blipFill>
          <a:blip r:embed="rId2"/>
          <a:stretch>
            <a:fillRect/>
          </a:stretch>
        </p:blipFill>
        <p:spPr>
          <a:xfrm>
            <a:off x="6317991" y="1330217"/>
            <a:ext cx="5035809" cy="4197566"/>
          </a:xfrm>
          <a:prstGeom prst="rect">
            <a:avLst/>
          </a:prstGeom>
        </p:spPr>
      </p:pic>
    </p:spTree>
    <p:extLst>
      <p:ext uri="{BB962C8B-B14F-4D97-AF65-F5344CB8AC3E}">
        <p14:creationId xmlns:p14="http://schemas.microsoft.com/office/powerpoint/2010/main" val="2576040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74275" y="2808515"/>
            <a:ext cx="4781006" cy="769441"/>
          </a:xfrm>
          <a:prstGeom prst="rect">
            <a:avLst/>
          </a:prstGeom>
          <a:noFill/>
        </p:spPr>
        <p:txBody>
          <a:bodyPr wrap="square" rtlCol="0">
            <a:spAutoFit/>
          </a:bodyPr>
          <a:lstStyle/>
          <a:p>
            <a:r>
              <a:rPr lang="en-IN" sz="4400" dirty="0"/>
              <a:t>Tittle of the Project</a:t>
            </a:r>
          </a:p>
        </p:txBody>
      </p:sp>
    </p:spTree>
    <p:extLst>
      <p:ext uri="{BB962C8B-B14F-4D97-AF65-F5344CB8AC3E}">
        <p14:creationId xmlns:p14="http://schemas.microsoft.com/office/powerpoint/2010/main" val="616366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087C5-CBE1-62E3-3B14-32B3C0F0C50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F4AFE6F-0C37-75CE-7205-55435EC7A30F}"/>
              </a:ext>
            </a:extLst>
          </p:cNvPr>
          <p:cNvSpPr txBox="1"/>
          <p:nvPr/>
        </p:nvSpPr>
        <p:spPr>
          <a:xfrm>
            <a:off x="3592286" y="2795452"/>
            <a:ext cx="5564777" cy="830997"/>
          </a:xfrm>
          <a:prstGeom prst="rect">
            <a:avLst/>
          </a:prstGeom>
          <a:noFill/>
        </p:spPr>
        <p:txBody>
          <a:bodyPr wrap="square" rtlCol="0">
            <a:spAutoFit/>
          </a:bodyPr>
          <a:lstStyle/>
          <a:p>
            <a:r>
              <a:rPr lang="en-IN" sz="4800" dirty="0"/>
              <a:t>Data Modelling</a:t>
            </a:r>
          </a:p>
        </p:txBody>
      </p:sp>
    </p:spTree>
    <p:extLst>
      <p:ext uri="{BB962C8B-B14F-4D97-AF65-F5344CB8AC3E}">
        <p14:creationId xmlns:p14="http://schemas.microsoft.com/office/powerpoint/2010/main" val="99455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9D2CA-D20C-1713-08FD-821BB3007F5D}"/>
              </a:ext>
            </a:extLst>
          </p:cNvPr>
          <p:cNvSpPr>
            <a:spLocks noGrp="1"/>
          </p:cNvSpPr>
          <p:nvPr>
            <p:ph idx="1"/>
          </p:nvPr>
        </p:nvSpPr>
        <p:spPr>
          <a:xfrm>
            <a:off x="574040" y="1082554"/>
            <a:ext cx="4607560" cy="4351338"/>
          </a:xfrm>
        </p:spPr>
        <p:txBody>
          <a:bodyPr>
            <a:normAutofit lnSpcReduction="10000"/>
          </a:bodyPr>
          <a:lstStyle/>
          <a:p>
            <a:r>
              <a:rPr lang="en-US" sz="2000" dirty="0"/>
              <a:t>Random Forest:</a:t>
            </a:r>
          </a:p>
          <a:p>
            <a:r>
              <a:rPr lang="en-US" sz="2000" dirty="0"/>
              <a:t>Effective at handling multi-band optical data and identifying key features.</a:t>
            </a:r>
          </a:p>
          <a:p>
            <a:r>
              <a:rPr lang="en-US" sz="2000" dirty="0"/>
              <a:t>Provided interpretability through feature importance.</a:t>
            </a:r>
          </a:p>
          <a:p>
            <a:r>
              <a:rPr lang="en-US" sz="2000" dirty="0"/>
              <a:t>CNN:</a:t>
            </a:r>
          </a:p>
          <a:p>
            <a:r>
              <a:rPr lang="en-US" sz="2000" dirty="0"/>
              <a:t>Convolutional layers captured spatial patterns in the optical data.</a:t>
            </a:r>
          </a:p>
          <a:p>
            <a:r>
              <a:rPr lang="en-US" sz="2000" dirty="0"/>
              <a:t>High performance in detecting flooded regions based on pixel-level classification.</a:t>
            </a:r>
          </a:p>
          <a:p>
            <a:r>
              <a:rPr lang="en-US" sz="2000" dirty="0"/>
              <a:t>Cross-Validation: Metrics such as precision, recall, F1-score, and </a:t>
            </a:r>
            <a:r>
              <a:rPr lang="en-US" sz="2000" dirty="0" err="1"/>
              <a:t>IoU</a:t>
            </a:r>
            <a:r>
              <a:rPr lang="en-US" sz="2000" dirty="0"/>
              <a:t> were used to evaluate both models.</a:t>
            </a:r>
            <a:endParaRPr lang="en-IN" sz="2000" dirty="0"/>
          </a:p>
        </p:txBody>
      </p:sp>
      <p:pic>
        <p:nvPicPr>
          <p:cNvPr id="5" name="Picture 4">
            <a:extLst>
              <a:ext uri="{FF2B5EF4-FFF2-40B4-BE49-F238E27FC236}">
                <a16:creationId xmlns:a16="http://schemas.microsoft.com/office/drawing/2014/main" id="{AD5D5FC5-638F-24B4-35F2-2A79895502E8}"/>
              </a:ext>
            </a:extLst>
          </p:cNvPr>
          <p:cNvPicPr>
            <a:picLocks noChangeAspect="1"/>
          </p:cNvPicPr>
          <p:nvPr/>
        </p:nvPicPr>
        <p:blipFill>
          <a:blip r:embed="rId2"/>
          <a:stretch>
            <a:fillRect/>
          </a:stretch>
        </p:blipFill>
        <p:spPr>
          <a:xfrm>
            <a:off x="5700917" y="911777"/>
            <a:ext cx="3723580" cy="3965023"/>
          </a:xfrm>
          <a:prstGeom prst="rect">
            <a:avLst/>
          </a:prstGeom>
        </p:spPr>
      </p:pic>
      <p:pic>
        <p:nvPicPr>
          <p:cNvPr id="7" name="Picture 6">
            <a:extLst>
              <a:ext uri="{FF2B5EF4-FFF2-40B4-BE49-F238E27FC236}">
                <a16:creationId xmlns:a16="http://schemas.microsoft.com/office/drawing/2014/main" id="{BAB90B07-872A-2AC3-B882-0362EF48237A}"/>
              </a:ext>
            </a:extLst>
          </p:cNvPr>
          <p:cNvPicPr>
            <a:picLocks noChangeAspect="1"/>
          </p:cNvPicPr>
          <p:nvPr/>
        </p:nvPicPr>
        <p:blipFill>
          <a:blip r:embed="rId3"/>
          <a:stretch>
            <a:fillRect/>
          </a:stretch>
        </p:blipFill>
        <p:spPr>
          <a:xfrm>
            <a:off x="5700917" y="4417826"/>
            <a:ext cx="3845807" cy="2032131"/>
          </a:xfrm>
          <a:prstGeom prst="rect">
            <a:avLst/>
          </a:prstGeom>
        </p:spPr>
      </p:pic>
    </p:spTree>
    <p:extLst>
      <p:ext uri="{BB962C8B-B14F-4D97-AF65-F5344CB8AC3E}">
        <p14:creationId xmlns:p14="http://schemas.microsoft.com/office/powerpoint/2010/main" val="3467958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AC425-9073-83DF-69A4-2823E82311D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AC404E2-A4F0-60BA-85F8-0631A8D26C61}"/>
              </a:ext>
            </a:extLst>
          </p:cNvPr>
          <p:cNvSpPr txBox="1"/>
          <p:nvPr/>
        </p:nvSpPr>
        <p:spPr>
          <a:xfrm>
            <a:off x="3592286" y="2795452"/>
            <a:ext cx="5564777" cy="830997"/>
          </a:xfrm>
          <a:prstGeom prst="rect">
            <a:avLst/>
          </a:prstGeom>
          <a:noFill/>
        </p:spPr>
        <p:txBody>
          <a:bodyPr wrap="square" rtlCol="0">
            <a:spAutoFit/>
          </a:bodyPr>
          <a:lstStyle/>
          <a:p>
            <a:r>
              <a:rPr lang="en-IN" sz="4800" dirty="0"/>
              <a:t>Model Deployment</a:t>
            </a:r>
          </a:p>
        </p:txBody>
      </p:sp>
    </p:spTree>
    <p:extLst>
      <p:ext uri="{BB962C8B-B14F-4D97-AF65-F5344CB8AC3E}">
        <p14:creationId xmlns:p14="http://schemas.microsoft.com/office/powerpoint/2010/main" val="22385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84FBA0-F4D2-6BD7-D1B9-CDD2F71D1B41}"/>
              </a:ext>
            </a:extLst>
          </p:cNvPr>
          <p:cNvSpPr>
            <a:spLocks noGrp="1"/>
          </p:cNvSpPr>
          <p:nvPr>
            <p:ph idx="1"/>
          </p:nvPr>
        </p:nvSpPr>
        <p:spPr>
          <a:xfrm>
            <a:off x="838200" y="1253331"/>
            <a:ext cx="10515600" cy="4351338"/>
          </a:xfrm>
        </p:spPr>
        <p:txBody>
          <a:bodyPr>
            <a:normAutofit/>
          </a:bodyPr>
          <a:lstStyle/>
          <a:p>
            <a:r>
              <a:rPr lang="en-US" sz="2000" dirty="0"/>
              <a:t>Models can be deployed for real-time flood prediction using optical data.</a:t>
            </a:r>
          </a:p>
          <a:p>
            <a:r>
              <a:rPr lang="en-US" sz="2000" dirty="0"/>
              <a:t>Future Work: Incorporating larger datasets and integrating real-time satellite data for live flood predictions.</a:t>
            </a:r>
          </a:p>
          <a:p>
            <a:r>
              <a:rPr lang="en-US" sz="2000" dirty="0"/>
              <a:t>Integration with existing GIS platforms for disaster management applications.</a:t>
            </a:r>
            <a:endParaRPr lang="en-IN" sz="2000" dirty="0"/>
          </a:p>
        </p:txBody>
      </p:sp>
      <p:pic>
        <p:nvPicPr>
          <p:cNvPr id="6146" name="Picture 2">
            <a:extLst>
              <a:ext uri="{FF2B5EF4-FFF2-40B4-BE49-F238E27FC236}">
                <a16:creationId xmlns:a16="http://schemas.microsoft.com/office/drawing/2014/main" id="{35C33210-BEA8-B509-DA2D-563A2E3ABC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277" y="2871153"/>
            <a:ext cx="9458325"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42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0553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A54C6B-E1CB-EA31-A3D2-ED4549B5DA10}"/>
              </a:ext>
            </a:extLst>
          </p:cNvPr>
          <p:cNvSpPr txBox="1"/>
          <p:nvPr/>
        </p:nvSpPr>
        <p:spPr>
          <a:xfrm>
            <a:off x="1727200" y="2808515"/>
            <a:ext cx="8371840" cy="2123658"/>
          </a:xfrm>
          <a:prstGeom prst="rect">
            <a:avLst/>
          </a:prstGeom>
          <a:noFill/>
        </p:spPr>
        <p:txBody>
          <a:bodyPr wrap="square" rtlCol="0">
            <a:spAutoFit/>
          </a:bodyPr>
          <a:lstStyle/>
          <a:p>
            <a:pPr algn="ctr"/>
            <a:r>
              <a:rPr lang="en-US" sz="4400" dirty="0"/>
              <a:t>Predicting Flood Events: </a:t>
            </a:r>
          </a:p>
          <a:p>
            <a:pPr algn="ctr"/>
            <a:r>
              <a:rPr lang="en-US" sz="4400" dirty="0"/>
              <a:t>A Machine Learning Approach Using </a:t>
            </a:r>
            <a:r>
              <a:rPr lang="en-US" sz="4400" dirty="0" err="1"/>
              <a:t>GeoTIFFData</a:t>
            </a:r>
            <a:endParaRPr lang="en-IN" sz="4400" dirty="0"/>
          </a:p>
        </p:txBody>
      </p:sp>
    </p:spTree>
    <p:extLst>
      <p:ext uri="{BB962C8B-B14F-4D97-AF65-F5344CB8AC3E}">
        <p14:creationId xmlns:p14="http://schemas.microsoft.com/office/powerpoint/2010/main" val="133374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92285" y="2560322"/>
            <a:ext cx="4924697" cy="769441"/>
          </a:xfrm>
          <a:prstGeom prst="rect">
            <a:avLst/>
          </a:prstGeom>
          <a:noFill/>
        </p:spPr>
        <p:txBody>
          <a:bodyPr wrap="square" rtlCol="0">
            <a:spAutoFit/>
          </a:bodyPr>
          <a:lstStyle/>
          <a:p>
            <a:r>
              <a:rPr lang="en-IN" sz="4400" dirty="0"/>
              <a:t>Problem Statement</a:t>
            </a:r>
          </a:p>
        </p:txBody>
      </p:sp>
    </p:spTree>
    <p:extLst>
      <p:ext uri="{BB962C8B-B14F-4D97-AF65-F5344CB8AC3E}">
        <p14:creationId xmlns:p14="http://schemas.microsoft.com/office/powerpoint/2010/main" val="3126680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1467A9-6C93-993D-1E97-9981AB704003}"/>
              </a:ext>
            </a:extLst>
          </p:cNvPr>
          <p:cNvSpPr txBox="1"/>
          <p:nvPr/>
        </p:nvSpPr>
        <p:spPr>
          <a:xfrm>
            <a:off x="1188720" y="2560322"/>
            <a:ext cx="9977119" cy="1631216"/>
          </a:xfrm>
          <a:prstGeom prst="rect">
            <a:avLst/>
          </a:prstGeom>
          <a:noFill/>
        </p:spPr>
        <p:txBody>
          <a:bodyPr wrap="square" rtlCol="0">
            <a:spAutoFit/>
          </a:bodyPr>
          <a:lstStyle/>
          <a:p>
            <a:pPr algn="just"/>
            <a:r>
              <a:rPr lang="en-US" sz="2000" dirty="0"/>
              <a:t>As climate change accelerates, the frequency and intensity of extreme hydrometeorological events, such as floods, have significantly increased. Accurate flood prediction is critical for minimizing damage, safeguarding lives, and optimizing emergency response efforts. However, traditional flood prediction methods often lack precision and timeliness, necessitating the development of advanced predictive systems.</a:t>
            </a:r>
            <a:endParaRPr lang="en-IN" sz="2000" dirty="0"/>
          </a:p>
        </p:txBody>
      </p:sp>
    </p:spTree>
    <p:extLst>
      <p:ext uri="{BB962C8B-B14F-4D97-AF65-F5344CB8AC3E}">
        <p14:creationId xmlns:p14="http://schemas.microsoft.com/office/powerpoint/2010/main" val="2855938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96344" y="3030584"/>
            <a:ext cx="6021976" cy="707886"/>
          </a:xfrm>
          <a:prstGeom prst="rect">
            <a:avLst/>
          </a:prstGeom>
          <a:noFill/>
        </p:spPr>
        <p:txBody>
          <a:bodyPr wrap="square" rtlCol="0">
            <a:spAutoFit/>
          </a:bodyPr>
          <a:lstStyle/>
          <a:p>
            <a:r>
              <a:rPr lang="en-IN" sz="4000" dirty="0"/>
              <a:t>Business Understanding</a:t>
            </a:r>
          </a:p>
        </p:txBody>
      </p:sp>
    </p:spTree>
    <p:extLst>
      <p:ext uri="{BB962C8B-B14F-4D97-AF65-F5344CB8AC3E}">
        <p14:creationId xmlns:p14="http://schemas.microsoft.com/office/powerpoint/2010/main" val="4091060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9B0AAE5-313F-FF56-3AF6-9A657F4DAEB3}"/>
              </a:ext>
            </a:extLst>
          </p:cNvPr>
          <p:cNvSpPr>
            <a:spLocks noGrp="1"/>
          </p:cNvSpPr>
          <p:nvPr>
            <p:ph idx="1"/>
          </p:nvPr>
        </p:nvSpPr>
        <p:spPr/>
        <p:txBody>
          <a:bodyPr>
            <a:normAutofit/>
          </a:bodyPr>
          <a:lstStyle/>
          <a:p>
            <a:r>
              <a:rPr lang="en-US" sz="2000" dirty="0"/>
              <a:t>Floods are one of the most frequent and devastating natural disasters.</a:t>
            </a:r>
          </a:p>
          <a:p>
            <a:r>
              <a:rPr lang="en-US" sz="2000" dirty="0"/>
              <a:t>Accurate flood prediction can help reduce economic loss and save lives.</a:t>
            </a:r>
          </a:p>
          <a:p>
            <a:r>
              <a:rPr lang="en-US" sz="2000" dirty="0"/>
              <a:t>Traditional flood prediction methods are limited in real-time accuracy.</a:t>
            </a:r>
          </a:p>
          <a:p>
            <a:r>
              <a:rPr lang="en-US" sz="2000" dirty="0"/>
              <a:t>Goal: Develop a robust flood prediction system using machine learning and optical satellite imagery.</a:t>
            </a:r>
          </a:p>
          <a:p>
            <a:r>
              <a:rPr lang="en-US" sz="2000" dirty="0"/>
              <a:t>End users: Disaster management agencies for real-time flood response.</a:t>
            </a:r>
            <a:endParaRPr lang="en-IN" sz="2000" dirty="0"/>
          </a:p>
        </p:txBody>
      </p:sp>
    </p:spTree>
    <p:extLst>
      <p:ext uri="{BB962C8B-B14F-4D97-AF65-F5344CB8AC3E}">
        <p14:creationId xmlns:p14="http://schemas.microsoft.com/office/powerpoint/2010/main" val="3786360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41817" y="2873829"/>
            <a:ext cx="2638697" cy="830997"/>
          </a:xfrm>
          <a:prstGeom prst="rect">
            <a:avLst/>
          </a:prstGeom>
          <a:noFill/>
        </p:spPr>
        <p:txBody>
          <a:bodyPr wrap="square" rtlCol="0">
            <a:spAutoFit/>
          </a:bodyPr>
          <a:lstStyle/>
          <a:p>
            <a:r>
              <a:rPr lang="en-IN" sz="4800" dirty="0"/>
              <a:t>Approach</a:t>
            </a:r>
          </a:p>
        </p:txBody>
      </p:sp>
    </p:spTree>
    <p:extLst>
      <p:ext uri="{BB962C8B-B14F-4D97-AF65-F5344CB8AC3E}">
        <p14:creationId xmlns:p14="http://schemas.microsoft.com/office/powerpoint/2010/main" val="3335353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84A7E5-DE48-0888-529B-1237E9619D8F}"/>
              </a:ext>
            </a:extLst>
          </p:cNvPr>
          <p:cNvSpPr>
            <a:spLocks noGrp="1"/>
          </p:cNvSpPr>
          <p:nvPr>
            <p:ph idx="1"/>
          </p:nvPr>
        </p:nvSpPr>
        <p:spPr/>
        <p:txBody>
          <a:bodyPr>
            <a:normAutofit/>
          </a:bodyPr>
          <a:lstStyle/>
          <a:p>
            <a:r>
              <a:rPr lang="en-US" sz="2000" dirty="0"/>
              <a:t>Employed Random Forest and Convolutional Neural Network (CNN) models.</a:t>
            </a:r>
          </a:p>
          <a:p>
            <a:r>
              <a:rPr lang="en-US" sz="2000" dirty="0"/>
              <a:t>Leveraged optical imagery with multiple spectral bands for pixel-wise flood classification.</a:t>
            </a:r>
          </a:p>
          <a:p>
            <a:r>
              <a:rPr lang="en-US" sz="2000" dirty="0"/>
              <a:t>Preprocessed the optical data to normalize pixel values and ensure accurate predictions.</a:t>
            </a:r>
          </a:p>
          <a:p>
            <a:r>
              <a:rPr lang="en-US" sz="2000" dirty="0"/>
              <a:t>Models were trained to predict flood-prone areas based on spectral information.</a:t>
            </a:r>
            <a:endParaRPr lang="en-IN" sz="2000" dirty="0"/>
          </a:p>
        </p:txBody>
      </p:sp>
    </p:spTree>
    <p:extLst>
      <p:ext uri="{BB962C8B-B14F-4D97-AF65-F5344CB8AC3E}">
        <p14:creationId xmlns:p14="http://schemas.microsoft.com/office/powerpoint/2010/main" val="343837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614D015C45E5468E72F5A0D58C904B" ma:contentTypeVersion="13" ma:contentTypeDescription="Create a new document." ma:contentTypeScope="" ma:versionID="7aac9ebaaf45618c083de3f838cdf2f2">
  <xsd:schema xmlns:xsd="http://www.w3.org/2001/XMLSchema" xmlns:xs="http://www.w3.org/2001/XMLSchema" xmlns:p="http://schemas.microsoft.com/office/2006/metadata/properties" xmlns:ns2="a00f4173-92b2-4de5-9a49-d26ae53cc1df" xmlns:ns3="c7354aa4-007f-4a05-b048-e3a8dc552476" xmlns:ns4="f623b4a0-ee19-4c5b-9b6b-7123b311dc1a" xmlns:ns5="586a124a-50a9-40dd-8e7d-028afa3f7d06" targetNamespace="http://schemas.microsoft.com/office/2006/metadata/properties" ma:root="true" ma:fieldsID="4d56af077c0f945df710049a620ba107" ns2:_="" ns3:_="" ns4:_="" ns5:_="">
    <xsd:import namespace="a00f4173-92b2-4de5-9a49-d26ae53cc1df"/>
    <xsd:import namespace="c7354aa4-007f-4a05-b048-e3a8dc552476"/>
    <xsd:import namespace="f623b4a0-ee19-4c5b-9b6b-7123b311dc1a"/>
    <xsd:import namespace="586a124a-50a9-40dd-8e7d-028afa3f7d0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ServiceLocation" minOccurs="0"/>
                <xsd:element ref="ns4:lcf76f155ced4ddcb4097134ff3c332f" minOccurs="0"/>
                <xsd:element ref="ns5:TaxCatchAll" minOccurs="0"/>
                <xsd:element ref="ns4:MediaLengthInSeconds" minOccurs="0"/>
                <xsd:element ref="ns4:MediaServiceObjectDetectorVersion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0f4173-92b2-4de5-9a49-d26ae53cc1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7354aa4-007f-4a05-b048-e3a8dc55247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623b4a0-ee19-4c5b-9b6b-7123b311dc1a" elementFormDefault="qualified">
    <xsd:import namespace="http://schemas.microsoft.com/office/2006/documentManagement/types"/>
    <xsd:import namespace="http://schemas.microsoft.com/office/infopath/2007/PartnerControls"/>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0ab18061-6c08-4ae2-9f37-9ebec0834208" ma:termSetId="09814cd3-568e-fe90-9814-8d621ff8fb84" ma:anchorId="fba54fb3-c3e1-fe81-a776-ca4b69148c4d" ma:open="true" ma:isKeyword="false">
      <xsd:complexType>
        <xsd:sequence>
          <xsd:element ref="pc:Terms" minOccurs="0" maxOccurs="1"/>
        </xsd:sequence>
      </xsd:complex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86a124a-50a9-40dd-8e7d-028afa3f7d06"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586a124a-50a9-40dd-8e7d-028afa3f7d06}" ma:internalName="TaxCatchAll" ma:showField="CatchAllData" ma:web="9d29f424-d339-43b5-b84e-750cecc1e04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146648-460F-468E-87D3-62BC265BAF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0f4173-92b2-4de5-9a49-d26ae53cc1df"/>
    <ds:schemaRef ds:uri="c7354aa4-007f-4a05-b048-e3a8dc552476"/>
    <ds:schemaRef ds:uri="f623b4a0-ee19-4c5b-9b6b-7123b311dc1a"/>
    <ds:schemaRef ds:uri="586a124a-50a9-40dd-8e7d-028afa3f7d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52AC2F-0018-4C33-8464-DDE54824A6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69</TotalTime>
  <Words>571</Words>
  <Application>Microsoft Office PowerPoint</Application>
  <PresentationFormat>Widescreen</PresentationFormat>
  <Paragraphs>55</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 Predicting Flood Events: A Machine Learning Approach Using GeoTIFFData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XXXXXX Roll no.XXXXXX</dc:title>
  <dc:creator>Mallikarjuna Doddamane [MaGE]</dc:creator>
  <cp:lastModifiedBy>Uparna Das</cp:lastModifiedBy>
  <cp:revision>12</cp:revision>
  <dcterms:created xsi:type="dcterms:W3CDTF">2018-02-05T13:42:06Z</dcterms:created>
  <dcterms:modified xsi:type="dcterms:W3CDTF">2024-09-18T10:34:55Z</dcterms:modified>
</cp:coreProperties>
</file>