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6" r:id="rId3"/>
    <p:sldId id="287" r:id="rId4"/>
    <p:sldId id="297" r:id="rId5"/>
    <p:sldId id="288" r:id="rId6"/>
    <p:sldId id="304" r:id="rId7"/>
    <p:sldId id="296" r:id="rId8"/>
    <p:sldId id="298" r:id="rId9"/>
    <p:sldId id="306" r:id="rId10"/>
    <p:sldId id="308" r:id="rId11"/>
    <p:sldId id="307" r:id="rId12"/>
    <p:sldId id="301" r:id="rId13"/>
    <p:sldId id="285" r:id="rId14"/>
    <p:sldId id="290"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r, Upasana" initials="DU" lastIdx="2" clrIdx="0">
    <p:extLst>
      <p:ext uri="{19B8F6BF-5375-455C-9EA6-DF929625EA0E}">
        <p15:presenceInfo xmlns:p15="http://schemas.microsoft.com/office/powerpoint/2012/main" userId="S::upasana.dhar@mavs.uta.edu::ebf47c79-7cc9-45a7-829c-406200e75b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2727"/>
    <a:srgbClr val="B60407"/>
    <a:srgbClr val="F3F3F3"/>
    <a:srgbClr val="D32B2B"/>
    <a:srgbClr val="046EB8"/>
    <a:srgbClr val="7AAF00"/>
    <a:srgbClr val="7EDE26"/>
    <a:srgbClr val="26AFE0"/>
    <a:srgbClr val="4A4A4A"/>
    <a:srgbClr val="FF6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3" autoAdjust="0"/>
    <p:restoredTop sz="94660"/>
  </p:normalViewPr>
  <p:slideViewPr>
    <p:cSldViewPr>
      <p:cViewPr varScale="1">
        <p:scale>
          <a:sx n="115" d="100"/>
          <a:sy n="115" d="100"/>
        </p:scale>
        <p:origin x="896" y="19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3/18/20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pasana slide typ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070D-96E3-1749-AD08-0BBA669D010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FAF32A4-44B8-E64C-A3E4-79BA79DFB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979BAD-C0C1-AA4D-951A-0AD61EC61ED6}"/>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3812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3/18/20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21899" tIns="60949" rIns="121899" bIns="60949" rtlCol="0" anchor="ctr">
            <a:normAutofit/>
          </a:bodyPr>
          <a:lstStyle>
            <a:lvl1pPr>
              <a:defRPr lang="en-US">
                <a:solidFill>
                  <a:schemeClr val="bg1">
                    <a:lumMod val="75000"/>
                  </a:schemeClr>
                </a:solidFill>
              </a:defRPr>
            </a:lvl1pPr>
          </a:lstStyle>
          <a:p>
            <a:pPr marL="0" lvl="0"/>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3/18/20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49" r:id="rId3"/>
    <p:sldLayoutId id="2147483650" r:id="rId4"/>
    <p:sldLayoutId id="2147483651" r:id="rId5"/>
    <p:sldLayoutId id="2147483652" r:id="rId6"/>
    <p:sldLayoutId id="2147483653" r:id="rId7"/>
    <p:sldLayoutId id="2147483654"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C21606-7BDD-324D-8FE3-929CFD0BD918}"/>
              </a:ext>
            </a:extLst>
          </p:cNvPr>
          <p:cNvSpPr>
            <a:spLocks noGrp="1"/>
          </p:cNvSpPr>
          <p:nvPr>
            <p:ph type="ctrTitle"/>
          </p:nvPr>
        </p:nvSpPr>
        <p:spPr>
          <a:xfrm>
            <a:off x="955804" y="4570728"/>
            <a:ext cx="6800914" cy="1737360"/>
          </a:xfrm>
        </p:spPr>
        <p:txBody>
          <a:bodyPr anchor="ctr">
            <a:normAutofit/>
          </a:bodyPr>
          <a:lstStyle/>
          <a:p>
            <a:pPr algn="r">
              <a:lnSpc>
                <a:spcPct val="90000"/>
              </a:lnSpc>
            </a:pPr>
            <a:br>
              <a:rPr lang="en-US" sz="2800" b="1" dirty="0"/>
            </a:br>
            <a:r>
              <a:rPr lang="en-US" sz="2800" b="1" dirty="0"/>
              <a:t>A data analysis and machine-learning approach</a:t>
            </a:r>
            <a:br>
              <a:rPr lang="en-US" sz="2800" b="1" dirty="0"/>
            </a:br>
            <a:endParaRPr lang="en-US" sz="2800" b="1" dirty="0"/>
          </a:p>
        </p:txBody>
      </p:sp>
      <p:sp>
        <p:nvSpPr>
          <p:cNvPr id="3" name="Subtitle 2">
            <a:extLst>
              <a:ext uri="{FF2B5EF4-FFF2-40B4-BE49-F238E27FC236}">
                <a16:creationId xmlns:a16="http://schemas.microsoft.com/office/drawing/2014/main" id="{740287AD-5F59-FC42-9F84-EE915FB29964}"/>
              </a:ext>
            </a:extLst>
          </p:cNvPr>
          <p:cNvSpPr>
            <a:spLocks noGrp="1"/>
          </p:cNvSpPr>
          <p:nvPr>
            <p:ph type="subTitle" idx="1"/>
          </p:nvPr>
        </p:nvSpPr>
        <p:spPr>
          <a:xfrm>
            <a:off x="7959184" y="4525347"/>
            <a:ext cx="3621624" cy="1737360"/>
          </a:xfrm>
        </p:spPr>
        <p:txBody>
          <a:bodyPr anchor="ctr">
            <a:normAutofit/>
          </a:bodyPr>
          <a:lstStyle/>
          <a:p>
            <a:pPr algn="l">
              <a:lnSpc>
                <a:spcPct val="90000"/>
              </a:lnSpc>
            </a:pPr>
            <a:r>
              <a:rPr lang="en-US" sz="2800" b="1" dirty="0"/>
              <a:t>For analyzing texts </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413" y="620480"/>
            <a:ext cx="2243216"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116" y="2466604"/>
            <a:ext cx="96214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494" y="2327988"/>
            <a:ext cx="293618"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0422" y="0"/>
            <a:ext cx="5698403"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8360"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EBF3FA3-3CA3-EC45-AA7F-6A813192EE55}"/>
              </a:ext>
            </a:extLst>
          </p:cNvPr>
          <p:cNvSpPr txBox="1"/>
          <p:nvPr/>
        </p:nvSpPr>
        <p:spPr>
          <a:xfrm>
            <a:off x="4357536" y="3880765"/>
            <a:ext cx="4265771" cy="369332"/>
          </a:xfrm>
          <a:prstGeom prst="rect">
            <a:avLst/>
          </a:prstGeom>
          <a:noFill/>
        </p:spPr>
        <p:txBody>
          <a:bodyPr wrap="square" rtlCol="0" anchor="ctr">
            <a:spAutoFit/>
          </a:bodyPr>
          <a:lstStyle/>
          <a:p>
            <a:pPr algn="ctr"/>
            <a:r>
              <a:rPr lang="en-US" sz="1800" i="1" dirty="0">
                <a:latin typeface="Georgia" panose="02040502050405020303" pitchFamily="18" charset="0"/>
                <a:cs typeface="Arial" panose="020B0604020202020204" pitchFamily="34" charset="0"/>
              </a:rPr>
              <a:t>Upasana Dhar</a:t>
            </a:r>
          </a:p>
        </p:txBody>
      </p:sp>
    </p:spTree>
    <p:extLst>
      <p:ext uri="{BB962C8B-B14F-4D97-AF65-F5344CB8AC3E}">
        <p14:creationId xmlns:p14="http://schemas.microsoft.com/office/powerpoint/2010/main" val="78531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8438C40F-DC15-3646-9823-7F98DE4E0C5E}"/>
              </a:ext>
            </a:extLst>
          </p:cNvPr>
          <p:cNvPicPr>
            <a:picLocks noChangeAspect="1"/>
          </p:cNvPicPr>
          <p:nvPr/>
        </p:nvPicPr>
        <p:blipFill rotWithShape="1">
          <a:blip r:embed="rId2">
            <a:extLst>
              <a:ext uri="{28A0092B-C50C-407E-A947-70E740481C1C}">
                <a14:useLocalDpi xmlns:a14="http://schemas.microsoft.com/office/drawing/2010/main" val="0"/>
              </a:ext>
            </a:extLst>
          </a:blip>
          <a:srcRect t="2424" r="18601"/>
          <a:stretch/>
        </p:blipFill>
        <p:spPr>
          <a:xfrm>
            <a:off x="74612" y="1593945"/>
            <a:ext cx="5013757" cy="4758608"/>
          </a:xfrm>
          <a:prstGeom prst="rect">
            <a:avLst/>
          </a:prstGeom>
        </p:spPr>
      </p:pic>
      <p:sp>
        <p:nvSpPr>
          <p:cNvPr id="2" name="Title 1">
            <a:extLst>
              <a:ext uri="{FF2B5EF4-FFF2-40B4-BE49-F238E27FC236}">
                <a16:creationId xmlns:a16="http://schemas.microsoft.com/office/drawing/2014/main" id="{DEFA2A02-E70C-6049-B26A-29B1635A38D7}"/>
              </a:ext>
            </a:extLst>
          </p:cNvPr>
          <p:cNvSpPr>
            <a:spLocks noGrp="1"/>
          </p:cNvSpPr>
          <p:nvPr>
            <p:ph type="title"/>
          </p:nvPr>
        </p:nvSpPr>
        <p:spPr>
          <a:xfrm>
            <a:off x="4427902" y="-210669"/>
            <a:ext cx="12527182" cy="711081"/>
          </a:xfrm>
        </p:spPr>
        <p:txBody>
          <a:bodyPr>
            <a:noAutofit/>
          </a:bodyPr>
          <a:lstStyle/>
          <a:p>
            <a:br>
              <a:rPr lang="en-US" sz="2800" b="1" dirty="0"/>
            </a:br>
            <a:r>
              <a:rPr lang="en-US" sz="2800" b="1" dirty="0"/>
              <a:t>Two text </a:t>
            </a:r>
            <a:r>
              <a:rPr lang="en-US" sz="2800" b="1" dirty="0" err="1"/>
              <a:t>dataframes</a:t>
            </a:r>
            <a:endParaRPr lang="en-US" sz="2800" b="1" dirty="0"/>
          </a:p>
        </p:txBody>
      </p:sp>
      <p:sp>
        <p:nvSpPr>
          <p:cNvPr id="19" name="TextBox 18">
            <a:extLst>
              <a:ext uri="{FF2B5EF4-FFF2-40B4-BE49-F238E27FC236}">
                <a16:creationId xmlns:a16="http://schemas.microsoft.com/office/drawing/2014/main" id="{CBFE1C13-9729-8345-88FF-31B73978919F}"/>
              </a:ext>
            </a:extLst>
          </p:cNvPr>
          <p:cNvSpPr txBox="1"/>
          <p:nvPr/>
        </p:nvSpPr>
        <p:spPr>
          <a:xfrm>
            <a:off x="227012" y="979174"/>
            <a:ext cx="51808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Human text Dataset</a:t>
            </a:r>
          </a:p>
        </p:txBody>
      </p:sp>
      <p:grpSp>
        <p:nvGrpSpPr>
          <p:cNvPr id="35" name="Group 34">
            <a:extLst>
              <a:ext uri="{FF2B5EF4-FFF2-40B4-BE49-F238E27FC236}">
                <a16:creationId xmlns:a16="http://schemas.microsoft.com/office/drawing/2014/main" id="{1DBA1CFC-DBBD-C343-86A9-EF00B1D85840}"/>
              </a:ext>
            </a:extLst>
          </p:cNvPr>
          <p:cNvGrpSpPr/>
          <p:nvPr/>
        </p:nvGrpSpPr>
        <p:grpSpPr>
          <a:xfrm>
            <a:off x="6882335" y="1066800"/>
            <a:ext cx="5314950" cy="5329374"/>
            <a:chOff x="6052062" y="986135"/>
            <a:chExt cx="5314950" cy="5329374"/>
          </a:xfrm>
        </p:grpSpPr>
        <p:pic>
          <p:nvPicPr>
            <p:cNvPr id="32" name="Picture 31" descr="A screenshot of a cell phone&#10;&#10;Description automatically generated">
              <a:extLst>
                <a:ext uri="{FF2B5EF4-FFF2-40B4-BE49-F238E27FC236}">
                  <a16:creationId xmlns:a16="http://schemas.microsoft.com/office/drawing/2014/main" id="{C49DC93D-E0AB-0642-A9A8-ABE2982D221F}"/>
                </a:ext>
              </a:extLst>
            </p:cNvPr>
            <p:cNvPicPr>
              <a:picLocks noChangeAspect="1"/>
            </p:cNvPicPr>
            <p:nvPr/>
          </p:nvPicPr>
          <p:blipFill rotWithShape="1">
            <a:blip r:embed="rId3">
              <a:extLst>
                <a:ext uri="{28A0092B-C50C-407E-A947-70E740481C1C}">
                  <a14:useLocalDpi xmlns:a14="http://schemas.microsoft.com/office/drawing/2010/main" val="0"/>
                </a:ext>
              </a:extLst>
            </a:blip>
            <a:srcRect t="3553" r="5102"/>
            <a:stretch/>
          </p:blipFill>
          <p:spPr>
            <a:xfrm>
              <a:off x="6052062" y="1699059"/>
              <a:ext cx="5314950" cy="4616450"/>
            </a:xfrm>
            <a:prstGeom prst="rect">
              <a:avLst/>
            </a:prstGeom>
          </p:spPr>
        </p:pic>
        <p:sp>
          <p:nvSpPr>
            <p:cNvPr id="28" name="TextBox 27">
              <a:extLst>
                <a:ext uri="{FF2B5EF4-FFF2-40B4-BE49-F238E27FC236}">
                  <a16:creationId xmlns:a16="http://schemas.microsoft.com/office/drawing/2014/main" id="{6E2D9B45-2D8B-D044-BFAD-41F1890D8D8A}"/>
                </a:ext>
              </a:extLst>
            </p:cNvPr>
            <p:cNvSpPr txBox="1"/>
            <p:nvPr/>
          </p:nvSpPr>
          <p:spPr>
            <a:xfrm>
              <a:off x="6052062" y="986135"/>
              <a:ext cx="51808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Machine text Dataset</a:t>
              </a:r>
            </a:p>
          </p:txBody>
        </p:sp>
      </p:grpSp>
      <p:sp>
        <p:nvSpPr>
          <p:cNvPr id="33" name="Rectangle 32">
            <a:extLst>
              <a:ext uri="{FF2B5EF4-FFF2-40B4-BE49-F238E27FC236}">
                <a16:creationId xmlns:a16="http://schemas.microsoft.com/office/drawing/2014/main" id="{18B90A37-BAF0-9045-81BA-51317BFA1D3B}"/>
              </a:ext>
            </a:extLst>
          </p:cNvPr>
          <p:cNvSpPr/>
          <p:nvPr/>
        </p:nvSpPr>
        <p:spPr>
          <a:xfrm>
            <a:off x="99610" y="5786530"/>
            <a:ext cx="4166001" cy="435950"/>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AA85560-C247-B148-ABCE-E1A447C4340D}"/>
              </a:ext>
            </a:extLst>
          </p:cNvPr>
          <p:cNvSpPr/>
          <p:nvPr/>
        </p:nvSpPr>
        <p:spPr>
          <a:xfrm>
            <a:off x="6932612" y="5943600"/>
            <a:ext cx="3505200" cy="408154"/>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EADED358-26A4-0A40-B50D-2D88F5F1CC04}"/>
              </a:ext>
            </a:extLst>
          </p:cNvPr>
          <p:cNvCxnSpPr>
            <a:cxnSpLocks/>
          </p:cNvCxnSpPr>
          <p:nvPr/>
        </p:nvCxnSpPr>
        <p:spPr>
          <a:xfrm flipV="1">
            <a:off x="4461888" y="5748225"/>
            <a:ext cx="885873" cy="39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00E9B48-6E89-E143-AF31-179B4D679406}"/>
              </a:ext>
            </a:extLst>
          </p:cNvPr>
          <p:cNvSpPr txBox="1"/>
          <p:nvPr/>
        </p:nvSpPr>
        <p:spPr>
          <a:xfrm>
            <a:off x="4994215" y="4713334"/>
            <a:ext cx="1691843" cy="954107"/>
          </a:xfrm>
          <a:prstGeom prst="rect">
            <a:avLst/>
          </a:prstGeom>
          <a:solidFill>
            <a:schemeClr val="bg1"/>
          </a:solidFill>
          <a:ln w="19050">
            <a:solidFill>
              <a:srgbClr val="DD2727"/>
            </a:solidFill>
          </a:ln>
        </p:spPr>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Size matters!</a:t>
            </a:r>
          </a:p>
        </p:txBody>
      </p:sp>
      <p:cxnSp>
        <p:nvCxnSpPr>
          <p:cNvPr id="21" name="Straight Arrow Connector 20">
            <a:extLst>
              <a:ext uri="{FF2B5EF4-FFF2-40B4-BE49-F238E27FC236}">
                <a16:creationId xmlns:a16="http://schemas.microsoft.com/office/drawing/2014/main" id="{84D8155E-72CC-DA49-B27C-00AB1CF28057}"/>
              </a:ext>
            </a:extLst>
          </p:cNvPr>
          <p:cNvCxnSpPr>
            <a:cxnSpLocks/>
          </p:cNvCxnSpPr>
          <p:nvPr/>
        </p:nvCxnSpPr>
        <p:spPr>
          <a:xfrm flipH="1" flipV="1">
            <a:off x="6170612" y="5748225"/>
            <a:ext cx="617571" cy="39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1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D85DCC18-4BF1-C84A-AA12-27D277D5BE11}"/>
              </a:ext>
            </a:extLst>
          </p:cNvPr>
          <p:cNvPicPr>
            <a:picLocks noChangeAspect="1"/>
          </p:cNvPicPr>
          <p:nvPr/>
        </p:nvPicPr>
        <p:blipFill rotWithShape="1">
          <a:blip r:embed="rId2">
            <a:extLst>
              <a:ext uri="{28A0092B-C50C-407E-A947-70E740481C1C}">
                <a14:useLocalDpi xmlns:a14="http://schemas.microsoft.com/office/drawing/2010/main" val="0"/>
              </a:ext>
            </a:extLst>
          </a:blip>
          <a:srcRect t="10227" r="24468"/>
          <a:stretch/>
        </p:blipFill>
        <p:spPr>
          <a:xfrm>
            <a:off x="4338165" y="159663"/>
            <a:ext cx="5820802" cy="2446225"/>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E7FC48C8-505C-2048-91E8-E44628228140}"/>
              </a:ext>
            </a:extLst>
          </p:cNvPr>
          <p:cNvPicPr>
            <a:picLocks noChangeAspect="1"/>
          </p:cNvPicPr>
          <p:nvPr/>
        </p:nvPicPr>
        <p:blipFill rotWithShape="1">
          <a:blip r:embed="rId3">
            <a:extLst>
              <a:ext uri="{28A0092B-C50C-407E-A947-70E740481C1C}">
                <a14:useLocalDpi xmlns:a14="http://schemas.microsoft.com/office/drawing/2010/main" val="0"/>
              </a:ext>
            </a:extLst>
          </a:blip>
          <a:srcRect l="8114" t="66373" r="65629"/>
          <a:stretch/>
        </p:blipFill>
        <p:spPr>
          <a:xfrm>
            <a:off x="4391024" y="4252111"/>
            <a:ext cx="6253281" cy="2446224"/>
          </a:xfrm>
          <a:prstGeom prst="rect">
            <a:avLst/>
          </a:prstGeom>
        </p:spPr>
      </p:pic>
      <p:sp>
        <p:nvSpPr>
          <p:cNvPr id="2" name="Title 1">
            <a:extLst>
              <a:ext uri="{FF2B5EF4-FFF2-40B4-BE49-F238E27FC236}">
                <a16:creationId xmlns:a16="http://schemas.microsoft.com/office/drawing/2014/main" id="{CC096155-5164-2C43-A559-06110D0B1DCB}"/>
              </a:ext>
            </a:extLst>
          </p:cNvPr>
          <p:cNvSpPr>
            <a:spLocks noGrp="1"/>
          </p:cNvSpPr>
          <p:nvPr>
            <p:ph type="title"/>
          </p:nvPr>
        </p:nvSpPr>
        <p:spPr>
          <a:xfrm>
            <a:off x="83442" y="1716174"/>
            <a:ext cx="2514601" cy="2322426"/>
          </a:xfrm>
          <a:prstGeom prst="ellipse">
            <a:avLst/>
          </a:prstGeom>
          <a:solidFill>
            <a:srgbClr val="262626"/>
          </a:solidFill>
          <a:ln w="174625" cmpd="thinThick">
            <a:solidFill>
              <a:srgbClr val="262626"/>
            </a:solidFill>
          </a:ln>
        </p:spPr>
        <p:txBody>
          <a:bodyPr anchor="ctr">
            <a:normAutofit fontScale="90000"/>
          </a:bodyPr>
          <a:lstStyle/>
          <a:p>
            <a:pPr algn="ctr"/>
            <a:r>
              <a:rPr lang="en-US" sz="2600" dirty="0">
                <a:solidFill>
                  <a:srgbClr val="FFFFFF"/>
                </a:solidFill>
              </a:rPr>
              <a:t>2 supervised </a:t>
            </a:r>
            <a:br>
              <a:rPr lang="en-US" sz="2600" dirty="0">
                <a:solidFill>
                  <a:srgbClr val="FFFFFF"/>
                </a:solidFill>
              </a:rPr>
            </a:br>
            <a:r>
              <a:rPr lang="en-US" sz="2600" dirty="0">
                <a:solidFill>
                  <a:srgbClr val="FFFFFF"/>
                </a:solidFill>
              </a:rPr>
              <a:t>Models accuracy:- </a:t>
            </a:r>
            <a:br>
              <a:rPr lang="en-US" sz="2600" dirty="0">
                <a:solidFill>
                  <a:srgbClr val="FFFFFF"/>
                </a:solidFill>
              </a:rPr>
            </a:br>
            <a:endParaRPr lang="en-US" sz="2600" dirty="0">
              <a:solidFill>
                <a:srgbClr val="FFFFFF"/>
              </a:solidFill>
            </a:endParaRPr>
          </a:p>
        </p:txBody>
      </p:sp>
      <p:sp>
        <p:nvSpPr>
          <p:cNvPr id="8" name="TextBox 7">
            <a:extLst>
              <a:ext uri="{FF2B5EF4-FFF2-40B4-BE49-F238E27FC236}">
                <a16:creationId xmlns:a16="http://schemas.microsoft.com/office/drawing/2014/main" id="{B3B355D4-0DBF-B44E-B98D-50E89A328293}"/>
              </a:ext>
            </a:extLst>
          </p:cNvPr>
          <p:cNvSpPr txBox="1"/>
          <p:nvPr/>
        </p:nvSpPr>
        <p:spPr>
          <a:xfrm>
            <a:off x="1827212" y="159665"/>
            <a:ext cx="2514600" cy="369332"/>
          </a:xfrm>
          <a:prstGeom prst="rect">
            <a:avLst/>
          </a:prstGeom>
          <a:noFill/>
        </p:spPr>
        <p:txBody>
          <a:bodyPr wrap="square" rtlCol="0" anchor="ctr">
            <a:spAutoFit/>
          </a:bodyPr>
          <a:lstStyle/>
          <a:p>
            <a:pPr algn="ctr"/>
            <a:r>
              <a:rPr lang="en-US" sz="1800" b="1" dirty="0">
                <a:latin typeface="Arial" panose="020B0604020202020204" pitchFamily="34" charset="0"/>
                <a:cs typeface="Arial" panose="020B0604020202020204" pitchFamily="34" charset="0"/>
              </a:rPr>
              <a:t>Logistic Regression </a:t>
            </a:r>
          </a:p>
        </p:txBody>
      </p:sp>
      <p:sp>
        <p:nvSpPr>
          <p:cNvPr id="12" name="TextBox 11">
            <a:extLst>
              <a:ext uri="{FF2B5EF4-FFF2-40B4-BE49-F238E27FC236}">
                <a16:creationId xmlns:a16="http://schemas.microsoft.com/office/drawing/2014/main" id="{4964CC70-92BA-2346-9193-486509991C6E}"/>
              </a:ext>
            </a:extLst>
          </p:cNvPr>
          <p:cNvSpPr txBox="1"/>
          <p:nvPr/>
        </p:nvSpPr>
        <p:spPr>
          <a:xfrm>
            <a:off x="1725527" y="4464750"/>
            <a:ext cx="2514600" cy="369332"/>
          </a:xfrm>
          <a:prstGeom prst="rect">
            <a:avLst/>
          </a:prstGeom>
          <a:noFill/>
        </p:spPr>
        <p:txBody>
          <a:bodyPr wrap="square" rtlCol="0" anchor="ctr">
            <a:spAutoFit/>
          </a:bodyPr>
          <a:lstStyle/>
          <a:p>
            <a:pPr algn="ctr"/>
            <a:r>
              <a:rPr lang="en-US" sz="1800" b="1" dirty="0">
                <a:latin typeface="Arial" panose="020B0604020202020204" pitchFamily="34" charset="0"/>
                <a:cs typeface="Arial" panose="020B0604020202020204" pitchFamily="34" charset="0"/>
              </a:rPr>
              <a:t>KNN</a:t>
            </a:r>
          </a:p>
        </p:txBody>
      </p:sp>
      <p:sp>
        <p:nvSpPr>
          <p:cNvPr id="17" name="Oval 16">
            <a:extLst>
              <a:ext uri="{FF2B5EF4-FFF2-40B4-BE49-F238E27FC236}">
                <a16:creationId xmlns:a16="http://schemas.microsoft.com/office/drawing/2014/main" id="{D10095C5-0B61-244C-A98C-6C6E09698AB3}"/>
              </a:ext>
            </a:extLst>
          </p:cNvPr>
          <p:cNvSpPr/>
          <p:nvPr/>
        </p:nvSpPr>
        <p:spPr>
          <a:xfrm>
            <a:off x="4037012" y="0"/>
            <a:ext cx="5449888" cy="1716174"/>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A6723BD-FE6E-EE4A-B4B1-606EB1522870}"/>
              </a:ext>
            </a:extLst>
          </p:cNvPr>
          <p:cNvCxnSpPr/>
          <p:nvPr/>
        </p:nvCxnSpPr>
        <p:spPr>
          <a:xfrm flipH="1">
            <a:off x="3706727" y="1328701"/>
            <a:ext cx="533400" cy="1277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9692AA-BE2E-104B-8A32-72712C48392C}"/>
              </a:ext>
            </a:extLst>
          </p:cNvPr>
          <p:cNvSpPr txBox="1"/>
          <p:nvPr/>
        </p:nvSpPr>
        <p:spPr>
          <a:xfrm>
            <a:off x="2982827" y="2563532"/>
            <a:ext cx="2044785" cy="954107"/>
          </a:xfrm>
          <a:prstGeom prst="rect">
            <a:avLst/>
          </a:prstGeom>
          <a:noFill/>
        </p:spPr>
        <p:txBody>
          <a:bodyPr wrap="square" rtlCol="0" anchor="ctr">
            <a:spAutoFit/>
          </a:bodyPr>
          <a:lstStyle/>
          <a:p>
            <a:pPr algn="ctr"/>
            <a:r>
              <a:rPr lang="en-US" sz="2800" b="1" dirty="0">
                <a:solidFill>
                  <a:srgbClr val="7030A0"/>
                </a:solidFill>
                <a:latin typeface="Arial" panose="020B0604020202020204" pitchFamily="34" charset="0"/>
                <a:cs typeface="Arial" panose="020B0604020202020204" pitchFamily="34" charset="0"/>
              </a:rPr>
              <a:t>Final Model</a:t>
            </a:r>
          </a:p>
        </p:txBody>
      </p:sp>
    </p:spTree>
    <p:extLst>
      <p:ext uri="{BB962C8B-B14F-4D97-AF65-F5344CB8AC3E}">
        <p14:creationId xmlns:p14="http://schemas.microsoft.com/office/powerpoint/2010/main" val="183229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6235655" y="1676688"/>
            <a:ext cx="3797178" cy="4839577"/>
          </a:xfrm>
          <a:custGeom>
            <a:avLst/>
            <a:gdLst>
              <a:gd name="connsiteX0" fmla="*/ 3152498 w 3797178"/>
              <a:gd name="connsiteY0" fmla="*/ 0 h 4839577"/>
              <a:gd name="connsiteX1" fmla="*/ 3654853 w 3797178"/>
              <a:gd name="connsiteY1" fmla="*/ 502355 h 4839577"/>
              <a:gd name="connsiteX2" fmla="*/ 3507717 w 3797178"/>
              <a:gd name="connsiteY2" fmla="*/ 857574 h 4839577"/>
              <a:gd name="connsiteX3" fmla="*/ 3441700 w 3797178"/>
              <a:gd name="connsiteY3" fmla="*/ 912042 h 4839577"/>
              <a:gd name="connsiteX4" fmla="*/ 3375461 w 3797178"/>
              <a:gd name="connsiteY4" fmla="*/ 970265 h 4839577"/>
              <a:gd name="connsiteX5" fmla="*/ 3485077 w 3797178"/>
              <a:gd name="connsiteY5" fmla="*/ 1638448 h 4839577"/>
              <a:gd name="connsiteX6" fmla="*/ 3480650 w 3797178"/>
              <a:gd name="connsiteY6" fmla="*/ 1637990 h 4839577"/>
              <a:gd name="connsiteX7" fmla="*/ 3568135 w 3797178"/>
              <a:gd name="connsiteY7" fmla="*/ 1710171 h 4839577"/>
              <a:gd name="connsiteX8" fmla="*/ 3797178 w 3797178"/>
              <a:gd name="connsiteY8" fmla="*/ 2263130 h 4839577"/>
              <a:gd name="connsiteX9" fmla="*/ 3172777 w 3797178"/>
              <a:gd name="connsiteY9" fmla="*/ 3029245 h 4839577"/>
              <a:gd name="connsiteX10" fmla="*/ 3160774 w 3797178"/>
              <a:gd name="connsiteY10" fmla="*/ 3031077 h 4839577"/>
              <a:gd name="connsiteX11" fmla="*/ 3050716 w 3797178"/>
              <a:gd name="connsiteY11" fmla="*/ 3089584 h 4839577"/>
              <a:gd name="connsiteX12" fmla="*/ 3019939 w 3797178"/>
              <a:gd name="connsiteY12" fmla="*/ 3799829 h 4839577"/>
              <a:gd name="connsiteX13" fmla="*/ 3015386 w 3797178"/>
              <a:gd name="connsiteY13" fmla="*/ 3799109 h 4839577"/>
              <a:gd name="connsiteX14" fmla="*/ 3067857 w 3797178"/>
              <a:gd name="connsiteY14" fmla="*/ 3842402 h 4839577"/>
              <a:gd name="connsiteX15" fmla="*/ 3238945 w 3797178"/>
              <a:gd name="connsiteY15" fmla="*/ 4255445 h 4839577"/>
              <a:gd name="connsiteX16" fmla="*/ 2654813 w 3797178"/>
              <a:gd name="connsiteY16" fmla="*/ 4839577 h 4839577"/>
              <a:gd name="connsiteX17" fmla="*/ 2070681 w 3797178"/>
              <a:gd name="connsiteY17" fmla="*/ 4255445 h 4839577"/>
              <a:gd name="connsiteX18" fmla="*/ 2427443 w 3797178"/>
              <a:gd name="connsiteY18" fmla="*/ 3717217 h 4839577"/>
              <a:gd name="connsiteX19" fmla="*/ 2471404 w 3797178"/>
              <a:gd name="connsiteY19" fmla="*/ 3703571 h 4839577"/>
              <a:gd name="connsiteX20" fmla="*/ 2558516 w 3797178"/>
              <a:gd name="connsiteY20" fmla="*/ 3655875 h 4839577"/>
              <a:gd name="connsiteX21" fmla="*/ 2600839 w 3797178"/>
              <a:gd name="connsiteY21" fmla="*/ 2926704 h 4839577"/>
              <a:gd name="connsiteX22" fmla="*/ 2605827 w 3797178"/>
              <a:gd name="connsiteY22" fmla="*/ 2927601 h 4839577"/>
              <a:gd name="connsiteX23" fmla="*/ 2577951 w 3797178"/>
              <a:gd name="connsiteY23" fmla="*/ 2911579 h 4839577"/>
              <a:gd name="connsiteX24" fmla="*/ 2521257 w 3797178"/>
              <a:gd name="connsiteY24" fmla="*/ 2864802 h 4839577"/>
              <a:gd name="connsiteX25" fmla="*/ 2525433 w 3797178"/>
              <a:gd name="connsiteY25" fmla="*/ 2874317 h 4839577"/>
              <a:gd name="connsiteX26" fmla="*/ 1573602 w 3797178"/>
              <a:gd name="connsiteY26" fmla="*/ 3273231 h 4839577"/>
              <a:gd name="connsiteX27" fmla="*/ 1564266 w 3797178"/>
              <a:gd name="connsiteY27" fmla="*/ 3328933 h 4839577"/>
              <a:gd name="connsiteX28" fmla="*/ 1562257 w 3797178"/>
              <a:gd name="connsiteY28" fmla="*/ 3368727 h 4839577"/>
              <a:gd name="connsiteX29" fmla="*/ 783150 w 3797178"/>
              <a:gd name="connsiteY29" fmla="*/ 4071804 h 4839577"/>
              <a:gd name="connsiteX30" fmla="*/ 0 w 3797178"/>
              <a:gd name="connsiteY30" fmla="*/ 3288654 h 4839577"/>
              <a:gd name="connsiteX31" fmla="*/ 783150 w 3797178"/>
              <a:gd name="connsiteY31" fmla="*/ 2505504 h 4839577"/>
              <a:gd name="connsiteX32" fmla="*/ 1221017 w 3797178"/>
              <a:gd name="connsiteY32" fmla="*/ 2639254 h 4839577"/>
              <a:gd name="connsiteX33" fmla="*/ 1235975 w 3797178"/>
              <a:gd name="connsiteY33" fmla="*/ 2651596 h 4839577"/>
              <a:gd name="connsiteX34" fmla="*/ 1290702 w 3797178"/>
              <a:gd name="connsiteY34" fmla="*/ 2684225 h 4839577"/>
              <a:gd name="connsiteX35" fmla="*/ 2234920 w 3797178"/>
              <a:gd name="connsiteY35" fmla="*/ 2212329 h 4839577"/>
              <a:gd name="connsiteX36" fmla="*/ 2235655 w 3797178"/>
              <a:gd name="connsiteY36" fmla="*/ 2214003 h 4839577"/>
              <a:gd name="connsiteX37" fmla="*/ 2237212 w 3797178"/>
              <a:gd name="connsiteY37" fmla="*/ 2183175 h 4839577"/>
              <a:gd name="connsiteX38" fmla="*/ 2242263 w 3797178"/>
              <a:gd name="connsiteY38" fmla="*/ 2150078 h 4839577"/>
              <a:gd name="connsiteX39" fmla="*/ 2242064 w 3797178"/>
              <a:gd name="connsiteY39" fmla="*/ 2150417 h 4839577"/>
              <a:gd name="connsiteX40" fmla="*/ 1672918 w 3797178"/>
              <a:gd name="connsiteY40" fmla="*/ 1755901 h 4839577"/>
              <a:gd name="connsiteX41" fmla="*/ 1569419 w 3797178"/>
              <a:gd name="connsiteY41" fmla="*/ 1798709 h 4839577"/>
              <a:gd name="connsiteX42" fmla="*/ 1548685 w 3797178"/>
              <a:gd name="connsiteY42" fmla="*/ 1809963 h 4839577"/>
              <a:gd name="connsiteX43" fmla="*/ 1321315 w 3797178"/>
              <a:gd name="connsiteY43" fmla="*/ 1855867 h 4839577"/>
              <a:gd name="connsiteX44" fmla="*/ 737183 w 3797178"/>
              <a:gd name="connsiteY44" fmla="*/ 1271735 h 4839577"/>
              <a:gd name="connsiteX45" fmla="*/ 1321315 w 3797178"/>
              <a:gd name="connsiteY45" fmla="*/ 687603 h 4839577"/>
              <a:gd name="connsiteX46" fmla="*/ 1893580 w 3797178"/>
              <a:gd name="connsiteY46" fmla="*/ 1154012 h 4839577"/>
              <a:gd name="connsiteX47" fmla="*/ 1902756 w 3797178"/>
              <a:gd name="connsiteY47" fmla="*/ 1245040 h 4839577"/>
              <a:gd name="connsiteX48" fmla="*/ 1903927 w 3797178"/>
              <a:gd name="connsiteY48" fmla="*/ 1243160 h 4839577"/>
              <a:gd name="connsiteX49" fmla="*/ 2542102 w 3797178"/>
              <a:gd name="connsiteY49" fmla="*/ 1638448 h 4839577"/>
              <a:gd name="connsiteX50" fmla="*/ 2535507 w 3797178"/>
              <a:gd name="connsiteY50" fmla="*/ 1649701 h 4839577"/>
              <a:gd name="connsiteX51" fmla="*/ 2577951 w 3797178"/>
              <a:gd name="connsiteY51" fmla="*/ 1614682 h 4839577"/>
              <a:gd name="connsiteX52" fmla="*/ 2686513 w 3797178"/>
              <a:gd name="connsiteY52" fmla="*/ 1555756 h 4839577"/>
              <a:gd name="connsiteX53" fmla="*/ 2680214 w 3797178"/>
              <a:gd name="connsiteY53" fmla="*/ 1555104 h 4839577"/>
              <a:gd name="connsiteX54" fmla="*/ 2867901 w 3797178"/>
              <a:gd name="connsiteY54" fmla="*/ 951839 h 4839577"/>
              <a:gd name="connsiteX55" fmla="*/ 2802586 w 3797178"/>
              <a:gd name="connsiteY55" fmla="*/ 861952 h 4839577"/>
              <a:gd name="connsiteX56" fmla="*/ 2797280 w 3797178"/>
              <a:gd name="connsiteY56" fmla="*/ 857574 h 4839577"/>
              <a:gd name="connsiteX57" fmla="*/ 2650143 w 3797178"/>
              <a:gd name="connsiteY57" fmla="*/ 502355 h 4839577"/>
              <a:gd name="connsiteX58" fmla="*/ 3152498 w 3797178"/>
              <a:gd name="connsiteY58" fmla="*/ 0 h 483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797178" h="4839577">
                <a:moveTo>
                  <a:pt x="3152498" y="0"/>
                </a:moveTo>
                <a:cubicBezTo>
                  <a:pt x="3429941" y="0"/>
                  <a:pt x="3654853" y="224912"/>
                  <a:pt x="3654853" y="502355"/>
                </a:cubicBezTo>
                <a:cubicBezTo>
                  <a:pt x="3654853" y="641077"/>
                  <a:pt x="3598625" y="766666"/>
                  <a:pt x="3507717" y="857574"/>
                </a:cubicBezTo>
                <a:lnTo>
                  <a:pt x="3441700" y="912042"/>
                </a:lnTo>
                <a:lnTo>
                  <a:pt x="3375461" y="970265"/>
                </a:lnTo>
                <a:cubicBezTo>
                  <a:pt x="3225583" y="1136475"/>
                  <a:pt x="3203098" y="1429394"/>
                  <a:pt x="3485077" y="1638448"/>
                </a:cubicBezTo>
                <a:lnTo>
                  <a:pt x="3480650" y="1637990"/>
                </a:lnTo>
                <a:lnTo>
                  <a:pt x="3568135" y="1710171"/>
                </a:lnTo>
                <a:cubicBezTo>
                  <a:pt x="3709649" y="1851686"/>
                  <a:pt x="3797178" y="2047186"/>
                  <a:pt x="3797178" y="2263130"/>
                </a:cubicBezTo>
                <a:cubicBezTo>
                  <a:pt x="3797178" y="2641032"/>
                  <a:pt x="3529122" y="2956326"/>
                  <a:pt x="3172777" y="3029245"/>
                </a:cubicBezTo>
                <a:lnTo>
                  <a:pt x="3160774" y="3031077"/>
                </a:lnTo>
                <a:lnTo>
                  <a:pt x="3050716" y="3089584"/>
                </a:lnTo>
                <a:cubicBezTo>
                  <a:pt x="2813779" y="3257053"/>
                  <a:pt x="2801393" y="3583136"/>
                  <a:pt x="3019939" y="3799829"/>
                </a:cubicBezTo>
                <a:lnTo>
                  <a:pt x="3015386" y="3799109"/>
                </a:lnTo>
                <a:lnTo>
                  <a:pt x="3067857" y="3842402"/>
                </a:lnTo>
                <a:cubicBezTo>
                  <a:pt x="3173564" y="3948109"/>
                  <a:pt x="3238945" y="4094142"/>
                  <a:pt x="3238945" y="4255445"/>
                </a:cubicBezTo>
                <a:cubicBezTo>
                  <a:pt x="3238945" y="4578052"/>
                  <a:pt x="2977420" y="4839577"/>
                  <a:pt x="2654813" y="4839577"/>
                </a:cubicBezTo>
                <a:cubicBezTo>
                  <a:pt x="2332206" y="4839577"/>
                  <a:pt x="2070681" y="4578052"/>
                  <a:pt x="2070681" y="4255445"/>
                </a:cubicBezTo>
                <a:cubicBezTo>
                  <a:pt x="2070681" y="4013490"/>
                  <a:pt x="2217789" y="3805893"/>
                  <a:pt x="2427443" y="3717217"/>
                </a:cubicBezTo>
                <a:lnTo>
                  <a:pt x="2471404" y="3703571"/>
                </a:lnTo>
                <a:lnTo>
                  <a:pt x="2558516" y="3655875"/>
                </a:lnTo>
                <a:cubicBezTo>
                  <a:pt x="2776208" y="3499114"/>
                  <a:pt x="2864761" y="3158214"/>
                  <a:pt x="2600839" y="2926704"/>
                </a:cubicBezTo>
                <a:lnTo>
                  <a:pt x="2605827" y="2927601"/>
                </a:lnTo>
                <a:lnTo>
                  <a:pt x="2577951" y="2911579"/>
                </a:lnTo>
                <a:lnTo>
                  <a:pt x="2521257" y="2864802"/>
                </a:lnTo>
                <a:lnTo>
                  <a:pt x="2525433" y="2874317"/>
                </a:lnTo>
                <a:cubicBezTo>
                  <a:pt x="2160804" y="2636192"/>
                  <a:pt x="1674788" y="2841760"/>
                  <a:pt x="1573602" y="3273231"/>
                </a:cubicBezTo>
                <a:lnTo>
                  <a:pt x="1564266" y="3328933"/>
                </a:lnTo>
                <a:lnTo>
                  <a:pt x="1562257" y="3368727"/>
                </a:lnTo>
                <a:cubicBezTo>
                  <a:pt x="1522151" y="3763635"/>
                  <a:pt x="1188639" y="4071804"/>
                  <a:pt x="783150" y="4071804"/>
                </a:cubicBezTo>
                <a:cubicBezTo>
                  <a:pt x="350628" y="4071804"/>
                  <a:pt x="0" y="3721176"/>
                  <a:pt x="0" y="3288654"/>
                </a:cubicBezTo>
                <a:cubicBezTo>
                  <a:pt x="0" y="2856132"/>
                  <a:pt x="350628" y="2505504"/>
                  <a:pt x="783150" y="2505504"/>
                </a:cubicBezTo>
                <a:cubicBezTo>
                  <a:pt x="945346" y="2505504"/>
                  <a:pt x="1096025" y="2554811"/>
                  <a:pt x="1221017" y="2639254"/>
                </a:cubicBezTo>
                <a:lnTo>
                  <a:pt x="1235975" y="2651596"/>
                </a:lnTo>
                <a:lnTo>
                  <a:pt x="1290702" y="2684225"/>
                </a:lnTo>
                <a:cubicBezTo>
                  <a:pt x="1662211" y="2878011"/>
                  <a:pt x="2151577" y="2732484"/>
                  <a:pt x="2234920" y="2212329"/>
                </a:cubicBezTo>
                <a:lnTo>
                  <a:pt x="2235655" y="2214003"/>
                </a:lnTo>
                <a:lnTo>
                  <a:pt x="2237212" y="2183175"/>
                </a:lnTo>
                <a:lnTo>
                  <a:pt x="2242263" y="2150078"/>
                </a:lnTo>
                <a:lnTo>
                  <a:pt x="2242064" y="2150417"/>
                </a:lnTo>
                <a:cubicBezTo>
                  <a:pt x="2220534" y="1828849"/>
                  <a:pt x="1951057" y="1675011"/>
                  <a:pt x="1672918" y="1755901"/>
                </a:cubicBezTo>
                <a:lnTo>
                  <a:pt x="1569419" y="1798709"/>
                </a:lnTo>
                <a:lnTo>
                  <a:pt x="1548685" y="1809963"/>
                </a:lnTo>
                <a:cubicBezTo>
                  <a:pt x="1478801" y="1839522"/>
                  <a:pt x="1401967" y="1855867"/>
                  <a:pt x="1321315" y="1855867"/>
                </a:cubicBezTo>
                <a:cubicBezTo>
                  <a:pt x="998708" y="1855867"/>
                  <a:pt x="737183" y="1594342"/>
                  <a:pt x="737183" y="1271735"/>
                </a:cubicBezTo>
                <a:cubicBezTo>
                  <a:pt x="737183" y="949128"/>
                  <a:pt x="998708" y="687603"/>
                  <a:pt x="1321315" y="687603"/>
                </a:cubicBezTo>
                <a:cubicBezTo>
                  <a:pt x="1603596" y="687603"/>
                  <a:pt x="1839112" y="887833"/>
                  <a:pt x="1893580" y="1154012"/>
                </a:cubicBezTo>
                <a:lnTo>
                  <a:pt x="1902756" y="1245040"/>
                </a:lnTo>
                <a:lnTo>
                  <a:pt x="1903927" y="1243160"/>
                </a:lnTo>
                <a:cubicBezTo>
                  <a:pt x="1904720" y="1553517"/>
                  <a:pt x="2246034" y="1782910"/>
                  <a:pt x="2542102" y="1638448"/>
                </a:cubicBezTo>
                <a:lnTo>
                  <a:pt x="2535507" y="1649701"/>
                </a:lnTo>
                <a:lnTo>
                  <a:pt x="2577951" y="1614682"/>
                </a:lnTo>
                <a:lnTo>
                  <a:pt x="2686513" y="1555756"/>
                </a:lnTo>
                <a:lnTo>
                  <a:pt x="2680214" y="1555104"/>
                </a:lnTo>
                <a:cubicBezTo>
                  <a:pt x="2892047" y="1447451"/>
                  <a:pt x="2994489" y="1179363"/>
                  <a:pt x="2867901" y="951839"/>
                </a:cubicBezTo>
                <a:lnTo>
                  <a:pt x="2802586" y="861952"/>
                </a:lnTo>
                <a:lnTo>
                  <a:pt x="2797280" y="857574"/>
                </a:lnTo>
                <a:cubicBezTo>
                  <a:pt x="2706371" y="766666"/>
                  <a:pt x="2650143" y="641077"/>
                  <a:pt x="2650143" y="502355"/>
                </a:cubicBezTo>
                <a:cubicBezTo>
                  <a:pt x="2650143" y="224912"/>
                  <a:pt x="2875055" y="0"/>
                  <a:pt x="3152498" y="0"/>
                </a:cubicBezTo>
                <a:close/>
              </a:path>
            </a:pathLst>
          </a:cu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Oval 3"/>
          <p:cNvSpPr>
            <a:spLocks noChangeAspect="1"/>
          </p:cNvSpPr>
          <p:nvPr/>
        </p:nvSpPr>
        <p:spPr>
          <a:xfrm>
            <a:off x="8380160" y="5421824"/>
            <a:ext cx="1020616" cy="1020616"/>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D</a:t>
            </a:r>
          </a:p>
        </p:txBody>
      </p:sp>
      <p:sp>
        <p:nvSpPr>
          <p:cNvPr id="5" name="Oval 4"/>
          <p:cNvSpPr>
            <a:spLocks noChangeAspect="1"/>
          </p:cNvSpPr>
          <p:nvPr/>
        </p:nvSpPr>
        <p:spPr>
          <a:xfrm>
            <a:off x="8953632" y="1744521"/>
            <a:ext cx="869042" cy="869042"/>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chemeClr val="tx1">
                    <a:lumMod val="65000"/>
                    <a:lumOff val="35000"/>
                  </a:schemeClr>
                </a:solidFill>
              </a:rPr>
              <a:t>A</a:t>
            </a:r>
          </a:p>
        </p:txBody>
      </p:sp>
      <p:grpSp>
        <p:nvGrpSpPr>
          <p:cNvPr id="9" name="Group 8">
            <a:extLst>
              <a:ext uri="{FF2B5EF4-FFF2-40B4-BE49-F238E27FC236}">
                <a16:creationId xmlns:a16="http://schemas.microsoft.com/office/drawing/2014/main" id="{3DB12158-EFE0-B24A-AC74-3E4A22E10726}"/>
              </a:ext>
            </a:extLst>
          </p:cNvPr>
          <p:cNvGrpSpPr/>
          <p:nvPr/>
        </p:nvGrpSpPr>
        <p:grpSpPr>
          <a:xfrm>
            <a:off x="504301" y="3059405"/>
            <a:ext cx="5738672" cy="2027632"/>
            <a:chOff x="504301" y="3059405"/>
            <a:chExt cx="5738672" cy="2027632"/>
          </a:xfrm>
        </p:grpSpPr>
        <p:sp>
          <p:nvSpPr>
            <p:cNvPr id="35" name="TextBox 34"/>
            <p:cNvSpPr txBox="1"/>
            <p:nvPr/>
          </p:nvSpPr>
          <p:spPr>
            <a:xfrm>
              <a:off x="789614" y="3059405"/>
              <a:ext cx="5144355" cy="1127357"/>
            </a:xfrm>
            <a:prstGeom prst="rect">
              <a:avLst/>
            </a:prstGeom>
            <a:noFill/>
          </p:spPr>
          <p:txBody>
            <a:bodyPr wrap="square" rtlCol="0">
              <a:noAutofit/>
            </a:bodyPr>
            <a:lstStyle/>
            <a:p>
              <a:r>
                <a:rPr lang="es-UY" sz="3200" b="1" dirty="0">
                  <a:solidFill>
                    <a:schemeClr val="tx1">
                      <a:lumMod val="75000"/>
                      <a:lumOff val="25000"/>
                    </a:schemeClr>
                  </a:solidFill>
                  <a:latin typeface="Arial" panose="020B0604020202020204" pitchFamily="34" charset="0"/>
                  <a:cs typeface="Arial" panose="020B0604020202020204" pitchFamily="34" charset="0"/>
                </a:rPr>
                <a:t>Human and machine text calssified by Logistic regression model</a:t>
              </a:r>
            </a:p>
          </p:txBody>
        </p:sp>
        <p:sp>
          <p:nvSpPr>
            <p:cNvPr id="36" name="Freeform 35"/>
            <p:cNvSpPr/>
            <p:nvPr/>
          </p:nvSpPr>
          <p:spPr>
            <a:xfrm flipH="1" flipV="1">
              <a:off x="504301" y="3548458"/>
              <a:ext cx="5738672" cy="1538579"/>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grpSp>
      <p:grpSp>
        <p:nvGrpSpPr>
          <p:cNvPr id="10" name="Group 9">
            <a:extLst>
              <a:ext uri="{FF2B5EF4-FFF2-40B4-BE49-F238E27FC236}">
                <a16:creationId xmlns:a16="http://schemas.microsoft.com/office/drawing/2014/main" id="{E46F3047-47E1-B046-8987-F5021C7794FC}"/>
              </a:ext>
            </a:extLst>
          </p:cNvPr>
          <p:cNvGrpSpPr/>
          <p:nvPr/>
        </p:nvGrpSpPr>
        <p:grpSpPr>
          <a:xfrm>
            <a:off x="1622893" y="1610811"/>
            <a:ext cx="5425255" cy="2706937"/>
            <a:chOff x="1622893" y="1610811"/>
            <a:chExt cx="5425255" cy="2706937"/>
          </a:xfrm>
        </p:grpSpPr>
        <p:sp>
          <p:nvSpPr>
            <p:cNvPr id="28" name="TextBox 27"/>
            <p:cNvSpPr txBox="1"/>
            <p:nvPr/>
          </p:nvSpPr>
          <p:spPr>
            <a:xfrm>
              <a:off x="1622893" y="1610811"/>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03</a:t>
              </a:r>
              <a:endParaRPr lang="es-UY" sz="3600" b="1" dirty="0">
                <a:solidFill>
                  <a:srgbClr val="FF6E01"/>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9AFD92C9-519A-2A4F-AFBB-74E640BB4AB1}"/>
                </a:ext>
              </a:extLst>
            </p:cNvPr>
            <p:cNvGrpSpPr/>
            <p:nvPr/>
          </p:nvGrpSpPr>
          <p:grpSpPr>
            <a:xfrm>
              <a:off x="1674811" y="1682582"/>
              <a:ext cx="5373337" cy="2635166"/>
              <a:chOff x="1674811" y="1682582"/>
              <a:chExt cx="5373337" cy="2635166"/>
            </a:xfrm>
          </p:grpSpPr>
          <p:sp>
            <p:nvSpPr>
              <p:cNvPr id="30" name="Freeform 29"/>
              <p:cNvSpPr/>
              <p:nvPr/>
            </p:nvSpPr>
            <p:spPr>
              <a:xfrm flipH="1">
                <a:off x="1674811" y="2434314"/>
                <a:ext cx="5373337" cy="1883434"/>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38" name="TextBox 37">
                <a:extLst>
                  <a:ext uri="{FF2B5EF4-FFF2-40B4-BE49-F238E27FC236}">
                    <a16:creationId xmlns:a16="http://schemas.microsoft.com/office/drawing/2014/main" id="{BF00EBD1-CA1D-2D4F-82EC-943E06E17E7C}"/>
                  </a:ext>
                </a:extLst>
              </p:cNvPr>
              <p:cNvSpPr txBox="1"/>
              <p:nvPr/>
            </p:nvSpPr>
            <p:spPr>
              <a:xfrm>
                <a:off x="2454186" y="1682582"/>
                <a:ext cx="3002095"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RESULTS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grpSp>
      </p:grpSp>
      <p:sp>
        <p:nvSpPr>
          <p:cNvPr id="13" name="Oval 12">
            <a:extLst>
              <a:ext uri="{FF2B5EF4-FFF2-40B4-BE49-F238E27FC236}">
                <a16:creationId xmlns:a16="http://schemas.microsoft.com/office/drawing/2014/main" id="{6A827CA1-EA85-8249-98F8-53D29F7F56B0}"/>
              </a:ext>
            </a:extLst>
          </p:cNvPr>
          <p:cNvSpPr>
            <a:spLocks noChangeAspect="1"/>
          </p:cNvSpPr>
          <p:nvPr/>
        </p:nvSpPr>
        <p:spPr>
          <a:xfrm>
            <a:off x="6377456" y="4317749"/>
            <a:ext cx="1341387" cy="1341387"/>
          </a:xfrm>
          <a:prstGeom prst="ellipse">
            <a:avLst/>
          </a:prstGeom>
          <a:solidFill>
            <a:schemeClr val="accent1">
              <a:lumMod val="7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chemeClr val="bg1"/>
                </a:solidFill>
              </a:rPr>
              <a:t>C</a:t>
            </a:r>
          </a:p>
        </p:txBody>
      </p:sp>
      <p:sp>
        <p:nvSpPr>
          <p:cNvPr id="14" name="Oval 13">
            <a:extLst>
              <a:ext uri="{FF2B5EF4-FFF2-40B4-BE49-F238E27FC236}">
                <a16:creationId xmlns:a16="http://schemas.microsoft.com/office/drawing/2014/main" id="{C9FB5F6E-2020-1E48-9CD5-3896BFA813AC}"/>
              </a:ext>
            </a:extLst>
          </p:cNvPr>
          <p:cNvSpPr>
            <a:spLocks noChangeAspect="1"/>
          </p:cNvSpPr>
          <p:nvPr/>
        </p:nvSpPr>
        <p:spPr>
          <a:xfrm>
            <a:off x="7048149" y="2434314"/>
            <a:ext cx="1010511" cy="1010511"/>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B</a:t>
            </a:r>
          </a:p>
        </p:txBody>
      </p:sp>
    </p:spTree>
    <p:extLst>
      <p:ext uri="{BB962C8B-B14F-4D97-AF65-F5344CB8AC3E}">
        <p14:creationId xmlns:p14="http://schemas.microsoft.com/office/powerpoint/2010/main" val="96964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6155-5164-2C43-A559-06110D0B1DCB}"/>
              </a:ext>
            </a:extLst>
          </p:cNvPr>
          <p:cNvSpPr>
            <a:spLocks noGrp="1"/>
          </p:cNvSpPr>
          <p:nvPr>
            <p:ph type="title"/>
          </p:nvPr>
        </p:nvSpPr>
        <p:spPr>
          <a:xfrm>
            <a:off x="639913" y="3505200"/>
            <a:ext cx="2751637" cy="2709275"/>
          </a:xfrm>
          <a:prstGeom prst="ellipse">
            <a:avLst/>
          </a:prstGeom>
          <a:solidFill>
            <a:srgbClr val="262626"/>
          </a:solidFill>
          <a:ln w="174625" cmpd="thinThick">
            <a:solidFill>
              <a:srgbClr val="262626"/>
            </a:solidFill>
          </a:ln>
        </p:spPr>
        <p:txBody>
          <a:bodyPr anchor="ctr">
            <a:normAutofit fontScale="90000"/>
          </a:bodyPr>
          <a:lstStyle/>
          <a:p>
            <a:pPr algn="ctr"/>
            <a:r>
              <a:rPr lang="en-US" sz="2600" dirty="0">
                <a:solidFill>
                  <a:srgbClr val="FFFFFF"/>
                </a:solidFill>
              </a:rPr>
              <a:t>Logistic regression</a:t>
            </a:r>
            <a:br>
              <a:rPr lang="en-US" sz="2600" dirty="0">
                <a:solidFill>
                  <a:srgbClr val="FFFFFF"/>
                </a:solidFill>
              </a:rPr>
            </a:br>
            <a:r>
              <a:rPr lang="en-US" sz="2600" dirty="0">
                <a:solidFill>
                  <a:srgbClr val="FFFFFF"/>
                </a:solidFill>
              </a:rPr>
              <a:t>accuracy:- </a:t>
            </a:r>
            <a:br>
              <a:rPr lang="en-US" sz="2600" dirty="0">
                <a:solidFill>
                  <a:srgbClr val="FFFFFF"/>
                </a:solidFill>
              </a:rPr>
            </a:br>
            <a:r>
              <a:rPr lang="en-US" sz="2600" dirty="0">
                <a:solidFill>
                  <a:srgbClr val="FFFFFF"/>
                </a:solidFill>
              </a:rPr>
              <a:t>Confusion Matrix</a:t>
            </a:r>
          </a:p>
        </p:txBody>
      </p:sp>
      <p:pic>
        <p:nvPicPr>
          <p:cNvPr id="7" name="Picture 6" descr="A picture containing bird&#10;&#10;Description automatically generated">
            <a:extLst>
              <a:ext uri="{FF2B5EF4-FFF2-40B4-BE49-F238E27FC236}">
                <a16:creationId xmlns:a16="http://schemas.microsoft.com/office/drawing/2014/main" id="{4A32FF15-B364-FB4D-9BDE-FA0721B6CF1D}"/>
              </a:ext>
            </a:extLst>
          </p:cNvPr>
          <p:cNvPicPr>
            <a:picLocks noChangeAspect="1"/>
          </p:cNvPicPr>
          <p:nvPr/>
        </p:nvPicPr>
        <p:blipFill rotWithShape="1">
          <a:blip r:embed="rId2">
            <a:extLst>
              <a:ext uri="{28A0092B-C50C-407E-A947-70E740481C1C}">
                <a14:useLocalDpi xmlns:a14="http://schemas.microsoft.com/office/drawing/2010/main" val="0"/>
              </a:ext>
            </a:extLst>
          </a:blip>
          <a:srcRect t="10227" r="24468"/>
          <a:stretch/>
        </p:blipFill>
        <p:spPr>
          <a:xfrm>
            <a:off x="6627813" y="159663"/>
            <a:ext cx="3531154" cy="1483987"/>
          </a:xfrm>
          <a:prstGeom prst="rect">
            <a:avLst/>
          </a:prstGeom>
        </p:spPr>
      </p:pic>
      <p:sp>
        <p:nvSpPr>
          <p:cNvPr id="9" name="TextBox 8">
            <a:extLst>
              <a:ext uri="{FF2B5EF4-FFF2-40B4-BE49-F238E27FC236}">
                <a16:creationId xmlns:a16="http://schemas.microsoft.com/office/drawing/2014/main" id="{2DA9DAA3-C45D-4744-9D6B-8AE3329AAD94}"/>
              </a:ext>
            </a:extLst>
          </p:cNvPr>
          <p:cNvSpPr txBox="1"/>
          <p:nvPr/>
        </p:nvSpPr>
        <p:spPr>
          <a:xfrm>
            <a:off x="712655" y="643525"/>
            <a:ext cx="5029200" cy="1815882"/>
          </a:xfrm>
          <a:prstGeom prst="rect">
            <a:avLst/>
          </a:prstGeom>
          <a:noFill/>
        </p:spPr>
        <p:txBody>
          <a:bodyPr wrap="square" rtlCol="0" anchor="ctr">
            <a:spAutoFit/>
          </a:bodyPr>
          <a:lstStyle/>
          <a:p>
            <a:pPr algn="ctr"/>
            <a:r>
              <a:rPr lang="en-US" sz="2800" b="1" dirty="0">
                <a:solidFill>
                  <a:srgbClr val="7030A0"/>
                </a:solidFill>
                <a:latin typeface="Arial" panose="020B0604020202020204" pitchFamily="34" charset="0"/>
                <a:cs typeface="Arial" panose="020B0604020202020204" pitchFamily="34" charset="0"/>
              </a:rPr>
              <a:t>Final Model- </a:t>
            </a:r>
          </a:p>
          <a:p>
            <a:pPr algn="ctr"/>
            <a:r>
              <a:rPr lang="en-US" sz="2800" b="1" dirty="0">
                <a:solidFill>
                  <a:srgbClr val="7030A0"/>
                </a:solidFill>
                <a:latin typeface="Arial" panose="020B0604020202020204" pitchFamily="34" charset="0"/>
                <a:cs typeface="Arial" panose="020B0604020202020204" pitchFamily="34" charset="0"/>
              </a:rPr>
              <a:t>The final training data used equal number of human and machine text data </a:t>
            </a:r>
          </a:p>
        </p:txBody>
      </p:sp>
      <p:pic>
        <p:nvPicPr>
          <p:cNvPr id="11" name="Picture 10" descr="A screenshot of a cell phone&#10;&#10;Description automatically generated">
            <a:extLst>
              <a:ext uri="{FF2B5EF4-FFF2-40B4-BE49-F238E27FC236}">
                <a16:creationId xmlns:a16="http://schemas.microsoft.com/office/drawing/2014/main" id="{67230B41-F857-0141-B039-180971BCAFDF}"/>
              </a:ext>
            </a:extLst>
          </p:cNvPr>
          <p:cNvPicPr>
            <a:picLocks noChangeAspect="1"/>
          </p:cNvPicPr>
          <p:nvPr/>
        </p:nvPicPr>
        <p:blipFill rotWithShape="1">
          <a:blip r:embed="rId3">
            <a:extLst>
              <a:ext uri="{28A0092B-C50C-407E-A947-70E740481C1C}">
                <a14:useLocalDpi xmlns:a14="http://schemas.microsoft.com/office/drawing/2010/main" val="0"/>
              </a:ext>
            </a:extLst>
          </a:blip>
          <a:srcRect l="-306" t="-4062" r="32204" b="4062"/>
          <a:stretch/>
        </p:blipFill>
        <p:spPr>
          <a:xfrm>
            <a:off x="6464641" y="1737554"/>
            <a:ext cx="5084271" cy="4942248"/>
          </a:xfrm>
          <a:prstGeom prst="rect">
            <a:avLst/>
          </a:prstGeom>
        </p:spPr>
      </p:pic>
    </p:spTree>
    <p:extLst>
      <p:ext uri="{BB962C8B-B14F-4D97-AF65-F5344CB8AC3E}">
        <p14:creationId xmlns:p14="http://schemas.microsoft.com/office/powerpoint/2010/main" val="31711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8240834" y="990600"/>
            <a:ext cx="3797178" cy="5010589"/>
          </a:xfrm>
          <a:custGeom>
            <a:avLst/>
            <a:gdLst>
              <a:gd name="connsiteX0" fmla="*/ 3152498 w 3797178"/>
              <a:gd name="connsiteY0" fmla="*/ 0 h 4839577"/>
              <a:gd name="connsiteX1" fmla="*/ 3654853 w 3797178"/>
              <a:gd name="connsiteY1" fmla="*/ 502355 h 4839577"/>
              <a:gd name="connsiteX2" fmla="*/ 3507717 w 3797178"/>
              <a:gd name="connsiteY2" fmla="*/ 857574 h 4839577"/>
              <a:gd name="connsiteX3" fmla="*/ 3441700 w 3797178"/>
              <a:gd name="connsiteY3" fmla="*/ 912042 h 4839577"/>
              <a:gd name="connsiteX4" fmla="*/ 3375461 w 3797178"/>
              <a:gd name="connsiteY4" fmla="*/ 970265 h 4839577"/>
              <a:gd name="connsiteX5" fmla="*/ 3485077 w 3797178"/>
              <a:gd name="connsiteY5" fmla="*/ 1638448 h 4839577"/>
              <a:gd name="connsiteX6" fmla="*/ 3480650 w 3797178"/>
              <a:gd name="connsiteY6" fmla="*/ 1637990 h 4839577"/>
              <a:gd name="connsiteX7" fmla="*/ 3568135 w 3797178"/>
              <a:gd name="connsiteY7" fmla="*/ 1710171 h 4839577"/>
              <a:gd name="connsiteX8" fmla="*/ 3797178 w 3797178"/>
              <a:gd name="connsiteY8" fmla="*/ 2263130 h 4839577"/>
              <a:gd name="connsiteX9" fmla="*/ 3172777 w 3797178"/>
              <a:gd name="connsiteY9" fmla="*/ 3029245 h 4839577"/>
              <a:gd name="connsiteX10" fmla="*/ 3160774 w 3797178"/>
              <a:gd name="connsiteY10" fmla="*/ 3031077 h 4839577"/>
              <a:gd name="connsiteX11" fmla="*/ 3050716 w 3797178"/>
              <a:gd name="connsiteY11" fmla="*/ 3089584 h 4839577"/>
              <a:gd name="connsiteX12" fmla="*/ 3019939 w 3797178"/>
              <a:gd name="connsiteY12" fmla="*/ 3799829 h 4839577"/>
              <a:gd name="connsiteX13" fmla="*/ 3015386 w 3797178"/>
              <a:gd name="connsiteY13" fmla="*/ 3799109 h 4839577"/>
              <a:gd name="connsiteX14" fmla="*/ 3067857 w 3797178"/>
              <a:gd name="connsiteY14" fmla="*/ 3842402 h 4839577"/>
              <a:gd name="connsiteX15" fmla="*/ 3238945 w 3797178"/>
              <a:gd name="connsiteY15" fmla="*/ 4255445 h 4839577"/>
              <a:gd name="connsiteX16" fmla="*/ 2654813 w 3797178"/>
              <a:gd name="connsiteY16" fmla="*/ 4839577 h 4839577"/>
              <a:gd name="connsiteX17" fmla="*/ 2070681 w 3797178"/>
              <a:gd name="connsiteY17" fmla="*/ 4255445 h 4839577"/>
              <a:gd name="connsiteX18" fmla="*/ 2427443 w 3797178"/>
              <a:gd name="connsiteY18" fmla="*/ 3717217 h 4839577"/>
              <a:gd name="connsiteX19" fmla="*/ 2471404 w 3797178"/>
              <a:gd name="connsiteY19" fmla="*/ 3703571 h 4839577"/>
              <a:gd name="connsiteX20" fmla="*/ 2558516 w 3797178"/>
              <a:gd name="connsiteY20" fmla="*/ 3655875 h 4839577"/>
              <a:gd name="connsiteX21" fmla="*/ 2600839 w 3797178"/>
              <a:gd name="connsiteY21" fmla="*/ 2926704 h 4839577"/>
              <a:gd name="connsiteX22" fmla="*/ 2605827 w 3797178"/>
              <a:gd name="connsiteY22" fmla="*/ 2927601 h 4839577"/>
              <a:gd name="connsiteX23" fmla="*/ 2577951 w 3797178"/>
              <a:gd name="connsiteY23" fmla="*/ 2911579 h 4839577"/>
              <a:gd name="connsiteX24" fmla="*/ 2521257 w 3797178"/>
              <a:gd name="connsiteY24" fmla="*/ 2864802 h 4839577"/>
              <a:gd name="connsiteX25" fmla="*/ 2525433 w 3797178"/>
              <a:gd name="connsiteY25" fmla="*/ 2874317 h 4839577"/>
              <a:gd name="connsiteX26" fmla="*/ 1573602 w 3797178"/>
              <a:gd name="connsiteY26" fmla="*/ 3273231 h 4839577"/>
              <a:gd name="connsiteX27" fmla="*/ 1564266 w 3797178"/>
              <a:gd name="connsiteY27" fmla="*/ 3328933 h 4839577"/>
              <a:gd name="connsiteX28" fmla="*/ 1562257 w 3797178"/>
              <a:gd name="connsiteY28" fmla="*/ 3368727 h 4839577"/>
              <a:gd name="connsiteX29" fmla="*/ 783150 w 3797178"/>
              <a:gd name="connsiteY29" fmla="*/ 4071804 h 4839577"/>
              <a:gd name="connsiteX30" fmla="*/ 0 w 3797178"/>
              <a:gd name="connsiteY30" fmla="*/ 3288654 h 4839577"/>
              <a:gd name="connsiteX31" fmla="*/ 783150 w 3797178"/>
              <a:gd name="connsiteY31" fmla="*/ 2505504 h 4839577"/>
              <a:gd name="connsiteX32" fmla="*/ 1221017 w 3797178"/>
              <a:gd name="connsiteY32" fmla="*/ 2639254 h 4839577"/>
              <a:gd name="connsiteX33" fmla="*/ 1235975 w 3797178"/>
              <a:gd name="connsiteY33" fmla="*/ 2651596 h 4839577"/>
              <a:gd name="connsiteX34" fmla="*/ 1290702 w 3797178"/>
              <a:gd name="connsiteY34" fmla="*/ 2684225 h 4839577"/>
              <a:gd name="connsiteX35" fmla="*/ 2234920 w 3797178"/>
              <a:gd name="connsiteY35" fmla="*/ 2212329 h 4839577"/>
              <a:gd name="connsiteX36" fmla="*/ 2235655 w 3797178"/>
              <a:gd name="connsiteY36" fmla="*/ 2214003 h 4839577"/>
              <a:gd name="connsiteX37" fmla="*/ 2237212 w 3797178"/>
              <a:gd name="connsiteY37" fmla="*/ 2183175 h 4839577"/>
              <a:gd name="connsiteX38" fmla="*/ 2242263 w 3797178"/>
              <a:gd name="connsiteY38" fmla="*/ 2150078 h 4839577"/>
              <a:gd name="connsiteX39" fmla="*/ 2242064 w 3797178"/>
              <a:gd name="connsiteY39" fmla="*/ 2150417 h 4839577"/>
              <a:gd name="connsiteX40" fmla="*/ 1672918 w 3797178"/>
              <a:gd name="connsiteY40" fmla="*/ 1755901 h 4839577"/>
              <a:gd name="connsiteX41" fmla="*/ 1569419 w 3797178"/>
              <a:gd name="connsiteY41" fmla="*/ 1798709 h 4839577"/>
              <a:gd name="connsiteX42" fmla="*/ 1548685 w 3797178"/>
              <a:gd name="connsiteY42" fmla="*/ 1809963 h 4839577"/>
              <a:gd name="connsiteX43" fmla="*/ 1321315 w 3797178"/>
              <a:gd name="connsiteY43" fmla="*/ 1855867 h 4839577"/>
              <a:gd name="connsiteX44" fmla="*/ 737183 w 3797178"/>
              <a:gd name="connsiteY44" fmla="*/ 1271735 h 4839577"/>
              <a:gd name="connsiteX45" fmla="*/ 1321315 w 3797178"/>
              <a:gd name="connsiteY45" fmla="*/ 687603 h 4839577"/>
              <a:gd name="connsiteX46" fmla="*/ 1893580 w 3797178"/>
              <a:gd name="connsiteY46" fmla="*/ 1154012 h 4839577"/>
              <a:gd name="connsiteX47" fmla="*/ 1902756 w 3797178"/>
              <a:gd name="connsiteY47" fmla="*/ 1245040 h 4839577"/>
              <a:gd name="connsiteX48" fmla="*/ 1903927 w 3797178"/>
              <a:gd name="connsiteY48" fmla="*/ 1243160 h 4839577"/>
              <a:gd name="connsiteX49" fmla="*/ 2542102 w 3797178"/>
              <a:gd name="connsiteY49" fmla="*/ 1638448 h 4839577"/>
              <a:gd name="connsiteX50" fmla="*/ 2535507 w 3797178"/>
              <a:gd name="connsiteY50" fmla="*/ 1649701 h 4839577"/>
              <a:gd name="connsiteX51" fmla="*/ 2577951 w 3797178"/>
              <a:gd name="connsiteY51" fmla="*/ 1614682 h 4839577"/>
              <a:gd name="connsiteX52" fmla="*/ 2686513 w 3797178"/>
              <a:gd name="connsiteY52" fmla="*/ 1555756 h 4839577"/>
              <a:gd name="connsiteX53" fmla="*/ 2680214 w 3797178"/>
              <a:gd name="connsiteY53" fmla="*/ 1555104 h 4839577"/>
              <a:gd name="connsiteX54" fmla="*/ 2867901 w 3797178"/>
              <a:gd name="connsiteY54" fmla="*/ 951839 h 4839577"/>
              <a:gd name="connsiteX55" fmla="*/ 2802586 w 3797178"/>
              <a:gd name="connsiteY55" fmla="*/ 861952 h 4839577"/>
              <a:gd name="connsiteX56" fmla="*/ 2797280 w 3797178"/>
              <a:gd name="connsiteY56" fmla="*/ 857574 h 4839577"/>
              <a:gd name="connsiteX57" fmla="*/ 2650143 w 3797178"/>
              <a:gd name="connsiteY57" fmla="*/ 502355 h 4839577"/>
              <a:gd name="connsiteX58" fmla="*/ 3152498 w 3797178"/>
              <a:gd name="connsiteY58" fmla="*/ 0 h 483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797178" h="4839577">
                <a:moveTo>
                  <a:pt x="3152498" y="0"/>
                </a:moveTo>
                <a:cubicBezTo>
                  <a:pt x="3429941" y="0"/>
                  <a:pt x="3654853" y="224912"/>
                  <a:pt x="3654853" y="502355"/>
                </a:cubicBezTo>
                <a:cubicBezTo>
                  <a:pt x="3654853" y="641077"/>
                  <a:pt x="3598625" y="766666"/>
                  <a:pt x="3507717" y="857574"/>
                </a:cubicBezTo>
                <a:lnTo>
                  <a:pt x="3441700" y="912042"/>
                </a:lnTo>
                <a:lnTo>
                  <a:pt x="3375461" y="970265"/>
                </a:lnTo>
                <a:cubicBezTo>
                  <a:pt x="3225583" y="1136475"/>
                  <a:pt x="3203098" y="1429394"/>
                  <a:pt x="3485077" y="1638448"/>
                </a:cubicBezTo>
                <a:lnTo>
                  <a:pt x="3480650" y="1637990"/>
                </a:lnTo>
                <a:lnTo>
                  <a:pt x="3568135" y="1710171"/>
                </a:lnTo>
                <a:cubicBezTo>
                  <a:pt x="3709649" y="1851686"/>
                  <a:pt x="3797178" y="2047186"/>
                  <a:pt x="3797178" y="2263130"/>
                </a:cubicBezTo>
                <a:cubicBezTo>
                  <a:pt x="3797178" y="2641032"/>
                  <a:pt x="3529122" y="2956326"/>
                  <a:pt x="3172777" y="3029245"/>
                </a:cubicBezTo>
                <a:lnTo>
                  <a:pt x="3160774" y="3031077"/>
                </a:lnTo>
                <a:lnTo>
                  <a:pt x="3050716" y="3089584"/>
                </a:lnTo>
                <a:cubicBezTo>
                  <a:pt x="2813779" y="3257053"/>
                  <a:pt x="2801393" y="3583136"/>
                  <a:pt x="3019939" y="3799829"/>
                </a:cubicBezTo>
                <a:lnTo>
                  <a:pt x="3015386" y="3799109"/>
                </a:lnTo>
                <a:lnTo>
                  <a:pt x="3067857" y="3842402"/>
                </a:lnTo>
                <a:cubicBezTo>
                  <a:pt x="3173564" y="3948109"/>
                  <a:pt x="3238945" y="4094142"/>
                  <a:pt x="3238945" y="4255445"/>
                </a:cubicBezTo>
                <a:cubicBezTo>
                  <a:pt x="3238945" y="4578052"/>
                  <a:pt x="2977420" y="4839577"/>
                  <a:pt x="2654813" y="4839577"/>
                </a:cubicBezTo>
                <a:cubicBezTo>
                  <a:pt x="2332206" y="4839577"/>
                  <a:pt x="2070681" y="4578052"/>
                  <a:pt x="2070681" y="4255445"/>
                </a:cubicBezTo>
                <a:cubicBezTo>
                  <a:pt x="2070681" y="4013490"/>
                  <a:pt x="2217789" y="3805893"/>
                  <a:pt x="2427443" y="3717217"/>
                </a:cubicBezTo>
                <a:lnTo>
                  <a:pt x="2471404" y="3703571"/>
                </a:lnTo>
                <a:lnTo>
                  <a:pt x="2558516" y="3655875"/>
                </a:lnTo>
                <a:cubicBezTo>
                  <a:pt x="2776208" y="3499114"/>
                  <a:pt x="2864761" y="3158214"/>
                  <a:pt x="2600839" y="2926704"/>
                </a:cubicBezTo>
                <a:lnTo>
                  <a:pt x="2605827" y="2927601"/>
                </a:lnTo>
                <a:lnTo>
                  <a:pt x="2577951" y="2911579"/>
                </a:lnTo>
                <a:lnTo>
                  <a:pt x="2521257" y="2864802"/>
                </a:lnTo>
                <a:lnTo>
                  <a:pt x="2525433" y="2874317"/>
                </a:lnTo>
                <a:cubicBezTo>
                  <a:pt x="2160804" y="2636192"/>
                  <a:pt x="1674788" y="2841760"/>
                  <a:pt x="1573602" y="3273231"/>
                </a:cubicBezTo>
                <a:lnTo>
                  <a:pt x="1564266" y="3328933"/>
                </a:lnTo>
                <a:lnTo>
                  <a:pt x="1562257" y="3368727"/>
                </a:lnTo>
                <a:cubicBezTo>
                  <a:pt x="1522151" y="3763635"/>
                  <a:pt x="1188639" y="4071804"/>
                  <a:pt x="783150" y="4071804"/>
                </a:cubicBezTo>
                <a:cubicBezTo>
                  <a:pt x="350628" y="4071804"/>
                  <a:pt x="0" y="3721176"/>
                  <a:pt x="0" y="3288654"/>
                </a:cubicBezTo>
                <a:cubicBezTo>
                  <a:pt x="0" y="2856132"/>
                  <a:pt x="350628" y="2505504"/>
                  <a:pt x="783150" y="2505504"/>
                </a:cubicBezTo>
                <a:cubicBezTo>
                  <a:pt x="945346" y="2505504"/>
                  <a:pt x="1096025" y="2554811"/>
                  <a:pt x="1221017" y="2639254"/>
                </a:cubicBezTo>
                <a:lnTo>
                  <a:pt x="1235975" y="2651596"/>
                </a:lnTo>
                <a:lnTo>
                  <a:pt x="1290702" y="2684225"/>
                </a:lnTo>
                <a:cubicBezTo>
                  <a:pt x="1662211" y="2878011"/>
                  <a:pt x="2151577" y="2732484"/>
                  <a:pt x="2234920" y="2212329"/>
                </a:cubicBezTo>
                <a:lnTo>
                  <a:pt x="2235655" y="2214003"/>
                </a:lnTo>
                <a:lnTo>
                  <a:pt x="2237212" y="2183175"/>
                </a:lnTo>
                <a:lnTo>
                  <a:pt x="2242263" y="2150078"/>
                </a:lnTo>
                <a:lnTo>
                  <a:pt x="2242064" y="2150417"/>
                </a:lnTo>
                <a:cubicBezTo>
                  <a:pt x="2220534" y="1828849"/>
                  <a:pt x="1951057" y="1675011"/>
                  <a:pt x="1672918" y="1755901"/>
                </a:cubicBezTo>
                <a:lnTo>
                  <a:pt x="1569419" y="1798709"/>
                </a:lnTo>
                <a:lnTo>
                  <a:pt x="1548685" y="1809963"/>
                </a:lnTo>
                <a:cubicBezTo>
                  <a:pt x="1478801" y="1839522"/>
                  <a:pt x="1401967" y="1855867"/>
                  <a:pt x="1321315" y="1855867"/>
                </a:cubicBezTo>
                <a:cubicBezTo>
                  <a:pt x="998708" y="1855867"/>
                  <a:pt x="737183" y="1594342"/>
                  <a:pt x="737183" y="1271735"/>
                </a:cubicBezTo>
                <a:cubicBezTo>
                  <a:pt x="737183" y="949128"/>
                  <a:pt x="998708" y="687603"/>
                  <a:pt x="1321315" y="687603"/>
                </a:cubicBezTo>
                <a:cubicBezTo>
                  <a:pt x="1603596" y="687603"/>
                  <a:pt x="1839112" y="887833"/>
                  <a:pt x="1893580" y="1154012"/>
                </a:cubicBezTo>
                <a:lnTo>
                  <a:pt x="1902756" y="1245040"/>
                </a:lnTo>
                <a:lnTo>
                  <a:pt x="1903927" y="1243160"/>
                </a:lnTo>
                <a:cubicBezTo>
                  <a:pt x="1904720" y="1553517"/>
                  <a:pt x="2246034" y="1782910"/>
                  <a:pt x="2542102" y="1638448"/>
                </a:cubicBezTo>
                <a:lnTo>
                  <a:pt x="2535507" y="1649701"/>
                </a:lnTo>
                <a:lnTo>
                  <a:pt x="2577951" y="1614682"/>
                </a:lnTo>
                <a:lnTo>
                  <a:pt x="2686513" y="1555756"/>
                </a:lnTo>
                <a:lnTo>
                  <a:pt x="2680214" y="1555104"/>
                </a:lnTo>
                <a:cubicBezTo>
                  <a:pt x="2892047" y="1447451"/>
                  <a:pt x="2994489" y="1179363"/>
                  <a:pt x="2867901" y="951839"/>
                </a:cubicBezTo>
                <a:lnTo>
                  <a:pt x="2802586" y="861952"/>
                </a:lnTo>
                <a:lnTo>
                  <a:pt x="2797280" y="857574"/>
                </a:lnTo>
                <a:cubicBezTo>
                  <a:pt x="2706371" y="766666"/>
                  <a:pt x="2650143" y="641077"/>
                  <a:pt x="2650143" y="502355"/>
                </a:cubicBezTo>
                <a:cubicBezTo>
                  <a:pt x="2650143" y="224912"/>
                  <a:pt x="2875055" y="0"/>
                  <a:pt x="3152498" y="0"/>
                </a:cubicBezTo>
                <a:close/>
              </a:path>
            </a:pathLst>
          </a:cu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Oval 2"/>
          <p:cNvSpPr>
            <a:spLocks noChangeAspect="1"/>
          </p:cNvSpPr>
          <p:nvPr/>
        </p:nvSpPr>
        <p:spPr>
          <a:xfrm>
            <a:off x="9086610" y="1735158"/>
            <a:ext cx="1010511" cy="1010511"/>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B</a:t>
            </a:r>
          </a:p>
        </p:txBody>
      </p:sp>
      <p:sp>
        <p:nvSpPr>
          <p:cNvPr id="4" name="Oval 3"/>
          <p:cNvSpPr>
            <a:spLocks noChangeAspect="1"/>
          </p:cNvSpPr>
          <p:nvPr/>
        </p:nvSpPr>
        <p:spPr>
          <a:xfrm>
            <a:off x="10139423" y="4778338"/>
            <a:ext cx="1341387" cy="1341387"/>
          </a:xfrm>
          <a:prstGeom prst="ellipse">
            <a:avLst/>
          </a:prstGeom>
          <a:solidFill>
            <a:schemeClr val="accent1">
              <a:lumMod val="7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chemeClr val="bg1"/>
                </a:solidFill>
              </a:rPr>
              <a:t>D</a:t>
            </a:r>
          </a:p>
        </p:txBody>
      </p:sp>
      <p:sp>
        <p:nvSpPr>
          <p:cNvPr id="5" name="Oval 4"/>
          <p:cNvSpPr>
            <a:spLocks noChangeAspect="1"/>
          </p:cNvSpPr>
          <p:nvPr/>
        </p:nvSpPr>
        <p:spPr>
          <a:xfrm>
            <a:off x="10940370" y="1109136"/>
            <a:ext cx="869042" cy="869042"/>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A</a:t>
            </a:r>
          </a:p>
        </p:txBody>
      </p:sp>
      <p:sp>
        <p:nvSpPr>
          <p:cNvPr id="7" name="Oval 6"/>
          <p:cNvSpPr>
            <a:spLocks noChangeAspect="1"/>
          </p:cNvSpPr>
          <p:nvPr/>
        </p:nvSpPr>
        <p:spPr>
          <a:xfrm>
            <a:off x="8328221" y="3667529"/>
            <a:ext cx="1341387" cy="1341387"/>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C</a:t>
            </a:r>
          </a:p>
        </p:txBody>
      </p:sp>
      <p:grpSp>
        <p:nvGrpSpPr>
          <p:cNvPr id="12" name="Group 11">
            <a:extLst>
              <a:ext uri="{FF2B5EF4-FFF2-40B4-BE49-F238E27FC236}">
                <a16:creationId xmlns:a16="http://schemas.microsoft.com/office/drawing/2014/main" id="{A9E30ADF-0CB5-CC4D-85BD-DA2145B69359}"/>
              </a:ext>
            </a:extLst>
          </p:cNvPr>
          <p:cNvGrpSpPr/>
          <p:nvPr/>
        </p:nvGrpSpPr>
        <p:grpSpPr>
          <a:xfrm>
            <a:off x="1210275" y="240374"/>
            <a:ext cx="8822076" cy="4933619"/>
            <a:chOff x="1805242" y="1053918"/>
            <a:chExt cx="8068391" cy="3989245"/>
          </a:xfrm>
        </p:grpSpPr>
        <p:sp>
          <p:nvSpPr>
            <p:cNvPr id="34" name="TextBox 33"/>
            <p:cNvSpPr txBox="1"/>
            <p:nvPr/>
          </p:nvSpPr>
          <p:spPr>
            <a:xfrm>
              <a:off x="1805242" y="1053918"/>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04</a:t>
              </a:r>
              <a:endParaRPr lang="es-UY" sz="3600" b="1" dirty="0">
                <a:solidFill>
                  <a:srgbClr val="FF6E0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5E027409-5722-074F-893B-12A2C3376AF8}"/>
                </a:ext>
              </a:extLst>
            </p:cNvPr>
            <p:cNvGrpSpPr/>
            <p:nvPr/>
          </p:nvGrpSpPr>
          <p:grpSpPr>
            <a:xfrm>
              <a:off x="1950825" y="1106012"/>
              <a:ext cx="7922808" cy="3937151"/>
              <a:chOff x="1950825" y="1106012"/>
              <a:chExt cx="7922808" cy="3937151"/>
            </a:xfrm>
          </p:grpSpPr>
          <p:sp>
            <p:nvSpPr>
              <p:cNvPr id="38" name="TextBox 37">
                <a:extLst>
                  <a:ext uri="{FF2B5EF4-FFF2-40B4-BE49-F238E27FC236}">
                    <a16:creationId xmlns:a16="http://schemas.microsoft.com/office/drawing/2014/main" id="{256A4A9D-858A-0547-BF43-F45DB310AAAF}"/>
                  </a:ext>
                </a:extLst>
              </p:cNvPr>
              <p:cNvSpPr txBox="1"/>
              <p:nvPr/>
            </p:nvSpPr>
            <p:spPr>
              <a:xfrm>
                <a:off x="2544631" y="1106012"/>
                <a:ext cx="3797178"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CONCLUSION</a:t>
                </a:r>
                <a:endParaRPr lang="es-UY"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1" name="Freeform 40">
                <a:extLst>
                  <a:ext uri="{FF2B5EF4-FFF2-40B4-BE49-F238E27FC236}">
                    <a16:creationId xmlns:a16="http://schemas.microsoft.com/office/drawing/2014/main" id="{1811D2DA-3C10-B441-A16A-68A001542E77}"/>
                  </a:ext>
                </a:extLst>
              </p:cNvPr>
              <p:cNvSpPr/>
              <p:nvPr/>
            </p:nvSpPr>
            <p:spPr>
              <a:xfrm flipH="1">
                <a:off x="1950825" y="1761572"/>
                <a:ext cx="7922808" cy="3281591"/>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grpSp>
      </p:grpSp>
      <p:grpSp>
        <p:nvGrpSpPr>
          <p:cNvPr id="9" name="Group 8">
            <a:extLst>
              <a:ext uri="{FF2B5EF4-FFF2-40B4-BE49-F238E27FC236}">
                <a16:creationId xmlns:a16="http://schemas.microsoft.com/office/drawing/2014/main" id="{DBABD5CF-01AC-DF47-AF4F-16B8C934ED30}"/>
              </a:ext>
            </a:extLst>
          </p:cNvPr>
          <p:cNvGrpSpPr/>
          <p:nvPr/>
        </p:nvGrpSpPr>
        <p:grpSpPr>
          <a:xfrm>
            <a:off x="992776" y="4657740"/>
            <a:ext cx="7086807" cy="1800313"/>
            <a:chOff x="684209" y="2155478"/>
            <a:chExt cx="6266808" cy="1654522"/>
          </a:xfrm>
        </p:grpSpPr>
        <p:sp>
          <p:nvSpPr>
            <p:cNvPr id="39" name="Freeform 38">
              <a:extLst>
                <a:ext uri="{FF2B5EF4-FFF2-40B4-BE49-F238E27FC236}">
                  <a16:creationId xmlns:a16="http://schemas.microsoft.com/office/drawing/2014/main" id="{A96AE05E-5F8E-8B41-929D-23FF3852B1B3}"/>
                </a:ext>
              </a:extLst>
            </p:cNvPr>
            <p:cNvSpPr/>
            <p:nvPr/>
          </p:nvSpPr>
          <p:spPr>
            <a:xfrm flipH="1" flipV="1">
              <a:off x="684209" y="2575353"/>
              <a:ext cx="6266808" cy="1234647"/>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43" name="TextBox 42">
              <a:extLst>
                <a:ext uri="{FF2B5EF4-FFF2-40B4-BE49-F238E27FC236}">
                  <a16:creationId xmlns:a16="http://schemas.microsoft.com/office/drawing/2014/main" id="{4743D53D-B93A-6744-A0D7-D4CCB654FE01}"/>
                </a:ext>
              </a:extLst>
            </p:cNvPr>
            <p:cNvSpPr txBox="1"/>
            <p:nvPr/>
          </p:nvSpPr>
          <p:spPr>
            <a:xfrm>
              <a:off x="800524" y="2155478"/>
              <a:ext cx="5447400" cy="1442547"/>
            </a:xfrm>
            <a:prstGeom prst="rect">
              <a:avLst/>
            </a:prstGeom>
            <a:noFill/>
          </p:spPr>
          <p:txBody>
            <a:bodyPr wrap="square" rtlCol="0" anchor="ctr">
              <a:spAutoFit/>
            </a:bodyPr>
            <a:lstStyle/>
            <a:p>
              <a:pPr algn="ctr"/>
              <a:r>
                <a:rPr lang="en-US" b="1" dirty="0">
                  <a:latin typeface="Arial" panose="020B0604020202020204" pitchFamily="34" charset="0"/>
                  <a:cs typeface="Arial" panose="020B0604020202020204" pitchFamily="34" charset="0"/>
                </a:rPr>
                <a:t>Training parameters controls the overfitting or biasness of the model,</a:t>
              </a:r>
            </a:p>
            <a:p>
              <a:pPr algn="ctr"/>
              <a:r>
                <a:rPr lang="en-US" b="1" dirty="0">
                  <a:latin typeface="Arial" panose="020B0604020202020204" pitchFamily="34" charset="0"/>
                  <a:cs typeface="Arial" panose="020B0604020202020204" pitchFamily="34" charset="0"/>
                </a:rPr>
                <a:t>hence needs to be efficiently tuned</a:t>
              </a:r>
            </a:p>
            <a:p>
              <a:pPr algn="ctr"/>
              <a:r>
                <a:rPr lang="en-US" b="1" dirty="0">
                  <a:latin typeface="Arial" panose="020B0604020202020204" pitchFamily="34" charset="0"/>
                  <a:cs typeface="Arial" panose="020B0604020202020204" pitchFamily="34" charset="0"/>
                </a:rPr>
                <a:t>to reduce biasness   </a:t>
              </a:r>
            </a:p>
          </p:txBody>
        </p:sp>
      </p:grpSp>
      <p:grpSp>
        <p:nvGrpSpPr>
          <p:cNvPr id="14" name="Group 13">
            <a:extLst>
              <a:ext uri="{FF2B5EF4-FFF2-40B4-BE49-F238E27FC236}">
                <a16:creationId xmlns:a16="http://schemas.microsoft.com/office/drawing/2014/main" id="{F56710CC-2C6C-3841-8A7E-FAE18E5F7C73}"/>
              </a:ext>
            </a:extLst>
          </p:cNvPr>
          <p:cNvGrpSpPr/>
          <p:nvPr/>
        </p:nvGrpSpPr>
        <p:grpSpPr>
          <a:xfrm>
            <a:off x="1984934" y="1524000"/>
            <a:ext cx="5570978" cy="956046"/>
            <a:chOff x="1695129" y="1424855"/>
            <a:chExt cx="5570978" cy="956046"/>
          </a:xfrm>
        </p:grpSpPr>
        <p:grpSp>
          <p:nvGrpSpPr>
            <p:cNvPr id="45" name="Group 44">
              <a:extLst>
                <a:ext uri="{FF2B5EF4-FFF2-40B4-BE49-F238E27FC236}">
                  <a16:creationId xmlns:a16="http://schemas.microsoft.com/office/drawing/2014/main" id="{3CF5F4A4-3483-074B-95D6-46210B76B405}"/>
                </a:ext>
              </a:extLst>
            </p:cNvPr>
            <p:cNvGrpSpPr/>
            <p:nvPr/>
          </p:nvGrpSpPr>
          <p:grpSpPr>
            <a:xfrm>
              <a:off x="1695129" y="1424855"/>
              <a:ext cx="5570978" cy="956046"/>
              <a:chOff x="684209" y="2109291"/>
              <a:chExt cx="6266808" cy="1270009"/>
            </a:xfrm>
          </p:grpSpPr>
          <p:sp>
            <p:nvSpPr>
              <p:cNvPr id="46" name="Freeform 45">
                <a:extLst>
                  <a:ext uri="{FF2B5EF4-FFF2-40B4-BE49-F238E27FC236}">
                    <a16:creationId xmlns:a16="http://schemas.microsoft.com/office/drawing/2014/main" id="{D03D294C-C758-2043-B986-320C39D95FD6}"/>
                  </a:ext>
                </a:extLst>
              </p:cNvPr>
              <p:cNvSpPr/>
              <p:nvPr/>
            </p:nvSpPr>
            <p:spPr>
              <a:xfrm flipH="1" flipV="1">
                <a:off x="684209" y="2109291"/>
                <a:ext cx="6266808" cy="1234647"/>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47" name="TextBox 46">
                <a:extLst>
                  <a:ext uri="{FF2B5EF4-FFF2-40B4-BE49-F238E27FC236}">
                    <a16:creationId xmlns:a16="http://schemas.microsoft.com/office/drawing/2014/main" id="{CBB16E67-4537-E749-95AD-979AAB0FDF84}"/>
                  </a:ext>
                </a:extLst>
              </p:cNvPr>
              <p:cNvSpPr txBox="1"/>
              <p:nvPr/>
            </p:nvSpPr>
            <p:spPr>
              <a:xfrm>
                <a:off x="715568" y="2766025"/>
                <a:ext cx="5447401" cy="613275"/>
              </a:xfrm>
              <a:prstGeom prst="rect">
                <a:avLst/>
              </a:prstGeom>
              <a:noFill/>
            </p:spPr>
            <p:txBody>
              <a:bodyPr wrap="square" rtlCol="0" anchor="ctr">
                <a:spAutoFit/>
              </a:bodyPr>
              <a:lstStyle/>
              <a:p>
                <a:pPr algn="ctr"/>
                <a:endParaRPr lang="en-US" b="1" dirty="0">
                  <a:latin typeface="Arial" panose="020B060402020202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CAD21890-DC13-134D-B9A1-CA370FC584DA}"/>
                </a:ext>
              </a:extLst>
            </p:cNvPr>
            <p:cNvSpPr/>
            <p:nvPr/>
          </p:nvSpPr>
          <p:spPr>
            <a:xfrm>
              <a:off x="1801899" y="1424855"/>
              <a:ext cx="5069989" cy="830997"/>
            </a:xfrm>
            <a:prstGeom prst="rect">
              <a:avLst/>
            </a:prstGeom>
          </p:spPr>
          <p:txBody>
            <a:bodyPr wrap="square">
              <a:spAutoFit/>
            </a:bodyPr>
            <a:lstStyle/>
            <a:p>
              <a:r>
                <a:rPr lang="en-US" b="1" dirty="0"/>
                <a:t>Text classified using supervised machine learning model </a:t>
              </a:r>
              <a:endParaRPr lang="en-US" b="1" dirty="0">
                <a:effectLst/>
              </a:endParaRPr>
            </a:p>
          </p:txBody>
        </p:sp>
      </p:grpSp>
      <p:grpSp>
        <p:nvGrpSpPr>
          <p:cNvPr id="23" name="Group 22">
            <a:extLst>
              <a:ext uri="{FF2B5EF4-FFF2-40B4-BE49-F238E27FC236}">
                <a16:creationId xmlns:a16="http://schemas.microsoft.com/office/drawing/2014/main" id="{F0673211-5F30-6243-B987-0936DEC26F79}"/>
              </a:ext>
            </a:extLst>
          </p:cNvPr>
          <p:cNvGrpSpPr/>
          <p:nvPr/>
        </p:nvGrpSpPr>
        <p:grpSpPr>
          <a:xfrm>
            <a:off x="1046955" y="2811870"/>
            <a:ext cx="7086807" cy="1615648"/>
            <a:chOff x="684209" y="2325188"/>
            <a:chExt cx="6266808" cy="1484812"/>
          </a:xfrm>
        </p:grpSpPr>
        <p:sp>
          <p:nvSpPr>
            <p:cNvPr id="24" name="Freeform 23">
              <a:extLst>
                <a:ext uri="{FF2B5EF4-FFF2-40B4-BE49-F238E27FC236}">
                  <a16:creationId xmlns:a16="http://schemas.microsoft.com/office/drawing/2014/main" id="{D684A562-879C-8F4A-9E95-4F6C30CC702E}"/>
                </a:ext>
              </a:extLst>
            </p:cNvPr>
            <p:cNvSpPr/>
            <p:nvPr/>
          </p:nvSpPr>
          <p:spPr>
            <a:xfrm flipH="1" flipV="1">
              <a:off x="684209" y="2575353"/>
              <a:ext cx="6266808" cy="1234647"/>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25" name="TextBox 24">
              <a:extLst>
                <a:ext uri="{FF2B5EF4-FFF2-40B4-BE49-F238E27FC236}">
                  <a16:creationId xmlns:a16="http://schemas.microsoft.com/office/drawing/2014/main" id="{578E2963-CD43-504E-B018-7F57B98203B4}"/>
                </a:ext>
              </a:extLst>
            </p:cNvPr>
            <p:cNvSpPr txBox="1"/>
            <p:nvPr/>
          </p:nvSpPr>
          <p:spPr>
            <a:xfrm>
              <a:off x="800524" y="2325188"/>
              <a:ext cx="5447400" cy="1103125"/>
            </a:xfrm>
            <a:prstGeom prst="rect">
              <a:avLst/>
            </a:prstGeom>
            <a:noFill/>
          </p:spPr>
          <p:txBody>
            <a:bodyPr wrap="square" rtlCol="0" anchor="ctr">
              <a:spAutoFit/>
            </a:bodyPr>
            <a:lstStyle/>
            <a:p>
              <a:pPr algn="ctr"/>
              <a:r>
                <a:rPr lang="en-US" b="1" dirty="0">
                  <a:latin typeface="Arial" panose="020B0604020202020204" pitchFamily="34" charset="0"/>
                  <a:cs typeface="Arial" panose="020B0604020202020204" pitchFamily="34" charset="0"/>
                </a:rPr>
                <a:t>In the first model, the training data consisted of more human text data than machine text data, hence it was biased </a:t>
              </a:r>
            </a:p>
          </p:txBody>
        </p:sp>
      </p:grpSp>
    </p:spTree>
    <p:extLst>
      <p:ext uri="{BB962C8B-B14F-4D97-AF65-F5344CB8AC3E}">
        <p14:creationId xmlns:p14="http://schemas.microsoft.com/office/powerpoint/2010/main" val="62701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8F90171-E49F-FB44-A3AE-E3A55A231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08795"/>
            <a:ext cx="12188825" cy="519679"/>
          </a:xfrm>
          <a:prstGeom prst="rect">
            <a:avLst/>
          </a:prstGeom>
        </p:spPr>
      </p:pic>
      <p:sp>
        <p:nvSpPr>
          <p:cNvPr id="17" name="Freeform 16"/>
          <p:cNvSpPr/>
          <p:nvPr/>
        </p:nvSpPr>
        <p:spPr>
          <a:xfrm>
            <a:off x="6246402" y="1152004"/>
            <a:ext cx="4202157" cy="5028912"/>
          </a:xfrm>
          <a:custGeom>
            <a:avLst/>
            <a:gdLst>
              <a:gd name="connsiteX0" fmla="*/ 3152498 w 3797178"/>
              <a:gd name="connsiteY0" fmla="*/ 0 h 4839577"/>
              <a:gd name="connsiteX1" fmla="*/ 3654853 w 3797178"/>
              <a:gd name="connsiteY1" fmla="*/ 502355 h 4839577"/>
              <a:gd name="connsiteX2" fmla="*/ 3507717 w 3797178"/>
              <a:gd name="connsiteY2" fmla="*/ 857574 h 4839577"/>
              <a:gd name="connsiteX3" fmla="*/ 3441700 w 3797178"/>
              <a:gd name="connsiteY3" fmla="*/ 912042 h 4839577"/>
              <a:gd name="connsiteX4" fmla="*/ 3375461 w 3797178"/>
              <a:gd name="connsiteY4" fmla="*/ 970265 h 4839577"/>
              <a:gd name="connsiteX5" fmla="*/ 3485077 w 3797178"/>
              <a:gd name="connsiteY5" fmla="*/ 1638448 h 4839577"/>
              <a:gd name="connsiteX6" fmla="*/ 3480650 w 3797178"/>
              <a:gd name="connsiteY6" fmla="*/ 1637990 h 4839577"/>
              <a:gd name="connsiteX7" fmla="*/ 3568135 w 3797178"/>
              <a:gd name="connsiteY7" fmla="*/ 1710171 h 4839577"/>
              <a:gd name="connsiteX8" fmla="*/ 3797178 w 3797178"/>
              <a:gd name="connsiteY8" fmla="*/ 2263130 h 4839577"/>
              <a:gd name="connsiteX9" fmla="*/ 3172777 w 3797178"/>
              <a:gd name="connsiteY9" fmla="*/ 3029245 h 4839577"/>
              <a:gd name="connsiteX10" fmla="*/ 3160774 w 3797178"/>
              <a:gd name="connsiteY10" fmla="*/ 3031077 h 4839577"/>
              <a:gd name="connsiteX11" fmla="*/ 3050716 w 3797178"/>
              <a:gd name="connsiteY11" fmla="*/ 3089584 h 4839577"/>
              <a:gd name="connsiteX12" fmla="*/ 3019939 w 3797178"/>
              <a:gd name="connsiteY12" fmla="*/ 3799829 h 4839577"/>
              <a:gd name="connsiteX13" fmla="*/ 3015386 w 3797178"/>
              <a:gd name="connsiteY13" fmla="*/ 3799109 h 4839577"/>
              <a:gd name="connsiteX14" fmla="*/ 3067857 w 3797178"/>
              <a:gd name="connsiteY14" fmla="*/ 3842402 h 4839577"/>
              <a:gd name="connsiteX15" fmla="*/ 3238945 w 3797178"/>
              <a:gd name="connsiteY15" fmla="*/ 4255445 h 4839577"/>
              <a:gd name="connsiteX16" fmla="*/ 2654813 w 3797178"/>
              <a:gd name="connsiteY16" fmla="*/ 4839577 h 4839577"/>
              <a:gd name="connsiteX17" fmla="*/ 2070681 w 3797178"/>
              <a:gd name="connsiteY17" fmla="*/ 4255445 h 4839577"/>
              <a:gd name="connsiteX18" fmla="*/ 2427443 w 3797178"/>
              <a:gd name="connsiteY18" fmla="*/ 3717217 h 4839577"/>
              <a:gd name="connsiteX19" fmla="*/ 2471404 w 3797178"/>
              <a:gd name="connsiteY19" fmla="*/ 3703571 h 4839577"/>
              <a:gd name="connsiteX20" fmla="*/ 2558516 w 3797178"/>
              <a:gd name="connsiteY20" fmla="*/ 3655875 h 4839577"/>
              <a:gd name="connsiteX21" fmla="*/ 2600839 w 3797178"/>
              <a:gd name="connsiteY21" fmla="*/ 2926704 h 4839577"/>
              <a:gd name="connsiteX22" fmla="*/ 2605827 w 3797178"/>
              <a:gd name="connsiteY22" fmla="*/ 2927601 h 4839577"/>
              <a:gd name="connsiteX23" fmla="*/ 2577951 w 3797178"/>
              <a:gd name="connsiteY23" fmla="*/ 2911579 h 4839577"/>
              <a:gd name="connsiteX24" fmla="*/ 2521257 w 3797178"/>
              <a:gd name="connsiteY24" fmla="*/ 2864802 h 4839577"/>
              <a:gd name="connsiteX25" fmla="*/ 2525433 w 3797178"/>
              <a:gd name="connsiteY25" fmla="*/ 2874317 h 4839577"/>
              <a:gd name="connsiteX26" fmla="*/ 1573602 w 3797178"/>
              <a:gd name="connsiteY26" fmla="*/ 3273231 h 4839577"/>
              <a:gd name="connsiteX27" fmla="*/ 1564266 w 3797178"/>
              <a:gd name="connsiteY27" fmla="*/ 3328933 h 4839577"/>
              <a:gd name="connsiteX28" fmla="*/ 1562257 w 3797178"/>
              <a:gd name="connsiteY28" fmla="*/ 3368727 h 4839577"/>
              <a:gd name="connsiteX29" fmla="*/ 783150 w 3797178"/>
              <a:gd name="connsiteY29" fmla="*/ 4071804 h 4839577"/>
              <a:gd name="connsiteX30" fmla="*/ 0 w 3797178"/>
              <a:gd name="connsiteY30" fmla="*/ 3288654 h 4839577"/>
              <a:gd name="connsiteX31" fmla="*/ 783150 w 3797178"/>
              <a:gd name="connsiteY31" fmla="*/ 2505504 h 4839577"/>
              <a:gd name="connsiteX32" fmla="*/ 1221017 w 3797178"/>
              <a:gd name="connsiteY32" fmla="*/ 2639254 h 4839577"/>
              <a:gd name="connsiteX33" fmla="*/ 1235975 w 3797178"/>
              <a:gd name="connsiteY33" fmla="*/ 2651596 h 4839577"/>
              <a:gd name="connsiteX34" fmla="*/ 1290702 w 3797178"/>
              <a:gd name="connsiteY34" fmla="*/ 2684225 h 4839577"/>
              <a:gd name="connsiteX35" fmla="*/ 2234920 w 3797178"/>
              <a:gd name="connsiteY35" fmla="*/ 2212329 h 4839577"/>
              <a:gd name="connsiteX36" fmla="*/ 2235655 w 3797178"/>
              <a:gd name="connsiteY36" fmla="*/ 2214003 h 4839577"/>
              <a:gd name="connsiteX37" fmla="*/ 2237212 w 3797178"/>
              <a:gd name="connsiteY37" fmla="*/ 2183175 h 4839577"/>
              <a:gd name="connsiteX38" fmla="*/ 2242263 w 3797178"/>
              <a:gd name="connsiteY38" fmla="*/ 2150078 h 4839577"/>
              <a:gd name="connsiteX39" fmla="*/ 2242064 w 3797178"/>
              <a:gd name="connsiteY39" fmla="*/ 2150417 h 4839577"/>
              <a:gd name="connsiteX40" fmla="*/ 1672918 w 3797178"/>
              <a:gd name="connsiteY40" fmla="*/ 1755901 h 4839577"/>
              <a:gd name="connsiteX41" fmla="*/ 1569419 w 3797178"/>
              <a:gd name="connsiteY41" fmla="*/ 1798709 h 4839577"/>
              <a:gd name="connsiteX42" fmla="*/ 1548685 w 3797178"/>
              <a:gd name="connsiteY42" fmla="*/ 1809963 h 4839577"/>
              <a:gd name="connsiteX43" fmla="*/ 1321315 w 3797178"/>
              <a:gd name="connsiteY43" fmla="*/ 1855867 h 4839577"/>
              <a:gd name="connsiteX44" fmla="*/ 737183 w 3797178"/>
              <a:gd name="connsiteY44" fmla="*/ 1271735 h 4839577"/>
              <a:gd name="connsiteX45" fmla="*/ 1321315 w 3797178"/>
              <a:gd name="connsiteY45" fmla="*/ 687603 h 4839577"/>
              <a:gd name="connsiteX46" fmla="*/ 1893580 w 3797178"/>
              <a:gd name="connsiteY46" fmla="*/ 1154012 h 4839577"/>
              <a:gd name="connsiteX47" fmla="*/ 1902756 w 3797178"/>
              <a:gd name="connsiteY47" fmla="*/ 1245040 h 4839577"/>
              <a:gd name="connsiteX48" fmla="*/ 1903927 w 3797178"/>
              <a:gd name="connsiteY48" fmla="*/ 1243160 h 4839577"/>
              <a:gd name="connsiteX49" fmla="*/ 2542102 w 3797178"/>
              <a:gd name="connsiteY49" fmla="*/ 1638448 h 4839577"/>
              <a:gd name="connsiteX50" fmla="*/ 2535507 w 3797178"/>
              <a:gd name="connsiteY50" fmla="*/ 1649701 h 4839577"/>
              <a:gd name="connsiteX51" fmla="*/ 2577951 w 3797178"/>
              <a:gd name="connsiteY51" fmla="*/ 1614682 h 4839577"/>
              <a:gd name="connsiteX52" fmla="*/ 2686513 w 3797178"/>
              <a:gd name="connsiteY52" fmla="*/ 1555756 h 4839577"/>
              <a:gd name="connsiteX53" fmla="*/ 2680214 w 3797178"/>
              <a:gd name="connsiteY53" fmla="*/ 1555104 h 4839577"/>
              <a:gd name="connsiteX54" fmla="*/ 2867901 w 3797178"/>
              <a:gd name="connsiteY54" fmla="*/ 951839 h 4839577"/>
              <a:gd name="connsiteX55" fmla="*/ 2802586 w 3797178"/>
              <a:gd name="connsiteY55" fmla="*/ 861952 h 4839577"/>
              <a:gd name="connsiteX56" fmla="*/ 2797280 w 3797178"/>
              <a:gd name="connsiteY56" fmla="*/ 857574 h 4839577"/>
              <a:gd name="connsiteX57" fmla="*/ 2650143 w 3797178"/>
              <a:gd name="connsiteY57" fmla="*/ 502355 h 4839577"/>
              <a:gd name="connsiteX58" fmla="*/ 3152498 w 3797178"/>
              <a:gd name="connsiteY58" fmla="*/ 0 h 483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797178" h="4839577">
                <a:moveTo>
                  <a:pt x="3152498" y="0"/>
                </a:moveTo>
                <a:cubicBezTo>
                  <a:pt x="3429941" y="0"/>
                  <a:pt x="3654853" y="224912"/>
                  <a:pt x="3654853" y="502355"/>
                </a:cubicBezTo>
                <a:cubicBezTo>
                  <a:pt x="3654853" y="641077"/>
                  <a:pt x="3598625" y="766666"/>
                  <a:pt x="3507717" y="857574"/>
                </a:cubicBezTo>
                <a:lnTo>
                  <a:pt x="3441700" y="912042"/>
                </a:lnTo>
                <a:lnTo>
                  <a:pt x="3375461" y="970265"/>
                </a:lnTo>
                <a:cubicBezTo>
                  <a:pt x="3225583" y="1136475"/>
                  <a:pt x="3203098" y="1429394"/>
                  <a:pt x="3485077" y="1638448"/>
                </a:cubicBezTo>
                <a:lnTo>
                  <a:pt x="3480650" y="1637990"/>
                </a:lnTo>
                <a:lnTo>
                  <a:pt x="3568135" y="1710171"/>
                </a:lnTo>
                <a:cubicBezTo>
                  <a:pt x="3709649" y="1851686"/>
                  <a:pt x="3797178" y="2047186"/>
                  <a:pt x="3797178" y="2263130"/>
                </a:cubicBezTo>
                <a:cubicBezTo>
                  <a:pt x="3797178" y="2641032"/>
                  <a:pt x="3529122" y="2956326"/>
                  <a:pt x="3172777" y="3029245"/>
                </a:cubicBezTo>
                <a:lnTo>
                  <a:pt x="3160774" y="3031077"/>
                </a:lnTo>
                <a:lnTo>
                  <a:pt x="3050716" y="3089584"/>
                </a:lnTo>
                <a:cubicBezTo>
                  <a:pt x="2813779" y="3257053"/>
                  <a:pt x="2801393" y="3583136"/>
                  <a:pt x="3019939" y="3799829"/>
                </a:cubicBezTo>
                <a:lnTo>
                  <a:pt x="3015386" y="3799109"/>
                </a:lnTo>
                <a:lnTo>
                  <a:pt x="3067857" y="3842402"/>
                </a:lnTo>
                <a:cubicBezTo>
                  <a:pt x="3173564" y="3948109"/>
                  <a:pt x="3238945" y="4094142"/>
                  <a:pt x="3238945" y="4255445"/>
                </a:cubicBezTo>
                <a:cubicBezTo>
                  <a:pt x="3238945" y="4578052"/>
                  <a:pt x="2977420" y="4839577"/>
                  <a:pt x="2654813" y="4839577"/>
                </a:cubicBezTo>
                <a:cubicBezTo>
                  <a:pt x="2332206" y="4839577"/>
                  <a:pt x="2070681" y="4578052"/>
                  <a:pt x="2070681" y="4255445"/>
                </a:cubicBezTo>
                <a:cubicBezTo>
                  <a:pt x="2070681" y="4013490"/>
                  <a:pt x="2217789" y="3805893"/>
                  <a:pt x="2427443" y="3717217"/>
                </a:cubicBezTo>
                <a:lnTo>
                  <a:pt x="2471404" y="3703571"/>
                </a:lnTo>
                <a:lnTo>
                  <a:pt x="2558516" y="3655875"/>
                </a:lnTo>
                <a:cubicBezTo>
                  <a:pt x="2776208" y="3499114"/>
                  <a:pt x="2864761" y="3158214"/>
                  <a:pt x="2600839" y="2926704"/>
                </a:cubicBezTo>
                <a:lnTo>
                  <a:pt x="2605827" y="2927601"/>
                </a:lnTo>
                <a:lnTo>
                  <a:pt x="2577951" y="2911579"/>
                </a:lnTo>
                <a:lnTo>
                  <a:pt x="2521257" y="2864802"/>
                </a:lnTo>
                <a:lnTo>
                  <a:pt x="2525433" y="2874317"/>
                </a:lnTo>
                <a:cubicBezTo>
                  <a:pt x="2160804" y="2636192"/>
                  <a:pt x="1674788" y="2841760"/>
                  <a:pt x="1573602" y="3273231"/>
                </a:cubicBezTo>
                <a:lnTo>
                  <a:pt x="1564266" y="3328933"/>
                </a:lnTo>
                <a:lnTo>
                  <a:pt x="1562257" y="3368727"/>
                </a:lnTo>
                <a:cubicBezTo>
                  <a:pt x="1522151" y="3763635"/>
                  <a:pt x="1188639" y="4071804"/>
                  <a:pt x="783150" y="4071804"/>
                </a:cubicBezTo>
                <a:cubicBezTo>
                  <a:pt x="350628" y="4071804"/>
                  <a:pt x="0" y="3721176"/>
                  <a:pt x="0" y="3288654"/>
                </a:cubicBezTo>
                <a:cubicBezTo>
                  <a:pt x="0" y="2856132"/>
                  <a:pt x="350628" y="2505504"/>
                  <a:pt x="783150" y="2505504"/>
                </a:cubicBezTo>
                <a:cubicBezTo>
                  <a:pt x="945346" y="2505504"/>
                  <a:pt x="1096025" y="2554811"/>
                  <a:pt x="1221017" y="2639254"/>
                </a:cubicBezTo>
                <a:lnTo>
                  <a:pt x="1235975" y="2651596"/>
                </a:lnTo>
                <a:lnTo>
                  <a:pt x="1290702" y="2684225"/>
                </a:lnTo>
                <a:cubicBezTo>
                  <a:pt x="1662211" y="2878011"/>
                  <a:pt x="2151577" y="2732484"/>
                  <a:pt x="2234920" y="2212329"/>
                </a:cubicBezTo>
                <a:lnTo>
                  <a:pt x="2235655" y="2214003"/>
                </a:lnTo>
                <a:lnTo>
                  <a:pt x="2237212" y="2183175"/>
                </a:lnTo>
                <a:lnTo>
                  <a:pt x="2242263" y="2150078"/>
                </a:lnTo>
                <a:lnTo>
                  <a:pt x="2242064" y="2150417"/>
                </a:lnTo>
                <a:cubicBezTo>
                  <a:pt x="2220534" y="1828849"/>
                  <a:pt x="1951057" y="1675011"/>
                  <a:pt x="1672918" y="1755901"/>
                </a:cubicBezTo>
                <a:lnTo>
                  <a:pt x="1569419" y="1798709"/>
                </a:lnTo>
                <a:lnTo>
                  <a:pt x="1548685" y="1809963"/>
                </a:lnTo>
                <a:cubicBezTo>
                  <a:pt x="1478801" y="1839522"/>
                  <a:pt x="1401967" y="1855867"/>
                  <a:pt x="1321315" y="1855867"/>
                </a:cubicBezTo>
                <a:cubicBezTo>
                  <a:pt x="998708" y="1855867"/>
                  <a:pt x="737183" y="1594342"/>
                  <a:pt x="737183" y="1271735"/>
                </a:cubicBezTo>
                <a:cubicBezTo>
                  <a:pt x="737183" y="949128"/>
                  <a:pt x="998708" y="687603"/>
                  <a:pt x="1321315" y="687603"/>
                </a:cubicBezTo>
                <a:cubicBezTo>
                  <a:pt x="1603596" y="687603"/>
                  <a:pt x="1839112" y="887833"/>
                  <a:pt x="1893580" y="1154012"/>
                </a:cubicBezTo>
                <a:lnTo>
                  <a:pt x="1902756" y="1245040"/>
                </a:lnTo>
                <a:lnTo>
                  <a:pt x="1903927" y="1243160"/>
                </a:lnTo>
                <a:cubicBezTo>
                  <a:pt x="1904720" y="1553517"/>
                  <a:pt x="2246034" y="1782910"/>
                  <a:pt x="2542102" y="1638448"/>
                </a:cubicBezTo>
                <a:lnTo>
                  <a:pt x="2535507" y="1649701"/>
                </a:lnTo>
                <a:lnTo>
                  <a:pt x="2577951" y="1614682"/>
                </a:lnTo>
                <a:lnTo>
                  <a:pt x="2686513" y="1555756"/>
                </a:lnTo>
                <a:lnTo>
                  <a:pt x="2680214" y="1555104"/>
                </a:lnTo>
                <a:cubicBezTo>
                  <a:pt x="2892047" y="1447451"/>
                  <a:pt x="2994489" y="1179363"/>
                  <a:pt x="2867901" y="951839"/>
                </a:cubicBezTo>
                <a:lnTo>
                  <a:pt x="2802586" y="861952"/>
                </a:lnTo>
                <a:lnTo>
                  <a:pt x="2797280" y="857574"/>
                </a:lnTo>
                <a:cubicBezTo>
                  <a:pt x="2706371" y="766666"/>
                  <a:pt x="2650143" y="641077"/>
                  <a:pt x="2650143" y="502355"/>
                </a:cubicBezTo>
                <a:cubicBezTo>
                  <a:pt x="2650143" y="224912"/>
                  <a:pt x="2875055" y="0"/>
                  <a:pt x="3152498" y="0"/>
                </a:cubicBezTo>
                <a:close/>
              </a:path>
            </a:pathLst>
          </a:cu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Oval 2"/>
          <p:cNvSpPr>
            <a:spLocks noChangeAspect="1"/>
          </p:cNvSpPr>
          <p:nvPr/>
        </p:nvSpPr>
        <p:spPr>
          <a:xfrm>
            <a:off x="7218103" y="1959361"/>
            <a:ext cx="1010511" cy="1010511"/>
          </a:xfrm>
          <a:prstGeom prst="ellipse">
            <a:avLst/>
          </a:prstGeom>
          <a:solidFill>
            <a:srgbClr val="F3F3F3"/>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B</a:t>
            </a:r>
          </a:p>
        </p:txBody>
      </p:sp>
      <p:sp>
        <p:nvSpPr>
          <p:cNvPr id="4" name="Oval 3"/>
          <p:cNvSpPr>
            <a:spLocks noChangeAspect="1"/>
          </p:cNvSpPr>
          <p:nvPr/>
        </p:nvSpPr>
        <p:spPr>
          <a:xfrm>
            <a:off x="8644131" y="5037405"/>
            <a:ext cx="1020616" cy="1020616"/>
          </a:xfrm>
          <a:prstGeom prst="ellipse">
            <a:avLst/>
          </a:prstGeom>
          <a:solidFill>
            <a:srgbClr val="F3F3F3"/>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D</a:t>
            </a:r>
          </a:p>
        </p:txBody>
      </p:sp>
      <p:sp>
        <p:nvSpPr>
          <p:cNvPr id="5" name="Oval 4"/>
          <p:cNvSpPr>
            <a:spLocks noChangeAspect="1"/>
          </p:cNvSpPr>
          <p:nvPr/>
        </p:nvSpPr>
        <p:spPr>
          <a:xfrm>
            <a:off x="9230226" y="1252552"/>
            <a:ext cx="869042" cy="869042"/>
          </a:xfrm>
          <a:prstGeom prst="ellipse">
            <a:avLst/>
          </a:prstGeom>
          <a:solidFill>
            <a:srgbClr val="F3F3F3"/>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A</a:t>
            </a:r>
          </a:p>
        </p:txBody>
      </p:sp>
      <p:sp>
        <p:nvSpPr>
          <p:cNvPr id="6" name="Oval 5"/>
          <p:cNvSpPr>
            <a:spLocks noChangeAspect="1"/>
          </p:cNvSpPr>
          <p:nvPr/>
        </p:nvSpPr>
        <p:spPr>
          <a:xfrm>
            <a:off x="8737148" y="2645228"/>
            <a:ext cx="1626674" cy="1626674"/>
          </a:xfrm>
          <a:prstGeom prst="ellipse">
            <a:avLst/>
          </a:prstGeom>
          <a:solidFill>
            <a:srgbClr val="F3F3F3"/>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lnSpc>
                <a:spcPts val="800"/>
              </a:lnSpc>
            </a:pPr>
            <a:endParaRPr lang="en-US" sz="300" dirty="0">
              <a:solidFill>
                <a:srgbClr val="4A4A4A"/>
              </a:solidFill>
            </a:endParaRPr>
          </a:p>
        </p:txBody>
      </p:sp>
      <p:sp>
        <p:nvSpPr>
          <p:cNvPr id="7" name="Oval 6"/>
          <p:cNvSpPr>
            <a:spLocks noChangeAspect="1"/>
          </p:cNvSpPr>
          <p:nvPr/>
        </p:nvSpPr>
        <p:spPr>
          <a:xfrm>
            <a:off x="6411838" y="3905322"/>
            <a:ext cx="1341387" cy="1341387"/>
          </a:xfrm>
          <a:prstGeom prst="ellipse">
            <a:avLst/>
          </a:prstGeom>
          <a:solidFill>
            <a:srgbClr val="F3F3F3"/>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C</a:t>
            </a:r>
          </a:p>
        </p:txBody>
      </p:sp>
      <p:sp>
        <p:nvSpPr>
          <p:cNvPr id="21" name="TextBox 20"/>
          <p:cNvSpPr txBox="1"/>
          <p:nvPr/>
        </p:nvSpPr>
        <p:spPr>
          <a:xfrm>
            <a:off x="4563519" y="527596"/>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01</a:t>
            </a:r>
            <a:endParaRPr lang="es-UY" sz="3600" b="1" dirty="0">
              <a:solidFill>
                <a:srgbClr val="FF6E01"/>
              </a:solidFill>
              <a:latin typeface="Arial" panose="020B0604020202020204" pitchFamily="34" charset="0"/>
              <a:cs typeface="Arial" panose="020B0604020202020204" pitchFamily="34" charset="0"/>
            </a:endParaRPr>
          </a:p>
        </p:txBody>
      </p:sp>
      <p:sp>
        <p:nvSpPr>
          <p:cNvPr id="23" name="Freeform 22"/>
          <p:cNvSpPr/>
          <p:nvPr/>
        </p:nvSpPr>
        <p:spPr>
          <a:xfrm flipH="1">
            <a:off x="4935148" y="1229645"/>
            <a:ext cx="4357303" cy="444500"/>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28" name="TextBox 27"/>
          <p:cNvSpPr txBox="1"/>
          <p:nvPr/>
        </p:nvSpPr>
        <p:spPr>
          <a:xfrm>
            <a:off x="2743656" y="1801355"/>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02</a:t>
            </a:r>
            <a:endParaRPr lang="es-UY" sz="3600" b="1" dirty="0">
              <a:solidFill>
                <a:srgbClr val="FF6E01"/>
              </a:solidFill>
              <a:latin typeface="Arial" panose="020B0604020202020204" pitchFamily="34" charset="0"/>
              <a:cs typeface="Arial" panose="020B0604020202020204" pitchFamily="34" charset="0"/>
            </a:endParaRPr>
          </a:p>
        </p:txBody>
      </p:sp>
      <p:sp>
        <p:nvSpPr>
          <p:cNvPr id="30" name="Freeform 29"/>
          <p:cNvSpPr/>
          <p:nvPr/>
        </p:nvSpPr>
        <p:spPr>
          <a:xfrm flipH="1">
            <a:off x="2865485" y="2430490"/>
            <a:ext cx="4352617" cy="262581"/>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31" name="TextBox 30"/>
          <p:cNvSpPr txBox="1"/>
          <p:nvPr/>
        </p:nvSpPr>
        <p:spPr>
          <a:xfrm>
            <a:off x="2122228" y="3656767"/>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03</a:t>
            </a:r>
            <a:endParaRPr lang="es-UY" sz="3600" b="1" dirty="0">
              <a:solidFill>
                <a:srgbClr val="FF6E01"/>
              </a:solidFill>
              <a:latin typeface="Arial" panose="020B0604020202020204" pitchFamily="34" charset="0"/>
              <a:cs typeface="Arial" panose="020B0604020202020204" pitchFamily="34" charset="0"/>
            </a:endParaRPr>
          </a:p>
        </p:txBody>
      </p:sp>
      <p:sp>
        <p:nvSpPr>
          <p:cNvPr id="33" name="Freeform 32"/>
          <p:cNvSpPr/>
          <p:nvPr/>
        </p:nvSpPr>
        <p:spPr>
          <a:xfrm flipH="1">
            <a:off x="2244058" y="4242130"/>
            <a:ext cx="4329940" cy="444500"/>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34" name="TextBox 33"/>
          <p:cNvSpPr txBox="1"/>
          <p:nvPr/>
        </p:nvSpPr>
        <p:spPr>
          <a:xfrm>
            <a:off x="2103903" y="5159380"/>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04</a:t>
            </a:r>
            <a:endParaRPr lang="es-UY" sz="3600" b="1" dirty="0">
              <a:solidFill>
                <a:srgbClr val="FF6E01"/>
              </a:solidFill>
              <a:latin typeface="Arial" panose="020B0604020202020204" pitchFamily="34" charset="0"/>
              <a:cs typeface="Arial" panose="020B0604020202020204" pitchFamily="34" charset="0"/>
            </a:endParaRPr>
          </a:p>
        </p:txBody>
      </p:sp>
      <p:sp>
        <p:nvSpPr>
          <p:cNvPr id="36" name="Freeform 35"/>
          <p:cNvSpPr/>
          <p:nvPr/>
        </p:nvSpPr>
        <p:spPr>
          <a:xfrm flipH="1" flipV="1">
            <a:off x="2805528" y="5583516"/>
            <a:ext cx="5952808" cy="358731"/>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2" name="TextBox 1">
            <a:extLst>
              <a:ext uri="{FF2B5EF4-FFF2-40B4-BE49-F238E27FC236}">
                <a16:creationId xmlns:a16="http://schemas.microsoft.com/office/drawing/2014/main" id="{2422BCFD-0E8B-1044-85B4-9ACDD56B2A33}"/>
              </a:ext>
            </a:extLst>
          </p:cNvPr>
          <p:cNvSpPr txBox="1"/>
          <p:nvPr/>
        </p:nvSpPr>
        <p:spPr>
          <a:xfrm>
            <a:off x="8758336" y="3211643"/>
            <a:ext cx="1549288" cy="369332"/>
          </a:xfrm>
          <a:prstGeom prst="rect">
            <a:avLst/>
          </a:prstGeom>
          <a:noFill/>
        </p:spPr>
        <p:txBody>
          <a:bodyPr wrap="square" rtlCol="0" anchor="ctr">
            <a:spAutoFit/>
          </a:bodyPr>
          <a:lstStyle/>
          <a:p>
            <a:pPr algn="ctr"/>
            <a:r>
              <a:rPr lang="en-US" sz="1800" dirty="0">
                <a:latin typeface="Arial" panose="020B0604020202020204" pitchFamily="34" charset="0"/>
                <a:cs typeface="Arial" panose="020B0604020202020204" pitchFamily="34" charset="0"/>
              </a:rPr>
              <a:t>4 Sections</a:t>
            </a:r>
          </a:p>
        </p:txBody>
      </p:sp>
      <p:pic>
        <p:nvPicPr>
          <p:cNvPr id="25" name="Picture 24">
            <a:extLst>
              <a:ext uri="{FF2B5EF4-FFF2-40B4-BE49-F238E27FC236}">
                <a16:creationId xmlns:a16="http://schemas.microsoft.com/office/drawing/2014/main" id="{4C97F300-3D89-A94C-8BF3-020BD9B8B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98" y="6573825"/>
            <a:ext cx="3800568" cy="294580"/>
          </a:xfrm>
          <a:prstGeom prst="rect">
            <a:avLst/>
          </a:prstGeom>
        </p:spPr>
      </p:pic>
      <p:sp>
        <p:nvSpPr>
          <p:cNvPr id="26" name="TextBox 25">
            <a:extLst>
              <a:ext uri="{FF2B5EF4-FFF2-40B4-BE49-F238E27FC236}">
                <a16:creationId xmlns:a16="http://schemas.microsoft.com/office/drawing/2014/main" id="{90F4B16C-2080-3E4C-AC7A-F42F6E0D890C}"/>
              </a:ext>
            </a:extLst>
          </p:cNvPr>
          <p:cNvSpPr txBox="1"/>
          <p:nvPr/>
        </p:nvSpPr>
        <p:spPr>
          <a:xfrm>
            <a:off x="5391190" y="566524"/>
            <a:ext cx="2534840"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AIM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sp>
        <p:nvSpPr>
          <p:cNvPr id="27" name="TextBox 26">
            <a:extLst>
              <a:ext uri="{FF2B5EF4-FFF2-40B4-BE49-F238E27FC236}">
                <a16:creationId xmlns:a16="http://schemas.microsoft.com/office/drawing/2014/main" id="{B2606BB3-621E-B84F-952D-5C87C22F00DD}"/>
              </a:ext>
            </a:extLst>
          </p:cNvPr>
          <p:cNvSpPr txBox="1"/>
          <p:nvPr/>
        </p:nvSpPr>
        <p:spPr>
          <a:xfrm>
            <a:off x="3511172" y="1801355"/>
            <a:ext cx="2847953" cy="584775"/>
          </a:xfrm>
          <a:prstGeom prst="rect">
            <a:avLst/>
          </a:prstGeom>
          <a:solidFill>
            <a:schemeClr val="accent1">
              <a:lumMod val="75000"/>
            </a:schemeClr>
          </a:solidFill>
          <a:ln>
            <a:noFill/>
          </a:ln>
        </p:spPr>
        <p:txBody>
          <a:bodyPr wrap="square" rtlCol="0">
            <a:spAutoFit/>
          </a:bodyPr>
          <a:lstStyle/>
          <a:p>
            <a:pPr algn="ctr"/>
            <a:r>
              <a:rPr lang="es-UY" sz="3200" b="1" dirty="0">
                <a:solidFill>
                  <a:schemeClr val="bg1"/>
                </a:solidFill>
                <a:latin typeface="Arial" panose="020B0604020202020204" pitchFamily="34" charset="0"/>
                <a:cs typeface="Arial" panose="020B0604020202020204" pitchFamily="34" charset="0"/>
              </a:rPr>
              <a:t> METHOD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sp>
        <p:nvSpPr>
          <p:cNvPr id="38" name="TextBox 37">
            <a:extLst>
              <a:ext uri="{FF2B5EF4-FFF2-40B4-BE49-F238E27FC236}">
                <a16:creationId xmlns:a16="http://schemas.microsoft.com/office/drawing/2014/main" id="{FE4DEB07-1652-984F-B35A-055CE189A556}"/>
              </a:ext>
            </a:extLst>
          </p:cNvPr>
          <p:cNvSpPr txBox="1"/>
          <p:nvPr/>
        </p:nvSpPr>
        <p:spPr>
          <a:xfrm>
            <a:off x="2789661" y="3598381"/>
            <a:ext cx="2964779"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RESULTS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sp>
        <p:nvSpPr>
          <p:cNvPr id="39" name="TextBox 38">
            <a:extLst>
              <a:ext uri="{FF2B5EF4-FFF2-40B4-BE49-F238E27FC236}">
                <a16:creationId xmlns:a16="http://schemas.microsoft.com/office/drawing/2014/main" id="{4F728740-733A-1A40-A252-3A82A28CA441}"/>
              </a:ext>
            </a:extLst>
          </p:cNvPr>
          <p:cNvSpPr txBox="1"/>
          <p:nvPr/>
        </p:nvSpPr>
        <p:spPr>
          <a:xfrm>
            <a:off x="2797437" y="5257800"/>
            <a:ext cx="3612956"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CONCLUSION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0103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116084" y="2118438"/>
            <a:ext cx="5119572" cy="3518394"/>
          </a:xfrm>
          <a:prstGeom prst="rect">
            <a:avLst/>
          </a:prstGeom>
          <a:noFill/>
        </p:spPr>
        <p:txBody>
          <a:bodyPr wrap="square" rtlCol="0">
            <a:noAutofit/>
          </a:bodyPr>
          <a:lstStyle/>
          <a:p>
            <a:endParaRPr lang="es-UY" sz="3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Freeform 16"/>
          <p:cNvSpPr/>
          <p:nvPr/>
        </p:nvSpPr>
        <p:spPr>
          <a:xfrm>
            <a:off x="6235655" y="1676688"/>
            <a:ext cx="3797178" cy="4839577"/>
          </a:xfrm>
          <a:custGeom>
            <a:avLst/>
            <a:gdLst>
              <a:gd name="connsiteX0" fmla="*/ 3152498 w 3797178"/>
              <a:gd name="connsiteY0" fmla="*/ 0 h 4839577"/>
              <a:gd name="connsiteX1" fmla="*/ 3654853 w 3797178"/>
              <a:gd name="connsiteY1" fmla="*/ 502355 h 4839577"/>
              <a:gd name="connsiteX2" fmla="*/ 3507717 w 3797178"/>
              <a:gd name="connsiteY2" fmla="*/ 857574 h 4839577"/>
              <a:gd name="connsiteX3" fmla="*/ 3441700 w 3797178"/>
              <a:gd name="connsiteY3" fmla="*/ 912042 h 4839577"/>
              <a:gd name="connsiteX4" fmla="*/ 3375461 w 3797178"/>
              <a:gd name="connsiteY4" fmla="*/ 970265 h 4839577"/>
              <a:gd name="connsiteX5" fmla="*/ 3485077 w 3797178"/>
              <a:gd name="connsiteY5" fmla="*/ 1638448 h 4839577"/>
              <a:gd name="connsiteX6" fmla="*/ 3480650 w 3797178"/>
              <a:gd name="connsiteY6" fmla="*/ 1637990 h 4839577"/>
              <a:gd name="connsiteX7" fmla="*/ 3568135 w 3797178"/>
              <a:gd name="connsiteY7" fmla="*/ 1710171 h 4839577"/>
              <a:gd name="connsiteX8" fmla="*/ 3797178 w 3797178"/>
              <a:gd name="connsiteY8" fmla="*/ 2263130 h 4839577"/>
              <a:gd name="connsiteX9" fmla="*/ 3172777 w 3797178"/>
              <a:gd name="connsiteY9" fmla="*/ 3029245 h 4839577"/>
              <a:gd name="connsiteX10" fmla="*/ 3160774 w 3797178"/>
              <a:gd name="connsiteY10" fmla="*/ 3031077 h 4839577"/>
              <a:gd name="connsiteX11" fmla="*/ 3050716 w 3797178"/>
              <a:gd name="connsiteY11" fmla="*/ 3089584 h 4839577"/>
              <a:gd name="connsiteX12" fmla="*/ 3019939 w 3797178"/>
              <a:gd name="connsiteY12" fmla="*/ 3799829 h 4839577"/>
              <a:gd name="connsiteX13" fmla="*/ 3015386 w 3797178"/>
              <a:gd name="connsiteY13" fmla="*/ 3799109 h 4839577"/>
              <a:gd name="connsiteX14" fmla="*/ 3067857 w 3797178"/>
              <a:gd name="connsiteY14" fmla="*/ 3842402 h 4839577"/>
              <a:gd name="connsiteX15" fmla="*/ 3238945 w 3797178"/>
              <a:gd name="connsiteY15" fmla="*/ 4255445 h 4839577"/>
              <a:gd name="connsiteX16" fmla="*/ 2654813 w 3797178"/>
              <a:gd name="connsiteY16" fmla="*/ 4839577 h 4839577"/>
              <a:gd name="connsiteX17" fmla="*/ 2070681 w 3797178"/>
              <a:gd name="connsiteY17" fmla="*/ 4255445 h 4839577"/>
              <a:gd name="connsiteX18" fmla="*/ 2427443 w 3797178"/>
              <a:gd name="connsiteY18" fmla="*/ 3717217 h 4839577"/>
              <a:gd name="connsiteX19" fmla="*/ 2471404 w 3797178"/>
              <a:gd name="connsiteY19" fmla="*/ 3703571 h 4839577"/>
              <a:gd name="connsiteX20" fmla="*/ 2558516 w 3797178"/>
              <a:gd name="connsiteY20" fmla="*/ 3655875 h 4839577"/>
              <a:gd name="connsiteX21" fmla="*/ 2600839 w 3797178"/>
              <a:gd name="connsiteY21" fmla="*/ 2926704 h 4839577"/>
              <a:gd name="connsiteX22" fmla="*/ 2605827 w 3797178"/>
              <a:gd name="connsiteY22" fmla="*/ 2927601 h 4839577"/>
              <a:gd name="connsiteX23" fmla="*/ 2577951 w 3797178"/>
              <a:gd name="connsiteY23" fmla="*/ 2911579 h 4839577"/>
              <a:gd name="connsiteX24" fmla="*/ 2521257 w 3797178"/>
              <a:gd name="connsiteY24" fmla="*/ 2864802 h 4839577"/>
              <a:gd name="connsiteX25" fmla="*/ 2525433 w 3797178"/>
              <a:gd name="connsiteY25" fmla="*/ 2874317 h 4839577"/>
              <a:gd name="connsiteX26" fmla="*/ 1573602 w 3797178"/>
              <a:gd name="connsiteY26" fmla="*/ 3273231 h 4839577"/>
              <a:gd name="connsiteX27" fmla="*/ 1564266 w 3797178"/>
              <a:gd name="connsiteY27" fmla="*/ 3328933 h 4839577"/>
              <a:gd name="connsiteX28" fmla="*/ 1562257 w 3797178"/>
              <a:gd name="connsiteY28" fmla="*/ 3368727 h 4839577"/>
              <a:gd name="connsiteX29" fmla="*/ 783150 w 3797178"/>
              <a:gd name="connsiteY29" fmla="*/ 4071804 h 4839577"/>
              <a:gd name="connsiteX30" fmla="*/ 0 w 3797178"/>
              <a:gd name="connsiteY30" fmla="*/ 3288654 h 4839577"/>
              <a:gd name="connsiteX31" fmla="*/ 783150 w 3797178"/>
              <a:gd name="connsiteY31" fmla="*/ 2505504 h 4839577"/>
              <a:gd name="connsiteX32" fmla="*/ 1221017 w 3797178"/>
              <a:gd name="connsiteY32" fmla="*/ 2639254 h 4839577"/>
              <a:gd name="connsiteX33" fmla="*/ 1235975 w 3797178"/>
              <a:gd name="connsiteY33" fmla="*/ 2651596 h 4839577"/>
              <a:gd name="connsiteX34" fmla="*/ 1290702 w 3797178"/>
              <a:gd name="connsiteY34" fmla="*/ 2684225 h 4839577"/>
              <a:gd name="connsiteX35" fmla="*/ 2234920 w 3797178"/>
              <a:gd name="connsiteY35" fmla="*/ 2212329 h 4839577"/>
              <a:gd name="connsiteX36" fmla="*/ 2235655 w 3797178"/>
              <a:gd name="connsiteY36" fmla="*/ 2214003 h 4839577"/>
              <a:gd name="connsiteX37" fmla="*/ 2237212 w 3797178"/>
              <a:gd name="connsiteY37" fmla="*/ 2183175 h 4839577"/>
              <a:gd name="connsiteX38" fmla="*/ 2242263 w 3797178"/>
              <a:gd name="connsiteY38" fmla="*/ 2150078 h 4839577"/>
              <a:gd name="connsiteX39" fmla="*/ 2242064 w 3797178"/>
              <a:gd name="connsiteY39" fmla="*/ 2150417 h 4839577"/>
              <a:gd name="connsiteX40" fmla="*/ 1672918 w 3797178"/>
              <a:gd name="connsiteY40" fmla="*/ 1755901 h 4839577"/>
              <a:gd name="connsiteX41" fmla="*/ 1569419 w 3797178"/>
              <a:gd name="connsiteY41" fmla="*/ 1798709 h 4839577"/>
              <a:gd name="connsiteX42" fmla="*/ 1548685 w 3797178"/>
              <a:gd name="connsiteY42" fmla="*/ 1809963 h 4839577"/>
              <a:gd name="connsiteX43" fmla="*/ 1321315 w 3797178"/>
              <a:gd name="connsiteY43" fmla="*/ 1855867 h 4839577"/>
              <a:gd name="connsiteX44" fmla="*/ 737183 w 3797178"/>
              <a:gd name="connsiteY44" fmla="*/ 1271735 h 4839577"/>
              <a:gd name="connsiteX45" fmla="*/ 1321315 w 3797178"/>
              <a:gd name="connsiteY45" fmla="*/ 687603 h 4839577"/>
              <a:gd name="connsiteX46" fmla="*/ 1893580 w 3797178"/>
              <a:gd name="connsiteY46" fmla="*/ 1154012 h 4839577"/>
              <a:gd name="connsiteX47" fmla="*/ 1902756 w 3797178"/>
              <a:gd name="connsiteY47" fmla="*/ 1245040 h 4839577"/>
              <a:gd name="connsiteX48" fmla="*/ 1903927 w 3797178"/>
              <a:gd name="connsiteY48" fmla="*/ 1243160 h 4839577"/>
              <a:gd name="connsiteX49" fmla="*/ 2542102 w 3797178"/>
              <a:gd name="connsiteY49" fmla="*/ 1638448 h 4839577"/>
              <a:gd name="connsiteX50" fmla="*/ 2535507 w 3797178"/>
              <a:gd name="connsiteY50" fmla="*/ 1649701 h 4839577"/>
              <a:gd name="connsiteX51" fmla="*/ 2577951 w 3797178"/>
              <a:gd name="connsiteY51" fmla="*/ 1614682 h 4839577"/>
              <a:gd name="connsiteX52" fmla="*/ 2686513 w 3797178"/>
              <a:gd name="connsiteY52" fmla="*/ 1555756 h 4839577"/>
              <a:gd name="connsiteX53" fmla="*/ 2680214 w 3797178"/>
              <a:gd name="connsiteY53" fmla="*/ 1555104 h 4839577"/>
              <a:gd name="connsiteX54" fmla="*/ 2867901 w 3797178"/>
              <a:gd name="connsiteY54" fmla="*/ 951839 h 4839577"/>
              <a:gd name="connsiteX55" fmla="*/ 2802586 w 3797178"/>
              <a:gd name="connsiteY55" fmla="*/ 861952 h 4839577"/>
              <a:gd name="connsiteX56" fmla="*/ 2797280 w 3797178"/>
              <a:gd name="connsiteY56" fmla="*/ 857574 h 4839577"/>
              <a:gd name="connsiteX57" fmla="*/ 2650143 w 3797178"/>
              <a:gd name="connsiteY57" fmla="*/ 502355 h 4839577"/>
              <a:gd name="connsiteX58" fmla="*/ 3152498 w 3797178"/>
              <a:gd name="connsiteY58" fmla="*/ 0 h 483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797178" h="4839577">
                <a:moveTo>
                  <a:pt x="3152498" y="0"/>
                </a:moveTo>
                <a:cubicBezTo>
                  <a:pt x="3429941" y="0"/>
                  <a:pt x="3654853" y="224912"/>
                  <a:pt x="3654853" y="502355"/>
                </a:cubicBezTo>
                <a:cubicBezTo>
                  <a:pt x="3654853" y="641077"/>
                  <a:pt x="3598625" y="766666"/>
                  <a:pt x="3507717" y="857574"/>
                </a:cubicBezTo>
                <a:lnTo>
                  <a:pt x="3441700" y="912042"/>
                </a:lnTo>
                <a:lnTo>
                  <a:pt x="3375461" y="970265"/>
                </a:lnTo>
                <a:cubicBezTo>
                  <a:pt x="3225583" y="1136475"/>
                  <a:pt x="3203098" y="1429394"/>
                  <a:pt x="3485077" y="1638448"/>
                </a:cubicBezTo>
                <a:lnTo>
                  <a:pt x="3480650" y="1637990"/>
                </a:lnTo>
                <a:lnTo>
                  <a:pt x="3568135" y="1710171"/>
                </a:lnTo>
                <a:cubicBezTo>
                  <a:pt x="3709649" y="1851686"/>
                  <a:pt x="3797178" y="2047186"/>
                  <a:pt x="3797178" y="2263130"/>
                </a:cubicBezTo>
                <a:cubicBezTo>
                  <a:pt x="3797178" y="2641032"/>
                  <a:pt x="3529122" y="2956326"/>
                  <a:pt x="3172777" y="3029245"/>
                </a:cubicBezTo>
                <a:lnTo>
                  <a:pt x="3160774" y="3031077"/>
                </a:lnTo>
                <a:lnTo>
                  <a:pt x="3050716" y="3089584"/>
                </a:lnTo>
                <a:cubicBezTo>
                  <a:pt x="2813779" y="3257053"/>
                  <a:pt x="2801393" y="3583136"/>
                  <a:pt x="3019939" y="3799829"/>
                </a:cubicBezTo>
                <a:lnTo>
                  <a:pt x="3015386" y="3799109"/>
                </a:lnTo>
                <a:lnTo>
                  <a:pt x="3067857" y="3842402"/>
                </a:lnTo>
                <a:cubicBezTo>
                  <a:pt x="3173564" y="3948109"/>
                  <a:pt x="3238945" y="4094142"/>
                  <a:pt x="3238945" y="4255445"/>
                </a:cubicBezTo>
                <a:cubicBezTo>
                  <a:pt x="3238945" y="4578052"/>
                  <a:pt x="2977420" y="4839577"/>
                  <a:pt x="2654813" y="4839577"/>
                </a:cubicBezTo>
                <a:cubicBezTo>
                  <a:pt x="2332206" y="4839577"/>
                  <a:pt x="2070681" y="4578052"/>
                  <a:pt x="2070681" y="4255445"/>
                </a:cubicBezTo>
                <a:cubicBezTo>
                  <a:pt x="2070681" y="4013490"/>
                  <a:pt x="2217789" y="3805893"/>
                  <a:pt x="2427443" y="3717217"/>
                </a:cubicBezTo>
                <a:lnTo>
                  <a:pt x="2471404" y="3703571"/>
                </a:lnTo>
                <a:lnTo>
                  <a:pt x="2558516" y="3655875"/>
                </a:lnTo>
                <a:cubicBezTo>
                  <a:pt x="2776208" y="3499114"/>
                  <a:pt x="2864761" y="3158214"/>
                  <a:pt x="2600839" y="2926704"/>
                </a:cubicBezTo>
                <a:lnTo>
                  <a:pt x="2605827" y="2927601"/>
                </a:lnTo>
                <a:lnTo>
                  <a:pt x="2577951" y="2911579"/>
                </a:lnTo>
                <a:lnTo>
                  <a:pt x="2521257" y="2864802"/>
                </a:lnTo>
                <a:lnTo>
                  <a:pt x="2525433" y="2874317"/>
                </a:lnTo>
                <a:cubicBezTo>
                  <a:pt x="2160804" y="2636192"/>
                  <a:pt x="1674788" y="2841760"/>
                  <a:pt x="1573602" y="3273231"/>
                </a:cubicBezTo>
                <a:lnTo>
                  <a:pt x="1564266" y="3328933"/>
                </a:lnTo>
                <a:lnTo>
                  <a:pt x="1562257" y="3368727"/>
                </a:lnTo>
                <a:cubicBezTo>
                  <a:pt x="1522151" y="3763635"/>
                  <a:pt x="1188639" y="4071804"/>
                  <a:pt x="783150" y="4071804"/>
                </a:cubicBezTo>
                <a:cubicBezTo>
                  <a:pt x="350628" y="4071804"/>
                  <a:pt x="0" y="3721176"/>
                  <a:pt x="0" y="3288654"/>
                </a:cubicBezTo>
                <a:cubicBezTo>
                  <a:pt x="0" y="2856132"/>
                  <a:pt x="350628" y="2505504"/>
                  <a:pt x="783150" y="2505504"/>
                </a:cubicBezTo>
                <a:cubicBezTo>
                  <a:pt x="945346" y="2505504"/>
                  <a:pt x="1096025" y="2554811"/>
                  <a:pt x="1221017" y="2639254"/>
                </a:cubicBezTo>
                <a:lnTo>
                  <a:pt x="1235975" y="2651596"/>
                </a:lnTo>
                <a:lnTo>
                  <a:pt x="1290702" y="2684225"/>
                </a:lnTo>
                <a:cubicBezTo>
                  <a:pt x="1662211" y="2878011"/>
                  <a:pt x="2151577" y="2732484"/>
                  <a:pt x="2234920" y="2212329"/>
                </a:cubicBezTo>
                <a:lnTo>
                  <a:pt x="2235655" y="2214003"/>
                </a:lnTo>
                <a:lnTo>
                  <a:pt x="2237212" y="2183175"/>
                </a:lnTo>
                <a:lnTo>
                  <a:pt x="2242263" y="2150078"/>
                </a:lnTo>
                <a:lnTo>
                  <a:pt x="2242064" y="2150417"/>
                </a:lnTo>
                <a:cubicBezTo>
                  <a:pt x="2220534" y="1828849"/>
                  <a:pt x="1951057" y="1675011"/>
                  <a:pt x="1672918" y="1755901"/>
                </a:cubicBezTo>
                <a:lnTo>
                  <a:pt x="1569419" y="1798709"/>
                </a:lnTo>
                <a:lnTo>
                  <a:pt x="1548685" y="1809963"/>
                </a:lnTo>
                <a:cubicBezTo>
                  <a:pt x="1478801" y="1839522"/>
                  <a:pt x="1401967" y="1855867"/>
                  <a:pt x="1321315" y="1855867"/>
                </a:cubicBezTo>
                <a:cubicBezTo>
                  <a:pt x="998708" y="1855867"/>
                  <a:pt x="737183" y="1594342"/>
                  <a:pt x="737183" y="1271735"/>
                </a:cubicBezTo>
                <a:cubicBezTo>
                  <a:pt x="737183" y="949128"/>
                  <a:pt x="998708" y="687603"/>
                  <a:pt x="1321315" y="687603"/>
                </a:cubicBezTo>
                <a:cubicBezTo>
                  <a:pt x="1603596" y="687603"/>
                  <a:pt x="1839112" y="887833"/>
                  <a:pt x="1893580" y="1154012"/>
                </a:cubicBezTo>
                <a:lnTo>
                  <a:pt x="1902756" y="1245040"/>
                </a:lnTo>
                <a:lnTo>
                  <a:pt x="1903927" y="1243160"/>
                </a:lnTo>
                <a:cubicBezTo>
                  <a:pt x="1904720" y="1553517"/>
                  <a:pt x="2246034" y="1782910"/>
                  <a:pt x="2542102" y="1638448"/>
                </a:cubicBezTo>
                <a:lnTo>
                  <a:pt x="2535507" y="1649701"/>
                </a:lnTo>
                <a:lnTo>
                  <a:pt x="2577951" y="1614682"/>
                </a:lnTo>
                <a:lnTo>
                  <a:pt x="2686513" y="1555756"/>
                </a:lnTo>
                <a:lnTo>
                  <a:pt x="2680214" y="1555104"/>
                </a:lnTo>
                <a:cubicBezTo>
                  <a:pt x="2892047" y="1447451"/>
                  <a:pt x="2994489" y="1179363"/>
                  <a:pt x="2867901" y="951839"/>
                </a:cubicBezTo>
                <a:lnTo>
                  <a:pt x="2802586" y="861952"/>
                </a:lnTo>
                <a:lnTo>
                  <a:pt x="2797280" y="857574"/>
                </a:lnTo>
                <a:cubicBezTo>
                  <a:pt x="2706371" y="766666"/>
                  <a:pt x="2650143" y="641077"/>
                  <a:pt x="2650143" y="502355"/>
                </a:cubicBezTo>
                <a:cubicBezTo>
                  <a:pt x="2650143" y="224912"/>
                  <a:pt x="2875055" y="0"/>
                  <a:pt x="3152498" y="0"/>
                </a:cubicBezTo>
                <a:close/>
              </a:path>
            </a:pathLst>
          </a:cu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Oval 2"/>
          <p:cNvSpPr>
            <a:spLocks noChangeAspect="1"/>
          </p:cNvSpPr>
          <p:nvPr/>
        </p:nvSpPr>
        <p:spPr>
          <a:xfrm>
            <a:off x="7048150" y="2450109"/>
            <a:ext cx="1010511" cy="1010511"/>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B</a:t>
            </a:r>
          </a:p>
        </p:txBody>
      </p:sp>
      <p:sp>
        <p:nvSpPr>
          <p:cNvPr id="4" name="Oval 3"/>
          <p:cNvSpPr>
            <a:spLocks noChangeAspect="1"/>
          </p:cNvSpPr>
          <p:nvPr/>
        </p:nvSpPr>
        <p:spPr>
          <a:xfrm>
            <a:off x="8380160" y="5421824"/>
            <a:ext cx="1020616" cy="1020616"/>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D</a:t>
            </a:r>
          </a:p>
        </p:txBody>
      </p:sp>
      <p:sp>
        <p:nvSpPr>
          <p:cNvPr id="5" name="Oval 4"/>
          <p:cNvSpPr>
            <a:spLocks noChangeAspect="1"/>
          </p:cNvSpPr>
          <p:nvPr/>
        </p:nvSpPr>
        <p:spPr>
          <a:xfrm>
            <a:off x="8953632" y="1744521"/>
            <a:ext cx="869042" cy="869042"/>
          </a:xfrm>
          <a:prstGeom prst="ellipse">
            <a:avLst/>
          </a:prstGeom>
          <a:solidFill>
            <a:schemeClr val="accent1">
              <a:lumMod val="7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chemeClr val="bg1"/>
                </a:solidFill>
              </a:rPr>
              <a:t>A</a:t>
            </a:r>
          </a:p>
        </p:txBody>
      </p:sp>
      <p:sp>
        <p:nvSpPr>
          <p:cNvPr id="7" name="Oval 6"/>
          <p:cNvSpPr>
            <a:spLocks noChangeAspect="1"/>
          </p:cNvSpPr>
          <p:nvPr/>
        </p:nvSpPr>
        <p:spPr>
          <a:xfrm>
            <a:off x="6348113" y="4294649"/>
            <a:ext cx="1341387" cy="1341387"/>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C</a:t>
            </a:r>
          </a:p>
        </p:txBody>
      </p:sp>
      <p:sp>
        <p:nvSpPr>
          <p:cNvPr id="21" name="TextBox 20"/>
          <p:cNvSpPr txBox="1"/>
          <p:nvPr/>
        </p:nvSpPr>
        <p:spPr>
          <a:xfrm>
            <a:off x="4665354" y="1021377"/>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01</a:t>
            </a:r>
            <a:endParaRPr lang="es-UY" sz="3600" b="1" dirty="0">
              <a:solidFill>
                <a:srgbClr val="FF6E01"/>
              </a:solidFill>
              <a:latin typeface="Arial" panose="020B0604020202020204" pitchFamily="34" charset="0"/>
              <a:cs typeface="Arial" panose="020B0604020202020204" pitchFamily="34" charset="0"/>
            </a:endParaRPr>
          </a:p>
        </p:txBody>
      </p:sp>
      <p:sp>
        <p:nvSpPr>
          <p:cNvPr id="23" name="Freeform 22"/>
          <p:cNvSpPr/>
          <p:nvPr/>
        </p:nvSpPr>
        <p:spPr>
          <a:xfrm flipH="1">
            <a:off x="4759821" y="1598594"/>
            <a:ext cx="4357303" cy="444500"/>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36" name="Freeform 35"/>
          <p:cNvSpPr/>
          <p:nvPr/>
        </p:nvSpPr>
        <p:spPr>
          <a:xfrm flipH="1" flipV="1">
            <a:off x="1054811" y="2019381"/>
            <a:ext cx="5837860" cy="2477362"/>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38" name="TextBox 37">
            <a:extLst>
              <a:ext uri="{FF2B5EF4-FFF2-40B4-BE49-F238E27FC236}">
                <a16:creationId xmlns:a16="http://schemas.microsoft.com/office/drawing/2014/main" id="{C1B854A9-984B-A445-B644-7772381D445A}"/>
              </a:ext>
            </a:extLst>
          </p:cNvPr>
          <p:cNvSpPr txBox="1"/>
          <p:nvPr/>
        </p:nvSpPr>
        <p:spPr>
          <a:xfrm>
            <a:off x="5532510" y="899191"/>
            <a:ext cx="2534840"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AIM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sp>
        <p:nvSpPr>
          <p:cNvPr id="12" name="TextBox 11">
            <a:extLst>
              <a:ext uri="{FF2B5EF4-FFF2-40B4-BE49-F238E27FC236}">
                <a16:creationId xmlns:a16="http://schemas.microsoft.com/office/drawing/2014/main" id="{6338FEDF-A047-784C-AEE1-A22A220B764F}"/>
              </a:ext>
            </a:extLst>
          </p:cNvPr>
          <p:cNvSpPr txBox="1"/>
          <p:nvPr/>
        </p:nvSpPr>
        <p:spPr>
          <a:xfrm>
            <a:off x="897267" y="2368011"/>
            <a:ext cx="5484581" cy="3518394"/>
          </a:xfrm>
          <a:prstGeom prst="rect">
            <a:avLst/>
          </a:prstGeom>
          <a:noFill/>
        </p:spPr>
        <p:txBody>
          <a:bodyPr wrap="square" rtlCol="0">
            <a:noAutofit/>
          </a:bodyPr>
          <a:lstStyle/>
          <a:p>
            <a:r>
              <a:rPr lang="es-UY" sz="3600" b="1" dirty="0">
                <a:solidFill>
                  <a:schemeClr val="tx1">
                    <a:lumMod val="75000"/>
                    <a:lumOff val="25000"/>
                  </a:schemeClr>
                </a:solidFill>
                <a:latin typeface="Arial" panose="020B0604020202020204" pitchFamily="34" charset="0"/>
                <a:cs typeface="Arial" panose="020B0604020202020204" pitchFamily="34" charset="0"/>
              </a:rPr>
              <a:t>Classifying texts from humans and machines</a:t>
            </a:r>
          </a:p>
        </p:txBody>
      </p:sp>
    </p:spTree>
    <p:extLst>
      <p:ext uri="{BB962C8B-B14F-4D97-AF65-F5344CB8AC3E}">
        <p14:creationId xmlns:p14="http://schemas.microsoft.com/office/powerpoint/2010/main" val="3918163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lose up of a newspaper&#10;&#10;Description automatically generated">
            <a:extLst>
              <a:ext uri="{FF2B5EF4-FFF2-40B4-BE49-F238E27FC236}">
                <a16:creationId xmlns:a16="http://schemas.microsoft.com/office/drawing/2014/main" id="{32189422-FB5B-AC44-AE6D-66EE0E725A24}"/>
              </a:ext>
            </a:extLst>
          </p:cNvPr>
          <p:cNvPicPr>
            <a:picLocks noChangeAspect="1"/>
          </p:cNvPicPr>
          <p:nvPr/>
        </p:nvPicPr>
        <p:blipFill rotWithShape="1">
          <a:blip r:embed="rId2">
            <a:extLst>
              <a:ext uri="{28A0092B-C50C-407E-A947-70E740481C1C}">
                <a14:useLocalDpi xmlns:a14="http://schemas.microsoft.com/office/drawing/2010/main" val="0"/>
              </a:ext>
            </a:extLst>
          </a:blip>
          <a:srcRect l="12074"/>
          <a:stretch/>
        </p:blipFill>
        <p:spPr>
          <a:xfrm>
            <a:off x="0" y="1828800"/>
            <a:ext cx="5548998" cy="3733800"/>
          </a:xfrm>
          <a:prstGeom prst="rect">
            <a:avLst/>
          </a:prstGeom>
        </p:spPr>
      </p:pic>
      <p:pic>
        <p:nvPicPr>
          <p:cNvPr id="14" name="Picture 13" descr="A close up of a newspaper&#10;&#10;Description automatically generated">
            <a:extLst>
              <a:ext uri="{FF2B5EF4-FFF2-40B4-BE49-F238E27FC236}">
                <a16:creationId xmlns:a16="http://schemas.microsoft.com/office/drawing/2014/main" id="{55D688B5-1DCE-8E4E-A127-AF969B03F989}"/>
              </a:ext>
            </a:extLst>
          </p:cNvPr>
          <p:cNvPicPr>
            <a:picLocks noChangeAspect="1"/>
          </p:cNvPicPr>
          <p:nvPr/>
        </p:nvPicPr>
        <p:blipFill rotWithShape="1">
          <a:blip r:embed="rId3">
            <a:extLst>
              <a:ext uri="{28A0092B-C50C-407E-A947-70E740481C1C}">
                <a14:useLocalDpi xmlns:a14="http://schemas.microsoft.com/office/drawing/2010/main" val="0"/>
              </a:ext>
            </a:extLst>
          </a:blip>
          <a:srcRect l="5373"/>
          <a:stretch/>
        </p:blipFill>
        <p:spPr>
          <a:xfrm>
            <a:off x="5732462" y="1930820"/>
            <a:ext cx="6445333" cy="3605007"/>
          </a:xfrm>
          <a:prstGeom prst="rect">
            <a:avLst/>
          </a:prstGeom>
        </p:spPr>
      </p:pic>
      <p:sp>
        <p:nvSpPr>
          <p:cNvPr id="17" name="Title 17">
            <a:extLst>
              <a:ext uri="{FF2B5EF4-FFF2-40B4-BE49-F238E27FC236}">
                <a16:creationId xmlns:a16="http://schemas.microsoft.com/office/drawing/2014/main" id="{73E7C127-91AA-9E48-86D5-2E1D44148049}"/>
              </a:ext>
            </a:extLst>
          </p:cNvPr>
          <p:cNvSpPr txBox="1">
            <a:spLocks/>
          </p:cNvSpPr>
          <p:nvPr/>
        </p:nvSpPr>
        <p:spPr>
          <a:xfrm>
            <a:off x="-1" y="152400"/>
            <a:ext cx="12188825" cy="584849"/>
          </a:xfrm>
          <a:prstGeom prst="rect">
            <a:avLst/>
          </a:prstGeom>
          <a:solidFill>
            <a:schemeClr val="bg1">
              <a:lumMod val="65000"/>
            </a:schemeClr>
          </a:solidFill>
        </p:spPr>
        <p:txBody>
          <a:bodyPr vert="horz" lIns="121899" tIns="60949" rIns="121899" bIns="60949" rtlCol="0" anchor="ctr">
            <a:normAutofit fontScale="90000" lnSpcReduction="2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4000" b="1" dirty="0"/>
              <a:t>2 types of text:</a:t>
            </a:r>
          </a:p>
        </p:txBody>
      </p:sp>
      <p:cxnSp>
        <p:nvCxnSpPr>
          <p:cNvPr id="21" name="Straight Connector 20">
            <a:extLst>
              <a:ext uri="{FF2B5EF4-FFF2-40B4-BE49-F238E27FC236}">
                <a16:creationId xmlns:a16="http://schemas.microsoft.com/office/drawing/2014/main" id="{F276F4F2-A9C3-3B41-9FB8-DE01FAB6DF2F}"/>
              </a:ext>
            </a:extLst>
          </p:cNvPr>
          <p:cNvCxnSpPr/>
          <p:nvPr/>
        </p:nvCxnSpPr>
        <p:spPr>
          <a:xfrm>
            <a:off x="5637212" y="737249"/>
            <a:ext cx="0" cy="57397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87017E-6087-0243-B1DB-4C4F0E865E50}"/>
              </a:ext>
            </a:extLst>
          </p:cNvPr>
          <p:cNvSpPr txBox="1"/>
          <p:nvPr/>
        </p:nvSpPr>
        <p:spPr>
          <a:xfrm>
            <a:off x="227012" y="1095345"/>
            <a:ext cx="4267200" cy="400110"/>
          </a:xfrm>
          <a:prstGeom prst="rect">
            <a:avLst/>
          </a:prstGeom>
          <a:noFill/>
        </p:spPr>
        <p:txBody>
          <a:bodyPr wrap="square" rtlCol="0" anchor="ctr">
            <a:spAutoFit/>
          </a:bodyPr>
          <a:lstStyle/>
          <a:p>
            <a:pPr algn="ct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Human text</a:t>
            </a:r>
          </a:p>
        </p:txBody>
      </p:sp>
      <p:sp>
        <p:nvSpPr>
          <p:cNvPr id="24" name="TextBox 23">
            <a:extLst>
              <a:ext uri="{FF2B5EF4-FFF2-40B4-BE49-F238E27FC236}">
                <a16:creationId xmlns:a16="http://schemas.microsoft.com/office/drawing/2014/main" id="{3F408778-81CE-CF47-B337-EDC7F748924B}"/>
              </a:ext>
            </a:extLst>
          </p:cNvPr>
          <p:cNvSpPr txBox="1"/>
          <p:nvPr/>
        </p:nvSpPr>
        <p:spPr>
          <a:xfrm>
            <a:off x="6932612" y="1073378"/>
            <a:ext cx="3810000" cy="400110"/>
          </a:xfrm>
          <a:prstGeom prst="rect">
            <a:avLst/>
          </a:prstGeom>
          <a:noFill/>
        </p:spPr>
        <p:txBody>
          <a:bodyPr wrap="square" rtlCol="0" anchor="ctr">
            <a:spAutoFit/>
          </a:bodyPr>
          <a:lstStyle/>
          <a:p>
            <a:pPr algn="ct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Machine text</a:t>
            </a:r>
          </a:p>
        </p:txBody>
      </p:sp>
    </p:spTree>
    <p:extLst>
      <p:ext uri="{BB962C8B-B14F-4D97-AF65-F5344CB8AC3E}">
        <p14:creationId xmlns:p14="http://schemas.microsoft.com/office/powerpoint/2010/main" val="23118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6235655" y="1676688"/>
            <a:ext cx="3797178" cy="4839577"/>
          </a:xfrm>
          <a:custGeom>
            <a:avLst/>
            <a:gdLst>
              <a:gd name="connsiteX0" fmla="*/ 3152498 w 3797178"/>
              <a:gd name="connsiteY0" fmla="*/ 0 h 4839577"/>
              <a:gd name="connsiteX1" fmla="*/ 3654853 w 3797178"/>
              <a:gd name="connsiteY1" fmla="*/ 502355 h 4839577"/>
              <a:gd name="connsiteX2" fmla="*/ 3507717 w 3797178"/>
              <a:gd name="connsiteY2" fmla="*/ 857574 h 4839577"/>
              <a:gd name="connsiteX3" fmla="*/ 3441700 w 3797178"/>
              <a:gd name="connsiteY3" fmla="*/ 912042 h 4839577"/>
              <a:gd name="connsiteX4" fmla="*/ 3375461 w 3797178"/>
              <a:gd name="connsiteY4" fmla="*/ 970265 h 4839577"/>
              <a:gd name="connsiteX5" fmla="*/ 3485077 w 3797178"/>
              <a:gd name="connsiteY5" fmla="*/ 1638448 h 4839577"/>
              <a:gd name="connsiteX6" fmla="*/ 3480650 w 3797178"/>
              <a:gd name="connsiteY6" fmla="*/ 1637990 h 4839577"/>
              <a:gd name="connsiteX7" fmla="*/ 3568135 w 3797178"/>
              <a:gd name="connsiteY7" fmla="*/ 1710171 h 4839577"/>
              <a:gd name="connsiteX8" fmla="*/ 3797178 w 3797178"/>
              <a:gd name="connsiteY8" fmla="*/ 2263130 h 4839577"/>
              <a:gd name="connsiteX9" fmla="*/ 3172777 w 3797178"/>
              <a:gd name="connsiteY9" fmla="*/ 3029245 h 4839577"/>
              <a:gd name="connsiteX10" fmla="*/ 3160774 w 3797178"/>
              <a:gd name="connsiteY10" fmla="*/ 3031077 h 4839577"/>
              <a:gd name="connsiteX11" fmla="*/ 3050716 w 3797178"/>
              <a:gd name="connsiteY11" fmla="*/ 3089584 h 4839577"/>
              <a:gd name="connsiteX12" fmla="*/ 3019939 w 3797178"/>
              <a:gd name="connsiteY12" fmla="*/ 3799829 h 4839577"/>
              <a:gd name="connsiteX13" fmla="*/ 3015386 w 3797178"/>
              <a:gd name="connsiteY13" fmla="*/ 3799109 h 4839577"/>
              <a:gd name="connsiteX14" fmla="*/ 3067857 w 3797178"/>
              <a:gd name="connsiteY14" fmla="*/ 3842402 h 4839577"/>
              <a:gd name="connsiteX15" fmla="*/ 3238945 w 3797178"/>
              <a:gd name="connsiteY15" fmla="*/ 4255445 h 4839577"/>
              <a:gd name="connsiteX16" fmla="*/ 2654813 w 3797178"/>
              <a:gd name="connsiteY16" fmla="*/ 4839577 h 4839577"/>
              <a:gd name="connsiteX17" fmla="*/ 2070681 w 3797178"/>
              <a:gd name="connsiteY17" fmla="*/ 4255445 h 4839577"/>
              <a:gd name="connsiteX18" fmla="*/ 2427443 w 3797178"/>
              <a:gd name="connsiteY18" fmla="*/ 3717217 h 4839577"/>
              <a:gd name="connsiteX19" fmla="*/ 2471404 w 3797178"/>
              <a:gd name="connsiteY19" fmla="*/ 3703571 h 4839577"/>
              <a:gd name="connsiteX20" fmla="*/ 2558516 w 3797178"/>
              <a:gd name="connsiteY20" fmla="*/ 3655875 h 4839577"/>
              <a:gd name="connsiteX21" fmla="*/ 2600839 w 3797178"/>
              <a:gd name="connsiteY21" fmla="*/ 2926704 h 4839577"/>
              <a:gd name="connsiteX22" fmla="*/ 2605827 w 3797178"/>
              <a:gd name="connsiteY22" fmla="*/ 2927601 h 4839577"/>
              <a:gd name="connsiteX23" fmla="*/ 2577951 w 3797178"/>
              <a:gd name="connsiteY23" fmla="*/ 2911579 h 4839577"/>
              <a:gd name="connsiteX24" fmla="*/ 2521257 w 3797178"/>
              <a:gd name="connsiteY24" fmla="*/ 2864802 h 4839577"/>
              <a:gd name="connsiteX25" fmla="*/ 2525433 w 3797178"/>
              <a:gd name="connsiteY25" fmla="*/ 2874317 h 4839577"/>
              <a:gd name="connsiteX26" fmla="*/ 1573602 w 3797178"/>
              <a:gd name="connsiteY26" fmla="*/ 3273231 h 4839577"/>
              <a:gd name="connsiteX27" fmla="*/ 1564266 w 3797178"/>
              <a:gd name="connsiteY27" fmla="*/ 3328933 h 4839577"/>
              <a:gd name="connsiteX28" fmla="*/ 1562257 w 3797178"/>
              <a:gd name="connsiteY28" fmla="*/ 3368727 h 4839577"/>
              <a:gd name="connsiteX29" fmla="*/ 783150 w 3797178"/>
              <a:gd name="connsiteY29" fmla="*/ 4071804 h 4839577"/>
              <a:gd name="connsiteX30" fmla="*/ 0 w 3797178"/>
              <a:gd name="connsiteY30" fmla="*/ 3288654 h 4839577"/>
              <a:gd name="connsiteX31" fmla="*/ 783150 w 3797178"/>
              <a:gd name="connsiteY31" fmla="*/ 2505504 h 4839577"/>
              <a:gd name="connsiteX32" fmla="*/ 1221017 w 3797178"/>
              <a:gd name="connsiteY32" fmla="*/ 2639254 h 4839577"/>
              <a:gd name="connsiteX33" fmla="*/ 1235975 w 3797178"/>
              <a:gd name="connsiteY33" fmla="*/ 2651596 h 4839577"/>
              <a:gd name="connsiteX34" fmla="*/ 1290702 w 3797178"/>
              <a:gd name="connsiteY34" fmla="*/ 2684225 h 4839577"/>
              <a:gd name="connsiteX35" fmla="*/ 2234920 w 3797178"/>
              <a:gd name="connsiteY35" fmla="*/ 2212329 h 4839577"/>
              <a:gd name="connsiteX36" fmla="*/ 2235655 w 3797178"/>
              <a:gd name="connsiteY36" fmla="*/ 2214003 h 4839577"/>
              <a:gd name="connsiteX37" fmla="*/ 2237212 w 3797178"/>
              <a:gd name="connsiteY37" fmla="*/ 2183175 h 4839577"/>
              <a:gd name="connsiteX38" fmla="*/ 2242263 w 3797178"/>
              <a:gd name="connsiteY38" fmla="*/ 2150078 h 4839577"/>
              <a:gd name="connsiteX39" fmla="*/ 2242064 w 3797178"/>
              <a:gd name="connsiteY39" fmla="*/ 2150417 h 4839577"/>
              <a:gd name="connsiteX40" fmla="*/ 1672918 w 3797178"/>
              <a:gd name="connsiteY40" fmla="*/ 1755901 h 4839577"/>
              <a:gd name="connsiteX41" fmla="*/ 1569419 w 3797178"/>
              <a:gd name="connsiteY41" fmla="*/ 1798709 h 4839577"/>
              <a:gd name="connsiteX42" fmla="*/ 1548685 w 3797178"/>
              <a:gd name="connsiteY42" fmla="*/ 1809963 h 4839577"/>
              <a:gd name="connsiteX43" fmla="*/ 1321315 w 3797178"/>
              <a:gd name="connsiteY43" fmla="*/ 1855867 h 4839577"/>
              <a:gd name="connsiteX44" fmla="*/ 737183 w 3797178"/>
              <a:gd name="connsiteY44" fmla="*/ 1271735 h 4839577"/>
              <a:gd name="connsiteX45" fmla="*/ 1321315 w 3797178"/>
              <a:gd name="connsiteY45" fmla="*/ 687603 h 4839577"/>
              <a:gd name="connsiteX46" fmla="*/ 1893580 w 3797178"/>
              <a:gd name="connsiteY46" fmla="*/ 1154012 h 4839577"/>
              <a:gd name="connsiteX47" fmla="*/ 1902756 w 3797178"/>
              <a:gd name="connsiteY47" fmla="*/ 1245040 h 4839577"/>
              <a:gd name="connsiteX48" fmla="*/ 1903927 w 3797178"/>
              <a:gd name="connsiteY48" fmla="*/ 1243160 h 4839577"/>
              <a:gd name="connsiteX49" fmla="*/ 2542102 w 3797178"/>
              <a:gd name="connsiteY49" fmla="*/ 1638448 h 4839577"/>
              <a:gd name="connsiteX50" fmla="*/ 2535507 w 3797178"/>
              <a:gd name="connsiteY50" fmla="*/ 1649701 h 4839577"/>
              <a:gd name="connsiteX51" fmla="*/ 2577951 w 3797178"/>
              <a:gd name="connsiteY51" fmla="*/ 1614682 h 4839577"/>
              <a:gd name="connsiteX52" fmla="*/ 2686513 w 3797178"/>
              <a:gd name="connsiteY52" fmla="*/ 1555756 h 4839577"/>
              <a:gd name="connsiteX53" fmla="*/ 2680214 w 3797178"/>
              <a:gd name="connsiteY53" fmla="*/ 1555104 h 4839577"/>
              <a:gd name="connsiteX54" fmla="*/ 2867901 w 3797178"/>
              <a:gd name="connsiteY54" fmla="*/ 951839 h 4839577"/>
              <a:gd name="connsiteX55" fmla="*/ 2802586 w 3797178"/>
              <a:gd name="connsiteY55" fmla="*/ 861952 h 4839577"/>
              <a:gd name="connsiteX56" fmla="*/ 2797280 w 3797178"/>
              <a:gd name="connsiteY56" fmla="*/ 857574 h 4839577"/>
              <a:gd name="connsiteX57" fmla="*/ 2650143 w 3797178"/>
              <a:gd name="connsiteY57" fmla="*/ 502355 h 4839577"/>
              <a:gd name="connsiteX58" fmla="*/ 3152498 w 3797178"/>
              <a:gd name="connsiteY58" fmla="*/ 0 h 483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797178" h="4839577">
                <a:moveTo>
                  <a:pt x="3152498" y="0"/>
                </a:moveTo>
                <a:cubicBezTo>
                  <a:pt x="3429941" y="0"/>
                  <a:pt x="3654853" y="224912"/>
                  <a:pt x="3654853" y="502355"/>
                </a:cubicBezTo>
                <a:cubicBezTo>
                  <a:pt x="3654853" y="641077"/>
                  <a:pt x="3598625" y="766666"/>
                  <a:pt x="3507717" y="857574"/>
                </a:cubicBezTo>
                <a:lnTo>
                  <a:pt x="3441700" y="912042"/>
                </a:lnTo>
                <a:lnTo>
                  <a:pt x="3375461" y="970265"/>
                </a:lnTo>
                <a:cubicBezTo>
                  <a:pt x="3225583" y="1136475"/>
                  <a:pt x="3203098" y="1429394"/>
                  <a:pt x="3485077" y="1638448"/>
                </a:cubicBezTo>
                <a:lnTo>
                  <a:pt x="3480650" y="1637990"/>
                </a:lnTo>
                <a:lnTo>
                  <a:pt x="3568135" y="1710171"/>
                </a:lnTo>
                <a:cubicBezTo>
                  <a:pt x="3709649" y="1851686"/>
                  <a:pt x="3797178" y="2047186"/>
                  <a:pt x="3797178" y="2263130"/>
                </a:cubicBezTo>
                <a:cubicBezTo>
                  <a:pt x="3797178" y="2641032"/>
                  <a:pt x="3529122" y="2956326"/>
                  <a:pt x="3172777" y="3029245"/>
                </a:cubicBezTo>
                <a:lnTo>
                  <a:pt x="3160774" y="3031077"/>
                </a:lnTo>
                <a:lnTo>
                  <a:pt x="3050716" y="3089584"/>
                </a:lnTo>
                <a:cubicBezTo>
                  <a:pt x="2813779" y="3257053"/>
                  <a:pt x="2801393" y="3583136"/>
                  <a:pt x="3019939" y="3799829"/>
                </a:cubicBezTo>
                <a:lnTo>
                  <a:pt x="3015386" y="3799109"/>
                </a:lnTo>
                <a:lnTo>
                  <a:pt x="3067857" y="3842402"/>
                </a:lnTo>
                <a:cubicBezTo>
                  <a:pt x="3173564" y="3948109"/>
                  <a:pt x="3238945" y="4094142"/>
                  <a:pt x="3238945" y="4255445"/>
                </a:cubicBezTo>
                <a:cubicBezTo>
                  <a:pt x="3238945" y="4578052"/>
                  <a:pt x="2977420" y="4839577"/>
                  <a:pt x="2654813" y="4839577"/>
                </a:cubicBezTo>
                <a:cubicBezTo>
                  <a:pt x="2332206" y="4839577"/>
                  <a:pt x="2070681" y="4578052"/>
                  <a:pt x="2070681" y="4255445"/>
                </a:cubicBezTo>
                <a:cubicBezTo>
                  <a:pt x="2070681" y="4013490"/>
                  <a:pt x="2217789" y="3805893"/>
                  <a:pt x="2427443" y="3717217"/>
                </a:cubicBezTo>
                <a:lnTo>
                  <a:pt x="2471404" y="3703571"/>
                </a:lnTo>
                <a:lnTo>
                  <a:pt x="2558516" y="3655875"/>
                </a:lnTo>
                <a:cubicBezTo>
                  <a:pt x="2776208" y="3499114"/>
                  <a:pt x="2864761" y="3158214"/>
                  <a:pt x="2600839" y="2926704"/>
                </a:cubicBezTo>
                <a:lnTo>
                  <a:pt x="2605827" y="2927601"/>
                </a:lnTo>
                <a:lnTo>
                  <a:pt x="2577951" y="2911579"/>
                </a:lnTo>
                <a:lnTo>
                  <a:pt x="2521257" y="2864802"/>
                </a:lnTo>
                <a:lnTo>
                  <a:pt x="2525433" y="2874317"/>
                </a:lnTo>
                <a:cubicBezTo>
                  <a:pt x="2160804" y="2636192"/>
                  <a:pt x="1674788" y="2841760"/>
                  <a:pt x="1573602" y="3273231"/>
                </a:cubicBezTo>
                <a:lnTo>
                  <a:pt x="1564266" y="3328933"/>
                </a:lnTo>
                <a:lnTo>
                  <a:pt x="1562257" y="3368727"/>
                </a:lnTo>
                <a:cubicBezTo>
                  <a:pt x="1522151" y="3763635"/>
                  <a:pt x="1188639" y="4071804"/>
                  <a:pt x="783150" y="4071804"/>
                </a:cubicBezTo>
                <a:cubicBezTo>
                  <a:pt x="350628" y="4071804"/>
                  <a:pt x="0" y="3721176"/>
                  <a:pt x="0" y="3288654"/>
                </a:cubicBezTo>
                <a:cubicBezTo>
                  <a:pt x="0" y="2856132"/>
                  <a:pt x="350628" y="2505504"/>
                  <a:pt x="783150" y="2505504"/>
                </a:cubicBezTo>
                <a:cubicBezTo>
                  <a:pt x="945346" y="2505504"/>
                  <a:pt x="1096025" y="2554811"/>
                  <a:pt x="1221017" y="2639254"/>
                </a:cubicBezTo>
                <a:lnTo>
                  <a:pt x="1235975" y="2651596"/>
                </a:lnTo>
                <a:lnTo>
                  <a:pt x="1290702" y="2684225"/>
                </a:lnTo>
                <a:cubicBezTo>
                  <a:pt x="1662211" y="2878011"/>
                  <a:pt x="2151577" y="2732484"/>
                  <a:pt x="2234920" y="2212329"/>
                </a:cubicBezTo>
                <a:lnTo>
                  <a:pt x="2235655" y="2214003"/>
                </a:lnTo>
                <a:lnTo>
                  <a:pt x="2237212" y="2183175"/>
                </a:lnTo>
                <a:lnTo>
                  <a:pt x="2242263" y="2150078"/>
                </a:lnTo>
                <a:lnTo>
                  <a:pt x="2242064" y="2150417"/>
                </a:lnTo>
                <a:cubicBezTo>
                  <a:pt x="2220534" y="1828849"/>
                  <a:pt x="1951057" y="1675011"/>
                  <a:pt x="1672918" y="1755901"/>
                </a:cubicBezTo>
                <a:lnTo>
                  <a:pt x="1569419" y="1798709"/>
                </a:lnTo>
                <a:lnTo>
                  <a:pt x="1548685" y="1809963"/>
                </a:lnTo>
                <a:cubicBezTo>
                  <a:pt x="1478801" y="1839522"/>
                  <a:pt x="1401967" y="1855867"/>
                  <a:pt x="1321315" y="1855867"/>
                </a:cubicBezTo>
                <a:cubicBezTo>
                  <a:pt x="998708" y="1855867"/>
                  <a:pt x="737183" y="1594342"/>
                  <a:pt x="737183" y="1271735"/>
                </a:cubicBezTo>
                <a:cubicBezTo>
                  <a:pt x="737183" y="949128"/>
                  <a:pt x="998708" y="687603"/>
                  <a:pt x="1321315" y="687603"/>
                </a:cubicBezTo>
                <a:cubicBezTo>
                  <a:pt x="1603596" y="687603"/>
                  <a:pt x="1839112" y="887833"/>
                  <a:pt x="1893580" y="1154012"/>
                </a:cubicBezTo>
                <a:lnTo>
                  <a:pt x="1902756" y="1245040"/>
                </a:lnTo>
                <a:lnTo>
                  <a:pt x="1903927" y="1243160"/>
                </a:lnTo>
                <a:cubicBezTo>
                  <a:pt x="1904720" y="1553517"/>
                  <a:pt x="2246034" y="1782910"/>
                  <a:pt x="2542102" y="1638448"/>
                </a:cubicBezTo>
                <a:lnTo>
                  <a:pt x="2535507" y="1649701"/>
                </a:lnTo>
                <a:lnTo>
                  <a:pt x="2577951" y="1614682"/>
                </a:lnTo>
                <a:lnTo>
                  <a:pt x="2686513" y="1555756"/>
                </a:lnTo>
                <a:lnTo>
                  <a:pt x="2680214" y="1555104"/>
                </a:lnTo>
                <a:cubicBezTo>
                  <a:pt x="2892047" y="1447451"/>
                  <a:pt x="2994489" y="1179363"/>
                  <a:pt x="2867901" y="951839"/>
                </a:cubicBezTo>
                <a:lnTo>
                  <a:pt x="2802586" y="861952"/>
                </a:lnTo>
                <a:lnTo>
                  <a:pt x="2797280" y="857574"/>
                </a:lnTo>
                <a:cubicBezTo>
                  <a:pt x="2706371" y="766666"/>
                  <a:pt x="2650143" y="641077"/>
                  <a:pt x="2650143" y="502355"/>
                </a:cubicBezTo>
                <a:cubicBezTo>
                  <a:pt x="2650143" y="224912"/>
                  <a:pt x="2875055" y="0"/>
                  <a:pt x="3152498" y="0"/>
                </a:cubicBezTo>
                <a:close/>
              </a:path>
            </a:pathLst>
          </a:custGeom>
          <a:solidFill>
            <a:srgbClr val="FF6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Oval 2"/>
          <p:cNvSpPr>
            <a:spLocks noChangeAspect="1"/>
          </p:cNvSpPr>
          <p:nvPr/>
        </p:nvSpPr>
        <p:spPr>
          <a:xfrm>
            <a:off x="7048150" y="2450109"/>
            <a:ext cx="1010511" cy="1010511"/>
          </a:xfrm>
          <a:prstGeom prst="ellipse">
            <a:avLst/>
          </a:prstGeom>
          <a:solidFill>
            <a:schemeClr val="accent1">
              <a:lumMod val="7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chemeClr val="bg1"/>
                </a:solidFill>
              </a:rPr>
              <a:t>B</a:t>
            </a:r>
          </a:p>
        </p:txBody>
      </p:sp>
      <p:sp>
        <p:nvSpPr>
          <p:cNvPr id="4" name="Oval 3"/>
          <p:cNvSpPr>
            <a:spLocks noChangeAspect="1"/>
          </p:cNvSpPr>
          <p:nvPr/>
        </p:nvSpPr>
        <p:spPr>
          <a:xfrm>
            <a:off x="8380160" y="5421824"/>
            <a:ext cx="1020616" cy="1020616"/>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D</a:t>
            </a:r>
          </a:p>
        </p:txBody>
      </p:sp>
      <p:sp>
        <p:nvSpPr>
          <p:cNvPr id="5" name="Oval 4"/>
          <p:cNvSpPr>
            <a:spLocks noChangeAspect="1"/>
          </p:cNvSpPr>
          <p:nvPr/>
        </p:nvSpPr>
        <p:spPr>
          <a:xfrm>
            <a:off x="8953632" y="1744521"/>
            <a:ext cx="869042" cy="869042"/>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chemeClr val="tx1">
                    <a:lumMod val="65000"/>
                    <a:lumOff val="35000"/>
                  </a:schemeClr>
                </a:solidFill>
              </a:rPr>
              <a:t>A</a:t>
            </a:r>
          </a:p>
        </p:txBody>
      </p:sp>
      <p:sp>
        <p:nvSpPr>
          <p:cNvPr id="7" name="Oval 6"/>
          <p:cNvSpPr>
            <a:spLocks noChangeAspect="1"/>
          </p:cNvSpPr>
          <p:nvPr/>
        </p:nvSpPr>
        <p:spPr>
          <a:xfrm>
            <a:off x="6348113" y="4294649"/>
            <a:ext cx="1341387" cy="1341387"/>
          </a:xfrm>
          <a:prstGeom prst="ellipse">
            <a:avLst/>
          </a:prstGeom>
          <a:solidFill>
            <a:schemeClr val="bg1">
              <a:lumMod val="85000"/>
            </a:schemeClr>
          </a:solidFill>
          <a:ln>
            <a:noFill/>
          </a:ln>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 rIns="18288" bIns="91440" rtlCol="0" anchor="ctr"/>
          <a:lstStyle/>
          <a:p>
            <a:pPr algn="ctr"/>
            <a:r>
              <a:rPr lang="en-US" sz="4400" b="1" dirty="0">
                <a:solidFill>
                  <a:srgbClr val="4A4A4A"/>
                </a:solidFill>
              </a:rPr>
              <a:t>C</a:t>
            </a:r>
          </a:p>
        </p:txBody>
      </p:sp>
      <p:grpSp>
        <p:nvGrpSpPr>
          <p:cNvPr id="9" name="Group 8">
            <a:extLst>
              <a:ext uri="{FF2B5EF4-FFF2-40B4-BE49-F238E27FC236}">
                <a16:creationId xmlns:a16="http://schemas.microsoft.com/office/drawing/2014/main" id="{48E6F576-FB63-1E4E-A0DB-F6D339FD645D}"/>
              </a:ext>
            </a:extLst>
          </p:cNvPr>
          <p:cNvGrpSpPr/>
          <p:nvPr/>
        </p:nvGrpSpPr>
        <p:grpSpPr>
          <a:xfrm>
            <a:off x="609439" y="3094661"/>
            <a:ext cx="5942171" cy="2432367"/>
            <a:chOff x="609439" y="3094661"/>
            <a:chExt cx="5942171" cy="2432367"/>
          </a:xfrm>
        </p:grpSpPr>
        <p:sp>
          <p:nvSpPr>
            <p:cNvPr id="35" name="TextBox 34"/>
            <p:cNvSpPr txBox="1"/>
            <p:nvPr/>
          </p:nvSpPr>
          <p:spPr>
            <a:xfrm>
              <a:off x="906599" y="3094661"/>
              <a:ext cx="4750854" cy="2432367"/>
            </a:xfrm>
            <a:prstGeom prst="rect">
              <a:avLst/>
            </a:prstGeom>
            <a:noFill/>
          </p:spPr>
          <p:txBody>
            <a:bodyPr wrap="square" rtlCol="0">
              <a:noAutofit/>
            </a:bodyPr>
            <a:lstStyle/>
            <a:p>
              <a:endParaRPr lang="es-UY"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6" name="Freeform 35"/>
            <p:cNvSpPr/>
            <p:nvPr/>
          </p:nvSpPr>
          <p:spPr>
            <a:xfrm flipH="1" flipV="1">
              <a:off x="609439" y="3094661"/>
              <a:ext cx="5942171" cy="2266835"/>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grpSp>
      <p:grpSp>
        <p:nvGrpSpPr>
          <p:cNvPr id="8" name="Group 7">
            <a:extLst>
              <a:ext uri="{FF2B5EF4-FFF2-40B4-BE49-F238E27FC236}">
                <a16:creationId xmlns:a16="http://schemas.microsoft.com/office/drawing/2014/main" id="{0F73326C-34DC-6D4D-A676-2A1C4EECF8ED}"/>
              </a:ext>
            </a:extLst>
          </p:cNvPr>
          <p:cNvGrpSpPr/>
          <p:nvPr/>
        </p:nvGrpSpPr>
        <p:grpSpPr>
          <a:xfrm>
            <a:off x="2513012" y="1694252"/>
            <a:ext cx="4682414" cy="1097638"/>
            <a:chOff x="2513012" y="1694252"/>
            <a:chExt cx="4682414" cy="1097638"/>
          </a:xfrm>
        </p:grpSpPr>
        <p:sp>
          <p:nvSpPr>
            <p:cNvPr id="28" name="TextBox 27"/>
            <p:cNvSpPr txBox="1"/>
            <p:nvPr/>
          </p:nvSpPr>
          <p:spPr>
            <a:xfrm>
              <a:off x="2513012" y="1801355"/>
              <a:ext cx="743258" cy="523220"/>
            </a:xfrm>
            <a:prstGeom prst="rect">
              <a:avLst/>
            </a:prstGeom>
            <a:noFill/>
          </p:spPr>
          <p:txBody>
            <a:bodyPr wrap="square" rtlCol="0">
              <a:noAutofit/>
            </a:bodyPr>
            <a:lstStyle/>
            <a:p>
              <a:r>
                <a:rPr lang="en-US" sz="3600" b="1" dirty="0">
                  <a:solidFill>
                    <a:srgbClr val="FF6E01"/>
                  </a:solidFill>
                  <a:latin typeface="Arial" panose="020B0604020202020204" pitchFamily="34" charset="0"/>
                  <a:cs typeface="Arial" panose="020B0604020202020204" pitchFamily="34" charset="0"/>
                </a:rPr>
                <a:t>02</a:t>
              </a:r>
              <a:endParaRPr lang="es-UY" sz="3600" b="1" dirty="0">
                <a:solidFill>
                  <a:srgbClr val="FF6E01"/>
                </a:solidFill>
                <a:latin typeface="Arial" panose="020B0604020202020204" pitchFamily="34" charset="0"/>
                <a:cs typeface="Arial" panose="020B0604020202020204" pitchFamily="34" charset="0"/>
              </a:endParaRPr>
            </a:p>
          </p:txBody>
        </p:sp>
        <p:sp>
          <p:nvSpPr>
            <p:cNvPr id="30" name="Freeform 29"/>
            <p:cNvSpPr/>
            <p:nvPr/>
          </p:nvSpPr>
          <p:spPr>
            <a:xfrm flipH="1">
              <a:off x="2865486" y="2347390"/>
              <a:ext cx="4329940" cy="444500"/>
            </a:xfrm>
            <a:custGeom>
              <a:avLst/>
              <a:gdLst>
                <a:gd name="connsiteX0" fmla="*/ 0 w 2686050"/>
                <a:gd name="connsiteY0" fmla="*/ 444500 h 444500"/>
                <a:gd name="connsiteX1" fmla="*/ 444500 w 2686050"/>
                <a:gd name="connsiteY1" fmla="*/ 0 h 444500"/>
                <a:gd name="connsiteX2" fmla="*/ 2686050 w 2686050"/>
                <a:gd name="connsiteY2" fmla="*/ 0 h 444500"/>
              </a:gdLst>
              <a:ahLst/>
              <a:cxnLst>
                <a:cxn ang="0">
                  <a:pos x="connsiteX0" y="connsiteY0"/>
                </a:cxn>
                <a:cxn ang="0">
                  <a:pos x="connsiteX1" y="connsiteY1"/>
                </a:cxn>
                <a:cxn ang="0">
                  <a:pos x="connsiteX2" y="connsiteY2"/>
                </a:cxn>
              </a:cxnLst>
              <a:rect l="l" t="t" r="r" b="b"/>
              <a:pathLst>
                <a:path w="2686050" h="444500">
                  <a:moveTo>
                    <a:pt x="0" y="444500"/>
                  </a:moveTo>
                  <a:lnTo>
                    <a:pt x="444500" y="0"/>
                  </a:lnTo>
                  <a:lnTo>
                    <a:pt x="2686050" y="0"/>
                  </a:lnTo>
                </a:path>
              </a:pathLst>
            </a:custGeom>
            <a:ln w="12700" cap="rnd">
              <a:solidFill>
                <a:srgbClr val="6D6D6D"/>
              </a:solidFill>
              <a:prstDash val="solid"/>
              <a:round/>
              <a:headEnd type="oval"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solidFill>
                  <a:schemeClr val="tx1"/>
                </a:solidFill>
              </a:endParaRPr>
            </a:p>
          </p:txBody>
        </p:sp>
        <p:sp>
          <p:nvSpPr>
            <p:cNvPr id="38" name="TextBox 37">
              <a:extLst>
                <a:ext uri="{FF2B5EF4-FFF2-40B4-BE49-F238E27FC236}">
                  <a16:creationId xmlns:a16="http://schemas.microsoft.com/office/drawing/2014/main" id="{BF00EBD1-CA1D-2D4F-82EC-943E06E17E7C}"/>
                </a:ext>
              </a:extLst>
            </p:cNvPr>
            <p:cNvSpPr txBox="1"/>
            <p:nvPr/>
          </p:nvSpPr>
          <p:spPr>
            <a:xfrm>
              <a:off x="3351212" y="1694252"/>
              <a:ext cx="3002095" cy="584775"/>
            </a:xfrm>
            <a:prstGeom prst="rect">
              <a:avLst/>
            </a:prstGeom>
            <a:solidFill>
              <a:schemeClr val="accent1">
                <a:lumMod val="75000"/>
              </a:schemeClr>
            </a:solidFill>
            <a:ln>
              <a:noFill/>
            </a:ln>
          </p:spPr>
          <p:txBody>
            <a:bodyPr wrap="square" rtlCol="0">
              <a:spAutoFit/>
            </a:bodyPr>
            <a:lstStyle/>
            <a:p>
              <a:r>
                <a:rPr lang="es-UY" sz="3200" b="1" dirty="0">
                  <a:solidFill>
                    <a:schemeClr val="bg1"/>
                  </a:solidFill>
                  <a:latin typeface="Arial" panose="020B0604020202020204" pitchFamily="34" charset="0"/>
                  <a:cs typeface="Arial" panose="020B0604020202020204" pitchFamily="34" charset="0"/>
                </a:rPr>
                <a:t>     METHOD </a:t>
              </a:r>
              <a:r>
                <a:rPr lang="es-UY" sz="2000" dirty="0">
                  <a:solidFill>
                    <a:schemeClr val="tx1">
                      <a:lumMod val="75000"/>
                      <a:lumOff val="25000"/>
                    </a:schemeClr>
                  </a:solidFill>
                  <a:latin typeface="Arial" panose="020B0604020202020204" pitchFamily="34" charset="0"/>
                  <a:cs typeface="Arial" panose="020B0604020202020204" pitchFamily="34" charset="0"/>
                </a:rPr>
                <a:t>  </a:t>
              </a:r>
            </a:p>
          </p:txBody>
        </p:sp>
      </p:grpSp>
      <p:sp>
        <p:nvSpPr>
          <p:cNvPr id="14" name="TextBox 13">
            <a:extLst>
              <a:ext uri="{FF2B5EF4-FFF2-40B4-BE49-F238E27FC236}">
                <a16:creationId xmlns:a16="http://schemas.microsoft.com/office/drawing/2014/main" id="{AB843C33-34C6-0241-BCF6-CD299D3E2F28}"/>
              </a:ext>
            </a:extLst>
          </p:cNvPr>
          <p:cNvSpPr txBox="1"/>
          <p:nvPr/>
        </p:nvSpPr>
        <p:spPr>
          <a:xfrm>
            <a:off x="906600" y="2731381"/>
            <a:ext cx="4750854" cy="2432367"/>
          </a:xfrm>
          <a:prstGeom prst="rect">
            <a:avLst/>
          </a:prstGeom>
          <a:noFill/>
        </p:spPr>
        <p:txBody>
          <a:bodyPr wrap="square" rtlCol="0">
            <a:noAutofit/>
          </a:bodyPr>
          <a:lstStyle/>
          <a:p>
            <a:r>
              <a:rPr lang="es-UY" sz="3200" b="1" dirty="0">
                <a:solidFill>
                  <a:schemeClr val="tx1">
                    <a:lumMod val="75000"/>
                    <a:lumOff val="25000"/>
                  </a:schemeClr>
                </a:solidFill>
                <a:latin typeface="Arial" panose="020B0604020202020204" pitchFamily="34" charset="0"/>
                <a:cs typeface="Arial" panose="020B0604020202020204" pitchFamily="34" charset="0"/>
              </a:rPr>
              <a:t>Creating a binary label for both types of texts and classifying them using logistic regression and KNN</a:t>
            </a:r>
          </a:p>
        </p:txBody>
      </p:sp>
    </p:spTree>
    <p:extLst>
      <p:ext uri="{BB962C8B-B14F-4D97-AF65-F5344CB8AC3E}">
        <p14:creationId xmlns:p14="http://schemas.microsoft.com/office/powerpoint/2010/main" val="144417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screenshot of a cell phone&#10;&#10;Description automatically generated">
            <a:extLst>
              <a:ext uri="{FF2B5EF4-FFF2-40B4-BE49-F238E27FC236}">
                <a16:creationId xmlns:a16="http://schemas.microsoft.com/office/drawing/2014/main" id="{E508FA23-FDA0-D34D-9605-6CDC345FE724}"/>
              </a:ext>
            </a:extLst>
          </p:cNvPr>
          <p:cNvPicPr>
            <a:picLocks noChangeAspect="1"/>
          </p:cNvPicPr>
          <p:nvPr/>
        </p:nvPicPr>
        <p:blipFill rotWithShape="1">
          <a:blip r:embed="rId2">
            <a:extLst>
              <a:ext uri="{28A0092B-C50C-407E-A947-70E740481C1C}">
                <a14:useLocalDpi xmlns:a14="http://schemas.microsoft.com/office/drawing/2010/main" val="0"/>
              </a:ext>
            </a:extLst>
          </a:blip>
          <a:srcRect t="12467" r="9026"/>
          <a:stretch/>
        </p:blipFill>
        <p:spPr>
          <a:xfrm>
            <a:off x="25175" y="1699059"/>
            <a:ext cx="5418696" cy="4457825"/>
          </a:xfrm>
          <a:prstGeom prst="rect">
            <a:avLst/>
          </a:prstGeom>
        </p:spPr>
      </p:pic>
      <p:sp>
        <p:nvSpPr>
          <p:cNvPr id="2" name="Title 1">
            <a:extLst>
              <a:ext uri="{FF2B5EF4-FFF2-40B4-BE49-F238E27FC236}">
                <a16:creationId xmlns:a16="http://schemas.microsoft.com/office/drawing/2014/main" id="{DEFA2A02-E70C-6049-B26A-29B1635A38D7}"/>
              </a:ext>
            </a:extLst>
          </p:cNvPr>
          <p:cNvSpPr>
            <a:spLocks noGrp="1"/>
          </p:cNvSpPr>
          <p:nvPr>
            <p:ph type="title"/>
          </p:nvPr>
        </p:nvSpPr>
        <p:spPr>
          <a:xfrm>
            <a:off x="64564" y="-152400"/>
            <a:ext cx="12527182" cy="711081"/>
          </a:xfrm>
        </p:spPr>
        <p:txBody>
          <a:bodyPr>
            <a:noAutofit/>
          </a:bodyPr>
          <a:lstStyle/>
          <a:p>
            <a:br>
              <a:rPr lang="en-US" sz="2800" b="1" dirty="0"/>
            </a:br>
            <a:r>
              <a:rPr lang="en-US" sz="2800" b="1" dirty="0"/>
              <a:t>Two text </a:t>
            </a:r>
            <a:r>
              <a:rPr lang="en-US" sz="2800" b="1" dirty="0" err="1"/>
              <a:t>dataframes</a:t>
            </a:r>
            <a:r>
              <a:rPr lang="en-US" sz="2800" b="1" dirty="0"/>
              <a:t> combined to create the </a:t>
            </a:r>
            <a:r>
              <a:rPr lang="en-US" sz="2800" b="1" dirty="0">
                <a:solidFill>
                  <a:srgbClr val="7030A0"/>
                </a:solidFill>
                <a:latin typeface="Arial" panose="020B0604020202020204" pitchFamily="34" charset="0"/>
                <a:cs typeface="Arial" panose="020B0604020202020204" pitchFamily="34" charset="0"/>
              </a:rPr>
              <a:t>Training data </a:t>
            </a:r>
            <a:r>
              <a:rPr lang="en-US" sz="2800" b="1" dirty="0"/>
              <a:t>for machine learning </a:t>
            </a:r>
          </a:p>
        </p:txBody>
      </p:sp>
      <p:grpSp>
        <p:nvGrpSpPr>
          <p:cNvPr id="24" name="Group 23">
            <a:extLst>
              <a:ext uri="{FF2B5EF4-FFF2-40B4-BE49-F238E27FC236}">
                <a16:creationId xmlns:a16="http://schemas.microsoft.com/office/drawing/2014/main" id="{4194907D-EC21-E740-9F7E-2289FB9215AB}"/>
              </a:ext>
            </a:extLst>
          </p:cNvPr>
          <p:cNvGrpSpPr/>
          <p:nvPr/>
        </p:nvGrpSpPr>
        <p:grpSpPr>
          <a:xfrm>
            <a:off x="227012" y="979174"/>
            <a:ext cx="5180885" cy="1299880"/>
            <a:chOff x="227012" y="979174"/>
            <a:chExt cx="5180885" cy="1299880"/>
          </a:xfrm>
        </p:grpSpPr>
        <p:sp>
          <p:nvSpPr>
            <p:cNvPr id="19" name="TextBox 18">
              <a:extLst>
                <a:ext uri="{FF2B5EF4-FFF2-40B4-BE49-F238E27FC236}">
                  <a16:creationId xmlns:a16="http://schemas.microsoft.com/office/drawing/2014/main" id="{CBFE1C13-9729-8345-88FF-31B73978919F}"/>
                </a:ext>
              </a:extLst>
            </p:cNvPr>
            <p:cNvSpPr txBox="1"/>
            <p:nvPr/>
          </p:nvSpPr>
          <p:spPr>
            <a:xfrm>
              <a:off x="227012" y="979174"/>
              <a:ext cx="51808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Human text Dataset</a:t>
              </a:r>
            </a:p>
          </p:txBody>
        </p:sp>
        <p:sp>
          <p:nvSpPr>
            <p:cNvPr id="10" name="Rectangle 9">
              <a:extLst>
                <a:ext uri="{FF2B5EF4-FFF2-40B4-BE49-F238E27FC236}">
                  <a16:creationId xmlns:a16="http://schemas.microsoft.com/office/drawing/2014/main" id="{67BD1477-99C7-914D-A3DD-D035817B80F6}"/>
                </a:ext>
              </a:extLst>
            </p:cNvPr>
            <p:cNvSpPr/>
            <p:nvPr/>
          </p:nvSpPr>
          <p:spPr>
            <a:xfrm>
              <a:off x="981923" y="1524000"/>
              <a:ext cx="3505200" cy="755054"/>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104E2FD-0D77-9B4A-87B5-DD895A1686EE}"/>
                </a:ext>
              </a:extLst>
            </p:cNvPr>
            <p:cNvCxnSpPr>
              <a:cxnSpLocks/>
            </p:cNvCxnSpPr>
            <p:nvPr/>
          </p:nvCxnSpPr>
          <p:spPr>
            <a:xfrm>
              <a:off x="238626" y="997786"/>
              <a:ext cx="743297" cy="52621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6" name="Straight Arrow Connector 25">
              <a:extLst>
                <a:ext uri="{FF2B5EF4-FFF2-40B4-BE49-F238E27FC236}">
                  <a16:creationId xmlns:a16="http://schemas.microsoft.com/office/drawing/2014/main" id="{3CF210C6-7C3D-8C4E-B71D-AB9D2AB63343}"/>
                </a:ext>
              </a:extLst>
            </p:cNvPr>
            <p:cNvCxnSpPr>
              <a:cxnSpLocks/>
            </p:cNvCxnSpPr>
            <p:nvPr/>
          </p:nvCxnSpPr>
          <p:spPr>
            <a:xfrm flipH="1">
              <a:off x="4427902" y="996785"/>
              <a:ext cx="979995" cy="52721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grpSp>
        <p:nvGrpSpPr>
          <p:cNvPr id="35" name="Group 34">
            <a:extLst>
              <a:ext uri="{FF2B5EF4-FFF2-40B4-BE49-F238E27FC236}">
                <a16:creationId xmlns:a16="http://schemas.microsoft.com/office/drawing/2014/main" id="{1DBA1CFC-DBBD-C343-86A9-EF00B1D85840}"/>
              </a:ext>
            </a:extLst>
          </p:cNvPr>
          <p:cNvGrpSpPr/>
          <p:nvPr/>
        </p:nvGrpSpPr>
        <p:grpSpPr>
          <a:xfrm>
            <a:off x="6494462" y="986135"/>
            <a:ext cx="5314950" cy="5329374"/>
            <a:chOff x="6052062" y="986135"/>
            <a:chExt cx="5314950" cy="5329374"/>
          </a:xfrm>
        </p:grpSpPr>
        <p:pic>
          <p:nvPicPr>
            <p:cNvPr id="32" name="Picture 31" descr="A screenshot of a cell phone&#10;&#10;Description automatically generated">
              <a:extLst>
                <a:ext uri="{FF2B5EF4-FFF2-40B4-BE49-F238E27FC236}">
                  <a16:creationId xmlns:a16="http://schemas.microsoft.com/office/drawing/2014/main" id="{C49DC93D-E0AB-0642-A9A8-ABE2982D221F}"/>
                </a:ext>
              </a:extLst>
            </p:cNvPr>
            <p:cNvPicPr>
              <a:picLocks noChangeAspect="1"/>
            </p:cNvPicPr>
            <p:nvPr/>
          </p:nvPicPr>
          <p:blipFill rotWithShape="1">
            <a:blip r:embed="rId3">
              <a:extLst>
                <a:ext uri="{28A0092B-C50C-407E-A947-70E740481C1C}">
                  <a14:useLocalDpi xmlns:a14="http://schemas.microsoft.com/office/drawing/2010/main" val="0"/>
                </a:ext>
              </a:extLst>
            </a:blip>
            <a:srcRect t="3553" r="5102"/>
            <a:stretch/>
          </p:blipFill>
          <p:spPr>
            <a:xfrm>
              <a:off x="6052062" y="1699059"/>
              <a:ext cx="5314950" cy="4616450"/>
            </a:xfrm>
            <a:prstGeom prst="rect">
              <a:avLst/>
            </a:prstGeom>
          </p:spPr>
        </p:pic>
        <p:grpSp>
          <p:nvGrpSpPr>
            <p:cNvPr id="27" name="Group 26">
              <a:extLst>
                <a:ext uri="{FF2B5EF4-FFF2-40B4-BE49-F238E27FC236}">
                  <a16:creationId xmlns:a16="http://schemas.microsoft.com/office/drawing/2014/main" id="{BD6830B8-CA4C-414B-B6DA-F0E8CCCAB321}"/>
                </a:ext>
              </a:extLst>
            </p:cNvPr>
            <p:cNvGrpSpPr/>
            <p:nvPr/>
          </p:nvGrpSpPr>
          <p:grpSpPr>
            <a:xfrm>
              <a:off x="6052062" y="986135"/>
              <a:ext cx="5180885" cy="1362864"/>
              <a:chOff x="227012" y="916190"/>
              <a:chExt cx="5180885" cy="1362864"/>
            </a:xfrm>
          </p:grpSpPr>
          <p:sp>
            <p:nvSpPr>
              <p:cNvPr id="28" name="TextBox 27">
                <a:extLst>
                  <a:ext uri="{FF2B5EF4-FFF2-40B4-BE49-F238E27FC236}">
                    <a16:creationId xmlns:a16="http://schemas.microsoft.com/office/drawing/2014/main" id="{6E2D9B45-2D8B-D044-BFAD-41F1890D8D8A}"/>
                  </a:ext>
                </a:extLst>
              </p:cNvPr>
              <p:cNvSpPr txBox="1"/>
              <p:nvPr/>
            </p:nvSpPr>
            <p:spPr>
              <a:xfrm>
                <a:off x="227012" y="916190"/>
                <a:ext cx="51808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Machine text Dataset</a:t>
                </a:r>
              </a:p>
            </p:txBody>
          </p:sp>
          <p:sp>
            <p:nvSpPr>
              <p:cNvPr id="29" name="Rectangle 28">
                <a:extLst>
                  <a:ext uri="{FF2B5EF4-FFF2-40B4-BE49-F238E27FC236}">
                    <a16:creationId xmlns:a16="http://schemas.microsoft.com/office/drawing/2014/main" id="{0DFFEDCD-83F8-6D42-849A-EE93A4347F35}"/>
                  </a:ext>
                </a:extLst>
              </p:cNvPr>
              <p:cNvSpPr/>
              <p:nvPr/>
            </p:nvSpPr>
            <p:spPr>
              <a:xfrm>
                <a:off x="981923" y="1524000"/>
                <a:ext cx="3505200" cy="755054"/>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C8A281D-84C5-C04E-A185-DCF87F48994A}"/>
                  </a:ext>
                </a:extLst>
              </p:cNvPr>
              <p:cNvCxnSpPr>
                <a:cxnSpLocks/>
              </p:cNvCxnSpPr>
              <p:nvPr/>
            </p:nvCxnSpPr>
            <p:spPr>
              <a:xfrm>
                <a:off x="238626" y="997786"/>
                <a:ext cx="743297" cy="52621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1" name="Straight Arrow Connector 30">
                <a:extLst>
                  <a:ext uri="{FF2B5EF4-FFF2-40B4-BE49-F238E27FC236}">
                    <a16:creationId xmlns:a16="http://schemas.microsoft.com/office/drawing/2014/main" id="{7689601A-93DD-4647-AA7F-AE4ADC7EDE58}"/>
                  </a:ext>
                </a:extLst>
              </p:cNvPr>
              <p:cNvCxnSpPr>
                <a:cxnSpLocks/>
              </p:cNvCxnSpPr>
              <p:nvPr/>
            </p:nvCxnSpPr>
            <p:spPr>
              <a:xfrm flipH="1">
                <a:off x="4427902" y="996785"/>
                <a:ext cx="979995" cy="52721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grpSp>
      <p:sp>
        <p:nvSpPr>
          <p:cNvPr id="33" name="Rectangle 32">
            <a:extLst>
              <a:ext uri="{FF2B5EF4-FFF2-40B4-BE49-F238E27FC236}">
                <a16:creationId xmlns:a16="http://schemas.microsoft.com/office/drawing/2014/main" id="{18B90A37-BAF0-9045-81BA-51317BFA1D3B}"/>
              </a:ext>
            </a:extLst>
          </p:cNvPr>
          <p:cNvSpPr/>
          <p:nvPr/>
        </p:nvSpPr>
        <p:spPr>
          <a:xfrm>
            <a:off x="227012" y="5720934"/>
            <a:ext cx="3505200" cy="435950"/>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AA85560-C247-B148-ABCE-E1A447C4340D}"/>
              </a:ext>
            </a:extLst>
          </p:cNvPr>
          <p:cNvSpPr/>
          <p:nvPr/>
        </p:nvSpPr>
        <p:spPr>
          <a:xfrm>
            <a:off x="6475412" y="5748730"/>
            <a:ext cx="3505200" cy="408154"/>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54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271A1057-ECE7-9446-B52B-0707DE10E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12" y="1905000"/>
            <a:ext cx="7302500" cy="4495800"/>
          </a:xfrm>
          <a:prstGeom prst="rect">
            <a:avLst/>
          </a:prstGeom>
        </p:spPr>
      </p:pic>
      <p:sp>
        <p:nvSpPr>
          <p:cNvPr id="2" name="Title 1">
            <a:extLst>
              <a:ext uri="{FF2B5EF4-FFF2-40B4-BE49-F238E27FC236}">
                <a16:creationId xmlns:a16="http://schemas.microsoft.com/office/drawing/2014/main" id="{DEFA2A02-E70C-6049-B26A-29B1635A38D7}"/>
              </a:ext>
            </a:extLst>
          </p:cNvPr>
          <p:cNvSpPr>
            <a:spLocks noGrp="1"/>
          </p:cNvSpPr>
          <p:nvPr>
            <p:ph type="title"/>
          </p:nvPr>
        </p:nvSpPr>
        <p:spPr>
          <a:xfrm>
            <a:off x="282615" y="355719"/>
            <a:ext cx="11755397" cy="711081"/>
          </a:xfrm>
        </p:spPr>
        <p:txBody>
          <a:bodyPr>
            <a:noAutofit/>
          </a:bodyPr>
          <a:lstStyle/>
          <a:p>
            <a:br>
              <a:rPr lang="en-US" sz="2400" b="1" dirty="0"/>
            </a:br>
            <a:r>
              <a:rPr lang="en-US" sz="2400" b="1" dirty="0"/>
              <a:t>Final </a:t>
            </a:r>
            <a:r>
              <a:rPr lang="en-US" sz="2400" b="1" dirty="0">
                <a:solidFill>
                  <a:srgbClr val="7030A0"/>
                </a:solidFill>
              </a:rPr>
              <a:t>Training dataset consists </a:t>
            </a:r>
            <a:r>
              <a:rPr lang="en-US" sz="2400" b="1" dirty="0"/>
              <a:t>of merged and shuffled data from two previous text datasets and </a:t>
            </a:r>
            <a:r>
              <a:rPr lang="en-US" sz="1800" b="1" dirty="0">
                <a:solidFill>
                  <a:srgbClr val="7030A0"/>
                </a:solidFill>
                <a:latin typeface="Arial" panose="020B0604020202020204" pitchFamily="34" charset="0"/>
                <a:cs typeface="Arial" panose="020B0604020202020204" pitchFamily="34" charset="0"/>
              </a:rPr>
              <a:t>classified </a:t>
            </a:r>
            <a:r>
              <a:rPr lang="en-US" sz="1800" dirty="0">
                <a:latin typeface="Arial" panose="020B0604020202020204" pitchFamily="34" charset="0"/>
                <a:cs typeface="Arial" panose="020B0604020202020204" pitchFamily="34" charset="0"/>
              </a:rPr>
              <a:t>into a binary file -</a:t>
            </a:r>
            <a:r>
              <a:rPr lang="en-US" sz="1800" b="1" dirty="0">
                <a:solidFill>
                  <a:srgbClr val="7030A0"/>
                </a:solidFill>
                <a:latin typeface="Arial" panose="020B0604020202020204" pitchFamily="34" charset="0"/>
                <a:cs typeface="Arial" panose="020B0604020202020204" pitchFamily="34" charset="0"/>
              </a:rPr>
              <a:t>Training data </a:t>
            </a:r>
            <a:r>
              <a:rPr lang="en-US" sz="1800" dirty="0">
                <a:latin typeface="Arial" panose="020B0604020202020204" pitchFamily="34" charset="0"/>
                <a:cs typeface="Arial" panose="020B0604020202020204" pitchFamily="34" charset="0"/>
              </a:rPr>
              <a:t>included the texts which was finally vectorized and converted to an array</a:t>
            </a:r>
            <a:br>
              <a:rPr lang="en-US" sz="1800" dirty="0">
                <a:latin typeface="Arial" panose="020B0604020202020204" pitchFamily="34" charset="0"/>
                <a:cs typeface="Arial" panose="020B0604020202020204" pitchFamily="34" charset="0"/>
              </a:rPr>
            </a:br>
            <a:endParaRPr lang="en-US" sz="2400" b="1" dirty="0"/>
          </a:p>
        </p:txBody>
      </p:sp>
      <p:sp>
        <p:nvSpPr>
          <p:cNvPr id="12" name="TextBox 11">
            <a:extLst>
              <a:ext uri="{FF2B5EF4-FFF2-40B4-BE49-F238E27FC236}">
                <a16:creationId xmlns:a16="http://schemas.microsoft.com/office/drawing/2014/main" id="{6259572A-9243-E44B-B882-B1D58D0BAF65}"/>
              </a:ext>
            </a:extLst>
          </p:cNvPr>
          <p:cNvSpPr txBox="1"/>
          <p:nvPr/>
        </p:nvSpPr>
        <p:spPr>
          <a:xfrm>
            <a:off x="8056215" y="1557509"/>
            <a:ext cx="12954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LABELS</a:t>
            </a:r>
          </a:p>
        </p:txBody>
      </p:sp>
      <p:cxnSp>
        <p:nvCxnSpPr>
          <p:cNvPr id="14" name="Straight Arrow Connector 13">
            <a:extLst>
              <a:ext uri="{FF2B5EF4-FFF2-40B4-BE49-F238E27FC236}">
                <a16:creationId xmlns:a16="http://schemas.microsoft.com/office/drawing/2014/main" id="{75936DD8-CCAE-2542-A397-2A7E22A292CE}"/>
              </a:ext>
            </a:extLst>
          </p:cNvPr>
          <p:cNvCxnSpPr>
            <a:cxnSpLocks/>
          </p:cNvCxnSpPr>
          <p:nvPr/>
        </p:nvCxnSpPr>
        <p:spPr>
          <a:xfrm flipH="1">
            <a:off x="6965043" y="2000415"/>
            <a:ext cx="1066800" cy="4547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25" name="Group 24">
            <a:extLst>
              <a:ext uri="{FF2B5EF4-FFF2-40B4-BE49-F238E27FC236}">
                <a16:creationId xmlns:a16="http://schemas.microsoft.com/office/drawing/2014/main" id="{A5BF96FD-D590-FF4A-A60A-D261899CC58B}"/>
              </a:ext>
            </a:extLst>
          </p:cNvPr>
          <p:cNvGrpSpPr/>
          <p:nvPr/>
        </p:nvGrpSpPr>
        <p:grpSpPr>
          <a:xfrm>
            <a:off x="2055812" y="1290920"/>
            <a:ext cx="5180885" cy="1299880"/>
            <a:chOff x="227012" y="979174"/>
            <a:chExt cx="5180885" cy="1299880"/>
          </a:xfrm>
        </p:grpSpPr>
        <p:sp>
          <p:nvSpPr>
            <p:cNvPr id="27" name="TextBox 26">
              <a:extLst>
                <a:ext uri="{FF2B5EF4-FFF2-40B4-BE49-F238E27FC236}">
                  <a16:creationId xmlns:a16="http://schemas.microsoft.com/office/drawing/2014/main" id="{405430AC-5461-1548-9DB2-BE2535A82A92}"/>
                </a:ext>
              </a:extLst>
            </p:cNvPr>
            <p:cNvSpPr txBox="1"/>
            <p:nvPr/>
          </p:nvSpPr>
          <p:spPr>
            <a:xfrm>
              <a:off x="227012" y="979174"/>
              <a:ext cx="51808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Training text Dataset</a:t>
              </a:r>
            </a:p>
          </p:txBody>
        </p:sp>
        <p:sp>
          <p:nvSpPr>
            <p:cNvPr id="28" name="Rectangle 27">
              <a:extLst>
                <a:ext uri="{FF2B5EF4-FFF2-40B4-BE49-F238E27FC236}">
                  <a16:creationId xmlns:a16="http://schemas.microsoft.com/office/drawing/2014/main" id="{A529441E-553B-3F41-BA87-D7BF61D97B6F}"/>
                </a:ext>
              </a:extLst>
            </p:cNvPr>
            <p:cNvSpPr/>
            <p:nvPr/>
          </p:nvSpPr>
          <p:spPr>
            <a:xfrm>
              <a:off x="981923" y="1524000"/>
              <a:ext cx="3505200" cy="755054"/>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04B612F-A934-634E-96AE-721BB1C0FAA2}"/>
                </a:ext>
              </a:extLst>
            </p:cNvPr>
            <p:cNvCxnSpPr>
              <a:cxnSpLocks/>
            </p:cNvCxnSpPr>
            <p:nvPr/>
          </p:nvCxnSpPr>
          <p:spPr>
            <a:xfrm>
              <a:off x="238626" y="997786"/>
              <a:ext cx="743297" cy="52621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Straight Arrow Connector 29">
              <a:extLst>
                <a:ext uri="{FF2B5EF4-FFF2-40B4-BE49-F238E27FC236}">
                  <a16:creationId xmlns:a16="http://schemas.microsoft.com/office/drawing/2014/main" id="{CFAB6736-6503-284A-AD29-127109CCBAD1}"/>
                </a:ext>
              </a:extLst>
            </p:cNvPr>
            <p:cNvCxnSpPr>
              <a:cxnSpLocks/>
            </p:cNvCxnSpPr>
            <p:nvPr/>
          </p:nvCxnSpPr>
          <p:spPr>
            <a:xfrm flipH="1">
              <a:off x="4427902" y="996785"/>
              <a:ext cx="979995" cy="52721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31" name="Rectangle 30">
            <a:extLst>
              <a:ext uri="{FF2B5EF4-FFF2-40B4-BE49-F238E27FC236}">
                <a16:creationId xmlns:a16="http://schemas.microsoft.com/office/drawing/2014/main" id="{103D0AE9-E586-784B-AB59-6951E4DC9769}"/>
              </a:ext>
            </a:extLst>
          </p:cNvPr>
          <p:cNvSpPr/>
          <p:nvPr/>
        </p:nvSpPr>
        <p:spPr>
          <a:xfrm>
            <a:off x="2008605" y="6039076"/>
            <a:ext cx="3505200" cy="435950"/>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01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6155-5164-2C43-A559-06110D0B1DCB}"/>
              </a:ext>
            </a:extLst>
          </p:cNvPr>
          <p:cNvSpPr>
            <a:spLocks noGrp="1"/>
          </p:cNvSpPr>
          <p:nvPr>
            <p:ph type="title"/>
          </p:nvPr>
        </p:nvSpPr>
        <p:spPr>
          <a:xfrm>
            <a:off x="83442" y="1716174"/>
            <a:ext cx="2514601" cy="2322426"/>
          </a:xfrm>
          <a:prstGeom prst="ellipse">
            <a:avLst/>
          </a:prstGeom>
          <a:solidFill>
            <a:srgbClr val="262626"/>
          </a:solidFill>
          <a:ln w="174625" cmpd="thinThick">
            <a:solidFill>
              <a:srgbClr val="262626"/>
            </a:solidFill>
          </a:ln>
        </p:spPr>
        <p:txBody>
          <a:bodyPr anchor="ctr">
            <a:normAutofit fontScale="90000"/>
          </a:bodyPr>
          <a:lstStyle/>
          <a:p>
            <a:pPr algn="ctr"/>
            <a:r>
              <a:rPr lang="en-US" sz="2600" dirty="0">
                <a:solidFill>
                  <a:srgbClr val="FFFFFF"/>
                </a:solidFill>
              </a:rPr>
              <a:t>2 supervised </a:t>
            </a:r>
            <a:br>
              <a:rPr lang="en-US" sz="2600" dirty="0">
                <a:solidFill>
                  <a:srgbClr val="FFFFFF"/>
                </a:solidFill>
              </a:rPr>
            </a:br>
            <a:r>
              <a:rPr lang="en-US" sz="2600" dirty="0">
                <a:solidFill>
                  <a:srgbClr val="FFFFFF"/>
                </a:solidFill>
              </a:rPr>
              <a:t>Models accuracy:- </a:t>
            </a:r>
            <a:br>
              <a:rPr lang="en-US" sz="2600" dirty="0">
                <a:solidFill>
                  <a:srgbClr val="FFFFFF"/>
                </a:solidFill>
              </a:rPr>
            </a:br>
            <a:endParaRPr lang="en-US" sz="2600" dirty="0">
              <a:solidFill>
                <a:srgbClr val="FFFFFF"/>
              </a:solidFill>
            </a:endParaRPr>
          </a:p>
        </p:txBody>
      </p:sp>
      <p:pic>
        <p:nvPicPr>
          <p:cNvPr id="6" name="Picture 5" descr="A screenshot of a social media post&#10;&#10;Description automatically generated">
            <a:extLst>
              <a:ext uri="{FF2B5EF4-FFF2-40B4-BE49-F238E27FC236}">
                <a16:creationId xmlns:a16="http://schemas.microsoft.com/office/drawing/2014/main" id="{5B70ECEE-E0BA-7F4C-BF19-D7ADF54CFCDE}"/>
              </a:ext>
            </a:extLst>
          </p:cNvPr>
          <p:cNvPicPr>
            <a:picLocks noChangeAspect="1"/>
          </p:cNvPicPr>
          <p:nvPr/>
        </p:nvPicPr>
        <p:blipFill rotWithShape="1">
          <a:blip r:embed="rId2">
            <a:extLst>
              <a:ext uri="{28A0092B-C50C-407E-A947-70E740481C1C}">
                <a14:useLocalDpi xmlns:a14="http://schemas.microsoft.com/office/drawing/2010/main" val="0"/>
              </a:ext>
            </a:extLst>
          </a:blip>
          <a:srcRect l="915" t="73529" r="53168"/>
          <a:stretch/>
        </p:blipFill>
        <p:spPr>
          <a:xfrm>
            <a:off x="4722812" y="159665"/>
            <a:ext cx="7225173" cy="2209800"/>
          </a:xfrm>
          <a:prstGeom prst="rect">
            <a:avLst/>
          </a:prstGeom>
        </p:spPr>
      </p:pic>
      <p:sp>
        <p:nvSpPr>
          <p:cNvPr id="8" name="TextBox 7">
            <a:extLst>
              <a:ext uri="{FF2B5EF4-FFF2-40B4-BE49-F238E27FC236}">
                <a16:creationId xmlns:a16="http://schemas.microsoft.com/office/drawing/2014/main" id="{B3B355D4-0DBF-B44E-B98D-50E89A328293}"/>
              </a:ext>
            </a:extLst>
          </p:cNvPr>
          <p:cNvSpPr txBox="1"/>
          <p:nvPr/>
        </p:nvSpPr>
        <p:spPr>
          <a:xfrm>
            <a:off x="1827212" y="159665"/>
            <a:ext cx="2514600" cy="369332"/>
          </a:xfrm>
          <a:prstGeom prst="rect">
            <a:avLst/>
          </a:prstGeom>
          <a:noFill/>
        </p:spPr>
        <p:txBody>
          <a:bodyPr wrap="square" rtlCol="0" anchor="ctr">
            <a:spAutoFit/>
          </a:bodyPr>
          <a:lstStyle/>
          <a:p>
            <a:pPr algn="ctr"/>
            <a:r>
              <a:rPr lang="en-US" sz="1800" b="1" dirty="0">
                <a:latin typeface="Arial" panose="020B0604020202020204" pitchFamily="34" charset="0"/>
                <a:cs typeface="Arial" panose="020B0604020202020204" pitchFamily="34" charset="0"/>
              </a:rPr>
              <a:t>Logistic Regression </a:t>
            </a:r>
          </a:p>
        </p:txBody>
      </p:sp>
      <p:sp>
        <p:nvSpPr>
          <p:cNvPr id="12" name="TextBox 11">
            <a:extLst>
              <a:ext uri="{FF2B5EF4-FFF2-40B4-BE49-F238E27FC236}">
                <a16:creationId xmlns:a16="http://schemas.microsoft.com/office/drawing/2014/main" id="{4964CC70-92BA-2346-9193-486509991C6E}"/>
              </a:ext>
            </a:extLst>
          </p:cNvPr>
          <p:cNvSpPr txBox="1"/>
          <p:nvPr/>
        </p:nvSpPr>
        <p:spPr>
          <a:xfrm>
            <a:off x="1725527" y="4464750"/>
            <a:ext cx="2514600" cy="369332"/>
          </a:xfrm>
          <a:prstGeom prst="rect">
            <a:avLst/>
          </a:prstGeom>
          <a:noFill/>
        </p:spPr>
        <p:txBody>
          <a:bodyPr wrap="square" rtlCol="0" anchor="ctr">
            <a:spAutoFit/>
          </a:bodyPr>
          <a:lstStyle/>
          <a:p>
            <a:pPr algn="ctr"/>
            <a:r>
              <a:rPr lang="en-US" sz="1800" b="1" dirty="0">
                <a:latin typeface="Arial" panose="020B0604020202020204" pitchFamily="34" charset="0"/>
                <a:cs typeface="Arial" panose="020B0604020202020204" pitchFamily="34" charset="0"/>
              </a:rPr>
              <a:t>KNN</a:t>
            </a:r>
          </a:p>
        </p:txBody>
      </p:sp>
      <p:pic>
        <p:nvPicPr>
          <p:cNvPr id="16" name="Picture 15" descr="A screenshot of a cell phone&#10;&#10;Description automatically generated">
            <a:extLst>
              <a:ext uri="{FF2B5EF4-FFF2-40B4-BE49-F238E27FC236}">
                <a16:creationId xmlns:a16="http://schemas.microsoft.com/office/drawing/2014/main" id="{6FF40D19-8F6D-7E42-B220-A036D26B317C}"/>
              </a:ext>
            </a:extLst>
          </p:cNvPr>
          <p:cNvPicPr>
            <a:picLocks noChangeAspect="1"/>
          </p:cNvPicPr>
          <p:nvPr/>
        </p:nvPicPr>
        <p:blipFill rotWithShape="1">
          <a:blip r:embed="rId3">
            <a:extLst>
              <a:ext uri="{28A0092B-C50C-407E-A947-70E740481C1C}">
                <a14:useLocalDpi xmlns:a14="http://schemas.microsoft.com/office/drawing/2010/main" val="0"/>
              </a:ext>
            </a:extLst>
          </a:blip>
          <a:srcRect l="-5766" t="66617" r="40357" b="-58"/>
          <a:stretch/>
        </p:blipFill>
        <p:spPr>
          <a:xfrm>
            <a:off x="3650055" y="4191000"/>
            <a:ext cx="8359928" cy="2209800"/>
          </a:xfrm>
          <a:prstGeom prst="rect">
            <a:avLst/>
          </a:prstGeom>
        </p:spPr>
      </p:pic>
      <p:sp>
        <p:nvSpPr>
          <p:cNvPr id="17" name="Oval 16">
            <a:extLst>
              <a:ext uri="{FF2B5EF4-FFF2-40B4-BE49-F238E27FC236}">
                <a16:creationId xmlns:a16="http://schemas.microsoft.com/office/drawing/2014/main" id="{D10095C5-0B61-244C-A98C-6C6E09698AB3}"/>
              </a:ext>
            </a:extLst>
          </p:cNvPr>
          <p:cNvSpPr/>
          <p:nvPr/>
        </p:nvSpPr>
        <p:spPr>
          <a:xfrm>
            <a:off x="4037012" y="115974"/>
            <a:ext cx="5449888" cy="1447800"/>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B2F3E713-53BB-BB4D-B04E-ED4D9F382237}"/>
              </a:ext>
            </a:extLst>
          </p:cNvPr>
          <p:cNvSpPr/>
          <p:nvPr/>
        </p:nvSpPr>
        <p:spPr>
          <a:xfrm>
            <a:off x="4037012" y="3886200"/>
            <a:ext cx="5449888" cy="1752600"/>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A6723BD-FE6E-EE4A-B4B1-606EB1522870}"/>
              </a:ext>
            </a:extLst>
          </p:cNvPr>
          <p:cNvCxnSpPr/>
          <p:nvPr/>
        </p:nvCxnSpPr>
        <p:spPr>
          <a:xfrm flipH="1">
            <a:off x="4113212" y="1433102"/>
            <a:ext cx="533400" cy="1277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96248F-0E66-D340-AC9A-3E6D143CAD49}"/>
              </a:ext>
            </a:extLst>
          </p:cNvPr>
          <p:cNvCxnSpPr>
            <a:cxnSpLocks/>
          </p:cNvCxnSpPr>
          <p:nvPr/>
        </p:nvCxnSpPr>
        <p:spPr>
          <a:xfrm flipH="1" flipV="1">
            <a:off x="4189412" y="2877387"/>
            <a:ext cx="838200" cy="10088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9692AA-BE2E-104B-8A32-72712C48392C}"/>
              </a:ext>
            </a:extLst>
          </p:cNvPr>
          <p:cNvSpPr txBox="1"/>
          <p:nvPr/>
        </p:nvSpPr>
        <p:spPr>
          <a:xfrm>
            <a:off x="2982827" y="2610535"/>
            <a:ext cx="1130385" cy="646331"/>
          </a:xfrm>
          <a:prstGeom prst="rect">
            <a:avLst/>
          </a:prstGeom>
          <a:noFill/>
        </p:spPr>
        <p:txBody>
          <a:bodyPr wrap="square" rtlCol="0" anchor="ctr">
            <a:spAutoFit/>
          </a:bodyPr>
          <a:lstStyle/>
          <a:p>
            <a:pPr algn="ctr"/>
            <a:r>
              <a:rPr lang="en-US" sz="1800" b="1" dirty="0">
                <a:solidFill>
                  <a:srgbClr val="B60407"/>
                </a:solidFill>
                <a:latin typeface="Arial" panose="020B0604020202020204" pitchFamily="34" charset="0"/>
                <a:cs typeface="Arial" panose="020B0604020202020204" pitchFamily="34" charset="0"/>
              </a:rPr>
              <a:t>Model is biased </a:t>
            </a:r>
          </a:p>
        </p:txBody>
      </p:sp>
      <p:cxnSp>
        <p:nvCxnSpPr>
          <p:cNvPr id="27" name="Straight Connector 26">
            <a:extLst>
              <a:ext uri="{FF2B5EF4-FFF2-40B4-BE49-F238E27FC236}">
                <a16:creationId xmlns:a16="http://schemas.microsoft.com/office/drawing/2014/main" id="{F2968644-F065-7645-945B-9A04EDB61609}"/>
              </a:ext>
            </a:extLst>
          </p:cNvPr>
          <p:cNvCxnSpPr>
            <a:cxnSpLocks/>
          </p:cNvCxnSpPr>
          <p:nvPr/>
        </p:nvCxnSpPr>
        <p:spPr>
          <a:xfrm>
            <a:off x="4722812" y="528997"/>
            <a:ext cx="33528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15A9C4C3-A2DE-FC41-8347-DB98771FCA44}"/>
              </a:ext>
            </a:extLst>
          </p:cNvPr>
          <p:cNvCxnSpPr>
            <a:cxnSpLocks/>
          </p:cNvCxnSpPr>
          <p:nvPr/>
        </p:nvCxnSpPr>
        <p:spPr>
          <a:xfrm>
            <a:off x="4570412" y="4495800"/>
            <a:ext cx="335280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5311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2A02-E70C-6049-B26A-29B1635A38D7}"/>
              </a:ext>
            </a:extLst>
          </p:cNvPr>
          <p:cNvSpPr>
            <a:spLocks noGrp="1"/>
          </p:cNvSpPr>
          <p:nvPr>
            <p:ph type="title"/>
          </p:nvPr>
        </p:nvSpPr>
        <p:spPr>
          <a:xfrm>
            <a:off x="150812" y="127119"/>
            <a:ext cx="11811000" cy="711081"/>
          </a:xfrm>
        </p:spPr>
        <p:txBody>
          <a:bodyPr>
            <a:noAutofit/>
          </a:bodyPr>
          <a:lstStyle/>
          <a:p>
            <a:br>
              <a:rPr lang="en-US" sz="2400" b="1" dirty="0"/>
            </a:br>
            <a:r>
              <a:rPr lang="en-US" sz="2400" b="1" dirty="0">
                <a:solidFill>
                  <a:srgbClr val="7030A0"/>
                </a:solidFill>
              </a:rPr>
              <a:t>Training dataset </a:t>
            </a:r>
            <a:r>
              <a:rPr lang="en-US" sz="2400" b="1" dirty="0"/>
              <a:t> was biased as more data points for human text and less for and machine, to overcome biasedness in </a:t>
            </a:r>
            <a:r>
              <a:rPr lang="en-US" sz="2400" b="1" dirty="0">
                <a:solidFill>
                  <a:srgbClr val="7030A0"/>
                </a:solidFill>
              </a:rPr>
              <a:t>New Training data</a:t>
            </a:r>
            <a:r>
              <a:rPr lang="en-US" sz="2400" b="1" dirty="0"/>
              <a:t>, </a:t>
            </a:r>
            <a:r>
              <a:rPr lang="en-US" sz="2400" b="1" dirty="0">
                <a:solidFill>
                  <a:srgbClr val="7030A0"/>
                </a:solidFill>
              </a:rPr>
              <a:t>the human and machine text should be equal in size</a:t>
            </a:r>
          </a:p>
        </p:txBody>
      </p:sp>
      <p:grpSp>
        <p:nvGrpSpPr>
          <p:cNvPr id="21" name="Group 20">
            <a:extLst>
              <a:ext uri="{FF2B5EF4-FFF2-40B4-BE49-F238E27FC236}">
                <a16:creationId xmlns:a16="http://schemas.microsoft.com/office/drawing/2014/main" id="{29033E29-BBE5-C442-9451-EDE82E43EABD}"/>
              </a:ext>
            </a:extLst>
          </p:cNvPr>
          <p:cNvGrpSpPr/>
          <p:nvPr/>
        </p:nvGrpSpPr>
        <p:grpSpPr>
          <a:xfrm>
            <a:off x="2586401" y="1135355"/>
            <a:ext cx="7927611" cy="5336491"/>
            <a:chOff x="1291001" y="1135355"/>
            <a:chExt cx="7927611" cy="5336491"/>
          </a:xfrm>
        </p:grpSpPr>
        <p:sp>
          <p:nvSpPr>
            <p:cNvPr id="12" name="TextBox 11">
              <a:extLst>
                <a:ext uri="{FF2B5EF4-FFF2-40B4-BE49-F238E27FC236}">
                  <a16:creationId xmlns:a16="http://schemas.microsoft.com/office/drawing/2014/main" id="{6259572A-9243-E44B-B882-B1D58D0BAF65}"/>
                </a:ext>
              </a:extLst>
            </p:cNvPr>
            <p:cNvSpPr txBox="1"/>
            <p:nvPr/>
          </p:nvSpPr>
          <p:spPr>
            <a:xfrm>
              <a:off x="7923212" y="1135355"/>
              <a:ext cx="12954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LABELS</a:t>
              </a:r>
            </a:p>
          </p:txBody>
        </p:sp>
        <p:grpSp>
          <p:nvGrpSpPr>
            <p:cNvPr id="20" name="Group 19">
              <a:extLst>
                <a:ext uri="{FF2B5EF4-FFF2-40B4-BE49-F238E27FC236}">
                  <a16:creationId xmlns:a16="http://schemas.microsoft.com/office/drawing/2014/main" id="{65458771-8FBF-584D-B650-A50079EB94A8}"/>
                </a:ext>
              </a:extLst>
            </p:cNvPr>
            <p:cNvGrpSpPr/>
            <p:nvPr/>
          </p:nvGrpSpPr>
          <p:grpSpPr>
            <a:xfrm>
              <a:off x="1291001" y="1138535"/>
              <a:ext cx="5851519" cy="5333311"/>
              <a:chOff x="1291001" y="1138535"/>
              <a:chExt cx="5851519" cy="5333311"/>
            </a:xfrm>
          </p:grpSpPr>
          <p:grpSp>
            <p:nvGrpSpPr>
              <p:cNvPr id="19" name="Group 18">
                <a:extLst>
                  <a:ext uri="{FF2B5EF4-FFF2-40B4-BE49-F238E27FC236}">
                    <a16:creationId xmlns:a16="http://schemas.microsoft.com/office/drawing/2014/main" id="{9E8D1403-7536-5F43-87AA-D07B3A6E6B24}"/>
                  </a:ext>
                </a:extLst>
              </p:cNvPr>
              <p:cNvGrpSpPr/>
              <p:nvPr/>
            </p:nvGrpSpPr>
            <p:grpSpPr>
              <a:xfrm>
                <a:off x="1291001" y="1138535"/>
                <a:ext cx="5851519" cy="5215238"/>
                <a:chOff x="1291001" y="1138535"/>
                <a:chExt cx="5851519" cy="5215238"/>
              </a:xfrm>
            </p:grpSpPr>
            <p:pic>
              <p:nvPicPr>
                <p:cNvPr id="4" name="Picture 3" descr="A screenshot of a cell phone&#10;&#10;Description automatically generated">
                  <a:extLst>
                    <a:ext uri="{FF2B5EF4-FFF2-40B4-BE49-F238E27FC236}">
                      <a16:creationId xmlns:a16="http://schemas.microsoft.com/office/drawing/2014/main" id="{013A8AFE-D914-3C4A-84AC-5D814A80396D}"/>
                    </a:ext>
                  </a:extLst>
                </p:cNvPr>
                <p:cNvPicPr>
                  <a:picLocks noChangeAspect="1"/>
                </p:cNvPicPr>
                <p:nvPr/>
              </p:nvPicPr>
              <p:blipFill rotWithShape="1">
                <a:blip r:embed="rId2">
                  <a:extLst>
                    <a:ext uri="{28A0092B-C50C-407E-A947-70E740481C1C}">
                      <a14:useLocalDpi xmlns:a14="http://schemas.microsoft.com/office/drawing/2010/main" val="0"/>
                    </a:ext>
                  </a:extLst>
                </a:blip>
                <a:srcRect r="22433"/>
                <a:stretch/>
              </p:blipFill>
              <p:spPr>
                <a:xfrm>
                  <a:off x="1291001" y="1718273"/>
                  <a:ext cx="5851519" cy="4635500"/>
                </a:xfrm>
                <a:prstGeom prst="rect">
                  <a:avLst/>
                </a:prstGeom>
              </p:spPr>
            </p:pic>
            <p:sp>
              <p:nvSpPr>
                <p:cNvPr id="27" name="TextBox 26">
                  <a:extLst>
                    <a:ext uri="{FF2B5EF4-FFF2-40B4-BE49-F238E27FC236}">
                      <a16:creationId xmlns:a16="http://schemas.microsoft.com/office/drawing/2014/main" id="{405430AC-5461-1548-9DB2-BE2535A82A92}"/>
                    </a:ext>
                  </a:extLst>
                </p:cNvPr>
                <p:cNvSpPr txBox="1"/>
                <p:nvPr/>
              </p:nvSpPr>
              <p:spPr>
                <a:xfrm>
                  <a:off x="1961635" y="1138535"/>
                  <a:ext cx="5180885"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b="1" dirty="0">
                      <a:solidFill>
                        <a:srgbClr val="002060"/>
                      </a:solidFill>
                      <a:latin typeface="Andale Mono" panose="020B0509000000000004" pitchFamily="49" charset="0"/>
                      <a:cs typeface="Algerian" panose="020F0502020204030204" pitchFamily="34" charset="0"/>
                    </a:rPr>
                    <a:t>Final Training text Dataset</a:t>
                  </a:r>
                </a:p>
              </p:txBody>
            </p:sp>
            <p:sp>
              <p:nvSpPr>
                <p:cNvPr id="28" name="Rectangle 27">
                  <a:extLst>
                    <a:ext uri="{FF2B5EF4-FFF2-40B4-BE49-F238E27FC236}">
                      <a16:creationId xmlns:a16="http://schemas.microsoft.com/office/drawing/2014/main" id="{A529441E-553B-3F41-BA87-D7BF61D97B6F}"/>
                    </a:ext>
                  </a:extLst>
                </p:cNvPr>
                <p:cNvSpPr/>
                <p:nvPr/>
              </p:nvSpPr>
              <p:spPr>
                <a:xfrm>
                  <a:off x="2716546" y="1801434"/>
                  <a:ext cx="3505200" cy="755054"/>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04B612F-A934-634E-96AE-721BB1C0FAA2}"/>
                    </a:ext>
                  </a:extLst>
                </p:cNvPr>
                <p:cNvCxnSpPr>
                  <a:cxnSpLocks/>
                </p:cNvCxnSpPr>
                <p:nvPr/>
              </p:nvCxnSpPr>
              <p:spPr>
                <a:xfrm>
                  <a:off x="1961635" y="1628402"/>
                  <a:ext cx="733759" cy="4361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Straight Arrow Connector 29">
                  <a:extLst>
                    <a:ext uri="{FF2B5EF4-FFF2-40B4-BE49-F238E27FC236}">
                      <a16:creationId xmlns:a16="http://schemas.microsoft.com/office/drawing/2014/main" id="{CFAB6736-6503-284A-AD29-127109CCBAD1}"/>
                    </a:ext>
                  </a:extLst>
                </p:cNvPr>
                <p:cNvCxnSpPr>
                  <a:cxnSpLocks/>
                </p:cNvCxnSpPr>
                <p:nvPr/>
              </p:nvCxnSpPr>
              <p:spPr>
                <a:xfrm flipH="1">
                  <a:off x="6242898" y="1586977"/>
                  <a:ext cx="869319" cy="38246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31" name="Rectangle 30">
                <a:extLst>
                  <a:ext uri="{FF2B5EF4-FFF2-40B4-BE49-F238E27FC236}">
                    <a16:creationId xmlns:a16="http://schemas.microsoft.com/office/drawing/2014/main" id="{103D0AE9-E586-784B-AB59-6951E4DC9769}"/>
                  </a:ext>
                </a:extLst>
              </p:cNvPr>
              <p:cNvSpPr/>
              <p:nvPr/>
            </p:nvSpPr>
            <p:spPr>
              <a:xfrm>
                <a:off x="1310032" y="6035896"/>
                <a:ext cx="3505200" cy="435950"/>
              </a:xfrm>
              <a:prstGeom prst="rect">
                <a:avLst/>
              </a:prstGeom>
              <a:noFill/>
              <a:ln w="38100">
                <a:solidFill>
                  <a:srgbClr val="DD27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75936DD8-CCAE-2542-A397-2A7E22A292CE}"/>
                </a:ext>
              </a:extLst>
            </p:cNvPr>
            <p:cNvCxnSpPr>
              <a:cxnSpLocks/>
            </p:cNvCxnSpPr>
            <p:nvPr/>
          </p:nvCxnSpPr>
          <p:spPr>
            <a:xfrm flipH="1">
              <a:off x="7085012" y="1749655"/>
              <a:ext cx="1066800" cy="4547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cxnSp>
        <p:nvCxnSpPr>
          <p:cNvPr id="23" name="Straight Arrow Connector 22">
            <a:extLst>
              <a:ext uri="{FF2B5EF4-FFF2-40B4-BE49-F238E27FC236}">
                <a16:creationId xmlns:a16="http://schemas.microsoft.com/office/drawing/2014/main" id="{9F114971-E8E8-4C4A-93D3-B703CD5AF09F}"/>
              </a:ext>
            </a:extLst>
          </p:cNvPr>
          <p:cNvCxnSpPr>
            <a:cxnSpLocks/>
            <a:endCxn id="26" idx="2"/>
          </p:cNvCxnSpPr>
          <p:nvPr/>
        </p:nvCxnSpPr>
        <p:spPr>
          <a:xfrm flipH="1" flipV="1">
            <a:off x="1103312" y="2912493"/>
            <a:ext cx="1438954" cy="3325860"/>
          </a:xfrm>
          <a:prstGeom prst="straightConnector1">
            <a:avLst/>
          </a:prstGeom>
          <a:ln>
            <a:prstDash val="lgDash"/>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735F2D68-5E9B-6F4C-800C-12CEA516B017}"/>
              </a:ext>
            </a:extLst>
          </p:cNvPr>
          <p:cNvSpPr txBox="1"/>
          <p:nvPr/>
        </p:nvSpPr>
        <p:spPr>
          <a:xfrm>
            <a:off x="379412" y="2266162"/>
            <a:ext cx="1447800" cy="646331"/>
          </a:xfrm>
          <a:prstGeom prst="rect">
            <a:avLst/>
          </a:prstGeom>
          <a:solidFill>
            <a:schemeClr val="bg1"/>
          </a:solidFill>
          <a:ln>
            <a:solidFill>
              <a:srgbClr val="DD2727"/>
            </a:solidFill>
          </a:ln>
        </p:spPr>
        <p:txBody>
          <a:bodyPr wrap="square" rtlCol="0" anchor="ctr">
            <a:spAutoFit/>
          </a:bodyPr>
          <a:lstStyle/>
          <a:p>
            <a:pPr algn="ctr"/>
            <a:r>
              <a:rPr lang="en-US" sz="1800" b="1" dirty="0">
                <a:solidFill>
                  <a:srgbClr val="002060"/>
                </a:solidFill>
                <a:latin typeface="Arial" panose="020B0604020202020204" pitchFamily="34" charset="0"/>
                <a:cs typeface="Arial" panose="020B0604020202020204" pitchFamily="34" charset="0"/>
              </a:rPr>
              <a:t>Size matters!</a:t>
            </a:r>
          </a:p>
        </p:txBody>
      </p:sp>
    </p:spTree>
    <p:extLst>
      <p:ext uri="{BB962C8B-B14F-4D97-AF65-F5344CB8AC3E}">
        <p14:creationId xmlns:p14="http://schemas.microsoft.com/office/powerpoint/2010/main" val="2393079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gn="ctr">
          <a:defRPr sz="18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2000-01-template-title-example.potx" id="{A1F54389-F5B4-4A7D-83C4-C4F7CE11BD02}" vid="{9D6AA22C-DCF2-47A4-87E2-7D76FD262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25488</TotalTime>
  <Words>315</Words>
  <Application>Microsoft Macintosh PowerPoint</Application>
  <PresentationFormat>Custom</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Andale Mono</vt:lpstr>
      <vt:lpstr>Arial</vt:lpstr>
      <vt:lpstr>Calibri</vt:lpstr>
      <vt:lpstr>Georgia</vt:lpstr>
      <vt:lpstr>Office Theme</vt:lpstr>
      <vt:lpstr> A data analysis and machine-learning approach </vt:lpstr>
      <vt:lpstr>PowerPoint Presentation</vt:lpstr>
      <vt:lpstr>PowerPoint Presentation</vt:lpstr>
      <vt:lpstr>PowerPoint Presentation</vt:lpstr>
      <vt:lpstr>PowerPoint Presentation</vt:lpstr>
      <vt:lpstr> Two text dataframes combined to create the Training data for machine learning </vt:lpstr>
      <vt:lpstr> Final Training dataset consists of merged and shuffled data from two previous text datasets and classified into a binary file -Training data included the texts which was finally vectorized and converted to an array </vt:lpstr>
      <vt:lpstr>2 supervised  Models accuracy:-  </vt:lpstr>
      <vt:lpstr> Training dataset  was biased as more data points for human text and less for and machine, to overcome biasedness in New Training data, the human and machine text should be equal in size</vt:lpstr>
      <vt:lpstr> Two text dataframes</vt:lpstr>
      <vt:lpstr>2 supervised  Models accuracy:-  </vt:lpstr>
      <vt:lpstr>PowerPoint Presentation</vt:lpstr>
      <vt:lpstr>Logistic regression accuracy:-  Confusion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industrial record of anthropogenic combustion products in lake sediments of NW England </dc:title>
  <dc:creator>Dhar, Upasana</dc:creator>
  <cp:lastModifiedBy>Dhar, Upasana</cp:lastModifiedBy>
  <cp:revision>182</cp:revision>
  <dcterms:created xsi:type="dcterms:W3CDTF">2019-11-20T19:17:29Z</dcterms:created>
  <dcterms:modified xsi:type="dcterms:W3CDTF">2020-03-18T17:42:32Z</dcterms:modified>
</cp:coreProperties>
</file>