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87" r:id="rId3"/>
    <p:sldId id="292" r:id="rId4"/>
    <p:sldId id="297" r:id="rId5"/>
    <p:sldId id="288" r:id="rId6"/>
    <p:sldId id="291" r:id="rId7"/>
    <p:sldId id="302" r:id="rId8"/>
    <p:sldId id="303" r:id="rId9"/>
    <p:sldId id="304" r:id="rId10"/>
    <p:sldId id="305" r:id="rId11"/>
    <p:sldId id="294" r:id="rId12"/>
    <p:sldId id="285" r:id="rId13"/>
    <p:sldId id="290" r:id="rId14"/>
    <p:sldId id="283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har, Upasana" initials="DU" lastIdx="2" clrIdx="0">
    <p:extLst>
      <p:ext uri="{19B8F6BF-5375-455C-9EA6-DF929625EA0E}">
        <p15:presenceInfo xmlns:p15="http://schemas.microsoft.com/office/powerpoint/2012/main" userId="S::upasana.dhar@mavs.uta.edu::ebf47c79-7cc9-45a7-829c-406200e75be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2727"/>
    <a:srgbClr val="F3F3F3"/>
    <a:srgbClr val="D32B2B"/>
    <a:srgbClr val="B60407"/>
    <a:srgbClr val="046EB8"/>
    <a:srgbClr val="7AAF00"/>
    <a:srgbClr val="7EDE26"/>
    <a:srgbClr val="26AFE0"/>
    <a:srgbClr val="4A4A4A"/>
    <a:srgbClr val="FF6E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05" autoAdjust="0"/>
    <p:restoredTop sz="94660"/>
  </p:normalViewPr>
  <p:slideViewPr>
    <p:cSldViewPr>
      <p:cViewPr>
        <p:scale>
          <a:sx n="115" d="100"/>
          <a:sy n="115" d="100"/>
        </p:scale>
        <p:origin x="792" y="45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pasana slide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4070D-96E3-1749-AD08-0BBA669D0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AF32A4-44B8-E64C-A3E4-79BA79DFB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979BAD-C0C1-AA4D-951A-0AD61EC61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A9622C-92A3-2243-BC58-96FDE5FE81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3" t="18960"/>
          <a:stretch/>
        </p:blipFill>
        <p:spPr>
          <a:xfrm>
            <a:off x="0" y="6484920"/>
            <a:ext cx="12188824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125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121899" tIns="60949" rIns="121899" bIns="60949" rtlCol="0" anchor="ctr">
            <a:normAutofit/>
          </a:bodyPr>
          <a:lstStyle>
            <a:lvl1pPr>
              <a:defRPr lang="en-US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62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https://energynorthern.com/wp-content/uploads/2019/06/Equinor-UKCS-31.jp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C21606-7BDD-324D-8FE3-929CFD0BD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6616" y="4525347"/>
            <a:ext cx="6800914" cy="1737360"/>
          </a:xfrm>
        </p:spPr>
        <p:txBody>
          <a:bodyPr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2800" b="1" dirty="0" err="1"/>
              <a:t>Spatio</a:t>
            </a:r>
            <a:r>
              <a:rPr lang="en-US" sz="2800" b="1" dirty="0"/>
              <a:t>-temporal analysis of </a:t>
            </a:r>
            <a:br>
              <a:rPr lang="en-US" sz="2800" b="1" dirty="0"/>
            </a:br>
            <a:r>
              <a:rPr lang="en-US" sz="2800" b="1" dirty="0"/>
              <a:t>oil productive zones within Oil and Gas Authority dataset of UK’s continental basin</a:t>
            </a:r>
            <a:br>
              <a:rPr lang="en-US" sz="2800" b="1" dirty="0"/>
            </a:br>
            <a:endParaRPr lang="en-US" sz="2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0287AD-5F59-FC42-9F84-EE915FB299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9184" y="4525347"/>
            <a:ext cx="3621624" cy="1737360"/>
          </a:xfrm>
        </p:spPr>
        <p:txBody>
          <a:bodyPr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800" b="1" dirty="0"/>
              <a:t>A multi layer perceptron machine-learning approach</a:t>
            </a:r>
          </a:p>
          <a:p>
            <a:pPr algn="l">
              <a:lnSpc>
                <a:spcPct val="90000"/>
              </a:lnSpc>
            </a:pPr>
            <a:endParaRPr lang="en-US" sz="2800" b="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413" y="620480"/>
            <a:ext cx="2243216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4116" y="2466604"/>
            <a:ext cx="96214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4494" y="2327988"/>
            <a:ext cx="293618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0422" y="0"/>
            <a:ext cx="5698403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98360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423790F1-5831-2A4B-BB54-9A85CD8BB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2286"/>
            <a:ext cx="12188825" cy="5196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BF3FA3-3CA3-EC45-AA7F-6A813192EE55}"/>
              </a:ext>
            </a:extLst>
          </p:cNvPr>
          <p:cNvSpPr txBox="1"/>
          <p:nvPr/>
        </p:nvSpPr>
        <p:spPr>
          <a:xfrm>
            <a:off x="4357536" y="3880765"/>
            <a:ext cx="426577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i="1" dirty="0">
                <a:latin typeface="Georgia" panose="02040502050405020303" pitchFamily="18" charset="0"/>
                <a:cs typeface="Arial" panose="020B0604020202020204" pitchFamily="34" charset="0"/>
              </a:rPr>
              <a:t>By Upasana Dhar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B31678-5294-4344-8F6B-7A29151216A2}"/>
              </a:ext>
            </a:extLst>
          </p:cNvPr>
          <p:cNvSpPr txBox="1"/>
          <p:nvPr/>
        </p:nvSpPr>
        <p:spPr>
          <a:xfrm>
            <a:off x="4570412" y="2919486"/>
            <a:ext cx="367189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b="1" i="1" dirty="0">
                <a:latin typeface="Georgia" panose="02040502050405020303" pitchFamily="18" charset="0"/>
                <a:cs typeface="Arial" panose="020B0604020202020204" pitchFamily="34" charset="0"/>
              </a:rPr>
              <a:t>IBM Advanced Data Science Project  </a:t>
            </a:r>
          </a:p>
        </p:txBody>
      </p:sp>
    </p:spTree>
    <p:extLst>
      <p:ext uri="{BB962C8B-B14F-4D97-AF65-F5344CB8AC3E}">
        <p14:creationId xmlns:p14="http://schemas.microsoft.com/office/powerpoint/2010/main" val="785315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2A837-73F7-CE45-A16C-E4838D61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Observations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8AE453-E2B6-F248-8B5C-C6767652D2AC}"/>
              </a:ext>
            </a:extLst>
          </p:cNvPr>
          <p:cNvSpPr txBox="1"/>
          <p:nvPr/>
        </p:nvSpPr>
        <p:spPr>
          <a:xfrm>
            <a:off x="912812" y="1358443"/>
            <a:ext cx="10666572" cy="44012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field areas reach a mature stage when the production of oil decreases and water increases.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 more productive field area will less water produced as compared to oil.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These are related to other factors too.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Here we see that, currently Buzzard and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Schiehallion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are more proliferous zones even though the total oil produced from the areas Forties and Brent are higher over all the years. </a:t>
            </a:r>
          </a:p>
        </p:txBody>
      </p:sp>
    </p:spTree>
    <p:extLst>
      <p:ext uri="{BB962C8B-B14F-4D97-AF65-F5344CB8AC3E}">
        <p14:creationId xmlns:p14="http://schemas.microsoft.com/office/powerpoint/2010/main" val="263882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06B98-3CD1-2048-945C-7AF971AE4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1"/>
            <a:ext cx="12188825" cy="609600"/>
          </a:xfrm>
          <a:solidFill>
            <a:schemeClr val="bg1">
              <a:lumMod val="65000"/>
            </a:schemeClr>
          </a:solidFill>
        </p:spPr>
        <p:txBody>
          <a:bodyPr/>
          <a:lstStyle/>
          <a:p>
            <a:r>
              <a:rPr lang="en-US" b="1" dirty="0"/>
              <a:t>  Method : ADD of the network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DC9F67-5273-FD45-9464-FA9346F87A3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2" y="1066800"/>
            <a:ext cx="7239000" cy="51390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07D79F-FFFF-A348-AA9D-55453C35C654}"/>
              </a:ext>
            </a:extLst>
          </p:cNvPr>
          <p:cNvSpPr txBox="1"/>
          <p:nvPr/>
        </p:nvSpPr>
        <p:spPr>
          <a:xfrm>
            <a:off x="7999413" y="1096347"/>
            <a:ext cx="3810000" cy="2677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Binary classifier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7 neurons in input layer as there are 7 features and 3 hidden layers with 7,7,5 neurons in each respectively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845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3A8EA56-6C54-5A43-8B39-32AD9BEAF3D2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2"/>
          <a:stretch/>
        </p:blipFill>
        <p:spPr>
          <a:xfrm>
            <a:off x="2015731" y="4736068"/>
            <a:ext cx="5555146" cy="20237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096155-5164-2C43-A559-06110D0B1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913" y="2074363"/>
            <a:ext cx="2751637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 fontScale="90000"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MLP</a:t>
            </a:r>
            <a:br>
              <a:rPr lang="en-US" sz="2600" dirty="0">
                <a:solidFill>
                  <a:srgbClr val="FFFFFF"/>
                </a:solidFill>
              </a:rPr>
            </a:br>
            <a:r>
              <a:rPr lang="en-US" sz="2600" dirty="0">
                <a:solidFill>
                  <a:srgbClr val="FFFFFF"/>
                </a:solidFill>
              </a:rPr>
              <a:t>Model accuracy:- </a:t>
            </a:r>
            <a:br>
              <a:rPr lang="en-US" sz="2600" dirty="0">
                <a:solidFill>
                  <a:srgbClr val="FFFFFF"/>
                </a:solidFill>
              </a:rPr>
            </a:br>
            <a:r>
              <a:rPr lang="en-US" sz="2600" dirty="0">
                <a:solidFill>
                  <a:srgbClr val="FFFFFF"/>
                </a:solidFill>
              </a:rPr>
              <a:t>Confusion Matrix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2B737B-A2FA-C24A-8547-F1CF0A0018CB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1" t="2577" r="29638" b="4087"/>
          <a:stretch/>
        </p:blipFill>
        <p:spPr bwMode="auto">
          <a:xfrm>
            <a:off x="7287194" y="125603"/>
            <a:ext cx="3501284" cy="33008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F5F7CC4C-519E-5842-A5E8-041CE643E0D0}"/>
              </a:ext>
            </a:extLst>
          </p:cNvPr>
          <p:cNvSpPr txBox="1">
            <a:spLocks/>
          </p:cNvSpPr>
          <p:nvPr/>
        </p:nvSpPr>
        <p:spPr>
          <a:xfrm>
            <a:off x="29394" y="0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Model Evaluation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9CAF56-9251-194E-A0DB-70AAC7BD8E1B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689" r="56270"/>
          <a:stretch/>
        </p:blipFill>
        <p:spPr bwMode="auto">
          <a:xfrm>
            <a:off x="3579812" y="128114"/>
            <a:ext cx="3724444" cy="116728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B63E2B-5044-9B47-A521-D93EDE5C8351}"/>
              </a:ext>
            </a:extLst>
          </p:cNvPr>
          <p:cNvSpPr txBox="1"/>
          <p:nvPr/>
        </p:nvSpPr>
        <p:spPr>
          <a:xfrm>
            <a:off x="7648417" y="4598972"/>
            <a:ext cx="331332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800" dirty="0"/>
              <a:t>Kolmogorov Smirnov statistic: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716AD2F-DD44-2C47-B0C3-D47C5C5184EA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3" t="56226" r="14080" b="19542"/>
          <a:stretch/>
        </p:blipFill>
        <p:spPr>
          <a:xfrm>
            <a:off x="7694611" y="4953000"/>
            <a:ext cx="4494213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10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>
          <a:xfrm>
            <a:off x="8240834" y="990600"/>
            <a:ext cx="3797178" cy="5010589"/>
          </a:xfrm>
          <a:custGeom>
            <a:avLst/>
            <a:gdLst>
              <a:gd name="connsiteX0" fmla="*/ 3152498 w 3797178"/>
              <a:gd name="connsiteY0" fmla="*/ 0 h 4839577"/>
              <a:gd name="connsiteX1" fmla="*/ 3654853 w 3797178"/>
              <a:gd name="connsiteY1" fmla="*/ 502355 h 4839577"/>
              <a:gd name="connsiteX2" fmla="*/ 3507717 w 3797178"/>
              <a:gd name="connsiteY2" fmla="*/ 857574 h 4839577"/>
              <a:gd name="connsiteX3" fmla="*/ 3441700 w 3797178"/>
              <a:gd name="connsiteY3" fmla="*/ 912042 h 4839577"/>
              <a:gd name="connsiteX4" fmla="*/ 3375461 w 3797178"/>
              <a:gd name="connsiteY4" fmla="*/ 970265 h 4839577"/>
              <a:gd name="connsiteX5" fmla="*/ 3485077 w 3797178"/>
              <a:gd name="connsiteY5" fmla="*/ 1638448 h 4839577"/>
              <a:gd name="connsiteX6" fmla="*/ 3480650 w 3797178"/>
              <a:gd name="connsiteY6" fmla="*/ 1637990 h 4839577"/>
              <a:gd name="connsiteX7" fmla="*/ 3568135 w 3797178"/>
              <a:gd name="connsiteY7" fmla="*/ 1710171 h 4839577"/>
              <a:gd name="connsiteX8" fmla="*/ 3797178 w 3797178"/>
              <a:gd name="connsiteY8" fmla="*/ 2263130 h 4839577"/>
              <a:gd name="connsiteX9" fmla="*/ 3172777 w 3797178"/>
              <a:gd name="connsiteY9" fmla="*/ 3029245 h 4839577"/>
              <a:gd name="connsiteX10" fmla="*/ 3160774 w 3797178"/>
              <a:gd name="connsiteY10" fmla="*/ 3031077 h 4839577"/>
              <a:gd name="connsiteX11" fmla="*/ 3050716 w 3797178"/>
              <a:gd name="connsiteY11" fmla="*/ 3089584 h 4839577"/>
              <a:gd name="connsiteX12" fmla="*/ 3019939 w 3797178"/>
              <a:gd name="connsiteY12" fmla="*/ 3799829 h 4839577"/>
              <a:gd name="connsiteX13" fmla="*/ 3015386 w 3797178"/>
              <a:gd name="connsiteY13" fmla="*/ 3799109 h 4839577"/>
              <a:gd name="connsiteX14" fmla="*/ 3067857 w 3797178"/>
              <a:gd name="connsiteY14" fmla="*/ 3842402 h 4839577"/>
              <a:gd name="connsiteX15" fmla="*/ 3238945 w 3797178"/>
              <a:gd name="connsiteY15" fmla="*/ 4255445 h 4839577"/>
              <a:gd name="connsiteX16" fmla="*/ 2654813 w 3797178"/>
              <a:gd name="connsiteY16" fmla="*/ 4839577 h 4839577"/>
              <a:gd name="connsiteX17" fmla="*/ 2070681 w 3797178"/>
              <a:gd name="connsiteY17" fmla="*/ 4255445 h 4839577"/>
              <a:gd name="connsiteX18" fmla="*/ 2427443 w 3797178"/>
              <a:gd name="connsiteY18" fmla="*/ 3717217 h 4839577"/>
              <a:gd name="connsiteX19" fmla="*/ 2471404 w 3797178"/>
              <a:gd name="connsiteY19" fmla="*/ 3703571 h 4839577"/>
              <a:gd name="connsiteX20" fmla="*/ 2558516 w 3797178"/>
              <a:gd name="connsiteY20" fmla="*/ 3655875 h 4839577"/>
              <a:gd name="connsiteX21" fmla="*/ 2600839 w 3797178"/>
              <a:gd name="connsiteY21" fmla="*/ 2926704 h 4839577"/>
              <a:gd name="connsiteX22" fmla="*/ 2605827 w 3797178"/>
              <a:gd name="connsiteY22" fmla="*/ 2927601 h 4839577"/>
              <a:gd name="connsiteX23" fmla="*/ 2577951 w 3797178"/>
              <a:gd name="connsiteY23" fmla="*/ 2911579 h 4839577"/>
              <a:gd name="connsiteX24" fmla="*/ 2521257 w 3797178"/>
              <a:gd name="connsiteY24" fmla="*/ 2864802 h 4839577"/>
              <a:gd name="connsiteX25" fmla="*/ 2525433 w 3797178"/>
              <a:gd name="connsiteY25" fmla="*/ 2874317 h 4839577"/>
              <a:gd name="connsiteX26" fmla="*/ 1573602 w 3797178"/>
              <a:gd name="connsiteY26" fmla="*/ 3273231 h 4839577"/>
              <a:gd name="connsiteX27" fmla="*/ 1564266 w 3797178"/>
              <a:gd name="connsiteY27" fmla="*/ 3328933 h 4839577"/>
              <a:gd name="connsiteX28" fmla="*/ 1562257 w 3797178"/>
              <a:gd name="connsiteY28" fmla="*/ 3368727 h 4839577"/>
              <a:gd name="connsiteX29" fmla="*/ 783150 w 3797178"/>
              <a:gd name="connsiteY29" fmla="*/ 4071804 h 4839577"/>
              <a:gd name="connsiteX30" fmla="*/ 0 w 3797178"/>
              <a:gd name="connsiteY30" fmla="*/ 3288654 h 4839577"/>
              <a:gd name="connsiteX31" fmla="*/ 783150 w 3797178"/>
              <a:gd name="connsiteY31" fmla="*/ 2505504 h 4839577"/>
              <a:gd name="connsiteX32" fmla="*/ 1221017 w 3797178"/>
              <a:gd name="connsiteY32" fmla="*/ 2639254 h 4839577"/>
              <a:gd name="connsiteX33" fmla="*/ 1235975 w 3797178"/>
              <a:gd name="connsiteY33" fmla="*/ 2651596 h 4839577"/>
              <a:gd name="connsiteX34" fmla="*/ 1290702 w 3797178"/>
              <a:gd name="connsiteY34" fmla="*/ 2684225 h 4839577"/>
              <a:gd name="connsiteX35" fmla="*/ 2234920 w 3797178"/>
              <a:gd name="connsiteY35" fmla="*/ 2212329 h 4839577"/>
              <a:gd name="connsiteX36" fmla="*/ 2235655 w 3797178"/>
              <a:gd name="connsiteY36" fmla="*/ 2214003 h 4839577"/>
              <a:gd name="connsiteX37" fmla="*/ 2237212 w 3797178"/>
              <a:gd name="connsiteY37" fmla="*/ 2183175 h 4839577"/>
              <a:gd name="connsiteX38" fmla="*/ 2242263 w 3797178"/>
              <a:gd name="connsiteY38" fmla="*/ 2150078 h 4839577"/>
              <a:gd name="connsiteX39" fmla="*/ 2242064 w 3797178"/>
              <a:gd name="connsiteY39" fmla="*/ 2150417 h 4839577"/>
              <a:gd name="connsiteX40" fmla="*/ 1672918 w 3797178"/>
              <a:gd name="connsiteY40" fmla="*/ 1755901 h 4839577"/>
              <a:gd name="connsiteX41" fmla="*/ 1569419 w 3797178"/>
              <a:gd name="connsiteY41" fmla="*/ 1798709 h 4839577"/>
              <a:gd name="connsiteX42" fmla="*/ 1548685 w 3797178"/>
              <a:gd name="connsiteY42" fmla="*/ 1809963 h 4839577"/>
              <a:gd name="connsiteX43" fmla="*/ 1321315 w 3797178"/>
              <a:gd name="connsiteY43" fmla="*/ 1855867 h 4839577"/>
              <a:gd name="connsiteX44" fmla="*/ 737183 w 3797178"/>
              <a:gd name="connsiteY44" fmla="*/ 1271735 h 4839577"/>
              <a:gd name="connsiteX45" fmla="*/ 1321315 w 3797178"/>
              <a:gd name="connsiteY45" fmla="*/ 687603 h 4839577"/>
              <a:gd name="connsiteX46" fmla="*/ 1893580 w 3797178"/>
              <a:gd name="connsiteY46" fmla="*/ 1154012 h 4839577"/>
              <a:gd name="connsiteX47" fmla="*/ 1902756 w 3797178"/>
              <a:gd name="connsiteY47" fmla="*/ 1245040 h 4839577"/>
              <a:gd name="connsiteX48" fmla="*/ 1903927 w 3797178"/>
              <a:gd name="connsiteY48" fmla="*/ 1243160 h 4839577"/>
              <a:gd name="connsiteX49" fmla="*/ 2542102 w 3797178"/>
              <a:gd name="connsiteY49" fmla="*/ 1638448 h 4839577"/>
              <a:gd name="connsiteX50" fmla="*/ 2535507 w 3797178"/>
              <a:gd name="connsiteY50" fmla="*/ 1649701 h 4839577"/>
              <a:gd name="connsiteX51" fmla="*/ 2577951 w 3797178"/>
              <a:gd name="connsiteY51" fmla="*/ 1614682 h 4839577"/>
              <a:gd name="connsiteX52" fmla="*/ 2686513 w 3797178"/>
              <a:gd name="connsiteY52" fmla="*/ 1555756 h 4839577"/>
              <a:gd name="connsiteX53" fmla="*/ 2680214 w 3797178"/>
              <a:gd name="connsiteY53" fmla="*/ 1555104 h 4839577"/>
              <a:gd name="connsiteX54" fmla="*/ 2867901 w 3797178"/>
              <a:gd name="connsiteY54" fmla="*/ 951839 h 4839577"/>
              <a:gd name="connsiteX55" fmla="*/ 2802586 w 3797178"/>
              <a:gd name="connsiteY55" fmla="*/ 861952 h 4839577"/>
              <a:gd name="connsiteX56" fmla="*/ 2797280 w 3797178"/>
              <a:gd name="connsiteY56" fmla="*/ 857574 h 4839577"/>
              <a:gd name="connsiteX57" fmla="*/ 2650143 w 3797178"/>
              <a:gd name="connsiteY57" fmla="*/ 502355 h 4839577"/>
              <a:gd name="connsiteX58" fmla="*/ 3152498 w 3797178"/>
              <a:gd name="connsiteY58" fmla="*/ 0 h 4839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3797178" h="4839577">
                <a:moveTo>
                  <a:pt x="3152498" y="0"/>
                </a:moveTo>
                <a:cubicBezTo>
                  <a:pt x="3429941" y="0"/>
                  <a:pt x="3654853" y="224912"/>
                  <a:pt x="3654853" y="502355"/>
                </a:cubicBezTo>
                <a:cubicBezTo>
                  <a:pt x="3654853" y="641077"/>
                  <a:pt x="3598625" y="766666"/>
                  <a:pt x="3507717" y="857574"/>
                </a:cubicBezTo>
                <a:lnTo>
                  <a:pt x="3441700" y="912042"/>
                </a:lnTo>
                <a:lnTo>
                  <a:pt x="3375461" y="970265"/>
                </a:lnTo>
                <a:cubicBezTo>
                  <a:pt x="3225583" y="1136475"/>
                  <a:pt x="3203098" y="1429394"/>
                  <a:pt x="3485077" y="1638448"/>
                </a:cubicBezTo>
                <a:lnTo>
                  <a:pt x="3480650" y="1637990"/>
                </a:lnTo>
                <a:lnTo>
                  <a:pt x="3568135" y="1710171"/>
                </a:lnTo>
                <a:cubicBezTo>
                  <a:pt x="3709649" y="1851686"/>
                  <a:pt x="3797178" y="2047186"/>
                  <a:pt x="3797178" y="2263130"/>
                </a:cubicBezTo>
                <a:cubicBezTo>
                  <a:pt x="3797178" y="2641032"/>
                  <a:pt x="3529122" y="2956326"/>
                  <a:pt x="3172777" y="3029245"/>
                </a:cubicBezTo>
                <a:lnTo>
                  <a:pt x="3160774" y="3031077"/>
                </a:lnTo>
                <a:lnTo>
                  <a:pt x="3050716" y="3089584"/>
                </a:lnTo>
                <a:cubicBezTo>
                  <a:pt x="2813779" y="3257053"/>
                  <a:pt x="2801393" y="3583136"/>
                  <a:pt x="3019939" y="3799829"/>
                </a:cubicBezTo>
                <a:lnTo>
                  <a:pt x="3015386" y="3799109"/>
                </a:lnTo>
                <a:lnTo>
                  <a:pt x="3067857" y="3842402"/>
                </a:lnTo>
                <a:cubicBezTo>
                  <a:pt x="3173564" y="3948109"/>
                  <a:pt x="3238945" y="4094142"/>
                  <a:pt x="3238945" y="4255445"/>
                </a:cubicBezTo>
                <a:cubicBezTo>
                  <a:pt x="3238945" y="4578052"/>
                  <a:pt x="2977420" y="4839577"/>
                  <a:pt x="2654813" y="4839577"/>
                </a:cubicBezTo>
                <a:cubicBezTo>
                  <a:pt x="2332206" y="4839577"/>
                  <a:pt x="2070681" y="4578052"/>
                  <a:pt x="2070681" y="4255445"/>
                </a:cubicBezTo>
                <a:cubicBezTo>
                  <a:pt x="2070681" y="4013490"/>
                  <a:pt x="2217789" y="3805893"/>
                  <a:pt x="2427443" y="3717217"/>
                </a:cubicBezTo>
                <a:lnTo>
                  <a:pt x="2471404" y="3703571"/>
                </a:lnTo>
                <a:lnTo>
                  <a:pt x="2558516" y="3655875"/>
                </a:lnTo>
                <a:cubicBezTo>
                  <a:pt x="2776208" y="3499114"/>
                  <a:pt x="2864761" y="3158214"/>
                  <a:pt x="2600839" y="2926704"/>
                </a:cubicBezTo>
                <a:lnTo>
                  <a:pt x="2605827" y="2927601"/>
                </a:lnTo>
                <a:lnTo>
                  <a:pt x="2577951" y="2911579"/>
                </a:lnTo>
                <a:lnTo>
                  <a:pt x="2521257" y="2864802"/>
                </a:lnTo>
                <a:lnTo>
                  <a:pt x="2525433" y="2874317"/>
                </a:lnTo>
                <a:cubicBezTo>
                  <a:pt x="2160804" y="2636192"/>
                  <a:pt x="1674788" y="2841760"/>
                  <a:pt x="1573602" y="3273231"/>
                </a:cubicBezTo>
                <a:lnTo>
                  <a:pt x="1564266" y="3328933"/>
                </a:lnTo>
                <a:lnTo>
                  <a:pt x="1562257" y="3368727"/>
                </a:lnTo>
                <a:cubicBezTo>
                  <a:pt x="1522151" y="3763635"/>
                  <a:pt x="1188639" y="4071804"/>
                  <a:pt x="783150" y="4071804"/>
                </a:cubicBezTo>
                <a:cubicBezTo>
                  <a:pt x="350628" y="4071804"/>
                  <a:pt x="0" y="3721176"/>
                  <a:pt x="0" y="3288654"/>
                </a:cubicBezTo>
                <a:cubicBezTo>
                  <a:pt x="0" y="2856132"/>
                  <a:pt x="350628" y="2505504"/>
                  <a:pt x="783150" y="2505504"/>
                </a:cubicBezTo>
                <a:cubicBezTo>
                  <a:pt x="945346" y="2505504"/>
                  <a:pt x="1096025" y="2554811"/>
                  <a:pt x="1221017" y="2639254"/>
                </a:cubicBezTo>
                <a:lnTo>
                  <a:pt x="1235975" y="2651596"/>
                </a:lnTo>
                <a:lnTo>
                  <a:pt x="1290702" y="2684225"/>
                </a:lnTo>
                <a:cubicBezTo>
                  <a:pt x="1662211" y="2878011"/>
                  <a:pt x="2151577" y="2732484"/>
                  <a:pt x="2234920" y="2212329"/>
                </a:cubicBezTo>
                <a:lnTo>
                  <a:pt x="2235655" y="2214003"/>
                </a:lnTo>
                <a:lnTo>
                  <a:pt x="2237212" y="2183175"/>
                </a:lnTo>
                <a:lnTo>
                  <a:pt x="2242263" y="2150078"/>
                </a:lnTo>
                <a:lnTo>
                  <a:pt x="2242064" y="2150417"/>
                </a:lnTo>
                <a:cubicBezTo>
                  <a:pt x="2220534" y="1828849"/>
                  <a:pt x="1951057" y="1675011"/>
                  <a:pt x="1672918" y="1755901"/>
                </a:cubicBezTo>
                <a:lnTo>
                  <a:pt x="1569419" y="1798709"/>
                </a:lnTo>
                <a:lnTo>
                  <a:pt x="1548685" y="1809963"/>
                </a:lnTo>
                <a:cubicBezTo>
                  <a:pt x="1478801" y="1839522"/>
                  <a:pt x="1401967" y="1855867"/>
                  <a:pt x="1321315" y="1855867"/>
                </a:cubicBezTo>
                <a:cubicBezTo>
                  <a:pt x="998708" y="1855867"/>
                  <a:pt x="737183" y="1594342"/>
                  <a:pt x="737183" y="1271735"/>
                </a:cubicBezTo>
                <a:cubicBezTo>
                  <a:pt x="737183" y="949128"/>
                  <a:pt x="998708" y="687603"/>
                  <a:pt x="1321315" y="687603"/>
                </a:cubicBezTo>
                <a:cubicBezTo>
                  <a:pt x="1603596" y="687603"/>
                  <a:pt x="1839112" y="887833"/>
                  <a:pt x="1893580" y="1154012"/>
                </a:cubicBezTo>
                <a:lnTo>
                  <a:pt x="1902756" y="1245040"/>
                </a:lnTo>
                <a:lnTo>
                  <a:pt x="1903927" y="1243160"/>
                </a:lnTo>
                <a:cubicBezTo>
                  <a:pt x="1904720" y="1553517"/>
                  <a:pt x="2246034" y="1782910"/>
                  <a:pt x="2542102" y="1638448"/>
                </a:cubicBezTo>
                <a:lnTo>
                  <a:pt x="2535507" y="1649701"/>
                </a:lnTo>
                <a:lnTo>
                  <a:pt x="2577951" y="1614682"/>
                </a:lnTo>
                <a:lnTo>
                  <a:pt x="2686513" y="1555756"/>
                </a:lnTo>
                <a:lnTo>
                  <a:pt x="2680214" y="1555104"/>
                </a:lnTo>
                <a:cubicBezTo>
                  <a:pt x="2892047" y="1447451"/>
                  <a:pt x="2994489" y="1179363"/>
                  <a:pt x="2867901" y="951839"/>
                </a:cubicBezTo>
                <a:lnTo>
                  <a:pt x="2802586" y="861952"/>
                </a:lnTo>
                <a:lnTo>
                  <a:pt x="2797280" y="857574"/>
                </a:lnTo>
                <a:cubicBezTo>
                  <a:pt x="2706371" y="766666"/>
                  <a:pt x="2650143" y="641077"/>
                  <a:pt x="2650143" y="502355"/>
                </a:cubicBezTo>
                <a:cubicBezTo>
                  <a:pt x="2650143" y="224912"/>
                  <a:pt x="2875055" y="0"/>
                  <a:pt x="3152498" y="0"/>
                </a:cubicBezTo>
                <a:close/>
              </a:path>
            </a:pathLst>
          </a:custGeom>
          <a:solidFill>
            <a:srgbClr val="FF6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" name="Oval 2"/>
          <p:cNvSpPr>
            <a:spLocks noChangeAspect="1"/>
          </p:cNvSpPr>
          <p:nvPr/>
        </p:nvSpPr>
        <p:spPr>
          <a:xfrm>
            <a:off x="9086610" y="1735158"/>
            <a:ext cx="1010511" cy="101051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sx="101000" sy="101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rIns="18288" bIns="91440" rtlCol="0" anchor="ctr"/>
          <a:lstStyle/>
          <a:p>
            <a:pPr algn="ctr"/>
            <a:r>
              <a:rPr lang="en-US" sz="4400" b="1" dirty="0">
                <a:solidFill>
                  <a:srgbClr val="4A4A4A"/>
                </a:solidFill>
              </a:rPr>
              <a:t>B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10139423" y="4778338"/>
            <a:ext cx="1341387" cy="13413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8100000" sx="101000" sy="101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rIns="18288" bIns="91440"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10940370" y="1109136"/>
            <a:ext cx="869042" cy="86904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sx="101000" sy="101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rIns="18288" bIns="91440" rtlCol="0" anchor="ctr"/>
          <a:lstStyle/>
          <a:p>
            <a:pPr algn="ctr"/>
            <a:r>
              <a:rPr lang="en-US" sz="4400" b="1" dirty="0">
                <a:solidFill>
                  <a:srgbClr val="4A4A4A"/>
                </a:solidFill>
              </a:rPr>
              <a:t>A</a:t>
            </a: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8328221" y="3667529"/>
            <a:ext cx="1341387" cy="134138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sx="101000" sy="101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rIns="18288" bIns="91440" rtlCol="0" anchor="ctr"/>
          <a:lstStyle/>
          <a:p>
            <a:pPr algn="ctr"/>
            <a:r>
              <a:rPr lang="en-US" sz="4400" b="1" dirty="0">
                <a:solidFill>
                  <a:srgbClr val="4A4A4A"/>
                </a:solidFill>
              </a:rPr>
              <a:t>C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9E30ADF-0CB5-CC4D-85BD-DA2145B69359}"/>
              </a:ext>
            </a:extLst>
          </p:cNvPr>
          <p:cNvGrpSpPr/>
          <p:nvPr/>
        </p:nvGrpSpPr>
        <p:grpSpPr>
          <a:xfrm>
            <a:off x="1210275" y="240374"/>
            <a:ext cx="8822076" cy="4933619"/>
            <a:chOff x="1805242" y="1053918"/>
            <a:chExt cx="8068391" cy="3989245"/>
          </a:xfrm>
        </p:grpSpPr>
        <p:sp>
          <p:nvSpPr>
            <p:cNvPr id="34" name="TextBox 33"/>
            <p:cNvSpPr txBox="1"/>
            <p:nvPr/>
          </p:nvSpPr>
          <p:spPr>
            <a:xfrm>
              <a:off x="1805242" y="1053918"/>
              <a:ext cx="743258" cy="52322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3600" b="1" dirty="0">
                  <a:solidFill>
                    <a:srgbClr val="FF6E0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  <a:endParaRPr lang="es-UY" sz="3600" b="1" dirty="0">
                <a:solidFill>
                  <a:srgbClr val="FF6E0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E027409-5722-074F-893B-12A2C3376AF8}"/>
                </a:ext>
              </a:extLst>
            </p:cNvPr>
            <p:cNvGrpSpPr/>
            <p:nvPr/>
          </p:nvGrpSpPr>
          <p:grpSpPr>
            <a:xfrm>
              <a:off x="1950825" y="1106012"/>
              <a:ext cx="7922808" cy="3937151"/>
              <a:chOff x="1950825" y="1106012"/>
              <a:chExt cx="7922808" cy="3937151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56A4A9D-858A-0547-BF43-F45DB310AAAF}"/>
                  </a:ext>
                </a:extLst>
              </p:cNvPr>
              <p:cNvSpPr txBox="1"/>
              <p:nvPr/>
            </p:nvSpPr>
            <p:spPr>
              <a:xfrm>
                <a:off x="2544631" y="1106012"/>
                <a:ext cx="3797178" cy="58477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UY" sz="32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CONCLUSION</a:t>
                </a:r>
                <a:endParaRPr lang="es-UY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1811D2DA-3C10-B441-A16A-68A001542E77}"/>
                  </a:ext>
                </a:extLst>
              </p:cNvPr>
              <p:cNvSpPr/>
              <p:nvPr/>
            </p:nvSpPr>
            <p:spPr>
              <a:xfrm flipH="1">
                <a:off x="1950825" y="1761572"/>
                <a:ext cx="7922808" cy="3281591"/>
              </a:xfrm>
              <a:custGeom>
                <a:avLst/>
                <a:gdLst>
                  <a:gd name="connsiteX0" fmla="*/ 0 w 2686050"/>
                  <a:gd name="connsiteY0" fmla="*/ 444500 h 444500"/>
                  <a:gd name="connsiteX1" fmla="*/ 444500 w 2686050"/>
                  <a:gd name="connsiteY1" fmla="*/ 0 h 444500"/>
                  <a:gd name="connsiteX2" fmla="*/ 2686050 w 2686050"/>
                  <a:gd name="connsiteY2" fmla="*/ 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86050" h="444500">
                    <a:moveTo>
                      <a:pt x="0" y="444500"/>
                    </a:moveTo>
                    <a:lnTo>
                      <a:pt x="444500" y="0"/>
                    </a:lnTo>
                    <a:lnTo>
                      <a:pt x="2686050" y="0"/>
                    </a:lnTo>
                  </a:path>
                </a:pathLst>
              </a:custGeom>
              <a:ln w="12700" cap="rnd">
                <a:solidFill>
                  <a:srgbClr val="6D6D6D"/>
                </a:solidFill>
                <a:prstDash val="solid"/>
                <a:round/>
                <a:headEnd type="oval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9" name="Freeform 38">
            <a:extLst>
              <a:ext uri="{FF2B5EF4-FFF2-40B4-BE49-F238E27FC236}">
                <a16:creationId xmlns:a16="http://schemas.microsoft.com/office/drawing/2014/main" id="{A96AE05E-5F8E-8B41-929D-23FF3852B1B3}"/>
              </a:ext>
            </a:extLst>
          </p:cNvPr>
          <p:cNvSpPr/>
          <p:nvPr/>
        </p:nvSpPr>
        <p:spPr>
          <a:xfrm flipH="1" flipV="1">
            <a:off x="915246" y="3838159"/>
            <a:ext cx="7236566" cy="1343441"/>
          </a:xfrm>
          <a:custGeom>
            <a:avLst/>
            <a:gdLst>
              <a:gd name="connsiteX0" fmla="*/ 0 w 2686050"/>
              <a:gd name="connsiteY0" fmla="*/ 444500 h 444500"/>
              <a:gd name="connsiteX1" fmla="*/ 444500 w 2686050"/>
              <a:gd name="connsiteY1" fmla="*/ 0 h 444500"/>
              <a:gd name="connsiteX2" fmla="*/ 2686050 w 2686050"/>
              <a:gd name="connsiteY2" fmla="*/ 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050" h="444500">
                <a:moveTo>
                  <a:pt x="0" y="444500"/>
                </a:moveTo>
                <a:lnTo>
                  <a:pt x="444500" y="0"/>
                </a:lnTo>
                <a:lnTo>
                  <a:pt x="2686050" y="0"/>
                </a:lnTo>
              </a:path>
            </a:pathLst>
          </a:custGeom>
          <a:ln w="12700" cap="rnd">
            <a:solidFill>
              <a:srgbClr val="6D6D6D"/>
            </a:solidFill>
            <a:prstDash val="solid"/>
            <a:round/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CF5F4A4-3483-074B-95D6-46210B76B405}"/>
              </a:ext>
            </a:extLst>
          </p:cNvPr>
          <p:cNvGrpSpPr/>
          <p:nvPr/>
        </p:nvGrpSpPr>
        <p:grpSpPr>
          <a:xfrm>
            <a:off x="1210275" y="1676401"/>
            <a:ext cx="6899860" cy="1600200"/>
            <a:chOff x="715568" y="2766025"/>
            <a:chExt cx="6749757" cy="1550095"/>
          </a:xfrm>
        </p:grpSpPr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D03D294C-C758-2043-B986-320C39D95FD6}"/>
                </a:ext>
              </a:extLst>
            </p:cNvPr>
            <p:cNvSpPr/>
            <p:nvPr/>
          </p:nvSpPr>
          <p:spPr>
            <a:xfrm flipH="1" flipV="1">
              <a:off x="1198517" y="3081473"/>
              <a:ext cx="6266808" cy="1234647"/>
            </a:xfrm>
            <a:custGeom>
              <a:avLst/>
              <a:gdLst>
                <a:gd name="connsiteX0" fmla="*/ 0 w 2686050"/>
                <a:gd name="connsiteY0" fmla="*/ 444500 h 444500"/>
                <a:gd name="connsiteX1" fmla="*/ 444500 w 2686050"/>
                <a:gd name="connsiteY1" fmla="*/ 0 h 444500"/>
                <a:gd name="connsiteX2" fmla="*/ 2686050 w 2686050"/>
                <a:gd name="connsiteY2" fmla="*/ 0 h 44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86050" h="444500">
                  <a:moveTo>
                    <a:pt x="0" y="444500"/>
                  </a:moveTo>
                  <a:lnTo>
                    <a:pt x="444500" y="0"/>
                  </a:lnTo>
                  <a:lnTo>
                    <a:pt x="2686050" y="0"/>
                  </a:lnTo>
                </a:path>
              </a:pathLst>
            </a:custGeom>
            <a:ln w="12700" cap="rnd">
              <a:solidFill>
                <a:srgbClr val="6D6D6D"/>
              </a:solidFill>
              <a:prstDash val="solid"/>
              <a:round/>
              <a:headEnd type="oval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BB16E67-4537-E749-95AD-979AAB0FDF84}"/>
                </a:ext>
              </a:extLst>
            </p:cNvPr>
            <p:cNvSpPr txBox="1"/>
            <p:nvPr/>
          </p:nvSpPr>
          <p:spPr>
            <a:xfrm>
              <a:off x="715568" y="2766025"/>
              <a:ext cx="5447401" cy="6132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7AC27758-723E-D84E-BEF3-11B15C400F29}"/>
              </a:ext>
            </a:extLst>
          </p:cNvPr>
          <p:cNvSpPr/>
          <p:nvPr/>
        </p:nvSpPr>
        <p:spPr>
          <a:xfrm>
            <a:off x="577139" y="1575112"/>
            <a:ext cx="662497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500"/>
              </a:spcAft>
            </a:pPr>
            <a:r>
              <a:rPr lang="en-US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From the model predictions, we can suggest that this approach can be used to predict areas of profitable oil production given a set of input parameters of the bore holes.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6271C8-03E1-AE42-9C19-B019CE81E486}"/>
              </a:ext>
            </a:extLst>
          </p:cNvPr>
          <p:cNvSpPr/>
          <p:nvPr/>
        </p:nvSpPr>
        <p:spPr>
          <a:xfrm>
            <a:off x="461438" y="3981271"/>
            <a:ext cx="70807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We can use this method with varying other input parameters, which was beyond the scope of this report.</a:t>
            </a: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017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B414F4-D3FC-C74B-8BF2-3D2FC2AE5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0" y="2133600"/>
            <a:ext cx="10969943" cy="21336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Thanks!</a:t>
            </a:r>
            <a:br>
              <a:rPr lang="en-US" sz="4400" b="1" dirty="0"/>
            </a:br>
            <a:r>
              <a:rPr lang="en-US" sz="4400" b="1" dirty="0"/>
              <a:t>Questions??  </a:t>
            </a:r>
          </a:p>
        </p:txBody>
      </p:sp>
    </p:spTree>
    <p:extLst>
      <p:ext uri="{BB962C8B-B14F-4D97-AF65-F5344CB8AC3E}">
        <p14:creationId xmlns:p14="http://schemas.microsoft.com/office/powerpoint/2010/main" val="1359594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1485829" y="2413738"/>
            <a:ext cx="5484581" cy="35183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UY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Spatio-temporal analysis of oil productive zones</a:t>
            </a:r>
          </a:p>
        </p:txBody>
      </p:sp>
      <p:sp>
        <p:nvSpPr>
          <p:cNvPr id="17" name="Freeform 16"/>
          <p:cNvSpPr/>
          <p:nvPr/>
        </p:nvSpPr>
        <p:spPr>
          <a:xfrm>
            <a:off x="6235655" y="1676688"/>
            <a:ext cx="3797178" cy="4839577"/>
          </a:xfrm>
          <a:custGeom>
            <a:avLst/>
            <a:gdLst>
              <a:gd name="connsiteX0" fmla="*/ 3152498 w 3797178"/>
              <a:gd name="connsiteY0" fmla="*/ 0 h 4839577"/>
              <a:gd name="connsiteX1" fmla="*/ 3654853 w 3797178"/>
              <a:gd name="connsiteY1" fmla="*/ 502355 h 4839577"/>
              <a:gd name="connsiteX2" fmla="*/ 3507717 w 3797178"/>
              <a:gd name="connsiteY2" fmla="*/ 857574 h 4839577"/>
              <a:gd name="connsiteX3" fmla="*/ 3441700 w 3797178"/>
              <a:gd name="connsiteY3" fmla="*/ 912042 h 4839577"/>
              <a:gd name="connsiteX4" fmla="*/ 3375461 w 3797178"/>
              <a:gd name="connsiteY4" fmla="*/ 970265 h 4839577"/>
              <a:gd name="connsiteX5" fmla="*/ 3485077 w 3797178"/>
              <a:gd name="connsiteY5" fmla="*/ 1638448 h 4839577"/>
              <a:gd name="connsiteX6" fmla="*/ 3480650 w 3797178"/>
              <a:gd name="connsiteY6" fmla="*/ 1637990 h 4839577"/>
              <a:gd name="connsiteX7" fmla="*/ 3568135 w 3797178"/>
              <a:gd name="connsiteY7" fmla="*/ 1710171 h 4839577"/>
              <a:gd name="connsiteX8" fmla="*/ 3797178 w 3797178"/>
              <a:gd name="connsiteY8" fmla="*/ 2263130 h 4839577"/>
              <a:gd name="connsiteX9" fmla="*/ 3172777 w 3797178"/>
              <a:gd name="connsiteY9" fmla="*/ 3029245 h 4839577"/>
              <a:gd name="connsiteX10" fmla="*/ 3160774 w 3797178"/>
              <a:gd name="connsiteY10" fmla="*/ 3031077 h 4839577"/>
              <a:gd name="connsiteX11" fmla="*/ 3050716 w 3797178"/>
              <a:gd name="connsiteY11" fmla="*/ 3089584 h 4839577"/>
              <a:gd name="connsiteX12" fmla="*/ 3019939 w 3797178"/>
              <a:gd name="connsiteY12" fmla="*/ 3799829 h 4839577"/>
              <a:gd name="connsiteX13" fmla="*/ 3015386 w 3797178"/>
              <a:gd name="connsiteY13" fmla="*/ 3799109 h 4839577"/>
              <a:gd name="connsiteX14" fmla="*/ 3067857 w 3797178"/>
              <a:gd name="connsiteY14" fmla="*/ 3842402 h 4839577"/>
              <a:gd name="connsiteX15" fmla="*/ 3238945 w 3797178"/>
              <a:gd name="connsiteY15" fmla="*/ 4255445 h 4839577"/>
              <a:gd name="connsiteX16" fmla="*/ 2654813 w 3797178"/>
              <a:gd name="connsiteY16" fmla="*/ 4839577 h 4839577"/>
              <a:gd name="connsiteX17" fmla="*/ 2070681 w 3797178"/>
              <a:gd name="connsiteY17" fmla="*/ 4255445 h 4839577"/>
              <a:gd name="connsiteX18" fmla="*/ 2427443 w 3797178"/>
              <a:gd name="connsiteY18" fmla="*/ 3717217 h 4839577"/>
              <a:gd name="connsiteX19" fmla="*/ 2471404 w 3797178"/>
              <a:gd name="connsiteY19" fmla="*/ 3703571 h 4839577"/>
              <a:gd name="connsiteX20" fmla="*/ 2558516 w 3797178"/>
              <a:gd name="connsiteY20" fmla="*/ 3655875 h 4839577"/>
              <a:gd name="connsiteX21" fmla="*/ 2600839 w 3797178"/>
              <a:gd name="connsiteY21" fmla="*/ 2926704 h 4839577"/>
              <a:gd name="connsiteX22" fmla="*/ 2605827 w 3797178"/>
              <a:gd name="connsiteY22" fmla="*/ 2927601 h 4839577"/>
              <a:gd name="connsiteX23" fmla="*/ 2577951 w 3797178"/>
              <a:gd name="connsiteY23" fmla="*/ 2911579 h 4839577"/>
              <a:gd name="connsiteX24" fmla="*/ 2521257 w 3797178"/>
              <a:gd name="connsiteY24" fmla="*/ 2864802 h 4839577"/>
              <a:gd name="connsiteX25" fmla="*/ 2525433 w 3797178"/>
              <a:gd name="connsiteY25" fmla="*/ 2874317 h 4839577"/>
              <a:gd name="connsiteX26" fmla="*/ 1573602 w 3797178"/>
              <a:gd name="connsiteY26" fmla="*/ 3273231 h 4839577"/>
              <a:gd name="connsiteX27" fmla="*/ 1564266 w 3797178"/>
              <a:gd name="connsiteY27" fmla="*/ 3328933 h 4839577"/>
              <a:gd name="connsiteX28" fmla="*/ 1562257 w 3797178"/>
              <a:gd name="connsiteY28" fmla="*/ 3368727 h 4839577"/>
              <a:gd name="connsiteX29" fmla="*/ 783150 w 3797178"/>
              <a:gd name="connsiteY29" fmla="*/ 4071804 h 4839577"/>
              <a:gd name="connsiteX30" fmla="*/ 0 w 3797178"/>
              <a:gd name="connsiteY30" fmla="*/ 3288654 h 4839577"/>
              <a:gd name="connsiteX31" fmla="*/ 783150 w 3797178"/>
              <a:gd name="connsiteY31" fmla="*/ 2505504 h 4839577"/>
              <a:gd name="connsiteX32" fmla="*/ 1221017 w 3797178"/>
              <a:gd name="connsiteY32" fmla="*/ 2639254 h 4839577"/>
              <a:gd name="connsiteX33" fmla="*/ 1235975 w 3797178"/>
              <a:gd name="connsiteY33" fmla="*/ 2651596 h 4839577"/>
              <a:gd name="connsiteX34" fmla="*/ 1290702 w 3797178"/>
              <a:gd name="connsiteY34" fmla="*/ 2684225 h 4839577"/>
              <a:gd name="connsiteX35" fmla="*/ 2234920 w 3797178"/>
              <a:gd name="connsiteY35" fmla="*/ 2212329 h 4839577"/>
              <a:gd name="connsiteX36" fmla="*/ 2235655 w 3797178"/>
              <a:gd name="connsiteY36" fmla="*/ 2214003 h 4839577"/>
              <a:gd name="connsiteX37" fmla="*/ 2237212 w 3797178"/>
              <a:gd name="connsiteY37" fmla="*/ 2183175 h 4839577"/>
              <a:gd name="connsiteX38" fmla="*/ 2242263 w 3797178"/>
              <a:gd name="connsiteY38" fmla="*/ 2150078 h 4839577"/>
              <a:gd name="connsiteX39" fmla="*/ 2242064 w 3797178"/>
              <a:gd name="connsiteY39" fmla="*/ 2150417 h 4839577"/>
              <a:gd name="connsiteX40" fmla="*/ 1672918 w 3797178"/>
              <a:gd name="connsiteY40" fmla="*/ 1755901 h 4839577"/>
              <a:gd name="connsiteX41" fmla="*/ 1569419 w 3797178"/>
              <a:gd name="connsiteY41" fmla="*/ 1798709 h 4839577"/>
              <a:gd name="connsiteX42" fmla="*/ 1548685 w 3797178"/>
              <a:gd name="connsiteY42" fmla="*/ 1809963 h 4839577"/>
              <a:gd name="connsiteX43" fmla="*/ 1321315 w 3797178"/>
              <a:gd name="connsiteY43" fmla="*/ 1855867 h 4839577"/>
              <a:gd name="connsiteX44" fmla="*/ 737183 w 3797178"/>
              <a:gd name="connsiteY44" fmla="*/ 1271735 h 4839577"/>
              <a:gd name="connsiteX45" fmla="*/ 1321315 w 3797178"/>
              <a:gd name="connsiteY45" fmla="*/ 687603 h 4839577"/>
              <a:gd name="connsiteX46" fmla="*/ 1893580 w 3797178"/>
              <a:gd name="connsiteY46" fmla="*/ 1154012 h 4839577"/>
              <a:gd name="connsiteX47" fmla="*/ 1902756 w 3797178"/>
              <a:gd name="connsiteY47" fmla="*/ 1245040 h 4839577"/>
              <a:gd name="connsiteX48" fmla="*/ 1903927 w 3797178"/>
              <a:gd name="connsiteY48" fmla="*/ 1243160 h 4839577"/>
              <a:gd name="connsiteX49" fmla="*/ 2542102 w 3797178"/>
              <a:gd name="connsiteY49" fmla="*/ 1638448 h 4839577"/>
              <a:gd name="connsiteX50" fmla="*/ 2535507 w 3797178"/>
              <a:gd name="connsiteY50" fmla="*/ 1649701 h 4839577"/>
              <a:gd name="connsiteX51" fmla="*/ 2577951 w 3797178"/>
              <a:gd name="connsiteY51" fmla="*/ 1614682 h 4839577"/>
              <a:gd name="connsiteX52" fmla="*/ 2686513 w 3797178"/>
              <a:gd name="connsiteY52" fmla="*/ 1555756 h 4839577"/>
              <a:gd name="connsiteX53" fmla="*/ 2680214 w 3797178"/>
              <a:gd name="connsiteY53" fmla="*/ 1555104 h 4839577"/>
              <a:gd name="connsiteX54" fmla="*/ 2867901 w 3797178"/>
              <a:gd name="connsiteY54" fmla="*/ 951839 h 4839577"/>
              <a:gd name="connsiteX55" fmla="*/ 2802586 w 3797178"/>
              <a:gd name="connsiteY55" fmla="*/ 861952 h 4839577"/>
              <a:gd name="connsiteX56" fmla="*/ 2797280 w 3797178"/>
              <a:gd name="connsiteY56" fmla="*/ 857574 h 4839577"/>
              <a:gd name="connsiteX57" fmla="*/ 2650143 w 3797178"/>
              <a:gd name="connsiteY57" fmla="*/ 502355 h 4839577"/>
              <a:gd name="connsiteX58" fmla="*/ 3152498 w 3797178"/>
              <a:gd name="connsiteY58" fmla="*/ 0 h 4839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3797178" h="4839577">
                <a:moveTo>
                  <a:pt x="3152498" y="0"/>
                </a:moveTo>
                <a:cubicBezTo>
                  <a:pt x="3429941" y="0"/>
                  <a:pt x="3654853" y="224912"/>
                  <a:pt x="3654853" y="502355"/>
                </a:cubicBezTo>
                <a:cubicBezTo>
                  <a:pt x="3654853" y="641077"/>
                  <a:pt x="3598625" y="766666"/>
                  <a:pt x="3507717" y="857574"/>
                </a:cubicBezTo>
                <a:lnTo>
                  <a:pt x="3441700" y="912042"/>
                </a:lnTo>
                <a:lnTo>
                  <a:pt x="3375461" y="970265"/>
                </a:lnTo>
                <a:cubicBezTo>
                  <a:pt x="3225583" y="1136475"/>
                  <a:pt x="3203098" y="1429394"/>
                  <a:pt x="3485077" y="1638448"/>
                </a:cubicBezTo>
                <a:lnTo>
                  <a:pt x="3480650" y="1637990"/>
                </a:lnTo>
                <a:lnTo>
                  <a:pt x="3568135" y="1710171"/>
                </a:lnTo>
                <a:cubicBezTo>
                  <a:pt x="3709649" y="1851686"/>
                  <a:pt x="3797178" y="2047186"/>
                  <a:pt x="3797178" y="2263130"/>
                </a:cubicBezTo>
                <a:cubicBezTo>
                  <a:pt x="3797178" y="2641032"/>
                  <a:pt x="3529122" y="2956326"/>
                  <a:pt x="3172777" y="3029245"/>
                </a:cubicBezTo>
                <a:lnTo>
                  <a:pt x="3160774" y="3031077"/>
                </a:lnTo>
                <a:lnTo>
                  <a:pt x="3050716" y="3089584"/>
                </a:lnTo>
                <a:cubicBezTo>
                  <a:pt x="2813779" y="3257053"/>
                  <a:pt x="2801393" y="3583136"/>
                  <a:pt x="3019939" y="3799829"/>
                </a:cubicBezTo>
                <a:lnTo>
                  <a:pt x="3015386" y="3799109"/>
                </a:lnTo>
                <a:lnTo>
                  <a:pt x="3067857" y="3842402"/>
                </a:lnTo>
                <a:cubicBezTo>
                  <a:pt x="3173564" y="3948109"/>
                  <a:pt x="3238945" y="4094142"/>
                  <a:pt x="3238945" y="4255445"/>
                </a:cubicBezTo>
                <a:cubicBezTo>
                  <a:pt x="3238945" y="4578052"/>
                  <a:pt x="2977420" y="4839577"/>
                  <a:pt x="2654813" y="4839577"/>
                </a:cubicBezTo>
                <a:cubicBezTo>
                  <a:pt x="2332206" y="4839577"/>
                  <a:pt x="2070681" y="4578052"/>
                  <a:pt x="2070681" y="4255445"/>
                </a:cubicBezTo>
                <a:cubicBezTo>
                  <a:pt x="2070681" y="4013490"/>
                  <a:pt x="2217789" y="3805893"/>
                  <a:pt x="2427443" y="3717217"/>
                </a:cubicBezTo>
                <a:lnTo>
                  <a:pt x="2471404" y="3703571"/>
                </a:lnTo>
                <a:lnTo>
                  <a:pt x="2558516" y="3655875"/>
                </a:lnTo>
                <a:cubicBezTo>
                  <a:pt x="2776208" y="3499114"/>
                  <a:pt x="2864761" y="3158214"/>
                  <a:pt x="2600839" y="2926704"/>
                </a:cubicBezTo>
                <a:lnTo>
                  <a:pt x="2605827" y="2927601"/>
                </a:lnTo>
                <a:lnTo>
                  <a:pt x="2577951" y="2911579"/>
                </a:lnTo>
                <a:lnTo>
                  <a:pt x="2521257" y="2864802"/>
                </a:lnTo>
                <a:lnTo>
                  <a:pt x="2525433" y="2874317"/>
                </a:lnTo>
                <a:cubicBezTo>
                  <a:pt x="2160804" y="2636192"/>
                  <a:pt x="1674788" y="2841760"/>
                  <a:pt x="1573602" y="3273231"/>
                </a:cubicBezTo>
                <a:lnTo>
                  <a:pt x="1564266" y="3328933"/>
                </a:lnTo>
                <a:lnTo>
                  <a:pt x="1562257" y="3368727"/>
                </a:lnTo>
                <a:cubicBezTo>
                  <a:pt x="1522151" y="3763635"/>
                  <a:pt x="1188639" y="4071804"/>
                  <a:pt x="783150" y="4071804"/>
                </a:cubicBezTo>
                <a:cubicBezTo>
                  <a:pt x="350628" y="4071804"/>
                  <a:pt x="0" y="3721176"/>
                  <a:pt x="0" y="3288654"/>
                </a:cubicBezTo>
                <a:cubicBezTo>
                  <a:pt x="0" y="2856132"/>
                  <a:pt x="350628" y="2505504"/>
                  <a:pt x="783150" y="2505504"/>
                </a:cubicBezTo>
                <a:cubicBezTo>
                  <a:pt x="945346" y="2505504"/>
                  <a:pt x="1096025" y="2554811"/>
                  <a:pt x="1221017" y="2639254"/>
                </a:cubicBezTo>
                <a:lnTo>
                  <a:pt x="1235975" y="2651596"/>
                </a:lnTo>
                <a:lnTo>
                  <a:pt x="1290702" y="2684225"/>
                </a:lnTo>
                <a:cubicBezTo>
                  <a:pt x="1662211" y="2878011"/>
                  <a:pt x="2151577" y="2732484"/>
                  <a:pt x="2234920" y="2212329"/>
                </a:cubicBezTo>
                <a:lnTo>
                  <a:pt x="2235655" y="2214003"/>
                </a:lnTo>
                <a:lnTo>
                  <a:pt x="2237212" y="2183175"/>
                </a:lnTo>
                <a:lnTo>
                  <a:pt x="2242263" y="2150078"/>
                </a:lnTo>
                <a:lnTo>
                  <a:pt x="2242064" y="2150417"/>
                </a:lnTo>
                <a:cubicBezTo>
                  <a:pt x="2220534" y="1828849"/>
                  <a:pt x="1951057" y="1675011"/>
                  <a:pt x="1672918" y="1755901"/>
                </a:cubicBezTo>
                <a:lnTo>
                  <a:pt x="1569419" y="1798709"/>
                </a:lnTo>
                <a:lnTo>
                  <a:pt x="1548685" y="1809963"/>
                </a:lnTo>
                <a:cubicBezTo>
                  <a:pt x="1478801" y="1839522"/>
                  <a:pt x="1401967" y="1855867"/>
                  <a:pt x="1321315" y="1855867"/>
                </a:cubicBezTo>
                <a:cubicBezTo>
                  <a:pt x="998708" y="1855867"/>
                  <a:pt x="737183" y="1594342"/>
                  <a:pt x="737183" y="1271735"/>
                </a:cubicBezTo>
                <a:cubicBezTo>
                  <a:pt x="737183" y="949128"/>
                  <a:pt x="998708" y="687603"/>
                  <a:pt x="1321315" y="687603"/>
                </a:cubicBezTo>
                <a:cubicBezTo>
                  <a:pt x="1603596" y="687603"/>
                  <a:pt x="1839112" y="887833"/>
                  <a:pt x="1893580" y="1154012"/>
                </a:cubicBezTo>
                <a:lnTo>
                  <a:pt x="1902756" y="1245040"/>
                </a:lnTo>
                <a:lnTo>
                  <a:pt x="1903927" y="1243160"/>
                </a:lnTo>
                <a:cubicBezTo>
                  <a:pt x="1904720" y="1553517"/>
                  <a:pt x="2246034" y="1782910"/>
                  <a:pt x="2542102" y="1638448"/>
                </a:cubicBezTo>
                <a:lnTo>
                  <a:pt x="2535507" y="1649701"/>
                </a:lnTo>
                <a:lnTo>
                  <a:pt x="2577951" y="1614682"/>
                </a:lnTo>
                <a:lnTo>
                  <a:pt x="2686513" y="1555756"/>
                </a:lnTo>
                <a:lnTo>
                  <a:pt x="2680214" y="1555104"/>
                </a:lnTo>
                <a:cubicBezTo>
                  <a:pt x="2892047" y="1447451"/>
                  <a:pt x="2994489" y="1179363"/>
                  <a:pt x="2867901" y="951839"/>
                </a:cubicBezTo>
                <a:lnTo>
                  <a:pt x="2802586" y="861952"/>
                </a:lnTo>
                <a:lnTo>
                  <a:pt x="2797280" y="857574"/>
                </a:lnTo>
                <a:cubicBezTo>
                  <a:pt x="2706371" y="766666"/>
                  <a:pt x="2650143" y="641077"/>
                  <a:pt x="2650143" y="502355"/>
                </a:cubicBezTo>
                <a:cubicBezTo>
                  <a:pt x="2650143" y="224912"/>
                  <a:pt x="2875055" y="0"/>
                  <a:pt x="3152498" y="0"/>
                </a:cubicBezTo>
                <a:close/>
              </a:path>
            </a:pathLst>
          </a:custGeom>
          <a:solidFill>
            <a:srgbClr val="FF6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" name="Oval 2"/>
          <p:cNvSpPr>
            <a:spLocks noChangeAspect="1"/>
          </p:cNvSpPr>
          <p:nvPr/>
        </p:nvSpPr>
        <p:spPr>
          <a:xfrm>
            <a:off x="7048150" y="2450109"/>
            <a:ext cx="1010511" cy="101051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sx="101000" sy="101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rIns="18288" bIns="91440" rtlCol="0" anchor="ctr"/>
          <a:lstStyle/>
          <a:p>
            <a:pPr algn="ctr"/>
            <a:r>
              <a:rPr lang="en-US" sz="4400" b="1" dirty="0">
                <a:solidFill>
                  <a:srgbClr val="4A4A4A"/>
                </a:solidFill>
              </a:rPr>
              <a:t>B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8380160" y="5421824"/>
            <a:ext cx="1020616" cy="10206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sx="101000" sy="101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rIns="18288" bIns="91440" rtlCol="0" anchor="ctr"/>
          <a:lstStyle/>
          <a:p>
            <a:pPr algn="ctr"/>
            <a:r>
              <a:rPr lang="en-US" sz="4400" b="1" dirty="0">
                <a:solidFill>
                  <a:srgbClr val="4A4A4A"/>
                </a:solidFill>
              </a:rPr>
              <a:t>D</a:t>
            </a: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8953632" y="1744521"/>
            <a:ext cx="869042" cy="86904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8100000" sx="101000" sy="101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rIns="18288" bIns="91440"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6348113" y="4294649"/>
            <a:ext cx="1341387" cy="134138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sx="101000" sy="101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rIns="18288" bIns="91440" rtlCol="0" anchor="ctr"/>
          <a:lstStyle/>
          <a:p>
            <a:pPr algn="ctr"/>
            <a:r>
              <a:rPr lang="en-US" sz="4400" b="1" dirty="0">
                <a:solidFill>
                  <a:srgbClr val="4A4A4A"/>
                </a:solidFill>
              </a:rPr>
              <a:t>C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65354" y="1021377"/>
            <a:ext cx="743258" cy="523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600" b="1" dirty="0">
                <a:solidFill>
                  <a:srgbClr val="FF6E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s-UY" sz="3600" b="1" dirty="0">
              <a:solidFill>
                <a:srgbClr val="FF6E0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Freeform 22"/>
          <p:cNvSpPr/>
          <p:nvPr/>
        </p:nvSpPr>
        <p:spPr>
          <a:xfrm flipH="1">
            <a:off x="4759821" y="1598594"/>
            <a:ext cx="4357303" cy="444500"/>
          </a:xfrm>
          <a:custGeom>
            <a:avLst/>
            <a:gdLst>
              <a:gd name="connsiteX0" fmla="*/ 0 w 2686050"/>
              <a:gd name="connsiteY0" fmla="*/ 444500 h 444500"/>
              <a:gd name="connsiteX1" fmla="*/ 444500 w 2686050"/>
              <a:gd name="connsiteY1" fmla="*/ 0 h 444500"/>
              <a:gd name="connsiteX2" fmla="*/ 2686050 w 2686050"/>
              <a:gd name="connsiteY2" fmla="*/ 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050" h="444500">
                <a:moveTo>
                  <a:pt x="0" y="444500"/>
                </a:moveTo>
                <a:lnTo>
                  <a:pt x="444500" y="0"/>
                </a:lnTo>
                <a:lnTo>
                  <a:pt x="2686050" y="0"/>
                </a:lnTo>
              </a:path>
            </a:pathLst>
          </a:custGeom>
          <a:ln w="12700" cap="rnd">
            <a:solidFill>
              <a:srgbClr val="6D6D6D"/>
            </a:solidFill>
            <a:prstDash val="solid"/>
            <a:round/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36" name="Freeform 35"/>
          <p:cNvSpPr/>
          <p:nvPr/>
        </p:nvSpPr>
        <p:spPr>
          <a:xfrm flipH="1" flipV="1">
            <a:off x="1054811" y="2019381"/>
            <a:ext cx="5837860" cy="2477362"/>
          </a:xfrm>
          <a:custGeom>
            <a:avLst/>
            <a:gdLst>
              <a:gd name="connsiteX0" fmla="*/ 0 w 2686050"/>
              <a:gd name="connsiteY0" fmla="*/ 444500 h 444500"/>
              <a:gd name="connsiteX1" fmla="*/ 444500 w 2686050"/>
              <a:gd name="connsiteY1" fmla="*/ 0 h 444500"/>
              <a:gd name="connsiteX2" fmla="*/ 2686050 w 2686050"/>
              <a:gd name="connsiteY2" fmla="*/ 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050" h="444500">
                <a:moveTo>
                  <a:pt x="0" y="444500"/>
                </a:moveTo>
                <a:lnTo>
                  <a:pt x="444500" y="0"/>
                </a:lnTo>
                <a:lnTo>
                  <a:pt x="2686050" y="0"/>
                </a:lnTo>
              </a:path>
            </a:pathLst>
          </a:custGeom>
          <a:ln w="12700" cap="rnd">
            <a:solidFill>
              <a:srgbClr val="6D6D6D"/>
            </a:solidFill>
            <a:prstDash val="solid"/>
            <a:round/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1B854A9-984B-A445-B644-7772381D445A}"/>
              </a:ext>
            </a:extLst>
          </p:cNvPr>
          <p:cNvSpPr txBox="1"/>
          <p:nvPr/>
        </p:nvSpPr>
        <p:spPr>
          <a:xfrm>
            <a:off x="5532510" y="899191"/>
            <a:ext cx="2534840" cy="5847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UY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AIM </a:t>
            </a:r>
            <a:r>
              <a:rPr lang="es-UY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918163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60AF5218-FE61-1F41-977E-C3ECB2292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07815"/>
            <a:ext cx="11105242" cy="642654"/>
          </a:xfrm>
          <a:solidFill>
            <a:schemeClr val="bg1">
              <a:lumMod val="65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/>
              <a:t>  Study Area :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0CE972F-6170-B94D-8794-D71D7B723236}"/>
              </a:ext>
            </a:extLst>
          </p:cNvPr>
          <p:cNvSpPr/>
          <p:nvPr/>
        </p:nvSpPr>
        <p:spPr>
          <a:xfrm>
            <a:off x="1293812" y="3119445"/>
            <a:ext cx="1447800" cy="76675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D2727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9CE32F6-C710-8F4F-9F9D-419210875956}"/>
              </a:ext>
            </a:extLst>
          </p:cNvPr>
          <p:cNvSpPr/>
          <p:nvPr/>
        </p:nvSpPr>
        <p:spPr>
          <a:xfrm>
            <a:off x="964400" y="2747508"/>
            <a:ext cx="1828800" cy="1524000"/>
          </a:xfrm>
          <a:prstGeom prst="ellipse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723A99-5C39-254B-9C88-3EF6FDFFD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9625" y="1327734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 descr="The OGA has awarded Equinor five licenses in the the 31st Offshore Licensing round">
            <a:extLst>
              <a:ext uri="{FF2B5EF4-FFF2-40B4-BE49-F238E27FC236}">
                <a16:creationId xmlns:a16="http://schemas.microsoft.com/office/drawing/2014/main" id="{735EE6D8-767D-B24D-8EF1-023D16522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r="39230"/>
          <a:stretch>
            <a:fillRect/>
          </a:stretch>
        </p:blipFill>
        <p:spPr bwMode="auto">
          <a:xfrm>
            <a:off x="6407291" y="1384659"/>
            <a:ext cx="4793785" cy="4828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45CC54A-3813-674B-843E-180D452420D2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37" t="530" r="38223" b="10006"/>
          <a:stretch/>
        </p:blipFill>
        <p:spPr bwMode="auto">
          <a:xfrm>
            <a:off x="471141" y="1961924"/>
            <a:ext cx="4312285" cy="37147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0" name="Oval 59">
            <a:extLst>
              <a:ext uri="{FF2B5EF4-FFF2-40B4-BE49-F238E27FC236}">
                <a16:creationId xmlns:a16="http://schemas.microsoft.com/office/drawing/2014/main" id="{D634A741-E248-394C-A8A5-92A11F0601E5}"/>
              </a:ext>
            </a:extLst>
          </p:cNvPr>
          <p:cNvSpPr/>
          <p:nvPr/>
        </p:nvSpPr>
        <p:spPr>
          <a:xfrm>
            <a:off x="1418972" y="2360023"/>
            <a:ext cx="2537944" cy="3310907"/>
          </a:xfrm>
          <a:prstGeom prst="ellipse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8933C43-F02A-2D4E-9413-93C0E2CEA54C}"/>
              </a:ext>
            </a:extLst>
          </p:cNvPr>
          <p:cNvCxnSpPr>
            <a:cxnSpLocks/>
          </p:cNvCxnSpPr>
          <p:nvPr/>
        </p:nvCxnSpPr>
        <p:spPr>
          <a:xfrm flipH="1">
            <a:off x="3017407" y="1384659"/>
            <a:ext cx="5439205" cy="1018227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4224F0D-E7D4-0A44-B661-D4EDFD473B81}"/>
              </a:ext>
            </a:extLst>
          </p:cNvPr>
          <p:cNvCxnSpPr>
            <a:cxnSpLocks/>
          </p:cNvCxnSpPr>
          <p:nvPr/>
        </p:nvCxnSpPr>
        <p:spPr>
          <a:xfrm>
            <a:off x="2741612" y="5680053"/>
            <a:ext cx="5431698" cy="53275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3682608-0FAF-4C48-BBDD-10E14A068615}"/>
              </a:ext>
            </a:extLst>
          </p:cNvPr>
          <p:cNvSpPr txBox="1"/>
          <p:nvPr/>
        </p:nvSpPr>
        <p:spPr>
          <a:xfrm>
            <a:off x="249594" y="972235"/>
            <a:ext cx="548741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Field areas in UKCS-UK’s Continental shelf</a:t>
            </a:r>
          </a:p>
          <a:p>
            <a:pPr algn="ctr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Data sets available from UK’s Oil and Gas authority</a:t>
            </a:r>
          </a:p>
        </p:txBody>
      </p:sp>
    </p:spTree>
    <p:extLst>
      <p:ext uri="{BB962C8B-B14F-4D97-AF65-F5344CB8AC3E}">
        <p14:creationId xmlns:p14="http://schemas.microsoft.com/office/powerpoint/2010/main" val="2983296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60AF5218-FE61-1F41-977E-C3ECB2292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0951"/>
            <a:ext cx="12188825" cy="584849"/>
          </a:xfrm>
          <a:solidFill>
            <a:schemeClr val="bg1">
              <a:lumMod val="65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4000" b="1" dirty="0"/>
              <a:t> Motivation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61AB46-2466-9440-9444-A913A3160E9A}"/>
              </a:ext>
            </a:extLst>
          </p:cNvPr>
          <p:cNvSpPr txBox="1"/>
          <p:nvPr/>
        </p:nvSpPr>
        <p:spPr>
          <a:xfrm>
            <a:off x="493712" y="942201"/>
            <a:ext cx="11201400" cy="39703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600" dirty="0"/>
              <a:t>Here we see the trends of oil and water production in the area at each location from year 1975 to 2019. </a:t>
            </a:r>
          </a:p>
          <a:p>
            <a:endParaRPr lang="en-US" sz="3600" dirty="0"/>
          </a:p>
          <a:p>
            <a:r>
              <a:rPr lang="en-US" sz="3600" dirty="0"/>
              <a:t>Using a neural network which can classify zones within categories : </a:t>
            </a:r>
          </a:p>
          <a:p>
            <a:r>
              <a:rPr lang="en-US" sz="3600" dirty="0"/>
              <a:t>a. Above profitable margin or b. Below profitable margin</a:t>
            </a:r>
          </a:p>
        </p:txBody>
      </p:sp>
    </p:spTree>
    <p:extLst>
      <p:ext uri="{BB962C8B-B14F-4D97-AF65-F5344CB8AC3E}">
        <p14:creationId xmlns:p14="http://schemas.microsoft.com/office/powerpoint/2010/main" val="2311851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>
          <a:xfrm>
            <a:off x="6235655" y="1676688"/>
            <a:ext cx="3797178" cy="4839577"/>
          </a:xfrm>
          <a:custGeom>
            <a:avLst/>
            <a:gdLst>
              <a:gd name="connsiteX0" fmla="*/ 3152498 w 3797178"/>
              <a:gd name="connsiteY0" fmla="*/ 0 h 4839577"/>
              <a:gd name="connsiteX1" fmla="*/ 3654853 w 3797178"/>
              <a:gd name="connsiteY1" fmla="*/ 502355 h 4839577"/>
              <a:gd name="connsiteX2" fmla="*/ 3507717 w 3797178"/>
              <a:gd name="connsiteY2" fmla="*/ 857574 h 4839577"/>
              <a:gd name="connsiteX3" fmla="*/ 3441700 w 3797178"/>
              <a:gd name="connsiteY3" fmla="*/ 912042 h 4839577"/>
              <a:gd name="connsiteX4" fmla="*/ 3375461 w 3797178"/>
              <a:gd name="connsiteY4" fmla="*/ 970265 h 4839577"/>
              <a:gd name="connsiteX5" fmla="*/ 3485077 w 3797178"/>
              <a:gd name="connsiteY5" fmla="*/ 1638448 h 4839577"/>
              <a:gd name="connsiteX6" fmla="*/ 3480650 w 3797178"/>
              <a:gd name="connsiteY6" fmla="*/ 1637990 h 4839577"/>
              <a:gd name="connsiteX7" fmla="*/ 3568135 w 3797178"/>
              <a:gd name="connsiteY7" fmla="*/ 1710171 h 4839577"/>
              <a:gd name="connsiteX8" fmla="*/ 3797178 w 3797178"/>
              <a:gd name="connsiteY8" fmla="*/ 2263130 h 4839577"/>
              <a:gd name="connsiteX9" fmla="*/ 3172777 w 3797178"/>
              <a:gd name="connsiteY9" fmla="*/ 3029245 h 4839577"/>
              <a:gd name="connsiteX10" fmla="*/ 3160774 w 3797178"/>
              <a:gd name="connsiteY10" fmla="*/ 3031077 h 4839577"/>
              <a:gd name="connsiteX11" fmla="*/ 3050716 w 3797178"/>
              <a:gd name="connsiteY11" fmla="*/ 3089584 h 4839577"/>
              <a:gd name="connsiteX12" fmla="*/ 3019939 w 3797178"/>
              <a:gd name="connsiteY12" fmla="*/ 3799829 h 4839577"/>
              <a:gd name="connsiteX13" fmla="*/ 3015386 w 3797178"/>
              <a:gd name="connsiteY13" fmla="*/ 3799109 h 4839577"/>
              <a:gd name="connsiteX14" fmla="*/ 3067857 w 3797178"/>
              <a:gd name="connsiteY14" fmla="*/ 3842402 h 4839577"/>
              <a:gd name="connsiteX15" fmla="*/ 3238945 w 3797178"/>
              <a:gd name="connsiteY15" fmla="*/ 4255445 h 4839577"/>
              <a:gd name="connsiteX16" fmla="*/ 2654813 w 3797178"/>
              <a:gd name="connsiteY16" fmla="*/ 4839577 h 4839577"/>
              <a:gd name="connsiteX17" fmla="*/ 2070681 w 3797178"/>
              <a:gd name="connsiteY17" fmla="*/ 4255445 h 4839577"/>
              <a:gd name="connsiteX18" fmla="*/ 2427443 w 3797178"/>
              <a:gd name="connsiteY18" fmla="*/ 3717217 h 4839577"/>
              <a:gd name="connsiteX19" fmla="*/ 2471404 w 3797178"/>
              <a:gd name="connsiteY19" fmla="*/ 3703571 h 4839577"/>
              <a:gd name="connsiteX20" fmla="*/ 2558516 w 3797178"/>
              <a:gd name="connsiteY20" fmla="*/ 3655875 h 4839577"/>
              <a:gd name="connsiteX21" fmla="*/ 2600839 w 3797178"/>
              <a:gd name="connsiteY21" fmla="*/ 2926704 h 4839577"/>
              <a:gd name="connsiteX22" fmla="*/ 2605827 w 3797178"/>
              <a:gd name="connsiteY22" fmla="*/ 2927601 h 4839577"/>
              <a:gd name="connsiteX23" fmla="*/ 2577951 w 3797178"/>
              <a:gd name="connsiteY23" fmla="*/ 2911579 h 4839577"/>
              <a:gd name="connsiteX24" fmla="*/ 2521257 w 3797178"/>
              <a:gd name="connsiteY24" fmla="*/ 2864802 h 4839577"/>
              <a:gd name="connsiteX25" fmla="*/ 2525433 w 3797178"/>
              <a:gd name="connsiteY25" fmla="*/ 2874317 h 4839577"/>
              <a:gd name="connsiteX26" fmla="*/ 1573602 w 3797178"/>
              <a:gd name="connsiteY26" fmla="*/ 3273231 h 4839577"/>
              <a:gd name="connsiteX27" fmla="*/ 1564266 w 3797178"/>
              <a:gd name="connsiteY27" fmla="*/ 3328933 h 4839577"/>
              <a:gd name="connsiteX28" fmla="*/ 1562257 w 3797178"/>
              <a:gd name="connsiteY28" fmla="*/ 3368727 h 4839577"/>
              <a:gd name="connsiteX29" fmla="*/ 783150 w 3797178"/>
              <a:gd name="connsiteY29" fmla="*/ 4071804 h 4839577"/>
              <a:gd name="connsiteX30" fmla="*/ 0 w 3797178"/>
              <a:gd name="connsiteY30" fmla="*/ 3288654 h 4839577"/>
              <a:gd name="connsiteX31" fmla="*/ 783150 w 3797178"/>
              <a:gd name="connsiteY31" fmla="*/ 2505504 h 4839577"/>
              <a:gd name="connsiteX32" fmla="*/ 1221017 w 3797178"/>
              <a:gd name="connsiteY32" fmla="*/ 2639254 h 4839577"/>
              <a:gd name="connsiteX33" fmla="*/ 1235975 w 3797178"/>
              <a:gd name="connsiteY33" fmla="*/ 2651596 h 4839577"/>
              <a:gd name="connsiteX34" fmla="*/ 1290702 w 3797178"/>
              <a:gd name="connsiteY34" fmla="*/ 2684225 h 4839577"/>
              <a:gd name="connsiteX35" fmla="*/ 2234920 w 3797178"/>
              <a:gd name="connsiteY35" fmla="*/ 2212329 h 4839577"/>
              <a:gd name="connsiteX36" fmla="*/ 2235655 w 3797178"/>
              <a:gd name="connsiteY36" fmla="*/ 2214003 h 4839577"/>
              <a:gd name="connsiteX37" fmla="*/ 2237212 w 3797178"/>
              <a:gd name="connsiteY37" fmla="*/ 2183175 h 4839577"/>
              <a:gd name="connsiteX38" fmla="*/ 2242263 w 3797178"/>
              <a:gd name="connsiteY38" fmla="*/ 2150078 h 4839577"/>
              <a:gd name="connsiteX39" fmla="*/ 2242064 w 3797178"/>
              <a:gd name="connsiteY39" fmla="*/ 2150417 h 4839577"/>
              <a:gd name="connsiteX40" fmla="*/ 1672918 w 3797178"/>
              <a:gd name="connsiteY40" fmla="*/ 1755901 h 4839577"/>
              <a:gd name="connsiteX41" fmla="*/ 1569419 w 3797178"/>
              <a:gd name="connsiteY41" fmla="*/ 1798709 h 4839577"/>
              <a:gd name="connsiteX42" fmla="*/ 1548685 w 3797178"/>
              <a:gd name="connsiteY42" fmla="*/ 1809963 h 4839577"/>
              <a:gd name="connsiteX43" fmla="*/ 1321315 w 3797178"/>
              <a:gd name="connsiteY43" fmla="*/ 1855867 h 4839577"/>
              <a:gd name="connsiteX44" fmla="*/ 737183 w 3797178"/>
              <a:gd name="connsiteY44" fmla="*/ 1271735 h 4839577"/>
              <a:gd name="connsiteX45" fmla="*/ 1321315 w 3797178"/>
              <a:gd name="connsiteY45" fmla="*/ 687603 h 4839577"/>
              <a:gd name="connsiteX46" fmla="*/ 1893580 w 3797178"/>
              <a:gd name="connsiteY46" fmla="*/ 1154012 h 4839577"/>
              <a:gd name="connsiteX47" fmla="*/ 1902756 w 3797178"/>
              <a:gd name="connsiteY47" fmla="*/ 1245040 h 4839577"/>
              <a:gd name="connsiteX48" fmla="*/ 1903927 w 3797178"/>
              <a:gd name="connsiteY48" fmla="*/ 1243160 h 4839577"/>
              <a:gd name="connsiteX49" fmla="*/ 2542102 w 3797178"/>
              <a:gd name="connsiteY49" fmla="*/ 1638448 h 4839577"/>
              <a:gd name="connsiteX50" fmla="*/ 2535507 w 3797178"/>
              <a:gd name="connsiteY50" fmla="*/ 1649701 h 4839577"/>
              <a:gd name="connsiteX51" fmla="*/ 2577951 w 3797178"/>
              <a:gd name="connsiteY51" fmla="*/ 1614682 h 4839577"/>
              <a:gd name="connsiteX52" fmla="*/ 2686513 w 3797178"/>
              <a:gd name="connsiteY52" fmla="*/ 1555756 h 4839577"/>
              <a:gd name="connsiteX53" fmla="*/ 2680214 w 3797178"/>
              <a:gd name="connsiteY53" fmla="*/ 1555104 h 4839577"/>
              <a:gd name="connsiteX54" fmla="*/ 2867901 w 3797178"/>
              <a:gd name="connsiteY54" fmla="*/ 951839 h 4839577"/>
              <a:gd name="connsiteX55" fmla="*/ 2802586 w 3797178"/>
              <a:gd name="connsiteY55" fmla="*/ 861952 h 4839577"/>
              <a:gd name="connsiteX56" fmla="*/ 2797280 w 3797178"/>
              <a:gd name="connsiteY56" fmla="*/ 857574 h 4839577"/>
              <a:gd name="connsiteX57" fmla="*/ 2650143 w 3797178"/>
              <a:gd name="connsiteY57" fmla="*/ 502355 h 4839577"/>
              <a:gd name="connsiteX58" fmla="*/ 3152498 w 3797178"/>
              <a:gd name="connsiteY58" fmla="*/ 0 h 4839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3797178" h="4839577">
                <a:moveTo>
                  <a:pt x="3152498" y="0"/>
                </a:moveTo>
                <a:cubicBezTo>
                  <a:pt x="3429941" y="0"/>
                  <a:pt x="3654853" y="224912"/>
                  <a:pt x="3654853" y="502355"/>
                </a:cubicBezTo>
                <a:cubicBezTo>
                  <a:pt x="3654853" y="641077"/>
                  <a:pt x="3598625" y="766666"/>
                  <a:pt x="3507717" y="857574"/>
                </a:cubicBezTo>
                <a:lnTo>
                  <a:pt x="3441700" y="912042"/>
                </a:lnTo>
                <a:lnTo>
                  <a:pt x="3375461" y="970265"/>
                </a:lnTo>
                <a:cubicBezTo>
                  <a:pt x="3225583" y="1136475"/>
                  <a:pt x="3203098" y="1429394"/>
                  <a:pt x="3485077" y="1638448"/>
                </a:cubicBezTo>
                <a:lnTo>
                  <a:pt x="3480650" y="1637990"/>
                </a:lnTo>
                <a:lnTo>
                  <a:pt x="3568135" y="1710171"/>
                </a:lnTo>
                <a:cubicBezTo>
                  <a:pt x="3709649" y="1851686"/>
                  <a:pt x="3797178" y="2047186"/>
                  <a:pt x="3797178" y="2263130"/>
                </a:cubicBezTo>
                <a:cubicBezTo>
                  <a:pt x="3797178" y="2641032"/>
                  <a:pt x="3529122" y="2956326"/>
                  <a:pt x="3172777" y="3029245"/>
                </a:cubicBezTo>
                <a:lnTo>
                  <a:pt x="3160774" y="3031077"/>
                </a:lnTo>
                <a:lnTo>
                  <a:pt x="3050716" y="3089584"/>
                </a:lnTo>
                <a:cubicBezTo>
                  <a:pt x="2813779" y="3257053"/>
                  <a:pt x="2801393" y="3583136"/>
                  <a:pt x="3019939" y="3799829"/>
                </a:cubicBezTo>
                <a:lnTo>
                  <a:pt x="3015386" y="3799109"/>
                </a:lnTo>
                <a:lnTo>
                  <a:pt x="3067857" y="3842402"/>
                </a:lnTo>
                <a:cubicBezTo>
                  <a:pt x="3173564" y="3948109"/>
                  <a:pt x="3238945" y="4094142"/>
                  <a:pt x="3238945" y="4255445"/>
                </a:cubicBezTo>
                <a:cubicBezTo>
                  <a:pt x="3238945" y="4578052"/>
                  <a:pt x="2977420" y="4839577"/>
                  <a:pt x="2654813" y="4839577"/>
                </a:cubicBezTo>
                <a:cubicBezTo>
                  <a:pt x="2332206" y="4839577"/>
                  <a:pt x="2070681" y="4578052"/>
                  <a:pt x="2070681" y="4255445"/>
                </a:cubicBezTo>
                <a:cubicBezTo>
                  <a:pt x="2070681" y="4013490"/>
                  <a:pt x="2217789" y="3805893"/>
                  <a:pt x="2427443" y="3717217"/>
                </a:cubicBezTo>
                <a:lnTo>
                  <a:pt x="2471404" y="3703571"/>
                </a:lnTo>
                <a:lnTo>
                  <a:pt x="2558516" y="3655875"/>
                </a:lnTo>
                <a:cubicBezTo>
                  <a:pt x="2776208" y="3499114"/>
                  <a:pt x="2864761" y="3158214"/>
                  <a:pt x="2600839" y="2926704"/>
                </a:cubicBezTo>
                <a:lnTo>
                  <a:pt x="2605827" y="2927601"/>
                </a:lnTo>
                <a:lnTo>
                  <a:pt x="2577951" y="2911579"/>
                </a:lnTo>
                <a:lnTo>
                  <a:pt x="2521257" y="2864802"/>
                </a:lnTo>
                <a:lnTo>
                  <a:pt x="2525433" y="2874317"/>
                </a:lnTo>
                <a:cubicBezTo>
                  <a:pt x="2160804" y="2636192"/>
                  <a:pt x="1674788" y="2841760"/>
                  <a:pt x="1573602" y="3273231"/>
                </a:cubicBezTo>
                <a:lnTo>
                  <a:pt x="1564266" y="3328933"/>
                </a:lnTo>
                <a:lnTo>
                  <a:pt x="1562257" y="3368727"/>
                </a:lnTo>
                <a:cubicBezTo>
                  <a:pt x="1522151" y="3763635"/>
                  <a:pt x="1188639" y="4071804"/>
                  <a:pt x="783150" y="4071804"/>
                </a:cubicBezTo>
                <a:cubicBezTo>
                  <a:pt x="350628" y="4071804"/>
                  <a:pt x="0" y="3721176"/>
                  <a:pt x="0" y="3288654"/>
                </a:cubicBezTo>
                <a:cubicBezTo>
                  <a:pt x="0" y="2856132"/>
                  <a:pt x="350628" y="2505504"/>
                  <a:pt x="783150" y="2505504"/>
                </a:cubicBezTo>
                <a:cubicBezTo>
                  <a:pt x="945346" y="2505504"/>
                  <a:pt x="1096025" y="2554811"/>
                  <a:pt x="1221017" y="2639254"/>
                </a:cubicBezTo>
                <a:lnTo>
                  <a:pt x="1235975" y="2651596"/>
                </a:lnTo>
                <a:lnTo>
                  <a:pt x="1290702" y="2684225"/>
                </a:lnTo>
                <a:cubicBezTo>
                  <a:pt x="1662211" y="2878011"/>
                  <a:pt x="2151577" y="2732484"/>
                  <a:pt x="2234920" y="2212329"/>
                </a:cubicBezTo>
                <a:lnTo>
                  <a:pt x="2235655" y="2214003"/>
                </a:lnTo>
                <a:lnTo>
                  <a:pt x="2237212" y="2183175"/>
                </a:lnTo>
                <a:lnTo>
                  <a:pt x="2242263" y="2150078"/>
                </a:lnTo>
                <a:lnTo>
                  <a:pt x="2242064" y="2150417"/>
                </a:lnTo>
                <a:cubicBezTo>
                  <a:pt x="2220534" y="1828849"/>
                  <a:pt x="1951057" y="1675011"/>
                  <a:pt x="1672918" y="1755901"/>
                </a:cubicBezTo>
                <a:lnTo>
                  <a:pt x="1569419" y="1798709"/>
                </a:lnTo>
                <a:lnTo>
                  <a:pt x="1548685" y="1809963"/>
                </a:lnTo>
                <a:cubicBezTo>
                  <a:pt x="1478801" y="1839522"/>
                  <a:pt x="1401967" y="1855867"/>
                  <a:pt x="1321315" y="1855867"/>
                </a:cubicBezTo>
                <a:cubicBezTo>
                  <a:pt x="998708" y="1855867"/>
                  <a:pt x="737183" y="1594342"/>
                  <a:pt x="737183" y="1271735"/>
                </a:cubicBezTo>
                <a:cubicBezTo>
                  <a:pt x="737183" y="949128"/>
                  <a:pt x="998708" y="687603"/>
                  <a:pt x="1321315" y="687603"/>
                </a:cubicBezTo>
                <a:cubicBezTo>
                  <a:pt x="1603596" y="687603"/>
                  <a:pt x="1839112" y="887833"/>
                  <a:pt x="1893580" y="1154012"/>
                </a:cubicBezTo>
                <a:lnTo>
                  <a:pt x="1902756" y="1245040"/>
                </a:lnTo>
                <a:lnTo>
                  <a:pt x="1903927" y="1243160"/>
                </a:lnTo>
                <a:cubicBezTo>
                  <a:pt x="1904720" y="1553517"/>
                  <a:pt x="2246034" y="1782910"/>
                  <a:pt x="2542102" y="1638448"/>
                </a:cubicBezTo>
                <a:lnTo>
                  <a:pt x="2535507" y="1649701"/>
                </a:lnTo>
                <a:lnTo>
                  <a:pt x="2577951" y="1614682"/>
                </a:lnTo>
                <a:lnTo>
                  <a:pt x="2686513" y="1555756"/>
                </a:lnTo>
                <a:lnTo>
                  <a:pt x="2680214" y="1555104"/>
                </a:lnTo>
                <a:cubicBezTo>
                  <a:pt x="2892047" y="1447451"/>
                  <a:pt x="2994489" y="1179363"/>
                  <a:pt x="2867901" y="951839"/>
                </a:cubicBezTo>
                <a:lnTo>
                  <a:pt x="2802586" y="861952"/>
                </a:lnTo>
                <a:lnTo>
                  <a:pt x="2797280" y="857574"/>
                </a:lnTo>
                <a:cubicBezTo>
                  <a:pt x="2706371" y="766666"/>
                  <a:pt x="2650143" y="641077"/>
                  <a:pt x="2650143" y="502355"/>
                </a:cubicBezTo>
                <a:cubicBezTo>
                  <a:pt x="2650143" y="224912"/>
                  <a:pt x="2875055" y="0"/>
                  <a:pt x="3152498" y="0"/>
                </a:cubicBezTo>
                <a:close/>
              </a:path>
            </a:pathLst>
          </a:custGeom>
          <a:solidFill>
            <a:srgbClr val="FF6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" name="Oval 2"/>
          <p:cNvSpPr>
            <a:spLocks noChangeAspect="1"/>
          </p:cNvSpPr>
          <p:nvPr/>
        </p:nvSpPr>
        <p:spPr>
          <a:xfrm>
            <a:off x="7048150" y="2450109"/>
            <a:ext cx="1010511" cy="101051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8100000" sx="101000" sy="101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rIns="18288" bIns="91440"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8380160" y="5421824"/>
            <a:ext cx="1020616" cy="10206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sx="101000" sy="101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rIns="18288" bIns="91440" rtlCol="0" anchor="ctr"/>
          <a:lstStyle/>
          <a:p>
            <a:pPr algn="ctr"/>
            <a:r>
              <a:rPr lang="en-US" sz="4400" b="1" dirty="0">
                <a:solidFill>
                  <a:srgbClr val="4A4A4A"/>
                </a:solidFill>
              </a:rPr>
              <a:t>D</a:t>
            </a: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8953632" y="1744521"/>
            <a:ext cx="869042" cy="86904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sx="101000" sy="101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rIns="18288" bIns="91440" rtlCol="0" anchor="ctr"/>
          <a:lstStyle/>
          <a:p>
            <a:pPr algn="ctr"/>
            <a:r>
              <a:rPr lang="en-US" sz="4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6348113" y="4294649"/>
            <a:ext cx="1341387" cy="134138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sx="101000" sy="101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rIns="18288" bIns="91440" rtlCol="0" anchor="ctr"/>
          <a:lstStyle/>
          <a:p>
            <a:pPr algn="ctr"/>
            <a:r>
              <a:rPr lang="en-US" sz="4400" b="1" dirty="0">
                <a:solidFill>
                  <a:srgbClr val="4A4A4A"/>
                </a:solidFill>
              </a:rPr>
              <a:t>C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8E6F576-FB63-1E4E-A0DB-F6D339FD645D}"/>
              </a:ext>
            </a:extLst>
          </p:cNvPr>
          <p:cNvGrpSpPr/>
          <p:nvPr/>
        </p:nvGrpSpPr>
        <p:grpSpPr>
          <a:xfrm>
            <a:off x="608012" y="2814705"/>
            <a:ext cx="6100027" cy="2612963"/>
            <a:chOff x="451583" y="2748533"/>
            <a:chExt cx="6100027" cy="2612963"/>
          </a:xfrm>
        </p:grpSpPr>
        <p:sp>
          <p:nvSpPr>
            <p:cNvPr id="35" name="TextBox 34"/>
            <p:cNvSpPr txBox="1"/>
            <p:nvPr/>
          </p:nvSpPr>
          <p:spPr>
            <a:xfrm>
              <a:off x="451583" y="2748533"/>
              <a:ext cx="5998086" cy="24323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s-UY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Classification of oil productive zones (production limit 65,000) based on Multi layer perceptron approach </a:t>
              </a:r>
            </a:p>
          </p:txBody>
        </p:sp>
        <p:sp>
          <p:nvSpPr>
            <p:cNvPr id="36" name="Freeform 35"/>
            <p:cNvSpPr/>
            <p:nvPr/>
          </p:nvSpPr>
          <p:spPr>
            <a:xfrm flipH="1" flipV="1">
              <a:off x="609439" y="3094661"/>
              <a:ext cx="5942171" cy="2266835"/>
            </a:xfrm>
            <a:custGeom>
              <a:avLst/>
              <a:gdLst>
                <a:gd name="connsiteX0" fmla="*/ 0 w 2686050"/>
                <a:gd name="connsiteY0" fmla="*/ 444500 h 444500"/>
                <a:gd name="connsiteX1" fmla="*/ 444500 w 2686050"/>
                <a:gd name="connsiteY1" fmla="*/ 0 h 444500"/>
                <a:gd name="connsiteX2" fmla="*/ 2686050 w 2686050"/>
                <a:gd name="connsiteY2" fmla="*/ 0 h 44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86050" h="444500">
                  <a:moveTo>
                    <a:pt x="0" y="444500"/>
                  </a:moveTo>
                  <a:lnTo>
                    <a:pt x="444500" y="0"/>
                  </a:lnTo>
                  <a:lnTo>
                    <a:pt x="2686050" y="0"/>
                  </a:lnTo>
                </a:path>
              </a:pathLst>
            </a:custGeom>
            <a:ln w="12700" cap="rnd">
              <a:solidFill>
                <a:srgbClr val="6D6D6D"/>
              </a:solidFill>
              <a:prstDash val="solid"/>
              <a:round/>
              <a:headEnd type="oval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F73326C-34DC-6D4D-A676-2A1C4EECF8ED}"/>
              </a:ext>
            </a:extLst>
          </p:cNvPr>
          <p:cNvGrpSpPr/>
          <p:nvPr/>
        </p:nvGrpSpPr>
        <p:grpSpPr>
          <a:xfrm>
            <a:off x="2513012" y="1694252"/>
            <a:ext cx="4682414" cy="1097638"/>
            <a:chOff x="2513012" y="1694252"/>
            <a:chExt cx="4682414" cy="1097638"/>
          </a:xfrm>
        </p:grpSpPr>
        <p:sp>
          <p:nvSpPr>
            <p:cNvPr id="28" name="TextBox 27"/>
            <p:cNvSpPr txBox="1"/>
            <p:nvPr/>
          </p:nvSpPr>
          <p:spPr>
            <a:xfrm>
              <a:off x="2513012" y="1801355"/>
              <a:ext cx="743258" cy="52322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3600" b="1" dirty="0">
                  <a:solidFill>
                    <a:srgbClr val="FF6E0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  <a:endParaRPr lang="es-UY" sz="3600" b="1" dirty="0">
                <a:solidFill>
                  <a:srgbClr val="FF6E0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Freeform 29"/>
            <p:cNvSpPr/>
            <p:nvPr/>
          </p:nvSpPr>
          <p:spPr>
            <a:xfrm flipH="1">
              <a:off x="2865486" y="2347390"/>
              <a:ext cx="4329940" cy="444500"/>
            </a:xfrm>
            <a:custGeom>
              <a:avLst/>
              <a:gdLst>
                <a:gd name="connsiteX0" fmla="*/ 0 w 2686050"/>
                <a:gd name="connsiteY0" fmla="*/ 444500 h 444500"/>
                <a:gd name="connsiteX1" fmla="*/ 444500 w 2686050"/>
                <a:gd name="connsiteY1" fmla="*/ 0 h 444500"/>
                <a:gd name="connsiteX2" fmla="*/ 2686050 w 2686050"/>
                <a:gd name="connsiteY2" fmla="*/ 0 h 44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86050" h="444500">
                  <a:moveTo>
                    <a:pt x="0" y="444500"/>
                  </a:moveTo>
                  <a:lnTo>
                    <a:pt x="444500" y="0"/>
                  </a:lnTo>
                  <a:lnTo>
                    <a:pt x="2686050" y="0"/>
                  </a:lnTo>
                </a:path>
              </a:pathLst>
            </a:custGeom>
            <a:ln w="12700" cap="rnd">
              <a:solidFill>
                <a:srgbClr val="6D6D6D"/>
              </a:solidFill>
              <a:prstDash val="solid"/>
              <a:round/>
              <a:headEnd type="oval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F00EBD1-CA1D-2D4F-82EC-943E06E17E7C}"/>
                </a:ext>
              </a:extLst>
            </p:cNvPr>
            <p:cNvSpPr txBox="1"/>
            <p:nvPr/>
          </p:nvSpPr>
          <p:spPr>
            <a:xfrm>
              <a:off x="3351212" y="1694252"/>
              <a:ext cx="3002095" cy="584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UY" sz="3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METHOD </a:t>
              </a:r>
              <a:r>
                <a:rPr lang="es-UY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4177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FE2482-6E06-224E-99ED-8018693F4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977" y="228600"/>
            <a:ext cx="10969943" cy="71108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Temporal variation of oil production across OGA’s </a:t>
            </a:r>
            <a:r>
              <a:rPr lang="en-US" b="1" dirty="0" err="1"/>
              <a:t>fieldareas</a:t>
            </a:r>
            <a:endParaRPr lang="en-US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ABB5887-904F-C343-AB60-55593323C5A4}"/>
              </a:ext>
            </a:extLst>
          </p:cNvPr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49" r="5611"/>
          <a:stretch/>
        </p:blipFill>
        <p:spPr bwMode="auto">
          <a:xfrm>
            <a:off x="609440" y="1118234"/>
            <a:ext cx="11199971" cy="50539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83662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4FEBC-F954-A44B-8F73-15CE99FFB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0"/>
            <a:ext cx="10969943" cy="71108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Spatial variation in oil production across OGA’s </a:t>
            </a:r>
            <a:r>
              <a:rPr lang="en-US" b="1" dirty="0" err="1"/>
              <a:t>fieldareas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D70A3B-DD45-2546-B937-E53169DA868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2" y="1333500"/>
            <a:ext cx="11199972" cy="4610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23CC15-A3A2-E04D-A738-279FCA1DB999}"/>
              </a:ext>
            </a:extLst>
          </p:cNvPr>
          <p:cNvSpPr txBox="1"/>
          <p:nvPr/>
        </p:nvSpPr>
        <p:spPr>
          <a:xfrm>
            <a:off x="684212" y="723900"/>
            <a:ext cx="10133171" cy="381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Highest total oil produced in the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fieldareas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over the years from 1975-2019</a:t>
            </a:r>
          </a:p>
        </p:txBody>
      </p:sp>
    </p:spTree>
    <p:extLst>
      <p:ext uri="{BB962C8B-B14F-4D97-AF65-F5344CB8AC3E}">
        <p14:creationId xmlns:p14="http://schemas.microsoft.com/office/powerpoint/2010/main" val="3159738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8BA0BE2-6F55-AF4B-B604-104F3E9E7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412" y="-2512"/>
            <a:ext cx="10969943" cy="71108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Spatial variation in oil production across OGA’s </a:t>
            </a:r>
            <a:r>
              <a:rPr lang="en-US" b="1" dirty="0" err="1"/>
              <a:t>fieldareas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E49E17-25DE-BC42-9494-399BC5A5FE1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" y="1219200"/>
            <a:ext cx="10969943" cy="472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C33E95-2AE6-3948-9510-70CB717C62F7}"/>
              </a:ext>
            </a:extLst>
          </p:cNvPr>
          <p:cNvSpPr txBox="1"/>
          <p:nvPr/>
        </p:nvSpPr>
        <p:spPr>
          <a:xfrm>
            <a:off x="622088" y="795220"/>
            <a:ext cx="10133171" cy="381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Highest total oil produced in the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fieldareas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in the current time on 2019</a:t>
            </a:r>
          </a:p>
        </p:txBody>
      </p:sp>
    </p:spTree>
    <p:extLst>
      <p:ext uri="{BB962C8B-B14F-4D97-AF65-F5344CB8AC3E}">
        <p14:creationId xmlns:p14="http://schemas.microsoft.com/office/powerpoint/2010/main" val="1274241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F1803-F915-8C49-ACF3-21FD82C79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102076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Relation between total oil produced and total water produced at field areas on 2019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40FF9F-6025-704C-8776-63190B6E49F5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4" t="410" r="961"/>
          <a:stretch/>
        </p:blipFill>
        <p:spPr bwMode="auto">
          <a:xfrm>
            <a:off x="609441" y="1524000"/>
            <a:ext cx="11199813" cy="45339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61977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alpha val="4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ctr">
        <a:spAutoFit/>
      </a:bodyPr>
      <a:lstStyle>
        <a:defPPr algn="ctr">
          <a:defRPr sz="18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00-01-template-title-example.potx" id="{A1F54389-F5B4-4A7D-83C4-C4F7CE11BD02}" vid="{9D6AA22C-DCF2-47A4-87E2-7D76FD2624A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25893</TotalTime>
  <Words>377</Words>
  <Application>Microsoft Macintosh PowerPoint</Application>
  <PresentationFormat>Custom</PresentationFormat>
  <Paragraphs>56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Georgia</vt:lpstr>
      <vt:lpstr>Times New Roman</vt:lpstr>
      <vt:lpstr>Office Theme</vt:lpstr>
      <vt:lpstr>Spatio-temporal analysis of  oil productive zones within Oil and Gas Authority dataset of UK’s continental basin </vt:lpstr>
      <vt:lpstr>PowerPoint Presentation</vt:lpstr>
      <vt:lpstr>  Study Area :</vt:lpstr>
      <vt:lpstr> Motivation :</vt:lpstr>
      <vt:lpstr>PowerPoint Presentation</vt:lpstr>
      <vt:lpstr>Temporal variation of oil production across OGA’s fieldareas</vt:lpstr>
      <vt:lpstr>Spatial variation in oil production across OGA’s fieldareas</vt:lpstr>
      <vt:lpstr>Spatial variation in oil production across OGA’s fieldareas</vt:lpstr>
      <vt:lpstr>Relation between total oil produced and total water produced at field areas on 2019</vt:lpstr>
      <vt:lpstr>Observations </vt:lpstr>
      <vt:lpstr>  Method : ADD of the network</vt:lpstr>
      <vt:lpstr>MLP Model accuracy:-  Confusion Matrix</vt:lpstr>
      <vt:lpstr>PowerPoint Presentation</vt:lpstr>
      <vt:lpstr>Thanks! Questions??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Post- industrial record of anthropogenic combustion products in lake sediments of NW England </dc:title>
  <dc:creator>Dhar, Upasana</dc:creator>
  <cp:lastModifiedBy>Dhar, Upasana</cp:lastModifiedBy>
  <cp:revision>159</cp:revision>
  <dcterms:created xsi:type="dcterms:W3CDTF">2019-11-20T19:17:29Z</dcterms:created>
  <dcterms:modified xsi:type="dcterms:W3CDTF">2020-01-22T17:22:26Z</dcterms:modified>
</cp:coreProperties>
</file>