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02D33-86B4-4BD7-8AB9-4AD1CB875D1F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4A732-E539-4543-94EB-F1B2A3D17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5DAFF63-2E08-4FA7-96E6-540A73B9300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505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3840" cy="114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83218-2900-459C-AFEA-1E401626C2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2563-9B32-4DE5-9A22-ECE64E8E6A6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ADE7-16EF-450A-AC0A-3473A6DA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subTitle"/>
          </p:nvPr>
        </p:nvSpPr>
        <p:spPr>
          <a:xfrm>
            <a:off x="701281" y="1286056"/>
            <a:ext cx="7984800" cy="4265728"/>
          </a:xfrm>
        </p:spPr>
        <p:txBody>
          <a:bodyPr tIns="25471">
            <a:normAutofit lnSpcReduction="10000"/>
          </a:bodyPr>
          <a:lstStyle/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Capstone Project - AI for </a:t>
            </a: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Leaders</a:t>
            </a: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(Milestone2)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March 10, 2020</a:t>
            </a: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Telecom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PhishAlert</a:t>
            </a: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Created by</a:t>
            </a: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Upasna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Kaul</a:t>
            </a: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Krishnan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Ramanujam</a:t>
            </a: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Gaurav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Chhonker</a:t>
            </a: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629"/>
            <a:ext cx="6477000" cy="6407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Revenue Models and Metrics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838200"/>
            <a:ext cx="7239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will initially start with </a:t>
            </a:r>
            <a:r>
              <a:rPr lang="en-US" sz="1400" b="1" dirty="0" smtClean="0"/>
              <a:t>Freenomics</a:t>
            </a:r>
            <a:r>
              <a:rPr lang="en-US" sz="1400" dirty="0" smtClean="0"/>
              <a:t> model and give the app for free for around 6 months. </a:t>
            </a:r>
          </a:p>
          <a:p>
            <a:r>
              <a:rPr lang="en-US" sz="1400" dirty="0" smtClean="0"/>
              <a:t>After we have a user base of around 10000 we will start putting in the Ads and partner with Google </a:t>
            </a:r>
            <a:r>
              <a:rPr lang="en-US" sz="1400" dirty="0" err="1" smtClean="0"/>
              <a:t>Adsense</a:t>
            </a:r>
            <a:r>
              <a:rPr lang="en-US" sz="1400" dirty="0" smtClean="0"/>
              <a:t>, both banner and interstitial ads.</a:t>
            </a:r>
          </a:p>
          <a:p>
            <a:endParaRPr lang="en-US" sz="1400" dirty="0" smtClean="0"/>
          </a:p>
          <a:p>
            <a:r>
              <a:rPr lang="en-US" sz="1400" dirty="0" smtClean="0"/>
              <a:t>We will have an agreement of $0.01 click per view(standard market rate) and will ask the user to click an advertisement for every spam number they want to report.</a:t>
            </a:r>
          </a:p>
          <a:p>
            <a:r>
              <a:rPr lang="en-US" sz="1400" dirty="0" smtClean="0"/>
              <a:t>10,000 daily users on will make it 100$ every day.</a:t>
            </a:r>
          </a:p>
          <a:p>
            <a:endParaRPr lang="en-US" sz="1400" dirty="0" smtClean="0"/>
          </a:p>
          <a:p>
            <a:r>
              <a:rPr lang="en-US" sz="1400" dirty="0" smtClean="0"/>
              <a:t>We are looking to have a user base of around 100,000 the end of first year. Assuming we will have one click per user in a day. 100000*0.01*30*12 =$360,000 will be our initial yearly revenue.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886200"/>
            <a:ext cx="7848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ea typeface="Times New Roman"/>
              </a:rPr>
              <a:t>Daily Active User (DAU)-</a:t>
            </a:r>
            <a:r>
              <a:rPr lang="en-US" sz="1400" dirty="0" smtClean="0"/>
              <a:t>the number of active users per day. </a:t>
            </a:r>
          </a:p>
          <a:p>
            <a:r>
              <a:rPr lang="en-US" sz="1400" b="1" dirty="0" smtClean="0"/>
              <a:t>Monthly Active User (MAU)</a:t>
            </a:r>
            <a:r>
              <a:rPr lang="en-US" sz="1400" dirty="0" smtClean="0"/>
              <a:t> – the number of active users who complete valuable activities per month.</a:t>
            </a:r>
          </a:p>
          <a:p>
            <a:pPr lvl="0"/>
            <a:r>
              <a:rPr lang="en-US" sz="1400" b="1" dirty="0" smtClean="0"/>
              <a:t>Customer Lifetime Value</a:t>
            </a:r>
            <a:r>
              <a:rPr lang="en-US" sz="1400" dirty="0" smtClean="0"/>
              <a:t> -average profit from one user before they cancel a subscription</a:t>
            </a:r>
          </a:p>
          <a:p>
            <a:r>
              <a:rPr lang="en-US" sz="1400" b="1" dirty="0" smtClean="0"/>
              <a:t>Customer Acquisition Cost-</a:t>
            </a:r>
            <a:r>
              <a:rPr lang="en-US" sz="1400" dirty="0" smtClean="0"/>
              <a:t>This metric covers all the costs spent on attracting customers: marketing spending, sales team work, advertising. 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Customer Retention Rate-</a:t>
            </a:r>
            <a:r>
              <a:rPr lang="en-US" sz="1400" dirty="0" smtClean="0"/>
              <a:t> how long we’ll be able to retain new customers and if customer retention rate is growing/dropping.</a:t>
            </a:r>
          </a:p>
          <a:p>
            <a:pPr lvl="0"/>
            <a:r>
              <a:rPr lang="en-US" sz="1400" b="1" dirty="0" smtClean="0"/>
              <a:t>Net Promoter Score (NPS):</a:t>
            </a:r>
            <a:r>
              <a:rPr lang="en-US" sz="1400" dirty="0" smtClean="0"/>
              <a:t>This metric measures the number of loyal customers who are likely to recommend a product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Metrics</a:t>
            </a:r>
            <a:endParaRPr lang="en-US" b="1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990600" y="64008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*According to the above calculations we should be able to break even after 18 months of launch.*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228600"/>
            <a:ext cx="114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5715000"/>
            <a:ext cx="12477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33450"/>
            <a:ext cx="66294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480" y="273629"/>
            <a:ext cx="7392120" cy="41217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prstClr val="black"/>
                </a:solidFill>
              </a:rPr>
              <a:t>Teams-Roles and Responsibilities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89736"/>
              </p:ext>
            </p:extLst>
          </p:nvPr>
        </p:nvGraphicFramePr>
        <p:xfrm>
          <a:off x="533400" y="838200"/>
          <a:ext cx="77724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712519">
                <a:tc>
                  <a:txBody>
                    <a:bodyPr/>
                    <a:lstStyle/>
                    <a:p>
                      <a:r>
                        <a:rPr lang="en-US" dirty="0" smtClean="0"/>
                        <a:t>Data Engineering /Development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Team (1 Engineer and 1 App Developer)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Scientist(1)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Manager(1)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Manager(1)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362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Relevant Data – internal, External. App architecture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 Building, Visualization and validation.</a:t>
                      </a:r>
                    </a:p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Feasibility and </a:t>
                      </a: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</a:p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Creating and managing long-term goals.</a:t>
                      </a:r>
                    </a:p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36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Ingest Data to Data Lake</a:t>
                      </a:r>
                    </a:p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Model Deployment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How to integrate and improve AI model with changing business requirements and scope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Developing a budget and operating plan for the program.</a:t>
                      </a:r>
                    </a:p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36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Setup a data platform like a Warehouse or a Data Mart</a:t>
                      </a:r>
                    </a:p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3627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Maintain the Data systems with scheduled data refreshes and Data augmentations.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5-Point Star 9"/>
          <p:cNvSpPr/>
          <p:nvPr/>
        </p:nvSpPr>
        <p:spPr>
          <a:xfrm>
            <a:off x="990600" y="6553200"/>
            <a:ext cx="45719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324600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We </a:t>
            </a:r>
            <a:r>
              <a:rPr lang="en-US" sz="1200" i="1" dirty="0"/>
              <a:t>will require an SME with expertise in Fraud/Phishing Detection in BFSI Domain. We will try to hire someone for a short period of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91400" cy="8693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Availability and Data Storage 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295401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Data Availability initially would be a challenge.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Data Availability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would start by Collecting: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Descriptions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Telecommunication Fraud from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Internet.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Web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Crawl used to collect data on spam numbers and VoIP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numbers.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Collect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description language of Telecom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fraud.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 pages for news related to Telecom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fraud.</a:t>
            </a:r>
          </a:p>
          <a:p>
            <a:pPr marL="342900" lvl="0" indent="-342900">
              <a:buAutoNum type="arabicPeriod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TrueCaller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API-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Truecaller’s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API allows for reverse number lookup, meaning developers can attach a name to a known number. It also returns a ‘Spam Score’ to indicate if a number is a likely spammer (e.g. telesales or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robocalls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and — at the other end of the spectrum — a ‘True score’ to indicate how important the number is. This score is “the measurement of how popular a phone number is with our users over time”.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5626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Data Storage: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will be stored in cloud initially. Azure or AWS data lakes will be leveraged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7344" y="1066801"/>
            <a:ext cx="159520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3840" cy="762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Product Development Plan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6 Months to Go Live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243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Phase 1 </a:t>
            </a:r>
          </a:p>
          <a:p>
            <a:r>
              <a:rPr lang="en-US" sz="1600" b="1" u="sng" dirty="0" smtClean="0">
                <a:solidFill>
                  <a:schemeClr val="accent1">
                    <a:lumMod val="50000"/>
                  </a:schemeClr>
                </a:solidFill>
              </a:rPr>
              <a:t>Collection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and Data </a:t>
            </a:r>
            <a:r>
              <a:rPr lang="en-US" sz="1600" b="1" u="sng" dirty="0" smtClean="0">
                <a:solidFill>
                  <a:schemeClr val="accent1">
                    <a:lumMod val="50000"/>
                  </a:schemeClr>
                </a:solidFill>
              </a:rPr>
              <a:t>Pre-processing</a:t>
            </a:r>
          </a:p>
          <a:p>
            <a:pPr lvl="0"/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1. Descriptions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of telecommunication fraud from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Internet.</a:t>
            </a:r>
          </a:p>
          <a:p>
            <a:pPr lvl="0"/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2. Web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Crawl used to collect data on spam numbers and VoIP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numbers</a:t>
            </a:r>
          </a:p>
          <a:p>
            <a:pPr lvl="0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3. Collect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description language of Telecom fraud.</a:t>
            </a:r>
          </a:p>
          <a:p>
            <a:pPr lvl="0"/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4. Scan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web pages for new related to Telecom fraud.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1676400"/>
            <a:ext cx="2438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Phase 2</a:t>
            </a:r>
          </a:p>
          <a:p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Extraction of attributes from data and Algorithms </a:t>
            </a:r>
            <a:endParaRPr lang="en-US" sz="1600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Use Natural Language Processing (NLP) technology to extract attributes and keywords from call texts and databases.</a:t>
            </a:r>
          </a:p>
          <a:p>
            <a:pPr lvl="0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2. Use speech to text conversion, TF-IDF Algorithm to identify the keywords</a:t>
            </a:r>
          </a:p>
          <a:p>
            <a:pPr lvl="0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3. Use Classification Algorithms to classify the call as spam or non spam.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1676400"/>
            <a:ext cx="2438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Phase 3</a:t>
            </a:r>
          </a:p>
          <a:p>
            <a:r>
              <a:rPr lang="en-US" sz="1600" b="1" u="sng" dirty="0" smtClean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</a:p>
          <a:p>
            <a:endParaRPr lang="en-US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Creation of an App which monitors the incoming call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(and SMS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as part of Expansion Plan) and identifies the one listed as spam. </a:t>
            </a:r>
          </a:p>
          <a:p>
            <a:pPr lvl="0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2. Start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recording the contents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and use speech to text conversion to create text and run algorithm on that to find the phishing keywords.</a:t>
            </a:r>
          </a:p>
          <a:p>
            <a:pPr lvl="0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lert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user if certain keywords are found in the contents by constant beeps which are 15 seconds apart.</a:t>
            </a:r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619250" cy="150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3840" cy="5645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Metrics in Focus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Delivery Specific Metrics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Time/Schedule to deliver the product.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Cost to deliver the Product.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Scope of Work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Quality of Deliverable.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Regulations and Compliance necessary for Audits.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2895600"/>
            <a:ext cx="403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Product(Technical) Metrics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Precision - the fraction of calls that are correctly classified as phished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which are actually phished.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Recall -Fraction of phished calls which are classified are phished from the dataset.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F-measure: harmonic mean of precision and recall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True Positive Rate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percentage of phishing calls in the dataset that are correctly classified as phished.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962400"/>
            <a:ext cx="2667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14400"/>
            <a:ext cx="29813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91832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Techniques/algorithms helpful to build the product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6764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Natural </a:t>
            </a:r>
            <a:r>
              <a:rPr lang="en-US" dirty="0" smtClean="0"/>
              <a:t>Language Processing (NLP)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Speech </a:t>
            </a:r>
            <a:r>
              <a:rPr lang="en-US" dirty="0" smtClean="0"/>
              <a:t>to text Conversion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Classification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TF-IDF </a:t>
            </a:r>
            <a:r>
              <a:rPr lang="en-US" dirty="0" smtClean="0"/>
              <a:t>algorithm we will extract the keywords from the call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303982">
            <a:off x="2539856" y="4073271"/>
            <a:ext cx="2684989" cy="24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8580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 Development Roadmap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1"/>
            <a:ext cx="797895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343998">
            <a:off x="7120178" y="1003066"/>
            <a:ext cx="1718113" cy="139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587941">
            <a:off x="301695" y="4871545"/>
            <a:ext cx="1314985" cy="156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29"/>
            <a:ext cx="7086600" cy="6407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Expansion and Improvement Plan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990601"/>
            <a:ext cx="6934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 product will get better as we get more data included in the database.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Apart from the data collected through web crawling and publicly available databases, we would also augment the database by crowd sourcing (the data which people consent to share).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We will reach out to </a:t>
            </a:r>
            <a:r>
              <a:rPr lang="en-US" sz="1600" i="1" dirty="0" err="1" smtClean="0"/>
              <a:t>TrueCaller</a:t>
            </a:r>
            <a:r>
              <a:rPr lang="en-US" sz="1600" i="1" dirty="0" smtClean="0"/>
              <a:t> to gain access to their Enterprise API which they have started opening up to startups.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After gaining a significant customer base, we will look at the opportunity to collaborate with various banks and even the companies which have their own Digital Wallets. e.g. </a:t>
            </a:r>
            <a:r>
              <a:rPr lang="en-US" sz="1600" i="1" dirty="0" err="1" smtClean="0"/>
              <a:t>Paytm</a:t>
            </a:r>
            <a:r>
              <a:rPr lang="en-US" sz="1600" i="1" dirty="0" smtClean="0"/>
              <a:t>, Amazon Pay etc. for in App integrations.</a:t>
            </a:r>
          </a:p>
          <a:p>
            <a:endParaRPr lang="en-US" sz="1600" dirty="0" smtClean="0"/>
          </a:p>
          <a:p>
            <a:r>
              <a:rPr lang="en-US" sz="1600" i="1" dirty="0" smtClean="0"/>
              <a:t>Initially, the product(the mobile application) will focus more on the spam phone calls to alert the users of a possible phishing attempt. </a:t>
            </a:r>
          </a:p>
          <a:p>
            <a:r>
              <a:rPr lang="en-US" sz="1600" dirty="0" smtClean="0"/>
              <a:t> </a:t>
            </a:r>
          </a:p>
          <a:p>
            <a:r>
              <a:rPr lang="en-US" sz="1600" i="1" dirty="0" smtClean="0"/>
              <a:t>Later, we would add the text spam detection along with spurious bar code scanning detection which are increasingly becoming more mainstream phishing phenomena.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86400"/>
            <a:ext cx="3124200" cy="133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5943600" cy="6407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Business Plan(Financials)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60363"/>
              </p:ext>
            </p:extLst>
          </p:nvPr>
        </p:nvGraphicFramePr>
        <p:xfrm>
          <a:off x="685800" y="990581"/>
          <a:ext cx="7772399" cy="5486418"/>
        </p:xfrm>
        <a:graphic>
          <a:graphicData uri="http://schemas.openxmlformats.org/drawingml/2006/table">
            <a:tbl>
              <a:tblPr/>
              <a:tblGrid>
                <a:gridCol w="2338251"/>
                <a:gridCol w="640080"/>
                <a:gridCol w="653143"/>
                <a:gridCol w="4140925"/>
              </a:tblGrid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Costing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Year1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Year2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Hardware cost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Android Handset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$500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$1,100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Laptops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$4,900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Software Cost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Concept Development Cost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$85,000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$85,000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Data Engineers/Developers cost at $20 per hour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Simulator Software(Android+iOS)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$1650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$1650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License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 for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simulator per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 and Hosting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$54,000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 of hosting and creating a basic app(estimatemyapp.com)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API Cost-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TrueCaller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Paid API for 2 months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Support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$17,000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$17,000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20% of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Development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Managemnet Cost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$130,000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$130,000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Data Scientist and 1 Product Manager@ $30 per hour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 and Support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9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Implementation cost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This will be a sum of concept development and Operation and hosting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 Cost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$3,600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$3,600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$10 per day budget-Automatic-Link Click(CPC-cost per click)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Misc Costs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$20,000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$20,000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For the first </a:t>
                      </a: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year, will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cover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SME cost, if hired for a short 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Contingencies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$60,000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$50,000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$378,650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$307,250 </a:t>
                      </a: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7" marR="6147" marT="6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609600"/>
            <a:ext cx="2095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1098</Words>
  <Application>Microsoft Office PowerPoint</Application>
  <PresentationFormat>On-screen Show (4:3)</PresentationFormat>
  <Paragraphs>182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Teams-Roles and Responsibilities</vt:lpstr>
      <vt:lpstr>Data Availability and Data Storage </vt:lpstr>
      <vt:lpstr>Product Development Plan 6 Months to Go Live</vt:lpstr>
      <vt:lpstr>Metrics in Focus</vt:lpstr>
      <vt:lpstr>Techniques/algorithms helpful to build the product</vt:lpstr>
      <vt:lpstr>Product Development Roadmap</vt:lpstr>
      <vt:lpstr>Expansion and Improvement Plan</vt:lpstr>
      <vt:lpstr>Business Plan(Financials)</vt:lpstr>
      <vt:lpstr>Revenue Models and Metrics</vt:lpstr>
      <vt:lpstr>PowerPoint Presentation</vt:lpstr>
    </vt:vector>
  </TitlesOfParts>
  <Company>Infosys Technologies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 tomer</dc:creator>
  <cp:lastModifiedBy>Krishnan Ramanujam</cp:lastModifiedBy>
  <cp:revision>50</cp:revision>
  <dcterms:created xsi:type="dcterms:W3CDTF">2020-03-23T16:03:13Z</dcterms:created>
  <dcterms:modified xsi:type="dcterms:W3CDTF">2020-03-25T15:03:45Z</dcterms:modified>
</cp:coreProperties>
</file>