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23" r:id="rId3"/>
    <p:sldId id="257" r:id="rId4"/>
    <p:sldId id="314" r:id="rId5"/>
    <p:sldId id="259" r:id="rId6"/>
    <p:sldId id="286" r:id="rId7"/>
    <p:sldId id="317" r:id="rId8"/>
    <p:sldId id="316" r:id="rId9"/>
    <p:sldId id="303" r:id="rId10"/>
    <p:sldId id="293" r:id="rId11"/>
    <p:sldId id="304" r:id="rId12"/>
    <p:sldId id="305" r:id="rId13"/>
    <p:sldId id="306" r:id="rId14"/>
    <p:sldId id="313" r:id="rId15"/>
    <p:sldId id="312" r:id="rId16"/>
    <p:sldId id="311" r:id="rId17"/>
    <p:sldId id="310" r:id="rId18"/>
    <p:sldId id="318" r:id="rId19"/>
    <p:sldId id="319" r:id="rId20"/>
    <p:sldId id="320" r:id="rId21"/>
    <p:sldId id="322" r:id="rId22"/>
    <p:sldId id="321" r:id="rId23"/>
    <p:sldId id="268" r:id="rId24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28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240" y="68"/>
      </p:cViewPr>
      <p:guideLst>
        <p:guide orient="horz" pos="2178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24665"/>
            <a:ext cx="7772400" cy="129675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407043"/>
            <a:ext cx="7719058" cy="54524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85799" y="812090"/>
            <a:ext cx="7772401" cy="3112575"/>
            <a:chOff x="2014158" y="457200"/>
            <a:chExt cx="8163685" cy="3184013"/>
          </a:xfrm>
        </p:grpSpPr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Rectangle 25"/>
            <p:cNvSpPr>
              <a:spLocks noChangeArrowheads="1"/>
            </p:cNvSpPr>
            <p:nvPr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2"/>
            <p:cNvSpPr>
              <a:spLocks noChangeArrowheads="1"/>
            </p:cNvSpPr>
            <p:nvPr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4"/>
            <p:cNvSpPr>
              <a:spLocks noChangeArrowheads="1"/>
            </p:cNvSpPr>
            <p:nvPr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5"/>
            <p:cNvSpPr>
              <a:spLocks noChangeArrowheads="1"/>
            </p:cNvSpPr>
            <p:nvPr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7"/>
            <p:cNvSpPr>
              <a:spLocks noChangeArrowheads="1"/>
            </p:cNvSpPr>
            <p:nvPr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8651" y="255123"/>
            <a:ext cx="7886699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295275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495300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63817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79057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609521"/>
            <a:ext cx="7886700" cy="1359128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124566"/>
            <a:ext cx="7886700" cy="45402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4250" y="728662"/>
            <a:ext cx="3735500" cy="2978628"/>
            <a:chOff x="3186113" y="530112"/>
            <a:chExt cx="2625725" cy="2338387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5600"/>
            <a:ext cx="3729038" cy="3789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2" y="1625600"/>
            <a:ext cx="3729038" cy="3789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9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6838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90750"/>
            <a:ext cx="3868340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6838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90750"/>
            <a:ext cx="3887391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" y="2170865"/>
            <a:ext cx="9144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326" tIns="25163" rIns="50326" bIns="25163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99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40081"/>
            <a:ext cx="7886700" cy="177783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85600"/>
            <a:ext cx="3196800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65200" y="878400"/>
            <a:ext cx="44784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876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30324"/>
            <a:ext cx="788670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05473" y="4002405"/>
            <a:ext cx="7772400" cy="2695575"/>
          </a:xfrm>
        </p:spPr>
        <p:txBody>
          <a:bodyPr anchor="ctr"/>
          <a:lstStyle/>
          <a:p>
            <a:pPr defTabSz="914400">
              <a:lnSpc>
                <a:spcPct val="125000"/>
              </a:lnSpc>
              <a:buClrTx/>
              <a:buSzTx/>
              <a:buFontTx/>
            </a:pPr>
            <a:r>
              <a:rPr lang="zh-CN" altLang="en-US" sz="66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酒店客房管理系统</a:t>
            </a:r>
            <a:r>
              <a:rPr lang="zh-CN" altLang="en-US" sz="66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br>
              <a:rPr lang="zh-CN" altLang="en-US" sz="54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</a:br>
            <a:endParaRPr lang="zh-CN" altLang="en-US" sz="5400" b="1" kern="1200" baseline="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53" name="文本框 2052"/>
          <p:cNvSpPr txBox="1"/>
          <p:nvPr/>
        </p:nvSpPr>
        <p:spPr>
          <a:xfrm>
            <a:off x="5712460" y="5509895"/>
            <a:ext cx="26654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endParaRPr lang="en-US" altLang="zh-CN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组 程前 汪婉怡 王哲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文本框 40964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66" name="文本框 40965"/>
          <p:cNvSpPr txBox="1"/>
          <p:nvPr/>
        </p:nvSpPr>
        <p:spPr>
          <a:xfrm>
            <a:off x="2286000" y="55626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系统主界面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3" name="图片 2" descr="4662E42C286F40839C93296C3BA40E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" y="1046480"/>
            <a:ext cx="7978140" cy="43865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文本框 52226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28" name="文本框 52227"/>
          <p:cNvSpPr txBox="1"/>
          <p:nvPr/>
        </p:nvSpPr>
        <p:spPr>
          <a:xfrm>
            <a:off x="2286000" y="57912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添加管理员界面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52233" name="矩形 52232"/>
          <p:cNvSpPr/>
          <p:nvPr/>
        </p:nvSpPr>
        <p:spPr>
          <a:xfrm>
            <a:off x="2043113" y="1814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376478924940E7FFE38C8B65AB2C33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" y="1046480"/>
            <a:ext cx="8067040" cy="45383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53250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52" name="文本框 53251"/>
          <p:cNvSpPr txBox="1"/>
          <p:nvPr/>
        </p:nvSpPr>
        <p:spPr>
          <a:xfrm>
            <a:off x="2438400" y="57912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管理员管理界面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53257" name="矩形 53256"/>
          <p:cNvSpPr/>
          <p:nvPr/>
        </p:nvSpPr>
        <p:spPr>
          <a:xfrm>
            <a:off x="2043113" y="1957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6DBBA7FBE6EC10C4BBE9E3CD647B78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" y="1046480"/>
            <a:ext cx="8060055" cy="4533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54274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4276" name="文本框 54275"/>
          <p:cNvSpPr txBox="1"/>
          <p:nvPr/>
        </p:nvSpPr>
        <p:spPr>
          <a:xfrm>
            <a:off x="2286000" y="57912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管理员编辑界面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4281" name="矩形 54280"/>
          <p:cNvSpPr/>
          <p:nvPr/>
        </p:nvSpPr>
        <p:spPr>
          <a:xfrm>
            <a:off x="2043113" y="1957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D7A0EF88E118504B2A6584605595E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" y="1046480"/>
            <a:ext cx="8270875" cy="4652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框 61442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44" name="文本框 61443"/>
          <p:cNvSpPr txBox="1"/>
          <p:nvPr/>
        </p:nvSpPr>
        <p:spPr>
          <a:xfrm>
            <a:off x="2362200" y="57150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新增房间界面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5" name="图片 4" descr="04170ABB71DF88F46D947380565CBC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1158875"/>
            <a:ext cx="8071485" cy="4540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文本框 60418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0420" name="文本框 60419"/>
          <p:cNvSpPr txBox="1"/>
          <p:nvPr/>
        </p:nvSpPr>
        <p:spPr>
          <a:xfrm>
            <a:off x="2133600" y="57150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房间管理主界面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0424" name="矩形 60423"/>
          <p:cNvSpPr/>
          <p:nvPr/>
        </p:nvSpPr>
        <p:spPr>
          <a:xfrm>
            <a:off x="2043113" y="1957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46F37447384E966C72713C381065E41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" y="1046480"/>
            <a:ext cx="8054340" cy="4530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文本框 59394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6" name="文本框 59395"/>
          <p:cNvSpPr txBox="1"/>
          <p:nvPr/>
        </p:nvSpPr>
        <p:spPr>
          <a:xfrm>
            <a:off x="2286000" y="57150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房间编辑界面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9400" name="矩形 59399"/>
          <p:cNvSpPr/>
          <p:nvPr/>
        </p:nvSpPr>
        <p:spPr>
          <a:xfrm>
            <a:off x="2043113" y="1957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96817817266508C55D232D605257FB6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" y="1046480"/>
            <a:ext cx="8326755" cy="46837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文本框 58370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72" name="文本框 58371"/>
          <p:cNvSpPr txBox="1"/>
          <p:nvPr/>
        </p:nvSpPr>
        <p:spPr>
          <a:xfrm>
            <a:off x="2286000" y="57912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入住登记管理界面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8376" name="矩形 58375"/>
          <p:cNvSpPr/>
          <p:nvPr/>
        </p:nvSpPr>
        <p:spPr>
          <a:xfrm>
            <a:off x="2043113" y="1957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292B3BA246D58E1032D48AE022D0124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1046480"/>
            <a:ext cx="8164195" cy="45923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文本框 66562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6564" name="文本框 66563"/>
          <p:cNvSpPr txBox="1"/>
          <p:nvPr/>
        </p:nvSpPr>
        <p:spPr>
          <a:xfrm>
            <a:off x="2286000" y="57912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退房结算管理主界面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6568" name="矩形 66567"/>
          <p:cNvSpPr/>
          <p:nvPr/>
        </p:nvSpPr>
        <p:spPr>
          <a:xfrm>
            <a:off x="2043113" y="1957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502000396571D78CCD07DCB32BDA98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981710"/>
            <a:ext cx="8387080" cy="4718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框 67586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7588" name="文本框 67587"/>
          <p:cNvSpPr txBox="1"/>
          <p:nvPr/>
        </p:nvSpPr>
        <p:spPr>
          <a:xfrm>
            <a:off x="2209800" y="57912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退房结算界面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4" name="图片 3" descr="BC4A1DAD441EFA0D0A0C091B9421C3F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" y="1184275"/>
            <a:ext cx="7981315" cy="4489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E1FA6-9166-44C8-8EAA-663F0C9D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7450" y="3147334"/>
            <a:ext cx="7886700" cy="135912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系统简介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0DFBC8D-72AE-429D-92B3-EF5AA3732E39}"/>
              </a:ext>
            </a:extLst>
          </p:cNvPr>
          <p:cNvSpPr txBox="1">
            <a:spLocks/>
          </p:cNvSpPr>
          <p:nvPr/>
        </p:nvSpPr>
        <p:spPr>
          <a:xfrm>
            <a:off x="2267744" y="3147334"/>
            <a:ext cx="7886700" cy="135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600" dirty="0"/>
              <a:t>界面与功能展示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A93CCC9-F671-46AC-82E8-1AA4E75C9672}"/>
              </a:ext>
            </a:extLst>
          </p:cNvPr>
          <p:cNvSpPr txBox="1">
            <a:spLocks/>
          </p:cNvSpPr>
          <p:nvPr/>
        </p:nvSpPr>
        <p:spPr>
          <a:xfrm>
            <a:off x="-1404664" y="4240017"/>
            <a:ext cx="7886700" cy="135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600" dirty="0"/>
              <a:t>典型代码分析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14AA445-8C7A-44B8-AFDE-74ABA4FBA2DE}"/>
              </a:ext>
            </a:extLst>
          </p:cNvPr>
          <p:cNvSpPr txBox="1">
            <a:spLocks/>
          </p:cNvSpPr>
          <p:nvPr/>
        </p:nvSpPr>
        <p:spPr>
          <a:xfrm>
            <a:off x="1829376" y="4240017"/>
            <a:ext cx="7886700" cy="1359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600" dirty="0"/>
              <a:t>总结与反思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494C94-1E7B-452E-B00C-376924407C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4495" y="359713"/>
            <a:ext cx="1495009" cy="32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4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文本框 68610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系统主要窗口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8612" name="文本框 68611"/>
          <p:cNvSpPr txBox="1"/>
          <p:nvPr/>
        </p:nvSpPr>
        <p:spPr>
          <a:xfrm>
            <a:off x="2209800" y="57912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入住收入统计界面 </a:t>
            </a:r>
          </a:p>
        </p:txBody>
      </p:sp>
      <p:sp>
        <p:nvSpPr>
          <p:cNvPr id="68616" name="矩形 68615"/>
          <p:cNvSpPr/>
          <p:nvPr/>
        </p:nvSpPr>
        <p:spPr>
          <a:xfrm>
            <a:off x="2043113" y="2124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9D22EE8FF3567E72D39B020B225F9CB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5" y="1115060"/>
            <a:ext cx="8312785" cy="4676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637AD-DC4E-4BB8-937C-C4D8F05A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3000"/>
            <a:ext cx="7886700" cy="79200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</a:rPr>
              <a:t>典型代码分析</a:t>
            </a:r>
          </a:p>
        </p:txBody>
      </p:sp>
    </p:spTree>
    <p:extLst>
      <p:ext uri="{BB962C8B-B14F-4D97-AF65-F5344CB8AC3E}">
        <p14:creationId xmlns:p14="http://schemas.microsoft.com/office/powerpoint/2010/main" val="143669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997D-90FA-4C02-9290-9E61188D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总结与反思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91885-4924-4C7C-AC08-C7D9003D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81" y="2060848"/>
            <a:ext cx="7886700" cy="4600575"/>
          </a:xfrm>
        </p:spPr>
        <p:txBody>
          <a:bodyPr/>
          <a:lstStyle/>
          <a:p>
            <a:r>
              <a:rPr lang="zh-CN" altLang="en-US" dirty="0"/>
              <a:t>分工与配合的重要性：</a:t>
            </a:r>
            <a:r>
              <a:rPr lang="en-US" altLang="zh-CN" dirty="0"/>
              <a:t> </a:t>
            </a:r>
            <a:r>
              <a:rPr lang="zh-CN" altLang="en-US" dirty="0"/>
              <a:t>小组分工能使效率提高很多，但同时也需要彼此之间的配合与沟通。</a:t>
            </a:r>
            <a:endParaRPr lang="en-US" altLang="zh-CN" dirty="0"/>
          </a:p>
          <a:p>
            <a:r>
              <a:rPr lang="zh-CN" altLang="en-US" dirty="0"/>
              <a:t>需求分析的重要性：</a:t>
            </a:r>
            <a:r>
              <a:rPr lang="zh-CN" altLang="zh-CN" dirty="0"/>
              <a:t>向用户需求靠拢，尽可能满足系统面向用户所需功能要求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界面调试的重要性：系统是面向用户的，界面需要简洁，并满足用户需求。</a:t>
            </a:r>
            <a:endParaRPr lang="en-US" altLang="zh-CN" dirty="0"/>
          </a:p>
          <a:p>
            <a:r>
              <a:rPr lang="zh-CN" altLang="en-US" dirty="0"/>
              <a:t>基础知识的重要性：有一定的知识积累，再加上前人得到经验，事情才会事半功倍。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文本框 15364"/>
          <p:cNvSpPr txBox="1"/>
          <p:nvPr/>
        </p:nvSpPr>
        <p:spPr>
          <a:xfrm>
            <a:off x="3034362" y="3044279"/>
            <a:ext cx="3075275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楷体_GB2312" pitchFamily="49" charset="-122"/>
              </a:rPr>
              <a:t>谢谢大家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文本框 3077"/>
          <p:cNvSpPr txBox="1"/>
          <p:nvPr/>
        </p:nvSpPr>
        <p:spPr>
          <a:xfrm>
            <a:off x="990600" y="476250"/>
            <a:ext cx="322136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ea typeface="楷体_GB2312" pitchFamily="49" charset="-122"/>
              </a:rPr>
              <a:t>系统简介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79" name="文本占位符 3078"/>
          <p:cNvSpPr>
            <a:spLocks noGrp="1"/>
          </p:cNvSpPr>
          <p:nvPr>
            <p:ph type="body" idx="1"/>
          </p:nvPr>
        </p:nvSpPr>
        <p:spPr>
          <a:xfrm>
            <a:off x="611822" y="1196752"/>
            <a:ext cx="7920355" cy="5387340"/>
          </a:xfrm>
        </p:spPr>
        <p:txBody>
          <a:bodyPr>
            <a:noAutofit/>
          </a:bodyPr>
          <a:lstStyle/>
          <a:p>
            <a:pPr algn="just" fontAlgn="auto">
              <a:lnSpc>
                <a:spcPct val="150000"/>
              </a:lnSpc>
            </a:pPr>
            <a:r>
              <a:rPr sz="1600" b="1" dirty="0" err="1"/>
              <a:t>酒店管理系统采用asp.net技术进行开发，开发脚本采用C#语法，后台数据库采用微软公司的SQL</a:t>
            </a:r>
            <a:r>
              <a:rPr sz="1600" b="1" dirty="0"/>
              <a:t> SERVER2008。</a:t>
            </a:r>
            <a:endParaRPr sz="1400" b="1" dirty="0"/>
          </a:p>
          <a:p>
            <a:pPr algn="just" fontAlgn="auto">
              <a:lnSpc>
                <a:spcPct val="150000"/>
              </a:lnSpc>
            </a:pPr>
            <a:r>
              <a:rPr sz="1600" b="1" dirty="0" err="1"/>
              <a:t>软件</a:t>
            </a:r>
            <a:r>
              <a:rPr sz="1600" b="1" dirty="0"/>
              <a:t> ：</a:t>
            </a:r>
            <a:endParaRPr lang="en-US" altLang="zh-CN" sz="1600" b="1" dirty="0"/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sz="1600" b="1" dirty="0"/>
              <a:t>      </a:t>
            </a:r>
            <a:r>
              <a:rPr sz="1600" b="1" dirty="0" err="1"/>
              <a:t>操作系统</a:t>
            </a:r>
            <a:r>
              <a:rPr lang="zh-CN" altLang="en-US" sz="1600" b="1" dirty="0"/>
              <a:t>：</a:t>
            </a:r>
            <a:r>
              <a:rPr sz="1600" b="1" dirty="0"/>
              <a:t>windows 10</a:t>
            </a:r>
            <a:endParaRPr lang="en-US" altLang="zh-CN" sz="1600" b="1" dirty="0"/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sz="1600" b="1" dirty="0"/>
              <a:t>      </a:t>
            </a:r>
            <a:r>
              <a:rPr sz="1600" b="1" dirty="0" err="1"/>
              <a:t>服务器软件：M</a:t>
            </a:r>
            <a:r>
              <a:rPr lang="en-US" sz="1600" b="1" dirty="0" err="1"/>
              <a:t>icrosoft</a:t>
            </a:r>
            <a:r>
              <a:rPr sz="1600" b="1" dirty="0"/>
              <a:t> SQL SERVER</a:t>
            </a:r>
            <a:r>
              <a:rPr lang="en-US" altLang="zh-CN" sz="1600" b="1" dirty="0"/>
              <a:t> </a:t>
            </a:r>
            <a:r>
              <a:rPr sz="1600" b="1" dirty="0"/>
              <a:t>200</a:t>
            </a:r>
            <a:r>
              <a:rPr lang="en-US" altLang="zh-CN" sz="1600" b="1" dirty="0"/>
              <a:t>8</a:t>
            </a: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en-US" altLang="zh-CN" sz="1600" b="1" dirty="0"/>
              <a:t>      </a:t>
            </a:r>
            <a:r>
              <a:rPr sz="1600" b="1" dirty="0" err="1"/>
              <a:t>开发工具：Microsoft</a:t>
            </a:r>
            <a:r>
              <a:rPr sz="1600" b="1" dirty="0"/>
              <a:t> Visual Studio 2010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本课题开发的这套</a:t>
            </a:r>
            <a:r>
              <a:rPr lang="zh-CN" altLang="en-US" sz="1600" b="1" dirty="0"/>
              <a:t>酒店客房管理系统</a:t>
            </a:r>
            <a:r>
              <a:rPr lang="zh-CN" altLang="en-US" sz="1600" b="1" dirty="0">
                <a:latin typeface="Times New Roman" panose="02020603050405020304" pitchFamily="18" charset="0"/>
              </a:rPr>
              <a:t>采用</a:t>
            </a:r>
            <a:r>
              <a:rPr lang="en-US" altLang="zh-CN" sz="1600" b="1" dirty="0">
                <a:latin typeface="Times New Roman" panose="02020603050405020304" pitchFamily="18" charset="0"/>
              </a:rPr>
              <a:t>B/S</a:t>
            </a:r>
            <a:r>
              <a:rPr lang="zh-CN" altLang="en-US" sz="1600" b="1" dirty="0">
                <a:latin typeface="Times New Roman" panose="02020603050405020304" pitchFamily="18" charset="0"/>
              </a:rPr>
              <a:t>模式开发，以业务流为中心，优势在于系统简单、功能强大、扩展能力良好以及跨地域的操作功能。系统开发的性能要求是实现</a:t>
            </a:r>
            <a:r>
              <a:rPr lang="zh-CN" altLang="en-US" sz="1600" b="1" dirty="0"/>
              <a:t>酒店客房管理</a:t>
            </a:r>
            <a:r>
              <a:rPr lang="zh-CN" altLang="en-US" sz="1600" b="1" dirty="0">
                <a:latin typeface="Times New Roman" panose="02020603050405020304" pitchFamily="18" charset="0"/>
              </a:rPr>
              <a:t>的系统化、规范化、无纸化和自动化。</a:t>
            </a:r>
            <a:endParaRPr lang="en-US" altLang="zh-CN" sz="1600" b="1" dirty="0">
              <a:latin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</a:rPr>
              <a:t>ASP.NET</a:t>
            </a:r>
            <a:r>
              <a:rPr lang="zh-CN" altLang="en-US" sz="1600" b="1" dirty="0">
                <a:latin typeface="Times New Roman" panose="02020603050405020304" pitchFamily="18" charset="0"/>
              </a:rPr>
              <a:t>结合</a:t>
            </a:r>
            <a:r>
              <a:rPr lang="en-US" altLang="zh-CN" sz="1600" b="1" dirty="0">
                <a:latin typeface="Times New Roman" panose="02020603050405020304" pitchFamily="18" charset="0"/>
              </a:rPr>
              <a:t>SOL Server</a:t>
            </a:r>
            <a:r>
              <a:rPr lang="zh-CN" altLang="en-US" sz="1600" b="1" dirty="0">
                <a:latin typeface="Times New Roman" panose="02020603050405020304" pitchFamily="18" charset="0"/>
              </a:rPr>
              <a:t>数据库</a:t>
            </a:r>
            <a:r>
              <a:rPr lang="zh-CN" altLang="en-US" sz="1600" b="1" dirty="0">
                <a:latin typeface="Times New Roman" panose="02020603050405020304" pitchFamily="18" charset="0"/>
                <a:sym typeface="+mn-ea"/>
              </a:rPr>
              <a:t>实现以下功能：管理员信息管理、客房信息管理、入住登记、退房结算管理和入住收入统计等功能模块，将许多日常工作集成在一起，使</a:t>
            </a:r>
            <a:r>
              <a:rPr lang="zh-CN" altLang="en-US" sz="1600" b="1" dirty="0">
                <a:sym typeface="+mn-ea"/>
              </a:rPr>
              <a:t>酒店管理</a:t>
            </a:r>
            <a:r>
              <a:rPr lang="zh-CN" altLang="en-US" sz="1600" b="1" dirty="0">
                <a:latin typeface="Times New Roman" panose="02020603050405020304" pitchFamily="18" charset="0"/>
                <a:sym typeface="+mn-ea"/>
              </a:rPr>
              <a:t>效率更高。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zh-CN" altLang="en-US" sz="16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zh-CN" altLang="en-US" sz="1600" b="1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文本框 62466"/>
          <p:cNvSpPr txBox="1"/>
          <p:nvPr/>
        </p:nvSpPr>
        <p:spPr>
          <a:xfrm>
            <a:off x="468313" y="549275"/>
            <a:ext cx="35941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功能模块图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55" y="483870"/>
            <a:ext cx="5889625" cy="5889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5124"/>
          <p:cNvSpPr txBox="1"/>
          <p:nvPr/>
        </p:nvSpPr>
        <p:spPr>
          <a:xfrm>
            <a:off x="693103" y="315278"/>
            <a:ext cx="35941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业务流程图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2" name="图片 -21474826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05" y="189230"/>
            <a:ext cx="5628640" cy="64598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7" name="文本框 33866"/>
          <p:cNvSpPr txBox="1"/>
          <p:nvPr/>
        </p:nvSpPr>
        <p:spPr>
          <a:xfrm>
            <a:off x="694373" y="332105"/>
            <a:ext cx="35941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数据流图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2" name="图片 -2147482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7465"/>
            <a:ext cx="5629275" cy="67837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文本框 65538"/>
          <p:cNvSpPr txBox="1"/>
          <p:nvPr/>
        </p:nvSpPr>
        <p:spPr>
          <a:xfrm>
            <a:off x="468313" y="549275"/>
            <a:ext cx="3594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E-R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图</a:t>
            </a:r>
            <a:endParaRPr lang="zh-CN" altLang="en-US" sz="24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65614" name="组合 65613"/>
          <p:cNvGrpSpPr/>
          <p:nvPr/>
        </p:nvGrpSpPr>
        <p:grpSpPr>
          <a:xfrm>
            <a:off x="2743200" y="1676400"/>
            <a:ext cx="3886200" cy="3048000"/>
            <a:chOff x="3087" y="8825"/>
            <a:chExt cx="4440" cy="4020"/>
          </a:xfrm>
        </p:grpSpPr>
        <p:sp>
          <p:nvSpPr>
            <p:cNvPr id="65615" name="矩形 65614"/>
            <p:cNvSpPr/>
            <p:nvPr/>
          </p:nvSpPr>
          <p:spPr>
            <a:xfrm>
              <a:off x="5802" y="10565"/>
              <a:ext cx="1260" cy="62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/>
              <a:r>
                <a:rPr lang="zh-CN" altLang="en-US" sz="1600" b="0" dirty="0">
                  <a:latin typeface="Times New Roman" panose="02020603050405020304" pitchFamily="18" charset="0"/>
                </a:rPr>
                <a:t>房间</a:t>
              </a:r>
            </a:p>
          </p:txBody>
        </p:sp>
        <p:grpSp>
          <p:nvGrpSpPr>
            <p:cNvPr id="65616" name="组合 65615"/>
            <p:cNvGrpSpPr/>
            <p:nvPr/>
          </p:nvGrpSpPr>
          <p:grpSpPr>
            <a:xfrm>
              <a:off x="6447" y="9695"/>
              <a:ext cx="645" cy="850"/>
              <a:chOff x="8307" y="9695"/>
              <a:chExt cx="645" cy="850"/>
            </a:xfrm>
          </p:grpSpPr>
          <p:sp>
            <p:nvSpPr>
              <p:cNvPr id="65617" name="直接连接符 65616"/>
              <p:cNvSpPr/>
              <p:nvPr/>
            </p:nvSpPr>
            <p:spPr>
              <a:xfrm flipH="1" flipV="1">
                <a:off x="8307" y="9695"/>
                <a:ext cx="0" cy="85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618" name="文本框 65617"/>
              <p:cNvSpPr txBox="1"/>
              <p:nvPr/>
            </p:nvSpPr>
            <p:spPr>
              <a:xfrm>
                <a:off x="8412" y="10004"/>
                <a:ext cx="540" cy="3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65619" name="组合 65618"/>
            <p:cNvGrpSpPr/>
            <p:nvPr/>
          </p:nvGrpSpPr>
          <p:grpSpPr>
            <a:xfrm>
              <a:off x="3192" y="11909"/>
              <a:ext cx="4335" cy="936"/>
              <a:chOff x="3192" y="11909"/>
              <a:chExt cx="4335" cy="936"/>
            </a:xfrm>
          </p:grpSpPr>
          <p:sp>
            <p:nvSpPr>
              <p:cNvPr id="65620" name="矩形 65619"/>
              <p:cNvSpPr/>
              <p:nvPr/>
            </p:nvSpPr>
            <p:spPr>
              <a:xfrm>
                <a:off x="3192" y="12221"/>
                <a:ext cx="1260" cy="62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hangingPunct="0"/>
                <a:r>
                  <a:rPr lang="zh-CN" altLang="en-US" sz="1600" b="0" dirty="0">
                    <a:latin typeface="Times New Roman" panose="02020603050405020304" pitchFamily="18" charset="0"/>
                  </a:rPr>
                  <a:t>类型</a:t>
                </a:r>
              </a:p>
            </p:txBody>
          </p:sp>
          <p:sp>
            <p:nvSpPr>
              <p:cNvPr id="65621" name="菱形 65620"/>
              <p:cNvSpPr/>
              <p:nvPr/>
            </p:nvSpPr>
            <p:spPr>
              <a:xfrm>
                <a:off x="5367" y="12065"/>
                <a:ext cx="2160" cy="78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1600" b="0" dirty="0">
                    <a:latin typeface="Times New Roman" panose="02020603050405020304" pitchFamily="18" charset="0"/>
                  </a:rPr>
                  <a:t>属于</a:t>
                </a:r>
              </a:p>
            </p:txBody>
          </p:sp>
          <p:grpSp>
            <p:nvGrpSpPr>
              <p:cNvPr id="65622" name="组合 65621"/>
              <p:cNvGrpSpPr/>
              <p:nvPr/>
            </p:nvGrpSpPr>
            <p:grpSpPr>
              <a:xfrm>
                <a:off x="4437" y="11909"/>
                <a:ext cx="907" cy="534"/>
                <a:chOff x="3008" y="13118"/>
                <a:chExt cx="907" cy="534"/>
              </a:xfrm>
            </p:grpSpPr>
            <p:sp>
              <p:nvSpPr>
                <p:cNvPr id="65623" name="直接连接符 65622"/>
                <p:cNvSpPr/>
                <p:nvPr/>
              </p:nvSpPr>
              <p:spPr>
                <a:xfrm>
                  <a:off x="3008" y="13652"/>
                  <a:ext cx="907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5624" name="文本框 65623"/>
                <p:cNvSpPr txBox="1"/>
                <p:nvPr/>
              </p:nvSpPr>
              <p:spPr>
                <a:xfrm>
                  <a:off x="3218" y="13118"/>
                  <a:ext cx="540" cy="3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b="0">
                      <a:latin typeface="Times New Roman" panose="02020603050405020304" pitchFamily="18" charset="0"/>
                    </a:rPr>
                    <a:t>M</a:t>
                  </a:r>
                </a:p>
              </p:txBody>
            </p:sp>
          </p:grpSp>
        </p:grpSp>
        <p:grpSp>
          <p:nvGrpSpPr>
            <p:cNvPr id="65625" name="组合 65624"/>
            <p:cNvGrpSpPr/>
            <p:nvPr/>
          </p:nvGrpSpPr>
          <p:grpSpPr>
            <a:xfrm>
              <a:off x="3087" y="8825"/>
              <a:ext cx="4440" cy="870"/>
              <a:chOff x="3087" y="8825"/>
              <a:chExt cx="4440" cy="870"/>
            </a:xfrm>
          </p:grpSpPr>
          <p:sp>
            <p:nvSpPr>
              <p:cNvPr id="65626" name="矩形 65625"/>
              <p:cNvSpPr/>
              <p:nvPr/>
            </p:nvSpPr>
            <p:spPr>
              <a:xfrm>
                <a:off x="3087" y="8951"/>
                <a:ext cx="1260" cy="62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hangingPunct="0"/>
                <a:r>
                  <a:rPr lang="zh-CN" altLang="en-US" sz="1600" b="0" dirty="0">
                    <a:latin typeface="Times New Roman" panose="02020603050405020304" pitchFamily="18" charset="0"/>
                  </a:rPr>
                  <a:t>顾客</a:t>
                </a:r>
              </a:p>
            </p:txBody>
          </p:sp>
          <p:grpSp>
            <p:nvGrpSpPr>
              <p:cNvPr id="65627" name="组合 65626"/>
              <p:cNvGrpSpPr/>
              <p:nvPr/>
            </p:nvGrpSpPr>
            <p:grpSpPr>
              <a:xfrm>
                <a:off x="4347" y="8825"/>
                <a:ext cx="1083" cy="468"/>
                <a:chOff x="3038" y="12026"/>
                <a:chExt cx="1163" cy="468"/>
              </a:xfrm>
            </p:grpSpPr>
            <p:sp>
              <p:nvSpPr>
                <p:cNvPr id="65628" name="直接连接符 65627"/>
                <p:cNvSpPr/>
                <p:nvPr/>
              </p:nvSpPr>
              <p:spPr>
                <a:xfrm>
                  <a:off x="3038" y="12494"/>
                  <a:ext cx="116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5629" name="文本框 65628"/>
                <p:cNvSpPr txBox="1"/>
                <p:nvPr/>
              </p:nvSpPr>
              <p:spPr>
                <a:xfrm>
                  <a:off x="3398" y="12026"/>
                  <a:ext cx="540" cy="3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b="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65630" name="菱形 65629"/>
              <p:cNvSpPr/>
              <p:nvPr/>
            </p:nvSpPr>
            <p:spPr>
              <a:xfrm>
                <a:off x="5367" y="8915"/>
                <a:ext cx="2160" cy="78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1600" b="0" dirty="0">
                    <a:latin typeface="Times New Roman" panose="02020603050405020304" pitchFamily="18" charset="0"/>
                  </a:rPr>
                  <a:t>订房间</a:t>
                </a:r>
              </a:p>
            </p:txBody>
          </p:sp>
        </p:grpSp>
        <p:grpSp>
          <p:nvGrpSpPr>
            <p:cNvPr id="65631" name="组合 65630"/>
            <p:cNvGrpSpPr/>
            <p:nvPr/>
          </p:nvGrpSpPr>
          <p:grpSpPr>
            <a:xfrm>
              <a:off x="6447" y="11185"/>
              <a:ext cx="645" cy="850"/>
              <a:chOff x="8307" y="9695"/>
              <a:chExt cx="645" cy="850"/>
            </a:xfrm>
          </p:grpSpPr>
          <p:sp>
            <p:nvSpPr>
              <p:cNvPr id="65632" name="直接连接符 65631"/>
              <p:cNvSpPr/>
              <p:nvPr/>
            </p:nvSpPr>
            <p:spPr>
              <a:xfrm flipH="1" flipV="1">
                <a:off x="8307" y="9695"/>
                <a:ext cx="0" cy="85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633" name="文本框 65632"/>
              <p:cNvSpPr txBox="1"/>
              <p:nvPr/>
            </p:nvSpPr>
            <p:spPr>
              <a:xfrm>
                <a:off x="8412" y="10004"/>
                <a:ext cx="540" cy="3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16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文本框 64514"/>
          <p:cNvSpPr txBox="1"/>
          <p:nvPr/>
        </p:nvSpPr>
        <p:spPr>
          <a:xfrm>
            <a:off x="990600" y="476250"/>
            <a:ext cx="53816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系统功能</a:t>
            </a:r>
            <a:r>
              <a:rPr lang="zh-CN" altLang="en-US" sz="3600" dirty="0">
                <a:ea typeface="楷体_GB2312" pitchFamily="49" charset="-122"/>
              </a:rPr>
              <a:t>展示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4516" name="文本占位符 64515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920355" cy="5007610"/>
          </a:xfrm>
        </p:spPr>
        <p:txBody>
          <a:bodyPr>
            <a:normAutofit fontScale="92500" lnSpcReduction="10000"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．添加管理员：新增管理员信息。</a:t>
            </a:r>
            <a:endParaRPr lang="zh-CN" altLang="en-US" sz="1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．管理员管理：对已经存在的管理员信息进行管理。管理包括：修改管理员和删除管理员。</a:t>
            </a:r>
            <a:endParaRPr lang="zh-CN" altLang="en-US" sz="1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．添加房间：新增房间信息。房间信息有：编号、说明、价格、客房类型、当前状态。</a:t>
            </a:r>
            <a:endParaRPr lang="zh-CN" altLang="en-US" sz="1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．房间管理：管理酒店的客房信息。</a:t>
            </a:r>
            <a:endParaRPr lang="zh-CN" altLang="en-US" sz="1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．入住登记：顾客入住时进行登记。登记内容包括：客房信息和顾客的个人信息。</a:t>
            </a:r>
            <a:endParaRPr lang="zh-CN" altLang="en-US" sz="1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．退房结算管理：顾客退房时进行结算。计算顾客应付的房租和应退还的押金。</a:t>
            </a:r>
            <a:endParaRPr lang="zh-CN" altLang="en-US" sz="1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．入住收入统计：统计某时间段内酒店客房入住情况和酒店收益。</a:t>
            </a:r>
            <a:endParaRPr lang="zh-CN" altLang="en-US" sz="1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zh-CN" alt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框 51202"/>
          <p:cNvSpPr txBox="1"/>
          <p:nvPr/>
        </p:nvSpPr>
        <p:spPr>
          <a:xfrm>
            <a:off x="762000" y="404813"/>
            <a:ext cx="3594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系统主窗口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04" name="文本框 51203"/>
          <p:cNvSpPr txBox="1"/>
          <p:nvPr/>
        </p:nvSpPr>
        <p:spPr>
          <a:xfrm>
            <a:off x="2057400" y="5486400"/>
            <a:ext cx="4105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系统登录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1210" name="矩形 51209"/>
          <p:cNvSpPr/>
          <p:nvPr/>
        </p:nvSpPr>
        <p:spPr>
          <a:xfrm>
            <a:off x="2043113" y="15859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73F682E03C05B4164C966CF3A6DE9C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5" y="1024890"/>
            <a:ext cx="8547735" cy="44615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  <p:tag name="KSO_WM_SLIDE_MODEL_TYPE" val="dynamicNu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6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489</Words>
  <Application>Microsoft Office PowerPoint</Application>
  <PresentationFormat>全屏显示(4:3)</PresentationFormat>
  <Paragraphs>67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酒店客房管理系统  </vt:lpstr>
      <vt:lpstr>系统简介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典型代码分析</vt:lpstr>
      <vt:lpstr>总结与反思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网上购物毕业设计</dc:title>
  <dc:creator>yp</dc:creator>
  <cp:lastModifiedBy>哲 王</cp:lastModifiedBy>
  <cp:revision>55</cp:revision>
  <dcterms:created xsi:type="dcterms:W3CDTF">2008-01-25T14:13:00Z</dcterms:created>
  <dcterms:modified xsi:type="dcterms:W3CDTF">2019-07-16T01:48:13Z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