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9" r:id="rId7"/>
    <p:sldId id="262" r:id="rId8"/>
    <p:sldId id="8687" r:id="rId9"/>
    <p:sldId id="8663" r:id="rId10"/>
    <p:sldId id="8710" r:id="rId11"/>
    <p:sldId id="8737" r:id="rId12"/>
    <p:sldId id="8731" r:id="rId13"/>
    <p:sldId id="8664" r:id="rId14"/>
    <p:sldId id="8732" r:id="rId15"/>
    <p:sldId id="8733" r:id="rId16"/>
    <p:sldId id="8665" r:id="rId17"/>
    <p:sldId id="8709" r:id="rId18"/>
    <p:sldId id="8734" r:id="rId19"/>
    <p:sldId id="8735" r:id="rId20"/>
    <p:sldId id="867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01"/>
    <a:srgbClr val="212A39"/>
    <a:srgbClr val="34425A"/>
    <a:srgbClr val="465A7A"/>
    <a:srgbClr val="FFC637"/>
    <a:srgbClr val="DCA56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380"/>
      </p:cViewPr>
      <p:guideLst>
        <p:guide orient="horz" pos="2131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03-ED6A-4B07-A740-296B01E3A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49782" y="64474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49782" y="64474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tags" Target="../tags/tag2.xml"/><Relationship Id="rId4" Type="http://schemas.microsoft.com/office/2007/relationships/media" Target="file:///E:\&#20449;&#24687;&#31995;&#32479;&#20998;&#26512;&#19982;&#35774;&#35745;\&#23454;&#35757;\&#23454;&#35757;&#26368;&#32456;&#25991;&#20214;\&#23567;&#31243;&#24207;&#35762;&#35299;.mp4" TargetMode="External"/><Relationship Id="rId3" Type="http://schemas.openxmlformats.org/officeDocument/2006/relationships/video" Target="file:///E:\&#20449;&#24687;&#31995;&#32479;&#20998;&#26512;&#19982;&#35774;&#35745;\&#23454;&#35757;\&#23454;&#35757;&#26368;&#32456;&#25991;&#20214;\&#23567;&#31243;&#24207;&#35762;&#35299;.mp4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3.xml"/><Relationship Id="rId4" Type="http://schemas.microsoft.com/office/2007/relationships/media" Target="file:///E:\&#20449;&#24687;&#31995;&#32479;&#20998;&#26512;&#19982;&#35774;&#35745;\&#23454;&#35757;\&#23454;&#35757;&#26368;&#32456;&#25991;&#20214;\&#23567;&#31243;&#24207;&#28436;&#31034;&#35270;&#39057;.mp4" TargetMode="External"/><Relationship Id="rId3" Type="http://schemas.openxmlformats.org/officeDocument/2006/relationships/video" Target="file:///E:\&#20449;&#24687;&#31995;&#32479;&#20998;&#26512;&#19982;&#35774;&#35745;\&#23454;&#35757;\&#23454;&#35757;&#26368;&#32456;&#25991;&#20214;\&#23567;&#31243;&#24207;&#28436;&#31034;&#35270;&#39057;.mp4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3046174" y="-2663826"/>
            <a:ext cx="11697656" cy="647234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15100" y="3602038"/>
            <a:ext cx="540261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图书管理系统</a:t>
            </a:r>
            <a:endParaRPr 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20649" y="2782370"/>
            <a:ext cx="2926090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1500" dirty="0">
                <a:solidFill>
                  <a:srgbClr val="FFB401"/>
                </a:solidFill>
                <a:latin typeface="Agency FB" panose="020B0503020202020204" pitchFamily="34" charset="0"/>
              </a:rPr>
              <a:t>2019</a:t>
            </a:r>
            <a:endParaRPr lang="en-US" altLang="zh-CN" sz="11500" dirty="0">
              <a:solidFill>
                <a:srgbClr val="FFB40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30071" y="4659437"/>
            <a:ext cx="3488576" cy="2507105"/>
            <a:chOff x="9330071" y="4659437"/>
            <a:chExt cx="3488576" cy="25071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470823" y="5467285"/>
              <a:ext cx="1046894" cy="1134899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605824" y="4769755"/>
              <a:ext cx="1209792" cy="131149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1334096" y="5441425"/>
              <a:ext cx="848991" cy="92036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0259455" y="5693775"/>
              <a:ext cx="1046894" cy="113489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668553" y="4659437"/>
              <a:ext cx="1046894" cy="113489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10983121" y="6031644"/>
              <a:ext cx="961649" cy="1042488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9867428" y="6361785"/>
              <a:ext cx="723666" cy="784499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771753" y="6031643"/>
              <a:ext cx="1046894" cy="1134899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9330071" y="6525256"/>
              <a:ext cx="449250" cy="487015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1523365" y="4949190"/>
            <a:ext cx="90678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组  成员：胡文燕、蒋月月、费鑫          汇报人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胡文燕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时间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2019.7.16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2405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03-3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代码展示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43660" y="2022475"/>
            <a:ext cx="98894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book.jsp:</a:t>
            </a:r>
            <a:endParaRPr lang="en-US" altLang="zh-CN" sz="2400" b="1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&lt;c:if test="${user.type == 2}"&gt;</a:t>
            </a:r>
            <a:endParaRPr lang="zh-CN" altLang="en-US"/>
          </a:p>
          <a:p>
            <a:r>
              <a:rPr lang="zh-CN" altLang="en-US"/>
              <a:t>		&lt;div style="float: left;"&gt;&lt;a id="borrow-btn" href="javascript:;" class="easyui-linkbutton" data-options="iconCls:'icon-add',plain:true"&gt;借阅&lt;/a&gt;&lt;/div&gt;</a:t>
            </a:r>
            <a:endParaRPr lang="zh-CN" altLang="en-US"/>
          </a:p>
          <a:p>
            <a:r>
              <a:rPr lang="zh-CN" altLang="en-US"/>
              <a:t>		&lt;div style="float: left;" class="datagrid-btn-separator"&gt;&lt;/div&gt;</a:t>
            </a:r>
            <a:endParaRPr lang="zh-CN" altLang="en-US"/>
          </a:p>
          <a:p>
            <a:r>
              <a:rPr lang="zh-CN" altLang="en-US"/>
              <a:t>		&lt;/c:if&gt;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2405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03-3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代码展示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43660" y="949960"/>
            <a:ext cx="98894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&lt;!-- 借阅图书窗口 --&gt;</a:t>
            </a:r>
            <a:endParaRPr lang="zh-CN" altLang="en-US"/>
          </a:p>
          <a:p>
            <a:r>
              <a:rPr lang="zh-CN" altLang="en-US"/>
              <a:t>	&lt;div id="borrowDialog" style="padding: 10px"&gt;</a:t>
            </a:r>
            <a:endParaRPr lang="zh-CN" altLang="en-US"/>
          </a:p>
          <a:p>
            <a:r>
              <a:rPr lang="zh-CN" altLang="en-US"/>
              <a:t>    	&lt;form id="borrowForm" method="post"&gt;</a:t>
            </a:r>
            <a:endParaRPr lang="zh-CN" altLang="en-US"/>
          </a:p>
          <a:p>
            <a:r>
              <a:rPr lang="zh-CN" altLang="en-US"/>
              <a:t>	    	&lt;input type="hidden" name="bookId" id="book-id" &gt;</a:t>
            </a:r>
            <a:endParaRPr lang="zh-CN" altLang="en-US"/>
          </a:p>
          <a:p>
            <a:r>
              <a:rPr lang="zh-CN" altLang="en-US"/>
              <a:t>	    	&lt;table cellpadding="8" &gt;</a:t>
            </a:r>
            <a:endParaRPr lang="zh-CN" altLang="en-US"/>
          </a:p>
          <a:p>
            <a:r>
              <a:rPr lang="zh-CN" altLang="en-US"/>
              <a:t>	    		&lt;tr&gt;&lt;td&gt;图书名称:&lt;/td&gt;</a:t>
            </a:r>
            <a:endParaRPr lang="zh-CN" altLang="en-US"/>
          </a:p>
          <a:p>
            <a:r>
              <a:rPr lang="zh-CN" altLang="en-US"/>
              <a:t>	    			&lt;td&gt;&lt;input id="borrow_name" style="width: 200px; height: 30px;" class="easyui-textbox" type="text" readonly="readonly" /&gt;&lt;/td&gt;</a:t>
            </a:r>
            <a:endParaRPr lang="zh-CN" altLang="en-US"/>
          </a:p>
          <a:p>
            <a:r>
              <a:rPr lang="zh-CN" altLang="en-US"/>
              <a:t>	    		&lt;/tr&gt;</a:t>
            </a:r>
            <a:endParaRPr lang="zh-CN" altLang="en-US"/>
          </a:p>
          <a:p>
            <a:r>
              <a:rPr lang="zh-CN" altLang="en-US"/>
              <a:t>	    		&lt;tr&gt;&lt;td&gt;可借图书数量:&lt;/td&gt;</a:t>
            </a:r>
            <a:endParaRPr lang="zh-CN" altLang="en-US"/>
          </a:p>
          <a:p>
            <a:r>
              <a:rPr lang="zh-CN" altLang="en-US"/>
              <a:t>	    			&lt;td&gt;&lt;input id="borrow_number" style="width: 200px; height: 30px;" class="easyui-numberbox" type="text" readonly="readonly" /&gt;&lt;/td&gt;</a:t>
            </a:r>
            <a:endParaRPr lang="zh-CN" altLang="en-US"/>
          </a:p>
          <a:p>
            <a:r>
              <a:rPr lang="zh-CN" altLang="en-US"/>
              <a:t>	    		&lt;/tr&gt;</a:t>
            </a:r>
            <a:endParaRPr lang="zh-CN" altLang="en-US"/>
          </a:p>
          <a:p>
            <a:r>
              <a:rPr lang="zh-CN" altLang="en-US"/>
              <a:t>	    		&lt;tr&gt;&lt;td&gt;要借数量:&lt;/td&gt;</a:t>
            </a:r>
            <a:endParaRPr lang="zh-CN" altLang="en-US"/>
          </a:p>
          <a:p>
            <a:r>
              <a:rPr lang="zh-CN" altLang="en-US"/>
              <a:t>	    			&lt;td&gt;&lt;input id="real_borrow_number" name="realBorrowNumber" style="width: 200px; height: 30px;" class="easyui-numberbox" type="text" data-options="min:1,precision:0,required:true, missingMessage:'请填写借阅数量'" /&gt;&lt;/td&gt;&lt;/tr&gt;</a:t>
            </a:r>
            <a:endParaRPr lang="zh-CN" altLang="en-US"/>
          </a:p>
          <a:p>
            <a:r>
              <a:rPr lang="zh-CN" altLang="en-US"/>
              <a:t>	    	&lt;/table&gt;</a:t>
            </a:r>
            <a:endParaRPr lang="zh-CN" altLang="en-US"/>
          </a:p>
          <a:p>
            <a:r>
              <a:rPr lang="zh-CN" altLang="en-US"/>
              <a:t>	    &lt;/form&gt;</a:t>
            </a:r>
            <a:endParaRPr lang="zh-CN" altLang="en-US"/>
          </a:p>
          <a:p>
            <a:r>
              <a:rPr lang="zh-CN" altLang="en-US"/>
              <a:t>	&lt;/div&gt;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2730" y="525780"/>
            <a:ext cx="171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book.jsp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2405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代码展示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4130" y="1047750"/>
            <a:ext cx="988949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borrowservlet.java:</a:t>
            </a:r>
            <a:endParaRPr lang="zh-CN" altLang="en-US"/>
          </a:p>
          <a:p>
            <a:r>
              <a:rPr lang="zh-CN" altLang="en-US"/>
              <a:t>private void addBorrow(HttpServletRequest request,</a:t>
            </a:r>
            <a:endParaRPr lang="zh-CN" altLang="en-US"/>
          </a:p>
          <a:p>
            <a:r>
              <a:rPr lang="zh-CN" altLang="en-US"/>
              <a:t>			HttpServletResponse response) {</a:t>
            </a:r>
            <a:endParaRPr lang="zh-CN" altLang="en-US"/>
          </a:p>
          <a:p>
            <a:r>
              <a:rPr lang="zh-CN" altLang="en-US"/>
              <a:t>		// TODO Auto-generated method stub</a:t>
            </a:r>
            <a:endParaRPr lang="zh-CN" altLang="en-US"/>
          </a:p>
          <a:p>
            <a:r>
              <a:rPr lang="zh-CN" altLang="en-US"/>
              <a:t>		int boodId = Integer.parseInt(request.getParameter("bookId"));</a:t>
            </a:r>
            <a:endParaRPr lang="zh-CN" altLang="en-US"/>
          </a:p>
          <a:p>
            <a:r>
              <a:rPr lang="zh-CN" altLang="en-US"/>
              <a:t>		int realBorrowNumber = Integer.parseInt(request.getParameter("realBorrowNumber"));</a:t>
            </a:r>
            <a:endParaRPr lang="zh-CN" altLang="en-US"/>
          </a:p>
          <a:p>
            <a:r>
              <a:rPr lang="zh-CN" altLang="en-US"/>
              <a:t>		Book book = bookDao.find(boodId);</a:t>
            </a:r>
            <a:endParaRPr lang="zh-CN" altLang="en-US"/>
          </a:p>
          <a:p>
            <a:r>
              <a:rPr lang="zh-CN" altLang="en-US"/>
              <a:t>		Map&lt;String, Object&gt; ret = new HashMap&lt;String, Object&gt;();</a:t>
            </a:r>
            <a:endParaRPr lang="zh-CN" altLang="en-US"/>
          </a:p>
          <a:p>
            <a:r>
              <a:rPr lang="zh-CN" altLang="en-US"/>
              <a:t>		if(book.getFreeNumber() &lt; realBorrowNumber){</a:t>
            </a:r>
            <a:endParaRPr lang="zh-CN" altLang="en-US"/>
          </a:p>
          <a:p>
            <a:r>
              <a:rPr lang="zh-CN" altLang="en-US"/>
              <a:t>			ret.put("type", "error");</a:t>
            </a:r>
            <a:endParaRPr lang="zh-CN" altLang="en-US"/>
          </a:p>
          <a:p>
            <a:r>
              <a:rPr lang="zh-CN" altLang="en-US"/>
              <a:t>			ret.put("msg", "数量超过最大可借数!");</a:t>
            </a:r>
            <a:endParaRPr lang="zh-CN" altLang="en-US"/>
          </a:p>
          <a:p>
            <a:r>
              <a:rPr lang="zh-CN" altLang="en-US"/>
              <a:t>			StringUtil.writrToPage(response, JSONObject.toJSONString(ret));</a:t>
            </a:r>
            <a:endParaRPr lang="zh-CN" altLang="en-US"/>
          </a:p>
          <a:p>
            <a:r>
              <a:rPr lang="zh-CN" altLang="en-US"/>
              <a:t>			return;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if(realBorrowNumber &lt; 0){</a:t>
            </a:r>
            <a:endParaRPr lang="zh-CN" altLang="en-US"/>
          </a:p>
          <a:p>
            <a:r>
              <a:rPr lang="zh-CN" altLang="en-US"/>
              <a:t>			ret.put("type", "error");</a:t>
            </a:r>
            <a:endParaRPr lang="zh-CN" altLang="en-US"/>
          </a:p>
          <a:p>
            <a:r>
              <a:rPr lang="zh-CN" altLang="en-US"/>
              <a:t>			ret.put("msg", "数量不能小于0!");</a:t>
            </a:r>
            <a:endParaRPr lang="zh-CN" altLang="en-US"/>
          </a:p>
          <a:p>
            <a:r>
              <a:rPr lang="zh-CN" altLang="en-US"/>
              <a:t>			StringUtil.writrToPage(response, JSONObject.toJSONString(ret));</a:t>
            </a:r>
            <a:endParaRPr lang="zh-CN" altLang="en-US"/>
          </a:p>
          <a:p>
            <a:r>
              <a:rPr lang="zh-CN" altLang="en-US"/>
              <a:t>			return;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6015" y="0"/>
            <a:ext cx="9920605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User loginUser = (User)request.getSession().getAttribute("user");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if(isExist(book, loginUser)){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ret.put("type", "error");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ret.put("msg", "存在正在借阅的该书，请先归还后再借阅!");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StringUtil.writrToPage(response, JSONObject.toJSONString(ret));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return;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}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 borrow = new Borrow();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borrow.setUser(loginUser);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borrow.setBook(book);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borrow.setNumber(realBorrowNumber);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borrow.setBookId(boodId);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borrow.setUserId(loginUser.getId());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borrow.setBorrowTime(new Timestamp(System.currentTimeMillis()));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if(!borrowDao.add(borrow)){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ret.put("type", "error");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ret.put("msg", "借阅失败，请联系管理员!");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StringUtil.writrToPage(response, JSONObject.toJSONString(ret));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return;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}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book.setFreeNumber(book.getFreeNumber() - realBorrowNumber);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if(book.getFreeNumber() == 0){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book.setStatus(2);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}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if(!bookDao.update(book)){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ret.put("type", "error");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ret.put("msg", "图书信息更新失败，请联系管理员!");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StringUtil.writrToPage(response, JSONObject.toJSONString(ret));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	return;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}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ret.put("type", "success"); ret.put("msg", "图书借阅成功!");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	StringUtil.writrToPage(response, JSONObject.toJSONString(ret));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	}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/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01480" y="3475798"/>
            <a:ext cx="37890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微信小程序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20015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微信小程序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6" name="小程序讲解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9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20015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微信小程序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小程序演示视频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9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3046174" y="-2663826"/>
            <a:ext cx="11697656" cy="647234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15100" y="3602038"/>
            <a:ext cx="495393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感谢您的欣赏！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04320" y="2798699"/>
            <a:ext cx="2926090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500" dirty="0" smtClean="0">
                <a:solidFill>
                  <a:srgbClr val="FFB401"/>
                </a:solidFill>
                <a:latin typeface="Agency FB" panose="020B0503020202020204" pitchFamily="34" charset="0"/>
              </a:rPr>
              <a:t>2019</a:t>
            </a:r>
            <a:endParaRPr lang="zh-CN" altLang="en-US" sz="11500" dirty="0">
              <a:solidFill>
                <a:srgbClr val="FFB40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30071" y="4659437"/>
            <a:ext cx="3488576" cy="2507105"/>
            <a:chOff x="9330071" y="4659437"/>
            <a:chExt cx="3488576" cy="25071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470823" y="5467285"/>
              <a:ext cx="1046894" cy="1134899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605824" y="4769755"/>
              <a:ext cx="1209792" cy="131149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1334096" y="5441425"/>
              <a:ext cx="848991" cy="92036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0259455" y="5693775"/>
              <a:ext cx="1046894" cy="113489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668553" y="4659437"/>
              <a:ext cx="1046894" cy="113489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10983121" y="6031644"/>
              <a:ext cx="961649" cy="1042488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9867428" y="6361785"/>
              <a:ext cx="723666" cy="784499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771753" y="6031643"/>
              <a:ext cx="1046894" cy="1134899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9330071" y="6525256"/>
              <a:ext cx="449250" cy="487015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5230495" y="4997450"/>
            <a:ext cx="2999740" cy="260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汇报人</a:t>
            </a:r>
            <a:r>
              <a:rPr lang="zh-CN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胡文燕</a:t>
            </a:r>
            <a:r>
              <a:rPr lang="zh-CN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时间</a:t>
            </a:r>
            <a:r>
              <a:rPr lang="zh-CN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en-US" altLang="zh-CN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2019.7.16</a:t>
            </a:r>
            <a:endParaRPr lang="en-US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6327" y="0"/>
            <a:ext cx="4947334" cy="6858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2472122"/>
            <a:ext cx="5236485" cy="1426486"/>
            <a:chOff x="721519" y="924567"/>
            <a:chExt cx="2958243" cy="651419"/>
          </a:xfrm>
        </p:grpSpPr>
        <p:sp>
          <p:nvSpPr>
            <p:cNvPr id="9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1">
                <a:lumMod val="95000"/>
                <a:lumOff val="5000"/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212A39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</a:rPr>
                <a:t>目录</a:t>
              </a:r>
              <a:r>
                <a:rPr lang="en-US" altLang="zh-CN" sz="4400" b="1" dirty="0">
                  <a:solidFill>
                    <a:schemeClr val="bg1"/>
                  </a:solidFill>
                </a:rPr>
                <a:t>/CONTENT</a:t>
              </a:r>
              <a:endParaRPr lang="en-US" altLang="zh-CN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Diamond 27"/>
          <p:cNvSpPr/>
          <p:nvPr/>
        </p:nvSpPr>
        <p:spPr>
          <a:xfrm>
            <a:off x="5460924" y="4860168"/>
            <a:ext cx="926944" cy="926944"/>
          </a:xfrm>
          <a:prstGeom prst="diamond">
            <a:avLst/>
          </a:prstGeom>
          <a:solidFill>
            <a:srgbClr val="FFB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Diamond 29"/>
          <p:cNvSpPr/>
          <p:nvPr/>
        </p:nvSpPr>
        <p:spPr>
          <a:xfrm>
            <a:off x="5460924" y="3555786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Diamond 31"/>
          <p:cNvSpPr/>
          <p:nvPr/>
        </p:nvSpPr>
        <p:spPr>
          <a:xfrm>
            <a:off x="5460924" y="2251403"/>
            <a:ext cx="926944" cy="926944"/>
          </a:xfrm>
          <a:prstGeom prst="diamond">
            <a:avLst/>
          </a:prstGeom>
          <a:solidFill>
            <a:srgbClr val="FFB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Diamond 33"/>
          <p:cNvSpPr/>
          <p:nvPr/>
        </p:nvSpPr>
        <p:spPr>
          <a:xfrm>
            <a:off x="5460928" y="947021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02425" y="3728085"/>
            <a:ext cx="2522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02499" y="5031424"/>
            <a:ext cx="37890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02425" y="2423160"/>
            <a:ext cx="2461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2425" y="1118235"/>
            <a:ext cx="2352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/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01480" y="3475798"/>
            <a:ext cx="37890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项目简介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889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项目简介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4130" y="1927225"/>
            <a:ext cx="594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项目名称：图书管理系统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2748280"/>
            <a:ext cx="942594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项目背景：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本系统主要针对国内高校的图书管理，基于B/S结构的，采用数据库服务器与web服务器相分离，客户端通过浏览器访问和管理。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/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01480" y="3475798"/>
            <a:ext cx="37890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功能分析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890" y="-695325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功能分析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3" name="对象 2"/>
          <p:cNvGraphicFramePr/>
          <p:nvPr/>
        </p:nvGraphicFramePr>
        <p:xfrm>
          <a:off x="594360" y="1047750"/>
          <a:ext cx="11341100" cy="524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353165" imgH="5278120" progId="Visio.Drawing.6">
                  <p:embed/>
                </p:oleObj>
              </mc:Choice>
              <mc:Fallback>
                <p:oleObj name="" r:id="rId3" imgW="11353165" imgH="5278120" progId="Visio.Drawing.6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" y="1047750"/>
                        <a:ext cx="11341100" cy="524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06635" y="55943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5" imgW="971550" imgH="666750" progId="Package">
                  <p:embed/>
                </p:oleObj>
              </mc:Choice>
              <mc:Fallback>
                <p:oleObj name="" showAsIcon="1" r:id="rId5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635" y="55943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/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01480" y="3475798"/>
            <a:ext cx="37890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852531" cy="926944"/>
            <a:chOff x="367337" y="299321"/>
            <a:chExt cx="4852531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03-1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30829" y="47077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技术支持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4267274" y="1876539"/>
            <a:ext cx="3690472" cy="3715717"/>
            <a:chOff x="4250764" y="1958124"/>
            <a:chExt cx="3690472" cy="3715717"/>
          </a:xfrm>
        </p:grpSpPr>
        <p:sp>
          <p:nvSpPr>
            <p:cNvPr id="10" name="Freeform 5"/>
            <p:cNvSpPr/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rgbClr val="465A7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rgbClr val="FFC63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rgbClr val="465A7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FFB40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FFB40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212A39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212A3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9" name="Freeform 10"/>
            <p:cNvSpPr/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rgbClr val="FFB401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rgbClr val="FFB40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212A39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212A3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3" name="Text Placeholder 3"/>
            <p:cNvSpPr txBox="1"/>
            <p:nvPr/>
          </p:nvSpPr>
          <p:spPr>
            <a:xfrm rot="21562516">
              <a:off x="6698134" y="2843017"/>
              <a:ext cx="339090" cy="368935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400" b="0">
                  <a:solidFill>
                    <a:schemeClr val="bg1"/>
                  </a:solidFill>
                  <a:latin typeface="+mn-ea"/>
                </a:rPr>
                <a:t>02</a:t>
              </a:r>
              <a:endParaRPr lang="en-US" sz="2400" b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 Placeholder 3"/>
            <p:cNvSpPr txBox="1"/>
            <p:nvPr/>
          </p:nvSpPr>
          <p:spPr>
            <a:xfrm rot="21562516">
              <a:off x="6790150" y="4409079"/>
              <a:ext cx="339090" cy="368935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400" b="0">
                  <a:solidFill>
                    <a:schemeClr val="bg1"/>
                  </a:solidFill>
                  <a:latin typeface="+mn-ea"/>
                </a:rPr>
                <a:t>04</a:t>
              </a:r>
              <a:endParaRPr lang="en-US" sz="2400" b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 rot="21562516">
              <a:off x="5074848" y="2838705"/>
              <a:ext cx="343043" cy="369332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400" b="0">
                  <a:solidFill>
                    <a:schemeClr val="bg1"/>
                  </a:solidFill>
                  <a:latin typeface="+mn-ea"/>
                </a:rPr>
                <a:t>01</a:t>
              </a:r>
              <a:endParaRPr lang="en-US" sz="2400" b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Text Placeholder 3"/>
            <p:cNvSpPr txBox="1"/>
            <p:nvPr/>
          </p:nvSpPr>
          <p:spPr>
            <a:xfrm rot="21562516">
              <a:off x="5154688" y="4454930"/>
              <a:ext cx="339090" cy="368935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400" b="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en-US" sz="2400" b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Freeform 27"/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32" name="Freeform 28"/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33" name="Freeform 100"/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34" name="Freeform 104"/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</p:grpSp>
      <p:sp>
        <p:nvSpPr>
          <p:cNvPr id="35" name="Rectangle 31"/>
          <p:cNvSpPr/>
          <p:nvPr/>
        </p:nvSpPr>
        <p:spPr>
          <a:xfrm>
            <a:off x="3071399" y="2545618"/>
            <a:ext cx="507127" cy="507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n-ea"/>
              </a:rPr>
              <a:t>01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Rectangle 34"/>
          <p:cNvSpPr/>
          <p:nvPr/>
        </p:nvSpPr>
        <p:spPr>
          <a:xfrm>
            <a:off x="3069531" y="4220229"/>
            <a:ext cx="507127" cy="507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n-ea"/>
              </a:rPr>
              <a:t>03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Rectangle 37"/>
          <p:cNvSpPr/>
          <p:nvPr/>
        </p:nvSpPr>
        <p:spPr>
          <a:xfrm>
            <a:off x="8709060" y="2544264"/>
            <a:ext cx="507127" cy="5071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n-ea"/>
              </a:rPr>
              <a:t>02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Rectangle 40"/>
          <p:cNvSpPr/>
          <p:nvPr/>
        </p:nvSpPr>
        <p:spPr>
          <a:xfrm>
            <a:off x="8709060" y="4220229"/>
            <a:ext cx="507127" cy="507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n-ea"/>
              </a:rPr>
              <a:t>04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1288415" y="2338070"/>
            <a:ext cx="15093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系统环境：Windows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9502775" y="2153285"/>
            <a:ext cx="21278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开发工具：Eclipse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  <a:p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Java版本：JDK 1.8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44" name="Rectangle 30"/>
          <p:cNvSpPr/>
          <p:nvPr/>
        </p:nvSpPr>
        <p:spPr>
          <a:xfrm>
            <a:off x="798195" y="3772535"/>
            <a:ext cx="22739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服务器：tomcat 7.0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  <a:p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数据库：MySQL 5.7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46" name="Rectangle 30"/>
          <p:cNvSpPr/>
          <p:nvPr/>
        </p:nvSpPr>
        <p:spPr>
          <a:xfrm>
            <a:off x="9502775" y="3871595"/>
            <a:ext cx="22809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系统采用技术： Servlet+Jsp+dbutils+EasyUI+jQuery+面向接口编程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/>
      <p:bldP spid="37" grpId="0" animBg="1"/>
      <p:bldP spid="36" grpId="0" animBg="1"/>
      <p:bldP spid="44" grpId="0"/>
      <p:bldP spid="4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/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03-2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3194" y="464421"/>
              <a:ext cx="378903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系统实现过程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296" y="2425476"/>
            <a:ext cx="11611604" cy="1786932"/>
            <a:chOff x="0" y="2850092"/>
            <a:chExt cx="11717867" cy="1202267"/>
          </a:xfrm>
        </p:grpSpPr>
        <p:sp>
          <p:nvSpPr>
            <p:cNvPr id="10" name="Freeform 14"/>
            <p:cNvSpPr/>
            <p:nvPr/>
          </p:nvSpPr>
          <p:spPr bwMode="auto">
            <a:xfrm>
              <a:off x="0" y="3140076"/>
              <a:ext cx="11717867" cy="685800"/>
            </a:xfrm>
            <a:custGeom>
              <a:avLst/>
              <a:gdLst>
                <a:gd name="T0" fmla="*/ 5518 w 5536"/>
                <a:gd name="T1" fmla="*/ 196 h 324"/>
                <a:gd name="T2" fmla="*/ 5518 w 5536"/>
                <a:gd name="T3" fmla="*/ 128 h 324"/>
                <a:gd name="T4" fmla="*/ 5408 w 5536"/>
                <a:gd name="T5" fmla="*/ 18 h 324"/>
                <a:gd name="T6" fmla="*/ 5374 w 5536"/>
                <a:gd name="T7" fmla="*/ 32 h 324"/>
                <a:gd name="T8" fmla="*/ 5374 w 5536"/>
                <a:gd name="T9" fmla="*/ 82 h 324"/>
                <a:gd name="T10" fmla="*/ 5326 w 5536"/>
                <a:gd name="T11" fmla="*/ 130 h 324"/>
                <a:gd name="T12" fmla="*/ 0 w 5536"/>
                <a:gd name="T13" fmla="*/ 130 h 324"/>
                <a:gd name="T14" fmla="*/ 1 w 5536"/>
                <a:gd name="T15" fmla="*/ 193 h 324"/>
                <a:gd name="T16" fmla="*/ 5326 w 5536"/>
                <a:gd name="T17" fmla="*/ 194 h 324"/>
                <a:gd name="T18" fmla="*/ 5374 w 5536"/>
                <a:gd name="T19" fmla="*/ 242 h 324"/>
                <a:gd name="T20" fmla="*/ 5374 w 5536"/>
                <a:gd name="T21" fmla="*/ 292 h 324"/>
                <a:gd name="T22" fmla="*/ 5408 w 5536"/>
                <a:gd name="T23" fmla="*/ 306 h 324"/>
                <a:gd name="T24" fmla="*/ 5518 w 5536"/>
                <a:gd name="T25" fmla="*/ 1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36" h="324">
                  <a:moveTo>
                    <a:pt x="5518" y="196"/>
                  </a:moveTo>
                  <a:cubicBezTo>
                    <a:pt x="5536" y="176"/>
                    <a:pt x="5536" y="146"/>
                    <a:pt x="5518" y="128"/>
                  </a:cubicBezTo>
                  <a:cubicBezTo>
                    <a:pt x="5408" y="18"/>
                    <a:pt x="5408" y="18"/>
                    <a:pt x="5408" y="18"/>
                  </a:cubicBezTo>
                  <a:cubicBezTo>
                    <a:pt x="5390" y="0"/>
                    <a:pt x="5374" y="6"/>
                    <a:pt x="5374" y="32"/>
                  </a:cubicBezTo>
                  <a:cubicBezTo>
                    <a:pt x="5374" y="82"/>
                    <a:pt x="5374" y="82"/>
                    <a:pt x="5374" y="82"/>
                  </a:cubicBezTo>
                  <a:cubicBezTo>
                    <a:pt x="5374" y="108"/>
                    <a:pt x="5352" y="130"/>
                    <a:pt x="5326" y="130"/>
                  </a:cubicBezTo>
                  <a:cubicBezTo>
                    <a:pt x="1096" y="130"/>
                    <a:pt x="0" y="130"/>
                    <a:pt x="0" y="130"/>
                  </a:cubicBezTo>
                  <a:cubicBezTo>
                    <a:pt x="1" y="149"/>
                    <a:pt x="0" y="167"/>
                    <a:pt x="1" y="193"/>
                  </a:cubicBezTo>
                  <a:cubicBezTo>
                    <a:pt x="4231" y="193"/>
                    <a:pt x="5326" y="194"/>
                    <a:pt x="5326" y="194"/>
                  </a:cubicBezTo>
                  <a:cubicBezTo>
                    <a:pt x="5352" y="194"/>
                    <a:pt x="5374" y="214"/>
                    <a:pt x="5374" y="242"/>
                  </a:cubicBezTo>
                  <a:cubicBezTo>
                    <a:pt x="5374" y="292"/>
                    <a:pt x="5374" y="292"/>
                    <a:pt x="5374" y="292"/>
                  </a:cubicBezTo>
                  <a:cubicBezTo>
                    <a:pt x="5374" y="318"/>
                    <a:pt x="5390" y="324"/>
                    <a:pt x="5408" y="306"/>
                  </a:cubicBezTo>
                  <a:lnTo>
                    <a:pt x="5518" y="1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155" dirty="0">
                <a:latin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934451" y="2850092"/>
              <a:ext cx="1864783" cy="1202267"/>
              <a:chOff x="6700838" y="2136775"/>
              <a:chExt cx="1398587" cy="901700"/>
            </a:xfrm>
          </p:grpSpPr>
          <p:sp>
            <p:nvSpPr>
              <p:cNvPr id="22" name="Freeform 18"/>
              <p:cNvSpPr/>
              <p:nvPr/>
            </p:nvSpPr>
            <p:spPr bwMode="auto">
              <a:xfrm>
                <a:off x="6700838" y="2136775"/>
                <a:ext cx="1398587" cy="901700"/>
              </a:xfrm>
              <a:custGeom>
                <a:avLst/>
                <a:gdLst>
                  <a:gd name="T0" fmla="*/ 1039 w 1039"/>
                  <a:gd name="T1" fmla="*/ 0 h 671"/>
                  <a:gd name="T2" fmla="*/ 505 w 1039"/>
                  <a:gd name="T3" fmla="*/ 0 h 671"/>
                  <a:gd name="T4" fmla="*/ 0 w 1039"/>
                  <a:gd name="T5" fmla="*/ 671 h 671"/>
                  <a:gd name="T6" fmla="*/ 534 w 1039"/>
                  <a:gd name="T7" fmla="*/ 671 h 671"/>
                  <a:gd name="T8" fmla="*/ 1039 w 1039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9" h="671">
                    <a:moveTo>
                      <a:pt x="1039" y="0"/>
                    </a:moveTo>
                    <a:lnTo>
                      <a:pt x="505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>
                  <a:latin typeface="+mn-ea"/>
                </a:endParaRPr>
              </a:p>
            </p:txBody>
          </p:sp>
          <p:grpSp>
            <p:nvGrpSpPr>
              <p:cNvPr id="23" name="Group 19"/>
              <p:cNvGrpSpPr/>
              <p:nvPr/>
            </p:nvGrpSpPr>
            <p:grpSpPr bwMode="auto">
              <a:xfrm>
                <a:off x="7286625" y="2490788"/>
                <a:ext cx="241300" cy="217487"/>
                <a:chOff x="0" y="0"/>
                <a:chExt cx="152" cy="137"/>
              </a:xfrm>
            </p:grpSpPr>
            <p:sp>
              <p:nvSpPr>
                <p:cNvPr id="24" name="Freeform 20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109" cy="137"/>
                </a:xfrm>
                <a:custGeom>
                  <a:avLst/>
                  <a:gdLst>
                    <a:gd name="T0" fmla="*/ 53 w 55"/>
                    <a:gd name="T1" fmla="*/ 0 h 68"/>
                    <a:gd name="T2" fmla="*/ 3 w 55"/>
                    <a:gd name="T3" fmla="*/ 0 h 68"/>
                    <a:gd name="T4" fmla="*/ 0 w 55"/>
                    <a:gd name="T5" fmla="*/ 3 h 68"/>
                    <a:gd name="T6" fmla="*/ 0 w 55"/>
                    <a:gd name="T7" fmla="*/ 66 h 68"/>
                    <a:gd name="T8" fmla="*/ 3 w 55"/>
                    <a:gd name="T9" fmla="*/ 68 h 68"/>
                    <a:gd name="T10" fmla="*/ 53 w 55"/>
                    <a:gd name="T11" fmla="*/ 68 h 68"/>
                    <a:gd name="T12" fmla="*/ 53 w 55"/>
                    <a:gd name="T13" fmla="*/ 68 h 68"/>
                    <a:gd name="T14" fmla="*/ 55 w 55"/>
                    <a:gd name="T15" fmla="*/ 66 h 68"/>
                    <a:gd name="T16" fmla="*/ 55 w 55"/>
                    <a:gd name="T17" fmla="*/ 3 h 68"/>
                    <a:gd name="T18" fmla="*/ 53 w 55"/>
                    <a:gd name="T19" fmla="*/ 0 h 68"/>
                    <a:gd name="T20" fmla="*/ 34 w 55"/>
                    <a:gd name="T21" fmla="*/ 37 h 68"/>
                    <a:gd name="T22" fmla="*/ 28 w 55"/>
                    <a:gd name="T23" fmla="*/ 38 h 68"/>
                    <a:gd name="T24" fmla="*/ 25 w 55"/>
                    <a:gd name="T25" fmla="*/ 37 h 68"/>
                    <a:gd name="T26" fmla="*/ 11 w 55"/>
                    <a:gd name="T27" fmla="*/ 21 h 68"/>
                    <a:gd name="T28" fmla="*/ 15 w 55"/>
                    <a:gd name="T29" fmla="*/ 17 h 68"/>
                    <a:gd name="T30" fmla="*/ 18 w 55"/>
                    <a:gd name="T31" fmla="*/ 21 h 68"/>
                    <a:gd name="T32" fmla="*/ 28 w 55"/>
                    <a:gd name="T33" fmla="*/ 31 h 68"/>
                    <a:gd name="T34" fmla="*/ 28 w 55"/>
                    <a:gd name="T35" fmla="*/ 31 h 68"/>
                    <a:gd name="T36" fmla="*/ 34 w 55"/>
                    <a:gd name="T37" fmla="*/ 28 h 68"/>
                    <a:gd name="T38" fmla="*/ 38 w 55"/>
                    <a:gd name="T39" fmla="*/ 21 h 68"/>
                    <a:gd name="T40" fmla="*/ 41 w 55"/>
                    <a:gd name="T41" fmla="*/ 17 h 68"/>
                    <a:gd name="T42" fmla="*/ 45 w 55"/>
                    <a:gd name="T43" fmla="*/ 21 h 68"/>
                    <a:gd name="T44" fmla="*/ 34 w 55"/>
                    <a:gd name="T45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5" h="68">
                      <a:moveTo>
                        <a:pt x="5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67"/>
                        <a:pt x="1" y="68"/>
                        <a:pt x="3" y="68"/>
                      </a:cubicBez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5" y="68"/>
                        <a:pt x="55" y="67"/>
                        <a:pt x="55" y="66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1"/>
                        <a:pt x="54" y="0"/>
                        <a:pt x="53" y="0"/>
                      </a:cubicBezTo>
                      <a:close/>
                      <a:moveTo>
                        <a:pt x="34" y="37"/>
                      </a:moveTo>
                      <a:cubicBezTo>
                        <a:pt x="32" y="37"/>
                        <a:pt x="30" y="38"/>
                        <a:pt x="28" y="38"/>
                      </a:cubicBezTo>
                      <a:cubicBezTo>
                        <a:pt x="27" y="38"/>
                        <a:pt x="26" y="38"/>
                        <a:pt x="25" y="37"/>
                      </a:cubicBezTo>
                      <a:cubicBezTo>
                        <a:pt x="17" y="36"/>
                        <a:pt x="11" y="29"/>
                        <a:pt x="11" y="21"/>
                      </a:cubicBezTo>
                      <a:cubicBezTo>
                        <a:pt x="11" y="19"/>
                        <a:pt x="13" y="17"/>
                        <a:pt x="15" y="17"/>
                      </a:cubicBezTo>
                      <a:cubicBezTo>
                        <a:pt x="16" y="17"/>
                        <a:pt x="18" y="19"/>
                        <a:pt x="18" y="21"/>
                      </a:cubicBezTo>
                      <a:cubicBezTo>
                        <a:pt x="18" y="26"/>
                        <a:pt x="22" y="31"/>
                        <a:pt x="28" y="31"/>
                      </a:cubicBez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31" y="31"/>
                        <a:pt x="33" y="30"/>
                        <a:pt x="34" y="28"/>
                      </a:cubicBezTo>
                      <a:cubicBezTo>
                        <a:pt x="36" y="26"/>
                        <a:pt x="38" y="24"/>
                        <a:pt x="38" y="21"/>
                      </a:cubicBezTo>
                      <a:cubicBezTo>
                        <a:pt x="38" y="19"/>
                        <a:pt x="39" y="17"/>
                        <a:pt x="41" y="17"/>
                      </a:cubicBezTo>
                      <a:cubicBezTo>
                        <a:pt x="43" y="17"/>
                        <a:pt x="45" y="19"/>
                        <a:pt x="45" y="21"/>
                      </a:cubicBezTo>
                      <a:cubicBezTo>
                        <a:pt x="45" y="28"/>
                        <a:pt x="40" y="34"/>
                        <a:pt x="34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3155">
                    <a:latin typeface="+mn-ea"/>
                  </a:endParaRPr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125" y="44"/>
                  <a:ext cx="27" cy="93"/>
                </a:xfrm>
                <a:custGeom>
                  <a:avLst/>
                  <a:gdLst>
                    <a:gd name="T0" fmla="*/ 0 w 13"/>
                    <a:gd name="T1" fmla="*/ 3 h 46"/>
                    <a:gd name="T2" fmla="*/ 2 w 13"/>
                    <a:gd name="T3" fmla="*/ 0 h 46"/>
                    <a:gd name="T4" fmla="*/ 11 w 13"/>
                    <a:gd name="T5" fmla="*/ 0 h 46"/>
                    <a:gd name="T6" fmla="*/ 13 w 13"/>
                    <a:gd name="T7" fmla="*/ 3 h 46"/>
                    <a:gd name="T8" fmla="*/ 13 w 13"/>
                    <a:gd name="T9" fmla="*/ 44 h 46"/>
                    <a:gd name="T10" fmla="*/ 11 w 13"/>
                    <a:gd name="T11" fmla="*/ 46 h 46"/>
                    <a:gd name="T12" fmla="*/ 2 w 13"/>
                    <a:gd name="T13" fmla="*/ 46 h 46"/>
                    <a:gd name="T14" fmla="*/ 0 w 13"/>
                    <a:gd name="T15" fmla="*/ 44 h 46"/>
                    <a:gd name="T16" fmla="*/ 0 w 13"/>
                    <a:gd name="T17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46">
                      <a:moveTo>
                        <a:pt x="0" y="3"/>
                      </a:move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3" y="1"/>
                        <a:pt x="13" y="3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3" y="45"/>
                        <a:pt x="12" y="46"/>
                        <a:pt x="11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1" y="46"/>
                        <a:pt x="0" y="45"/>
                        <a:pt x="0" y="44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3155">
                    <a:latin typeface="+mn-ea"/>
                  </a:endParaRP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6443133" y="2850092"/>
              <a:ext cx="1862667" cy="1202267"/>
              <a:chOff x="4832350" y="2136775"/>
              <a:chExt cx="1397000" cy="901700"/>
            </a:xfrm>
          </p:grpSpPr>
          <p:sp>
            <p:nvSpPr>
              <p:cNvPr id="20" name="Freeform 17"/>
              <p:cNvSpPr/>
              <p:nvPr/>
            </p:nvSpPr>
            <p:spPr bwMode="auto">
              <a:xfrm>
                <a:off x="4832350" y="2136775"/>
                <a:ext cx="1397000" cy="901700"/>
              </a:xfrm>
              <a:custGeom>
                <a:avLst/>
                <a:gdLst>
                  <a:gd name="T0" fmla="*/ 1037 w 1037"/>
                  <a:gd name="T1" fmla="*/ 0 h 671"/>
                  <a:gd name="T2" fmla="*/ 503 w 1037"/>
                  <a:gd name="T3" fmla="*/ 0 h 671"/>
                  <a:gd name="T4" fmla="*/ 0 w 1037"/>
                  <a:gd name="T5" fmla="*/ 671 h 671"/>
                  <a:gd name="T6" fmla="*/ 534 w 1037"/>
                  <a:gd name="T7" fmla="*/ 671 h 671"/>
                  <a:gd name="T8" fmla="*/ 1037 w 1037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671">
                    <a:moveTo>
                      <a:pt x="1037" y="0"/>
                    </a:moveTo>
                    <a:lnTo>
                      <a:pt x="503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>
                  <a:latin typeface="+mn-ea"/>
                </a:endParaRPr>
              </a:p>
            </p:txBody>
          </p:sp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5418138" y="2479675"/>
                <a:ext cx="184150" cy="239713"/>
              </a:xfrm>
              <a:custGeom>
                <a:avLst/>
                <a:gdLst>
                  <a:gd name="T0" fmla="*/ 56 w 58"/>
                  <a:gd name="T1" fmla="*/ 30 h 76"/>
                  <a:gd name="T2" fmla="*/ 46 w 58"/>
                  <a:gd name="T3" fmla="*/ 30 h 76"/>
                  <a:gd name="T4" fmla="*/ 46 w 58"/>
                  <a:gd name="T5" fmla="*/ 17 h 76"/>
                  <a:gd name="T6" fmla="*/ 29 w 58"/>
                  <a:gd name="T7" fmla="*/ 0 h 76"/>
                  <a:gd name="T8" fmla="*/ 12 w 58"/>
                  <a:gd name="T9" fmla="*/ 17 h 76"/>
                  <a:gd name="T10" fmla="*/ 12 w 58"/>
                  <a:gd name="T11" fmla="*/ 30 h 76"/>
                  <a:gd name="T12" fmla="*/ 2 w 58"/>
                  <a:gd name="T13" fmla="*/ 30 h 76"/>
                  <a:gd name="T14" fmla="*/ 0 w 58"/>
                  <a:gd name="T15" fmla="*/ 32 h 76"/>
                  <a:gd name="T16" fmla="*/ 0 w 58"/>
                  <a:gd name="T17" fmla="*/ 74 h 76"/>
                  <a:gd name="T18" fmla="*/ 2 w 58"/>
                  <a:gd name="T19" fmla="*/ 76 h 76"/>
                  <a:gd name="T20" fmla="*/ 56 w 58"/>
                  <a:gd name="T21" fmla="*/ 76 h 76"/>
                  <a:gd name="T22" fmla="*/ 58 w 58"/>
                  <a:gd name="T23" fmla="*/ 74 h 76"/>
                  <a:gd name="T24" fmla="*/ 58 w 58"/>
                  <a:gd name="T25" fmla="*/ 32 h 76"/>
                  <a:gd name="T26" fmla="*/ 56 w 58"/>
                  <a:gd name="T27" fmla="*/ 30 h 76"/>
                  <a:gd name="T28" fmla="*/ 33 w 58"/>
                  <a:gd name="T29" fmla="*/ 56 h 76"/>
                  <a:gd name="T30" fmla="*/ 32 w 58"/>
                  <a:gd name="T31" fmla="*/ 56 h 76"/>
                  <a:gd name="T32" fmla="*/ 32 w 58"/>
                  <a:gd name="T33" fmla="*/ 59 h 76"/>
                  <a:gd name="T34" fmla="*/ 27 w 58"/>
                  <a:gd name="T35" fmla="*/ 59 h 76"/>
                  <a:gd name="T36" fmla="*/ 27 w 58"/>
                  <a:gd name="T37" fmla="*/ 56 h 76"/>
                  <a:gd name="T38" fmla="*/ 25 w 58"/>
                  <a:gd name="T39" fmla="*/ 56 h 76"/>
                  <a:gd name="T40" fmla="*/ 25 w 58"/>
                  <a:gd name="T41" fmla="*/ 48 h 76"/>
                  <a:gd name="T42" fmla="*/ 33 w 58"/>
                  <a:gd name="T43" fmla="*/ 48 h 76"/>
                  <a:gd name="T44" fmla="*/ 33 w 58"/>
                  <a:gd name="T45" fmla="*/ 56 h 76"/>
                  <a:gd name="T46" fmla="*/ 37 w 58"/>
                  <a:gd name="T47" fmla="*/ 30 h 76"/>
                  <a:gd name="T48" fmla="*/ 21 w 58"/>
                  <a:gd name="T49" fmla="*/ 30 h 76"/>
                  <a:gd name="T50" fmla="*/ 21 w 58"/>
                  <a:gd name="T51" fmla="*/ 17 h 76"/>
                  <a:gd name="T52" fmla="*/ 29 w 58"/>
                  <a:gd name="T53" fmla="*/ 9 h 76"/>
                  <a:gd name="T54" fmla="*/ 37 w 58"/>
                  <a:gd name="T55" fmla="*/ 17 h 76"/>
                  <a:gd name="T56" fmla="*/ 37 w 58"/>
                  <a:gd name="T57" fmla="*/ 3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8" h="76">
                    <a:moveTo>
                      <a:pt x="56" y="30"/>
                    </a:move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8"/>
                      <a:pt x="38" y="0"/>
                      <a:pt x="29" y="0"/>
                    </a:cubicBezTo>
                    <a:cubicBezTo>
                      <a:pt x="20" y="0"/>
                      <a:pt x="12" y="8"/>
                      <a:pt x="12" y="17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1"/>
                      <a:pt x="0" y="3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57" y="76"/>
                      <a:pt x="58" y="75"/>
                      <a:pt x="58" y="74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1"/>
                      <a:pt x="57" y="30"/>
                      <a:pt x="56" y="30"/>
                    </a:cubicBezTo>
                    <a:close/>
                    <a:moveTo>
                      <a:pt x="33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33" y="48"/>
                      <a:pt x="33" y="48"/>
                      <a:pt x="33" y="48"/>
                    </a:cubicBezTo>
                    <a:lnTo>
                      <a:pt x="33" y="56"/>
                    </a:lnTo>
                    <a:close/>
                    <a:moveTo>
                      <a:pt x="37" y="30"/>
                    </a:move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2"/>
                      <a:pt x="25" y="9"/>
                      <a:pt x="29" y="9"/>
                    </a:cubicBezTo>
                    <a:cubicBezTo>
                      <a:pt x="34" y="9"/>
                      <a:pt x="37" y="12"/>
                      <a:pt x="37" y="17"/>
                    </a:cubicBez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05251" y="2850092"/>
              <a:ext cx="1864783" cy="1202267"/>
              <a:chOff x="2928938" y="2136775"/>
              <a:chExt cx="1398587" cy="901700"/>
            </a:xfrm>
          </p:grpSpPr>
          <p:sp>
            <p:nvSpPr>
              <p:cNvPr id="18" name="Freeform 16"/>
              <p:cNvSpPr/>
              <p:nvPr/>
            </p:nvSpPr>
            <p:spPr bwMode="auto">
              <a:xfrm>
                <a:off x="2928938" y="2136775"/>
                <a:ext cx="1398587" cy="901700"/>
              </a:xfrm>
              <a:custGeom>
                <a:avLst/>
                <a:gdLst>
                  <a:gd name="T0" fmla="*/ 1039 w 1039"/>
                  <a:gd name="T1" fmla="*/ 0 h 671"/>
                  <a:gd name="T2" fmla="*/ 505 w 1039"/>
                  <a:gd name="T3" fmla="*/ 0 h 671"/>
                  <a:gd name="T4" fmla="*/ 0 w 1039"/>
                  <a:gd name="T5" fmla="*/ 671 h 671"/>
                  <a:gd name="T6" fmla="*/ 534 w 1039"/>
                  <a:gd name="T7" fmla="*/ 671 h 671"/>
                  <a:gd name="T8" fmla="*/ 1039 w 1039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9" h="671">
                    <a:moveTo>
                      <a:pt x="1039" y="0"/>
                    </a:moveTo>
                    <a:lnTo>
                      <a:pt x="505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>
                  <a:latin typeface="+mn-ea"/>
                </a:endParaRPr>
              </a:p>
            </p:txBody>
          </p:sp>
          <p:sp>
            <p:nvSpPr>
              <p:cNvPr id="19" name="Freeform 23"/>
              <p:cNvSpPr/>
              <p:nvPr/>
            </p:nvSpPr>
            <p:spPr bwMode="auto">
              <a:xfrm>
                <a:off x="3509963" y="2479675"/>
                <a:ext cx="201612" cy="239713"/>
              </a:xfrm>
              <a:custGeom>
                <a:avLst/>
                <a:gdLst>
                  <a:gd name="T0" fmla="*/ 40 w 63"/>
                  <a:gd name="T1" fmla="*/ 51 h 76"/>
                  <a:gd name="T2" fmla="*/ 37 w 63"/>
                  <a:gd name="T3" fmla="*/ 49 h 76"/>
                  <a:gd name="T4" fmla="*/ 25 w 63"/>
                  <a:gd name="T5" fmla="*/ 49 h 76"/>
                  <a:gd name="T6" fmla="*/ 23 w 63"/>
                  <a:gd name="T7" fmla="*/ 51 h 76"/>
                  <a:gd name="T8" fmla="*/ 23 w 63"/>
                  <a:gd name="T9" fmla="*/ 74 h 76"/>
                  <a:gd name="T10" fmla="*/ 20 w 63"/>
                  <a:gd name="T11" fmla="*/ 76 h 76"/>
                  <a:gd name="T12" fmla="*/ 2 w 63"/>
                  <a:gd name="T13" fmla="*/ 76 h 76"/>
                  <a:gd name="T14" fmla="*/ 0 w 63"/>
                  <a:gd name="T15" fmla="*/ 74 h 76"/>
                  <a:gd name="T16" fmla="*/ 0 w 63"/>
                  <a:gd name="T17" fmla="*/ 33 h 76"/>
                  <a:gd name="T18" fmla="*/ 1 w 63"/>
                  <a:gd name="T19" fmla="*/ 29 h 76"/>
                  <a:gd name="T20" fmla="*/ 29 w 63"/>
                  <a:gd name="T21" fmla="*/ 1 h 76"/>
                  <a:gd name="T22" fmla="*/ 33 w 63"/>
                  <a:gd name="T23" fmla="*/ 1 h 76"/>
                  <a:gd name="T24" fmla="*/ 61 w 63"/>
                  <a:gd name="T25" fmla="*/ 29 h 76"/>
                  <a:gd name="T26" fmla="*/ 63 w 63"/>
                  <a:gd name="T27" fmla="*/ 33 h 76"/>
                  <a:gd name="T28" fmla="*/ 63 w 63"/>
                  <a:gd name="T29" fmla="*/ 74 h 76"/>
                  <a:gd name="T30" fmla="*/ 60 w 63"/>
                  <a:gd name="T31" fmla="*/ 76 h 76"/>
                  <a:gd name="T32" fmla="*/ 42 w 63"/>
                  <a:gd name="T33" fmla="*/ 76 h 76"/>
                  <a:gd name="T34" fmla="*/ 40 w 63"/>
                  <a:gd name="T35" fmla="*/ 74 h 76"/>
                  <a:gd name="T36" fmla="*/ 40 w 63"/>
                  <a:gd name="T37" fmla="*/ 5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76">
                    <a:moveTo>
                      <a:pt x="40" y="51"/>
                    </a:moveTo>
                    <a:cubicBezTo>
                      <a:pt x="40" y="50"/>
                      <a:pt x="39" y="49"/>
                      <a:pt x="37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50"/>
                      <a:pt x="23" y="51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5"/>
                      <a:pt x="22" y="76"/>
                      <a:pt x="20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1" y="76"/>
                      <a:pt x="0" y="75"/>
                      <a:pt x="0" y="7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0"/>
                      <a:pt x="1" y="2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2" y="0"/>
                      <a:pt x="33" y="1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62" y="30"/>
                      <a:pt x="63" y="32"/>
                      <a:pt x="63" y="33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3" y="75"/>
                      <a:pt x="62" y="76"/>
                      <a:pt x="60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1" y="76"/>
                      <a:pt x="40" y="75"/>
                      <a:pt x="40" y="74"/>
                    </a:cubicBezTo>
                    <a:lnTo>
                      <a:pt x="4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71600" y="2850092"/>
              <a:ext cx="1862667" cy="1202267"/>
              <a:chOff x="1028700" y="2136775"/>
              <a:chExt cx="1397000" cy="901700"/>
            </a:xfrm>
          </p:grpSpPr>
          <p:sp>
            <p:nvSpPr>
              <p:cNvPr id="16" name="Freeform 15"/>
              <p:cNvSpPr/>
              <p:nvPr/>
            </p:nvSpPr>
            <p:spPr bwMode="auto">
              <a:xfrm>
                <a:off x="1028700" y="2136775"/>
                <a:ext cx="1397000" cy="901700"/>
              </a:xfrm>
              <a:custGeom>
                <a:avLst/>
                <a:gdLst>
                  <a:gd name="T0" fmla="*/ 1037 w 1037"/>
                  <a:gd name="T1" fmla="*/ 0 h 671"/>
                  <a:gd name="T2" fmla="*/ 503 w 1037"/>
                  <a:gd name="T3" fmla="*/ 0 h 671"/>
                  <a:gd name="T4" fmla="*/ 0 w 1037"/>
                  <a:gd name="T5" fmla="*/ 671 h 671"/>
                  <a:gd name="T6" fmla="*/ 534 w 1037"/>
                  <a:gd name="T7" fmla="*/ 671 h 671"/>
                  <a:gd name="T8" fmla="*/ 1037 w 1037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671">
                    <a:moveTo>
                      <a:pt x="1037" y="0"/>
                    </a:moveTo>
                    <a:lnTo>
                      <a:pt x="503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 dirty="0">
                  <a:latin typeface="+mn-ea"/>
                </a:endParaRPr>
              </a:p>
            </p:txBody>
          </p:sp>
          <p:sp>
            <p:nvSpPr>
              <p:cNvPr id="17" name="Freeform 24"/>
              <p:cNvSpPr/>
              <p:nvPr/>
            </p:nvSpPr>
            <p:spPr bwMode="auto">
              <a:xfrm>
                <a:off x="1617663" y="2479675"/>
                <a:ext cx="177800" cy="239713"/>
              </a:xfrm>
              <a:custGeom>
                <a:avLst/>
                <a:gdLst>
                  <a:gd name="T0" fmla="*/ 55 w 56"/>
                  <a:gd name="T1" fmla="*/ 63 h 76"/>
                  <a:gd name="T2" fmla="*/ 35 w 56"/>
                  <a:gd name="T3" fmla="*/ 51 h 76"/>
                  <a:gd name="T4" fmla="*/ 35 w 56"/>
                  <a:gd name="T5" fmla="*/ 45 h 76"/>
                  <a:gd name="T6" fmla="*/ 43 w 56"/>
                  <a:gd name="T7" fmla="*/ 35 h 76"/>
                  <a:gd name="T8" fmla="*/ 47 w 56"/>
                  <a:gd name="T9" fmla="*/ 31 h 76"/>
                  <a:gd name="T10" fmla="*/ 47 w 56"/>
                  <a:gd name="T11" fmla="*/ 30 h 76"/>
                  <a:gd name="T12" fmla="*/ 46 w 56"/>
                  <a:gd name="T13" fmla="*/ 21 h 76"/>
                  <a:gd name="T14" fmla="*/ 44 w 56"/>
                  <a:gd name="T15" fmla="*/ 20 h 76"/>
                  <a:gd name="T16" fmla="*/ 44 w 56"/>
                  <a:gd name="T17" fmla="*/ 16 h 76"/>
                  <a:gd name="T18" fmla="*/ 28 w 56"/>
                  <a:gd name="T19" fmla="*/ 0 h 76"/>
                  <a:gd name="T20" fmla="*/ 12 w 56"/>
                  <a:gd name="T21" fmla="*/ 16 h 76"/>
                  <a:gd name="T22" fmla="*/ 12 w 56"/>
                  <a:gd name="T23" fmla="*/ 20 h 76"/>
                  <a:gd name="T24" fmla="*/ 10 w 56"/>
                  <a:gd name="T25" fmla="*/ 21 h 76"/>
                  <a:gd name="T26" fmla="*/ 9 w 56"/>
                  <a:gd name="T27" fmla="*/ 30 h 76"/>
                  <a:gd name="T28" fmla="*/ 9 w 56"/>
                  <a:gd name="T29" fmla="*/ 31 h 76"/>
                  <a:gd name="T30" fmla="*/ 13 w 56"/>
                  <a:gd name="T31" fmla="*/ 35 h 76"/>
                  <a:gd name="T32" fmla="*/ 21 w 56"/>
                  <a:gd name="T33" fmla="*/ 45 h 76"/>
                  <a:gd name="T34" fmla="*/ 21 w 56"/>
                  <a:gd name="T35" fmla="*/ 51 h 76"/>
                  <a:gd name="T36" fmla="*/ 1 w 56"/>
                  <a:gd name="T37" fmla="*/ 62 h 76"/>
                  <a:gd name="T38" fmla="*/ 1 w 56"/>
                  <a:gd name="T39" fmla="*/ 70 h 76"/>
                  <a:gd name="T40" fmla="*/ 1 w 56"/>
                  <a:gd name="T41" fmla="*/ 71 h 76"/>
                  <a:gd name="T42" fmla="*/ 2 w 56"/>
                  <a:gd name="T43" fmla="*/ 71 h 76"/>
                  <a:gd name="T44" fmla="*/ 28 w 56"/>
                  <a:gd name="T45" fmla="*/ 76 h 76"/>
                  <a:gd name="T46" fmla="*/ 54 w 56"/>
                  <a:gd name="T47" fmla="*/ 71 h 76"/>
                  <a:gd name="T48" fmla="*/ 55 w 56"/>
                  <a:gd name="T49" fmla="*/ 71 h 76"/>
                  <a:gd name="T50" fmla="*/ 55 w 56"/>
                  <a:gd name="T51" fmla="*/ 70 h 76"/>
                  <a:gd name="T52" fmla="*/ 55 w 56"/>
                  <a:gd name="T53" fmla="*/ 6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55" y="63"/>
                    </a:moveTo>
                    <a:cubicBezTo>
                      <a:pt x="54" y="56"/>
                      <a:pt x="39" y="52"/>
                      <a:pt x="35" y="51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3"/>
                      <a:pt x="42" y="39"/>
                      <a:pt x="43" y="35"/>
                    </a:cubicBezTo>
                    <a:cubicBezTo>
                      <a:pt x="45" y="34"/>
                      <a:pt x="47" y="34"/>
                      <a:pt x="47" y="31"/>
                    </a:cubicBezTo>
                    <a:cubicBezTo>
                      <a:pt x="47" y="31"/>
                      <a:pt x="47" y="31"/>
                      <a:pt x="47" y="30"/>
                    </a:cubicBezTo>
                    <a:cubicBezTo>
                      <a:pt x="48" y="26"/>
                      <a:pt x="48" y="22"/>
                      <a:pt x="46" y="21"/>
                    </a:cubicBezTo>
                    <a:cubicBezTo>
                      <a:pt x="46" y="20"/>
                      <a:pt x="45" y="20"/>
                      <a:pt x="44" y="2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7"/>
                      <a:pt x="37" y="0"/>
                      <a:pt x="28" y="0"/>
                    </a:cubicBezTo>
                    <a:cubicBezTo>
                      <a:pt x="19" y="0"/>
                      <a:pt x="12" y="7"/>
                      <a:pt x="12" y="16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0"/>
                      <a:pt x="10" y="20"/>
                      <a:pt x="10" y="21"/>
                    </a:cubicBezTo>
                    <a:cubicBezTo>
                      <a:pt x="8" y="22"/>
                      <a:pt x="8" y="26"/>
                      <a:pt x="9" y="30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4"/>
                      <a:pt x="11" y="34"/>
                      <a:pt x="13" y="35"/>
                    </a:cubicBezTo>
                    <a:cubicBezTo>
                      <a:pt x="14" y="39"/>
                      <a:pt x="17" y="43"/>
                      <a:pt x="21" y="45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7" y="52"/>
                      <a:pt x="2" y="56"/>
                      <a:pt x="1" y="62"/>
                    </a:cubicBezTo>
                    <a:cubicBezTo>
                      <a:pt x="1" y="63"/>
                      <a:pt x="0" y="65"/>
                      <a:pt x="1" y="70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13" y="76"/>
                      <a:pt x="28" y="76"/>
                    </a:cubicBezTo>
                    <a:cubicBezTo>
                      <a:pt x="43" y="76"/>
                      <a:pt x="54" y="71"/>
                      <a:pt x="54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6" y="65"/>
                      <a:pt x="55" y="63"/>
                      <a:pt x="55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155">
                  <a:latin typeface="+mn-ea"/>
                </a:endParaRPr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916118" y="4586729"/>
            <a:ext cx="2037176" cy="13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840" b="1" dirty="0">
                <a:latin typeface="+mn-ea"/>
                <a:cs typeface="Hiragino Sans GB W3" charset="-122"/>
              </a:rPr>
              <a:t>6.30-7.2</a:t>
            </a:r>
            <a:endParaRPr lang="en-US" altLang="zh-CN" sz="1840" b="1" dirty="0">
              <a:latin typeface="+mn-ea"/>
              <a:cs typeface="Hiragino Sans GB W3" charset="-122"/>
            </a:endParaRPr>
          </a:p>
          <a:p>
            <a:pPr algn="ctr">
              <a:spcBef>
                <a:spcPts val="790"/>
              </a:spcBef>
            </a:pPr>
            <a:r>
              <a:rPr lang="zh-CN" altLang="en-US" sz="1840" b="1" dirty="0">
                <a:latin typeface="+mn-ea"/>
                <a:cs typeface="Hiragino Sans GB W3" charset="-122"/>
              </a:rPr>
              <a:t>确定主方向采用网页形式，并确定框架</a:t>
            </a:r>
            <a:endParaRPr lang="zh-CN" altLang="en-US" sz="1840" b="1" dirty="0">
              <a:latin typeface="+mn-ea"/>
              <a:cs typeface="Hiragino Sans GB W3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16233" y="4586729"/>
            <a:ext cx="2037176" cy="104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840" b="1" dirty="0">
                <a:latin typeface="+mn-ea"/>
                <a:cs typeface="Hiragino Sans GB W3" charset="-122"/>
              </a:rPr>
              <a:t>7.2-7.6</a:t>
            </a:r>
            <a:endParaRPr lang="en-US" altLang="zh-CN" sz="1840" b="1" dirty="0">
              <a:latin typeface="+mn-ea"/>
              <a:cs typeface="Hiragino Sans GB W3" charset="-122"/>
            </a:endParaRPr>
          </a:p>
          <a:p>
            <a:pPr algn="ctr">
              <a:spcBef>
                <a:spcPts val="790"/>
              </a:spcBef>
            </a:pPr>
            <a:r>
              <a:rPr lang="zh-CN" altLang="en-US" sz="1840" b="1" dirty="0">
                <a:latin typeface="+mn-ea"/>
                <a:cs typeface="Hiragino Sans GB W3" charset="-122"/>
              </a:rPr>
              <a:t>分工合作，制作网页</a:t>
            </a:r>
            <a:endParaRPr lang="zh-CN" altLang="en-US" sz="1840" b="1" dirty="0">
              <a:latin typeface="+mn-ea"/>
              <a:cs typeface="Hiragino Sans GB W3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21833" y="4561819"/>
            <a:ext cx="2037176" cy="104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840" b="1" dirty="0">
                <a:latin typeface="+mn-ea"/>
                <a:cs typeface="Hiragino Sans GB W3" charset="-122"/>
              </a:rPr>
              <a:t>7.7-7.13</a:t>
            </a:r>
            <a:endParaRPr lang="en-US" altLang="zh-CN" sz="1840" b="1" dirty="0">
              <a:latin typeface="+mn-ea"/>
              <a:cs typeface="Hiragino Sans GB W3" charset="-122"/>
            </a:endParaRPr>
          </a:p>
          <a:p>
            <a:pPr algn="ctr">
              <a:spcBef>
                <a:spcPts val="790"/>
              </a:spcBef>
            </a:pPr>
            <a:r>
              <a:rPr lang="zh-CN" altLang="en-US" sz="1840" b="1" dirty="0">
                <a:latin typeface="+mn-ea"/>
                <a:cs typeface="Hiragino Sans GB W3" charset="-122"/>
              </a:rPr>
              <a:t>继续学习，修改完善</a:t>
            </a:r>
            <a:endParaRPr lang="zh-CN" altLang="en-US" sz="1840" b="1" dirty="0">
              <a:latin typeface="+mn-ea"/>
              <a:cs typeface="Hiragino Sans GB W3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21948" y="4561819"/>
            <a:ext cx="2037176" cy="13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840" b="1" dirty="0">
                <a:latin typeface="+mn-ea"/>
                <a:cs typeface="Hiragino Sans GB W3" charset="-122"/>
              </a:rPr>
              <a:t>7.14-7.15</a:t>
            </a:r>
            <a:endParaRPr lang="en-US" altLang="zh-CN" sz="1840" b="1" dirty="0">
              <a:latin typeface="+mn-ea"/>
              <a:cs typeface="Hiragino Sans GB W3" charset="-122"/>
            </a:endParaRPr>
          </a:p>
          <a:p>
            <a:pPr algn="ctr">
              <a:spcBef>
                <a:spcPts val="790"/>
              </a:spcBef>
            </a:pPr>
            <a:r>
              <a:rPr lang="zh-CN" altLang="en-US" sz="1840" b="1" dirty="0">
                <a:latin typeface="+mn-ea"/>
                <a:cs typeface="Hiragino Sans GB W3" charset="-122"/>
              </a:rPr>
              <a:t>总结，完成实训报告和准备答辩材料</a:t>
            </a:r>
            <a:endParaRPr lang="zh-CN" altLang="en-US" sz="1840" b="1" dirty="0">
              <a:latin typeface="+mn-ea"/>
              <a:cs typeface="Hiragino Sans GB W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3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MEDIACOVER_FLAG" val="1"/>
</p:tagLst>
</file>

<file path=ppt/tags/tag3.xml><?xml version="1.0" encoding="utf-8"?>
<p:tagLst xmlns:p="http://schemas.openxmlformats.org/presentationml/2006/main">
  <p:tag name="KSO_WM_MEDIACOVER_FLAG" val="1"/>
</p:tagLst>
</file>

<file path=ppt/tags/tag4.xml><?xml version="1.0" encoding="utf-8"?>
<p:tagLst xmlns:p="http://schemas.openxmlformats.org/presentationml/2006/main">
  <p:tag name="ISPRING_ULTRA_SCORM_COURSE_ID" val="64713664-BC3D-46C0-9550-BB4C29D5CF7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eM90q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d4z3SmigejpNAAAAawAAABsAAAB1bml2ZXJzYWwvdW5pdmVyc2FsLnBuZy54bWyzsa/IzVEoSy0qzszPs1Uy1DNQsrfj5bIpKEoty0wtV6gAihnpGUCAkkKlrZIJErc8M6UkA6jCwNgYIZiRmpmeUWKrZG5uChfUB5oJAFBLAQIAABQAAgAIAESUV0cjtE77+wIAALAIAAAUAAAAAAAAAAEAAAAAAAAAAAB1bml2ZXJzYWwvcGxheWVyLnhtbFBLAQIAABQAAgAIAHeM90qHb5M5aCsAALNWAAAXAAAAAAAAAAAAAAAAAC0DAAB1bml2ZXJzYWwvdW5pdmVyc2FsLnBuZ1BLAQIAABQAAgAIAHeM90pooHo6TQAAAGsAAAAbAAAAAAAAAAEAAAAAAMouAAB1bml2ZXJzYWwvdW5pdmVyc2FsLnBuZy54bWxQSwUGAAAAAAMAAwDQAAAAUC8AAAAA"/>
  <p:tag name="ISPRING_PRESENTATION_TITLE" val="年中工作汇报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3405</Words>
  <Application>WPS 演示</Application>
  <PresentationFormat>自定义</PresentationFormat>
  <Paragraphs>210</Paragraphs>
  <Slides>17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经典综艺体简</vt:lpstr>
      <vt:lpstr>Agency FB</vt:lpstr>
      <vt:lpstr>Impact</vt:lpstr>
      <vt:lpstr>微软雅黑</vt:lpstr>
      <vt:lpstr>Century Gothic</vt:lpstr>
      <vt:lpstr>黑体</vt:lpstr>
      <vt:lpstr>等线 Light</vt:lpstr>
      <vt:lpstr>等线</vt:lpstr>
      <vt:lpstr>Arial Unicode MS</vt:lpstr>
      <vt:lpstr>Hiragino Sans GB W3</vt:lpstr>
      <vt:lpstr>Lato</vt:lpstr>
      <vt:lpstr>MS PGothic</vt:lpstr>
      <vt:lpstr>Arial</vt:lpstr>
      <vt:lpstr>Open Sans</vt:lpstr>
      <vt:lpstr>Segoe Print</vt:lpstr>
      <vt:lpstr>冬青黑体简体中文 W3</vt:lpstr>
      <vt:lpstr>Roboto Black</vt:lpstr>
      <vt:lpstr>Arial Black</vt:lpstr>
      <vt:lpstr>幼圆</vt:lpstr>
      <vt:lpstr>华文黑体</vt:lpstr>
      <vt:lpstr>Wide Latin</vt:lpstr>
      <vt:lpstr>第一PPT，www.1ppt.com</vt:lpstr>
      <vt:lpstr>1_第一PPT，www.1ppt.com</vt:lpstr>
      <vt:lpstr>Visio.Drawing.6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>第一PPT</dc:creator>
  <cp:keywords>www.1ppt.com</cp:keywords>
  <dc:description>www.1ppt.com</dc:description>
  <cp:lastModifiedBy>°夏日、secret</cp:lastModifiedBy>
  <cp:revision>43</cp:revision>
  <dcterms:created xsi:type="dcterms:W3CDTF">2018-06-01T23:46:00Z</dcterms:created>
  <dcterms:modified xsi:type="dcterms:W3CDTF">2019-07-16T01:32:53Z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