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26"/>
  </p:notesMasterIdLst>
  <p:sldIdLst>
    <p:sldId id="262" r:id="rId2"/>
    <p:sldId id="264" r:id="rId3"/>
    <p:sldId id="303" r:id="rId4"/>
    <p:sldId id="292" r:id="rId5"/>
    <p:sldId id="305" r:id="rId6"/>
    <p:sldId id="287" r:id="rId7"/>
    <p:sldId id="308" r:id="rId8"/>
    <p:sldId id="309" r:id="rId9"/>
    <p:sldId id="310" r:id="rId10"/>
    <p:sldId id="311" r:id="rId11"/>
    <p:sldId id="312" r:id="rId12"/>
    <p:sldId id="315" r:id="rId13"/>
    <p:sldId id="290" r:id="rId14"/>
    <p:sldId id="335" r:id="rId15"/>
    <p:sldId id="336" r:id="rId16"/>
    <p:sldId id="337" r:id="rId17"/>
    <p:sldId id="338" r:id="rId18"/>
    <p:sldId id="314" r:id="rId19"/>
    <p:sldId id="325" r:id="rId20"/>
    <p:sldId id="330" r:id="rId21"/>
    <p:sldId id="331" r:id="rId22"/>
    <p:sldId id="332" r:id="rId23"/>
    <p:sldId id="318" r:id="rId24"/>
    <p:sldId id="334" r:id="rId25"/>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05"/>
    <a:srgbClr val="115686"/>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17" autoAdjust="0"/>
  </p:normalViewPr>
  <p:slideViewPr>
    <p:cSldViewPr snapToGrid="0">
      <p:cViewPr varScale="1">
        <p:scale>
          <a:sx n="65" d="100"/>
          <a:sy n="65" d="100"/>
        </p:scale>
        <p:origin x="72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422CF-0D80-45B7-804E-B558B97AB2E8}" type="datetimeFigureOut">
              <a:rPr lang="zh-CN" altLang="en-US" smtClean="0"/>
              <a:t>2019/7/15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8C390-5DFC-4387-A3E4-66C09358981A}" type="slidenum">
              <a:rPr lang="zh-CN" altLang="en-US" smtClean="0"/>
              <a:t>‹#›</a:t>
            </a:fld>
            <a:endParaRPr lang="zh-CN" altLang="en-US"/>
          </a:p>
        </p:txBody>
      </p:sp>
    </p:spTree>
    <p:extLst>
      <p:ext uri="{BB962C8B-B14F-4D97-AF65-F5344CB8AC3E}">
        <p14:creationId xmlns:p14="http://schemas.microsoft.com/office/powerpoint/2010/main" val="88387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8087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37556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14862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85067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52483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CF849C2A-8E95-4FC5-A23A-17CF15F70009}" type="slidenum">
              <a:rPr lang="zh-CN" altLang="en-US" smtClean="0">
                <a:solidFill>
                  <a:prstClr val="black"/>
                </a:solidFill>
              </a:rPr>
              <a:pPr defTabSz="914400">
                <a:defRPr/>
              </a:pPr>
              <a:t>23</a:t>
            </a:fld>
            <a:endParaRPr lang="zh-CN" altLang="en-US">
              <a:solidFill>
                <a:prstClr val="black"/>
              </a:solidFill>
            </a:endParaRPr>
          </a:p>
        </p:txBody>
      </p:sp>
    </p:spTree>
    <p:extLst>
      <p:ext uri="{BB962C8B-B14F-4D97-AF65-F5344CB8AC3E}">
        <p14:creationId xmlns:p14="http://schemas.microsoft.com/office/powerpoint/2010/main" val="84758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3360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CF849C2A-8E95-4FC5-A23A-17CF15F70009}" type="slidenum">
              <a:rPr lang="zh-CN" altLang="en-US" smtClean="0">
                <a:solidFill>
                  <a:prstClr val="black"/>
                </a:solidFill>
              </a:rPr>
              <a:pPr defTabSz="914400">
                <a:defRPr/>
              </a:pPr>
              <a:t>3</a:t>
            </a:fld>
            <a:endParaRPr lang="zh-CN" altLang="en-US">
              <a:solidFill>
                <a:prstClr val="black"/>
              </a:solidFill>
            </a:endParaRPr>
          </a:p>
        </p:txBody>
      </p:sp>
    </p:spTree>
    <p:extLst>
      <p:ext uri="{BB962C8B-B14F-4D97-AF65-F5344CB8AC3E}">
        <p14:creationId xmlns:p14="http://schemas.microsoft.com/office/powerpoint/2010/main" val="3829600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76567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CF849C2A-8E95-4FC5-A23A-17CF15F70009}" type="slidenum">
              <a:rPr lang="zh-CN" altLang="en-US" smtClean="0">
                <a:solidFill>
                  <a:prstClr val="black"/>
                </a:solidFill>
              </a:rPr>
              <a:pPr defTabSz="914400">
                <a:defRPr/>
              </a:pPr>
              <a:t>5</a:t>
            </a:fld>
            <a:endParaRPr lang="zh-CN" altLang="en-US">
              <a:solidFill>
                <a:prstClr val="black"/>
              </a:solidFill>
            </a:endParaRPr>
          </a:p>
        </p:txBody>
      </p:sp>
    </p:spTree>
    <p:extLst>
      <p:ext uri="{BB962C8B-B14F-4D97-AF65-F5344CB8AC3E}">
        <p14:creationId xmlns:p14="http://schemas.microsoft.com/office/powerpoint/2010/main" val="2694838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9694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59583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CF849C2A-8E95-4FC5-A23A-17CF15F70009}" type="slidenum">
              <a:rPr lang="zh-CN" altLang="en-US" smtClean="0">
                <a:solidFill>
                  <a:prstClr val="black"/>
                </a:solidFill>
              </a:rPr>
              <a:pPr defTabSz="914400">
                <a:defRPr/>
              </a:pPr>
              <a:t>12</a:t>
            </a:fld>
            <a:endParaRPr lang="zh-CN" altLang="en-US">
              <a:solidFill>
                <a:prstClr val="black"/>
              </a:solidFill>
            </a:endParaRPr>
          </a:p>
        </p:txBody>
      </p:sp>
    </p:spTree>
    <p:extLst>
      <p:ext uri="{BB962C8B-B14F-4D97-AF65-F5344CB8AC3E}">
        <p14:creationId xmlns:p14="http://schemas.microsoft.com/office/powerpoint/2010/main" val="71365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CF849C2A-8E95-4FC5-A23A-17CF15F70009}" type="slidenum">
              <a:rPr lang="zh-CN" altLang="en-US" smtClean="0">
                <a:solidFill>
                  <a:prstClr val="black"/>
                </a:solidFill>
              </a:rPr>
              <a:pPr defTabSz="914400">
                <a:defRPr/>
              </a:pPr>
              <a:t>18</a:t>
            </a:fld>
            <a:endParaRPr lang="zh-CN" altLang="en-US">
              <a:solidFill>
                <a:prstClr val="black"/>
              </a:solidFill>
            </a:endParaRPr>
          </a:p>
        </p:txBody>
      </p:sp>
    </p:spTree>
    <p:extLst>
      <p:ext uri="{BB962C8B-B14F-4D97-AF65-F5344CB8AC3E}">
        <p14:creationId xmlns:p14="http://schemas.microsoft.com/office/powerpoint/2010/main" val="3943790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包图网">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F6170A63-E7C7-4B53-A212-9F97EC6A101C}"/>
              </a:ext>
            </a:extLst>
          </p:cNvPr>
          <p:cNvSpPr>
            <a:spLocks noGrp="1"/>
          </p:cNvSpPr>
          <p:nvPr>
            <p:ph type="dt" sz="half" idx="10"/>
          </p:nvPr>
        </p:nvSpPr>
        <p:spPr>
          <a:xfrm>
            <a:off x="838200" y="6356350"/>
            <a:ext cx="2743200" cy="365125"/>
          </a:xfrm>
          <a:prstGeom prst="rect">
            <a:avLst/>
          </a:prstGeom>
        </p:spPr>
        <p:txBody>
          <a:bodyPr/>
          <a:lstStyle/>
          <a:p>
            <a:fld id="{B588C729-B8A5-4B8D-BA6D-5AE061BB0DBD}" type="datetimeFigureOut">
              <a:rPr lang="zh-CN" altLang="en-US" smtClean="0"/>
              <a:t>2019/7/15</a:t>
            </a:fld>
            <a:endParaRPr lang="zh-CN" altLang="en-US"/>
          </a:p>
        </p:txBody>
      </p:sp>
      <p:sp>
        <p:nvSpPr>
          <p:cNvPr id="3" name="页脚占位符 2">
            <a:extLst>
              <a:ext uri="{FF2B5EF4-FFF2-40B4-BE49-F238E27FC236}">
                <a16:creationId xmlns="" xmlns:a16="http://schemas.microsoft.com/office/drawing/2014/main" id="{8C93A1E2-1538-4285-94F6-570757C30BF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B189CD98-4736-4B92-A87F-4633658D9ABE}"/>
              </a:ext>
            </a:extLst>
          </p:cNvPr>
          <p:cNvSpPr>
            <a:spLocks noGrp="1"/>
          </p:cNvSpPr>
          <p:nvPr>
            <p:ph type="sldNum" sz="quarter" idx="12"/>
          </p:nvPr>
        </p:nvSpPr>
        <p:spPr>
          <a:xfrm>
            <a:off x="8610600" y="6356350"/>
            <a:ext cx="2743200" cy="365125"/>
          </a:xfrm>
          <a:prstGeom prst="rect">
            <a:avLst/>
          </a:prstGeom>
        </p:spPr>
        <p:txBody>
          <a:bodyPr/>
          <a:lstStyle/>
          <a:p>
            <a:fld id="{0A40D237-2A2B-4C32-B218-72E994CEDD6C}" type="slidenum">
              <a:rPr lang="zh-CN" altLang="en-US" smtClean="0"/>
              <a:t>‹#›</a:t>
            </a:fld>
            <a:endParaRPr lang="zh-CN" altLang="en-US"/>
          </a:p>
        </p:txBody>
      </p:sp>
      <p:pic>
        <p:nvPicPr>
          <p:cNvPr id="6" name="图片 5" descr="图片包含 滑雪, 雪花&#10;&#10;已生成高可信度的说明">
            <a:extLst>
              <a:ext uri="{FF2B5EF4-FFF2-40B4-BE49-F238E27FC236}">
                <a16:creationId xmlns="" xmlns:a16="http://schemas.microsoft.com/office/drawing/2014/main" id="{0FD4CB60-A5AF-4F54-ABCC-86EE0F7FF8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014925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51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263149"/>
      </p:ext>
    </p:extLst>
  </p:cSld>
  <p:clrMap bg1="lt1" tx1="dk1" bg2="lt2" tx2="dk2" accent1="accent1" accent2="accent2" accent3="accent3" accent4="accent4" accent5="accent5" accent6="accent6" hlink="hlink" folHlink="folHlink"/>
  <p:sldLayoutIdLst>
    <p:sldLayoutId id="2147483657" r:id="rId1"/>
    <p:sldLayoutId id="2147483658" r:id="rId2"/>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slide" Target="slide17.xml"/><Relationship Id="rId1" Type="http://schemas.openxmlformats.org/officeDocument/2006/relationships/slideLayout" Target="../slideLayouts/slideLayout1.xml"/><Relationship Id="rId6" Type="http://schemas.openxmlformats.org/officeDocument/2006/relationships/slide" Target="slide15.xml"/><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4.png"/><Relationship Id="rId4" Type="http://schemas.openxmlformats.org/officeDocument/2006/relationships/slide" Target="slide16.xml"/><Relationship Id="rId9"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jpg"/><Relationship Id="rId5" Type="http://schemas.microsoft.com/office/2007/relationships/hdphoto" Target="../media/hdphoto1.wdp"/><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8.jpg"/><Relationship Id="rId1" Type="http://schemas.openxmlformats.org/officeDocument/2006/relationships/slideLayout" Target="../slideLayouts/slideLayout1.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15003" y="461935"/>
            <a:ext cx="5253201" cy="5752307"/>
            <a:chOff x="3415003" y="461935"/>
            <a:chExt cx="5253201" cy="5752307"/>
          </a:xfrm>
        </p:grpSpPr>
        <p:cxnSp>
          <p:nvCxnSpPr>
            <p:cNvPr id="30" name="直接连接符 29"/>
            <p:cNvCxnSpPr/>
            <p:nvPr/>
          </p:nvCxnSpPr>
          <p:spPr>
            <a:xfrm>
              <a:off x="3489388" y="461935"/>
              <a:ext cx="1917435" cy="19174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750769" y="4296807"/>
              <a:ext cx="1917435" cy="19174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3489388" y="4296807"/>
              <a:ext cx="507040" cy="507041"/>
            </a:xfrm>
            <a:prstGeom prst="ellipse">
              <a:avLst/>
            </a:prstGeom>
            <a:solidFill>
              <a:srgbClr val="FC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a:off x="3415003" y="2165238"/>
              <a:ext cx="327904" cy="327904"/>
            </a:xfrm>
            <a:prstGeom prst="ellipse">
              <a:avLst/>
            </a:prstGeom>
            <a:solidFill>
              <a:srgbClr val="FC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a:off x="5696179" y="3994343"/>
              <a:ext cx="214133" cy="214133"/>
            </a:xfrm>
            <a:prstGeom prst="ellipse">
              <a:avLst/>
            </a:prstGeom>
            <a:solidFill>
              <a:srgbClr val="FC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a:off x="5589113" y="2272305"/>
              <a:ext cx="107066" cy="107066"/>
            </a:xfrm>
            <a:prstGeom prst="ellipse">
              <a:avLst/>
            </a:prstGeom>
            <a:solidFill>
              <a:srgbClr val="FC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7" name="椭圆 56"/>
            <p:cNvSpPr/>
            <p:nvPr/>
          </p:nvSpPr>
          <p:spPr>
            <a:xfrm>
              <a:off x="4448106" y="3787546"/>
              <a:ext cx="107066" cy="107066"/>
            </a:xfrm>
            <a:prstGeom prst="ellipse">
              <a:avLst/>
            </a:prstGeom>
            <a:solidFill>
              <a:srgbClr val="FC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8" name="椭圆 57"/>
            <p:cNvSpPr/>
            <p:nvPr/>
          </p:nvSpPr>
          <p:spPr>
            <a:xfrm>
              <a:off x="7230127" y="3936113"/>
              <a:ext cx="84475" cy="84475"/>
            </a:xfrm>
            <a:prstGeom prst="ellipse">
              <a:avLst/>
            </a:prstGeom>
            <a:solidFill>
              <a:srgbClr val="FC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9" name="椭圆 58"/>
            <p:cNvSpPr/>
            <p:nvPr/>
          </p:nvSpPr>
          <p:spPr>
            <a:xfrm>
              <a:off x="8109370" y="2998043"/>
              <a:ext cx="107066" cy="107066"/>
            </a:xfrm>
            <a:prstGeom prst="ellipse">
              <a:avLst/>
            </a:prstGeom>
            <a:solidFill>
              <a:srgbClr val="FC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0" name="椭圆 59"/>
            <p:cNvSpPr/>
            <p:nvPr/>
          </p:nvSpPr>
          <p:spPr>
            <a:xfrm>
              <a:off x="7794163" y="2783911"/>
              <a:ext cx="214133" cy="214133"/>
            </a:xfrm>
            <a:prstGeom prst="ellipse">
              <a:avLst/>
            </a:prstGeom>
            <a:solidFill>
              <a:srgbClr val="FC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1" name="椭圆 60"/>
            <p:cNvSpPr/>
            <p:nvPr/>
          </p:nvSpPr>
          <p:spPr>
            <a:xfrm>
              <a:off x="7058232" y="1612397"/>
              <a:ext cx="405977" cy="405977"/>
            </a:xfrm>
            <a:prstGeom prst="ellipse">
              <a:avLst/>
            </a:prstGeom>
            <a:solidFill>
              <a:srgbClr val="FC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2" name="椭圆 61"/>
            <p:cNvSpPr/>
            <p:nvPr/>
          </p:nvSpPr>
          <p:spPr>
            <a:xfrm>
              <a:off x="5353290" y="3380428"/>
              <a:ext cx="107066" cy="107066"/>
            </a:xfrm>
            <a:prstGeom prst="ellipse">
              <a:avLst/>
            </a:prstGeom>
            <a:solidFill>
              <a:srgbClr val="FCBB01">
                <a:alpha val="5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椭圆 62"/>
            <p:cNvSpPr/>
            <p:nvPr/>
          </p:nvSpPr>
          <p:spPr>
            <a:xfrm>
              <a:off x="4833333" y="2837444"/>
              <a:ext cx="107066" cy="107066"/>
            </a:xfrm>
            <a:prstGeom prst="ellipse">
              <a:avLst/>
            </a:prstGeom>
            <a:solidFill>
              <a:srgbClr val="FCBB01">
                <a:alpha val="5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4" name="椭圆 63"/>
            <p:cNvSpPr/>
            <p:nvPr/>
          </p:nvSpPr>
          <p:spPr>
            <a:xfrm>
              <a:off x="5749712" y="2890978"/>
              <a:ext cx="107066" cy="107066"/>
            </a:xfrm>
            <a:prstGeom prst="ellipse">
              <a:avLst/>
            </a:prstGeom>
            <a:solidFill>
              <a:srgbClr val="FCBB01">
                <a:alpha val="5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椭圆 64"/>
            <p:cNvSpPr/>
            <p:nvPr/>
          </p:nvSpPr>
          <p:spPr>
            <a:xfrm>
              <a:off x="5229755" y="2347995"/>
              <a:ext cx="107066" cy="107066"/>
            </a:xfrm>
            <a:prstGeom prst="ellipse">
              <a:avLst/>
            </a:prstGeom>
            <a:solidFill>
              <a:srgbClr val="FCBB01">
                <a:alpha val="5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椭圆 65"/>
            <p:cNvSpPr/>
            <p:nvPr/>
          </p:nvSpPr>
          <p:spPr>
            <a:xfrm>
              <a:off x="7464210" y="2777670"/>
              <a:ext cx="107066" cy="107066"/>
            </a:xfrm>
            <a:prstGeom prst="ellipse">
              <a:avLst/>
            </a:prstGeom>
            <a:solidFill>
              <a:srgbClr val="FCBB01">
                <a:alpha val="5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椭圆 66"/>
            <p:cNvSpPr/>
            <p:nvPr/>
          </p:nvSpPr>
          <p:spPr>
            <a:xfrm>
              <a:off x="7256282" y="3119525"/>
              <a:ext cx="107066" cy="107066"/>
            </a:xfrm>
            <a:prstGeom prst="ellipse">
              <a:avLst/>
            </a:prstGeom>
            <a:solidFill>
              <a:srgbClr val="FCBB01">
                <a:alpha val="5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8" name="椭圆 67"/>
            <p:cNvSpPr/>
            <p:nvPr/>
          </p:nvSpPr>
          <p:spPr>
            <a:xfrm>
              <a:off x="6750769" y="2831203"/>
              <a:ext cx="107066" cy="107066"/>
            </a:xfrm>
            <a:prstGeom prst="ellipse">
              <a:avLst/>
            </a:prstGeom>
            <a:solidFill>
              <a:srgbClr val="FCBB01">
                <a:alpha val="5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椭圆 68"/>
            <p:cNvSpPr/>
            <p:nvPr/>
          </p:nvSpPr>
          <p:spPr>
            <a:xfrm>
              <a:off x="5787582" y="3075217"/>
              <a:ext cx="292084" cy="292084"/>
            </a:xfrm>
            <a:prstGeom prst="ellipse">
              <a:avLst/>
            </a:prstGeom>
            <a:solidFill>
              <a:srgbClr val="FCBB01"/>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4" name="文本框 23">
            <a:extLst>
              <a:ext uri="{FF2B5EF4-FFF2-40B4-BE49-F238E27FC236}">
                <a16:creationId xmlns="" xmlns:a16="http://schemas.microsoft.com/office/drawing/2014/main" id="{8ED0F10C-7497-4968-8B89-9C39A49E9B85}"/>
              </a:ext>
            </a:extLst>
          </p:cNvPr>
          <p:cNvSpPr txBox="1"/>
          <p:nvPr/>
        </p:nvSpPr>
        <p:spPr>
          <a:xfrm>
            <a:off x="1273169" y="2791710"/>
            <a:ext cx="9167217" cy="110799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dirty="0" smtClean="0">
                <a:ln>
                  <a:noFill/>
                </a:ln>
                <a:solidFill>
                  <a:srgbClr val="142938"/>
                </a:solidFill>
                <a:effectLst/>
                <a:uLnTx/>
                <a:uFillTx/>
                <a:latin typeface="+mj-ea"/>
                <a:ea typeface="+mj-ea"/>
                <a:cs typeface="经典综艺体简" panose="02010609000101010101" pitchFamily="49" charset="-122"/>
              </a:rPr>
              <a:t>外包管理系统</a:t>
            </a:r>
            <a:endParaRPr kumimoji="0" lang="zh-CN" altLang="en-US" sz="6600" b="1" i="0" u="none" strike="noStrike" kern="1200" cap="none" spc="0" normalizeH="0" baseline="0" noProof="0" dirty="0">
              <a:ln>
                <a:noFill/>
              </a:ln>
              <a:solidFill>
                <a:srgbClr val="142938"/>
              </a:solidFill>
              <a:effectLst/>
              <a:uLnTx/>
              <a:uFillTx/>
              <a:latin typeface="+mj-ea"/>
              <a:ea typeface="+mj-ea"/>
              <a:cs typeface="经典综艺体简" panose="02010609000101010101" pitchFamily="49" charset="-122"/>
            </a:endParaRPr>
          </a:p>
        </p:txBody>
      </p:sp>
      <p:grpSp>
        <p:nvGrpSpPr>
          <p:cNvPr id="107" name="组合 106"/>
          <p:cNvGrpSpPr/>
          <p:nvPr/>
        </p:nvGrpSpPr>
        <p:grpSpPr>
          <a:xfrm>
            <a:off x="0" y="312986"/>
            <a:ext cx="3048000" cy="1697391"/>
            <a:chOff x="-1" y="312986"/>
            <a:chExt cx="3457575" cy="1925478"/>
          </a:xfrm>
        </p:grpSpPr>
        <p:pic>
          <p:nvPicPr>
            <p:cNvPr id="55" name="图片 54">
              <a:extLst>
                <a:ext uri="{FF2B5EF4-FFF2-40B4-BE49-F238E27FC236}">
                  <a16:creationId xmlns="" xmlns:a16="http://schemas.microsoft.com/office/drawing/2014/main" id="{C4D4247A-591A-42E2-A4EF-22634BC4B8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927" r="9796" b="21840"/>
            <a:stretch/>
          </p:blipFill>
          <p:spPr>
            <a:xfrm>
              <a:off x="-1" y="312986"/>
              <a:ext cx="3457575" cy="1925478"/>
            </a:xfrm>
            <a:prstGeom prst="rect">
              <a:avLst/>
            </a:prstGeom>
          </p:spPr>
        </p:pic>
        <p:pic>
          <p:nvPicPr>
            <p:cNvPr id="56" name="图片 55"/>
            <p:cNvPicPr/>
            <p:nvPr/>
          </p:nvPicPr>
          <p:blipFill rotWithShape="1">
            <a:blip r:embed="rId4" cstate="print">
              <a:extLst>
                <a:ext uri="{28A0092B-C50C-407E-A947-70E740481C1C}">
                  <a14:useLocalDpi xmlns:a14="http://schemas.microsoft.com/office/drawing/2010/main" val="0"/>
                </a:ext>
              </a:extLst>
            </a:blip>
            <a:srcRect r="75000"/>
            <a:stretch/>
          </p:blipFill>
          <p:spPr bwMode="auto">
            <a:xfrm>
              <a:off x="629708" y="715337"/>
              <a:ext cx="1132417" cy="1116005"/>
            </a:xfrm>
            <a:prstGeom prst="rect">
              <a:avLst/>
            </a:prstGeom>
            <a:noFill/>
            <a:ln>
              <a:noFill/>
            </a:ln>
          </p:spPr>
        </p:pic>
      </p:grpSp>
      <p:sp>
        <p:nvSpPr>
          <p:cNvPr id="108" name="文本框 107"/>
          <p:cNvSpPr txBox="1"/>
          <p:nvPr/>
        </p:nvSpPr>
        <p:spPr>
          <a:xfrm>
            <a:off x="6857835" y="5088589"/>
            <a:ext cx="3238500" cy="523220"/>
          </a:xfrm>
          <a:prstGeom prst="rect">
            <a:avLst/>
          </a:prstGeom>
          <a:noFill/>
        </p:spPr>
        <p:txBody>
          <a:bodyPr wrap="square" rtlCol="0">
            <a:spAutoFit/>
          </a:bodyPr>
          <a:lstStyle/>
          <a:p>
            <a:r>
              <a:rPr lang="zh-CN" altLang="en-US" sz="2800" b="1" dirty="0" smtClean="0">
                <a:latin typeface="华文楷体" panose="02010600040101010101" pitchFamily="2" charset="-122"/>
                <a:ea typeface="华文楷体" panose="02010600040101010101" pitchFamily="2" charset="-122"/>
              </a:rPr>
              <a:t>汇报</a:t>
            </a:r>
            <a:r>
              <a:rPr lang="zh-CN" altLang="en-US" sz="2800" b="1" dirty="0">
                <a:latin typeface="华文楷体" panose="02010600040101010101" pitchFamily="2" charset="-122"/>
                <a:ea typeface="华文楷体" panose="02010600040101010101" pitchFamily="2" charset="-122"/>
              </a:rPr>
              <a:t>小</a:t>
            </a:r>
            <a:r>
              <a:rPr lang="zh-CN" altLang="en-US" sz="2800" b="1" dirty="0" smtClean="0">
                <a:latin typeface="华文楷体" panose="02010600040101010101" pitchFamily="2" charset="-122"/>
                <a:ea typeface="华文楷体" panose="02010600040101010101" pitchFamily="2" charset="-122"/>
              </a:rPr>
              <a:t>组：</a:t>
            </a:r>
            <a:r>
              <a:rPr lang="en-US" altLang="zh-CN" sz="2800" b="1" dirty="0" smtClean="0">
                <a:latin typeface="华文楷体" panose="02010600040101010101" pitchFamily="2" charset="-122"/>
                <a:ea typeface="华文楷体" panose="02010600040101010101" pitchFamily="2" charset="-122"/>
              </a:rPr>
              <a:t>19</a:t>
            </a:r>
            <a:r>
              <a:rPr lang="zh-CN" altLang="en-US" sz="2800" b="1" dirty="0" smtClean="0">
                <a:latin typeface="华文楷体" panose="02010600040101010101" pitchFamily="2" charset="-122"/>
                <a:ea typeface="华文楷体" panose="02010600040101010101" pitchFamily="2" charset="-122"/>
              </a:rPr>
              <a:t>组</a:t>
            </a:r>
            <a:endParaRPr lang="zh-CN" altLang="en-US" sz="2800" b="1" dirty="0">
              <a:latin typeface="华文楷体" panose="02010600040101010101" pitchFamily="2" charset="-122"/>
              <a:ea typeface="华文楷体" panose="02010600040101010101" pitchFamily="2" charset="-122"/>
            </a:endParaRPr>
          </a:p>
        </p:txBody>
      </p:sp>
      <p:sp>
        <p:nvSpPr>
          <p:cNvPr id="29" name="文本框 28"/>
          <p:cNvSpPr txBox="1"/>
          <p:nvPr/>
        </p:nvSpPr>
        <p:spPr>
          <a:xfrm>
            <a:off x="6857835" y="5591836"/>
            <a:ext cx="5534025" cy="461665"/>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项目</a:t>
            </a:r>
            <a:r>
              <a:rPr lang="zh-CN" altLang="en-US" sz="2400" b="1" dirty="0" smtClean="0">
                <a:latin typeface="华文楷体" panose="02010600040101010101" pitchFamily="2" charset="-122"/>
                <a:ea typeface="华文楷体" panose="02010600040101010101" pitchFamily="2" charset="-122"/>
              </a:rPr>
              <a:t>组成员：全洪杰    崔敏    曹弼钦</a:t>
            </a:r>
            <a:endParaRPr lang="zh-CN" altLang="en-US"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5962514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56" y="-119064"/>
            <a:ext cx="10515888" cy="7409683"/>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3723919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28587" y="223837"/>
            <a:ext cx="11934825" cy="6410325"/>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1710322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xmlns="" id="{56ADA21B-4869-47A1-914A-ED59026C99C3}"/>
              </a:ext>
            </a:extLst>
          </p:cNvPr>
          <p:cNvSpPr txBox="1"/>
          <p:nvPr/>
        </p:nvSpPr>
        <p:spPr>
          <a:xfrm>
            <a:off x="1473072" y="2845142"/>
            <a:ext cx="1864487" cy="1446550"/>
          </a:xfrm>
          <a:prstGeom prst="rect">
            <a:avLst/>
          </a:prstGeom>
          <a:noFill/>
        </p:spPr>
        <p:txBody>
          <a:bodyPr wrap="square" rtlCol="0">
            <a:spAutoFit/>
          </a:bodyPr>
          <a:lstStyle/>
          <a:p>
            <a:pPr algn="ctr" defTabSz="914400">
              <a:defRPr/>
            </a:pPr>
            <a:r>
              <a:rPr lang="en-US" altLang="zh-CN" sz="4400" b="1" dirty="0">
                <a:solidFill>
                  <a:srgbClr val="142938"/>
                </a:solidFill>
                <a:latin typeface="微软雅黑"/>
              </a:rPr>
              <a:t>PART </a:t>
            </a:r>
            <a:r>
              <a:rPr lang="en-US" altLang="zh-CN" sz="4400" b="1" dirty="0" smtClean="0">
                <a:solidFill>
                  <a:srgbClr val="142938"/>
                </a:solidFill>
                <a:latin typeface="微软雅黑"/>
              </a:rPr>
              <a:t>03</a:t>
            </a:r>
            <a:endParaRPr lang="en-US" altLang="zh-CN" sz="4400" b="1" dirty="0">
              <a:solidFill>
                <a:srgbClr val="142938"/>
              </a:solidFill>
              <a:latin typeface="微软雅黑"/>
            </a:endParaRPr>
          </a:p>
        </p:txBody>
      </p:sp>
      <p:sp>
        <p:nvSpPr>
          <p:cNvPr id="4" name="文本框 3">
            <a:extLst>
              <a:ext uri="{FF2B5EF4-FFF2-40B4-BE49-F238E27FC236}">
                <a16:creationId xmlns:a16="http://schemas.microsoft.com/office/drawing/2014/main" xmlns="" id="{7D7DC5D2-6D98-48DE-8E5C-D20651A00016}"/>
              </a:ext>
            </a:extLst>
          </p:cNvPr>
          <p:cNvSpPr txBox="1"/>
          <p:nvPr/>
        </p:nvSpPr>
        <p:spPr>
          <a:xfrm>
            <a:off x="6383481" y="2747253"/>
            <a:ext cx="4640113" cy="830997"/>
          </a:xfrm>
          <a:prstGeom prst="rect">
            <a:avLst/>
          </a:prstGeom>
          <a:noFill/>
        </p:spPr>
        <p:txBody>
          <a:bodyPr wrap="square" rtlCol="0">
            <a:spAutoFit/>
            <a:scene3d>
              <a:camera prst="orthographicFront"/>
              <a:lightRig rig="threePt" dir="t"/>
            </a:scene3d>
            <a:sp3d contourW="12700"/>
          </a:bodyPr>
          <a:lstStyle/>
          <a:p>
            <a:pPr defTabSz="914400">
              <a:defRPr/>
            </a:pPr>
            <a:r>
              <a:rPr lang="zh-CN" altLang="en-US" sz="4800" b="1" dirty="0" smtClean="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开发工具</a:t>
            </a:r>
            <a:endParaRPr lang="zh-CN" altLang="en-US" sz="4800" b="1"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17" name="等腰三角形 16">
            <a:extLst>
              <a:ext uri="{FF2B5EF4-FFF2-40B4-BE49-F238E27FC236}">
                <a16:creationId xmlns:a16="http://schemas.microsoft.com/office/drawing/2014/main" xmlns="" id="{F006F6EE-4F24-49B1-8812-894CF4759346}"/>
              </a:ext>
            </a:extLst>
          </p:cNvPr>
          <p:cNvSpPr/>
          <p:nvPr/>
        </p:nvSpPr>
        <p:spPr>
          <a:xfrm rot="7200000">
            <a:off x="10789024" y="3375623"/>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endParaRPr>
          </a:p>
        </p:txBody>
      </p:sp>
      <p:cxnSp>
        <p:nvCxnSpPr>
          <p:cNvPr id="19" name="直接连接符 18"/>
          <p:cNvCxnSpPr/>
          <p:nvPr/>
        </p:nvCxnSpPr>
        <p:spPr>
          <a:xfrm flipV="1">
            <a:off x="5978013" y="3725733"/>
            <a:ext cx="5246962" cy="9833"/>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2320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hlinkClick r:id="rId2" action="ppaction://hlinksldjump"/>
          </p:cNvPr>
          <p:cNvPicPr>
            <a:picLocks noChangeAspect="1"/>
          </p:cNvPicPr>
          <p:nvPr/>
        </p:nvPicPr>
        <p:blipFill rotWithShape="1">
          <a:blip r:embed="rId3">
            <a:extLst>
              <a:ext uri="{28A0092B-C50C-407E-A947-70E740481C1C}">
                <a14:useLocalDpi xmlns:a14="http://schemas.microsoft.com/office/drawing/2010/main" val="0"/>
              </a:ext>
            </a:extLst>
          </a:blip>
          <a:srcRect l="20000" r="20000"/>
          <a:stretch/>
        </p:blipFill>
        <p:spPr>
          <a:xfrm>
            <a:off x="9184451" y="1954845"/>
            <a:ext cx="2365002" cy="2956253"/>
          </a:xfrm>
          <a:prstGeom prst="rect">
            <a:avLst/>
          </a:prstGeom>
        </p:spPr>
      </p:pic>
      <p:pic>
        <p:nvPicPr>
          <p:cNvPr id="14" name="图片 13">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6987" y="1978670"/>
            <a:ext cx="2369574" cy="2932428"/>
          </a:xfrm>
          <a:prstGeom prst="rect">
            <a:avLst/>
          </a:prstGeom>
        </p:spPr>
      </p:pic>
      <p:pic>
        <p:nvPicPr>
          <p:cNvPr id="12" name="图片 11">
            <a:hlinkClick r:id="rId6" action="ppaction://hlinksldjump"/>
          </p:cNvPr>
          <p:cNvPicPr>
            <a:picLocks noChangeAspect="1"/>
          </p:cNvPicPr>
          <p:nvPr/>
        </p:nvPicPr>
        <p:blipFill rotWithShape="1">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l="18000" t="10000" r="18000" b="10000"/>
          <a:stretch/>
        </p:blipFill>
        <p:spPr>
          <a:xfrm>
            <a:off x="3480189" y="1944916"/>
            <a:ext cx="2365002" cy="2956253"/>
          </a:xfrm>
          <a:prstGeom prst="rect">
            <a:avLst/>
          </a:prstGeom>
        </p:spPr>
      </p:pic>
      <p:pic>
        <p:nvPicPr>
          <p:cNvPr id="10" name="图片 9">
            <a:hlinkClick r:id="rId9" action="ppaction://hlinksldjump"/>
          </p:cNvPr>
          <p:cNvPicPr>
            <a:picLocks noChangeAspect="1"/>
          </p:cNvPicPr>
          <p:nvPr/>
        </p:nvPicPr>
        <p:blipFill rotWithShape="1">
          <a:blip r:embed="rId10">
            <a:extLst>
              <a:ext uri="{28A0092B-C50C-407E-A947-70E740481C1C}">
                <a14:useLocalDpi xmlns:a14="http://schemas.microsoft.com/office/drawing/2010/main" val="0"/>
              </a:ext>
            </a:extLst>
          </a:blip>
          <a:srcRect l="18000" t="10000" r="18000" b="10000"/>
          <a:stretch/>
        </p:blipFill>
        <p:spPr>
          <a:xfrm>
            <a:off x="644833" y="1980655"/>
            <a:ext cx="2345942" cy="2932428"/>
          </a:xfrm>
          <a:prstGeom prst="rect">
            <a:avLst/>
          </a:prstGeom>
          <a:noFill/>
          <a:ln>
            <a:noFill/>
          </a:ln>
        </p:spPr>
      </p:pic>
      <p:sp>
        <p:nvSpPr>
          <p:cNvPr id="63" name="TextBox 66"/>
          <p:cNvSpPr txBox="1"/>
          <p:nvPr/>
        </p:nvSpPr>
        <p:spPr>
          <a:xfrm>
            <a:off x="1864487" y="445794"/>
            <a:ext cx="1908473" cy="523220"/>
          </a:xfrm>
          <a:prstGeom prst="rect">
            <a:avLst/>
          </a:prstGeom>
          <a:noFill/>
        </p:spPr>
        <p:txBody>
          <a:bodyPr wrap="square" rtlCol="0">
            <a:spAutoFit/>
          </a:bodyPr>
          <a:lstStyle/>
          <a:p>
            <a:pPr algn="ctr"/>
            <a:r>
              <a:rPr lang="zh-CN" altLang="en-US" sz="2800" b="1" dirty="0" smtClean="0">
                <a:solidFill>
                  <a:schemeClr val="tx2"/>
                </a:solidFill>
                <a:latin typeface="Lato Regular"/>
                <a:cs typeface="Lato Regular"/>
              </a:rPr>
              <a:t>开发工具</a:t>
            </a:r>
            <a:endParaRPr lang="id-ID" sz="2800" b="1" dirty="0">
              <a:solidFill>
                <a:schemeClr val="tx2"/>
              </a:solidFill>
              <a:latin typeface="Lato Regular"/>
              <a:cs typeface="Lato Regular"/>
            </a:endParaRPr>
          </a:p>
        </p:txBody>
      </p:sp>
      <p:pic>
        <p:nvPicPr>
          <p:cNvPr id="85" name="图片 84">
            <a:extLst>
              <a:ext uri="{FF2B5EF4-FFF2-40B4-BE49-F238E27FC236}">
                <a16:creationId xmlns="" xmlns:a16="http://schemas.microsoft.com/office/drawing/2014/main" id="{6A24BB50-9251-47DB-B3E5-EF111BF04057}"/>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 t="27927" r="23069" b="21840"/>
          <a:stretch/>
        </p:blipFill>
        <p:spPr>
          <a:xfrm>
            <a:off x="0" y="54350"/>
            <a:ext cx="1864487" cy="1217453"/>
          </a:xfrm>
          <a:prstGeom prst="rect">
            <a:avLst/>
          </a:prstGeom>
        </p:spPr>
      </p:pic>
      <p:sp>
        <p:nvSpPr>
          <p:cNvPr id="86" name="文本框 85">
            <a:extLst>
              <a:ext uri="{FF2B5EF4-FFF2-40B4-BE49-F238E27FC236}">
                <a16:creationId xmlns="" xmlns:a16="http://schemas.microsoft.com/office/drawing/2014/main" id="{56ADA21B-4869-47A1-914A-ED59026C99C3}"/>
              </a:ext>
            </a:extLst>
          </p:cNvPr>
          <p:cNvSpPr txBox="1"/>
          <p:nvPr/>
        </p:nvSpPr>
        <p:spPr>
          <a:xfrm>
            <a:off x="408877" y="401466"/>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spTree>
    <p:extLst>
      <p:ext uri="{BB962C8B-B14F-4D97-AF65-F5344CB8AC3E}">
        <p14:creationId xmlns:p14="http://schemas.microsoft.com/office/powerpoint/2010/main" val="339666275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l="20000" r="20000"/>
          <a:stretch/>
        </p:blipFill>
        <p:spPr>
          <a:xfrm>
            <a:off x="9184451" y="1954845"/>
            <a:ext cx="2365002" cy="2956253"/>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987" y="1978670"/>
            <a:ext cx="2369574" cy="2932428"/>
          </a:xfrm>
          <a:prstGeom prst="rect">
            <a:avLst/>
          </a:prstGeom>
        </p:spPr>
      </p:pic>
      <p:pic>
        <p:nvPicPr>
          <p:cNvPr id="12" name="图片 11"/>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18000" t="10000" r="18000" b="10000"/>
          <a:stretch/>
        </p:blipFill>
        <p:spPr>
          <a:xfrm>
            <a:off x="3480189" y="1944916"/>
            <a:ext cx="2365002" cy="2956253"/>
          </a:xfrm>
          <a:prstGeom prst="rect">
            <a:avLst/>
          </a:prstGeom>
        </p:spPr>
      </p:pic>
      <p:pic>
        <p:nvPicPr>
          <p:cNvPr id="10" name="图片 9"/>
          <p:cNvPicPr>
            <a:picLocks noChangeAspect="1"/>
          </p:cNvPicPr>
          <p:nvPr/>
        </p:nvPicPr>
        <p:blipFill rotWithShape="1">
          <a:blip r:embed="rId6">
            <a:extLst>
              <a:ext uri="{28A0092B-C50C-407E-A947-70E740481C1C}">
                <a14:useLocalDpi xmlns:a14="http://schemas.microsoft.com/office/drawing/2010/main" val="0"/>
              </a:ext>
            </a:extLst>
          </a:blip>
          <a:srcRect l="18000" t="10000" r="18000" b="10000"/>
          <a:stretch/>
        </p:blipFill>
        <p:spPr>
          <a:xfrm>
            <a:off x="644833" y="1980655"/>
            <a:ext cx="2345942" cy="2932428"/>
          </a:xfrm>
          <a:prstGeom prst="rect">
            <a:avLst/>
          </a:prstGeom>
          <a:noFill/>
          <a:ln>
            <a:noFill/>
          </a:ln>
        </p:spPr>
      </p:pic>
      <p:sp>
        <p:nvSpPr>
          <p:cNvPr id="63" name="TextBox 66"/>
          <p:cNvSpPr txBox="1"/>
          <p:nvPr/>
        </p:nvSpPr>
        <p:spPr>
          <a:xfrm>
            <a:off x="1864487" y="445794"/>
            <a:ext cx="1908473" cy="523220"/>
          </a:xfrm>
          <a:prstGeom prst="rect">
            <a:avLst/>
          </a:prstGeom>
          <a:noFill/>
        </p:spPr>
        <p:txBody>
          <a:bodyPr wrap="square" rtlCol="0">
            <a:spAutoFit/>
          </a:bodyPr>
          <a:lstStyle/>
          <a:p>
            <a:pPr algn="ctr"/>
            <a:r>
              <a:rPr lang="zh-CN" altLang="en-US" sz="2800" b="1" dirty="0" smtClean="0">
                <a:solidFill>
                  <a:schemeClr val="tx2"/>
                </a:solidFill>
                <a:latin typeface="Lato Regular"/>
                <a:cs typeface="Lato Regular"/>
              </a:rPr>
              <a:t>开发工具</a:t>
            </a:r>
            <a:endParaRPr lang="id-ID" sz="2800" b="1" dirty="0">
              <a:solidFill>
                <a:schemeClr val="tx2"/>
              </a:solidFill>
              <a:latin typeface="Lato Regular"/>
              <a:cs typeface="Lato Regular"/>
            </a:endParaRPr>
          </a:p>
        </p:txBody>
      </p:sp>
      <p:pic>
        <p:nvPicPr>
          <p:cNvPr id="85" name="图片 84">
            <a:extLst>
              <a:ext uri="{FF2B5EF4-FFF2-40B4-BE49-F238E27FC236}">
                <a16:creationId xmlns="" xmlns:a16="http://schemas.microsoft.com/office/drawing/2014/main" id="{6A24BB50-9251-47DB-B3E5-EF111BF0405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 t="27927" r="23069" b="21840"/>
          <a:stretch/>
        </p:blipFill>
        <p:spPr>
          <a:xfrm>
            <a:off x="0" y="54350"/>
            <a:ext cx="1864487" cy="1217453"/>
          </a:xfrm>
          <a:prstGeom prst="rect">
            <a:avLst/>
          </a:prstGeom>
        </p:spPr>
      </p:pic>
      <p:sp>
        <p:nvSpPr>
          <p:cNvPr id="86" name="文本框 85">
            <a:extLst>
              <a:ext uri="{FF2B5EF4-FFF2-40B4-BE49-F238E27FC236}">
                <a16:creationId xmlns="" xmlns:a16="http://schemas.microsoft.com/office/drawing/2014/main" id="{56ADA21B-4869-47A1-914A-ED59026C99C3}"/>
              </a:ext>
            </a:extLst>
          </p:cNvPr>
          <p:cNvSpPr txBox="1"/>
          <p:nvPr/>
        </p:nvSpPr>
        <p:spPr>
          <a:xfrm>
            <a:off x="408877" y="401466"/>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cxnSp>
        <p:nvCxnSpPr>
          <p:cNvPr id="9" name="连接符: 肘形 A"/>
          <p:cNvCxnSpPr/>
          <p:nvPr/>
        </p:nvCxnSpPr>
        <p:spPr>
          <a:xfrm rot="10800000" flipH="1">
            <a:off x="931024" y="4940289"/>
            <a:ext cx="933463" cy="721405"/>
          </a:xfrm>
          <a:prstGeom prst="bentConnector4">
            <a:avLst>
              <a:gd name="adj1" fmla="val -24489"/>
              <a:gd name="adj2" fmla="val 76665"/>
            </a:avLst>
          </a:prstGeom>
          <a:ln w="190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 name="成员A的介绍"/>
          <p:cNvGrpSpPr/>
          <p:nvPr/>
        </p:nvGrpSpPr>
        <p:grpSpPr>
          <a:xfrm>
            <a:off x="1036320" y="5300991"/>
            <a:ext cx="10349435" cy="1015082"/>
            <a:chOff x="673702" y="5536167"/>
            <a:chExt cx="10349435" cy="1015082"/>
          </a:xfrm>
        </p:grpSpPr>
        <p:sp>
          <p:nvSpPr>
            <p:cNvPr id="13" name="文本框 12"/>
            <p:cNvSpPr txBox="1"/>
            <p:nvPr/>
          </p:nvSpPr>
          <p:spPr>
            <a:xfrm>
              <a:off x="673702" y="5536167"/>
              <a:ext cx="2088232"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3600" b="1" kern="0" noProof="0" dirty="0" smtClean="0">
                  <a:solidFill>
                    <a:srgbClr val="2F9CD7"/>
                  </a:solidFill>
                  <a:latin typeface="微软雅黑"/>
                </a:rPr>
                <a:t>前端开发</a:t>
              </a:r>
              <a:endParaRPr kumimoji="0" lang="en-US" altLang="zh-CN" sz="3600" b="1" i="0" u="none" strike="noStrike" kern="0" cap="none" spc="0" normalizeH="0" baseline="0" noProof="0" dirty="0" smtClean="0">
                <a:ln>
                  <a:noFill/>
                </a:ln>
                <a:solidFill>
                  <a:srgbClr val="2F9CD7"/>
                </a:solidFill>
                <a:effectLst/>
                <a:uLnTx/>
                <a:uFillTx/>
                <a:latin typeface="微软雅黑"/>
              </a:endParaRPr>
            </a:p>
          </p:txBody>
        </p:sp>
        <p:grpSp>
          <p:nvGrpSpPr>
            <p:cNvPr id="16" name="组合 15"/>
            <p:cNvGrpSpPr/>
            <p:nvPr/>
          </p:nvGrpSpPr>
          <p:grpSpPr>
            <a:xfrm>
              <a:off x="2245659" y="5920887"/>
              <a:ext cx="8777478" cy="630362"/>
              <a:chOff x="2245659" y="5920887"/>
              <a:chExt cx="8777478" cy="630362"/>
            </a:xfrm>
          </p:grpSpPr>
          <p:cxnSp>
            <p:nvCxnSpPr>
              <p:cNvPr id="17" name="直接连接符 16"/>
              <p:cNvCxnSpPr/>
              <p:nvPr/>
            </p:nvCxnSpPr>
            <p:spPr>
              <a:xfrm flipV="1">
                <a:off x="2245659" y="5920887"/>
                <a:ext cx="444027" cy="515381"/>
              </a:xfrm>
              <a:prstGeom prst="line">
                <a:avLst/>
              </a:prstGeom>
              <a:noFill/>
              <a:ln w="6350" cap="flat" cmpd="sng" algn="ctr">
                <a:solidFill>
                  <a:sysClr val="window" lastClr="FFFFFF">
                    <a:lumMod val="65000"/>
                  </a:sysClr>
                </a:solidFill>
                <a:prstDash val="solid"/>
                <a:miter lim="800000"/>
              </a:ln>
              <a:effectLst/>
            </p:spPr>
          </p:cxnSp>
          <p:sp>
            <p:nvSpPr>
              <p:cNvPr id="18" name="矩形 17"/>
              <p:cNvSpPr/>
              <p:nvPr/>
            </p:nvSpPr>
            <p:spPr>
              <a:xfrm>
                <a:off x="2473902" y="6089584"/>
                <a:ext cx="2105063"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prstClr val="white">
                        <a:lumMod val="50000"/>
                      </a:prstClr>
                    </a:solidFill>
                    <a:effectLst/>
                    <a:uLnTx/>
                    <a:uFillTx/>
                    <a:latin typeface="微软雅黑"/>
                  </a:rPr>
                  <a:t>Dreamweaver</a:t>
                </a:r>
                <a:endParaRPr kumimoji="0" lang="zh-CN" altLang="en-US" sz="2400" b="1" i="0" u="none" strike="noStrike" kern="0" cap="none" spc="0" normalizeH="0" baseline="0" noProof="0" dirty="0" smtClean="0">
                  <a:ln>
                    <a:noFill/>
                  </a:ln>
                  <a:solidFill>
                    <a:prstClr val="white">
                      <a:lumMod val="50000"/>
                    </a:prstClr>
                  </a:solidFill>
                  <a:effectLst/>
                  <a:uLnTx/>
                  <a:uFillTx/>
                  <a:latin typeface="微软雅黑"/>
                </a:endParaRPr>
              </a:p>
            </p:txBody>
          </p:sp>
          <p:cxnSp>
            <p:nvCxnSpPr>
              <p:cNvPr id="19" name="直接连接符 18"/>
              <p:cNvCxnSpPr/>
              <p:nvPr/>
            </p:nvCxnSpPr>
            <p:spPr>
              <a:xfrm>
                <a:off x="4877976" y="6436268"/>
                <a:ext cx="6145161" cy="0"/>
              </a:xfrm>
              <a:prstGeom prst="line">
                <a:avLst/>
              </a:prstGeom>
              <a:noFill/>
              <a:ln w="6350" cap="flat" cmpd="sng" algn="ctr">
                <a:solidFill>
                  <a:sysClr val="window" lastClr="FFFFFF">
                    <a:lumMod val="65000"/>
                  </a:sysClr>
                </a:solidFill>
                <a:prstDash val="solid"/>
                <a:miter lim="800000"/>
              </a:ln>
              <a:effectLst/>
            </p:spPr>
          </p:cxnSp>
          <p:sp>
            <p:nvSpPr>
              <p:cNvPr id="20" name="文本框 19"/>
              <p:cNvSpPr txBox="1"/>
              <p:nvPr/>
            </p:nvSpPr>
            <p:spPr>
              <a:xfrm>
                <a:off x="5053989" y="6055024"/>
                <a:ext cx="588065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prstClr val="black">
                        <a:lumMod val="65000"/>
                        <a:lumOff val="35000"/>
                      </a:prstClr>
                    </a:solidFill>
                    <a:effectLst/>
                    <a:uLnTx/>
                    <a:uFillTx/>
                    <a:latin typeface="微软雅黑"/>
                  </a:rPr>
                  <a:t>使用</a:t>
                </a:r>
                <a:r>
                  <a:rPr kumimoji="0" lang="en-US" altLang="zh-CN" b="0" i="0" u="none" strike="noStrike" kern="0" cap="none" spc="0" normalizeH="0" baseline="0" noProof="0" dirty="0" smtClean="0">
                    <a:ln>
                      <a:noFill/>
                    </a:ln>
                    <a:solidFill>
                      <a:prstClr val="black">
                        <a:lumMod val="65000"/>
                        <a:lumOff val="35000"/>
                      </a:prstClr>
                    </a:solidFill>
                    <a:effectLst/>
                    <a:uLnTx/>
                    <a:uFillTx/>
                    <a:latin typeface="微软雅黑"/>
                  </a:rPr>
                  <a:t>HTML</a:t>
                </a:r>
                <a:r>
                  <a:rPr kumimoji="0" lang="zh-CN" altLang="en-US" b="0" i="0" u="none" strike="noStrike" kern="0" cap="none" spc="0" normalizeH="0" baseline="0" noProof="0" dirty="0" smtClean="0">
                    <a:ln>
                      <a:noFill/>
                    </a:ln>
                    <a:solidFill>
                      <a:prstClr val="black">
                        <a:lumMod val="65000"/>
                        <a:lumOff val="35000"/>
                      </a:prstClr>
                    </a:solidFill>
                    <a:effectLst/>
                    <a:uLnTx/>
                    <a:uFillTx/>
                    <a:latin typeface="微软雅黑"/>
                  </a:rPr>
                  <a:t>、</a:t>
                </a:r>
                <a:r>
                  <a:rPr kumimoji="0" lang="en-US" altLang="zh-CN" b="0" i="0" u="none" strike="noStrike" kern="0" cap="none" spc="0" normalizeH="0" baseline="0" noProof="0" dirty="0" smtClean="0">
                    <a:ln>
                      <a:noFill/>
                    </a:ln>
                    <a:solidFill>
                      <a:prstClr val="black">
                        <a:lumMod val="65000"/>
                        <a:lumOff val="35000"/>
                      </a:prstClr>
                    </a:solidFill>
                    <a:effectLst/>
                    <a:uLnTx/>
                    <a:uFillTx/>
                    <a:latin typeface="微软雅黑"/>
                  </a:rPr>
                  <a:t>CSS</a:t>
                </a:r>
                <a:r>
                  <a:rPr kumimoji="0" lang="zh-CN" altLang="en-US" b="0" i="0" u="none" strike="noStrike" kern="0" cap="none" spc="0" normalizeH="0" baseline="0" noProof="0" dirty="0" smtClean="0">
                    <a:ln>
                      <a:noFill/>
                    </a:ln>
                    <a:solidFill>
                      <a:prstClr val="black">
                        <a:lumMod val="65000"/>
                        <a:lumOff val="35000"/>
                      </a:prstClr>
                    </a:solidFill>
                    <a:effectLst/>
                    <a:uLnTx/>
                    <a:uFillTx/>
                    <a:latin typeface="微软雅黑"/>
                  </a:rPr>
                  <a:t>、</a:t>
                </a:r>
                <a:r>
                  <a:rPr kumimoji="0" lang="en-US" altLang="zh-CN" b="0" i="0" u="none" strike="noStrike" kern="0" cap="none" spc="0" normalizeH="0" baseline="0" noProof="0" dirty="0" smtClean="0">
                    <a:ln>
                      <a:noFill/>
                    </a:ln>
                    <a:solidFill>
                      <a:prstClr val="black">
                        <a:lumMod val="65000"/>
                        <a:lumOff val="35000"/>
                      </a:prstClr>
                    </a:solidFill>
                    <a:effectLst/>
                    <a:uLnTx/>
                    <a:uFillTx/>
                    <a:latin typeface="微软雅黑"/>
                  </a:rPr>
                  <a:t>JS</a:t>
                </a:r>
                <a:r>
                  <a:rPr kumimoji="0" lang="zh-CN" altLang="en-US" b="0" i="0" u="none" strike="noStrike" kern="0" cap="none" spc="0" normalizeH="0" baseline="0" noProof="0" dirty="0" smtClean="0">
                    <a:ln>
                      <a:noFill/>
                    </a:ln>
                    <a:solidFill>
                      <a:prstClr val="black">
                        <a:lumMod val="65000"/>
                        <a:lumOff val="35000"/>
                      </a:prstClr>
                    </a:solidFill>
                    <a:effectLst/>
                    <a:uLnTx/>
                    <a:uFillTx/>
                    <a:latin typeface="微软雅黑"/>
                  </a:rPr>
                  <a:t>语言设计</a:t>
                </a:r>
                <a:r>
                  <a:rPr kumimoji="0" lang="zh-CN" altLang="en-US" b="0" i="0" u="none" strike="noStrike" kern="0" cap="none" spc="0" normalizeH="0" baseline="0" noProof="0" dirty="0" smtClean="0">
                    <a:ln>
                      <a:noFill/>
                    </a:ln>
                    <a:solidFill>
                      <a:prstClr val="black">
                        <a:lumMod val="65000"/>
                        <a:lumOff val="35000"/>
                      </a:prstClr>
                    </a:solidFill>
                    <a:effectLst/>
                    <a:uLnTx/>
                    <a:uFillTx/>
                    <a:latin typeface="微软雅黑"/>
                  </a:rPr>
                  <a:t>网页，</a:t>
                </a:r>
                <a:r>
                  <a:rPr kumimoji="0" lang="en-US" altLang="zh-CN" b="0" i="0" u="none" strike="noStrike" kern="0" cap="none" spc="0" normalizeH="0" baseline="0" noProof="0" dirty="0" smtClean="0">
                    <a:ln>
                      <a:noFill/>
                    </a:ln>
                    <a:solidFill>
                      <a:prstClr val="black">
                        <a:lumMod val="65000"/>
                        <a:lumOff val="35000"/>
                      </a:prstClr>
                    </a:solidFill>
                    <a:effectLst/>
                    <a:uLnTx/>
                    <a:uFillTx/>
                    <a:latin typeface="微软雅黑"/>
                  </a:rPr>
                  <a:t>bootstrap</a:t>
                </a:r>
                <a:r>
                  <a:rPr kumimoji="0" lang="zh-CN" altLang="en-US" b="0" i="0" u="none" strike="noStrike" kern="0" cap="none" spc="0" normalizeH="0" baseline="0" noProof="0" dirty="0" smtClean="0">
                    <a:ln>
                      <a:noFill/>
                    </a:ln>
                    <a:solidFill>
                      <a:prstClr val="black">
                        <a:lumMod val="65000"/>
                        <a:lumOff val="35000"/>
                      </a:prstClr>
                    </a:solidFill>
                    <a:effectLst/>
                    <a:uLnTx/>
                    <a:uFillTx/>
                    <a:latin typeface="微软雅黑"/>
                  </a:rPr>
                  <a:t>，</a:t>
                </a:r>
                <a:r>
                  <a:rPr kumimoji="0" lang="en-US" altLang="zh-CN" b="0" i="0" u="none" strike="noStrike" kern="0" cap="none" spc="0" normalizeH="0" baseline="0" noProof="0" dirty="0" err="1" smtClean="0">
                    <a:ln>
                      <a:noFill/>
                    </a:ln>
                    <a:solidFill>
                      <a:prstClr val="black">
                        <a:lumMod val="65000"/>
                        <a:lumOff val="35000"/>
                      </a:prstClr>
                    </a:solidFill>
                    <a:effectLst/>
                    <a:uLnTx/>
                    <a:uFillTx/>
                    <a:latin typeface="微软雅黑"/>
                  </a:rPr>
                  <a:t>jquery</a:t>
                </a:r>
                <a:endParaRPr kumimoji="0" lang="zh-CN" altLang="en-US" b="0" i="0" u="none" strike="noStrike" kern="0" cap="none" spc="0" normalizeH="0" baseline="0" noProof="0" dirty="0" smtClean="0">
                  <a:ln>
                    <a:noFill/>
                  </a:ln>
                  <a:solidFill>
                    <a:prstClr val="black">
                      <a:lumMod val="65000"/>
                      <a:lumOff val="35000"/>
                    </a:prstClr>
                  </a:solidFill>
                  <a:effectLst/>
                  <a:uLnTx/>
                  <a:uFillTx/>
                  <a:latin typeface="微软雅黑"/>
                </a:endParaRPr>
              </a:p>
            </p:txBody>
          </p:sp>
        </p:grpSp>
      </p:grpSp>
    </p:spTree>
    <p:extLst>
      <p:ext uri="{BB962C8B-B14F-4D97-AF65-F5344CB8AC3E}">
        <p14:creationId xmlns:p14="http://schemas.microsoft.com/office/powerpoint/2010/main" val="273248999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l="20000" r="20000"/>
          <a:stretch/>
        </p:blipFill>
        <p:spPr>
          <a:xfrm>
            <a:off x="9184451" y="1954845"/>
            <a:ext cx="2365002" cy="2956253"/>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987" y="1978670"/>
            <a:ext cx="2369574" cy="2932428"/>
          </a:xfrm>
          <a:prstGeom prst="rect">
            <a:avLst/>
          </a:prstGeom>
        </p:spPr>
      </p:pic>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18000" t="10000" r="18000" b="10000"/>
          <a:stretch/>
        </p:blipFill>
        <p:spPr>
          <a:xfrm>
            <a:off x="3480189" y="1944916"/>
            <a:ext cx="2365002" cy="2956253"/>
          </a:xfrm>
          <a:prstGeom prst="rect">
            <a:avLst/>
          </a:prstGeom>
        </p:spPr>
      </p:pic>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l="18000" t="10000" r="18000" b="10000"/>
          <a:stretch/>
        </p:blipFill>
        <p:spPr>
          <a:xfrm>
            <a:off x="644833" y="1980655"/>
            <a:ext cx="2345942" cy="2932428"/>
          </a:xfrm>
          <a:prstGeom prst="rect">
            <a:avLst/>
          </a:prstGeom>
          <a:noFill/>
          <a:ln>
            <a:noFill/>
          </a:ln>
        </p:spPr>
      </p:pic>
      <p:sp>
        <p:nvSpPr>
          <p:cNvPr id="63" name="TextBox 66"/>
          <p:cNvSpPr txBox="1"/>
          <p:nvPr/>
        </p:nvSpPr>
        <p:spPr>
          <a:xfrm>
            <a:off x="1864487" y="445794"/>
            <a:ext cx="1908473" cy="523220"/>
          </a:xfrm>
          <a:prstGeom prst="rect">
            <a:avLst/>
          </a:prstGeom>
          <a:noFill/>
        </p:spPr>
        <p:txBody>
          <a:bodyPr wrap="square" rtlCol="0">
            <a:spAutoFit/>
          </a:bodyPr>
          <a:lstStyle/>
          <a:p>
            <a:pPr algn="ctr"/>
            <a:r>
              <a:rPr lang="zh-CN" altLang="en-US" sz="2800" b="1" dirty="0" smtClean="0">
                <a:solidFill>
                  <a:schemeClr val="tx2"/>
                </a:solidFill>
                <a:latin typeface="Lato Regular"/>
                <a:cs typeface="Lato Regular"/>
              </a:rPr>
              <a:t>开发工具</a:t>
            </a:r>
            <a:endParaRPr lang="id-ID" sz="2800" b="1" dirty="0">
              <a:solidFill>
                <a:schemeClr val="tx2"/>
              </a:solidFill>
              <a:latin typeface="Lato Regular"/>
              <a:cs typeface="Lato Regular"/>
            </a:endParaRPr>
          </a:p>
        </p:txBody>
      </p:sp>
      <p:pic>
        <p:nvPicPr>
          <p:cNvPr id="85" name="图片 84">
            <a:extLst>
              <a:ext uri="{FF2B5EF4-FFF2-40B4-BE49-F238E27FC236}">
                <a16:creationId xmlns="" xmlns:a16="http://schemas.microsoft.com/office/drawing/2014/main" id="{6A24BB50-9251-47DB-B3E5-EF111BF0405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t="27927" r="23069" b="21840"/>
          <a:stretch/>
        </p:blipFill>
        <p:spPr>
          <a:xfrm>
            <a:off x="0" y="54350"/>
            <a:ext cx="1864487" cy="1217453"/>
          </a:xfrm>
          <a:prstGeom prst="rect">
            <a:avLst/>
          </a:prstGeom>
        </p:spPr>
      </p:pic>
      <p:sp>
        <p:nvSpPr>
          <p:cNvPr id="86" name="文本框 85">
            <a:extLst>
              <a:ext uri="{FF2B5EF4-FFF2-40B4-BE49-F238E27FC236}">
                <a16:creationId xmlns="" xmlns:a16="http://schemas.microsoft.com/office/drawing/2014/main" id="{56ADA21B-4869-47A1-914A-ED59026C99C3}"/>
              </a:ext>
            </a:extLst>
          </p:cNvPr>
          <p:cNvSpPr txBox="1"/>
          <p:nvPr/>
        </p:nvSpPr>
        <p:spPr>
          <a:xfrm>
            <a:off x="408877" y="401466"/>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cxnSp>
        <p:nvCxnSpPr>
          <p:cNvPr id="9" name="连接符: 肘形 B"/>
          <p:cNvCxnSpPr/>
          <p:nvPr/>
        </p:nvCxnSpPr>
        <p:spPr>
          <a:xfrm rot="10800000" flipH="1">
            <a:off x="762000" y="4943030"/>
            <a:ext cx="3931645" cy="721405"/>
          </a:xfrm>
          <a:prstGeom prst="bentConnector4">
            <a:avLst>
              <a:gd name="adj1" fmla="val -5814"/>
              <a:gd name="adj2" fmla="val 76665"/>
            </a:avLst>
          </a:prstGeom>
          <a:ln w="190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 name="成员B的介绍"/>
          <p:cNvGrpSpPr/>
          <p:nvPr/>
        </p:nvGrpSpPr>
        <p:grpSpPr>
          <a:xfrm>
            <a:off x="850683" y="5378850"/>
            <a:ext cx="9808614" cy="1015082"/>
            <a:chOff x="673702" y="5536167"/>
            <a:chExt cx="9808614" cy="1015082"/>
          </a:xfrm>
        </p:grpSpPr>
        <p:sp>
          <p:nvSpPr>
            <p:cNvPr id="13" name="文本框 12"/>
            <p:cNvSpPr txBox="1"/>
            <p:nvPr/>
          </p:nvSpPr>
          <p:spPr>
            <a:xfrm>
              <a:off x="673702" y="5536167"/>
              <a:ext cx="2088232"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3600" b="1" kern="0" noProof="0" dirty="0" smtClean="0">
                  <a:solidFill>
                    <a:srgbClr val="2F9CD7"/>
                  </a:solidFill>
                  <a:latin typeface="微软雅黑"/>
                </a:rPr>
                <a:t>后端开发</a:t>
              </a:r>
              <a:endParaRPr kumimoji="0" lang="en-US" altLang="zh-CN" sz="3600" b="1" i="0" u="none" strike="noStrike" kern="0" cap="none" spc="0" normalizeH="0" baseline="0" noProof="0" dirty="0" smtClean="0">
                <a:ln>
                  <a:noFill/>
                </a:ln>
                <a:solidFill>
                  <a:srgbClr val="2F9CD7"/>
                </a:solidFill>
                <a:effectLst/>
                <a:uLnTx/>
                <a:uFillTx/>
                <a:latin typeface="微软雅黑"/>
              </a:endParaRPr>
            </a:p>
          </p:txBody>
        </p:sp>
        <p:grpSp>
          <p:nvGrpSpPr>
            <p:cNvPr id="16" name="组合 15"/>
            <p:cNvGrpSpPr/>
            <p:nvPr/>
          </p:nvGrpSpPr>
          <p:grpSpPr>
            <a:xfrm>
              <a:off x="2245659" y="5920887"/>
              <a:ext cx="8236657" cy="630362"/>
              <a:chOff x="2245659" y="5920887"/>
              <a:chExt cx="8236657" cy="630362"/>
            </a:xfrm>
          </p:grpSpPr>
          <p:cxnSp>
            <p:nvCxnSpPr>
              <p:cNvPr id="17" name="直接连接符 16"/>
              <p:cNvCxnSpPr/>
              <p:nvPr/>
            </p:nvCxnSpPr>
            <p:spPr>
              <a:xfrm flipV="1">
                <a:off x="2245659" y="5920887"/>
                <a:ext cx="444027" cy="515381"/>
              </a:xfrm>
              <a:prstGeom prst="line">
                <a:avLst/>
              </a:prstGeom>
              <a:noFill/>
              <a:ln w="6350" cap="flat" cmpd="sng" algn="ctr">
                <a:solidFill>
                  <a:sysClr val="window" lastClr="FFFFFF">
                    <a:lumMod val="65000"/>
                  </a:sysClr>
                </a:solidFill>
                <a:prstDash val="solid"/>
                <a:miter lim="800000"/>
              </a:ln>
              <a:effectLst/>
            </p:spPr>
          </p:cxnSp>
          <p:sp>
            <p:nvSpPr>
              <p:cNvPr id="18" name="矩形 17"/>
              <p:cNvSpPr/>
              <p:nvPr/>
            </p:nvSpPr>
            <p:spPr>
              <a:xfrm>
                <a:off x="2473902" y="6089584"/>
                <a:ext cx="1869423" cy="461665"/>
              </a:xfrm>
              <a:prstGeom prst="rect">
                <a:avLst/>
              </a:prstGeom>
            </p:spPr>
            <p:txBody>
              <a:bodyPr wrap="none">
                <a:spAutoFit/>
              </a:bodyPr>
              <a:lstStyle/>
              <a:p>
                <a:pPr lvl="0" defTabSz="914400"/>
                <a:r>
                  <a:rPr lang="en-US" altLang="zh-CN" sz="2400" b="1" kern="0" dirty="0">
                    <a:solidFill>
                      <a:prstClr val="white">
                        <a:lumMod val="50000"/>
                      </a:prstClr>
                    </a:solidFill>
                    <a:latin typeface="微软雅黑"/>
                  </a:rPr>
                  <a:t>IntelliJ IDEA</a:t>
                </a:r>
                <a:endParaRPr kumimoji="0" lang="zh-CN" altLang="en-US" sz="2400" b="1" i="0" u="none" strike="noStrike" kern="0" cap="none" spc="0" normalizeH="0" baseline="0" noProof="0" dirty="0" smtClean="0">
                  <a:ln>
                    <a:noFill/>
                  </a:ln>
                  <a:solidFill>
                    <a:prstClr val="white">
                      <a:lumMod val="50000"/>
                    </a:prstClr>
                  </a:solidFill>
                  <a:effectLst/>
                  <a:uLnTx/>
                  <a:uFillTx/>
                  <a:latin typeface="微软雅黑"/>
                </a:endParaRPr>
              </a:p>
            </p:txBody>
          </p:sp>
          <p:cxnSp>
            <p:nvCxnSpPr>
              <p:cNvPr id="19" name="直接连接符 18"/>
              <p:cNvCxnSpPr/>
              <p:nvPr/>
            </p:nvCxnSpPr>
            <p:spPr>
              <a:xfrm>
                <a:off x="4591664" y="6436268"/>
                <a:ext cx="5056075" cy="0"/>
              </a:xfrm>
              <a:prstGeom prst="line">
                <a:avLst/>
              </a:prstGeom>
              <a:noFill/>
              <a:ln w="6350" cap="flat" cmpd="sng" algn="ctr">
                <a:solidFill>
                  <a:sysClr val="window" lastClr="FFFFFF">
                    <a:lumMod val="65000"/>
                  </a:sysClr>
                </a:solidFill>
                <a:prstDash val="solid"/>
                <a:miter lim="800000"/>
              </a:ln>
              <a:effectLst/>
            </p:spPr>
          </p:cxnSp>
          <p:sp>
            <p:nvSpPr>
              <p:cNvPr id="20" name="文本框 19"/>
              <p:cNvSpPr txBox="1"/>
              <p:nvPr/>
            </p:nvSpPr>
            <p:spPr>
              <a:xfrm>
                <a:off x="4887887" y="6066936"/>
                <a:ext cx="559442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prstClr val="black">
                        <a:lumMod val="65000"/>
                        <a:lumOff val="35000"/>
                      </a:prstClr>
                    </a:solidFill>
                    <a:effectLst/>
                    <a:uLnTx/>
                    <a:uFillTx/>
                    <a:latin typeface="微软雅黑"/>
                  </a:rPr>
                  <a:t>使用</a:t>
                </a:r>
                <a:r>
                  <a:rPr kumimoji="0" lang="en-US" altLang="zh-CN" b="0" i="0" u="none" strike="noStrike" kern="0" cap="none" spc="0" normalizeH="0" baseline="0" noProof="0" dirty="0" smtClean="0">
                    <a:ln>
                      <a:noFill/>
                    </a:ln>
                    <a:solidFill>
                      <a:prstClr val="black">
                        <a:lumMod val="65000"/>
                        <a:lumOff val="35000"/>
                      </a:prstClr>
                    </a:solidFill>
                    <a:effectLst/>
                    <a:uLnTx/>
                    <a:uFillTx/>
                    <a:latin typeface="微软雅黑"/>
                  </a:rPr>
                  <a:t>JAVA</a:t>
                </a:r>
                <a:r>
                  <a:rPr kumimoji="0" lang="zh-CN" altLang="en-US" b="0" i="0" u="none" strike="noStrike" kern="0" cap="none" spc="0" normalizeH="0" baseline="0" noProof="0" dirty="0" smtClean="0">
                    <a:ln>
                      <a:noFill/>
                    </a:ln>
                    <a:solidFill>
                      <a:prstClr val="black">
                        <a:lumMod val="65000"/>
                        <a:lumOff val="35000"/>
                      </a:prstClr>
                    </a:solidFill>
                    <a:effectLst/>
                    <a:uLnTx/>
                    <a:uFillTx/>
                    <a:latin typeface="微软雅黑"/>
                  </a:rPr>
                  <a:t>语言，实现系统各个模块的功能</a:t>
                </a:r>
              </a:p>
            </p:txBody>
          </p:sp>
        </p:grpSp>
      </p:grpSp>
    </p:spTree>
    <p:extLst>
      <p:ext uri="{BB962C8B-B14F-4D97-AF65-F5344CB8AC3E}">
        <p14:creationId xmlns:p14="http://schemas.microsoft.com/office/powerpoint/2010/main" val="353585247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l="20000" r="20000"/>
          <a:stretch/>
        </p:blipFill>
        <p:spPr>
          <a:xfrm>
            <a:off x="9184451" y="1954845"/>
            <a:ext cx="2365002" cy="2956253"/>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987" y="1978670"/>
            <a:ext cx="2369574" cy="2932428"/>
          </a:xfrm>
          <a:prstGeom prst="rect">
            <a:avLst/>
          </a:prstGeom>
        </p:spPr>
      </p:pic>
      <p:pic>
        <p:nvPicPr>
          <p:cNvPr id="12" name="图片 11"/>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18000" t="10000" r="18000" b="10000"/>
          <a:stretch/>
        </p:blipFill>
        <p:spPr>
          <a:xfrm>
            <a:off x="3480189" y="1944916"/>
            <a:ext cx="2365002" cy="2956253"/>
          </a:xfrm>
          <a:prstGeom prst="rect">
            <a:avLst/>
          </a:prstGeom>
        </p:spPr>
      </p:pic>
      <p:pic>
        <p:nvPicPr>
          <p:cNvPr id="10" name="图片 9"/>
          <p:cNvPicPr>
            <a:picLocks noChangeAspect="1"/>
          </p:cNvPicPr>
          <p:nvPr/>
        </p:nvPicPr>
        <p:blipFill rotWithShape="1">
          <a:blip r:embed="rId6">
            <a:extLst>
              <a:ext uri="{28A0092B-C50C-407E-A947-70E740481C1C}">
                <a14:useLocalDpi xmlns:a14="http://schemas.microsoft.com/office/drawing/2010/main" val="0"/>
              </a:ext>
            </a:extLst>
          </a:blip>
          <a:srcRect l="18000" t="10000" r="18000" b="10000"/>
          <a:stretch/>
        </p:blipFill>
        <p:spPr>
          <a:xfrm>
            <a:off x="644833" y="1980655"/>
            <a:ext cx="2345942" cy="2932428"/>
          </a:xfrm>
          <a:prstGeom prst="rect">
            <a:avLst/>
          </a:prstGeom>
          <a:noFill/>
          <a:ln>
            <a:noFill/>
          </a:ln>
        </p:spPr>
      </p:pic>
      <p:sp>
        <p:nvSpPr>
          <p:cNvPr id="63" name="TextBox 66"/>
          <p:cNvSpPr txBox="1"/>
          <p:nvPr/>
        </p:nvSpPr>
        <p:spPr>
          <a:xfrm>
            <a:off x="1864487" y="445794"/>
            <a:ext cx="1908473" cy="523220"/>
          </a:xfrm>
          <a:prstGeom prst="rect">
            <a:avLst/>
          </a:prstGeom>
          <a:noFill/>
        </p:spPr>
        <p:txBody>
          <a:bodyPr wrap="square" rtlCol="0">
            <a:spAutoFit/>
          </a:bodyPr>
          <a:lstStyle/>
          <a:p>
            <a:pPr algn="ctr"/>
            <a:r>
              <a:rPr lang="zh-CN" altLang="en-US" sz="2800" b="1" dirty="0" smtClean="0">
                <a:solidFill>
                  <a:schemeClr val="tx2"/>
                </a:solidFill>
                <a:latin typeface="Lato Regular"/>
                <a:cs typeface="Lato Regular"/>
              </a:rPr>
              <a:t>开发工具</a:t>
            </a:r>
            <a:endParaRPr lang="id-ID" sz="2800" b="1" dirty="0">
              <a:solidFill>
                <a:schemeClr val="tx2"/>
              </a:solidFill>
              <a:latin typeface="Lato Regular"/>
              <a:cs typeface="Lato Regular"/>
            </a:endParaRPr>
          </a:p>
        </p:txBody>
      </p:sp>
      <p:pic>
        <p:nvPicPr>
          <p:cNvPr id="85" name="图片 84">
            <a:extLst>
              <a:ext uri="{FF2B5EF4-FFF2-40B4-BE49-F238E27FC236}">
                <a16:creationId xmlns="" xmlns:a16="http://schemas.microsoft.com/office/drawing/2014/main" id="{6A24BB50-9251-47DB-B3E5-EF111BF0405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 t="27927" r="23069" b="21840"/>
          <a:stretch/>
        </p:blipFill>
        <p:spPr>
          <a:xfrm>
            <a:off x="0" y="54350"/>
            <a:ext cx="1864487" cy="1217453"/>
          </a:xfrm>
          <a:prstGeom prst="rect">
            <a:avLst/>
          </a:prstGeom>
        </p:spPr>
      </p:pic>
      <p:sp>
        <p:nvSpPr>
          <p:cNvPr id="86" name="文本框 85">
            <a:extLst>
              <a:ext uri="{FF2B5EF4-FFF2-40B4-BE49-F238E27FC236}">
                <a16:creationId xmlns="" xmlns:a16="http://schemas.microsoft.com/office/drawing/2014/main" id="{56ADA21B-4869-47A1-914A-ED59026C99C3}"/>
              </a:ext>
            </a:extLst>
          </p:cNvPr>
          <p:cNvSpPr txBox="1"/>
          <p:nvPr/>
        </p:nvSpPr>
        <p:spPr>
          <a:xfrm>
            <a:off x="408877" y="401466"/>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9" name="成员D的介绍"/>
          <p:cNvGrpSpPr/>
          <p:nvPr/>
        </p:nvGrpSpPr>
        <p:grpSpPr>
          <a:xfrm>
            <a:off x="722598" y="5401299"/>
            <a:ext cx="9432694" cy="1015082"/>
            <a:chOff x="673702" y="5536167"/>
            <a:chExt cx="9432694" cy="1015082"/>
          </a:xfrm>
        </p:grpSpPr>
        <p:sp>
          <p:nvSpPr>
            <p:cNvPr id="11" name="文本框 10"/>
            <p:cNvSpPr txBox="1"/>
            <p:nvPr/>
          </p:nvSpPr>
          <p:spPr>
            <a:xfrm>
              <a:off x="673702" y="5536167"/>
              <a:ext cx="2088232" cy="646331"/>
            </a:xfrm>
            <a:prstGeom prst="rect">
              <a:avLst/>
            </a:prstGeom>
            <a:noFill/>
          </p:spPr>
          <p:txBody>
            <a:bodyPr wrap="square" rtlCol="0">
              <a:spAutoFit/>
            </a:bodyPr>
            <a:lstStyle/>
            <a:p>
              <a:r>
                <a:rPr lang="zh-CN" altLang="en-US" sz="3600" b="1" dirty="0" smtClean="0">
                  <a:solidFill>
                    <a:srgbClr val="2F9CD7"/>
                  </a:solidFill>
                  <a:latin typeface="+mj-ea"/>
                  <a:ea typeface="+mj-ea"/>
                </a:rPr>
                <a:t>构建工具</a:t>
              </a:r>
              <a:endParaRPr lang="en-US" altLang="zh-CN" sz="3600" b="1" dirty="0">
                <a:solidFill>
                  <a:srgbClr val="2F9CD7"/>
                </a:solidFill>
                <a:latin typeface="+mj-ea"/>
                <a:ea typeface="+mj-ea"/>
              </a:endParaRPr>
            </a:p>
          </p:txBody>
        </p:sp>
        <p:grpSp>
          <p:nvGrpSpPr>
            <p:cNvPr id="13" name="组合 12"/>
            <p:cNvGrpSpPr/>
            <p:nvPr/>
          </p:nvGrpSpPr>
          <p:grpSpPr>
            <a:xfrm>
              <a:off x="2245659" y="5920887"/>
              <a:ext cx="7860737" cy="630362"/>
              <a:chOff x="2245659" y="5920887"/>
              <a:chExt cx="7860737" cy="630362"/>
            </a:xfrm>
          </p:grpSpPr>
          <p:cxnSp>
            <p:nvCxnSpPr>
              <p:cNvPr id="16" name="直接连接符 15"/>
              <p:cNvCxnSpPr/>
              <p:nvPr/>
            </p:nvCxnSpPr>
            <p:spPr>
              <a:xfrm flipV="1">
                <a:off x="2245659" y="5920887"/>
                <a:ext cx="444027" cy="5153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473902" y="6089584"/>
                <a:ext cx="1127232" cy="461665"/>
              </a:xfrm>
              <a:prstGeom prst="rect">
                <a:avLst/>
              </a:prstGeom>
            </p:spPr>
            <p:txBody>
              <a:bodyPr wrap="none">
                <a:spAutoFit/>
              </a:bodyPr>
              <a:lstStyle/>
              <a:p>
                <a:r>
                  <a:rPr lang="en-US" altLang="zh-CN" sz="2400" b="1" dirty="0" smtClean="0">
                    <a:solidFill>
                      <a:schemeClr val="bg1">
                        <a:lumMod val="50000"/>
                      </a:schemeClr>
                    </a:solidFill>
                    <a:latin typeface="+mj-ea"/>
                    <a:ea typeface="+mj-ea"/>
                  </a:rPr>
                  <a:t>Maven</a:t>
                </a:r>
                <a:endParaRPr lang="zh-CN" altLang="en-US" sz="2400" b="1" dirty="0">
                  <a:solidFill>
                    <a:schemeClr val="bg1">
                      <a:lumMod val="50000"/>
                    </a:schemeClr>
                  </a:solidFill>
                  <a:latin typeface="+mj-ea"/>
                  <a:ea typeface="+mj-ea"/>
                </a:endParaRPr>
              </a:p>
            </p:txBody>
          </p:sp>
          <p:cxnSp>
            <p:nvCxnSpPr>
              <p:cNvPr id="18" name="直接连接符 17"/>
              <p:cNvCxnSpPr/>
              <p:nvPr/>
            </p:nvCxnSpPr>
            <p:spPr>
              <a:xfrm flipV="1">
                <a:off x="4043562" y="6402152"/>
                <a:ext cx="3950063" cy="3411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511967" y="6032820"/>
                <a:ext cx="5594429" cy="369332"/>
              </a:xfrm>
              <a:prstGeom prst="rect">
                <a:avLst/>
              </a:prstGeom>
              <a:noFill/>
            </p:spPr>
            <p:txBody>
              <a:bodyPr wrap="square" rtlCol="0">
                <a:spAutoFit/>
              </a:bodyPr>
              <a:lstStyle/>
              <a:p>
                <a:r>
                  <a:rPr lang="en-US" altLang="zh-CN" dirty="0" smtClean="0">
                    <a:solidFill>
                      <a:schemeClr val="tx1">
                        <a:lumMod val="65000"/>
                        <a:lumOff val="35000"/>
                      </a:schemeClr>
                    </a:solidFill>
                    <a:latin typeface="+mj-ea"/>
                    <a:ea typeface="+mj-ea"/>
                  </a:rPr>
                  <a:t>Java</a:t>
                </a:r>
                <a:r>
                  <a:rPr lang="zh-CN" altLang="en-US" dirty="0" smtClean="0">
                    <a:solidFill>
                      <a:schemeClr val="tx1">
                        <a:lumMod val="65000"/>
                        <a:lumOff val="35000"/>
                      </a:schemeClr>
                    </a:solidFill>
                    <a:latin typeface="+mj-ea"/>
                    <a:ea typeface="+mj-ea"/>
                  </a:rPr>
                  <a:t>项目的构建，避免引包版本出错</a:t>
                </a:r>
                <a:endParaRPr lang="zh-CN" altLang="en-US" dirty="0">
                  <a:solidFill>
                    <a:schemeClr val="tx1">
                      <a:lumMod val="65000"/>
                      <a:lumOff val="35000"/>
                    </a:schemeClr>
                  </a:solidFill>
                  <a:latin typeface="+mj-ea"/>
                  <a:ea typeface="+mj-ea"/>
                </a:endParaRPr>
              </a:p>
            </p:txBody>
          </p:sp>
        </p:grpSp>
      </p:grpSp>
      <p:cxnSp>
        <p:nvCxnSpPr>
          <p:cNvPr id="20" name="连接符: 肘形 C"/>
          <p:cNvCxnSpPr/>
          <p:nvPr/>
        </p:nvCxnSpPr>
        <p:spPr>
          <a:xfrm rot="10800000" flipH="1">
            <a:off x="644833" y="4927738"/>
            <a:ext cx="6933736" cy="721405"/>
          </a:xfrm>
          <a:prstGeom prst="bentConnector4">
            <a:avLst>
              <a:gd name="adj1" fmla="val -3297"/>
              <a:gd name="adj2" fmla="val 76665"/>
            </a:avLst>
          </a:prstGeom>
          <a:ln w="190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554636"/>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l="20000" r="20000"/>
          <a:stretch/>
        </p:blipFill>
        <p:spPr>
          <a:xfrm>
            <a:off x="9184451" y="1954845"/>
            <a:ext cx="2365002" cy="2956253"/>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987" y="1978670"/>
            <a:ext cx="2369574" cy="2932428"/>
          </a:xfrm>
          <a:prstGeom prst="rect">
            <a:avLst/>
          </a:prstGeom>
        </p:spPr>
      </p:pic>
      <p:pic>
        <p:nvPicPr>
          <p:cNvPr id="12" name="图片 11"/>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18000" t="10000" r="18000" b="10000"/>
          <a:stretch/>
        </p:blipFill>
        <p:spPr>
          <a:xfrm>
            <a:off x="3480189" y="1944916"/>
            <a:ext cx="2365002" cy="2956253"/>
          </a:xfrm>
          <a:prstGeom prst="rect">
            <a:avLst/>
          </a:prstGeom>
        </p:spPr>
      </p:pic>
      <p:pic>
        <p:nvPicPr>
          <p:cNvPr id="10" name="图片 9"/>
          <p:cNvPicPr>
            <a:picLocks noChangeAspect="1"/>
          </p:cNvPicPr>
          <p:nvPr/>
        </p:nvPicPr>
        <p:blipFill rotWithShape="1">
          <a:blip r:embed="rId6">
            <a:extLst>
              <a:ext uri="{28A0092B-C50C-407E-A947-70E740481C1C}">
                <a14:useLocalDpi xmlns:a14="http://schemas.microsoft.com/office/drawing/2010/main" val="0"/>
              </a:ext>
            </a:extLst>
          </a:blip>
          <a:srcRect l="18000" t="10000" r="18000" b="10000"/>
          <a:stretch/>
        </p:blipFill>
        <p:spPr>
          <a:xfrm>
            <a:off x="644833" y="1980655"/>
            <a:ext cx="2345942" cy="2932428"/>
          </a:xfrm>
          <a:prstGeom prst="rect">
            <a:avLst/>
          </a:prstGeom>
          <a:noFill/>
          <a:ln>
            <a:noFill/>
          </a:ln>
        </p:spPr>
      </p:pic>
      <p:sp>
        <p:nvSpPr>
          <p:cNvPr id="63" name="TextBox 66"/>
          <p:cNvSpPr txBox="1"/>
          <p:nvPr/>
        </p:nvSpPr>
        <p:spPr>
          <a:xfrm>
            <a:off x="1864487" y="445794"/>
            <a:ext cx="1908473" cy="523220"/>
          </a:xfrm>
          <a:prstGeom prst="rect">
            <a:avLst/>
          </a:prstGeom>
          <a:noFill/>
        </p:spPr>
        <p:txBody>
          <a:bodyPr wrap="square" rtlCol="0">
            <a:spAutoFit/>
          </a:bodyPr>
          <a:lstStyle/>
          <a:p>
            <a:pPr algn="ctr"/>
            <a:r>
              <a:rPr lang="zh-CN" altLang="en-US" sz="2800" b="1" dirty="0" smtClean="0">
                <a:solidFill>
                  <a:schemeClr val="tx2"/>
                </a:solidFill>
                <a:latin typeface="Lato Regular"/>
                <a:cs typeface="Lato Regular"/>
              </a:rPr>
              <a:t>开发工具</a:t>
            </a:r>
            <a:endParaRPr lang="id-ID" sz="2800" b="1" dirty="0">
              <a:solidFill>
                <a:schemeClr val="tx2"/>
              </a:solidFill>
              <a:latin typeface="Lato Regular"/>
              <a:cs typeface="Lato Regular"/>
            </a:endParaRPr>
          </a:p>
        </p:txBody>
      </p:sp>
      <p:pic>
        <p:nvPicPr>
          <p:cNvPr id="85" name="图片 84">
            <a:extLst>
              <a:ext uri="{FF2B5EF4-FFF2-40B4-BE49-F238E27FC236}">
                <a16:creationId xmlns="" xmlns:a16="http://schemas.microsoft.com/office/drawing/2014/main" id="{6A24BB50-9251-47DB-B3E5-EF111BF0405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 t="27927" r="23069" b="21840"/>
          <a:stretch/>
        </p:blipFill>
        <p:spPr>
          <a:xfrm>
            <a:off x="0" y="54350"/>
            <a:ext cx="1864487" cy="1217453"/>
          </a:xfrm>
          <a:prstGeom prst="rect">
            <a:avLst/>
          </a:prstGeom>
        </p:spPr>
      </p:pic>
      <p:sp>
        <p:nvSpPr>
          <p:cNvPr id="86" name="文本框 85">
            <a:extLst>
              <a:ext uri="{FF2B5EF4-FFF2-40B4-BE49-F238E27FC236}">
                <a16:creationId xmlns="" xmlns:a16="http://schemas.microsoft.com/office/drawing/2014/main" id="{56ADA21B-4869-47A1-914A-ED59026C99C3}"/>
              </a:ext>
            </a:extLst>
          </p:cNvPr>
          <p:cNvSpPr txBox="1"/>
          <p:nvPr/>
        </p:nvSpPr>
        <p:spPr>
          <a:xfrm>
            <a:off x="408877" y="401466"/>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9" name="成员C的介绍"/>
          <p:cNvGrpSpPr/>
          <p:nvPr/>
        </p:nvGrpSpPr>
        <p:grpSpPr>
          <a:xfrm>
            <a:off x="932243" y="5415561"/>
            <a:ext cx="9901100" cy="1015082"/>
            <a:chOff x="673702" y="5536167"/>
            <a:chExt cx="9901100" cy="1015082"/>
          </a:xfrm>
        </p:grpSpPr>
        <p:sp>
          <p:nvSpPr>
            <p:cNvPr id="11" name="文本框 10"/>
            <p:cNvSpPr txBox="1"/>
            <p:nvPr/>
          </p:nvSpPr>
          <p:spPr>
            <a:xfrm>
              <a:off x="673702" y="5536167"/>
              <a:ext cx="2088232" cy="707886"/>
            </a:xfrm>
            <a:prstGeom prst="rect">
              <a:avLst/>
            </a:prstGeom>
            <a:noFill/>
          </p:spPr>
          <p:txBody>
            <a:bodyPr wrap="square" rtlCol="0">
              <a:spAutoFit/>
            </a:bodyPr>
            <a:lstStyle/>
            <a:p>
              <a:r>
                <a:rPr lang="zh-CN" altLang="en-US" sz="4000" b="1" dirty="0">
                  <a:solidFill>
                    <a:srgbClr val="2F9CD7"/>
                  </a:solidFill>
                  <a:latin typeface="+mj-ea"/>
                  <a:ea typeface="+mj-ea"/>
                </a:rPr>
                <a:t>数据库</a:t>
              </a:r>
              <a:endParaRPr lang="en-US" altLang="zh-CN" sz="4000" b="1" dirty="0">
                <a:solidFill>
                  <a:srgbClr val="2F9CD7"/>
                </a:solidFill>
                <a:latin typeface="+mj-ea"/>
                <a:ea typeface="+mj-ea"/>
              </a:endParaRPr>
            </a:p>
          </p:txBody>
        </p:sp>
        <p:grpSp>
          <p:nvGrpSpPr>
            <p:cNvPr id="13" name="组合 12"/>
            <p:cNvGrpSpPr/>
            <p:nvPr/>
          </p:nvGrpSpPr>
          <p:grpSpPr>
            <a:xfrm>
              <a:off x="2245659" y="5920887"/>
              <a:ext cx="8329143" cy="630362"/>
              <a:chOff x="2245659" y="5920887"/>
              <a:chExt cx="8329143" cy="630362"/>
            </a:xfrm>
          </p:grpSpPr>
          <p:cxnSp>
            <p:nvCxnSpPr>
              <p:cNvPr id="16" name="直接连接符 15"/>
              <p:cNvCxnSpPr/>
              <p:nvPr/>
            </p:nvCxnSpPr>
            <p:spPr>
              <a:xfrm flipV="1">
                <a:off x="2245659" y="5920887"/>
                <a:ext cx="444027" cy="5153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473902" y="6089584"/>
                <a:ext cx="1175322" cy="461665"/>
              </a:xfrm>
              <a:prstGeom prst="rect">
                <a:avLst/>
              </a:prstGeom>
            </p:spPr>
            <p:txBody>
              <a:bodyPr wrap="none">
                <a:spAutoFit/>
              </a:bodyPr>
              <a:lstStyle/>
              <a:p>
                <a:r>
                  <a:rPr lang="en-US" altLang="zh-CN" sz="2400" b="1" dirty="0" smtClean="0">
                    <a:solidFill>
                      <a:schemeClr val="bg1">
                        <a:lumMod val="50000"/>
                      </a:schemeClr>
                    </a:solidFill>
                    <a:latin typeface="+mj-ea"/>
                    <a:ea typeface="+mj-ea"/>
                  </a:rPr>
                  <a:t>MySQL</a:t>
                </a:r>
                <a:endParaRPr lang="zh-CN" altLang="en-US" sz="2400" b="1" dirty="0">
                  <a:solidFill>
                    <a:schemeClr val="bg1">
                      <a:lumMod val="50000"/>
                    </a:schemeClr>
                  </a:solidFill>
                  <a:latin typeface="+mj-ea"/>
                  <a:ea typeface="+mj-ea"/>
                </a:endParaRPr>
              </a:p>
            </p:txBody>
          </p:sp>
          <p:cxnSp>
            <p:nvCxnSpPr>
              <p:cNvPr id="18" name="直接连接符 17"/>
              <p:cNvCxnSpPr/>
              <p:nvPr/>
            </p:nvCxnSpPr>
            <p:spPr>
              <a:xfrm>
                <a:off x="4043562" y="6436268"/>
                <a:ext cx="65312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511967" y="6032820"/>
                <a:ext cx="5983313" cy="369332"/>
              </a:xfrm>
              <a:prstGeom prst="rect">
                <a:avLst/>
              </a:prstGeom>
              <a:noFill/>
            </p:spPr>
            <p:txBody>
              <a:bodyPr wrap="square" rtlCol="0">
                <a:spAutoFit/>
              </a:bodyPr>
              <a:lstStyle/>
              <a:p>
                <a:r>
                  <a:rPr lang="zh-CN" altLang="en-US" dirty="0" smtClean="0">
                    <a:solidFill>
                      <a:schemeClr val="tx1">
                        <a:lumMod val="65000"/>
                        <a:lumOff val="35000"/>
                      </a:schemeClr>
                    </a:solidFill>
                    <a:latin typeface="+mj-ea"/>
                    <a:ea typeface="+mj-ea"/>
                  </a:rPr>
                  <a:t>存储系统数据，实现系统各个模块数据的增删改查询功能</a:t>
                </a:r>
                <a:endParaRPr lang="zh-CN" altLang="en-US" dirty="0">
                  <a:solidFill>
                    <a:schemeClr val="tx1">
                      <a:lumMod val="65000"/>
                      <a:lumOff val="35000"/>
                    </a:schemeClr>
                  </a:solidFill>
                  <a:latin typeface="+mj-ea"/>
                  <a:ea typeface="+mj-ea"/>
                </a:endParaRPr>
              </a:p>
            </p:txBody>
          </p:sp>
        </p:grpSp>
      </p:grpSp>
      <p:cxnSp>
        <p:nvCxnSpPr>
          <p:cNvPr id="20" name="连接符: 肘形 D"/>
          <p:cNvCxnSpPr/>
          <p:nvPr/>
        </p:nvCxnSpPr>
        <p:spPr>
          <a:xfrm rot="10800000" flipH="1">
            <a:off x="871292" y="4912272"/>
            <a:ext cx="9935826" cy="721405"/>
          </a:xfrm>
          <a:prstGeom prst="bentConnector4">
            <a:avLst>
              <a:gd name="adj1" fmla="val -2301"/>
              <a:gd name="adj2" fmla="val 76665"/>
            </a:avLst>
          </a:prstGeom>
          <a:ln w="190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24182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xmlns="" id="{56ADA21B-4869-47A1-914A-ED59026C99C3}"/>
              </a:ext>
            </a:extLst>
          </p:cNvPr>
          <p:cNvSpPr txBox="1"/>
          <p:nvPr/>
        </p:nvSpPr>
        <p:spPr>
          <a:xfrm>
            <a:off x="1473072" y="2845142"/>
            <a:ext cx="1864487" cy="1446550"/>
          </a:xfrm>
          <a:prstGeom prst="rect">
            <a:avLst/>
          </a:prstGeom>
          <a:noFill/>
        </p:spPr>
        <p:txBody>
          <a:bodyPr wrap="square" rtlCol="0">
            <a:spAutoFit/>
          </a:bodyPr>
          <a:lstStyle/>
          <a:p>
            <a:pPr algn="ctr" defTabSz="914400">
              <a:defRPr/>
            </a:pPr>
            <a:r>
              <a:rPr lang="en-US" altLang="zh-CN" sz="4400" b="1" dirty="0">
                <a:solidFill>
                  <a:srgbClr val="142938"/>
                </a:solidFill>
                <a:latin typeface="微软雅黑"/>
              </a:rPr>
              <a:t>PART </a:t>
            </a:r>
            <a:r>
              <a:rPr lang="en-US" altLang="zh-CN" sz="4400" b="1" dirty="0" smtClean="0">
                <a:solidFill>
                  <a:srgbClr val="142938"/>
                </a:solidFill>
                <a:latin typeface="微软雅黑"/>
              </a:rPr>
              <a:t>04</a:t>
            </a:r>
            <a:endParaRPr lang="en-US" altLang="zh-CN" sz="4400" b="1" dirty="0">
              <a:solidFill>
                <a:srgbClr val="142938"/>
              </a:solidFill>
              <a:latin typeface="微软雅黑"/>
            </a:endParaRPr>
          </a:p>
        </p:txBody>
      </p:sp>
      <p:sp>
        <p:nvSpPr>
          <p:cNvPr id="4" name="文本框 3">
            <a:extLst>
              <a:ext uri="{FF2B5EF4-FFF2-40B4-BE49-F238E27FC236}">
                <a16:creationId xmlns:a16="http://schemas.microsoft.com/office/drawing/2014/main" xmlns="" id="{7D7DC5D2-6D98-48DE-8E5C-D20651A00016}"/>
              </a:ext>
            </a:extLst>
          </p:cNvPr>
          <p:cNvSpPr txBox="1"/>
          <p:nvPr/>
        </p:nvSpPr>
        <p:spPr>
          <a:xfrm>
            <a:off x="6383481" y="2747253"/>
            <a:ext cx="4640113" cy="830997"/>
          </a:xfrm>
          <a:prstGeom prst="rect">
            <a:avLst/>
          </a:prstGeom>
          <a:noFill/>
        </p:spPr>
        <p:txBody>
          <a:bodyPr wrap="square" rtlCol="0">
            <a:spAutoFit/>
            <a:scene3d>
              <a:camera prst="orthographicFront"/>
              <a:lightRig rig="threePt" dir="t"/>
            </a:scene3d>
            <a:sp3d contourW="12700"/>
          </a:bodyPr>
          <a:lstStyle/>
          <a:p>
            <a:pPr defTabSz="914400">
              <a:defRPr/>
            </a:pPr>
            <a:r>
              <a:rPr lang="zh-CN" altLang="en-US" sz="4800" b="1" dirty="0" smtClean="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系统功能模块</a:t>
            </a:r>
            <a:endParaRPr lang="zh-CN" altLang="en-US" sz="4800" b="1"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17" name="等腰三角形 16">
            <a:extLst>
              <a:ext uri="{FF2B5EF4-FFF2-40B4-BE49-F238E27FC236}">
                <a16:creationId xmlns:a16="http://schemas.microsoft.com/office/drawing/2014/main" xmlns="" id="{F006F6EE-4F24-49B1-8812-894CF4759346}"/>
              </a:ext>
            </a:extLst>
          </p:cNvPr>
          <p:cNvSpPr/>
          <p:nvPr/>
        </p:nvSpPr>
        <p:spPr>
          <a:xfrm rot="7200000">
            <a:off x="10789024" y="3375623"/>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endParaRPr>
          </a:p>
        </p:txBody>
      </p:sp>
      <p:cxnSp>
        <p:nvCxnSpPr>
          <p:cNvPr id="19" name="直接连接符 18"/>
          <p:cNvCxnSpPr/>
          <p:nvPr/>
        </p:nvCxnSpPr>
        <p:spPr>
          <a:xfrm flipV="1">
            <a:off x="5978013" y="3725733"/>
            <a:ext cx="5246962" cy="9833"/>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2501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p:nvPr/>
        </p:nvPicPr>
        <p:blipFill rotWithShape="1">
          <a:blip r:embed="rId3"/>
          <a:srcRect r="7519"/>
          <a:stretch/>
        </p:blipFill>
        <p:spPr>
          <a:xfrm>
            <a:off x="3484260" y="1699264"/>
            <a:ext cx="8707740" cy="27387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图片 1">
            <a:extLst>
              <a:ext uri="{FF2B5EF4-FFF2-40B4-BE49-F238E27FC236}">
                <a16:creationId xmlns="" xmlns:a16="http://schemas.microsoft.com/office/drawing/2014/main" id="{3B244575-4136-48BD-97DD-9EB61A249A5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pic>
        <p:nvPicPr>
          <p:cNvPr id="12" name="图片 11"/>
          <p:cNvPicPr/>
          <p:nvPr/>
        </p:nvPicPr>
        <p:blipFill>
          <a:blip r:embed="rId5"/>
          <a:stretch>
            <a:fillRect/>
          </a:stretch>
        </p:blipFill>
        <p:spPr>
          <a:xfrm>
            <a:off x="0" y="1732695"/>
            <a:ext cx="5746930" cy="27053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文本框 2">
            <a:extLst>
              <a:ext uri="{FF2B5EF4-FFF2-40B4-BE49-F238E27FC236}">
                <a16:creationId xmlns=""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04</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15" name="矩形 14">
            <a:extLst>
              <a:ext uri="{FF2B5EF4-FFF2-40B4-BE49-F238E27FC236}">
                <a16:creationId xmlns="" xmlns:a16="http://schemas.microsoft.com/office/drawing/2014/main" id="{61495C8C-F7D4-41C7-97C4-90BEF46C122D}"/>
              </a:ext>
            </a:extLst>
          </p:cNvPr>
          <p:cNvSpPr/>
          <p:nvPr/>
        </p:nvSpPr>
        <p:spPr>
          <a:xfrm>
            <a:off x="1748740" y="547446"/>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系统功能模块</a:t>
            </a:r>
            <a:endParaRPr kumimoji="0" lang="zh-CN" altLang="en-US" sz="2800" b="0" i="0" u="none" strike="noStrike" kern="1200" cap="none" spc="0" normalizeH="0" baseline="0" noProof="0" dirty="0">
              <a:ln>
                <a:noFill/>
              </a:ln>
              <a:solidFill>
                <a:prstClr val="black"/>
              </a:solidFill>
              <a:effectLst/>
              <a:uLnTx/>
              <a:uFillTx/>
              <a:latin typeface="Arial"/>
              <a:ea typeface="微软雅黑"/>
            </a:endParaRPr>
          </a:p>
        </p:txBody>
      </p:sp>
      <p:pic>
        <p:nvPicPr>
          <p:cNvPr id="4" name="图片 3"/>
          <p:cNvPicPr>
            <a:picLocks noChangeAspect="1"/>
          </p:cNvPicPr>
          <p:nvPr/>
        </p:nvPicPr>
        <p:blipFill>
          <a:blip r:embed="rId6"/>
          <a:stretch>
            <a:fillRect/>
          </a:stretch>
        </p:blipFill>
        <p:spPr>
          <a:xfrm>
            <a:off x="2476025" y="1318274"/>
            <a:ext cx="7385729" cy="3500751"/>
          </a:xfrm>
          <a:prstGeom prst="roundRect">
            <a:avLst>
              <a:gd name="adj" fmla="val 8594"/>
            </a:avLst>
          </a:prstGeom>
          <a:solidFill>
            <a:srgbClr val="FFFFFF">
              <a:shade val="85000"/>
            </a:srgbClr>
          </a:solidFill>
          <a:ln>
            <a:noFill/>
          </a:ln>
          <a:effectLst>
            <a:outerShdw blurRad="50800" dist="38100" algn="l" rotWithShape="0">
              <a:prstClr val="black">
                <a:alpha val="40000"/>
              </a:prstClr>
            </a:outerShdw>
            <a:reflection blurRad="12700" stA="38000" endPos="28000" dist="5000" dir="5400000" sy="-100000" algn="bl" rotWithShape="0"/>
          </a:effectLst>
        </p:spPr>
      </p:pic>
      <p:sp>
        <p:nvSpPr>
          <p:cNvPr id="14" name="矩形 13">
            <a:extLst>
              <a:ext uri="{FF2B5EF4-FFF2-40B4-BE49-F238E27FC236}">
                <a16:creationId xmlns="" xmlns:a16="http://schemas.microsoft.com/office/drawing/2014/main" id="{0F482E6E-23E6-4B2F-A3A1-C85A8D33065B}"/>
              </a:ext>
            </a:extLst>
          </p:cNvPr>
          <p:cNvSpPr/>
          <p:nvPr/>
        </p:nvSpPr>
        <p:spPr>
          <a:xfrm>
            <a:off x="1345198" y="5233446"/>
            <a:ext cx="9027834" cy="1200329"/>
          </a:xfrm>
          <a:prstGeom prst="rect">
            <a:avLst/>
          </a:prstGeom>
        </p:spPr>
        <p:txBody>
          <a:bodyPr wrap="square">
            <a:spAutoFit/>
            <a:scene3d>
              <a:camera prst="orthographicFront"/>
              <a:lightRig rig="threePt" dir="t"/>
            </a:scene3d>
            <a:sp3d contourW="12700"/>
          </a:bodyPr>
          <a:lstStyle/>
          <a:p>
            <a:pPr lvl="0" indent="457200" defTabSz="914400">
              <a:lnSpc>
                <a:spcPct val="150000"/>
              </a:lnSpc>
              <a:defRPr/>
            </a:pPr>
            <a:r>
              <a:rPr lang="zh-CN" altLang="en-US" sz="2800" dirty="0">
                <a:solidFill>
                  <a:srgbClr val="0070C0"/>
                </a:solidFill>
              </a:rPr>
              <a:t>系统</a:t>
            </a:r>
            <a:r>
              <a:rPr lang="zh-CN" altLang="en-US" sz="2800" dirty="0" smtClean="0">
                <a:solidFill>
                  <a:srgbClr val="0070C0"/>
                </a:solidFill>
              </a:rPr>
              <a:t>管理 </a:t>
            </a:r>
            <a:r>
              <a:rPr lang="zh-CN" altLang="en-US" sz="2000" dirty="0" smtClean="0">
                <a:solidFill>
                  <a:prstClr val="black"/>
                </a:solidFill>
              </a:rPr>
              <a:t>模块用于</a:t>
            </a:r>
            <a:r>
              <a:rPr lang="zh-CN" altLang="en-US" sz="2000" dirty="0">
                <a:solidFill>
                  <a:prstClr val="black"/>
                </a:solidFill>
              </a:rPr>
              <a:t>对外包项目的管理人员的信息进行管理。系统管理模块分为三部分，分别为管理员信息添加、 信息修改和信息删除</a:t>
            </a:r>
            <a:r>
              <a:rPr lang="zh-CN" altLang="en-US" sz="2000" dirty="0" smtClean="0">
                <a:solidFill>
                  <a:prstClr val="black"/>
                </a:solidFill>
              </a:rPr>
              <a:t>。</a:t>
            </a:r>
            <a:endParaRPr kumimoji="0" lang="zh-CN" altLang="en-US" sz="2000" b="0" i="0" u="none" strike="noStrike" kern="1200" cap="none" spc="0" normalizeH="0" baseline="0" noProof="0" dirty="0">
              <a:ln>
                <a:noFill/>
              </a:ln>
              <a:solidFill>
                <a:prstClr val="black"/>
              </a:solidFill>
              <a:effectLst/>
              <a:uLnTx/>
              <a:uFillTx/>
              <a:latin typeface="Arial"/>
              <a:ea typeface="微软雅黑"/>
            </a:endParaRPr>
          </a:p>
        </p:txBody>
      </p:sp>
    </p:spTree>
    <p:extLst>
      <p:ext uri="{BB962C8B-B14F-4D97-AF65-F5344CB8AC3E}">
        <p14:creationId xmlns:p14="http://schemas.microsoft.com/office/powerpoint/2010/main" val="149963739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 xmlns:a16="http://schemas.microsoft.com/office/drawing/2014/main" id="{C4D4247A-591A-42E2-A4EF-22634BC4B8D4}"/>
              </a:ext>
            </a:extLst>
          </p:cNvPr>
          <p:cNvPicPr>
            <a:picLocks noChangeAspect="1"/>
          </p:cNvPicPr>
          <p:nvPr/>
        </p:nvPicPr>
        <p:blipFill rotWithShape="1">
          <a:blip r:embed="rId3">
            <a:extLst>
              <a:ext uri="{28A0092B-C50C-407E-A947-70E740481C1C}">
                <a14:useLocalDpi xmlns:a14="http://schemas.microsoft.com/office/drawing/2010/main" val="0"/>
              </a:ext>
            </a:extLst>
          </a:blip>
          <a:srcRect t="27927" r="9796" b="21840"/>
          <a:stretch/>
        </p:blipFill>
        <p:spPr>
          <a:xfrm>
            <a:off x="149295" y="1637140"/>
            <a:ext cx="6267425" cy="3490247"/>
          </a:xfrm>
          <a:prstGeom prst="rect">
            <a:avLst/>
          </a:prstGeom>
        </p:spPr>
      </p:pic>
      <p:sp>
        <p:nvSpPr>
          <p:cNvPr id="13" name="文本框 12">
            <a:extLst>
              <a:ext uri="{FF2B5EF4-FFF2-40B4-BE49-F238E27FC236}">
                <a16:creationId xmlns="" xmlns:a16="http://schemas.microsoft.com/office/drawing/2014/main" id="{D01DFF38-FB70-4CB3-AA97-2FE5B177FF2E}"/>
              </a:ext>
            </a:extLst>
          </p:cNvPr>
          <p:cNvSpPr txBox="1"/>
          <p:nvPr/>
        </p:nvSpPr>
        <p:spPr>
          <a:xfrm>
            <a:off x="1534033" y="2997542"/>
            <a:ext cx="134115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142938"/>
                </a:solidFill>
                <a:effectLst/>
                <a:uLnTx/>
                <a:uFillTx/>
                <a:latin typeface="微软雅黑"/>
                <a:ea typeface="微软雅黑"/>
                <a:cs typeface="+mn-cs"/>
              </a:rPr>
              <a:t>目录</a:t>
            </a:r>
            <a:endPar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30" name="组合 29"/>
          <p:cNvGrpSpPr/>
          <p:nvPr/>
        </p:nvGrpSpPr>
        <p:grpSpPr>
          <a:xfrm>
            <a:off x="6727976" y="899583"/>
            <a:ext cx="5051069" cy="4989940"/>
            <a:chOff x="6727976" y="899583"/>
            <a:chExt cx="4470589" cy="4040452"/>
          </a:xfrm>
        </p:grpSpPr>
        <p:grpSp>
          <p:nvGrpSpPr>
            <p:cNvPr id="25" name="组合 24"/>
            <p:cNvGrpSpPr/>
            <p:nvPr/>
          </p:nvGrpSpPr>
          <p:grpSpPr>
            <a:xfrm>
              <a:off x="7030901" y="899583"/>
              <a:ext cx="3470410" cy="465963"/>
              <a:chOff x="6922746" y="407970"/>
              <a:chExt cx="3470410" cy="465963"/>
            </a:xfrm>
          </p:grpSpPr>
          <p:sp>
            <p:nvSpPr>
              <p:cNvPr id="2" name="圆角矩形 115">
                <a:extLst>
                  <a:ext uri="{FF2B5EF4-FFF2-40B4-BE49-F238E27FC236}">
                    <a16:creationId xmlns="" xmlns:a16="http://schemas.microsoft.com/office/drawing/2014/main" id="{4100CCFE-5D23-4342-8F08-42C14CA75BA7}"/>
                  </a:ext>
                </a:extLst>
              </p:cNvPr>
              <p:cNvSpPr/>
              <p:nvPr/>
            </p:nvSpPr>
            <p:spPr>
              <a:xfrm>
                <a:off x="6922746" y="407970"/>
                <a:ext cx="3470410" cy="428075"/>
              </a:xfrm>
              <a:prstGeom prst="roundRect">
                <a:avLst>
                  <a:gd name="adj" fmla="val 50000"/>
                </a:avLst>
              </a:prstGeom>
              <a:solidFill>
                <a:srgbClr val="00B0F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文本框 6">
                <a:extLst>
                  <a:ext uri="{FF2B5EF4-FFF2-40B4-BE49-F238E27FC236}">
                    <a16:creationId xmlns="" xmlns:a16="http://schemas.microsoft.com/office/drawing/2014/main" id="{500EE418-E966-464D-A67E-9D52E6DE0B8B}"/>
                  </a:ext>
                </a:extLst>
              </p:cNvPr>
              <p:cNvSpPr txBox="1"/>
              <p:nvPr/>
            </p:nvSpPr>
            <p:spPr>
              <a:xfrm>
                <a:off x="6922746" y="481518"/>
                <a:ext cx="3459009"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01   </a:t>
                </a:r>
                <a:r>
                  <a:rPr kumimoji="0" lang="zh-CN" altLang="en-US" sz="195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项目背景</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grpSp>
        <p:grpSp>
          <p:nvGrpSpPr>
            <p:cNvPr id="26" name="组合 25"/>
            <p:cNvGrpSpPr/>
            <p:nvPr/>
          </p:nvGrpSpPr>
          <p:grpSpPr>
            <a:xfrm>
              <a:off x="7728155" y="1834111"/>
              <a:ext cx="3470410" cy="469553"/>
              <a:chOff x="7620000" y="1342498"/>
              <a:chExt cx="3470410" cy="469553"/>
            </a:xfrm>
          </p:grpSpPr>
          <p:sp>
            <p:nvSpPr>
              <p:cNvPr id="3" name="圆角矩形 116">
                <a:extLst>
                  <a:ext uri="{FF2B5EF4-FFF2-40B4-BE49-F238E27FC236}">
                    <a16:creationId xmlns="" xmlns:a16="http://schemas.microsoft.com/office/drawing/2014/main" id="{72336A59-3D1F-4549-AF45-B28E86B6BA2E}"/>
                  </a:ext>
                </a:extLst>
              </p:cNvPr>
              <p:cNvSpPr/>
              <p:nvPr/>
            </p:nvSpPr>
            <p:spPr>
              <a:xfrm>
                <a:off x="7620000" y="1342498"/>
                <a:ext cx="3470410" cy="428075"/>
              </a:xfrm>
              <a:prstGeom prst="roundRect">
                <a:avLst>
                  <a:gd name="adj" fmla="val 50000"/>
                </a:avLst>
              </a:prstGeom>
              <a:solidFill>
                <a:schemeClr val="accent2"/>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文本框 7">
                <a:extLst>
                  <a:ext uri="{FF2B5EF4-FFF2-40B4-BE49-F238E27FC236}">
                    <a16:creationId xmlns="" xmlns:a16="http://schemas.microsoft.com/office/drawing/2014/main" id="{D120194A-C1D5-4BF7-85F8-F043D9D922B3}"/>
                  </a:ext>
                </a:extLst>
              </p:cNvPr>
              <p:cNvSpPr txBox="1"/>
              <p:nvPr/>
            </p:nvSpPr>
            <p:spPr>
              <a:xfrm>
                <a:off x="7820521" y="1419636"/>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02   </a:t>
                </a:r>
                <a:r>
                  <a:rPr lang="zh-CN" altLang="en-US" sz="1950" b="1" dirty="0" smtClean="0">
                    <a:solidFill>
                      <a:prstClr val="white"/>
                    </a:solidFill>
                    <a:latin typeface="微软雅黑" panose="020B0503020204020204" pitchFamily="34" charset="-122"/>
                    <a:ea typeface="微软雅黑" panose="020B0503020204020204" pitchFamily="34" charset="-122"/>
                    <a:cs typeface="Aharoni" panose="02010803020104030203" pitchFamily="2" charset="-79"/>
                  </a:rPr>
                  <a:t>系统开发依据</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grpSp>
        <p:grpSp>
          <p:nvGrpSpPr>
            <p:cNvPr id="27" name="组合 26"/>
            <p:cNvGrpSpPr/>
            <p:nvPr/>
          </p:nvGrpSpPr>
          <p:grpSpPr>
            <a:xfrm>
              <a:off x="7306241" y="2709154"/>
              <a:ext cx="3470410" cy="485211"/>
              <a:chOff x="7198086" y="2217541"/>
              <a:chExt cx="3470410" cy="485211"/>
            </a:xfrm>
          </p:grpSpPr>
          <p:sp>
            <p:nvSpPr>
              <p:cNvPr id="4" name="圆角矩形 117">
                <a:extLst>
                  <a:ext uri="{FF2B5EF4-FFF2-40B4-BE49-F238E27FC236}">
                    <a16:creationId xmlns="" xmlns:a16="http://schemas.microsoft.com/office/drawing/2014/main" id="{495DDCE9-A110-4A8B-9713-74B98AB38394}"/>
                  </a:ext>
                </a:extLst>
              </p:cNvPr>
              <p:cNvSpPr/>
              <p:nvPr/>
            </p:nvSpPr>
            <p:spPr>
              <a:xfrm>
                <a:off x="7198086" y="2217541"/>
                <a:ext cx="3470410" cy="428075"/>
              </a:xfrm>
              <a:prstGeom prst="roundRect">
                <a:avLst>
                  <a:gd name="adj" fmla="val 50000"/>
                </a:avLst>
              </a:prstGeom>
              <a:solidFill>
                <a:schemeClr val="accent3"/>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 xmlns:a16="http://schemas.microsoft.com/office/drawing/2014/main" id="{7ADBC175-EFC2-4FAE-9BE9-80D87B365F76}"/>
                  </a:ext>
                </a:extLst>
              </p:cNvPr>
              <p:cNvSpPr txBox="1"/>
              <p:nvPr/>
            </p:nvSpPr>
            <p:spPr>
              <a:xfrm>
                <a:off x="7398607" y="2302642"/>
                <a:ext cx="306936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03   </a:t>
                </a:r>
                <a:r>
                  <a:rPr kumimoji="0" lang="zh-CN" altLang="en-US" sz="195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开发工具</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grpSp>
        <p:grpSp>
          <p:nvGrpSpPr>
            <p:cNvPr id="32" name="组合 31"/>
            <p:cNvGrpSpPr/>
            <p:nvPr/>
          </p:nvGrpSpPr>
          <p:grpSpPr>
            <a:xfrm>
              <a:off x="6727976" y="3645602"/>
              <a:ext cx="3470410" cy="469558"/>
              <a:chOff x="6619821" y="3153989"/>
              <a:chExt cx="3470410" cy="469558"/>
            </a:xfrm>
          </p:grpSpPr>
          <p:sp>
            <p:nvSpPr>
              <p:cNvPr id="5" name="圆角矩形 118">
                <a:extLst>
                  <a:ext uri="{FF2B5EF4-FFF2-40B4-BE49-F238E27FC236}">
                    <a16:creationId xmlns="" xmlns:a16="http://schemas.microsoft.com/office/drawing/2014/main" id="{BCA580F0-F512-4DBF-9114-AB94BC528A0E}"/>
                  </a:ext>
                </a:extLst>
              </p:cNvPr>
              <p:cNvSpPr/>
              <p:nvPr/>
            </p:nvSpPr>
            <p:spPr>
              <a:xfrm>
                <a:off x="6619821" y="3153989"/>
                <a:ext cx="3470410" cy="428075"/>
              </a:xfrm>
              <a:prstGeom prst="roundRect">
                <a:avLst>
                  <a:gd name="adj" fmla="val 50000"/>
                </a:avLst>
              </a:prstGeom>
              <a:solidFill>
                <a:schemeClr val="accent4"/>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 xmlns:a16="http://schemas.microsoft.com/office/drawing/2014/main" id="{39436432-EC0B-4AA9-984A-A2BAEDEBAC0E}"/>
                  </a:ext>
                </a:extLst>
              </p:cNvPr>
              <p:cNvSpPr txBox="1"/>
              <p:nvPr/>
            </p:nvSpPr>
            <p:spPr>
              <a:xfrm>
                <a:off x="6820342" y="3231132"/>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04   </a:t>
                </a:r>
                <a:r>
                  <a:rPr lang="zh-CN" altLang="en-US" sz="1950" b="1" dirty="0" smtClean="0">
                    <a:solidFill>
                      <a:prstClr val="white"/>
                    </a:solidFill>
                    <a:latin typeface="微软雅黑" panose="020B0503020204020204" pitchFamily="34" charset="-122"/>
                    <a:ea typeface="微软雅黑" panose="020B0503020204020204" pitchFamily="34" charset="-122"/>
                    <a:cs typeface="Aharoni" panose="02010803020104030203" pitchFamily="2" charset="-79"/>
                  </a:rPr>
                  <a:t>系统功能模块</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grpSp>
        <p:grpSp>
          <p:nvGrpSpPr>
            <p:cNvPr id="33" name="组合 32"/>
            <p:cNvGrpSpPr/>
            <p:nvPr/>
          </p:nvGrpSpPr>
          <p:grpSpPr>
            <a:xfrm>
              <a:off x="7306241" y="4511960"/>
              <a:ext cx="3470410" cy="428075"/>
              <a:chOff x="7198086" y="4020347"/>
              <a:chExt cx="3470410" cy="428075"/>
            </a:xfrm>
          </p:grpSpPr>
          <p:sp>
            <p:nvSpPr>
              <p:cNvPr id="6" name="圆角矩形 119">
                <a:extLst>
                  <a:ext uri="{FF2B5EF4-FFF2-40B4-BE49-F238E27FC236}">
                    <a16:creationId xmlns="" xmlns:a16="http://schemas.microsoft.com/office/drawing/2014/main" id="{A41A93BA-34BD-47CB-95E6-1BDF743DE19A}"/>
                  </a:ext>
                </a:extLst>
              </p:cNvPr>
              <p:cNvSpPr/>
              <p:nvPr/>
            </p:nvSpPr>
            <p:spPr>
              <a:xfrm>
                <a:off x="7198086" y="4020347"/>
                <a:ext cx="3470410" cy="428075"/>
              </a:xfrm>
              <a:prstGeom prst="roundRect">
                <a:avLst>
                  <a:gd name="adj" fmla="val 50000"/>
                </a:avLst>
              </a:prstGeom>
              <a:solidFill>
                <a:srgbClr val="0070C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文本框 10">
                <a:extLst>
                  <a:ext uri="{FF2B5EF4-FFF2-40B4-BE49-F238E27FC236}">
                    <a16:creationId xmlns="" xmlns:a16="http://schemas.microsoft.com/office/drawing/2014/main" id="{290C590C-3138-4AA4-822F-9F66B99D7B1F}"/>
                  </a:ext>
                </a:extLst>
              </p:cNvPr>
              <p:cNvSpPr txBox="1"/>
              <p:nvPr/>
            </p:nvSpPr>
            <p:spPr>
              <a:xfrm>
                <a:off x="7398607" y="4097487"/>
                <a:ext cx="3069366" cy="31774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a:t>
                </a:r>
                <a:r>
                  <a:rPr kumimoji="0" lang="en-US" altLang="zh-CN" sz="15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05   </a:t>
                </a:r>
                <a:r>
                  <a:rPr lang="zh-CN" altLang="en-US" sz="1950" b="1" dirty="0" smtClean="0">
                    <a:solidFill>
                      <a:prstClr val="white"/>
                    </a:solidFill>
                    <a:latin typeface="微软雅黑" panose="020B0503020204020204" pitchFamily="34" charset="-122"/>
                    <a:ea typeface="微软雅黑" panose="020B0503020204020204" pitchFamily="34" charset="-122"/>
                    <a:cs typeface="Aharoni" panose="02010803020104030203" pitchFamily="2" charset="-79"/>
                  </a:rPr>
                  <a:t>最终成果展示</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grpSp>
      </p:grpSp>
    </p:spTree>
    <p:extLst>
      <p:ext uri="{BB962C8B-B14F-4D97-AF65-F5344CB8AC3E}">
        <p14:creationId xmlns:p14="http://schemas.microsoft.com/office/powerpoint/2010/main" val="7728883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p:nvPr/>
        </p:nvPicPr>
        <p:blipFill rotWithShape="1">
          <a:blip r:embed="rId3"/>
          <a:srcRect r="7519"/>
          <a:stretch/>
        </p:blipFill>
        <p:spPr>
          <a:xfrm>
            <a:off x="3484260" y="1699264"/>
            <a:ext cx="8707740" cy="27387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图片 1">
            <a:extLst>
              <a:ext uri="{FF2B5EF4-FFF2-40B4-BE49-F238E27FC236}">
                <a16:creationId xmlns="" xmlns:a16="http://schemas.microsoft.com/office/drawing/2014/main" id="{3B244575-4136-48BD-97DD-9EB61A249A5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pic>
        <p:nvPicPr>
          <p:cNvPr id="12" name="图片 11"/>
          <p:cNvPicPr/>
          <p:nvPr/>
        </p:nvPicPr>
        <p:blipFill>
          <a:blip r:embed="rId5"/>
          <a:stretch>
            <a:fillRect/>
          </a:stretch>
        </p:blipFill>
        <p:spPr>
          <a:xfrm>
            <a:off x="0" y="1732695"/>
            <a:ext cx="5746930" cy="27053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文本框 2">
            <a:extLst>
              <a:ext uri="{FF2B5EF4-FFF2-40B4-BE49-F238E27FC236}">
                <a16:creationId xmlns=""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04</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15" name="矩形 14">
            <a:extLst>
              <a:ext uri="{FF2B5EF4-FFF2-40B4-BE49-F238E27FC236}">
                <a16:creationId xmlns="" xmlns:a16="http://schemas.microsoft.com/office/drawing/2014/main" id="{61495C8C-F7D4-41C7-97C4-90BEF46C122D}"/>
              </a:ext>
            </a:extLst>
          </p:cNvPr>
          <p:cNvSpPr/>
          <p:nvPr/>
        </p:nvSpPr>
        <p:spPr>
          <a:xfrm>
            <a:off x="1748740" y="547446"/>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系统功能模块</a:t>
            </a:r>
            <a:endParaRPr kumimoji="0" lang="zh-CN" altLang="en-US" sz="2800" b="0" i="0" u="none" strike="noStrike" kern="1200" cap="none" spc="0" normalizeH="0" baseline="0" noProof="0" dirty="0">
              <a:ln>
                <a:noFill/>
              </a:ln>
              <a:solidFill>
                <a:prstClr val="black"/>
              </a:solidFill>
              <a:effectLst/>
              <a:uLnTx/>
              <a:uFillTx/>
              <a:latin typeface="Arial"/>
              <a:ea typeface="微软雅黑"/>
            </a:endParaRP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6025" y="1329707"/>
            <a:ext cx="7385729" cy="3477885"/>
          </a:xfrm>
          <a:prstGeom prst="roundRect">
            <a:avLst>
              <a:gd name="adj" fmla="val 8594"/>
            </a:avLst>
          </a:prstGeom>
          <a:solidFill>
            <a:srgbClr val="FFFFFF">
              <a:shade val="85000"/>
            </a:srgbClr>
          </a:solidFill>
          <a:ln>
            <a:noFill/>
          </a:ln>
          <a:effectLst>
            <a:outerShdw blurRad="50800" dist="38100" algn="l" rotWithShape="0">
              <a:prstClr val="black">
                <a:alpha val="40000"/>
              </a:prstClr>
            </a:outerShdw>
            <a:reflection blurRad="12700" stA="38000" endPos="28000" dist="5000" dir="5400000" sy="-100000" algn="bl" rotWithShape="0"/>
          </a:effectLst>
        </p:spPr>
      </p:pic>
      <p:sp>
        <p:nvSpPr>
          <p:cNvPr id="8" name="矩形 7">
            <a:extLst>
              <a:ext uri="{FF2B5EF4-FFF2-40B4-BE49-F238E27FC236}">
                <a16:creationId xmlns="" xmlns:a16="http://schemas.microsoft.com/office/drawing/2014/main" id="{0F482E6E-23E6-4B2F-A3A1-C85A8D33065B}"/>
              </a:ext>
            </a:extLst>
          </p:cNvPr>
          <p:cNvSpPr/>
          <p:nvPr/>
        </p:nvSpPr>
        <p:spPr>
          <a:xfrm>
            <a:off x="932243" y="5066633"/>
            <a:ext cx="10014227" cy="1661993"/>
          </a:xfrm>
          <a:prstGeom prst="rect">
            <a:avLst/>
          </a:prstGeom>
        </p:spPr>
        <p:txBody>
          <a:bodyPr wrap="square">
            <a:spAutoFit/>
            <a:scene3d>
              <a:camera prst="orthographicFront"/>
              <a:lightRig rig="threePt" dir="t"/>
            </a:scene3d>
            <a:sp3d contourW="12700"/>
          </a:bodyPr>
          <a:lstStyle/>
          <a:p>
            <a:pPr lvl="0" indent="457200" defTabSz="914400">
              <a:lnSpc>
                <a:spcPct val="150000"/>
              </a:lnSpc>
              <a:defRPr/>
            </a:pPr>
            <a:r>
              <a:rPr lang="zh-CN" altLang="en-US" sz="2800" dirty="0" smtClean="0">
                <a:solidFill>
                  <a:srgbClr val="0070C0"/>
                </a:solidFill>
              </a:rPr>
              <a:t>项目管理 </a:t>
            </a:r>
            <a:r>
              <a:rPr lang="zh-CN" altLang="en-US" sz="2000" dirty="0" smtClean="0">
                <a:solidFill>
                  <a:prstClr val="black"/>
                </a:solidFill>
              </a:rPr>
              <a:t>模块用于对</a:t>
            </a:r>
            <a:r>
              <a:rPr lang="zh-CN" altLang="en-US" sz="2000" dirty="0">
                <a:solidFill>
                  <a:prstClr val="black"/>
                </a:solidFill>
              </a:rPr>
              <a:t>外包项目信息的管理。项目管理模块分为三部分，分别为项目信息添加、信息修改和信息删除。添加外包项目信息时，需要填写项目编号、项目名称、项目概要并上传项目相关文件，点击提交即可实现</a:t>
            </a:r>
            <a:r>
              <a:rPr lang="zh-CN" altLang="en-US" sz="2000" dirty="0" smtClean="0">
                <a:solidFill>
                  <a:prstClr val="black"/>
                </a:solidFill>
              </a:rPr>
              <a:t>。</a:t>
            </a:r>
            <a:endParaRPr lang="zh-CN" altLang="en-US" sz="2000" dirty="0">
              <a:solidFill>
                <a:prstClr val="black"/>
              </a:solidFill>
            </a:endParaRPr>
          </a:p>
        </p:txBody>
      </p:sp>
    </p:spTree>
    <p:extLst>
      <p:ext uri="{BB962C8B-B14F-4D97-AF65-F5344CB8AC3E}">
        <p14:creationId xmlns:p14="http://schemas.microsoft.com/office/powerpoint/2010/main" val="655639309"/>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9434" y="5556958"/>
            <a:ext cx="1730477" cy="952661"/>
          </a:xfrm>
          <a:prstGeom prst="rect">
            <a:avLst/>
          </a:prstGeom>
          <a:ln w="28575">
            <a:solidFill>
              <a:srgbClr val="FFCD05"/>
            </a:solidFill>
          </a:ln>
          <a:scene3d>
            <a:camera prst="perspectiveContrastingRightFacing"/>
            <a:lightRig rig="threePt" dir="t"/>
          </a:scene3d>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461782">
            <a:off x="9859978" y="1111670"/>
            <a:ext cx="1830578" cy="884737"/>
          </a:xfrm>
          <a:prstGeom prst="rect">
            <a:avLst/>
          </a:prstGeom>
          <a:ln w="28575">
            <a:solidFill>
              <a:srgbClr val="FFCD05"/>
            </a:solidFill>
          </a:ln>
          <a:scene3d>
            <a:camera prst="isometricOffAxis1Right"/>
            <a:lightRig rig="threePt" dir="t"/>
          </a:scene3d>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972" y="813832"/>
            <a:ext cx="1662143" cy="1084792"/>
          </a:xfrm>
          <a:prstGeom prst="rect">
            <a:avLst/>
          </a:prstGeom>
          <a:ln w="28575">
            <a:solidFill>
              <a:srgbClr val="FFCD05"/>
            </a:solidFill>
          </a:ln>
          <a:scene3d>
            <a:camera prst="isometricBottomDown"/>
            <a:lightRig rig="threePt" dir="t"/>
          </a:scene3d>
        </p:spPr>
      </p:pic>
      <p:pic>
        <p:nvPicPr>
          <p:cNvPr id="2" name="图片 1">
            <a:extLst>
              <a:ext uri="{FF2B5EF4-FFF2-40B4-BE49-F238E27FC236}">
                <a16:creationId xmlns="" xmlns:a16="http://schemas.microsoft.com/office/drawing/2014/main" id="{3B244575-4136-48BD-97DD-9EB61A249A5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04</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15" name="矩形 14">
            <a:extLst>
              <a:ext uri="{FF2B5EF4-FFF2-40B4-BE49-F238E27FC236}">
                <a16:creationId xmlns="" xmlns:a16="http://schemas.microsoft.com/office/drawing/2014/main" id="{61495C8C-F7D4-41C7-97C4-90BEF46C122D}"/>
              </a:ext>
            </a:extLst>
          </p:cNvPr>
          <p:cNvSpPr/>
          <p:nvPr/>
        </p:nvSpPr>
        <p:spPr>
          <a:xfrm>
            <a:off x="1748740" y="547446"/>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系统功能模块</a:t>
            </a:r>
            <a:endParaRPr kumimoji="0" lang="zh-CN" altLang="en-US" sz="2800" b="0" i="0" u="none" strike="noStrike" kern="1200" cap="none" spc="0" normalizeH="0" baseline="0" noProof="0" dirty="0">
              <a:ln>
                <a:noFill/>
              </a:ln>
              <a:solidFill>
                <a:prstClr val="black"/>
              </a:solidFill>
              <a:effectLst/>
              <a:uLnTx/>
              <a:uFillTx/>
              <a:latin typeface="Arial"/>
              <a:ea typeface="微软雅黑"/>
            </a:endParaRPr>
          </a:p>
        </p:txBody>
      </p:sp>
      <p:sp>
        <p:nvSpPr>
          <p:cNvPr id="8" name="矩形 7">
            <a:extLst>
              <a:ext uri="{FF2B5EF4-FFF2-40B4-BE49-F238E27FC236}">
                <a16:creationId xmlns="" xmlns:a16="http://schemas.microsoft.com/office/drawing/2014/main" id="{0F482E6E-23E6-4B2F-A3A1-C85A8D33065B}"/>
              </a:ext>
            </a:extLst>
          </p:cNvPr>
          <p:cNvSpPr/>
          <p:nvPr/>
        </p:nvSpPr>
        <p:spPr>
          <a:xfrm>
            <a:off x="408877" y="1858216"/>
            <a:ext cx="4310607" cy="3970318"/>
          </a:xfrm>
          <a:prstGeom prst="rect">
            <a:avLst/>
          </a:prstGeom>
        </p:spPr>
        <p:txBody>
          <a:bodyPr wrap="square">
            <a:spAutoFit/>
            <a:scene3d>
              <a:camera prst="orthographicFront"/>
              <a:lightRig rig="threePt" dir="t"/>
            </a:scene3d>
            <a:sp3d contourW="12700"/>
          </a:bodyPr>
          <a:lstStyle/>
          <a:p>
            <a:pPr lvl="0" indent="457200" defTabSz="914400">
              <a:lnSpc>
                <a:spcPct val="150000"/>
              </a:lnSpc>
              <a:defRPr/>
            </a:pPr>
            <a:r>
              <a:rPr lang="zh-CN" altLang="en-US" sz="2800" dirty="0">
                <a:solidFill>
                  <a:srgbClr val="0070C0"/>
                </a:solidFill>
              </a:rPr>
              <a:t>实施</a:t>
            </a:r>
            <a:r>
              <a:rPr lang="zh-CN" altLang="en-US" sz="2800" dirty="0" smtClean="0">
                <a:solidFill>
                  <a:srgbClr val="0070C0"/>
                </a:solidFill>
              </a:rPr>
              <a:t>管理 </a:t>
            </a:r>
            <a:r>
              <a:rPr lang="zh-CN" altLang="en-US" sz="2000" dirty="0" smtClean="0">
                <a:solidFill>
                  <a:prstClr val="black"/>
                </a:solidFill>
              </a:rPr>
              <a:t>模块用于对</a:t>
            </a:r>
            <a:r>
              <a:rPr lang="zh-CN" altLang="en-US" sz="2000" dirty="0">
                <a:solidFill>
                  <a:prstClr val="black"/>
                </a:solidFill>
              </a:rPr>
              <a:t>外包项目的实施进度、质量等方面的监督管理。在该模块中，需要填写实施人员的编号和姓名，要实施的项目的编号以及项目具体的开始和结束时间，起止时间要精确到分钟，最后点击“提交”按钮，将项目的实施信息提交到后台。</a:t>
            </a:r>
          </a:p>
        </p:txBody>
      </p:sp>
      <p:grpSp>
        <p:nvGrpSpPr>
          <p:cNvPr id="6" name="组合 5"/>
          <p:cNvGrpSpPr/>
          <p:nvPr/>
        </p:nvGrpSpPr>
        <p:grpSpPr>
          <a:xfrm>
            <a:off x="4087842" y="2094190"/>
            <a:ext cx="7000758" cy="3118804"/>
            <a:chOff x="4011561" y="606218"/>
            <a:chExt cx="6566760" cy="2925460"/>
          </a:xfrm>
          <a:scene3d>
            <a:camera prst="perspectiveHeroicExtremeLeftFacing"/>
            <a:lightRig rig="threePt" dir="t"/>
          </a:scene3d>
        </p:grpSpPr>
        <p:pic>
          <p:nvPicPr>
            <p:cNvPr id="5" name="图片 4"/>
            <p:cNvPicPr>
              <a:picLocks noChangeAspect="1"/>
            </p:cNvPicPr>
            <p:nvPr/>
          </p:nvPicPr>
          <p:blipFill rotWithShape="1">
            <a:blip r:embed="rId7">
              <a:extLst>
                <a:ext uri="{28A0092B-C50C-407E-A947-70E740481C1C}">
                  <a14:useLocalDpi xmlns:a14="http://schemas.microsoft.com/office/drawing/2010/main" val="0"/>
                </a:ext>
              </a:extLst>
            </a:blip>
            <a:srcRect l="3519" r="77517"/>
            <a:stretch/>
          </p:blipFill>
          <p:spPr>
            <a:xfrm>
              <a:off x="4011561" y="606219"/>
              <a:ext cx="1907458" cy="2925459"/>
            </a:xfrm>
            <a:prstGeom prst="rect">
              <a:avLst/>
            </a:prstGeom>
            <a:ln w="38100">
              <a:solidFill>
                <a:srgbClr val="FFCD05"/>
              </a:solidFill>
            </a:ln>
          </p:spPr>
        </p:pic>
        <p:pic>
          <p:nvPicPr>
            <p:cNvPr id="10" name="图片 9"/>
            <p:cNvPicPr>
              <a:picLocks noChangeAspect="1"/>
            </p:cNvPicPr>
            <p:nvPr/>
          </p:nvPicPr>
          <p:blipFill rotWithShape="1">
            <a:blip r:embed="rId7">
              <a:extLst>
                <a:ext uri="{28A0092B-C50C-407E-A947-70E740481C1C}">
                  <a14:useLocalDpi xmlns:a14="http://schemas.microsoft.com/office/drawing/2010/main" val="0"/>
                </a:ext>
              </a:extLst>
            </a:blip>
            <a:srcRect l="45075" r="8602"/>
            <a:stretch/>
          </p:blipFill>
          <p:spPr>
            <a:xfrm>
              <a:off x="5919019" y="606218"/>
              <a:ext cx="4659302" cy="2925459"/>
            </a:xfrm>
            <a:prstGeom prst="rect">
              <a:avLst/>
            </a:prstGeom>
            <a:ln w="38100">
              <a:solidFill>
                <a:srgbClr val="FFCD05"/>
              </a:solidFill>
            </a:ln>
          </p:spPr>
        </p:pic>
      </p:grpSp>
    </p:spTree>
    <p:extLst>
      <p:ext uri="{BB962C8B-B14F-4D97-AF65-F5344CB8AC3E}">
        <p14:creationId xmlns:p14="http://schemas.microsoft.com/office/powerpoint/2010/main" val="2331986445"/>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3B244575-4136-48BD-97DD-9EB61A249A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04</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15" name="矩形 14">
            <a:extLst>
              <a:ext uri="{FF2B5EF4-FFF2-40B4-BE49-F238E27FC236}">
                <a16:creationId xmlns="" xmlns:a16="http://schemas.microsoft.com/office/drawing/2014/main" id="{61495C8C-F7D4-41C7-97C4-90BEF46C122D}"/>
              </a:ext>
            </a:extLst>
          </p:cNvPr>
          <p:cNvSpPr/>
          <p:nvPr/>
        </p:nvSpPr>
        <p:spPr>
          <a:xfrm>
            <a:off x="1748740" y="547446"/>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系统功能模块</a:t>
            </a:r>
            <a:endParaRPr kumimoji="0" lang="zh-CN" altLang="en-US" sz="2800" b="0" i="0" u="none" strike="noStrike" kern="1200" cap="none" spc="0" normalizeH="0" baseline="0" noProof="0" dirty="0">
              <a:ln>
                <a:noFill/>
              </a:ln>
              <a:solidFill>
                <a:prstClr val="black"/>
              </a:solidFill>
              <a:effectLst/>
              <a:uLnTx/>
              <a:uFillTx/>
              <a:latin typeface="Arial"/>
              <a:ea typeface="微软雅黑"/>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2168" y="5069758"/>
            <a:ext cx="1730477" cy="952661"/>
          </a:xfrm>
          <a:prstGeom prst="rect">
            <a:avLst/>
          </a:prstGeom>
          <a:ln w="28575">
            <a:solidFill>
              <a:srgbClr val="FFCD05"/>
            </a:solidFill>
          </a:ln>
          <a:scene3d>
            <a:camera prst="perspectiveContrastingLeftFacing"/>
            <a:lightRig rig="threePt" dir="t"/>
          </a:scene3d>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461782">
            <a:off x="6605500" y="1381554"/>
            <a:ext cx="1830578" cy="884737"/>
          </a:xfrm>
          <a:prstGeom prst="rect">
            <a:avLst/>
          </a:prstGeom>
          <a:ln w="28575">
            <a:solidFill>
              <a:srgbClr val="FFCD05"/>
            </a:solidFill>
          </a:ln>
          <a:scene3d>
            <a:camera prst="isometricOffAxis1Right"/>
            <a:lightRig rig="threePt" dir="t"/>
          </a:scene3d>
        </p:spPr>
      </p:pic>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6494" y="1083716"/>
            <a:ext cx="1662143" cy="1084792"/>
          </a:xfrm>
          <a:prstGeom prst="rect">
            <a:avLst/>
          </a:prstGeom>
          <a:ln w="28575">
            <a:solidFill>
              <a:srgbClr val="FFCD05"/>
            </a:solidFill>
          </a:ln>
          <a:scene3d>
            <a:camera prst="isometricBottomDown"/>
            <a:lightRig rig="threePt" dir="t"/>
          </a:scene3d>
        </p:spPr>
      </p:pic>
      <p:grpSp>
        <p:nvGrpSpPr>
          <p:cNvPr id="6" name="组合 5"/>
          <p:cNvGrpSpPr/>
          <p:nvPr/>
        </p:nvGrpSpPr>
        <p:grpSpPr>
          <a:xfrm>
            <a:off x="117987" y="1764899"/>
            <a:ext cx="7550263" cy="3662251"/>
            <a:chOff x="3372465" y="1495015"/>
            <a:chExt cx="7550263" cy="3662251"/>
          </a:xfrm>
          <a:scene3d>
            <a:camera prst="isometricOffAxis1Right"/>
            <a:lightRig rig="threePt" dir="t"/>
          </a:scene3d>
        </p:grpSpPr>
        <p:pic>
          <p:nvPicPr>
            <p:cNvPr id="5" name="图片 4"/>
            <p:cNvPicPr>
              <a:picLocks noChangeAspect="1"/>
            </p:cNvPicPr>
            <p:nvPr/>
          </p:nvPicPr>
          <p:blipFill rotWithShape="1">
            <a:blip r:embed="rId7">
              <a:extLst>
                <a:ext uri="{28A0092B-C50C-407E-A947-70E740481C1C}">
                  <a14:useLocalDpi xmlns:a14="http://schemas.microsoft.com/office/drawing/2010/main" val="0"/>
                </a:ext>
              </a:extLst>
            </a:blip>
            <a:srcRect r="75953"/>
            <a:stretch/>
          </p:blipFill>
          <p:spPr>
            <a:xfrm>
              <a:off x="3372465" y="1495015"/>
              <a:ext cx="2418735" cy="3662251"/>
            </a:xfrm>
            <a:prstGeom prst="rect">
              <a:avLst/>
            </a:prstGeom>
            <a:ln w="38100">
              <a:solidFill>
                <a:srgbClr val="FFCD05"/>
              </a:solidFill>
            </a:ln>
          </p:spPr>
        </p:pic>
        <p:pic>
          <p:nvPicPr>
            <p:cNvPr id="18" name="图片 17"/>
            <p:cNvPicPr>
              <a:picLocks noChangeAspect="1"/>
            </p:cNvPicPr>
            <p:nvPr/>
          </p:nvPicPr>
          <p:blipFill rotWithShape="1">
            <a:blip r:embed="rId7">
              <a:extLst>
                <a:ext uri="{28A0092B-C50C-407E-A947-70E740481C1C}">
                  <a14:useLocalDpi xmlns:a14="http://schemas.microsoft.com/office/drawing/2010/main" val="0"/>
                </a:ext>
              </a:extLst>
            </a:blip>
            <a:srcRect l="48983"/>
            <a:stretch/>
          </p:blipFill>
          <p:spPr>
            <a:xfrm>
              <a:off x="5791200" y="1495015"/>
              <a:ext cx="5131528" cy="3662251"/>
            </a:xfrm>
            <a:prstGeom prst="rect">
              <a:avLst/>
            </a:prstGeom>
            <a:ln w="38100">
              <a:solidFill>
                <a:srgbClr val="FFCD05"/>
              </a:solidFill>
            </a:ln>
          </p:spPr>
        </p:pic>
      </p:grpSp>
      <p:sp>
        <p:nvSpPr>
          <p:cNvPr id="19" name="矩形 18">
            <a:extLst>
              <a:ext uri="{FF2B5EF4-FFF2-40B4-BE49-F238E27FC236}">
                <a16:creationId xmlns="" xmlns:a16="http://schemas.microsoft.com/office/drawing/2014/main" id="{0F482E6E-23E6-4B2F-A3A1-C85A8D33065B}"/>
              </a:ext>
            </a:extLst>
          </p:cNvPr>
          <p:cNvSpPr/>
          <p:nvPr/>
        </p:nvSpPr>
        <p:spPr>
          <a:xfrm>
            <a:off x="7870117" y="1872617"/>
            <a:ext cx="3780576" cy="4431983"/>
          </a:xfrm>
          <a:prstGeom prst="rect">
            <a:avLst/>
          </a:prstGeom>
        </p:spPr>
        <p:txBody>
          <a:bodyPr wrap="square">
            <a:spAutoFit/>
            <a:scene3d>
              <a:camera prst="orthographicFront"/>
              <a:lightRig rig="threePt" dir="t"/>
            </a:scene3d>
            <a:sp3d contourW="12700"/>
          </a:bodyPr>
          <a:lstStyle/>
          <a:p>
            <a:pPr lvl="0" indent="457200" defTabSz="914400">
              <a:lnSpc>
                <a:spcPct val="150000"/>
              </a:lnSpc>
              <a:defRPr/>
            </a:pPr>
            <a:r>
              <a:rPr lang="zh-CN" altLang="en-US" sz="2800" dirty="0">
                <a:solidFill>
                  <a:srgbClr val="0070C0"/>
                </a:solidFill>
              </a:rPr>
              <a:t>费用</a:t>
            </a:r>
            <a:r>
              <a:rPr lang="zh-CN" altLang="en-US" sz="2800" dirty="0" smtClean="0">
                <a:solidFill>
                  <a:srgbClr val="0070C0"/>
                </a:solidFill>
              </a:rPr>
              <a:t>管理 </a:t>
            </a:r>
            <a:r>
              <a:rPr lang="zh-CN" altLang="en-US" sz="2000" dirty="0" smtClean="0">
                <a:solidFill>
                  <a:prstClr val="black"/>
                </a:solidFill>
              </a:rPr>
              <a:t>模块用于对</a:t>
            </a:r>
            <a:r>
              <a:rPr lang="zh-CN" altLang="en-US" sz="2000" dirty="0">
                <a:solidFill>
                  <a:prstClr val="black"/>
                </a:solidFill>
              </a:rPr>
              <a:t>项目的实施费用和项目费用进行统一记录管理。在记录项目的相关费用时，需要填写实施人员的编号已明确项目责任，之后要填写项目的实施费用和项目费用以及项目明确的开始和结束时间，点击“提交”按钮即可提交项目费用的相关信息。</a:t>
            </a:r>
            <a:endParaRPr kumimoji="0" lang="zh-CN" altLang="en-US" sz="2000" b="0" i="0" u="none" strike="noStrike" kern="1200" cap="none" spc="0" normalizeH="0" baseline="0" noProof="0" dirty="0">
              <a:ln>
                <a:noFill/>
              </a:ln>
              <a:solidFill>
                <a:prstClr val="black"/>
              </a:solidFill>
              <a:effectLst/>
              <a:uLnTx/>
              <a:uFillTx/>
              <a:latin typeface="Arial"/>
              <a:ea typeface="微软雅黑"/>
            </a:endParaRPr>
          </a:p>
        </p:txBody>
      </p:sp>
    </p:spTree>
    <p:extLst>
      <p:ext uri="{BB962C8B-B14F-4D97-AF65-F5344CB8AC3E}">
        <p14:creationId xmlns:p14="http://schemas.microsoft.com/office/powerpoint/2010/main" val="31787897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xmlns="" id="{56ADA21B-4869-47A1-914A-ED59026C99C3}"/>
              </a:ext>
            </a:extLst>
          </p:cNvPr>
          <p:cNvSpPr txBox="1"/>
          <p:nvPr/>
        </p:nvSpPr>
        <p:spPr>
          <a:xfrm>
            <a:off x="1473072" y="2845142"/>
            <a:ext cx="1864487" cy="1446550"/>
          </a:xfrm>
          <a:prstGeom prst="rect">
            <a:avLst/>
          </a:prstGeom>
          <a:noFill/>
        </p:spPr>
        <p:txBody>
          <a:bodyPr wrap="square" rtlCol="0">
            <a:spAutoFit/>
          </a:bodyPr>
          <a:lstStyle/>
          <a:p>
            <a:pPr algn="ctr" defTabSz="914400">
              <a:defRPr/>
            </a:pPr>
            <a:r>
              <a:rPr lang="en-US" altLang="zh-CN" sz="4400" b="1" dirty="0">
                <a:solidFill>
                  <a:srgbClr val="142938"/>
                </a:solidFill>
                <a:latin typeface="微软雅黑"/>
              </a:rPr>
              <a:t>PART </a:t>
            </a:r>
            <a:r>
              <a:rPr lang="en-US" altLang="zh-CN" sz="4400" b="1" dirty="0" smtClean="0">
                <a:solidFill>
                  <a:srgbClr val="142938"/>
                </a:solidFill>
                <a:latin typeface="微软雅黑"/>
              </a:rPr>
              <a:t>05</a:t>
            </a:r>
            <a:endParaRPr lang="en-US" altLang="zh-CN" sz="4400" b="1" dirty="0">
              <a:solidFill>
                <a:srgbClr val="142938"/>
              </a:solidFill>
              <a:latin typeface="微软雅黑"/>
            </a:endParaRPr>
          </a:p>
        </p:txBody>
      </p:sp>
      <p:sp>
        <p:nvSpPr>
          <p:cNvPr id="4" name="文本框 3">
            <a:extLst>
              <a:ext uri="{FF2B5EF4-FFF2-40B4-BE49-F238E27FC236}">
                <a16:creationId xmlns:a16="http://schemas.microsoft.com/office/drawing/2014/main" xmlns="" id="{7D7DC5D2-6D98-48DE-8E5C-D20651A00016}"/>
              </a:ext>
            </a:extLst>
          </p:cNvPr>
          <p:cNvSpPr txBox="1"/>
          <p:nvPr/>
        </p:nvSpPr>
        <p:spPr>
          <a:xfrm>
            <a:off x="6383481" y="2747253"/>
            <a:ext cx="4640113" cy="830997"/>
          </a:xfrm>
          <a:prstGeom prst="rect">
            <a:avLst/>
          </a:prstGeom>
          <a:noFill/>
        </p:spPr>
        <p:txBody>
          <a:bodyPr wrap="square" rtlCol="0">
            <a:spAutoFit/>
            <a:scene3d>
              <a:camera prst="orthographicFront"/>
              <a:lightRig rig="threePt" dir="t"/>
            </a:scene3d>
            <a:sp3d contourW="12700"/>
          </a:bodyPr>
          <a:lstStyle/>
          <a:p>
            <a:pPr defTabSz="914400">
              <a:defRPr/>
            </a:pPr>
            <a:r>
              <a:rPr lang="zh-CN" altLang="en-US" sz="4800" b="1" dirty="0" smtClean="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最终成果展示</a:t>
            </a:r>
            <a:endParaRPr lang="zh-CN" altLang="en-US" sz="4800" b="1"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17" name="等腰三角形 16">
            <a:extLst>
              <a:ext uri="{FF2B5EF4-FFF2-40B4-BE49-F238E27FC236}">
                <a16:creationId xmlns:a16="http://schemas.microsoft.com/office/drawing/2014/main" xmlns="" id="{F006F6EE-4F24-49B1-8812-894CF4759346}"/>
              </a:ext>
            </a:extLst>
          </p:cNvPr>
          <p:cNvSpPr/>
          <p:nvPr/>
        </p:nvSpPr>
        <p:spPr>
          <a:xfrm rot="7200000">
            <a:off x="10789024" y="3375623"/>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endParaRPr>
          </a:p>
        </p:txBody>
      </p:sp>
      <p:cxnSp>
        <p:nvCxnSpPr>
          <p:cNvPr id="19" name="直接连接符 18"/>
          <p:cNvCxnSpPr/>
          <p:nvPr/>
        </p:nvCxnSpPr>
        <p:spPr>
          <a:xfrm flipV="1">
            <a:off x="5978013" y="3725733"/>
            <a:ext cx="5246962" cy="9833"/>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5638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709334" y="1982145"/>
            <a:ext cx="4773333" cy="2893710"/>
            <a:chOff x="3535853" y="2180863"/>
            <a:chExt cx="4773333" cy="2893710"/>
          </a:xfrm>
        </p:grpSpPr>
        <p:sp>
          <p:nvSpPr>
            <p:cNvPr id="2" name="矩形 1"/>
            <p:cNvSpPr/>
            <p:nvPr/>
          </p:nvSpPr>
          <p:spPr>
            <a:xfrm>
              <a:off x="5465693" y="2180863"/>
              <a:ext cx="342816" cy="672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5465694" y="2180863"/>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矩形 3"/>
            <p:cNvSpPr/>
            <p:nvPr/>
          </p:nvSpPr>
          <p:spPr>
            <a:xfrm rot="5400000">
              <a:off x="6697576" y="3462962"/>
              <a:ext cx="2893709"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矩形 4"/>
            <p:cNvSpPr/>
            <p:nvPr/>
          </p:nvSpPr>
          <p:spPr>
            <a:xfrm flipV="1">
              <a:off x="5465693" y="4402245"/>
              <a:ext cx="342816" cy="457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flipV="1">
              <a:off x="5465694" y="4745062"/>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TextBox 27"/>
            <p:cNvSpPr txBox="1"/>
            <p:nvPr/>
          </p:nvSpPr>
          <p:spPr>
            <a:xfrm>
              <a:off x="4904544" y="3774071"/>
              <a:ext cx="212797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pPr algn="r"/>
              <a:r>
                <a:rPr lang="zh-CN" altLang="en-US" sz="3200" dirty="0">
                  <a:solidFill>
                    <a:schemeClr val="accent1">
                      <a:lumMod val="75000"/>
                    </a:schemeClr>
                  </a:solidFill>
                  <a:latin typeface="微软雅黑" panose="020B0503020204020204" pitchFamily="34" charset="-122"/>
                  <a:ea typeface="微软雅黑" panose="020B0503020204020204" pitchFamily="34" charset="-122"/>
                </a:rPr>
                <a:t>谢谢观看</a:t>
              </a:r>
            </a:p>
          </p:txBody>
        </p:sp>
        <p:sp>
          <p:nvSpPr>
            <p:cNvPr id="8" name="TextBox 28"/>
            <p:cNvSpPr txBox="1"/>
            <p:nvPr/>
          </p:nvSpPr>
          <p:spPr>
            <a:xfrm>
              <a:off x="3535853" y="3019633"/>
              <a:ext cx="4289636" cy="902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pPr algn="r"/>
              <a:r>
                <a:rPr lang="en-US" altLang="zh-CN" sz="5867" b="1" dirty="0">
                  <a:solidFill>
                    <a:schemeClr val="accent1">
                      <a:lumMod val="75000"/>
                    </a:schemeClr>
                  </a:solidFill>
                  <a:latin typeface="微软雅黑" panose="020B0503020204020204" pitchFamily="34" charset="-122"/>
                  <a:ea typeface="微软雅黑" panose="020B0503020204020204" pitchFamily="34" charset="-122"/>
                </a:rPr>
                <a:t>THANK YOU</a:t>
              </a:r>
              <a:endParaRPr lang="zh-CN" altLang="en-US" sz="5867" b="1" dirty="0">
                <a:solidFill>
                  <a:schemeClr val="accent1">
                    <a:lumMod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3105142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xmlns="" id="{56ADA21B-4869-47A1-914A-ED59026C99C3}"/>
              </a:ext>
            </a:extLst>
          </p:cNvPr>
          <p:cNvSpPr txBox="1"/>
          <p:nvPr/>
        </p:nvSpPr>
        <p:spPr>
          <a:xfrm>
            <a:off x="1473072" y="2845142"/>
            <a:ext cx="1864487" cy="1446550"/>
          </a:xfrm>
          <a:prstGeom prst="rect">
            <a:avLst/>
          </a:prstGeom>
          <a:noFill/>
        </p:spPr>
        <p:txBody>
          <a:bodyPr wrap="square" rtlCol="0">
            <a:spAutoFit/>
          </a:bodyPr>
          <a:lstStyle/>
          <a:p>
            <a:pPr algn="ctr" defTabSz="914400">
              <a:defRPr/>
            </a:pPr>
            <a:r>
              <a:rPr lang="en-US" altLang="zh-CN" sz="4400" b="1" dirty="0">
                <a:solidFill>
                  <a:srgbClr val="142938"/>
                </a:solidFill>
                <a:latin typeface="微软雅黑"/>
              </a:rPr>
              <a:t>PART 01</a:t>
            </a:r>
          </a:p>
        </p:txBody>
      </p:sp>
      <p:sp>
        <p:nvSpPr>
          <p:cNvPr id="4" name="文本框 3">
            <a:extLst>
              <a:ext uri="{FF2B5EF4-FFF2-40B4-BE49-F238E27FC236}">
                <a16:creationId xmlns:a16="http://schemas.microsoft.com/office/drawing/2014/main" xmlns="" id="{7D7DC5D2-6D98-48DE-8E5C-D20651A00016}"/>
              </a:ext>
            </a:extLst>
          </p:cNvPr>
          <p:cNvSpPr txBox="1"/>
          <p:nvPr/>
        </p:nvSpPr>
        <p:spPr>
          <a:xfrm>
            <a:off x="6858000" y="2747253"/>
            <a:ext cx="4640113" cy="830997"/>
          </a:xfrm>
          <a:prstGeom prst="rect">
            <a:avLst/>
          </a:prstGeom>
          <a:noFill/>
        </p:spPr>
        <p:txBody>
          <a:bodyPr wrap="square" rtlCol="0">
            <a:spAutoFit/>
            <a:scene3d>
              <a:camera prst="orthographicFront"/>
              <a:lightRig rig="threePt" dir="t"/>
            </a:scene3d>
            <a:sp3d contourW="12700"/>
          </a:bodyPr>
          <a:lstStyle/>
          <a:p>
            <a:pPr defTabSz="914400">
              <a:defRPr/>
            </a:pPr>
            <a:r>
              <a:rPr lang="zh-CN" altLang="en-US" sz="4800" b="1" dirty="0" smtClean="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项目背景</a:t>
            </a:r>
            <a:endParaRPr lang="zh-CN" altLang="en-US" sz="4800" b="1"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17" name="等腰三角形 16">
            <a:extLst>
              <a:ext uri="{FF2B5EF4-FFF2-40B4-BE49-F238E27FC236}">
                <a16:creationId xmlns:a16="http://schemas.microsoft.com/office/drawing/2014/main" xmlns="" id="{F006F6EE-4F24-49B1-8812-894CF4759346}"/>
              </a:ext>
            </a:extLst>
          </p:cNvPr>
          <p:cNvSpPr/>
          <p:nvPr/>
        </p:nvSpPr>
        <p:spPr>
          <a:xfrm rot="7200000">
            <a:off x="10779192" y="3385456"/>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endParaRPr>
          </a:p>
        </p:txBody>
      </p:sp>
      <p:cxnSp>
        <p:nvCxnSpPr>
          <p:cNvPr id="19" name="直接连接符 18"/>
          <p:cNvCxnSpPr/>
          <p:nvPr/>
        </p:nvCxnSpPr>
        <p:spPr>
          <a:xfrm flipV="1">
            <a:off x="5968181" y="3735566"/>
            <a:ext cx="5246962" cy="9833"/>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415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01</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18" name="矩形 17">
            <a:extLst>
              <a:ext uri="{FF2B5EF4-FFF2-40B4-BE49-F238E27FC236}">
                <a16:creationId xmlns="" xmlns:a16="http://schemas.microsoft.com/office/drawing/2014/main" id="{5F5A126D-DBF7-4677-B085-E086E464685A}"/>
              </a:ext>
            </a:extLst>
          </p:cNvPr>
          <p:cNvSpPr/>
          <p:nvPr/>
        </p:nvSpPr>
        <p:spPr>
          <a:xfrm>
            <a:off x="2101413" y="485267"/>
            <a:ext cx="2387627"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srgbClr val="142938"/>
                </a:solidFill>
                <a:effectLst/>
                <a:uLnTx/>
                <a:uFillTx/>
                <a:latin typeface="微软雅黑"/>
                <a:ea typeface="微软雅黑"/>
                <a:cs typeface="+mn-cs"/>
              </a:rPr>
              <a:t>项目背景</a:t>
            </a:r>
            <a:endParaRPr kumimoji="0" lang="zh-CN" altLang="en-US" sz="28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51" name="组合 50"/>
          <p:cNvGrpSpPr/>
          <p:nvPr/>
        </p:nvGrpSpPr>
        <p:grpSpPr>
          <a:xfrm>
            <a:off x="541687" y="1356229"/>
            <a:ext cx="10804740" cy="4976817"/>
            <a:chOff x="1703943" y="2293982"/>
            <a:chExt cx="2644655" cy="2960566"/>
          </a:xfrm>
        </p:grpSpPr>
        <p:sp>
          <p:nvSpPr>
            <p:cNvPr id="52" name="矩形: 剪去单角 437"/>
            <p:cNvSpPr/>
            <p:nvPr/>
          </p:nvSpPr>
          <p:spPr>
            <a:xfrm>
              <a:off x="1703943" y="2324178"/>
              <a:ext cx="2644655" cy="2930370"/>
            </a:xfrm>
            <a:prstGeom prst="snip1Rect">
              <a:avLst>
                <a:gd name="adj" fmla="val 15418"/>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54" name="任意多边形: 形状 438"/>
            <p:cNvSpPr>
              <a:spLocks/>
            </p:cNvSpPr>
            <p:nvPr/>
          </p:nvSpPr>
          <p:spPr bwMode="auto">
            <a:xfrm>
              <a:off x="4177727" y="2293982"/>
              <a:ext cx="170870" cy="392249"/>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endParaRPr lang="en-US" altLang="ko-KR"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4" name="TextBox 21"/>
          <p:cNvSpPr txBox="1"/>
          <p:nvPr/>
        </p:nvSpPr>
        <p:spPr>
          <a:xfrm>
            <a:off x="1036320" y="3681954"/>
            <a:ext cx="10003996" cy="2308324"/>
          </a:xfrm>
          <a:prstGeom prst="rect">
            <a:avLst/>
          </a:prstGeom>
          <a:noFill/>
        </p:spPr>
        <p:txBody>
          <a:bodyPr wrap="square" lIns="0" tIns="0" rIns="0" bIns="0" rtlCol="0">
            <a:spAutoFit/>
          </a:bodyPr>
          <a:lstStyle/>
          <a:p>
            <a:pPr indent="457200" algn="just">
              <a:lnSpc>
                <a:spcPct val="150000"/>
              </a:lnSpc>
              <a:spcBef>
                <a:spcPts val="1200"/>
              </a:spcBef>
            </a:pPr>
            <a:r>
              <a:rPr lang="zh-CN" altLang="en-US" sz="2000" b="1" dirty="0">
                <a:latin typeface="华文楷体" panose="02010600040101010101" pitchFamily="2" charset="-122"/>
                <a:ea typeface="华文楷体" panose="02010600040101010101" pitchFamily="2" charset="-122"/>
                <a:sym typeface="FZHei-B01S" panose="02010601030101010101" pitchFamily="2" charset="-122"/>
              </a:rPr>
              <a:t>在现代的商业竞争中，更多的企业选择把自己非核心竞争业务打包交给别的公司</a:t>
            </a:r>
            <a:r>
              <a:rPr lang="en-US" altLang="zh-CN" sz="2000" b="1" dirty="0">
                <a:latin typeface="华文楷体" panose="02010600040101010101" pitchFamily="2" charset="-122"/>
                <a:ea typeface="华文楷体" panose="02010600040101010101" pitchFamily="2" charset="-122"/>
                <a:sym typeface="FZHei-B01S" panose="02010601030101010101" pitchFamily="2" charset="-122"/>
              </a:rPr>
              <a:t>-</a:t>
            </a:r>
            <a:r>
              <a:rPr lang="zh-CN" altLang="en-US" sz="2000" b="1" dirty="0">
                <a:latin typeface="华文楷体" panose="02010600040101010101" pitchFamily="2" charset="-122"/>
                <a:ea typeface="华文楷体" panose="02010600040101010101" pitchFamily="2" charset="-122"/>
                <a:sym typeface="FZHei-B01S" panose="02010601030101010101" pitchFamily="2" charset="-122"/>
              </a:rPr>
              <a:t>外包公司处理。在这种情况下，外包公司们就会接到越来越多的项目。在一段时间内，外包公司可能同时在做多个外包项目，而如果没有一个系统来管理各个项目的话，整个公司就会很容易陷入混乱，如项目分配人手不够、不能按时提交。基于这样的情况，我组着手开发这款外包</a:t>
            </a:r>
            <a:r>
              <a:rPr lang="zh-CN" altLang="en-US" sz="2000" b="1" dirty="0" smtClean="0">
                <a:latin typeface="华文楷体" panose="02010600040101010101" pitchFamily="2" charset="-122"/>
                <a:ea typeface="华文楷体" panose="02010600040101010101" pitchFamily="2" charset="-122"/>
                <a:sym typeface="FZHei-B01S" panose="02010601030101010101" pitchFamily="2" charset="-122"/>
              </a:rPr>
              <a:t>管理系统。</a:t>
            </a:r>
            <a:endParaRPr lang="en-US" altLang="zh-CN" sz="2000" b="1" dirty="0">
              <a:latin typeface="华文楷体" panose="02010600040101010101" pitchFamily="2" charset="-122"/>
              <a:ea typeface="华文楷体" panose="02010600040101010101" pitchFamily="2" charset="-122"/>
              <a:sym typeface="FZHei-B01S" panose="02010601030101010101" pitchFamily="2" charset="-122"/>
            </a:endParaRPr>
          </a:p>
        </p:txBody>
      </p:sp>
      <p:sp>
        <p:nvSpPr>
          <p:cNvPr id="25" name="iSlíďè">
            <a:extLst>
              <a:ext uri="{FF2B5EF4-FFF2-40B4-BE49-F238E27FC236}">
                <a16:creationId xmlns:a16="http://schemas.microsoft.com/office/drawing/2014/main" xmlns="" id="{25CCC896-0051-4AC2-A958-6FAA9B41D059}"/>
              </a:ext>
            </a:extLst>
          </p:cNvPr>
          <p:cNvSpPr txBox="1"/>
          <p:nvPr/>
        </p:nvSpPr>
        <p:spPr bwMode="auto">
          <a:xfrm>
            <a:off x="1036319" y="3203613"/>
            <a:ext cx="1933825" cy="30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Autofit/>
          </a:bodyPr>
          <a:lstStyle/>
          <a:p>
            <a:pPr marL="0" marR="0" lvl="0" indent="0" algn="l" defTabSz="913765" rtl="0" eaLnBrk="1" fontAlgn="auto" latinLnBrk="0" hangingPunct="1">
              <a:spcBef>
                <a:spcPct val="0"/>
              </a:spcBef>
              <a:spcAft>
                <a:spcPts val="0"/>
              </a:spcAft>
              <a:buClrTx/>
              <a:buSzTx/>
              <a:buFontTx/>
              <a:buNone/>
              <a:defRPr/>
            </a:pPr>
            <a:r>
              <a:rPr kumimoji="0" lang="zh-CN" altLang="en-US" sz="2400"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FZHei-B01S" panose="02010601030101010101" pitchFamily="2" charset="-122"/>
              </a:rPr>
              <a:t>系统背景</a:t>
            </a:r>
            <a:endParaRPr kumimoji="0" lang="zh-CN" altLang="en-US" sz="24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iSlíďè">
            <a:extLst>
              <a:ext uri="{FF2B5EF4-FFF2-40B4-BE49-F238E27FC236}">
                <a16:creationId xmlns:a16="http://schemas.microsoft.com/office/drawing/2014/main" xmlns="" id="{25CCC896-0051-4AC2-A958-6FAA9B41D059}"/>
              </a:ext>
            </a:extLst>
          </p:cNvPr>
          <p:cNvSpPr txBox="1"/>
          <p:nvPr/>
        </p:nvSpPr>
        <p:spPr bwMode="auto">
          <a:xfrm>
            <a:off x="1036320" y="1895359"/>
            <a:ext cx="1933825" cy="30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Autofit/>
          </a:bodyPr>
          <a:lstStyle/>
          <a:p>
            <a:pPr marL="0" marR="0" lvl="0" indent="0" algn="l" defTabSz="913765" rtl="0" eaLnBrk="1" fontAlgn="auto" latinLnBrk="0" hangingPunct="1">
              <a:spcBef>
                <a:spcPct val="0"/>
              </a:spcBef>
              <a:spcAft>
                <a:spcPts val="0"/>
              </a:spcAft>
              <a:buClrTx/>
              <a:buSzTx/>
              <a:buFontTx/>
              <a:buNone/>
              <a:defRPr/>
            </a:pPr>
            <a:r>
              <a:rPr kumimoji="0" lang="zh-CN" altLang="en-US" sz="2400"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FZHei-B01S" panose="02010601030101010101" pitchFamily="2" charset="-122"/>
              </a:rPr>
              <a:t>系统名称</a:t>
            </a:r>
            <a:endParaRPr kumimoji="0" lang="zh-CN" altLang="en-US" sz="24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TextBox 21"/>
          <p:cNvSpPr txBox="1"/>
          <p:nvPr/>
        </p:nvSpPr>
        <p:spPr>
          <a:xfrm>
            <a:off x="1052908" y="2387432"/>
            <a:ext cx="2097009" cy="417678"/>
          </a:xfrm>
          <a:prstGeom prst="rect">
            <a:avLst/>
          </a:prstGeom>
          <a:noFill/>
        </p:spPr>
        <p:txBody>
          <a:bodyPr wrap="square" lIns="0" tIns="0" rIns="0" bIns="0" rtlCol="0">
            <a:spAutoFit/>
          </a:bodyPr>
          <a:lstStyle/>
          <a:p>
            <a:pPr indent="457200" algn="just">
              <a:lnSpc>
                <a:spcPct val="150000"/>
              </a:lnSpc>
              <a:spcBef>
                <a:spcPts val="1200"/>
              </a:spcBef>
            </a:pPr>
            <a:r>
              <a:rPr lang="zh-CN" altLang="en-US" sz="2000" b="1" dirty="0" smtClean="0">
                <a:latin typeface="华文楷体" panose="02010600040101010101" pitchFamily="2" charset="-122"/>
                <a:ea typeface="华文楷体" panose="02010600040101010101" pitchFamily="2" charset="-122"/>
                <a:sym typeface="FZHei-B01S" panose="02010601030101010101" pitchFamily="2" charset="-122"/>
              </a:rPr>
              <a:t>外包管理系统</a:t>
            </a:r>
            <a:endParaRPr lang="en-US" altLang="zh-CN" sz="2000" b="1" dirty="0">
              <a:latin typeface="华文楷体" panose="02010600040101010101" pitchFamily="2" charset="-122"/>
              <a:ea typeface="华文楷体" panose="02010600040101010101" pitchFamily="2" charset="-122"/>
              <a:sym typeface="FZHei-B01S" panose="02010601030101010101" pitchFamily="2" charset="-122"/>
            </a:endParaRPr>
          </a:p>
        </p:txBody>
      </p:sp>
    </p:spTree>
    <p:extLst>
      <p:ext uri="{BB962C8B-B14F-4D97-AF65-F5344CB8AC3E}">
        <p14:creationId xmlns:p14="http://schemas.microsoft.com/office/powerpoint/2010/main" val="6117310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3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26"/>
                                        </p:tgtEl>
                                        <p:attrNameLst>
                                          <p:attrName>ppt_y</p:attrName>
                                        </p:attrNameLst>
                                      </p:cBhvr>
                                      <p:tavLst>
                                        <p:tav tm="0">
                                          <p:val>
                                            <p:strVal val="#ppt_y"/>
                                          </p:val>
                                        </p:tav>
                                        <p:tav tm="100000">
                                          <p:val>
                                            <p:strVal val="#ppt_y"/>
                                          </p:val>
                                        </p:tav>
                                      </p:tavLst>
                                    </p:anim>
                                    <p:anim calcmode="lin" valueType="num">
                                      <p:cBhvr>
                                        <p:cTn id="9" dur="3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26"/>
                                        </p:tgtEl>
                                      </p:cBhvr>
                                    </p:animEffect>
                                  </p:childTnLst>
                                </p:cTn>
                              </p:par>
                            </p:childTnLst>
                          </p:cTn>
                        </p:par>
                        <p:par>
                          <p:cTn id="12" fill="hold">
                            <p:stCondLst>
                              <p:cond delay="300"/>
                            </p:stCondLst>
                            <p:childTnLst>
                              <p:par>
                                <p:cTn id="13" presetID="41"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3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16" dur="300" fill="hold"/>
                                        <p:tgtEl>
                                          <p:spTgt spid="27"/>
                                        </p:tgtEl>
                                        <p:attrNameLst>
                                          <p:attrName>ppt_y</p:attrName>
                                        </p:attrNameLst>
                                      </p:cBhvr>
                                      <p:tavLst>
                                        <p:tav tm="0">
                                          <p:val>
                                            <p:strVal val="#ppt_y"/>
                                          </p:val>
                                        </p:tav>
                                        <p:tav tm="100000">
                                          <p:val>
                                            <p:strVal val="#ppt_y"/>
                                          </p:val>
                                        </p:tav>
                                      </p:tavLst>
                                    </p:anim>
                                    <p:anim calcmode="lin" valueType="num">
                                      <p:cBhvr>
                                        <p:cTn id="17" dur="3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8" dur="3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9" dur="300" tmFilter="0,0; .5, 1; 1, 1"/>
                                        <p:tgtEl>
                                          <p:spTgt spid="27"/>
                                        </p:tgtEl>
                                      </p:cBhvr>
                                    </p:animEffect>
                                  </p:childTnLst>
                                </p:cTn>
                              </p:par>
                            </p:childTnLst>
                          </p:cTn>
                        </p:par>
                        <p:par>
                          <p:cTn id="20" fill="hold">
                            <p:stCondLst>
                              <p:cond delay="600"/>
                            </p:stCondLst>
                            <p:childTnLst>
                              <p:par>
                                <p:cTn id="21" presetID="41"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3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4" dur="300" fill="hold"/>
                                        <p:tgtEl>
                                          <p:spTgt spid="25"/>
                                        </p:tgtEl>
                                        <p:attrNameLst>
                                          <p:attrName>ppt_y</p:attrName>
                                        </p:attrNameLst>
                                      </p:cBhvr>
                                      <p:tavLst>
                                        <p:tav tm="0">
                                          <p:val>
                                            <p:strVal val="#ppt_y"/>
                                          </p:val>
                                        </p:tav>
                                        <p:tav tm="100000">
                                          <p:val>
                                            <p:strVal val="#ppt_y"/>
                                          </p:val>
                                        </p:tav>
                                      </p:tavLst>
                                    </p:anim>
                                    <p:anim calcmode="lin" valueType="num">
                                      <p:cBhvr>
                                        <p:cTn id="25" dur="3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6" dur="3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300" tmFilter="0,0; .5, 1; 1, 1"/>
                                        <p:tgtEl>
                                          <p:spTgt spid="25"/>
                                        </p:tgtEl>
                                      </p:cBhvr>
                                    </p:animEffect>
                                  </p:childTnLst>
                                </p:cTn>
                              </p:par>
                            </p:childTnLst>
                          </p:cTn>
                        </p:par>
                        <p:par>
                          <p:cTn id="28" fill="hold">
                            <p:stCondLst>
                              <p:cond delay="900"/>
                            </p:stCondLst>
                            <p:childTnLst>
                              <p:par>
                                <p:cTn id="29" presetID="41"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3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32" dur="300" fill="hold"/>
                                        <p:tgtEl>
                                          <p:spTgt spid="24"/>
                                        </p:tgtEl>
                                        <p:attrNameLst>
                                          <p:attrName>ppt_y</p:attrName>
                                        </p:attrNameLst>
                                      </p:cBhvr>
                                      <p:tavLst>
                                        <p:tav tm="0">
                                          <p:val>
                                            <p:strVal val="#ppt_y"/>
                                          </p:val>
                                        </p:tav>
                                        <p:tav tm="100000">
                                          <p:val>
                                            <p:strVal val="#ppt_y"/>
                                          </p:val>
                                        </p:tav>
                                      </p:tavLst>
                                    </p:anim>
                                    <p:anim calcmode="lin" valueType="num">
                                      <p:cBhvr>
                                        <p:cTn id="33" dur="3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34" dur="3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35" dur="300" tmFilter="0,0; .5, 1; 1, 1"/>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xmlns="" id="{56ADA21B-4869-47A1-914A-ED59026C99C3}"/>
              </a:ext>
            </a:extLst>
          </p:cNvPr>
          <p:cNvSpPr txBox="1"/>
          <p:nvPr/>
        </p:nvSpPr>
        <p:spPr>
          <a:xfrm>
            <a:off x="1473072" y="2845142"/>
            <a:ext cx="1864487" cy="1446550"/>
          </a:xfrm>
          <a:prstGeom prst="rect">
            <a:avLst/>
          </a:prstGeom>
          <a:noFill/>
        </p:spPr>
        <p:txBody>
          <a:bodyPr wrap="square" rtlCol="0">
            <a:spAutoFit/>
          </a:bodyPr>
          <a:lstStyle/>
          <a:p>
            <a:pPr algn="ctr" defTabSz="914400">
              <a:defRPr/>
            </a:pPr>
            <a:r>
              <a:rPr lang="en-US" altLang="zh-CN" sz="4400" b="1" dirty="0">
                <a:solidFill>
                  <a:srgbClr val="142938"/>
                </a:solidFill>
                <a:latin typeface="微软雅黑"/>
              </a:rPr>
              <a:t>PART </a:t>
            </a:r>
            <a:r>
              <a:rPr lang="en-US" altLang="zh-CN" sz="4400" b="1" dirty="0" smtClean="0">
                <a:solidFill>
                  <a:srgbClr val="142938"/>
                </a:solidFill>
                <a:latin typeface="微软雅黑"/>
              </a:rPr>
              <a:t>02</a:t>
            </a:r>
            <a:endParaRPr lang="en-US" altLang="zh-CN" sz="4400" b="1" dirty="0">
              <a:solidFill>
                <a:srgbClr val="142938"/>
              </a:solidFill>
              <a:latin typeface="微软雅黑"/>
            </a:endParaRPr>
          </a:p>
        </p:txBody>
      </p:sp>
      <p:sp>
        <p:nvSpPr>
          <p:cNvPr id="4" name="文本框 3">
            <a:extLst>
              <a:ext uri="{FF2B5EF4-FFF2-40B4-BE49-F238E27FC236}">
                <a16:creationId xmlns:a16="http://schemas.microsoft.com/office/drawing/2014/main" xmlns="" id="{7D7DC5D2-6D98-48DE-8E5C-D20651A00016}"/>
              </a:ext>
            </a:extLst>
          </p:cNvPr>
          <p:cNvSpPr txBox="1"/>
          <p:nvPr/>
        </p:nvSpPr>
        <p:spPr>
          <a:xfrm>
            <a:off x="6383481" y="2747253"/>
            <a:ext cx="4640113" cy="830997"/>
          </a:xfrm>
          <a:prstGeom prst="rect">
            <a:avLst/>
          </a:prstGeom>
          <a:noFill/>
        </p:spPr>
        <p:txBody>
          <a:bodyPr wrap="square" rtlCol="0">
            <a:spAutoFit/>
            <a:scene3d>
              <a:camera prst="orthographicFront"/>
              <a:lightRig rig="threePt" dir="t"/>
            </a:scene3d>
            <a:sp3d contourW="12700"/>
          </a:bodyPr>
          <a:lstStyle/>
          <a:p>
            <a:pPr defTabSz="914400">
              <a:defRPr/>
            </a:pPr>
            <a:r>
              <a:rPr lang="zh-CN" altLang="en-US" sz="4800" b="1" dirty="0" smtClean="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系统开发依据</a:t>
            </a:r>
            <a:endParaRPr lang="zh-CN" altLang="en-US" sz="4800" b="1"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17" name="等腰三角形 16">
            <a:extLst>
              <a:ext uri="{FF2B5EF4-FFF2-40B4-BE49-F238E27FC236}">
                <a16:creationId xmlns:a16="http://schemas.microsoft.com/office/drawing/2014/main" xmlns="" id="{F006F6EE-4F24-49B1-8812-894CF4759346}"/>
              </a:ext>
            </a:extLst>
          </p:cNvPr>
          <p:cNvSpPr/>
          <p:nvPr/>
        </p:nvSpPr>
        <p:spPr>
          <a:xfrm rot="7200000">
            <a:off x="10789024" y="3375623"/>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endParaRPr>
          </a:p>
        </p:txBody>
      </p:sp>
      <p:cxnSp>
        <p:nvCxnSpPr>
          <p:cNvPr id="19" name="直接连接符 18"/>
          <p:cNvCxnSpPr/>
          <p:nvPr/>
        </p:nvCxnSpPr>
        <p:spPr>
          <a:xfrm flipV="1">
            <a:off x="5978013" y="3725733"/>
            <a:ext cx="5246962" cy="9833"/>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2185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3B244575-4136-48BD-97DD-9EB61A249A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02</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15" name="矩形 14">
            <a:extLst>
              <a:ext uri="{FF2B5EF4-FFF2-40B4-BE49-F238E27FC236}">
                <a16:creationId xmlns="" xmlns:a16="http://schemas.microsoft.com/office/drawing/2014/main" id="{61495C8C-F7D4-41C7-97C4-90BEF46C122D}"/>
              </a:ext>
            </a:extLst>
          </p:cNvPr>
          <p:cNvSpPr/>
          <p:nvPr/>
        </p:nvSpPr>
        <p:spPr>
          <a:xfrm>
            <a:off x="492581" y="1356227"/>
            <a:ext cx="543739" cy="35394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结</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构</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化</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分</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析</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与</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设</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计</a:t>
            </a:r>
            <a:endParaRPr kumimoji="0" lang="zh-CN" altLang="en-US" sz="2800" b="0" i="0" u="none" strike="noStrike" kern="1200" cap="none" spc="0" normalizeH="0" baseline="0" noProof="0" dirty="0">
              <a:ln>
                <a:noFill/>
              </a:ln>
              <a:solidFill>
                <a:prstClr val="black"/>
              </a:solidFill>
              <a:effectLst/>
              <a:uLnTx/>
              <a:uFillTx/>
              <a:latin typeface="Arial"/>
              <a:ea typeface="微软雅黑"/>
            </a:endParaRPr>
          </a:p>
        </p:txBody>
      </p:sp>
      <p:pic>
        <p:nvPicPr>
          <p:cNvPr id="16" name="图片 15"/>
          <p:cNvPicPr>
            <a:picLocks noChangeAspect="1"/>
          </p:cNvPicPr>
          <p:nvPr/>
        </p:nvPicPr>
        <p:blipFill>
          <a:blip r:embed="rId4"/>
          <a:stretch>
            <a:fillRect/>
          </a:stretch>
        </p:blipFill>
        <p:spPr>
          <a:xfrm>
            <a:off x="1178050" y="0"/>
            <a:ext cx="10130868" cy="7163567"/>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114592358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87139" y="-119064"/>
            <a:ext cx="11017723" cy="7409683"/>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534044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63121" y="-288294"/>
            <a:ext cx="10865758" cy="7667404"/>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840895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3B244575-4136-48BD-97DD-9EB61A249A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02</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15" name="矩形 14">
            <a:extLst>
              <a:ext uri="{FF2B5EF4-FFF2-40B4-BE49-F238E27FC236}">
                <a16:creationId xmlns="" xmlns:a16="http://schemas.microsoft.com/office/drawing/2014/main" id="{61495C8C-F7D4-41C7-97C4-90BEF46C122D}"/>
              </a:ext>
            </a:extLst>
          </p:cNvPr>
          <p:cNvSpPr/>
          <p:nvPr/>
        </p:nvSpPr>
        <p:spPr>
          <a:xfrm>
            <a:off x="492581" y="1356227"/>
            <a:ext cx="543739" cy="397031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142938"/>
                </a:solidFill>
                <a:latin typeface="微软雅黑"/>
                <a:ea typeface="微软雅黑"/>
              </a:rPr>
              <a:t>面</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142938"/>
                </a:solidFill>
                <a:latin typeface="微软雅黑"/>
                <a:ea typeface="微软雅黑"/>
              </a:rPr>
              <a:t>向</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rgbClr val="142938"/>
                </a:solidFill>
                <a:latin typeface="微软雅黑"/>
                <a:ea typeface="微软雅黑"/>
              </a:rPr>
              <a:t>对</a:t>
            </a:r>
            <a:endParaRPr lang="en-US" altLang="zh-CN" sz="2800" b="1"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象</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分</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析</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与</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设</a:t>
            </a:r>
            <a:endParaRPr lang="en-US" altLang="zh-CN" sz="2800" b="1" noProof="0" dirty="0" smtClean="0">
              <a:solidFill>
                <a:srgbClr val="142938"/>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solidFill>
                  <a:srgbClr val="142938"/>
                </a:solidFill>
                <a:latin typeface="微软雅黑"/>
                <a:ea typeface="微软雅黑"/>
              </a:rPr>
              <a:t>计</a:t>
            </a:r>
            <a:endParaRPr kumimoji="0" lang="zh-CN" altLang="en-US" sz="2800" b="0" i="0" u="none" strike="noStrike" kern="1200" cap="none" spc="0" normalizeH="0" baseline="0" noProof="0" dirty="0">
              <a:ln>
                <a:noFill/>
              </a:ln>
              <a:solidFill>
                <a:prstClr val="black"/>
              </a:solidFill>
              <a:effectLst/>
              <a:uLnTx/>
              <a:uFillTx/>
              <a:latin typeface="Arial"/>
              <a:ea typeface="微软雅黑"/>
            </a:endParaRPr>
          </a:p>
        </p:txBody>
      </p:sp>
      <p:pic>
        <p:nvPicPr>
          <p:cNvPr id="17" name="图片 16"/>
          <p:cNvPicPr>
            <a:picLocks noChangeAspect="1"/>
          </p:cNvPicPr>
          <p:nvPr/>
        </p:nvPicPr>
        <p:blipFill>
          <a:blip r:embed="rId4"/>
          <a:stretch>
            <a:fillRect/>
          </a:stretch>
        </p:blipFill>
        <p:spPr>
          <a:xfrm>
            <a:off x="1181753" y="0"/>
            <a:ext cx="9828494" cy="685800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4123975029"/>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21">
      <a:dk1>
        <a:sysClr val="windowText" lastClr="000000"/>
      </a:dk1>
      <a:lt1>
        <a:sysClr val="window" lastClr="FFFFFF"/>
      </a:lt1>
      <a:dk2>
        <a:srgbClr val="44546A"/>
      </a:dk2>
      <a:lt2>
        <a:srgbClr val="E7E6E6"/>
      </a:lt2>
      <a:accent1>
        <a:srgbClr val="115686"/>
      </a:accent1>
      <a:accent2>
        <a:srgbClr val="FCC540"/>
      </a:accent2>
      <a:accent3>
        <a:srgbClr val="554C51"/>
      </a:accent3>
      <a:accent4>
        <a:srgbClr val="35D1F1"/>
      </a:accent4>
      <a:accent5>
        <a:srgbClr val="7F7F7F"/>
      </a:accent5>
      <a:accent6>
        <a:srgbClr val="ED7D31"/>
      </a:accent6>
      <a:hlink>
        <a:srgbClr val="034A90"/>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678</TotalTime>
  <Words>519</Words>
  <Application>Microsoft Office PowerPoint</Application>
  <PresentationFormat>宽屏</PresentationFormat>
  <Paragraphs>94</Paragraphs>
  <Slides>24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Aharoni</vt:lpstr>
      <vt:lpstr>FZHei-B01S</vt:lpstr>
      <vt:lpstr>Lato Regular</vt:lpstr>
      <vt:lpstr>等线</vt:lpstr>
      <vt:lpstr>华文楷体</vt:lpstr>
      <vt:lpstr>经典综艺体简</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曹 弼钦</cp:lastModifiedBy>
  <cp:revision>86</cp:revision>
  <dcterms:created xsi:type="dcterms:W3CDTF">2017-08-18T03:02:00Z</dcterms:created>
  <dcterms:modified xsi:type="dcterms:W3CDTF">2019-07-15T11:05:30Z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