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8" r:id="rId9"/>
    <p:sldId id="278" r:id="rId10"/>
    <p:sldId id="261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  <a:srgbClr val="636363"/>
    <a:srgbClr val="CEE1EA"/>
    <a:srgbClr val="D6E6EE"/>
    <a:srgbClr val="2C5364"/>
    <a:srgbClr val="42F482"/>
    <a:srgbClr val="4286F4"/>
    <a:srgbClr val="2193B0"/>
    <a:srgbClr val="30A081"/>
    <a:srgbClr val="5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9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2193B0"/>
            </a:gs>
            <a:gs pos="100000">
              <a:srgbClr val="21B15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70" name="圆角矩形 9"/>
          <p:cNvSpPr/>
          <p:nvPr userDrawn="1"/>
        </p:nvSpPr>
        <p:spPr>
          <a:xfrm>
            <a:off x="474269" y="503426"/>
            <a:ext cx="11243462" cy="5851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6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10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1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5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4" name="圆角矩形 9"/>
          <p:cNvSpPr/>
          <p:nvPr userDrawn="1"/>
        </p:nvSpPr>
        <p:spPr>
          <a:xfrm>
            <a:off x="285684" y="275778"/>
            <a:ext cx="11620632" cy="6306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5" name="梯形 11"/>
          <p:cNvSpPr/>
          <p:nvPr userDrawn="1"/>
        </p:nvSpPr>
        <p:spPr>
          <a:xfrm flipV="1">
            <a:off x="4671283" y="275778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6" name="梯形 12"/>
          <p:cNvSpPr/>
          <p:nvPr userDrawn="1"/>
        </p:nvSpPr>
        <p:spPr>
          <a:xfrm>
            <a:off x="4671283" y="6214139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6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6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6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7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4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9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90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8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8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88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33C2-9949-4E60-AA35-36C47CA3A8B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1"/>
          <p:cNvGrpSpPr/>
          <p:nvPr/>
        </p:nvGrpSpPr>
        <p:grpSpPr>
          <a:xfrm>
            <a:off x="2541431" y="2031841"/>
            <a:ext cx="7109136" cy="1444767"/>
            <a:chOff x="3186113" y="2646724"/>
            <a:chExt cx="7109136" cy="1444767"/>
          </a:xfrm>
        </p:grpSpPr>
        <p:sp>
          <p:nvSpPr>
            <p:cNvPr id="1048587" name="文本框 12"/>
            <p:cNvSpPr txBox="1"/>
            <p:nvPr/>
          </p:nvSpPr>
          <p:spPr>
            <a:xfrm>
              <a:off x="3186113" y="2646724"/>
              <a:ext cx="7109136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小学期实训答辩</a:t>
              </a:r>
            </a:p>
          </p:txBody>
        </p:sp>
        <p:sp>
          <p:nvSpPr>
            <p:cNvPr id="1048588" name="文本框 13"/>
            <p:cNvSpPr txBox="1"/>
            <p:nvPr/>
          </p:nvSpPr>
          <p:spPr>
            <a:xfrm>
              <a:off x="3186113" y="3568271"/>
              <a:ext cx="7109136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第五组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学分制学费管理系统</a:t>
              </a:r>
            </a:p>
          </p:txBody>
        </p:sp>
      </p:grpSp>
      <p:sp>
        <p:nvSpPr>
          <p:cNvPr id="1048589" name="文本框 15"/>
          <p:cNvSpPr txBox="1"/>
          <p:nvPr/>
        </p:nvSpPr>
        <p:spPr>
          <a:xfrm>
            <a:off x="4365789" y="4259651"/>
            <a:ext cx="24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答辩人：陶新月   </a:t>
            </a:r>
          </a:p>
        </p:txBody>
      </p:sp>
      <p:sp>
        <p:nvSpPr>
          <p:cNvPr id="1048590" name="文本框 17"/>
          <p:cNvSpPr txBox="1"/>
          <p:nvPr/>
        </p:nvSpPr>
        <p:spPr>
          <a:xfrm>
            <a:off x="3913695" y="4909308"/>
            <a:ext cx="35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小组成员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：刘烨，程婷</a:t>
            </a:r>
          </a:p>
        </p:txBody>
      </p:sp>
      <p:grpSp>
        <p:nvGrpSpPr>
          <p:cNvPr id="27" name="组合 3"/>
          <p:cNvGrpSpPr/>
          <p:nvPr/>
        </p:nvGrpSpPr>
        <p:grpSpPr>
          <a:xfrm>
            <a:off x="4103532" y="4245363"/>
            <a:ext cx="3554568" cy="432000"/>
            <a:chOff x="2993705" y="4048751"/>
            <a:chExt cx="2621283" cy="400110"/>
          </a:xfrm>
        </p:grpSpPr>
        <p:cxnSp>
          <p:nvCxnSpPr>
            <p:cNvPr id="3145728" name="直接连接符 2"/>
            <p:cNvCxnSpPr>
              <a:cxnSpLocks/>
            </p:cNvCxnSpPr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20"/>
            <p:cNvCxnSpPr>
              <a:cxnSpLocks/>
            </p:cNvCxnSpPr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41"/>
          <p:cNvGrpSpPr/>
          <p:nvPr/>
        </p:nvGrpSpPr>
        <p:grpSpPr>
          <a:xfrm>
            <a:off x="1255191" y="2180638"/>
            <a:ext cx="9681618" cy="2496724"/>
            <a:chOff x="1243014" y="2201974"/>
            <a:chExt cx="9681618" cy="2496724"/>
          </a:xfrm>
          <a:solidFill>
            <a:srgbClr val="CEE1EA"/>
          </a:solidFill>
        </p:grpSpPr>
        <p:sp>
          <p:nvSpPr>
            <p:cNvPr id="1048591" name="left-quotes-sign_39711"/>
            <p:cNvSpPr>
              <a:spLocks noChangeAspect="1"/>
            </p:cNvSpPr>
            <p:nvPr/>
          </p:nvSpPr>
          <p:spPr bwMode="auto">
            <a:xfrm>
              <a:off x="1243014" y="220197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592" name="left-quotes-sign_39711"/>
            <p:cNvSpPr>
              <a:spLocks noChangeAspect="1"/>
            </p:cNvSpPr>
            <p:nvPr/>
          </p:nvSpPr>
          <p:spPr bwMode="auto">
            <a:xfrm rot="10800000">
              <a:off x="9881602" y="379891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6" name="组合 26">
            <a:extLst>
              <a:ext uri="{FF2B5EF4-FFF2-40B4-BE49-F238E27FC236}">
                <a16:creationId xmlns:a16="http://schemas.microsoft.com/office/drawing/2014/main" id="{4D15BF83-13C5-4907-8EBE-25CEEF5654A4}"/>
              </a:ext>
            </a:extLst>
          </p:cNvPr>
          <p:cNvGrpSpPr/>
          <p:nvPr/>
        </p:nvGrpSpPr>
        <p:grpSpPr>
          <a:xfrm>
            <a:off x="4103531" y="4877418"/>
            <a:ext cx="3554569" cy="432000"/>
            <a:chOff x="2993705" y="4048751"/>
            <a:chExt cx="2621283" cy="400110"/>
          </a:xfrm>
        </p:grpSpPr>
        <p:cxnSp>
          <p:nvCxnSpPr>
            <p:cNvPr id="17" name="直接连接符 27">
              <a:extLst>
                <a:ext uri="{FF2B5EF4-FFF2-40B4-BE49-F238E27FC236}">
                  <a16:creationId xmlns:a16="http://schemas.microsoft.com/office/drawing/2014/main" id="{2C06C873-2482-4582-B76B-E3189C5ACAD9}"/>
                </a:ext>
              </a:extLst>
            </p:cNvPr>
            <p:cNvCxnSpPr>
              <a:cxnSpLocks/>
            </p:cNvCxnSpPr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8">
              <a:extLst>
                <a:ext uri="{FF2B5EF4-FFF2-40B4-BE49-F238E27FC236}">
                  <a16:creationId xmlns:a16="http://schemas.microsoft.com/office/drawing/2014/main" id="{572846C9-FCF8-490C-B79A-DAE36237B3F2}"/>
                </a:ext>
              </a:extLst>
            </p:cNvPr>
            <p:cNvCxnSpPr>
              <a:cxnSpLocks/>
            </p:cNvCxnSpPr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 1"/>
          <p:cNvSpPr txBox="1"/>
          <p:nvPr/>
        </p:nvSpPr>
        <p:spPr>
          <a:xfrm>
            <a:off x="900109" y="500061"/>
            <a:ext cx="331470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详细介绍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缴费模块</a:t>
            </a:r>
          </a:p>
        </p:txBody>
      </p:sp>
      <p:cxnSp>
        <p:nvCxnSpPr>
          <p:cNvPr id="3145737" name="直接连接符 4"/>
          <p:cNvCxnSpPr>
            <a:cxnSpLocks/>
          </p:cNvCxnSpPr>
          <p:nvPr/>
        </p:nvCxnSpPr>
        <p:spPr>
          <a:xfrm>
            <a:off x="7524750" y="1490186"/>
            <a:ext cx="0" cy="4986110"/>
          </a:xfrm>
          <a:prstGeom prst="line">
            <a:avLst/>
          </a:prstGeom>
          <a:ln w="19050">
            <a:solidFill>
              <a:srgbClr val="A7B9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文本框 22"/>
          <p:cNvSpPr txBox="1"/>
          <p:nvPr/>
        </p:nvSpPr>
        <p:spPr>
          <a:xfrm flipH="1">
            <a:off x="7643809" y="3316491"/>
            <a:ext cx="4364031" cy="50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（学生）点击支付</a:t>
            </a:r>
          </a:p>
        </p:txBody>
      </p:sp>
      <p:sp>
        <p:nvSpPr>
          <p:cNvPr id="1048646" name="文本框 22"/>
          <p:cNvSpPr txBox="1"/>
          <p:nvPr/>
        </p:nvSpPr>
        <p:spPr>
          <a:xfrm flipH="1">
            <a:off x="7600640" y="1394426"/>
            <a:ext cx="4364031" cy="50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（学生）登录显示本人的学费信息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670716-A09E-4393-A1A1-0E18E324DC88}"/>
              </a:ext>
            </a:extLst>
          </p:cNvPr>
          <p:cNvSpPr/>
          <p:nvPr/>
        </p:nvSpPr>
        <p:spPr>
          <a:xfrm>
            <a:off x="695325" y="12927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"jiaofei_list2.jsp?1=1"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jiaofei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jiaofeiren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='"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request.getSession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getAttribute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"'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C11850-EFF7-4DC2-A543-96141142710D}"/>
              </a:ext>
            </a:extLst>
          </p:cNvPr>
          <p:cNvSpPr/>
          <p:nvPr/>
        </p:nvSpPr>
        <p:spPr>
          <a:xfrm>
            <a:off x="814384" y="31627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'center'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i="1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map.get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iszf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map.get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iszf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).equals(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否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r>
              <a:rPr lang="en-US" altLang="zh-CN" b="1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zh-CN" b="1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zhifu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index.jsp?id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i="1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map.get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biao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jiaofei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b="1" i="1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zh-CN" b="1" i="1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'red'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支付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b="1" i="1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b="1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b="1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b="1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118473-6396-4269-9446-0F4EA8BC3357}"/>
              </a:ext>
            </a:extLst>
          </p:cNvPr>
          <p:cNvSpPr/>
          <p:nvPr/>
        </p:nvSpPr>
        <p:spPr>
          <a:xfrm>
            <a:off x="695325" y="4998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"Submit2"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导出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EXCEL"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='</a:t>
            </a:r>
            <a:r>
              <a:rPr lang="en-US" altLang="zh-C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i="1" dirty="0">
                <a:solidFill>
                  <a:srgbClr val="2A00E1"/>
                </a:solidFill>
                <a:latin typeface="Consolas" panose="020B0609020204030204" pitchFamily="49" charset="0"/>
              </a:rPr>
              <a:t> 1px #000000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i="1" dirty="0">
                <a:solidFill>
                  <a:srgbClr val="2A00E1"/>
                </a:solidFill>
                <a:latin typeface="Consolas" panose="020B0609020204030204" pitchFamily="49" charset="0"/>
              </a:rPr>
              <a:t>#666666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en-US" altLang="zh-C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javascript:location.href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jiaofei_listxls.jsp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';"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dirty="0"/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1C6A53BD-3739-4C92-8B7C-F862DF053989}"/>
              </a:ext>
            </a:extLst>
          </p:cNvPr>
          <p:cNvSpPr txBox="1"/>
          <p:nvPr/>
        </p:nvSpPr>
        <p:spPr>
          <a:xfrm flipH="1">
            <a:off x="7629695" y="5463574"/>
            <a:ext cx="4364031" cy="50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（管理员）导出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Excel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表格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文本框 1"/>
          <p:cNvSpPr txBox="1"/>
          <p:nvPr/>
        </p:nvSpPr>
        <p:spPr>
          <a:xfrm>
            <a:off x="2071516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04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0" name="组合 4"/>
          <p:cNvGrpSpPr/>
          <p:nvPr/>
        </p:nvGrpSpPr>
        <p:grpSpPr>
          <a:xfrm>
            <a:off x="6670715" y="2709101"/>
            <a:ext cx="3682959" cy="1220798"/>
            <a:chOff x="5442159" y="2627003"/>
            <a:chExt cx="3682959" cy="1220798"/>
          </a:xfrm>
        </p:grpSpPr>
        <p:sp>
          <p:nvSpPr>
            <p:cNvPr id="1048788" name="文本框 2"/>
            <p:cNvSpPr txBox="1"/>
            <p:nvPr/>
          </p:nvSpPr>
          <p:spPr>
            <a:xfrm>
              <a:off x="5442161" y="2627003"/>
              <a:ext cx="3449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总结反思</a:t>
              </a:r>
            </a:p>
          </p:txBody>
        </p:sp>
        <p:sp>
          <p:nvSpPr>
            <p:cNvPr id="1048789" name="矩形 3"/>
            <p:cNvSpPr/>
            <p:nvPr/>
          </p:nvSpPr>
          <p:spPr>
            <a:xfrm>
              <a:off x="5442159" y="3386136"/>
              <a:ext cx="36829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Summary and Reflection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145745" name="直接连接符 6"/>
          <p:cNvCxnSpPr>
            <a:cxnSpLocks/>
          </p:cNvCxnSpPr>
          <p:nvPr/>
        </p:nvCxnSpPr>
        <p:spPr>
          <a:xfrm>
            <a:off x="6386344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总结反思</a:t>
            </a:r>
          </a:p>
        </p:txBody>
      </p:sp>
      <p:sp>
        <p:nvSpPr>
          <p:cNvPr id="1048791" name="同侧圆角矩形 1"/>
          <p:cNvSpPr/>
          <p:nvPr/>
        </p:nvSpPr>
        <p:spPr>
          <a:xfrm rot="5400000" flipH="1">
            <a:off x="4245263" y="1719674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2" name="圆角矩形 8"/>
          <p:cNvSpPr/>
          <p:nvPr/>
        </p:nvSpPr>
        <p:spPr>
          <a:xfrm>
            <a:off x="5044908" y="2528294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3" name="同侧圆角矩形 9"/>
          <p:cNvSpPr/>
          <p:nvPr/>
        </p:nvSpPr>
        <p:spPr>
          <a:xfrm rot="10800000" flipH="1">
            <a:off x="6265270" y="101926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4" name="同侧圆角矩形 10"/>
          <p:cNvSpPr/>
          <p:nvPr/>
        </p:nvSpPr>
        <p:spPr>
          <a:xfrm rot="10800000" flipH="1" flipV="1">
            <a:off x="5641766" y="3729259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6" name="圆角矩形 12"/>
          <p:cNvSpPr/>
          <p:nvPr/>
        </p:nvSpPr>
        <p:spPr>
          <a:xfrm>
            <a:off x="5731765" y="3776259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8" name="圆角矩形 14"/>
          <p:cNvSpPr/>
          <p:nvPr/>
        </p:nvSpPr>
        <p:spPr>
          <a:xfrm>
            <a:off x="6355620" y="252829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9" name="文本框 10"/>
          <p:cNvSpPr txBox="1"/>
          <p:nvPr/>
        </p:nvSpPr>
        <p:spPr>
          <a:xfrm flipH="1">
            <a:off x="5264690" y="2571470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1048800" name="文本框 11"/>
          <p:cNvSpPr txBox="1"/>
          <p:nvPr/>
        </p:nvSpPr>
        <p:spPr>
          <a:xfrm flipH="1">
            <a:off x="6520085" y="257083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1048801" name="文本框 12"/>
          <p:cNvSpPr txBox="1"/>
          <p:nvPr/>
        </p:nvSpPr>
        <p:spPr>
          <a:xfrm flipH="1">
            <a:off x="5896581" y="3862239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1048803" name="钻石"/>
          <p:cNvSpPr>
            <a:spLocks noEditPoints="1"/>
          </p:cNvSpPr>
          <p:nvPr/>
        </p:nvSpPr>
        <p:spPr>
          <a:xfrm>
            <a:off x="3980013" y="2743559"/>
            <a:ext cx="614680" cy="614680"/>
          </a:xfrm>
          <a:custGeom>
            <a:avLst/>
            <a:gdLst/>
            <a:ahLst/>
            <a:cxnLst>
              <a:cxn ang="0">
                <a:pos x="1225271385" y="24653465"/>
              </a:cxn>
              <a:cxn ang="0">
                <a:pos x="327548682" y="0"/>
              </a:cxn>
              <a:cxn ang="0">
                <a:pos x="24263280" y="271191872"/>
              </a:cxn>
              <a:cxn ang="0">
                <a:pos x="24263280" y="394459196"/>
              </a:cxn>
              <a:cxn ang="0">
                <a:pos x="740016979" y="1134070658"/>
              </a:cxn>
              <a:cxn ang="0">
                <a:pos x="1467900453" y="394459196"/>
              </a:cxn>
              <a:cxn ang="0">
                <a:pos x="1455770678" y="271191872"/>
              </a:cxn>
              <a:cxn ang="0">
                <a:pos x="1043302382" y="172574253"/>
              </a:cxn>
              <a:cxn ang="0">
                <a:pos x="1128221996" y="98613859"/>
              </a:cxn>
              <a:cxn ang="0">
                <a:pos x="921985983" y="332823654"/>
              </a:cxn>
              <a:cxn ang="0">
                <a:pos x="1128221996" y="332823654"/>
              </a:cxn>
              <a:cxn ang="0">
                <a:pos x="885592928" y="308170189"/>
              </a:cxn>
              <a:cxn ang="0">
                <a:pos x="909856208" y="110942471"/>
              </a:cxn>
              <a:cxn ang="0">
                <a:pos x="849199873" y="332823654"/>
              </a:cxn>
              <a:cxn ang="0">
                <a:pos x="740016979" y="246538407"/>
              </a:cxn>
              <a:cxn ang="0">
                <a:pos x="849199873" y="98613859"/>
              </a:cxn>
              <a:cxn ang="0">
                <a:pos x="642963860" y="98613859"/>
              </a:cxn>
              <a:cxn ang="0">
                <a:pos x="703620194" y="209556330"/>
              </a:cxn>
              <a:cxn ang="0">
                <a:pos x="485258136" y="197231478"/>
              </a:cxn>
              <a:cxn ang="0">
                <a:pos x="703620194" y="209556330"/>
              </a:cxn>
              <a:cxn ang="0">
                <a:pos x="363941737" y="332823654"/>
              </a:cxn>
              <a:cxn ang="0">
                <a:pos x="570177750" y="332823654"/>
              </a:cxn>
              <a:cxn ang="0">
                <a:pos x="448861351" y="172574253"/>
              </a:cxn>
              <a:cxn ang="0">
                <a:pos x="521651191" y="98613859"/>
              </a:cxn>
              <a:cxn ang="0">
                <a:pos x="412468297" y="209556330"/>
              </a:cxn>
              <a:cxn ang="0">
                <a:pos x="97053119" y="332823654"/>
              </a:cxn>
              <a:cxn ang="0">
                <a:pos x="133446174" y="382134343"/>
              </a:cxn>
              <a:cxn ang="0">
                <a:pos x="594441030" y="875207398"/>
              </a:cxn>
              <a:cxn ang="0">
                <a:pos x="351811962" y="382134343"/>
              </a:cxn>
              <a:cxn ang="0">
                <a:pos x="691490419" y="961496404"/>
              </a:cxn>
              <a:cxn ang="0">
                <a:pos x="630834085" y="382134343"/>
              </a:cxn>
              <a:cxn ang="0">
                <a:pos x="740016979" y="973821257"/>
              </a:cxn>
              <a:cxn ang="0">
                <a:pos x="788543539" y="961496404"/>
              </a:cxn>
              <a:cxn ang="0">
                <a:pos x="1140351771" y="382134343"/>
              </a:cxn>
              <a:cxn ang="0">
                <a:pos x="897722703" y="875207398"/>
              </a:cxn>
              <a:cxn ang="0">
                <a:pos x="1358717559" y="382134343"/>
              </a:cxn>
              <a:cxn ang="0">
                <a:pos x="1201008105" y="332823654"/>
              </a:cxn>
              <a:cxn ang="0">
                <a:pos x="1176748555" y="110942471"/>
              </a:cxn>
              <a:cxn ang="0">
                <a:pos x="1201008105" y="332823654"/>
              </a:cxn>
              <a:cxn ang="0">
                <a:pos x="1201008105" y="332823654"/>
              </a:cxn>
            </a:cxnLst>
            <a:rect l="0" t="0" r="0" b="0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05" name="铅笔"/>
          <p:cNvSpPr>
            <a:spLocks noEditPoints="1"/>
          </p:cNvSpPr>
          <p:nvPr/>
        </p:nvSpPr>
        <p:spPr>
          <a:xfrm>
            <a:off x="5999451" y="5160179"/>
            <a:ext cx="576580" cy="629285"/>
          </a:xfrm>
          <a:custGeom>
            <a:avLst/>
            <a:gdLst/>
            <a:ahLst/>
            <a:cxnLst>
              <a:cxn ang="0">
                <a:pos x="1090592553" y="0"/>
              </a:cxn>
              <a:cxn ang="0">
                <a:pos x="642238582" y="317924667"/>
              </a:cxn>
              <a:cxn ang="0">
                <a:pos x="642238582" y="317924667"/>
              </a:cxn>
              <a:cxn ang="0">
                <a:pos x="157530781" y="807040117"/>
              </a:cxn>
              <a:cxn ang="0">
                <a:pos x="0" y="1296151821"/>
              </a:cxn>
              <a:cxn ang="0">
                <a:pos x="157530781" y="1504026074"/>
              </a:cxn>
              <a:cxn ang="0">
                <a:pos x="605884752" y="1393975660"/>
              </a:cxn>
              <a:cxn ang="0">
                <a:pos x="1393531201" y="623619015"/>
              </a:cxn>
              <a:cxn ang="0">
                <a:pos x="739177160" y="1112734464"/>
              </a:cxn>
              <a:cxn ang="0">
                <a:pos x="1151181028" y="550252072"/>
              </a:cxn>
              <a:cxn ang="0">
                <a:pos x="1102708011" y="782583221"/>
              </a:cxn>
              <a:cxn ang="0">
                <a:pos x="739177160" y="1149417935"/>
              </a:cxn>
              <a:cxn ang="0">
                <a:pos x="678588685" y="953774002"/>
              </a:cxn>
              <a:cxn ang="0">
                <a:pos x="521061632" y="807040117"/>
              </a:cxn>
              <a:cxn ang="0">
                <a:pos x="1066354181" y="415748506"/>
              </a:cxn>
              <a:cxn ang="0">
                <a:pos x="678588685" y="953774002"/>
              </a:cxn>
              <a:cxn ang="0">
                <a:pos x="351411665" y="745899749"/>
              </a:cxn>
              <a:cxn ang="0">
                <a:pos x="920942586" y="342381563"/>
              </a:cxn>
              <a:cxn ang="0">
                <a:pos x="193884612" y="1406202235"/>
              </a:cxn>
              <a:cxn ang="0">
                <a:pos x="84823120" y="1345065613"/>
              </a:cxn>
              <a:cxn ang="0">
                <a:pos x="145411595" y="1137191360"/>
              </a:cxn>
              <a:cxn ang="0">
                <a:pos x="363530851" y="1357292188"/>
              </a:cxn>
              <a:cxn ang="0">
                <a:pos x="412000140" y="1345065613"/>
              </a:cxn>
              <a:cxn ang="0">
                <a:pos x="157530781" y="1088277568"/>
              </a:cxn>
              <a:cxn ang="0">
                <a:pos x="218119256" y="880407059"/>
              </a:cxn>
              <a:cxn ang="0">
                <a:pos x="593765566" y="1296151821"/>
              </a:cxn>
              <a:cxn ang="0">
                <a:pos x="412000140" y="1345065613"/>
              </a:cxn>
              <a:cxn ang="0">
                <a:pos x="1248119606" y="635849335"/>
              </a:cxn>
              <a:cxn ang="0">
                <a:pos x="1126942656" y="354608139"/>
              </a:cxn>
              <a:cxn ang="0">
                <a:pos x="933061772" y="158960461"/>
              </a:cxn>
              <a:cxn ang="0">
                <a:pos x="1296592623" y="195643933"/>
              </a:cxn>
              <a:cxn ang="0">
                <a:pos x="1332942726" y="550252072"/>
              </a:cxn>
              <a:cxn ang="0">
                <a:pos x="1332942726" y="550252072"/>
              </a:cxn>
            </a:cxnLst>
            <a:rect l="0" t="0" r="0" b="0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06" name="礼物"/>
          <p:cNvSpPr>
            <a:spLocks noEditPoints="1"/>
          </p:cNvSpPr>
          <p:nvPr/>
        </p:nvSpPr>
        <p:spPr>
          <a:xfrm>
            <a:off x="6574695" y="1497685"/>
            <a:ext cx="570865" cy="670560"/>
          </a:xfrm>
          <a:custGeom>
            <a:avLst/>
            <a:gdLst/>
            <a:ahLst/>
            <a:cxnLst>
              <a:cxn ang="0">
                <a:pos x="264790" y="136764"/>
              </a:cxn>
              <a:cxn ang="0">
                <a:pos x="258332" y="143276"/>
              </a:cxn>
              <a:cxn ang="0">
                <a:pos x="238957" y="143276"/>
              </a:cxn>
              <a:cxn ang="0">
                <a:pos x="238957" y="214914"/>
              </a:cxn>
              <a:cxn ang="0">
                <a:pos x="226040" y="234452"/>
              </a:cxn>
              <a:cxn ang="0">
                <a:pos x="38750" y="234452"/>
              </a:cxn>
              <a:cxn ang="0">
                <a:pos x="19375" y="214914"/>
              </a:cxn>
              <a:cxn ang="0">
                <a:pos x="19375" y="143276"/>
              </a:cxn>
              <a:cxn ang="0">
                <a:pos x="6458" y="143276"/>
              </a:cxn>
              <a:cxn ang="0">
                <a:pos x="0" y="136764"/>
              </a:cxn>
              <a:cxn ang="0">
                <a:pos x="0" y="84663"/>
              </a:cxn>
              <a:cxn ang="0">
                <a:pos x="6458" y="78151"/>
              </a:cxn>
              <a:cxn ang="0">
                <a:pos x="77500" y="78151"/>
              </a:cxn>
              <a:cxn ang="0">
                <a:pos x="38750" y="39075"/>
              </a:cxn>
              <a:cxn ang="0">
                <a:pos x="77500" y="0"/>
              </a:cxn>
              <a:cxn ang="0">
                <a:pos x="109791" y="13025"/>
              </a:cxn>
              <a:cxn ang="0">
                <a:pos x="129166" y="39075"/>
              </a:cxn>
              <a:cxn ang="0">
                <a:pos x="154999" y="13025"/>
              </a:cxn>
              <a:cxn ang="0">
                <a:pos x="180832" y="0"/>
              </a:cxn>
              <a:cxn ang="0">
                <a:pos x="219582" y="39075"/>
              </a:cxn>
              <a:cxn ang="0">
                <a:pos x="180832" y="78151"/>
              </a:cxn>
              <a:cxn ang="0">
                <a:pos x="258332" y="78151"/>
              </a:cxn>
              <a:cxn ang="0">
                <a:pos x="264790" y="84663"/>
              </a:cxn>
              <a:cxn ang="0">
                <a:pos x="264790" y="136764"/>
              </a:cxn>
              <a:cxn ang="0">
                <a:pos x="116249" y="52100"/>
              </a:cxn>
              <a:cxn ang="0">
                <a:pos x="90416" y="26050"/>
              </a:cxn>
              <a:cxn ang="0">
                <a:pos x="77500" y="19538"/>
              </a:cxn>
              <a:cxn ang="0">
                <a:pos x="64583" y="39075"/>
              </a:cxn>
              <a:cxn ang="0">
                <a:pos x="77500" y="52100"/>
              </a:cxn>
              <a:cxn ang="0">
                <a:pos x="116249" y="52100"/>
              </a:cxn>
              <a:cxn ang="0">
                <a:pos x="161457" y="188864"/>
              </a:cxn>
              <a:cxn ang="0">
                <a:pos x="161457" y="110713"/>
              </a:cxn>
              <a:cxn ang="0">
                <a:pos x="161457" y="78151"/>
              </a:cxn>
              <a:cxn ang="0">
                <a:pos x="103333" y="78151"/>
              </a:cxn>
              <a:cxn ang="0">
                <a:pos x="103333" y="110713"/>
              </a:cxn>
              <a:cxn ang="0">
                <a:pos x="103333" y="188864"/>
              </a:cxn>
              <a:cxn ang="0">
                <a:pos x="103333" y="201889"/>
              </a:cxn>
              <a:cxn ang="0">
                <a:pos x="116249" y="208402"/>
              </a:cxn>
              <a:cxn ang="0">
                <a:pos x="148541" y="208402"/>
              </a:cxn>
              <a:cxn ang="0">
                <a:pos x="161457" y="201889"/>
              </a:cxn>
              <a:cxn ang="0">
                <a:pos x="161457" y="188864"/>
              </a:cxn>
              <a:cxn ang="0">
                <a:pos x="180832" y="19538"/>
              </a:cxn>
              <a:cxn ang="0">
                <a:pos x="167916" y="26050"/>
              </a:cxn>
              <a:cxn ang="0">
                <a:pos x="148541" y="52100"/>
              </a:cxn>
              <a:cxn ang="0">
                <a:pos x="180832" y="52100"/>
              </a:cxn>
              <a:cxn ang="0">
                <a:pos x="200207" y="39075"/>
              </a:cxn>
              <a:cxn ang="0">
                <a:pos x="180832" y="19538"/>
              </a:cxn>
            </a:cxnLst>
            <a:rect l="0" t="0" r="0" b="0"/>
            <a:pathLst>
              <a:path w="41" h="36">
                <a:moveTo>
                  <a:pt x="41" y="21"/>
                </a:moveTo>
                <a:cubicBezTo>
                  <a:pt x="41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5"/>
                  <a:pt x="36" y="36"/>
                  <a:pt x="3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36"/>
                  <a:pt x="3" y="35"/>
                  <a:pt x="3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2"/>
                  <a:pt x="6" y="9"/>
                  <a:pt x="6" y="6"/>
                </a:cubicBezTo>
                <a:cubicBezTo>
                  <a:pt x="6" y="2"/>
                  <a:pt x="9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8" y="0"/>
                </a:cubicBezTo>
                <a:cubicBezTo>
                  <a:pt x="32" y="0"/>
                  <a:pt x="34" y="2"/>
                  <a:pt x="34" y="6"/>
                </a:cubicBezTo>
                <a:cubicBezTo>
                  <a:pt x="34" y="9"/>
                  <a:pt x="32" y="12"/>
                  <a:pt x="28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3"/>
                </a:cubicBezTo>
                <a:lnTo>
                  <a:pt x="41" y="21"/>
                </a:lnTo>
                <a:close/>
                <a:moveTo>
                  <a:pt x="18" y="8"/>
                </a:move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3"/>
                  <a:pt x="12" y="3"/>
                </a:cubicBezTo>
                <a:cubicBezTo>
                  <a:pt x="11" y="3"/>
                  <a:pt x="10" y="4"/>
                  <a:pt x="10" y="6"/>
                </a:cubicBezTo>
                <a:cubicBezTo>
                  <a:pt x="10" y="7"/>
                  <a:pt x="11" y="8"/>
                  <a:pt x="12" y="8"/>
                </a:cubicBezTo>
                <a:lnTo>
                  <a:pt x="18" y="8"/>
                </a:lnTo>
                <a:close/>
                <a:moveTo>
                  <a:pt x="25" y="29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2"/>
                  <a:pt x="25" y="12"/>
                  <a:pt x="2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5" y="31"/>
                </a:cubicBezTo>
                <a:lnTo>
                  <a:pt x="25" y="29"/>
                </a:lnTo>
                <a:close/>
                <a:moveTo>
                  <a:pt x="28" y="3"/>
                </a:moveTo>
                <a:cubicBezTo>
                  <a:pt x="27" y="3"/>
                  <a:pt x="27" y="4"/>
                  <a:pt x="26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4"/>
                  <a:pt x="30" y="3"/>
                  <a:pt x="28" y="3"/>
                </a:cubicBez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09" name="文本框 22"/>
          <p:cNvSpPr txBox="1"/>
          <p:nvPr/>
        </p:nvSpPr>
        <p:spPr>
          <a:xfrm flipH="1">
            <a:off x="1134762" y="1295126"/>
            <a:ext cx="3942626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前期准备很重要，完整的设计规划是成功的一半。</a:t>
            </a:r>
          </a:p>
        </p:txBody>
      </p:sp>
      <p:sp>
        <p:nvSpPr>
          <p:cNvPr id="1048810" name="文本框 22"/>
          <p:cNvSpPr txBox="1"/>
          <p:nvPr/>
        </p:nvSpPr>
        <p:spPr>
          <a:xfrm flipH="1">
            <a:off x="8017648" y="2428874"/>
            <a:ext cx="3266037" cy="30176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 开发过程中遇到很多“似曾相识”的知识，但又不会准确的应用，需要看书学习，或者通过上网查看相关的博客和视频，整个过程就是一边学习，一边开发。所以说学习知识很重要，学以致用更重要。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216CCE-D3FA-4EC5-9BF5-55B92498946C}"/>
              </a:ext>
            </a:extLst>
          </p:cNvPr>
          <p:cNvSpPr txBox="1"/>
          <p:nvPr/>
        </p:nvSpPr>
        <p:spPr>
          <a:xfrm flipH="1">
            <a:off x="1067709" y="4613371"/>
            <a:ext cx="3758830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小组成员一起集思广益，分工合作，提高效率。</a:t>
            </a: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文本框 5"/>
          <p:cNvSpPr txBox="1"/>
          <p:nvPr/>
        </p:nvSpPr>
        <p:spPr>
          <a:xfrm>
            <a:off x="1759745" y="3371850"/>
            <a:ext cx="884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谢谢观看！</a:t>
            </a:r>
          </a:p>
        </p:txBody>
      </p:sp>
      <p:sp>
        <p:nvSpPr>
          <p:cNvPr id="1048840" name="medal-of-award_49824"/>
          <p:cNvSpPr>
            <a:spLocks noChangeAspect="1"/>
          </p:cNvSpPr>
          <p:nvPr/>
        </p:nvSpPr>
        <p:spPr bwMode="auto">
          <a:xfrm>
            <a:off x="5227305" y="1864606"/>
            <a:ext cx="1737390" cy="109783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ABDB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41" name="矩形 7"/>
          <p:cNvSpPr/>
          <p:nvPr/>
        </p:nvSpPr>
        <p:spPr>
          <a:xfrm>
            <a:off x="2693194" y="4450405"/>
            <a:ext cx="6805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watching</a:t>
            </a:r>
            <a:r>
              <a:rPr lang="en-US" altLang="zh-CN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</a:t>
            </a:r>
            <a:endParaRPr lang="zh-CN" altLang="en-US" sz="2000" dirty="0">
              <a:solidFill>
                <a:srgbClr val="355C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1"/>
          <p:cNvSpPr txBox="1"/>
          <p:nvPr/>
        </p:nvSpPr>
        <p:spPr>
          <a:xfrm>
            <a:off x="1695410" y="3270182"/>
            <a:ext cx="864132" cy="53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4" name="文本框 2"/>
          <p:cNvSpPr txBox="1"/>
          <p:nvPr/>
        </p:nvSpPr>
        <p:spPr>
          <a:xfrm>
            <a:off x="2521552" y="3413062"/>
            <a:ext cx="299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8595" name="文本框 3"/>
          <p:cNvSpPr txBox="1"/>
          <p:nvPr/>
        </p:nvSpPr>
        <p:spPr>
          <a:xfrm>
            <a:off x="6677098" y="3270182"/>
            <a:ext cx="864132" cy="53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6" name="文本框 4"/>
          <p:cNvSpPr txBox="1"/>
          <p:nvPr/>
        </p:nvSpPr>
        <p:spPr>
          <a:xfrm>
            <a:off x="7503240" y="3413062"/>
            <a:ext cx="299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功能设计</a:t>
            </a:r>
          </a:p>
        </p:txBody>
      </p:sp>
      <p:sp>
        <p:nvSpPr>
          <p:cNvPr id="1048597" name="文本框 5"/>
          <p:cNvSpPr txBox="1"/>
          <p:nvPr/>
        </p:nvSpPr>
        <p:spPr>
          <a:xfrm>
            <a:off x="1695410" y="4324524"/>
            <a:ext cx="864132" cy="53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8" name="文本框 6"/>
          <p:cNvSpPr txBox="1"/>
          <p:nvPr/>
        </p:nvSpPr>
        <p:spPr>
          <a:xfrm>
            <a:off x="7503240" y="4537714"/>
            <a:ext cx="299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总结反思</a:t>
            </a:r>
          </a:p>
        </p:txBody>
      </p:sp>
      <p:sp>
        <p:nvSpPr>
          <p:cNvPr id="1048599" name="文本框 7"/>
          <p:cNvSpPr txBox="1"/>
          <p:nvPr/>
        </p:nvSpPr>
        <p:spPr>
          <a:xfrm>
            <a:off x="6677098" y="4324524"/>
            <a:ext cx="864132" cy="53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00" name="文本框 8"/>
          <p:cNvSpPr txBox="1"/>
          <p:nvPr/>
        </p:nvSpPr>
        <p:spPr>
          <a:xfrm>
            <a:off x="2559542" y="4438823"/>
            <a:ext cx="299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成果展示</a:t>
            </a:r>
          </a:p>
        </p:txBody>
      </p:sp>
      <p:cxnSp>
        <p:nvCxnSpPr>
          <p:cNvPr id="3145732" name="直接连接符 9"/>
          <p:cNvCxnSpPr>
            <a:cxnSpLocks/>
          </p:cNvCxnSpPr>
          <p:nvPr/>
        </p:nvCxnSpPr>
        <p:spPr>
          <a:xfrm flipH="1">
            <a:off x="2214490" y="3557590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10"/>
          <p:cNvCxnSpPr>
            <a:cxnSpLocks/>
          </p:cNvCxnSpPr>
          <p:nvPr/>
        </p:nvCxnSpPr>
        <p:spPr>
          <a:xfrm flipH="1">
            <a:off x="7194892" y="3614743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11"/>
          <p:cNvCxnSpPr>
            <a:cxnSpLocks/>
          </p:cNvCxnSpPr>
          <p:nvPr/>
        </p:nvCxnSpPr>
        <p:spPr>
          <a:xfrm flipH="1">
            <a:off x="2214490" y="4618226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>
            <a:cxnSpLocks/>
          </p:cNvCxnSpPr>
          <p:nvPr/>
        </p:nvCxnSpPr>
        <p:spPr>
          <a:xfrm flipH="1">
            <a:off x="7194892" y="4675379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文本框 13"/>
          <p:cNvSpPr txBox="1"/>
          <p:nvPr/>
        </p:nvSpPr>
        <p:spPr>
          <a:xfrm>
            <a:off x="4599325" y="1157289"/>
            <a:ext cx="2993351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2" name="组合 16"/>
          <p:cNvGrpSpPr/>
          <p:nvPr/>
        </p:nvGrpSpPr>
        <p:grpSpPr>
          <a:xfrm>
            <a:off x="587842" y="1444454"/>
            <a:ext cx="10980933" cy="72000"/>
            <a:chOff x="587842" y="1358728"/>
            <a:chExt cx="10980933" cy="72000"/>
          </a:xfrm>
        </p:grpSpPr>
        <p:sp>
          <p:nvSpPr>
            <p:cNvPr id="1048602" name="等腰三角形 14"/>
            <p:cNvSpPr/>
            <p:nvPr/>
          </p:nvSpPr>
          <p:spPr>
            <a:xfrm rot="5400000">
              <a:off x="9573705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3" name="等腰三角形 15"/>
            <p:cNvSpPr/>
            <p:nvPr/>
          </p:nvSpPr>
          <p:spPr>
            <a:xfrm rot="16200000" flipH="1">
              <a:off x="2510913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13">
            <a:extLst>
              <a:ext uri="{FF2B5EF4-FFF2-40B4-BE49-F238E27FC236}">
                <a16:creationId xmlns:a16="http://schemas.microsoft.com/office/drawing/2014/main" id="{70935153-6DA9-4014-ACD7-85E73BE87FF0}"/>
              </a:ext>
            </a:extLst>
          </p:cNvPr>
          <p:cNvSpPr txBox="1"/>
          <p:nvPr/>
        </p:nvSpPr>
        <p:spPr>
          <a:xfrm>
            <a:off x="2559542" y="2232613"/>
            <a:ext cx="710913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第五组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学分制学费管理系统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 1"/>
          <p:cNvSpPr txBox="1"/>
          <p:nvPr/>
        </p:nvSpPr>
        <p:spPr>
          <a:xfrm>
            <a:off x="1057333" y="2627003"/>
            <a:ext cx="4355046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01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组合 4"/>
          <p:cNvGrpSpPr/>
          <p:nvPr/>
        </p:nvGrpSpPr>
        <p:grpSpPr>
          <a:xfrm>
            <a:off x="5613669" y="2709101"/>
            <a:ext cx="4916961" cy="1267288"/>
            <a:chOff x="5442160" y="2627003"/>
            <a:chExt cx="4916961" cy="1267288"/>
          </a:xfrm>
        </p:grpSpPr>
        <p:sp>
          <p:nvSpPr>
            <p:cNvPr id="1048605" name="文本框 2"/>
            <p:cNvSpPr txBox="1"/>
            <p:nvPr/>
          </p:nvSpPr>
          <p:spPr>
            <a:xfrm>
              <a:off x="5442160" y="2627003"/>
              <a:ext cx="4916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需求分析</a:t>
              </a:r>
            </a:p>
          </p:txBody>
        </p:sp>
        <p:sp>
          <p:nvSpPr>
            <p:cNvPr id="1048606" name="矩形 3"/>
            <p:cNvSpPr/>
            <p:nvPr/>
          </p:nvSpPr>
          <p:spPr>
            <a:xfrm>
              <a:off x="5442160" y="3432626"/>
              <a:ext cx="4759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dirty="0"/>
                <a:t> </a:t>
              </a:r>
              <a:r>
                <a:rPr lang="en-US" altLang="zh-CN" sz="2400" dirty="0"/>
                <a:t>the system's requirement analysis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145736" name="直接连接符 6"/>
          <p:cNvCxnSpPr>
            <a:cxnSpLocks/>
          </p:cNvCxnSpPr>
          <p:nvPr/>
        </p:nvCxnSpPr>
        <p:spPr>
          <a:xfrm>
            <a:off x="5329297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 1"/>
          <p:cNvSpPr txBox="1"/>
          <p:nvPr/>
        </p:nvSpPr>
        <p:spPr>
          <a:xfrm>
            <a:off x="900109" y="500061"/>
            <a:ext cx="496729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学分制学费管理系统</a:t>
            </a:r>
          </a:p>
        </p:txBody>
      </p:sp>
      <p:sp>
        <p:nvSpPr>
          <p:cNvPr id="1048613" name="矩形 2"/>
          <p:cNvSpPr/>
          <p:nvPr/>
        </p:nvSpPr>
        <p:spPr>
          <a:xfrm rot="16200000">
            <a:off x="822214" y="1450858"/>
            <a:ext cx="5064774" cy="4625555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14" name="文本框 22"/>
          <p:cNvSpPr txBox="1"/>
          <p:nvPr/>
        </p:nvSpPr>
        <p:spPr>
          <a:xfrm flipH="1">
            <a:off x="1490206" y="2322522"/>
            <a:ext cx="3460234" cy="36317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经小组讨论，本系统是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B/S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模式下，开发语言选用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，数据库选用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数据库连接技术，使用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Eclipse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作为系统应用程序的开发工具，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服务器选用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Tomcat9.0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版本。</a:t>
            </a:r>
          </a:p>
          <a:p>
            <a:endParaRPr lang="zh-CN" altLang="en-US" sz="2000" dirty="0"/>
          </a:p>
        </p:txBody>
      </p:sp>
      <p:sp>
        <p:nvSpPr>
          <p:cNvPr id="1048615" name="文本框 4"/>
          <p:cNvSpPr txBox="1"/>
          <p:nvPr/>
        </p:nvSpPr>
        <p:spPr>
          <a:xfrm flipH="1">
            <a:off x="2058135" y="1515419"/>
            <a:ext cx="2525958" cy="89255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技术</a:t>
            </a:r>
            <a:r>
              <a:rPr lang="zh-CN" altLang="en-US" sz="2400" b="1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可行性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619" name="矩形 8"/>
          <p:cNvSpPr/>
          <p:nvPr/>
        </p:nvSpPr>
        <p:spPr>
          <a:xfrm rot="16200000">
            <a:off x="6539816" y="1501091"/>
            <a:ext cx="4998099" cy="4458417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20" name="文本框 22"/>
          <p:cNvSpPr txBox="1"/>
          <p:nvPr/>
        </p:nvSpPr>
        <p:spPr>
          <a:xfrm flipH="1">
            <a:off x="7061043" y="2209586"/>
            <a:ext cx="4059554" cy="3733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 2" panose="05020102010507070707" pitchFamily="18" charset="2"/>
              </a:rPr>
              <a:t>1.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学生可以查询所选课程及对应课程的学费情况。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 2" panose="05020102010507070707" pitchFamily="18" charset="2"/>
              </a:rPr>
              <a:t>2.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学生可以实现线上自主缴费。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 2" panose="05020102010507070707" pitchFamily="18" charset="2"/>
              </a:rPr>
              <a:t>3.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管理员可通过后台登陆进行相关操作，包括收费信息的增删改等。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 2" panose="05020102010507070707" pitchFamily="18" charset="2"/>
              </a:rPr>
              <a:t>4.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管理员可以发布公告，学生可以查看公告。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 2" panose="05020102010507070707" pitchFamily="18" charset="2"/>
              </a:rPr>
              <a:t>5.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管理员可以导出统计数据。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48621" name="文本框 10"/>
          <p:cNvSpPr txBox="1"/>
          <p:nvPr/>
        </p:nvSpPr>
        <p:spPr>
          <a:xfrm flipH="1">
            <a:off x="7437121" y="1441960"/>
            <a:ext cx="3105382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功能要求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625" name="Freeform 93"/>
          <p:cNvSpPr>
            <a:spLocks noEditPoints="1"/>
          </p:cNvSpPr>
          <p:nvPr/>
        </p:nvSpPr>
        <p:spPr>
          <a:xfrm>
            <a:off x="1371551" y="1421535"/>
            <a:ext cx="430187" cy="521566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27" name="Freeform 211"/>
          <p:cNvSpPr>
            <a:spLocks noEditPoints="1"/>
          </p:cNvSpPr>
          <p:nvPr/>
        </p:nvSpPr>
        <p:spPr>
          <a:xfrm>
            <a:off x="7089618" y="1412010"/>
            <a:ext cx="447674" cy="461665"/>
          </a:xfrm>
          <a:custGeom>
            <a:avLst/>
            <a:gdLst/>
            <a:ahLst/>
            <a:cxnLst>
              <a:cxn ang="0">
                <a:pos x="182132" y="34158"/>
              </a:cxn>
              <a:cxn ang="0">
                <a:pos x="149710" y="0"/>
              </a:cxn>
              <a:cxn ang="0">
                <a:pos x="58168" y="0"/>
              </a:cxn>
              <a:cxn ang="0">
                <a:pos x="26700" y="34158"/>
              </a:cxn>
              <a:cxn ang="0">
                <a:pos x="0" y="34158"/>
              </a:cxn>
              <a:cxn ang="0">
                <a:pos x="0" y="273260"/>
              </a:cxn>
              <a:cxn ang="0">
                <a:pos x="207878" y="273260"/>
              </a:cxn>
              <a:cxn ang="0">
                <a:pos x="207878" y="34158"/>
              </a:cxn>
              <a:cxn ang="0">
                <a:pos x="182132" y="34158"/>
              </a:cxn>
              <a:cxn ang="0">
                <a:pos x="70564" y="15181"/>
              </a:cxn>
              <a:cxn ang="0">
                <a:pos x="135407" y="15181"/>
              </a:cxn>
              <a:cxn ang="0">
                <a:pos x="143989" y="22772"/>
              </a:cxn>
              <a:cxn ang="0">
                <a:pos x="135407" y="31311"/>
              </a:cxn>
              <a:cxn ang="0">
                <a:pos x="70564" y="31311"/>
              </a:cxn>
              <a:cxn ang="0">
                <a:pos x="62936" y="22772"/>
              </a:cxn>
              <a:cxn ang="0">
                <a:pos x="70564" y="15181"/>
              </a:cxn>
              <a:cxn ang="0">
                <a:pos x="163060" y="223921"/>
              </a:cxn>
              <a:cxn ang="0">
                <a:pos x="42911" y="223921"/>
              </a:cxn>
              <a:cxn ang="0">
                <a:pos x="42911" y="205894"/>
              </a:cxn>
              <a:cxn ang="0">
                <a:pos x="163060" y="205894"/>
              </a:cxn>
              <a:cxn ang="0">
                <a:pos x="163060" y="223921"/>
              </a:cxn>
              <a:cxn ang="0">
                <a:pos x="163060" y="183122"/>
              </a:cxn>
              <a:cxn ang="0">
                <a:pos x="42911" y="183122"/>
              </a:cxn>
              <a:cxn ang="0">
                <a:pos x="42911" y="165095"/>
              </a:cxn>
              <a:cxn ang="0">
                <a:pos x="163060" y="165095"/>
              </a:cxn>
              <a:cxn ang="0">
                <a:pos x="163060" y="183122"/>
              </a:cxn>
              <a:cxn ang="0">
                <a:pos x="163060" y="142323"/>
              </a:cxn>
              <a:cxn ang="0">
                <a:pos x="42911" y="142323"/>
              </a:cxn>
              <a:cxn ang="0">
                <a:pos x="42911" y="124295"/>
              </a:cxn>
              <a:cxn ang="0">
                <a:pos x="163060" y="124295"/>
              </a:cxn>
              <a:cxn ang="0">
                <a:pos x="163060" y="142323"/>
              </a:cxn>
              <a:cxn ang="0">
                <a:pos x="163060" y="101524"/>
              </a:cxn>
              <a:cxn ang="0">
                <a:pos x="42911" y="101524"/>
              </a:cxn>
              <a:cxn ang="0">
                <a:pos x="42911" y="83496"/>
              </a:cxn>
              <a:cxn ang="0">
                <a:pos x="163060" y="83496"/>
              </a:cxn>
              <a:cxn ang="0">
                <a:pos x="163060" y="101524"/>
              </a:cxn>
            </a:cxnLst>
            <a:rect l="0" t="0" r="0" b="0"/>
            <a:pathLst>
              <a:path w="218" h="288">
                <a:moveTo>
                  <a:pt x="191" y="36"/>
                </a:moveTo>
                <a:cubicBezTo>
                  <a:pt x="183" y="21"/>
                  <a:pt x="169" y="0"/>
                  <a:pt x="1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49" y="0"/>
                  <a:pt x="36" y="19"/>
                  <a:pt x="2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218" y="36"/>
                  <a:pt x="218" y="36"/>
                  <a:pt x="218" y="36"/>
                </a:cubicBezTo>
                <a:lnTo>
                  <a:pt x="191" y="36"/>
                </a:lnTo>
                <a:close/>
                <a:moveTo>
                  <a:pt x="74" y="16"/>
                </a:moveTo>
                <a:cubicBezTo>
                  <a:pt x="142" y="16"/>
                  <a:pt x="142" y="16"/>
                  <a:pt x="142" y="16"/>
                </a:cubicBezTo>
                <a:cubicBezTo>
                  <a:pt x="147" y="16"/>
                  <a:pt x="151" y="20"/>
                  <a:pt x="151" y="24"/>
                </a:cubicBezTo>
                <a:cubicBezTo>
                  <a:pt x="151" y="29"/>
                  <a:pt x="147" y="33"/>
                  <a:pt x="142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0" y="33"/>
                  <a:pt x="66" y="29"/>
                  <a:pt x="66" y="24"/>
                </a:cubicBezTo>
                <a:cubicBezTo>
                  <a:pt x="66" y="20"/>
                  <a:pt x="70" y="16"/>
                  <a:pt x="74" y="16"/>
                </a:cubicBezTo>
                <a:close/>
                <a:moveTo>
                  <a:pt x="171" y="236"/>
                </a:moveTo>
                <a:cubicBezTo>
                  <a:pt x="45" y="236"/>
                  <a:pt x="45" y="236"/>
                  <a:pt x="45" y="236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171" y="217"/>
                  <a:pt x="171" y="217"/>
                  <a:pt x="171" y="217"/>
                </a:cubicBezTo>
                <a:lnTo>
                  <a:pt x="171" y="236"/>
                </a:lnTo>
                <a:close/>
                <a:moveTo>
                  <a:pt x="171" y="193"/>
                </a:moveTo>
                <a:cubicBezTo>
                  <a:pt x="45" y="193"/>
                  <a:pt x="45" y="193"/>
                  <a:pt x="45" y="193"/>
                </a:cubicBezTo>
                <a:cubicBezTo>
                  <a:pt x="45" y="174"/>
                  <a:pt x="45" y="174"/>
                  <a:pt x="45" y="174"/>
                </a:cubicBezTo>
                <a:cubicBezTo>
                  <a:pt x="171" y="174"/>
                  <a:pt x="171" y="174"/>
                  <a:pt x="171" y="174"/>
                </a:cubicBezTo>
                <a:lnTo>
                  <a:pt x="171" y="193"/>
                </a:lnTo>
                <a:close/>
                <a:moveTo>
                  <a:pt x="171" y="150"/>
                </a:moveTo>
                <a:cubicBezTo>
                  <a:pt x="45" y="150"/>
                  <a:pt x="45" y="150"/>
                  <a:pt x="45" y="150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171" y="131"/>
                  <a:pt x="171" y="131"/>
                  <a:pt x="171" y="131"/>
                </a:cubicBezTo>
                <a:lnTo>
                  <a:pt x="171" y="150"/>
                </a:lnTo>
                <a:close/>
                <a:moveTo>
                  <a:pt x="171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88"/>
                  <a:pt x="45" y="88"/>
                  <a:pt x="45" y="88"/>
                </a:cubicBezTo>
                <a:cubicBezTo>
                  <a:pt x="171" y="88"/>
                  <a:pt x="171" y="88"/>
                  <a:pt x="171" y="88"/>
                </a:cubicBezTo>
                <a:lnTo>
                  <a:pt x="171" y="107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02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4"/>
          <p:cNvGrpSpPr/>
          <p:nvPr/>
        </p:nvGrpSpPr>
        <p:grpSpPr>
          <a:xfrm>
            <a:off x="5937119" y="2709101"/>
            <a:ext cx="4916962" cy="1282353"/>
            <a:chOff x="5442159" y="2627003"/>
            <a:chExt cx="4916962" cy="1282353"/>
          </a:xfrm>
        </p:grpSpPr>
        <p:sp>
          <p:nvSpPr>
            <p:cNvPr id="1048671" name="文本框 2"/>
            <p:cNvSpPr txBox="1"/>
            <p:nvPr/>
          </p:nvSpPr>
          <p:spPr>
            <a:xfrm>
              <a:off x="5442160" y="2627003"/>
              <a:ext cx="4916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功能设计</a:t>
              </a:r>
            </a:p>
          </p:txBody>
        </p:sp>
        <p:sp>
          <p:nvSpPr>
            <p:cNvPr id="1048672" name="矩形 3"/>
            <p:cNvSpPr/>
            <p:nvPr/>
          </p:nvSpPr>
          <p:spPr>
            <a:xfrm>
              <a:off x="5442159" y="3386136"/>
              <a:ext cx="49169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2800" dirty="0"/>
                <a:t>function design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145738" name="直接连接符 6"/>
          <p:cNvCxnSpPr>
            <a:cxnSpLocks/>
          </p:cNvCxnSpPr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功能模块介绍</a:t>
            </a:r>
          </a:p>
        </p:txBody>
      </p:sp>
      <p:grpSp>
        <p:nvGrpSpPr>
          <p:cNvPr id="48" name="组合 17"/>
          <p:cNvGrpSpPr/>
          <p:nvPr/>
        </p:nvGrpSpPr>
        <p:grpSpPr>
          <a:xfrm>
            <a:off x="5477069" y="812800"/>
            <a:ext cx="1237862" cy="5618480"/>
            <a:chOff x="5477069" y="1381760"/>
            <a:chExt cx="1237862" cy="5827042"/>
          </a:xfrm>
          <a:solidFill>
            <a:srgbClr val="355C7D"/>
          </a:solidFill>
        </p:grpSpPr>
        <p:sp>
          <p:nvSpPr>
            <p:cNvPr id="1048630" name="lamppost_90288"/>
            <p:cNvSpPr>
              <a:spLocks noChangeAspect="1"/>
            </p:cNvSpPr>
            <p:nvPr/>
          </p:nvSpPr>
          <p:spPr bwMode="auto">
            <a:xfrm>
              <a:off x="5477069" y="1381760"/>
              <a:ext cx="1237862" cy="1651042"/>
            </a:xfrm>
            <a:custGeom>
              <a:avLst/>
              <a:gdLst>
                <a:gd name="connsiteX0" fmla="*/ 208011 w 454093"/>
                <a:gd name="connsiteY0" fmla="*/ 531566 h 605663"/>
                <a:gd name="connsiteX1" fmla="*/ 208011 w 454093"/>
                <a:gd name="connsiteY1" fmla="*/ 591381 h 605663"/>
                <a:gd name="connsiteX2" fmla="*/ 246083 w 454093"/>
                <a:gd name="connsiteY2" fmla="*/ 591381 h 605663"/>
                <a:gd name="connsiteX3" fmla="*/ 246083 w 454093"/>
                <a:gd name="connsiteY3" fmla="*/ 531566 h 605663"/>
                <a:gd name="connsiteX4" fmla="*/ 173273 w 454093"/>
                <a:gd name="connsiteY4" fmla="*/ 481631 h 605663"/>
                <a:gd name="connsiteX5" fmla="*/ 173273 w 454093"/>
                <a:gd name="connsiteY5" fmla="*/ 487323 h 605663"/>
                <a:gd name="connsiteX6" fmla="*/ 203171 w 454093"/>
                <a:gd name="connsiteY6" fmla="*/ 517284 h 605663"/>
                <a:gd name="connsiteX7" fmla="*/ 250923 w 454093"/>
                <a:gd name="connsiteY7" fmla="*/ 517284 h 605663"/>
                <a:gd name="connsiteX8" fmla="*/ 280821 w 454093"/>
                <a:gd name="connsiteY8" fmla="*/ 487323 h 605663"/>
                <a:gd name="connsiteX9" fmla="*/ 280821 w 454093"/>
                <a:gd name="connsiteY9" fmla="*/ 481631 h 605663"/>
                <a:gd name="connsiteX10" fmla="*/ 127027 w 454093"/>
                <a:gd name="connsiteY10" fmla="*/ 451778 h 605663"/>
                <a:gd name="connsiteX11" fmla="*/ 129931 w 454093"/>
                <a:gd name="connsiteY11" fmla="*/ 467349 h 605663"/>
                <a:gd name="connsiteX12" fmla="*/ 324163 w 454093"/>
                <a:gd name="connsiteY12" fmla="*/ 467349 h 605663"/>
                <a:gd name="connsiteX13" fmla="*/ 327067 w 454093"/>
                <a:gd name="connsiteY13" fmla="*/ 451778 h 605663"/>
                <a:gd name="connsiteX14" fmla="*/ 313247 w 454093"/>
                <a:gd name="connsiteY14" fmla="*/ 220376 h 605663"/>
                <a:gd name="connsiteX15" fmla="*/ 340120 w 454093"/>
                <a:gd name="connsiteY15" fmla="*/ 220376 h 605663"/>
                <a:gd name="connsiteX16" fmla="*/ 345602 w 454093"/>
                <a:gd name="connsiteY16" fmla="*/ 222953 h 605663"/>
                <a:gd name="connsiteX17" fmla="*/ 347215 w 454093"/>
                <a:gd name="connsiteY17" fmla="*/ 228857 h 605663"/>
                <a:gd name="connsiteX18" fmla="*/ 327436 w 454093"/>
                <a:gd name="connsiteY18" fmla="*/ 337609 h 605663"/>
                <a:gd name="connsiteX19" fmla="*/ 320449 w 454093"/>
                <a:gd name="connsiteY19" fmla="*/ 343513 h 605663"/>
                <a:gd name="connsiteX20" fmla="*/ 319159 w 454093"/>
                <a:gd name="connsiteY20" fmla="*/ 343406 h 605663"/>
                <a:gd name="connsiteX21" fmla="*/ 313354 w 454093"/>
                <a:gd name="connsiteY21" fmla="*/ 335140 h 605663"/>
                <a:gd name="connsiteX22" fmla="*/ 331521 w 454093"/>
                <a:gd name="connsiteY22" fmla="*/ 234762 h 605663"/>
                <a:gd name="connsiteX23" fmla="*/ 313247 w 454093"/>
                <a:gd name="connsiteY23" fmla="*/ 234762 h 605663"/>
                <a:gd name="connsiteX24" fmla="*/ 306045 w 454093"/>
                <a:gd name="connsiteY24" fmla="*/ 227569 h 605663"/>
                <a:gd name="connsiteX25" fmla="*/ 313247 w 454093"/>
                <a:gd name="connsiteY25" fmla="*/ 220376 h 605663"/>
                <a:gd name="connsiteX26" fmla="*/ 114044 w 454093"/>
                <a:gd name="connsiteY26" fmla="*/ 220376 h 605663"/>
                <a:gd name="connsiteX27" fmla="*/ 140917 w 454093"/>
                <a:gd name="connsiteY27" fmla="*/ 220376 h 605663"/>
                <a:gd name="connsiteX28" fmla="*/ 148119 w 454093"/>
                <a:gd name="connsiteY28" fmla="*/ 227569 h 605663"/>
                <a:gd name="connsiteX29" fmla="*/ 140917 w 454093"/>
                <a:gd name="connsiteY29" fmla="*/ 234762 h 605663"/>
                <a:gd name="connsiteX30" fmla="*/ 122643 w 454093"/>
                <a:gd name="connsiteY30" fmla="*/ 234762 h 605663"/>
                <a:gd name="connsiteX31" fmla="*/ 140810 w 454093"/>
                <a:gd name="connsiteY31" fmla="*/ 335140 h 605663"/>
                <a:gd name="connsiteX32" fmla="*/ 135005 w 454093"/>
                <a:gd name="connsiteY32" fmla="*/ 343406 h 605663"/>
                <a:gd name="connsiteX33" fmla="*/ 133715 w 454093"/>
                <a:gd name="connsiteY33" fmla="*/ 343513 h 605663"/>
                <a:gd name="connsiteX34" fmla="*/ 126728 w 454093"/>
                <a:gd name="connsiteY34" fmla="*/ 337609 h 605663"/>
                <a:gd name="connsiteX35" fmla="*/ 106949 w 454093"/>
                <a:gd name="connsiteY35" fmla="*/ 228857 h 605663"/>
                <a:gd name="connsiteX36" fmla="*/ 108562 w 454093"/>
                <a:gd name="connsiteY36" fmla="*/ 222953 h 605663"/>
                <a:gd name="connsiteX37" fmla="*/ 114044 w 454093"/>
                <a:gd name="connsiteY37" fmla="*/ 220376 h 605663"/>
                <a:gd name="connsiteX38" fmla="*/ 234253 w 454093"/>
                <a:gd name="connsiteY38" fmla="*/ 205432 h 605663"/>
                <a:gd name="connsiteX39" fmla="*/ 234253 w 454093"/>
                <a:gd name="connsiteY39" fmla="*/ 437495 h 605663"/>
                <a:gd name="connsiteX40" fmla="*/ 329755 w 454093"/>
                <a:gd name="connsiteY40" fmla="*/ 437495 h 605663"/>
                <a:gd name="connsiteX41" fmla="*/ 373527 w 454093"/>
                <a:gd name="connsiteY41" fmla="*/ 205432 h 605663"/>
                <a:gd name="connsiteX42" fmla="*/ 80567 w 454093"/>
                <a:gd name="connsiteY42" fmla="*/ 205432 h 605663"/>
                <a:gd name="connsiteX43" fmla="*/ 124339 w 454093"/>
                <a:gd name="connsiteY43" fmla="*/ 437495 h 605663"/>
                <a:gd name="connsiteX44" fmla="*/ 219841 w 454093"/>
                <a:gd name="connsiteY44" fmla="*/ 437495 h 605663"/>
                <a:gd name="connsiteX45" fmla="*/ 219841 w 454093"/>
                <a:gd name="connsiteY45" fmla="*/ 205432 h 605663"/>
                <a:gd name="connsiteX46" fmla="*/ 165852 w 454093"/>
                <a:gd name="connsiteY46" fmla="*/ 97615 h 605663"/>
                <a:gd name="connsiteX47" fmla="*/ 30234 w 454093"/>
                <a:gd name="connsiteY47" fmla="*/ 191149 h 605663"/>
                <a:gd name="connsiteX48" fmla="*/ 423860 w 454093"/>
                <a:gd name="connsiteY48" fmla="*/ 191149 h 605663"/>
                <a:gd name="connsiteX49" fmla="*/ 288242 w 454093"/>
                <a:gd name="connsiteY49" fmla="*/ 97615 h 605663"/>
                <a:gd name="connsiteX50" fmla="*/ 206828 w 454093"/>
                <a:gd name="connsiteY50" fmla="*/ 54016 h 605663"/>
                <a:gd name="connsiteX51" fmla="*/ 171015 w 454093"/>
                <a:gd name="connsiteY51" fmla="*/ 83333 h 605663"/>
                <a:gd name="connsiteX52" fmla="*/ 283079 w 454093"/>
                <a:gd name="connsiteY52" fmla="*/ 83333 h 605663"/>
                <a:gd name="connsiteX53" fmla="*/ 247266 w 454093"/>
                <a:gd name="connsiteY53" fmla="*/ 54016 h 605663"/>
                <a:gd name="connsiteX54" fmla="*/ 227047 w 454093"/>
                <a:gd name="connsiteY54" fmla="*/ 14283 h 605663"/>
                <a:gd name="connsiteX55" fmla="*/ 208764 w 454093"/>
                <a:gd name="connsiteY55" fmla="*/ 32646 h 605663"/>
                <a:gd name="connsiteX56" fmla="*/ 208764 w 454093"/>
                <a:gd name="connsiteY56" fmla="*/ 39733 h 605663"/>
                <a:gd name="connsiteX57" fmla="*/ 245330 w 454093"/>
                <a:gd name="connsiteY57" fmla="*/ 39733 h 605663"/>
                <a:gd name="connsiteX58" fmla="*/ 245330 w 454093"/>
                <a:gd name="connsiteY58" fmla="*/ 32646 h 605663"/>
                <a:gd name="connsiteX59" fmla="*/ 227047 w 454093"/>
                <a:gd name="connsiteY59" fmla="*/ 14283 h 605663"/>
                <a:gd name="connsiteX60" fmla="*/ 227047 w 454093"/>
                <a:gd name="connsiteY60" fmla="*/ 0 h 605663"/>
                <a:gd name="connsiteX61" fmla="*/ 259742 w 454093"/>
                <a:gd name="connsiteY61" fmla="*/ 32646 h 605663"/>
                <a:gd name="connsiteX62" fmla="*/ 259742 w 454093"/>
                <a:gd name="connsiteY62" fmla="*/ 41237 h 605663"/>
                <a:gd name="connsiteX63" fmla="*/ 297921 w 454093"/>
                <a:gd name="connsiteY63" fmla="*/ 86876 h 605663"/>
                <a:gd name="connsiteX64" fmla="*/ 450962 w 454093"/>
                <a:gd name="connsiteY64" fmla="*/ 192330 h 605663"/>
                <a:gd name="connsiteX65" fmla="*/ 453758 w 454093"/>
                <a:gd name="connsiteY65" fmla="*/ 200384 h 605663"/>
                <a:gd name="connsiteX66" fmla="*/ 446875 w 454093"/>
                <a:gd name="connsiteY66" fmla="*/ 205432 h 605663"/>
                <a:gd name="connsiteX67" fmla="*/ 388154 w 454093"/>
                <a:gd name="connsiteY67" fmla="*/ 205432 h 605663"/>
                <a:gd name="connsiteX68" fmla="*/ 337069 w 454093"/>
                <a:gd name="connsiteY68" fmla="*/ 475832 h 605663"/>
                <a:gd name="connsiteX69" fmla="*/ 330078 w 454093"/>
                <a:gd name="connsiteY69" fmla="*/ 481631 h 605663"/>
                <a:gd name="connsiteX70" fmla="*/ 295232 w 454093"/>
                <a:gd name="connsiteY70" fmla="*/ 481631 h 605663"/>
                <a:gd name="connsiteX71" fmla="*/ 295232 w 454093"/>
                <a:gd name="connsiteY71" fmla="*/ 487323 h 605663"/>
                <a:gd name="connsiteX72" fmla="*/ 260387 w 454093"/>
                <a:gd name="connsiteY72" fmla="*/ 530492 h 605663"/>
                <a:gd name="connsiteX73" fmla="*/ 260387 w 454093"/>
                <a:gd name="connsiteY73" fmla="*/ 598468 h 605663"/>
                <a:gd name="connsiteX74" fmla="*/ 253181 w 454093"/>
                <a:gd name="connsiteY74" fmla="*/ 605663 h 605663"/>
                <a:gd name="connsiteX75" fmla="*/ 200913 w 454093"/>
                <a:gd name="connsiteY75" fmla="*/ 605663 h 605663"/>
                <a:gd name="connsiteX76" fmla="*/ 193707 w 454093"/>
                <a:gd name="connsiteY76" fmla="*/ 598468 h 605663"/>
                <a:gd name="connsiteX77" fmla="*/ 193707 w 454093"/>
                <a:gd name="connsiteY77" fmla="*/ 530492 h 605663"/>
                <a:gd name="connsiteX78" fmla="*/ 158862 w 454093"/>
                <a:gd name="connsiteY78" fmla="*/ 487323 h 605663"/>
                <a:gd name="connsiteX79" fmla="*/ 158862 w 454093"/>
                <a:gd name="connsiteY79" fmla="*/ 481631 h 605663"/>
                <a:gd name="connsiteX80" fmla="*/ 124016 w 454093"/>
                <a:gd name="connsiteY80" fmla="*/ 481631 h 605663"/>
                <a:gd name="connsiteX81" fmla="*/ 117025 w 454093"/>
                <a:gd name="connsiteY81" fmla="*/ 475832 h 605663"/>
                <a:gd name="connsiteX82" fmla="*/ 65940 w 454093"/>
                <a:gd name="connsiteY82" fmla="*/ 205432 h 605663"/>
                <a:gd name="connsiteX83" fmla="*/ 7219 w 454093"/>
                <a:gd name="connsiteY83" fmla="*/ 205432 h 605663"/>
                <a:gd name="connsiteX84" fmla="*/ 336 w 454093"/>
                <a:gd name="connsiteY84" fmla="*/ 200384 h 605663"/>
                <a:gd name="connsiteX85" fmla="*/ 3132 w 454093"/>
                <a:gd name="connsiteY85" fmla="*/ 192330 h 605663"/>
                <a:gd name="connsiteX86" fmla="*/ 156173 w 454093"/>
                <a:gd name="connsiteY86" fmla="*/ 86876 h 605663"/>
                <a:gd name="connsiteX87" fmla="*/ 194352 w 454093"/>
                <a:gd name="connsiteY87" fmla="*/ 41237 h 605663"/>
                <a:gd name="connsiteX88" fmla="*/ 194352 w 454093"/>
                <a:gd name="connsiteY88" fmla="*/ 32646 h 605663"/>
                <a:gd name="connsiteX89" fmla="*/ 227047 w 454093"/>
                <a:gd name="connsiteY89" fmla="*/ 0 h 60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54093" h="605663">
                  <a:moveTo>
                    <a:pt x="208011" y="531566"/>
                  </a:moveTo>
                  <a:lnTo>
                    <a:pt x="208011" y="591381"/>
                  </a:lnTo>
                  <a:lnTo>
                    <a:pt x="246083" y="591381"/>
                  </a:lnTo>
                  <a:lnTo>
                    <a:pt x="246083" y="531566"/>
                  </a:lnTo>
                  <a:close/>
                  <a:moveTo>
                    <a:pt x="173273" y="481631"/>
                  </a:moveTo>
                  <a:lnTo>
                    <a:pt x="173273" y="487323"/>
                  </a:lnTo>
                  <a:cubicBezTo>
                    <a:pt x="173273" y="503860"/>
                    <a:pt x="186717" y="517284"/>
                    <a:pt x="203171" y="517284"/>
                  </a:cubicBezTo>
                  <a:lnTo>
                    <a:pt x="250923" y="517284"/>
                  </a:lnTo>
                  <a:cubicBezTo>
                    <a:pt x="267377" y="517284"/>
                    <a:pt x="280821" y="503860"/>
                    <a:pt x="280821" y="487323"/>
                  </a:cubicBezTo>
                  <a:lnTo>
                    <a:pt x="280821" y="481631"/>
                  </a:lnTo>
                  <a:close/>
                  <a:moveTo>
                    <a:pt x="127027" y="451778"/>
                  </a:moveTo>
                  <a:lnTo>
                    <a:pt x="129931" y="467349"/>
                  </a:lnTo>
                  <a:lnTo>
                    <a:pt x="324163" y="467349"/>
                  </a:lnTo>
                  <a:lnTo>
                    <a:pt x="327067" y="451778"/>
                  </a:lnTo>
                  <a:close/>
                  <a:moveTo>
                    <a:pt x="313247" y="220376"/>
                  </a:moveTo>
                  <a:lnTo>
                    <a:pt x="340120" y="220376"/>
                  </a:lnTo>
                  <a:cubicBezTo>
                    <a:pt x="342270" y="220376"/>
                    <a:pt x="344312" y="221342"/>
                    <a:pt x="345602" y="222953"/>
                  </a:cubicBezTo>
                  <a:cubicBezTo>
                    <a:pt x="347000" y="224563"/>
                    <a:pt x="347537" y="226710"/>
                    <a:pt x="347215" y="228857"/>
                  </a:cubicBezTo>
                  <a:lnTo>
                    <a:pt x="327436" y="337609"/>
                  </a:lnTo>
                  <a:cubicBezTo>
                    <a:pt x="326791" y="341151"/>
                    <a:pt x="323781" y="343513"/>
                    <a:pt x="320449" y="343513"/>
                  </a:cubicBezTo>
                  <a:cubicBezTo>
                    <a:pt x="320019" y="343513"/>
                    <a:pt x="319589" y="343513"/>
                    <a:pt x="319159" y="343406"/>
                  </a:cubicBezTo>
                  <a:cubicBezTo>
                    <a:pt x="315182" y="342654"/>
                    <a:pt x="312602" y="339004"/>
                    <a:pt x="313354" y="335140"/>
                  </a:cubicBezTo>
                  <a:lnTo>
                    <a:pt x="331521" y="234762"/>
                  </a:lnTo>
                  <a:lnTo>
                    <a:pt x="313247" y="234762"/>
                  </a:lnTo>
                  <a:cubicBezTo>
                    <a:pt x="309270" y="234762"/>
                    <a:pt x="306045" y="231541"/>
                    <a:pt x="306045" y="227569"/>
                  </a:cubicBezTo>
                  <a:cubicBezTo>
                    <a:pt x="306045" y="223597"/>
                    <a:pt x="309270" y="220376"/>
                    <a:pt x="313247" y="220376"/>
                  </a:cubicBezTo>
                  <a:close/>
                  <a:moveTo>
                    <a:pt x="114044" y="220376"/>
                  </a:moveTo>
                  <a:lnTo>
                    <a:pt x="140917" y="220376"/>
                  </a:lnTo>
                  <a:cubicBezTo>
                    <a:pt x="144894" y="220376"/>
                    <a:pt x="148119" y="223597"/>
                    <a:pt x="148119" y="227569"/>
                  </a:cubicBezTo>
                  <a:cubicBezTo>
                    <a:pt x="148119" y="231541"/>
                    <a:pt x="144894" y="234762"/>
                    <a:pt x="140917" y="234762"/>
                  </a:cubicBezTo>
                  <a:lnTo>
                    <a:pt x="122643" y="234762"/>
                  </a:lnTo>
                  <a:lnTo>
                    <a:pt x="140810" y="335140"/>
                  </a:lnTo>
                  <a:cubicBezTo>
                    <a:pt x="141562" y="339004"/>
                    <a:pt x="138982" y="342654"/>
                    <a:pt x="135005" y="343406"/>
                  </a:cubicBezTo>
                  <a:cubicBezTo>
                    <a:pt x="134575" y="343513"/>
                    <a:pt x="134145" y="343513"/>
                    <a:pt x="133715" y="343513"/>
                  </a:cubicBezTo>
                  <a:cubicBezTo>
                    <a:pt x="130383" y="343513"/>
                    <a:pt x="127373" y="341151"/>
                    <a:pt x="126728" y="337609"/>
                  </a:cubicBezTo>
                  <a:lnTo>
                    <a:pt x="106949" y="228857"/>
                  </a:lnTo>
                  <a:cubicBezTo>
                    <a:pt x="106627" y="226710"/>
                    <a:pt x="107164" y="224563"/>
                    <a:pt x="108562" y="222953"/>
                  </a:cubicBezTo>
                  <a:cubicBezTo>
                    <a:pt x="109852" y="221342"/>
                    <a:pt x="111894" y="220376"/>
                    <a:pt x="114044" y="220376"/>
                  </a:cubicBezTo>
                  <a:close/>
                  <a:moveTo>
                    <a:pt x="234253" y="205432"/>
                  </a:moveTo>
                  <a:lnTo>
                    <a:pt x="234253" y="437495"/>
                  </a:lnTo>
                  <a:lnTo>
                    <a:pt x="329755" y="437495"/>
                  </a:lnTo>
                  <a:lnTo>
                    <a:pt x="373527" y="205432"/>
                  </a:lnTo>
                  <a:close/>
                  <a:moveTo>
                    <a:pt x="80567" y="205432"/>
                  </a:moveTo>
                  <a:lnTo>
                    <a:pt x="124339" y="437495"/>
                  </a:lnTo>
                  <a:lnTo>
                    <a:pt x="219841" y="437495"/>
                  </a:lnTo>
                  <a:lnTo>
                    <a:pt x="219841" y="205432"/>
                  </a:lnTo>
                  <a:close/>
                  <a:moveTo>
                    <a:pt x="165852" y="97615"/>
                  </a:moveTo>
                  <a:lnTo>
                    <a:pt x="30234" y="191149"/>
                  </a:lnTo>
                  <a:lnTo>
                    <a:pt x="423860" y="191149"/>
                  </a:lnTo>
                  <a:lnTo>
                    <a:pt x="288242" y="97615"/>
                  </a:lnTo>
                  <a:close/>
                  <a:moveTo>
                    <a:pt x="206828" y="54016"/>
                  </a:moveTo>
                  <a:cubicBezTo>
                    <a:pt x="189190" y="54016"/>
                    <a:pt x="174349" y="66580"/>
                    <a:pt x="171015" y="83333"/>
                  </a:cubicBezTo>
                  <a:lnTo>
                    <a:pt x="283079" y="83333"/>
                  </a:lnTo>
                  <a:cubicBezTo>
                    <a:pt x="279745" y="66580"/>
                    <a:pt x="264904" y="54016"/>
                    <a:pt x="247266" y="54016"/>
                  </a:cubicBezTo>
                  <a:close/>
                  <a:moveTo>
                    <a:pt x="227047" y="14283"/>
                  </a:moveTo>
                  <a:cubicBezTo>
                    <a:pt x="216937" y="14283"/>
                    <a:pt x="208764" y="22552"/>
                    <a:pt x="208764" y="32646"/>
                  </a:cubicBezTo>
                  <a:lnTo>
                    <a:pt x="208764" y="39733"/>
                  </a:lnTo>
                  <a:lnTo>
                    <a:pt x="245330" y="39733"/>
                  </a:lnTo>
                  <a:lnTo>
                    <a:pt x="245330" y="32646"/>
                  </a:lnTo>
                  <a:cubicBezTo>
                    <a:pt x="245330" y="22552"/>
                    <a:pt x="237157" y="14283"/>
                    <a:pt x="227047" y="14283"/>
                  </a:cubicBezTo>
                  <a:close/>
                  <a:moveTo>
                    <a:pt x="227047" y="0"/>
                  </a:moveTo>
                  <a:cubicBezTo>
                    <a:pt x="245007" y="0"/>
                    <a:pt x="259742" y="14605"/>
                    <a:pt x="259742" y="32646"/>
                  </a:cubicBezTo>
                  <a:lnTo>
                    <a:pt x="259742" y="41237"/>
                  </a:lnTo>
                  <a:cubicBezTo>
                    <a:pt x="280606" y="46499"/>
                    <a:pt x="296415" y="64755"/>
                    <a:pt x="297921" y="86876"/>
                  </a:cubicBezTo>
                  <a:lnTo>
                    <a:pt x="450962" y="192330"/>
                  </a:lnTo>
                  <a:cubicBezTo>
                    <a:pt x="453543" y="194156"/>
                    <a:pt x="454726" y="197378"/>
                    <a:pt x="453758" y="200384"/>
                  </a:cubicBezTo>
                  <a:cubicBezTo>
                    <a:pt x="452790" y="203391"/>
                    <a:pt x="450101" y="205432"/>
                    <a:pt x="446875" y="205432"/>
                  </a:cubicBezTo>
                  <a:lnTo>
                    <a:pt x="388154" y="205432"/>
                  </a:lnTo>
                  <a:lnTo>
                    <a:pt x="337069" y="475832"/>
                  </a:lnTo>
                  <a:cubicBezTo>
                    <a:pt x="336531" y="479269"/>
                    <a:pt x="333519" y="481631"/>
                    <a:pt x="330078" y="481631"/>
                  </a:cubicBezTo>
                  <a:lnTo>
                    <a:pt x="295232" y="481631"/>
                  </a:lnTo>
                  <a:lnTo>
                    <a:pt x="295232" y="487323"/>
                  </a:lnTo>
                  <a:cubicBezTo>
                    <a:pt x="295232" y="508478"/>
                    <a:pt x="280283" y="526197"/>
                    <a:pt x="260387" y="530492"/>
                  </a:cubicBezTo>
                  <a:lnTo>
                    <a:pt x="260387" y="598468"/>
                  </a:lnTo>
                  <a:cubicBezTo>
                    <a:pt x="260387" y="602442"/>
                    <a:pt x="257160" y="605663"/>
                    <a:pt x="253181" y="605663"/>
                  </a:cubicBezTo>
                  <a:lnTo>
                    <a:pt x="200913" y="605663"/>
                  </a:lnTo>
                  <a:cubicBezTo>
                    <a:pt x="196934" y="605663"/>
                    <a:pt x="193707" y="602442"/>
                    <a:pt x="193707" y="598468"/>
                  </a:cubicBezTo>
                  <a:lnTo>
                    <a:pt x="193707" y="530492"/>
                  </a:lnTo>
                  <a:cubicBezTo>
                    <a:pt x="173811" y="526197"/>
                    <a:pt x="158862" y="508478"/>
                    <a:pt x="158862" y="487323"/>
                  </a:cubicBezTo>
                  <a:lnTo>
                    <a:pt x="158862" y="481631"/>
                  </a:lnTo>
                  <a:lnTo>
                    <a:pt x="124016" y="481631"/>
                  </a:lnTo>
                  <a:cubicBezTo>
                    <a:pt x="120575" y="481631"/>
                    <a:pt x="117563" y="479269"/>
                    <a:pt x="117025" y="475832"/>
                  </a:cubicBezTo>
                  <a:lnTo>
                    <a:pt x="65940" y="205432"/>
                  </a:lnTo>
                  <a:lnTo>
                    <a:pt x="7219" y="205432"/>
                  </a:lnTo>
                  <a:cubicBezTo>
                    <a:pt x="3993" y="205432"/>
                    <a:pt x="1304" y="203391"/>
                    <a:pt x="336" y="200384"/>
                  </a:cubicBezTo>
                  <a:cubicBezTo>
                    <a:pt x="-632" y="197378"/>
                    <a:pt x="551" y="194156"/>
                    <a:pt x="3132" y="192330"/>
                  </a:cubicBezTo>
                  <a:lnTo>
                    <a:pt x="156173" y="86876"/>
                  </a:lnTo>
                  <a:cubicBezTo>
                    <a:pt x="157679" y="64755"/>
                    <a:pt x="173488" y="46499"/>
                    <a:pt x="194352" y="41237"/>
                  </a:cubicBezTo>
                  <a:lnTo>
                    <a:pt x="194352" y="32646"/>
                  </a:lnTo>
                  <a:cubicBezTo>
                    <a:pt x="194352" y="14605"/>
                    <a:pt x="209087" y="0"/>
                    <a:pt x="227047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矩形 19"/>
            <p:cNvSpPr/>
            <p:nvPr/>
          </p:nvSpPr>
          <p:spPr>
            <a:xfrm>
              <a:off x="6060440" y="3032802"/>
              <a:ext cx="71120" cy="41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48632" name="矩形 20"/>
          <p:cNvSpPr/>
          <p:nvPr/>
        </p:nvSpPr>
        <p:spPr>
          <a:xfrm>
            <a:off x="431800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33" name="矩形 21"/>
          <p:cNvSpPr/>
          <p:nvPr/>
        </p:nvSpPr>
        <p:spPr>
          <a:xfrm>
            <a:off x="6714931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34" name="矩形 22"/>
          <p:cNvSpPr/>
          <p:nvPr/>
        </p:nvSpPr>
        <p:spPr>
          <a:xfrm>
            <a:off x="531176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35" name="文本框 20"/>
          <p:cNvSpPr txBox="1"/>
          <p:nvPr/>
        </p:nvSpPr>
        <p:spPr>
          <a:xfrm flipH="1">
            <a:off x="2758459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管理员</a:t>
            </a:r>
          </a:p>
        </p:txBody>
      </p:sp>
      <p:sp>
        <p:nvSpPr>
          <p:cNvPr id="1048636" name="文本框 22"/>
          <p:cNvSpPr txBox="1"/>
          <p:nvPr/>
        </p:nvSpPr>
        <p:spPr>
          <a:xfrm flipH="1">
            <a:off x="621822" y="2704414"/>
            <a:ext cx="4681697" cy="299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用户信息管理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管理员账号管理、学生账号添加、学生账号查询、修改密码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收费信息管理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收费信息添加、收费信息查询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缴费信息管理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缴费信息查询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公告信息管理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编辑公告、查看公告</a:t>
            </a:r>
          </a:p>
        </p:txBody>
      </p:sp>
      <p:sp>
        <p:nvSpPr>
          <p:cNvPr id="1048637" name="book-from-top-view_43022"/>
          <p:cNvSpPr>
            <a:spLocks noChangeAspect="1"/>
          </p:cNvSpPr>
          <p:nvPr/>
        </p:nvSpPr>
        <p:spPr bwMode="auto">
          <a:xfrm>
            <a:off x="965200" y="1817154"/>
            <a:ext cx="377190" cy="510899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48638" name="矩形 26"/>
          <p:cNvSpPr/>
          <p:nvPr/>
        </p:nvSpPr>
        <p:spPr>
          <a:xfrm>
            <a:off x="6805673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39" name="文本框 20"/>
          <p:cNvSpPr txBox="1"/>
          <p:nvPr/>
        </p:nvSpPr>
        <p:spPr>
          <a:xfrm flipH="1">
            <a:off x="9032956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学生</a:t>
            </a:r>
          </a:p>
        </p:txBody>
      </p:sp>
      <p:sp>
        <p:nvSpPr>
          <p:cNvPr id="1048640" name="settings_13584"/>
          <p:cNvSpPr>
            <a:spLocks noChangeAspect="1"/>
          </p:cNvSpPr>
          <p:nvPr/>
        </p:nvSpPr>
        <p:spPr bwMode="auto">
          <a:xfrm>
            <a:off x="7248393" y="1806994"/>
            <a:ext cx="531417" cy="58477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41" name="椭圆 29"/>
          <p:cNvSpPr/>
          <p:nvPr/>
        </p:nvSpPr>
        <p:spPr>
          <a:xfrm>
            <a:off x="751840" y="1684382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42" name="椭圆 30"/>
          <p:cNvSpPr/>
          <p:nvPr/>
        </p:nvSpPr>
        <p:spPr>
          <a:xfrm>
            <a:off x="7100431" y="1699768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43" name="文本框 22"/>
          <p:cNvSpPr txBox="1"/>
          <p:nvPr/>
        </p:nvSpPr>
        <p:spPr>
          <a:xfrm flipH="1">
            <a:off x="6896716" y="2704414"/>
            <a:ext cx="4681697" cy="216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个人信息管理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个人信息修改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选课信息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查看选课信息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学生缴费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缴费查询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公告信息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查看公告</a:t>
            </a: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03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6" name="组合 4"/>
          <p:cNvGrpSpPr/>
          <p:nvPr/>
        </p:nvGrpSpPr>
        <p:grpSpPr>
          <a:xfrm>
            <a:off x="5937119" y="2709101"/>
            <a:ext cx="4916962" cy="1220798"/>
            <a:chOff x="5442159" y="2627003"/>
            <a:chExt cx="4916962" cy="1220798"/>
          </a:xfrm>
        </p:grpSpPr>
        <p:sp>
          <p:nvSpPr>
            <p:cNvPr id="1048731" name="文本框 2"/>
            <p:cNvSpPr txBox="1"/>
            <p:nvPr/>
          </p:nvSpPr>
          <p:spPr>
            <a:xfrm>
              <a:off x="5442160" y="2627003"/>
              <a:ext cx="4916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成果展示</a:t>
              </a:r>
            </a:p>
          </p:txBody>
        </p:sp>
        <p:sp>
          <p:nvSpPr>
            <p:cNvPr id="1048732" name="矩形 3"/>
            <p:cNvSpPr/>
            <p:nvPr/>
          </p:nvSpPr>
          <p:spPr>
            <a:xfrm>
              <a:off x="5442159" y="3386136"/>
              <a:ext cx="49169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400" dirty="0"/>
                <a:t>exhibition of accomplishment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145739" name="直接连接符 6"/>
          <p:cNvCxnSpPr>
            <a:cxnSpLocks/>
          </p:cNvCxnSpPr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 1"/>
          <p:cNvSpPr txBox="1"/>
          <p:nvPr/>
        </p:nvSpPr>
        <p:spPr>
          <a:xfrm>
            <a:off x="900109" y="500061"/>
            <a:ext cx="189738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开发进度介绍</a:t>
            </a:r>
          </a:p>
        </p:txBody>
      </p:sp>
      <p:sp>
        <p:nvSpPr>
          <p:cNvPr id="1048767" name=" 210"/>
          <p:cNvSpPr/>
          <p:nvPr/>
        </p:nvSpPr>
        <p:spPr>
          <a:xfrm>
            <a:off x="1877060" y="394906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68" name=" 210"/>
          <p:cNvSpPr/>
          <p:nvPr/>
        </p:nvSpPr>
        <p:spPr>
          <a:xfrm>
            <a:off x="3554729" y="3569653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69" name=" 210"/>
          <p:cNvSpPr/>
          <p:nvPr/>
        </p:nvSpPr>
        <p:spPr>
          <a:xfrm>
            <a:off x="5214463" y="3172142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70" name=" 210"/>
          <p:cNvSpPr/>
          <p:nvPr/>
        </p:nvSpPr>
        <p:spPr>
          <a:xfrm>
            <a:off x="6864992" y="2768124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45740" name="直接连接符 6"/>
          <p:cNvCxnSpPr>
            <a:cxnSpLocks/>
          </p:cNvCxnSpPr>
          <p:nvPr/>
        </p:nvCxnSpPr>
        <p:spPr>
          <a:xfrm>
            <a:off x="3554729" y="224790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7"/>
          <p:cNvCxnSpPr>
            <a:cxnSpLocks/>
          </p:cNvCxnSpPr>
          <p:nvPr/>
        </p:nvCxnSpPr>
        <p:spPr>
          <a:xfrm>
            <a:off x="5214463" y="4471988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8"/>
          <p:cNvCxnSpPr>
            <a:cxnSpLocks/>
          </p:cNvCxnSpPr>
          <p:nvPr/>
        </p:nvCxnSpPr>
        <p:spPr>
          <a:xfrm>
            <a:off x="6864992" y="1481304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连接符 9"/>
          <p:cNvCxnSpPr>
            <a:cxnSpLocks/>
          </p:cNvCxnSpPr>
          <p:nvPr/>
        </p:nvCxnSpPr>
        <p:spPr>
          <a:xfrm>
            <a:off x="8522970" y="369189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71" name="文本框 22"/>
          <p:cNvSpPr txBox="1"/>
          <p:nvPr/>
        </p:nvSpPr>
        <p:spPr>
          <a:xfrm flipH="1">
            <a:off x="381006" y="2449513"/>
            <a:ext cx="3154287" cy="9553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系统分析与功能确定；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成功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安装相关软件，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并配置环境；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学习相关知识，并设计系统架构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1048772" name="文本框 20"/>
          <p:cNvSpPr txBox="1"/>
          <p:nvPr/>
        </p:nvSpPr>
        <p:spPr>
          <a:xfrm flipH="1">
            <a:off x="1154678" y="207075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6.30—7.2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73" name="文本框 22"/>
          <p:cNvSpPr txBox="1"/>
          <p:nvPr/>
        </p:nvSpPr>
        <p:spPr>
          <a:xfrm flipH="1">
            <a:off x="1877060" y="5372100"/>
            <a:ext cx="3301048" cy="9553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共同学习、设计与编写后台代码；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组内分配任务，每个人开始设计与开发自己负责的模块的前端页面。</a:t>
            </a:r>
          </a:p>
        </p:txBody>
      </p:sp>
      <p:sp>
        <p:nvSpPr>
          <p:cNvPr id="1048774" name="文本框 20"/>
          <p:cNvSpPr txBox="1"/>
          <p:nvPr/>
        </p:nvSpPr>
        <p:spPr>
          <a:xfrm flipH="1">
            <a:off x="2797494" y="499491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7.3—7.5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75" name="文本框 22"/>
          <p:cNvSpPr txBox="1"/>
          <p:nvPr/>
        </p:nvSpPr>
        <p:spPr>
          <a:xfrm flipH="1">
            <a:off x="4308964" y="1587856"/>
            <a:ext cx="2480383" cy="1250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进行中期汇报，小组成员完成第一次系统功能汇总；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对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已完成模块进行细节完善与界面美化。</a:t>
            </a:r>
          </a:p>
        </p:txBody>
      </p:sp>
      <p:sp>
        <p:nvSpPr>
          <p:cNvPr id="1048776" name="文本框 20"/>
          <p:cNvSpPr txBox="1"/>
          <p:nvPr/>
        </p:nvSpPr>
        <p:spPr>
          <a:xfrm flipH="1">
            <a:off x="4408733" y="1209093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7.6—7.7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77" name="文本框 22"/>
          <p:cNvSpPr txBox="1"/>
          <p:nvPr/>
        </p:nvSpPr>
        <p:spPr>
          <a:xfrm flipH="1">
            <a:off x="6178710" y="4562285"/>
            <a:ext cx="2380615" cy="1250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休息期间，小组成员自由进行自己的任务，保证在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14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号的时候完成系统的设计与开发。</a:t>
            </a:r>
          </a:p>
        </p:txBody>
      </p:sp>
      <p:sp>
        <p:nvSpPr>
          <p:cNvPr id="1048778" name="文本框 20"/>
          <p:cNvSpPr txBox="1"/>
          <p:nvPr/>
        </p:nvSpPr>
        <p:spPr>
          <a:xfrm flipH="1">
            <a:off x="6178710" y="4163505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7.8—7.13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79" name=" 210"/>
          <p:cNvSpPr/>
          <p:nvPr/>
        </p:nvSpPr>
        <p:spPr>
          <a:xfrm>
            <a:off x="8509164" y="234567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45744" name="直接连接符 19"/>
          <p:cNvCxnSpPr>
            <a:cxnSpLocks/>
          </p:cNvCxnSpPr>
          <p:nvPr/>
        </p:nvCxnSpPr>
        <p:spPr>
          <a:xfrm>
            <a:off x="10614025" y="1061720"/>
            <a:ext cx="0" cy="126794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0" name="文本框 22"/>
          <p:cNvSpPr txBox="1"/>
          <p:nvPr/>
        </p:nvSpPr>
        <p:spPr>
          <a:xfrm flipH="1">
            <a:off x="7768992" y="786669"/>
            <a:ext cx="2894727" cy="15462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小组成员完成第二次系统功能汇总；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对已完成模块进行细节完善与界面美化。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进行功能测试，完成实训报告。</a:t>
            </a:r>
          </a:p>
        </p:txBody>
      </p:sp>
      <p:sp>
        <p:nvSpPr>
          <p:cNvPr id="1048781" name="文本框 20"/>
          <p:cNvSpPr txBox="1"/>
          <p:nvPr/>
        </p:nvSpPr>
        <p:spPr>
          <a:xfrm flipH="1">
            <a:off x="8370181" y="45706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7.14—7.15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82" name="文本框 20"/>
          <p:cNvSpPr txBox="1"/>
          <p:nvPr/>
        </p:nvSpPr>
        <p:spPr>
          <a:xfrm rot="300000" flipH="1">
            <a:off x="2158365" y="3863340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i="1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1</a:t>
            </a:r>
            <a:endParaRPr kumimoji="0" lang="en-US" altLang="zh-CN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83" name="文本框 20"/>
          <p:cNvSpPr txBox="1"/>
          <p:nvPr/>
        </p:nvSpPr>
        <p:spPr>
          <a:xfrm rot="300000" flipH="1">
            <a:off x="3943348" y="3503927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i="1" dirty="0">
                <a:solidFill>
                  <a:srgbClr val="355C7D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2</a:t>
            </a:r>
            <a:endParaRPr kumimoji="0" lang="en-US" altLang="zh-CN" sz="3600" b="0" i="1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84" name="文本框 20"/>
          <p:cNvSpPr txBox="1"/>
          <p:nvPr/>
        </p:nvSpPr>
        <p:spPr>
          <a:xfrm rot="300000" flipH="1">
            <a:off x="5651028" y="3045785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i="1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3</a:t>
            </a:r>
            <a:endParaRPr kumimoji="0" lang="en-US" altLang="zh-CN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85" name="文本框 20"/>
          <p:cNvSpPr txBox="1"/>
          <p:nvPr/>
        </p:nvSpPr>
        <p:spPr>
          <a:xfrm rot="300000" flipH="1">
            <a:off x="7263773" y="2669421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i="1" dirty="0">
                <a:solidFill>
                  <a:srgbClr val="355C7D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4</a:t>
            </a:r>
            <a:endParaRPr kumimoji="0" lang="en-US" altLang="zh-CN" sz="3600" b="0" i="1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786" name="文本框 20"/>
          <p:cNvSpPr txBox="1"/>
          <p:nvPr/>
        </p:nvSpPr>
        <p:spPr>
          <a:xfrm rot="300000" flipH="1">
            <a:off x="8941605" y="2257343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i="1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5</a:t>
            </a:r>
            <a:endParaRPr kumimoji="0" lang="en-US" altLang="zh-CN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 1"/>
          <p:cNvSpPr txBox="1"/>
          <p:nvPr/>
        </p:nvSpPr>
        <p:spPr>
          <a:xfrm>
            <a:off x="900109" y="500061"/>
            <a:ext cx="208121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部分成果展示</a:t>
            </a:r>
          </a:p>
        </p:txBody>
      </p:sp>
      <p:cxnSp>
        <p:nvCxnSpPr>
          <p:cNvPr id="3145737" name="直接连接符 4"/>
          <p:cNvCxnSpPr>
            <a:cxnSpLocks/>
          </p:cNvCxnSpPr>
          <p:nvPr/>
        </p:nvCxnSpPr>
        <p:spPr>
          <a:xfrm>
            <a:off x="5867400" y="1328261"/>
            <a:ext cx="0" cy="4986110"/>
          </a:xfrm>
          <a:prstGeom prst="line">
            <a:avLst/>
          </a:prstGeom>
          <a:ln w="19050">
            <a:solidFill>
              <a:srgbClr val="A7B9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3121170-89A5-4C72-9FB3-9C22293296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085" y="1137762"/>
            <a:ext cx="5152385" cy="2757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C3E38A-82BD-464F-893E-B53C1533A6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3085" y="3994182"/>
            <a:ext cx="5152379" cy="23637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FD7DD4-0914-4B49-8EB3-272C7DA980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7579" y="3605690"/>
            <a:ext cx="5621321" cy="2708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7FF024-8F11-4CFB-A3B8-FD0C68832C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17580" y="725484"/>
            <a:ext cx="5631497" cy="26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1223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634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微软雅黑</vt:lpstr>
      <vt:lpstr>微软雅黑 Light</vt:lpstr>
      <vt:lpstr>Arial</vt:lpstr>
      <vt:lpstr>Calibri</vt:lpstr>
      <vt:lpstr>Consolas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Xinyue Tao</cp:lastModifiedBy>
  <cp:revision>31</cp:revision>
  <dcterms:created xsi:type="dcterms:W3CDTF">2018-08-25T08:55:13Z</dcterms:created>
  <dcterms:modified xsi:type="dcterms:W3CDTF">2019-07-15T02:57:48Z</dcterms:modified>
</cp:coreProperties>
</file>