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0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90" r:id="rId2"/>
    <p:sldId id="257" r:id="rId3"/>
    <p:sldId id="258" r:id="rId4"/>
    <p:sldId id="282" r:id="rId5"/>
    <p:sldId id="264" r:id="rId6"/>
    <p:sldId id="267" r:id="rId7"/>
    <p:sldId id="301" r:id="rId8"/>
    <p:sldId id="269" r:id="rId9"/>
    <p:sldId id="293" r:id="rId10"/>
    <p:sldId id="285" r:id="rId11"/>
    <p:sldId id="302" r:id="rId12"/>
    <p:sldId id="276" r:id="rId13"/>
    <p:sldId id="295" r:id="rId14"/>
    <p:sldId id="297" r:id="rId15"/>
    <p:sldId id="298" r:id="rId16"/>
    <p:sldId id="299" r:id="rId17"/>
    <p:sldId id="300" r:id="rId18"/>
    <p:sldId id="279" r:id="rId19"/>
  </p:sldIdLst>
  <p:sldSz cx="9144000" cy="5143500" type="screen16x9"/>
  <p:notesSz cx="6858000" cy="9144000"/>
  <p:embeddedFontLst>
    <p:embeddedFont>
      <p:font typeface="方正兰亭细黑_GBK_M" panose="02010600030101010101" charset="2"/>
      <p:regular r:id="rId21"/>
    </p:embeddedFont>
    <p:embeddedFont>
      <p:font typeface="张海山锐线体简" panose="02010600030101010101" charset="-122"/>
      <p:regular r:id="rId22"/>
    </p:embeddedFont>
    <p:embeddedFont>
      <p:font typeface="隶书" panose="02010509060101010101" pitchFamily="49" charset="-122"/>
      <p:regular r:id="rId23"/>
    </p:embeddedFont>
    <p:embeddedFont>
      <p:font typeface="方正兰亭粗黑简体" panose="02010600030101010101" charset="-122"/>
      <p:regular r:id="rId24"/>
    </p:embeddedFont>
    <p:embeddedFont>
      <p:font typeface="方正兰亭细黑_GBK" panose="02010600030101010101" charset="-122"/>
      <p:regular r:id="rId25"/>
    </p:embeddedFont>
    <p:embeddedFont>
      <p:font typeface="Watford DB"/>
      <p:regular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</p:embeddedFontLst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7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6A364-F56D-418B-92EA-B8A9C286C719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F41D1-EB0D-4857-8E93-8C1C831E6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41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22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9548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4819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152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3822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9492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6753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4617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4104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288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663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840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840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474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508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618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317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611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14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90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08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27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91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46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20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73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72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34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55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AF190-E6C3-4F71-9AD4-820770AEF1A8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8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3.jp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10"/>
            <a:ext cx="9144000" cy="5143500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2535598" y="216613"/>
            <a:ext cx="3741377" cy="374137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" name="同心圆 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椭圆 7"/>
          <p:cNvSpPr/>
          <p:nvPr/>
        </p:nvSpPr>
        <p:spPr>
          <a:xfrm rot="10498052">
            <a:off x="1620315" y="3970953"/>
            <a:ext cx="563789" cy="56378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 rot="10498052">
            <a:off x="2373672" y="4627445"/>
            <a:ext cx="228599" cy="22859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/>
            </a:soli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2189283" y="3406942"/>
            <a:ext cx="845906" cy="84590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" name="同心圆 1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045846" y="3501799"/>
            <a:ext cx="310515" cy="31051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" name="同心圆 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898806" y="4332147"/>
            <a:ext cx="310515" cy="31051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7" name="同心圆 1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椭圆 18"/>
          <p:cNvSpPr/>
          <p:nvPr/>
        </p:nvSpPr>
        <p:spPr>
          <a:xfrm rot="10498052">
            <a:off x="1885935" y="3263614"/>
            <a:ext cx="228599" cy="22859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/>
            </a:soli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223937" y="4521063"/>
            <a:ext cx="441364" cy="44136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1" name="同心圆 2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椭圆 22"/>
          <p:cNvSpPr/>
          <p:nvPr/>
        </p:nvSpPr>
        <p:spPr>
          <a:xfrm rot="10498052">
            <a:off x="864969" y="4139410"/>
            <a:ext cx="303658" cy="30365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/>
            </a:soli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3438065" y="4115253"/>
            <a:ext cx="310515" cy="31051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5" name="同心圆 2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椭圆 26"/>
          <p:cNvSpPr/>
          <p:nvPr/>
        </p:nvSpPr>
        <p:spPr>
          <a:xfrm rot="10498052">
            <a:off x="3629030" y="4713305"/>
            <a:ext cx="192350" cy="1923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/>
            </a:soli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rot="10498052">
            <a:off x="419086" y="4786416"/>
            <a:ext cx="228599" cy="22859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/>
            </a:soli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4233864" y="2272840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00206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第九组</a:t>
            </a:r>
            <a:endParaRPr lang="zh-CN" altLang="en-US" sz="3200" dirty="0">
              <a:solidFill>
                <a:srgbClr val="002060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2898806" y="2126728"/>
            <a:ext cx="304241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019357" y="1325705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rgbClr val="002060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会议室借记管理系统</a:t>
            </a:r>
            <a:endParaRPr lang="zh-CN" altLang="en-US" sz="4000" dirty="0">
              <a:solidFill>
                <a:srgbClr val="002060"/>
              </a:solidFill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sp>
        <p:nvSpPr>
          <p:cNvPr id="59" name="椭圆 58"/>
          <p:cNvSpPr/>
          <p:nvPr/>
        </p:nvSpPr>
        <p:spPr>
          <a:xfrm rot="10498052">
            <a:off x="6535215" y="4000987"/>
            <a:ext cx="563789" cy="56378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 rot="10498052">
            <a:off x="7288572" y="4657479"/>
            <a:ext cx="228599" cy="22859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/>
            </a:soli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1" name="组合 60"/>
          <p:cNvGrpSpPr/>
          <p:nvPr/>
        </p:nvGrpSpPr>
        <p:grpSpPr>
          <a:xfrm>
            <a:off x="7104183" y="3436976"/>
            <a:ext cx="845906" cy="84590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2" name="同心圆 6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5960746" y="3531833"/>
            <a:ext cx="310515" cy="31051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5" name="同心圆 6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7813706" y="4362181"/>
            <a:ext cx="310515" cy="31051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8" name="同心圆 6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0" name="椭圆 69"/>
          <p:cNvSpPr/>
          <p:nvPr/>
        </p:nvSpPr>
        <p:spPr>
          <a:xfrm rot="10498052">
            <a:off x="6800835" y="3293648"/>
            <a:ext cx="228599" cy="22859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/>
            </a:soli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1" name="组合 70"/>
          <p:cNvGrpSpPr/>
          <p:nvPr/>
        </p:nvGrpSpPr>
        <p:grpSpPr>
          <a:xfrm>
            <a:off x="6138837" y="4551097"/>
            <a:ext cx="441364" cy="44136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2" name="同心圆 7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4" name="椭圆 73"/>
          <p:cNvSpPr/>
          <p:nvPr/>
        </p:nvSpPr>
        <p:spPr>
          <a:xfrm rot="10498052">
            <a:off x="5779869" y="4169444"/>
            <a:ext cx="303658" cy="30365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/>
            </a:soli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5" name="组合 74"/>
          <p:cNvGrpSpPr/>
          <p:nvPr/>
        </p:nvGrpSpPr>
        <p:grpSpPr>
          <a:xfrm>
            <a:off x="8352965" y="4145287"/>
            <a:ext cx="310515" cy="31051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6" name="同心圆 7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8" name="椭圆 77"/>
          <p:cNvSpPr/>
          <p:nvPr/>
        </p:nvSpPr>
        <p:spPr>
          <a:xfrm rot="10498052">
            <a:off x="8543930" y="4743339"/>
            <a:ext cx="192350" cy="1923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/>
            </a:soli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 rot="10498052">
            <a:off x="5333986" y="4816450"/>
            <a:ext cx="228599" cy="22859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/>
            </a:soli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【Audiojungle】 Missing You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406286" y="-705485"/>
            <a:ext cx="487363" cy="48736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266747" y="2929942"/>
            <a:ext cx="3850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魏彦庆</a:t>
            </a:r>
            <a:r>
              <a:rPr lang="en-US" altLang="zh-CN" sz="2400" dirty="0" smtClean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-</a:t>
            </a:r>
            <a:r>
              <a:rPr lang="zh-CN" altLang="en-US" sz="2400" dirty="0" smtClean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信管</a:t>
            </a:r>
            <a:r>
              <a:rPr lang="en-US" altLang="zh-CN" sz="2400" dirty="0" smtClean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1602</a:t>
            </a:r>
          </a:p>
          <a:p>
            <a:r>
              <a:rPr lang="zh-CN" altLang="en-US" sz="2400" dirty="0" smtClean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胡春华</a:t>
            </a:r>
            <a:r>
              <a:rPr lang="en-US" altLang="zh-CN" sz="2400" dirty="0" smtClean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-</a:t>
            </a:r>
            <a:r>
              <a:rPr lang="zh-CN" altLang="en-US" sz="2400" dirty="0" smtClean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信管</a:t>
            </a:r>
            <a:r>
              <a:rPr lang="en-US" altLang="zh-CN" sz="2400" dirty="0" smtClean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1602</a:t>
            </a:r>
          </a:p>
          <a:p>
            <a:r>
              <a:rPr lang="zh-CN" altLang="en-US" sz="2400" dirty="0" smtClean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兰会强</a:t>
            </a:r>
            <a:r>
              <a:rPr lang="en-US" altLang="zh-CN" sz="2400" dirty="0" smtClean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-</a:t>
            </a:r>
            <a:r>
              <a:rPr lang="zh-CN" altLang="en-US" sz="2400" dirty="0" smtClean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信管</a:t>
            </a:r>
            <a:r>
              <a:rPr lang="en-US" altLang="zh-CN" sz="2400" dirty="0" smtClean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1602</a:t>
            </a:r>
            <a:endParaRPr lang="zh-CN" altLang="en-US" sz="2400" dirty="0">
              <a:solidFill>
                <a:schemeClr val="tx2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47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458 -0.82685 L 3.88889E-6 -1.85185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729" y="4132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267 -0.5607 L -5.55556E-7 2.03892E-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642" y="2802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6511 -0.74143 L -3.61111E-6 4.43312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264" y="3707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5712 -0.81186 L -0.01424 -0.0225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76" y="3945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2951 -0.81173 L 0 -2.46914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476" y="4058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5712 -0.81186 L -0.01424 -0.0225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76" y="3945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3194 -0.36577 L -2.77778E-7 5.68428E-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597" y="1828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5712 -0.81186 L -0.01424 -0.0225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76" y="3945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3194 -0.36577 L -2.77778E-7 5.68428E-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597" y="1828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7135 -0.78931 L 8.33333E-7 -4.71733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76" y="3945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5712 -0.81186 L -0.01424 -0.0225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76" y="3945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458 -0.82685 L 3.88889E-6 -1.85185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729" y="41327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267 -0.5607 L -5.55556E-7 2.03892E-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642" y="2802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6511 -0.74143 L -3.61111E-6 4.43312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264" y="37071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5712 -0.81186 L -0.01424 -0.0225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76" y="3945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2951 -0.81173 L 0 -2.46914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476" y="40586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5712 -0.81186 L -0.01424 -0.02255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76" y="3945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3194 -0.36577 L -2.77778E-7 5.68428E-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597" y="1828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7136 -0.7892 L 5E-6 2.46914E-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76" y="39444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3194 -0.36577 L -2.77778E-7 5.68428E-7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597" y="18289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7135 -0.78931 L 8.33333E-7 -4.71733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76" y="3945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5712 -0.81186 L -0.01424 -0.02255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76" y="3945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9027 -0.68768 L 3.61111E-6 2.94717E-6 " pathEditMode="relative" rAng="0" ptsTypes="AA">
                                      <p:cBhvr>
                                        <p:cTn id="52" dur="2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514" y="34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animMotion origin="layout" path="M -3.33333E-6 -3.20988E-6 L -3.33333E-6 -0.07222 " pathEditMode="relative" rAng="0" ptsTypes="AA">
                                      <p:cBhvr>
                                        <p:cTn id="5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6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6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300"/>
                            </p:stCondLst>
                            <p:childTnLst>
                              <p:par>
                                <p:cTn id="68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50">
                <p:cTn id="7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8" grpId="0" animBg="1"/>
      <p:bldP spid="9" grpId="0" animBg="1"/>
      <p:bldP spid="19" grpId="0" animBg="1"/>
      <p:bldP spid="23" grpId="0" animBg="1"/>
      <p:bldP spid="27" grpId="0" animBg="1"/>
      <p:bldP spid="28" grpId="0" animBg="1"/>
      <p:bldP spid="50" grpId="0"/>
      <p:bldP spid="57" grpId="0"/>
      <p:bldP spid="57" grpId="1"/>
      <p:bldP spid="59" grpId="0" animBg="1"/>
      <p:bldP spid="60" grpId="0" animBg="1"/>
      <p:bldP spid="70" grpId="0" animBg="1"/>
      <p:bldP spid="74" grpId="0" animBg="1"/>
      <p:bldP spid="78" grpId="0" animBg="1"/>
      <p:bldP spid="79" grpId="0" animBg="1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接连接符 8"/>
          <p:cNvCxnSpPr/>
          <p:nvPr/>
        </p:nvCxnSpPr>
        <p:spPr>
          <a:xfrm>
            <a:off x="99209" y="55110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230832" y="16918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TextBox 93"/>
          <p:cNvSpPr txBox="1"/>
          <p:nvPr/>
        </p:nvSpPr>
        <p:spPr>
          <a:xfrm>
            <a:off x="492909" y="133320"/>
            <a:ext cx="3044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系统设计</a:t>
            </a:r>
            <a:r>
              <a:rPr lang="en-US" altLang="zh-CN" sz="2000" spc="300" dirty="0" smtClean="0">
                <a:latin typeface="方正兰亭细黑_GBK" pitchFamily="2" charset="-122"/>
                <a:ea typeface="方正兰亭细黑_GBK" pitchFamily="2" charset="-122"/>
              </a:rPr>
              <a:t>-</a:t>
            </a:r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用例建模图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058323" y="221624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9" y="568779"/>
            <a:ext cx="8863816" cy="416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67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1762" y="10303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接连接符 8"/>
          <p:cNvCxnSpPr/>
          <p:nvPr/>
        </p:nvCxnSpPr>
        <p:spPr>
          <a:xfrm>
            <a:off x="99209" y="55110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230832" y="16918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TextBox 93"/>
          <p:cNvSpPr txBox="1"/>
          <p:nvPr/>
        </p:nvSpPr>
        <p:spPr>
          <a:xfrm>
            <a:off x="492909" y="133320"/>
            <a:ext cx="3634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系统设计</a:t>
            </a:r>
            <a:r>
              <a:rPr lang="en-US" altLang="zh-CN" sz="2000" spc="300" dirty="0" smtClean="0">
                <a:latin typeface="方正兰亭细黑_GBK" pitchFamily="2" charset="-122"/>
                <a:ea typeface="方正兰亭细黑_GBK" pitchFamily="2" charset="-122"/>
              </a:rPr>
              <a:t>-</a:t>
            </a:r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开发工具与语言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643322" y="1642427"/>
            <a:ext cx="2894793" cy="1088363"/>
            <a:chOff x="2652567" y="2086579"/>
            <a:chExt cx="3791776" cy="1425604"/>
          </a:xfrm>
        </p:grpSpPr>
        <p:grpSp>
          <p:nvGrpSpPr>
            <p:cNvPr id="14" name="组合 13"/>
            <p:cNvGrpSpPr/>
            <p:nvPr/>
          </p:nvGrpSpPr>
          <p:grpSpPr>
            <a:xfrm>
              <a:off x="3702615" y="2622833"/>
              <a:ext cx="1604974" cy="368530"/>
              <a:chOff x="3838575" y="2712368"/>
              <a:chExt cx="1604974" cy="368530"/>
            </a:xfrm>
          </p:grpSpPr>
          <p:cxnSp>
            <p:nvCxnSpPr>
              <p:cNvPr id="19" name="直接连接符 18"/>
              <p:cNvCxnSpPr/>
              <p:nvPr/>
            </p:nvCxnSpPr>
            <p:spPr>
              <a:xfrm>
                <a:off x="3838575" y="2892218"/>
                <a:ext cx="593181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>
                <a:off x="4952634" y="2911353"/>
                <a:ext cx="490915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 flipV="1">
                <a:off x="4405565" y="2712368"/>
                <a:ext cx="186017" cy="189461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 flipV="1">
                <a:off x="4807526" y="2899283"/>
                <a:ext cx="171299" cy="17447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 flipH="1" flipV="1">
                <a:off x="4543202" y="2717130"/>
                <a:ext cx="316707" cy="363768"/>
              </a:xfrm>
              <a:prstGeom prst="line">
                <a:avLst/>
              </a:prstGeom>
              <a:ln w="762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椭圆 14"/>
            <p:cNvSpPr/>
            <p:nvPr/>
          </p:nvSpPr>
          <p:spPr>
            <a:xfrm>
              <a:off x="2652567" y="2088733"/>
              <a:ext cx="1423450" cy="142345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041985" y="2086579"/>
              <a:ext cx="1402358" cy="140235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7" name="同心圆 1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 rot="10800000">
            <a:off x="2643322" y="3059446"/>
            <a:ext cx="2894793" cy="1088363"/>
            <a:chOff x="2652567" y="2086579"/>
            <a:chExt cx="3791776" cy="1425604"/>
          </a:xfrm>
        </p:grpSpPr>
        <p:grpSp>
          <p:nvGrpSpPr>
            <p:cNvPr id="25" name="组合 24"/>
            <p:cNvGrpSpPr/>
            <p:nvPr/>
          </p:nvGrpSpPr>
          <p:grpSpPr>
            <a:xfrm>
              <a:off x="3702615" y="2622833"/>
              <a:ext cx="1604974" cy="368530"/>
              <a:chOff x="3838575" y="2712368"/>
              <a:chExt cx="1604974" cy="368530"/>
            </a:xfrm>
          </p:grpSpPr>
          <p:cxnSp>
            <p:nvCxnSpPr>
              <p:cNvPr id="30" name="直接连接符 29"/>
              <p:cNvCxnSpPr/>
              <p:nvPr/>
            </p:nvCxnSpPr>
            <p:spPr>
              <a:xfrm>
                <a:off x="3838575" y="2892218"/>
                <a:ext cx="593181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>
                <a:off x="4952634" y="2911353"/>
                <a:ext cx="490915" cy="0"/>
              </a:xfrm>
              <a:prstGeom prst="line">
                <a:avLst/>
              </a:prstGeom>
              <a:ln w="762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 flipV="1">
                <a:off x="4405565" y="2712368"/>
                <a:ext cx="186017" cy="189461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V="1">
                <a:off x="4807526" y="2899283"/>
                <a:ext cx="171299" cy="17447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flipH="1" flipV="1">
                <a:off x="4543202" y="2717130"/>
                <a:ext cx="316707" cy="363768"/>
              </a:xfrm>
              <a:prstGeom prst="line">
                <a:avLst/>
              </a:prstGeom>
              <a:ln w="762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椭圆 25"/>
            <p:cNvSpPr/>
            <p:nvPr/>
          </p:nvSpPr>
          <p:spPr>
            <a:xfrm>
              <a:off x="2652567" y="2088733"/>
              <a:ext cx="1423450" cy="142345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5041985" y="2086579"/>
              <a:ext cx="1402358" cy="140235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8" name="同心圆 2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2481576" y="1972727"/>
            <a:ext cx="1837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</a:t>
            </a:r>
            <a:r>
              <a:rPr lang="zh-CN" altLang="en-US" dirty="0" smtClean="0">
                <a:solidFill>
                  <a:schemeClr val="accent5"/>
                </a:solidFill>
              </a:rPr>
              <a:t>前端工具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99350" y="1955289"/>
            <a:ext cx="1163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后端工具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2239488" y="3427835"/>
            <a:ext cx="1837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  前端语言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4435304" y="3384084"/>
            <a:ext cx="1163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/>
                </a:solidFill>
              </a:rPr>
              <a:t>后端语言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6213" y="2009652"/>
            <a:ext cx="190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Dreamweavercs6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497316" y="3384084"/>
            <a:ext cx="190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Html  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js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5947249" y="1939480"/>
            <a:ext cx="190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eclipse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5973245" y="3401833"/>
            <a:ext cx="190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Java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842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36" grpId="0"/>
      <p:bldP spid="37" grpId="0"/>
      <p:bldP spid="5" grpId="0"/>
      <p:bldP spid="38" grpId="0"/>
      <p:bldP spid="39" grpId="0"/>
      <p:bldP spid="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8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extBox 93"/>
          <p:cNvSpPr txBox="1"/>
          <p:nvPr/>
        </p:nvSpPr>
        <p:spPr>
          <a:xfrm>
            <a:off x="4752477" y="2190690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spc="3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成果展示</a:t>
            </a:r>
            <a:endParaRPr lang="zh-CN" altLang="en-US" sz="3600" spc="3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572000" y="2761481"/>
            <a:ext cx="3920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results </a:t>
            </a:r>
            <a:r>
              <a:rPr lang="en-US" altLang="zh-CN" sz="3600" dirty="0"/>
              <a:t>presentation</a:t>
            </a:r>
            <a:endParaRPr lang="zh-CN" altLang="en-US" sz="3600" dirty="0">
              <a:solidFill>
                <a:schemeClr val="tx2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980431" y="1940247"/>
            <a:ext cx="1301106" cy="1301106"/>
            <a:chOff x="2683251" y="1980687"/>
            <a:chExt cx="1301106" cy="1301106"/>
          </a:xfrm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8" name="椭圆 87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02623" y="2185262"/>
              <a:ext cx="662361" cy="830997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4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 flipV="1">
            <a:off x="4572000" y="1940247"/>
            <a:ext cx="0" cy="13011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408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116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接连接符 8"/>
          <p:cNvCxnSpPr/>
          <p:nvPr/>
        </p:nvCxnSpPr>
        <p:spPr>
          <a:xfrm>
            <a:off x="99209" y="55110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230832" y="16918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TextBox 93"/>
          <p:cNvSpPr txBox="1"/>
          <p:nvPr/>
        </p:nvSpPr>
        <p:spPr>
          <a:xfrm>
            <a:off x="492909" y="133320"/>
            <a:ext cx="4487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成果展示</a:t>
            </a:r>
            <a:r>
              <a:rPr lang="en-US" altLang="zh-CN" sz="2000" spc="300" dirty="0" smtClean="0">
                <a:latin typeface="方正兰亭细黑_GBK" pitchFamily="2" charset="-122"/>
                <a:ea typeface="方正兰亭细黑_GBK" pitchFamily="2" charset="-122"/>
              </a:rPr>
              <a:t>-</a:t>
            </a:r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界面展示（</a:t>
            </a:r>
            <a:r>
              <a:rPr lang="en-US" altLang="zh-CN" sz="2000" spc="300" dirty="0" smtClean="0">
                <a:latin typeface="方正兰亭细黑_GBK" pitchFamily="2" charset="-122"/>
                <a:ea typeface="方正兰亭细黑_GBK" pitchFamily="2" charset="-122"/>
              </a:rPr>
              <a:t>(</a:t>
            </a:r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登录界面</a:t>
            </a:r>
            <a:r>
              <a:rPr lang="en-US" altLang="zh-CN" sz="2000" spc="300" dirty="0" smtClean="0">
                <a:latin typeface="方正兰亭细黑_GBK" pitchFamily="2" charset="-122"/>
                <a:ea typeface="方正兰亭细黑_GBK" pitchFamily="2" charset="-122"/>
              </a:rPr>
              <a:t>)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9" y="576169"/>
            <a:ext cx="8847364" cy="435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1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接连接符 8"/>
          <p:cNvCxnSpPr/>
          <p:nvPr/>
        </p:nvCxnSpPr>
        <p:spPr>
          <a:xfrm>
            <a:off x="99209" y="55110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230832" y="16918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TextBox 93"/>
          <p:cNvSpPr txBox="1"/>
          <p:nvPr/>
        </p:nvSpPr>
        <p:spPr>
          <a:xfrm>
            <a:off x="492909" y="133320"/>
            <a:ext cx="4782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成果展示</a:t>
            </a:r>
            <a:r>
              <a:rPr lang="en-US" altLang="zh-CN" sz="2000" spc="300" dirty="0" smtClean="0">
                <a:latin typeface="方正兰亭细黑_GBK" pitchFamily="2" charset="-122"/>
                <a:ea typeface="方正兰亭细黑_GBK" pitchFamily="2" charset="-122"/>
              </a:rPr>
              <a:t>-</a:t>
            </a:r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界面展示（</a:t>
            </a:r>
            <a:r>
              <a:rPr lang="en-US" altLang="zh-CN" sz="2000" spc="300" dirty="0" smtClean="0">
                <a:latin typeface="方正兰亭细黑_GBK" pitchFamily="2" charset="-122"/>
                <a:ea typeface="方正兰亭细黑_GBK" pitchFamily="2" charset="-122"/>
              </a:rPr>
              <a:t>(</a:t>
            </a:r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管理端界面</a:t>
            </a:r>
            <a:r>
              <a:rPr lang="en-US" altLang="zh-CN" sz="2000" spc="300" dirty="0" smtClean="0">
                <a:latin typeface="方正兰亭细黑_GBK" pitchFamily="2" charset="-122"/>
                <a:ea typeface="方正兰亭细黑_GBK" pitchFamily="2" charset="-122"/>
              </a:rPr>
              <a:t>)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51" y="576169"/>
            <a:ext cx="8801679" cy="435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92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接连接符 8"/>
          <p:cNvCxnSpPr/>
          <p:nvPr/>
        </p:nvCxnSpPr>
        <p:spPr>
          <a:xfrm>
            <a:off x="99209" y="55110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230832" y="16918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TextBox 93"/>
          <p:cNvSpPr txBox="1"/>
          <p:nvPr/>
        </p:nvSpPr>
        <p:spPr>
          <a:xfrm>
            <a:off x="492909" y="133320"/>
            <a:ext cx="4782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成果展示</a:t>
            </a:r>
            <a:r>
              <a:rPr lang="en-US" altLang="zh-CN" sz="2000" spc="300" dirty="0" smtClean="0">
                <a:latin typeface="方正兰亭细黑_GBK" pitchFamily="2" charset="-122"/>
                <a:ea typeface="方正兰亭细黑_GBK" pitchFamily="2" charset="-122"/>
              </a:rPr>
              <a:t>-</a:t>
            </a:r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界面展示（</a:t>
            </a:r>
            <a:r>
              <a:rPr lang="en-US" altLang="zh-CN" sz="2000" spc="300" dirty="0" smtClean="0">
                <a:latin typeface="方正兰亭细黑_GBK" pitchFamily="2" charset="-122"/>
                <a:ea typeface="方正兰亭细黑_GBK" pitchFamily="2" charset="-122"/>
              </a:rPr>
              <a:t>(</a:t>
            </a:r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客户端界面</a:t>
            </a:r>
            <a:r>
              <a:rPr lang="en-US" altLang="zh-CN" sz="2000" spc="300" dirty="0" smtClean="0">
                <a:latin typeface="方正兰亭细黑_GBK" pitchFamily="2" charset="-122"/>
                <a:ea typeface="方正兰亭细黑_GBK" pitchFamily="2" charset="-122"/>
              </a:rPr>
              <a:t>)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51" y="593692"/>
            <a:ext cx="8801679" cy="431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8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接连接符 8"/>
          <p:cNvCxnSpPr/>
          <p:nvPr/>
        </p:nvCxnSpPr>
        <p:spPr>
          <a:xfrm>
            <a:off x="99209" y="55110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230832" y="16918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TextBox 93"/>
          <p:cNvSpPr txBox="1"/>
          <p:nvPr/>
        </p:nvSpPr>
        <p:spPr>
          <a:xfrm>
            <a:off x="492909" y="133320"/>
            <a:ext cx="3339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成果展示</a:t>
            </a:r>
            <a:r>
              <a:rPr lang="en-US" altLang="zh-CN" sz="2000" spc="300" dirty="0" smtClean="0">
                <a:latin typeface="方正兰亭细黑_GBK" pitchFamily="2" charset="-122"/>
                <a:ea typeface="方正兰亭细黑_GBK" pitchFamily="2" charset="-122"/>
              </a:rPr>
              <a:t>-</a:t>
            </a:r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数据库表展示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9" y="568779"/>
            <a:ext cx="8801679" cy="152806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8" y="2096848"/>
            <a:ext cx="8900889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46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接连接符 8"/>
          <p:cNvCxnSpPr/>
          <p:nvPr/>
        </p:nvCxnSpPr>
        <p:spPr>
          <a:xfrm>
            <a:off x="99209" y="55110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230832" y="16918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TextBox 93"/>
          <p:cNvSpPr txBox="1"/>
          <p:nvPr/>
        </p:nvSpPr>
        <p:spPr>
          <a:xfrm>
            <a:off x="492909" y="133320"/>
            <a:ext cx="3339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成果展示</a:t>
            </a:r>
            <a:r>
              <a:rPr lang="en-US" altLang="zh-CN" sz="2000" spc="300" dirty="0" smtClean="0">
                <a:latin typeface="方正兰亭细黑_GBK" pitchFamily="2" charset="-122"/>
                <a:ea typeface="方正兰亭细黑_GBK" pitchFamily="2" charset="-122"/>
              </a:rPr>
              <a:t>-</a:t>
            </a:r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项目目录展示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9" y="551104"/>
            <a:ext cx="2286972" cy="43170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024" y="533430"/>
            <a:ext cx="2329295" cy="433474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319" y="568779"/>
            <a:ext cx="2333815" cy="41071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811" y="533429"/>
            <a:ext cx="2312812" cy="416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70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组合 32"/>
          <p:cNvGrpSpPr/>
          <p:nvPr/>
        </p:nvGrpSpPr>
        <p:grpSpPr>
          <a:xfrm>
            <a:off x="1747814" y="846409"/>
            <a:ext cx="1870428" cy="187042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8" name="同心圆 3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椭圆 39"/>
          <p:cNvSpPr/>
          <p:nvPr/>
        </p:nvSpPr>
        <p:spPr>
          <a:xfrm>
            <a:off x="1021197" y="3291201"/>
            <a:ext cx="677676" cy="677676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1898898" y="507680"/>
            <a:ext cx="274777" cy="274777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4870435" y="2666867"/>
            <a:ext cx="301060" cy="301060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43" name="同心圆 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5339712" y="1315977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6" name="同心圆 6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2680939" y="3364863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70" name="同心圆 6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432219" y="4349008"/>
            <a:ext cx="287919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73" name="同心圆 7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椭圆 7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5" name="椭圆 74"/>
          <p:cNvSpPr/>
          <p:nvPr/>
        </p:nvSpPr>
        <p:spPr>
          <a:xfrm>
            <a:off x="4534785" y="1054817"/>
            <a:ext cx="274777" cy="274777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4549298" y="4510926"/>
            <a:ext cx="137389" cy="137389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7" name="组合 76"/>
          <p:cNvGrpSpPr/>
          <p:nvPr/>
        </p:nvGrpSpPr>
        <p:grpSpPr>
          <a:xfrm>
            <a:off x="3568901" y="3123469"/>
            <a:ext cx="824609" cy="82460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8" name="同心圆 7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867153" y="1627928"/>
            <a:ext cx="1677062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tx2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THANKS</a:t>
            </a:r>
            <a:endParaRPr lang="zh-CN" altLang="en-US" sz="2800" dirty="0">
              <a:solidFill>
                <a:schemeClr val="tx2"/>
              </a:solidFill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279091" y="3297397"/>
            <a:ext cx="254428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600" dirty="0" smtClean="0">
                <a:latin typeface="张海山锐线体简" pitchFamily="2" charset="-122"/>
                <a:ea typeface="张海山锐线体简" pitchFamily="2" charset="-122"/>
              </a:rPr>
              <a:t>感谢聆听</a:t>
            </a:r>
            <a:endParaRPr lang="en-US" altLang="zh-CN" sz="4600" dirty="0" smtClean="0">
              <a:latin typeface="张海山锐线体简" pitchFamily="2" charset="-122"/>
              <a:ea typeface="张海山锐线体简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875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72222E-6 -4.68026E-6 L 0.38872 0.84338 " pathEditMode="relative" rAng="0" ptsTypes="AA">
                                      <p:cBhvr>
                                        <p:cTn id="13" dur="10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27" y="4216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4" presetClass="path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77778E-6 2.422E-6 L 0.39375 -0.33797 " pathEditMode="relative" rAng="0" ptsTypes="AA">
                                      <p:cBhvr>
                                        <p:cTn id="22" dur="10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88" y="-1689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5.55556E-7 -1.46123E-6 L 0.20451 0.58418 " pathEditMode="relative" rAng="0" ptsTypes="AA">
                                      <p:cBhvr>
                                        <p:cTn id="31" dur="10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6" y="29194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28699E-6 L -0.52465 -0.50942 " pathEditMode="relative" rAng="0" ptsTypes="AA">
                                      <p:cBhvr>
                                        <p:cTn id="40" dur="1000" spd="-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233" y="-2548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22222E-6 1.18319E-6 L 0.21702 -0.37071 " pathEditMode="relative" rAng="0" ptsTypes="AA">
                                      <p:cBhvr>
                                        <p:cTn id="49" dur="1000" spd="-10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1" y="-1853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4" presetClass="pat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5E-6 2.09762E-6 L -0.18855 -1.11369 " pathEditMode="relative" rAng="0" ptsTypes="AA">
                                      <p:cBhvr>
                                        <p:cTn id="58" dur="1000" spd="-10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27" y="-5570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11111E-6 4.44444E-6 L 0.12309 0.575 " pathEditMode="relative" rAng="0" ptsTypes="AA">
                                      <p:cBhvr>
                                        <p:cTn id="67" dur="10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46" y="28735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1.38889E-6 3.41057E-6 L -0.71736 -0.40563 " pathEditMode="relative" rAng="0" ptsTypes="AA">
                                      <p:cBhvr>
                                        <p:cTn id="76" dur="1000" spd="-100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68" y="-20297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8.33333E-7 3.20988E-6 L 1.0349 -0.87346 " pathEditMode="relative" rAng="0" ptsTypes="AA">
                                      <p:cBhvr>
                                        <p:cTn id="85" dur="1000" spd="-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36" y="-43673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64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05556E-6 3.44146E-6 L -0.64115 -0.94965 " pathEditMode="relative" rAng="0" ptsTypes="AA">
                                      <p:cBhvr>
                                        <p:cTn id="94" dur="1000" spd="-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66" y="-474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4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900"/>
                            </p:stCondLst>
                            <p:childTnLst>
                              <p:par>
                                <p:cTn id="100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0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0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650"/>
                            </p:stCondLst>
                            <p:childTnLst>
                              <p:par>
                                <p:cTn id="10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3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3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65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0" grpId="2" animBg="1"/>
      <p:bldP spid="41" grpId="0" animBg="1"/>
      <p:bldP spid="41" grpId="1" animBg="1"/>
      <p:bldP spid="41" grpId="2" animBg="1"/>
      <p:bldP spid="75" grpId="0" animBg="1"/>
      <p:bldP spid="75" grpId="1" animBg="1"/>
      <p:bldP spid="75" grpId="2" animBg="1"/>
      <p:bldP spid="76" grpId="0" animBg="1"/>
      <p:bldP spid="76" grpId="1" animBg="1"/>
      <p:bldP spid="76" grpId="2" animBg="1"/>
      <p:bldP spid="81" grpId="0"/>
      <p:bldP spid="81" grpId="1"/>
      <p:bldP spid="83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8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3" y="-233332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任意多边形 8"/>
          <p:cNvSpPr/>
          <p:nvPr/>
        </p:nvSpPr>
        <p:spPr>
          <a:xfrm>
            <a:off x="1651000" y="2133588"/>
            <a:ext cx="5689600" cy="1079512"/>
          </a:xfrm>
          <a:custGeom>
            <a:avLst/>
            <a:gdLst>
              <a:gd name="connsiteX0" fmla="*/ 0 w 5689600"/>
              <a:gd name="connsiteY0" fmla="*/ 1079512 h 1079512"/>
              <a:gd name="connsiteX1" fmla="*/ 1917700 w 5689600"/>
              <a:gd name="connsiteY1" fmla="*/ 12 h 1079512"/>
              <a:gd name="connsiteX2" fmla="*/ 3810000 w 5689600"/>
              <a:gd name="connsiteY2" fmla="*/ 1054112 h 1079512"/>
              <a:gd name="connsiteX3" fmla="*/ 5689600 w 5689600"/>
              <a:gd name="connsiteY3" fmla="*/ 12712 h 1079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89600" h="1079512">
                <a:moveTo>
                  <a:pt x="0" y="1079512"/>
                </a:moveTo>
                <a:cubicBezTo>
                  <a:pt x="641350" y="541878"/>
                  <a:pt x="1282700" y="4245"/>
                  <a:pt x="1917700" y="12"/>
                </a:cubicBezTo>
                <a:cubicBezTo>
                  <a:pt x="2552700" y="-4221"/>
                  <a:pt x="3181350" y="1051995"/>
                  <a:pt x="3810000" y="1054112"/>
                </a:cubicBezTo>
                <a:cubicBezTo>
                  <a:pt x="4438650" y="1056229"/>
                  <a:pt x="5372100" y="158762"/>
                  <a:pt x="5689600" y="12712"/>
                </a:cubicBezTo>
              </a:path>
            </a:pathLst>
          </a:cu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TextBox 6"/>
          <p:cNvSpPr txBox="1">
            <a:spLocks noChangeArrowheads="1"/>
          </p:cNvSpPr>
          <p:nvPr/>
        </p:nvSpPr>
        <p:spPr bwMode="auto">
          <a:xfrm>
            <a:off x="518300" y="1675460"/>
            <a:ext cx="20313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sz="3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项目介绍</a:t>
            </a:r>
            <a:endParaRPr lang="zh-CN" sz="36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5" name="TextBox 6"/>
          <p:cNvSpPr txBox="1">
            <a:spLocks noChangeArrowheads="1"/>
          </p:cNvSpPr>
          <p:nvPr/>
        </p:nvSpPr>
        <p:spPr bwMode="auto">
          <a:xfrm>
            <a:off x="2566439" y="2993523"/>
            <a:ext cx="205052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sz="3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需求分析</a:t>
            </a:r>
            <a:endParaRPr lang="zh-CN" sz="36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6" name="TextBox 6"/>
          <p:cNvSpPr txBox="1">
            <a:spLocks noChangeArrowheads="1"/>
          </p:cNvSpPr>
          <p:nvPr/>
        </p:nvSpPr>
        <p:spPr bwMode="auto">
          <a:xfrm>
            <a:off x="4368207" y="1386741"/>
            <a:ext cx="327248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sz="3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系统设计</a:t>
            </a:r>
            <a:endParaRPr lang="zh-CN" sz="36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7" name="TextBox 6"/>
          <p:cNvSpPr txBox="1">
            <a:spLocks noChangeArrowheads="1"/>
          </p:cNvSpPr>
          <p:nvPr/>
        </p:nvSpPr>
        <p:spPr bwMode="auto">
          <a:xfrm>
            <a:off x="6514394" y="3006776"/>
            <a:ext cx="296838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sz="3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成果展示</a:t>
            </a:r>
            <a:endParaRPr lang="zh-CN" sz="36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83049" y="2153752"/>
            <a:ext cx="200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zh-CN" dirty="0"/>
              <a:t> Project description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688477" y="3486562"/>
            <a:ext cx="174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demand analysis</a:t>
            </a:r>
            <a:endParaRPr lang="zh-CN" altLang="en-US" sz="1200" dirty="0">
              <a:solidFill>
                <a:srgbClr val="00206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602708" y="1909093"/>
            <a:ext cx="1514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System design</a:t>
            </a:r>
            <a:endParaRPr lang="zh-CN" altLang="en-US" sz="1200" dirty="0">
              <a:solidFill>
                <a:srgbClr val="00206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483658" y="3459836"/>
            <a:ext cx="2109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zh-CN" dirty="0"/>
              <a:t> </a:t>
            </a:r>
            <a:r>
              <a:rPr lang="en-US" altLang="zh-CN" dirty="0" smtClean="0"/>
              <a:t>results </a:t>
            </a:r>
            <a:r>
              <a:rPr lang="en-US" altLang="zh-CN" dirty="0"/>
              <a:t>presentation</a:t>
            </a:r>
          </a:p>
        </p:txBody>
      </p: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主目录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160085" y="267886"/>
            <a:ext cx="1183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002060"/>
                </a:solidFill>
                <a:latin typeface="Kozuka Gothic Pro R" pitchFamily="34" charset="-128"/>
                <a:ea typeface="Kozuka Gothic Pro R" pitchFamily="34" charset="-128"/>
              </a:rPr>
              <a:t>CONTENTS</a:t>
            </a:r>
            <a:endParaRPr lang="zh-CN" altLang="en-US" sz="1600" dirty="0">
              <a:solidFill>
                <a:srgbClr val="00206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026111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1008115" y="2542722"/>
            <a:ext cx="1360493" cy="1360493"/>
            <a:chOff x="1008115" y="2542722"/>
            <a:chExt cx="1360493" cy="1360493"/>
          </a:xfrm>
        </p:grpSpPr>
        <p:grpSp>
          <p:nvGrpSpPr>
            <p:cNvPr id="86" name="组合 85"/>
            <p:cNvGrpSpPr/>
            <p:nvPr/>
          </p:nvGrpSpPr>
          <p:grpSpPr>
            <a:xfrm>
              <a:off x="1008115" y="2542722"/>
              <a:ext cx="1360493" cy="136049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7" name="同心圆 8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椭圆 87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8" name="TextBox 107"/>
            <p:cNvSpPr txBox="1"/>
            <p:nvPr/>
          </p:nvSpPr>
          <p:spPr>
            <a:xfrm>
              <a:off x="1357180" y="2796039"/>
              <a:ext cx="66236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rgbClr val="002060"/>
                  </a:solidFill>
                  <a:latin typeface="Watford DB" pitchFamily="2" charset="0"/>
                  <a:ea typeface="造字工房劲黑（非商用）常规体" pitchFamily="50" charset="-122"/>
                </a:rPr>
                <a:t>1</a:t>
              </a:r>
              <a:endParaRPr lang="zh-CN" altLang="en-US" sz="4800" dirty="0">
                <a:solidFill>
                  <a:srgbClr val="002060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770261" y="2542722"/>
            <a:ext cx="1360493" cy="1360493"/>
            <a:chOff x="4770261" y="2542722"/>
            <a:chExt cx="1360493" cy="1360493"/>
          </a:xfrm>
        </p:grpSpPr>
        <p:grpSp>
          <p:nvGrpSpPr>
            <p:cNvPr id="89" name="组合 88"/>
            <p:cNvGrpSpPr/>
            <p:nvPr/>
          </p:nvGrpSpPr>
          <p:grpSpPr>
            <a:xfrm>
              <a:off x="4770261" y="2542722"/>
              <a:ext cx="1360493" cy="136049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90" name="同心圆 8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椭圆 90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9" name="TextBox 108"/>
            <p:cNvSpPr txBox="1"/>
            <p:nvPr/>
          </p:nvSpPr>
          <p:spPr>
            <a:xfrm>
              <a:off x="5119326" y="2780033"/>
              <a:ext cx="66236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rgbClr val="002060"/>
                  </a:solidFill>
                  <a:latin typeface="Watford DB" pitchFamily="2" charset="0"/>
                  <a:ea typeface="造字工房劲黑（非商用）常规体" pitchFamily="50" charset="-122"/>
                </a:rPr>
                <a:t>3</a:t>
              </a:r>
              <a:endParaRPr lang="zh-CN" altLang="en-US" sz="4800" dirty="0">
                <a:solidFill>
                  <a:srgbClr val="002060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889188" y="1494971"/>
            <a:ext cx="1360493" cy="1360493"/>
            <a:chOff x="2889188" y="1494971"/>
            <a:chExt cx="1360493" cy="1360493"/>
          </a:xfrm>
        </p:grpSpPr>
        <p:grpSp>
          <p:nvGrpSpPr>
            <p:cNvPr id="80" name="组合 79"/>
            <p:cNvGrpSpPr/>
            <p:nvPr/>
          </p:nvGrpSpPr>
          <p:grpSpPr>
            <a:xfrm>
              <a:off x="2889188" y="1494971"/>
              <a:ext cx="1360493" cy="136049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1" name="同心圆 8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椭圆 81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0" name="TextBox 109"/>
            <p:cNvSpPr txBox="1"/>
            <p:nvPr/>
          </p:nvSpPr>
          <p:spPr>
            <a:xfrm>
              <a:off x="3238253" y="1729519"/>
              <a:ext cx="66236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rgbClr val="002060"/>
                  </a:solidFill>
                  <a:latin typeface="Watford DB" pitchFamily="2" charset="0"/>
                  <a:ea typeface="造字工房劲黑（非商用）常规体" pitchFamily="50" charset="-122"/>
                </a:rPr>
                <a:t>2</a:t>
              </a:r>
              <a:endParaRPr lang="zh-CN" altLang="en-US" sz="4800" dirty="0">
                <a:solidFill>
                  <a:srgbClr val="002060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651335" y="1494971"/>
            <a:ext cx="1360493" cy="1360493"/>
            <a:chOff x="6651335" y="1494971"/>
            <a:chExt cx="1360493" cy="1360493"/>
          </a:xfrm>
        </p:grpSpPr>
        <p:grpSp>
          <p:nvGrpSpPr>
            <p:cNvPr id="83" name="组合 82"/>
            <p:cNvGrpSpPr/>
            <p:nvPr/>
          </p:nvGrpSpPr>
          <p:grpSpPr>
            <a:xfrm>
              <a:off x="6651335" y="1494971"/>
              <a:ext cx="1360493" cy="136049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4" name="同心圆 8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6958619" y="1702647"/>
              <a:ext cx="66236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rgbClr val="002060"/>
                  </a:solidFill>
                  <a:latin typeface="Watford DB" pitchFamily="2" charset="0"/>
                  <a:ea typeface="造字工房劲黑（非商用）常规体" pitchFamily="50" charset="-122"/>
                </a:rPr>
                <a:t>4</a:t>
              </a:r>
              <a:endParaRPr lang="zh-CN" altLang="en-US" sz="4800" dirty="0">
                <a:solidFill>
                  <a:srgbClr val="002060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pic>
        <p:nvPicPr>
          <p:cNvPr id="3" name="图片 2" hidden="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91084" y="-1050904"/>
            <a:ext cx="8810625" cy="49244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9160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6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7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7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4" grpId="0"/>
      <p:bldP spid="105" grpId="0"/>
      <p:bldP spid="106" grpId="0"/>
      <p:bldP spid="107" grpId="0"/>
      <p:bldP spid="112" grpId="0"/>
      <p:bldP spid="113" grpId="0"/>
      <p:bldP spid="114" grpId="0"/>
      <p:bldP spid="115" grpId="0"/>
      <p:bldP spid="103" grpId="0" animBg="1"/>
      <p:bldP spid="94" grpId="0"/>
      <p:bldP spid="116" grpId="0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8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extBox 93"/>
          <p:cNvSpPr txBox="1"/>
          <p:nvPr/>
        </p:nvSpPr>
        <p:spPr>
          <a:xfrm>
            <a:off x="4828355" y="2162071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spc="3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项目介绍</a:t>
            </a:r>
            <a:endParaRPr lang="zh-CN" altLang="en-US" sz="3600" spc="3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716965" y="2590800"/>
            <a:ext cx="3817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zh-CN" sz="3600" dirty="0"/>
              <a:t> Project </a:t>
            </a:r>
            <a:r>
              <a:rPr lang="en-US" altLang="zh-CN" sz="3600" dirty="0" smtClean="0"/>
              <a:t>description</a:t>
            </a:r>
            <a:endParaRPr lang="en-US" altLang="zh-CN" sz="3600" dirty="0"/>
          </a:p>
        </p:txBody>
      </p:sp>
      <p:grpSp>
        <p:nvGrpSpPr>
          <p:cNvPr id="6" name="组合 5"/>
          <p:cNvGrpSpPr/>
          <p:nvPr/>
        </p:nvGrpSpPr>
        <p:grpSpPr>
          <a:xfrm>
            <a:off x="2980431" y="1940247"/>
            <a:ext cx="1301106" cy="1301106"/>
            <a:chOff x="2683251" y="1980687"/>
            <a:chExt cx="1301106" cy="1301106"/>
          </a:xfrm>
          <a:solidFill>
            <a:srgbClr val="002060"/>
          </a:solidFill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8" name="椭圆 87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02623" y="2185262"/>
              <a:ext cx="662361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1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 flipV="1">
            <a:off x="4572000" y="1940247"/>
            <a:ext cx="0" cy="13011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756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116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直接连接符 30"/>
          <p:cNvCxnSpPr>
            <a:endCxn id="42" idx="1"/>
          </p:cNvCxnSpPr>
          <p:nvPr/>
        </p:nvCxnSpPr>
        <p:spPr>
          <a:xfrm flipV="1">
            <a:off x="1951916" y="2603397"/>
            <a:ext cx="1539217" cy="1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endCxn id="45" idx="1"/>
          </p:cNvCxnSpPr>
          <p:nvPr/>
        </p:nvCxnSpPr>
        <p:spPr>
          <a:xfrm>
            <a:off x="1690242" y="2802682"/>
            <a:ext cx="1781841" cy="115698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1799516" y="1247775"/>
            <a:ext cx="1762834" cy="957164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581025" y="1800225"/>
            <a:ext cx="1619642" cy="1658481"/>
            <a:chOff x="6651335" y="1494971"/>
            <a:chExt cx="1360493" cy="1360493"/>
          </a:xfrm>
        </p:grpSpPr>
        <p:grpSp>
          <p:nvGrpSpPr>
            <p:cNvPr id="12" name="组合 11"/>
            <p:cNvGrpSpPr/>
            <p:nvPr/>
          </p:nvGrpSpPr>
          <p:grpSpPr>
            <a:xfrm>
              <a:off x="6651335" y="1494971"/>
              <a:ext cx="1360493" cy="136049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4" name="同心圆 1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6854606" y="1702647"/>
              <a:ext cx="930712" cy="984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 dirty="0" smtClean="0">
                  <a:solidFill>
                    <a:srgbClr val="002060"/>
                  </a:solidFill>
                  <a:latin typeface="方正大黑简体" panose="02010601030101010101" pitchFamily="2" charset="-122"/>
                  <a:ea typeface="方正大黑简体" panose="02010601030101010101" pitchFamily="2" charset="-122"/>
                </a:rPr>
                <a:t>项目</a:t>
              </a:r>
              <a:endParaRPr lang="en-US" altLang="zh-CN" sz="3600" dirty="0" smtClean="0">
                <a:solidFill>
                  <a:srgbClr val="002060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endParaRPr>
            </a:p>
            <a:p>
              <a:r>
                <a:rPr lang="zh-CN" altLang="en-US" sz="3600" dirty="0" smtClean="0">
                  <a:solidFill>
                    <a:srgbClr val="002060"/>
                  </a:solidFill>
                  <a:latin typeface="方正大黑简体" panose="02010601030101010101" pitchFamily="2" charset="-122"/>
                  <a:ea typeface="方正大黑简体" panose="02010601030101010101" pitchFamily="2" charset="-122"/>
                </a:rPr>
                <a:t>介绍</a:t>
              </a:r>
              <a:endParaRPr lang="zh-CN" altLang="en-US" sz="3600" dirty="0">
                <a:solidFill>
                  <a:srgbClr val="002060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405405" y="839710"/>
            <a:ext cx="4181432" cy="1029053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2" name="圆角矩形 21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4351930" y="1373339"/>
              <a:ext cx="374217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rgbClr val="002060"/>
                  </a:solidFill>
                </a:rPr>
                <a:t>项目名称</a:t>
              </a:r>
            </a:p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会议室借记管理系统</a:t>
              </a:r>
              <a:endParaRPr lang="zh-CN" altLang="en-US" sz="16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cxnSp>
        <p:nvCxnSpPr>
          <p:cNvPr id="35" name="直接连接符 34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项目介绍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>
            <a:off x="3438960" y="2088870"/>
            <a:ext cx="4181432" cy="1029053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1" name="圆角矩形 40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4351930" y="1373339"/>
              <a:ext cx="374217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rgbClr val="002060"/>
                  </a:solidFill>
                </a:rPr>
                <a:t>项目来源</a:t>
              </a:r>
              <a:endParaRPr lang="en-US" altLang="zh-CN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本</a:t>
              </a:r>
              <a:r>
                <a:rPr lang="zh-CN" altLang="en-US" sz="1600" dirty="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系统由中国石油大学（华东）信息管理与信息系统专业三位同学开发，为了</a:t>
              </a:r>
              <a:r>
                <a:rPr lang="zh-CN" altLang="en-US" sz="1600" dirty="0" smtClean="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方便石油大学会议室</a:t>
              </a:r>
              <a:r>
                <a:rPr lang="zh-CN" altLang="en-US" sz="1600" dirty="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的管理与使用。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419910" y="3336645"/>
            <a:ext cx="4181432" cy="1246033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4" name="圆角矩形 43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4351930" y="1373340"/>
              <a:ext cx="3742172" cy="258445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rgbClr val="002060"/>
                  </a:solidFill>
                </a:rPr>
                <a:t>项目背景</a:t>
              </a:r>
              <a:endParaRPr lang="en-US" altLang="zh-CN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中国石油大学华东会议室借记不规范，对资源造成浪费，且无法满足师生需求。会议室借记流程繁琐，师生无法获得实时信息。</a:t>
              </a:r>
              <a:endParaRPr lang="en-US" altLang="zh-CN" sz="1600" dirty="0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89136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8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extBox 93"/>
          <p:cNvSpPr txBox="1"/>
          <p:nvPr/>
        </p:nvSpPr>
        <p:spPr>
          <a:xfrm>
            <a:off x="4828355" y="2162071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spc="3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需求分析</a:t>
            </a:r>
            <a:endParaRPr lang="zh-CN" altLang="en-US" sz="3600" spc="3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647964" y="2700338"/>
            <a:ext cx="3296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demand analysis</a:t>
            </a:r>
            <a:endParaRPr lang="zh-CN" altLang="en-US" sz="3600" dirty="0">
              <a:solidFill>
                <a:schemeClr val="tx2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980431" y="1940247"/>
            <a:ext cx="1301106" cy="1301106"/>
            <a:chOff x="2683251" y="1980687"/>
            <a:chExt cx="1301106" cy="1301106"/>
          </a:xfrm>
          <a:solidFill>
            <a:srgbClr val="002060"/>
          </a:solidFill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8" name="椭圆 87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02623" y="2185262"/>
              <a:ext cx="662361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2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 flipV="1">
            <a:off x="4572000" y="1940247"/>
            <a:ext cx="0" cy="13011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127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116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118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2454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功能需求</a:t>
            </a:r>
            <a:r>
              <a:rPr lang="en-US" altLang="zh-CN" sz="2000" spc="300" dirty="0" smtClean="0">
                <a:latin typeface="方正兰亭细黑_GBK" pitchFamily="2" charset="-122"/>
                <a:ea typeface="方正兰亭细黑_GBK" pitchFamily="2" charset="-122"/>
              </a:rPr>
              <a:t>-</a:t>
            </a:r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客户端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619688" y="2276246"/>
            <a:ext cx="1335946" cy="133594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6" name="同心圆 7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2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客户端</a:t>
              </a:r>
              <a:endParaRPr lang="zh-CN" altLang="en-US" dirty="0">
                <a:solidFill>
                  <a:schemeClr val="tx2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endParaRPr>
            </a:p>
          </p:txBody>
        </p:sp>
      </p:grpSp>
      <p:sp>
        <p:nvSpPr>
          <p:cNvPr id="78" name="椭圆 77"/>
          <p:cNvSpPr/>
          <p:nvPr/>
        </p:nvSpPr>
        <p:spPr>
          <a:xfrm>
            <a:off x="2706448" y="1163553"/>
            <a:ext cx="727041" cy="727041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3" name="组合 82"/>
          <p:cNvGrpSpPr/>
          <p:nvPr/>
        </p:nvGrpSpPr>
        <p:grpSpPr>
          <a:xfrm>
            <a:off x="2727183" y="2497084"/>
            <a:ext cx="811400" cy="811400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4" name="同心圆 8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sp>
        <p:nvSpPr>
          <p:cNvPr id="2" name="左大括号 1"/>
          <p:cNvSpPr/>
          <p:nvPr/>
        </p:nvSpPr>
        <p:spPr>
          <a:xfrm>
            <a:off x="2070395" y="1462863"/>
            <a:ext cx="370707" cy="2934157"/>
          </a:xfrm>
          <a:prstGeom prst="leftBrace">
            <a:avLst/>
          </a:prstGeom>
          <a:ln w="38100">
            <a:solidFill>
              <a:schemeClr val="tx1"/>
            </a:solidFill>
          </a:ln>
          <a:effectLst>
            <a:outerShdw blurRad="139700" dist="63500" dir="8100000" sx="98000" sy="98000" algn="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2791518" y="4019588"/>
            <a:ext cx="727041" cy="727041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729308" y="1357647"/>
            <a:ext cx="1028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01</a:t>
            </a:r>
            <a:endParaRPr lang="zh-CN" altLang="en-US" sz="16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719496" y="2733507"/>
            <a:ext cx="1028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02</a:t>
            </a:r>
            <a:endParaRPr lang="zh-CN" altLang="en-US" sz="1600" dirty="0"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772566" y="4189643"/>
            <a:ext cx="1028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03</a:t>
            </a:r>
            <a:endParaRPr lang="zh-CN" altLang="en-US" sz="16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58008" y="1315203"/>
            <a:ext cx="404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2"/>
                </a:solidFill>
              </a:rPr>
              <a:t>实时查看会议室情况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765905" y="2675252"/>
            <a:ext cx="4046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2"/>
                </a:solidFill>
              </a:rPr>
              <a:t>预定会议室（根据时间段，会议室位置选择会议室并提交申请）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01266" y="4189643"/>
            <a:ext cx="404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2"/>
                </a:solidFill>
              </a:rPr>
              <a:t>故障查询报修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262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7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7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94" grpId="0"/>
      <p:bldP spid="78" grpId="0" animBg="1"/>
      <p:bldP spid="37" grpId="0"/>
      <p:bldP spid="2" grpId="0" animBg="1"/>
      <p:bldP spid="39" grpId="0" animBg="1"/>
      <p:bldP spid="3" grpId="0"/>
      <p:bldP spid="41" grpId="0"/>
      <p:bldP spid="45" grpId="0"/>
      <p:bldP spid="4" grpId="0"/>
      <p:bldP spid="47" grpId="0"/>
      <p:bldP spid="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118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2454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功能需求</a:t>
            </a:r>
            <a:r>
              <a:rPr lang="en-US" altLang="zh-CN" sz="2000" spc="300" dirty="0" smtClean="0">
                <a:latin typeface="方正兰亭细黑_GBK" pitchFamily="2" charset="-122"/>
                <a:ea typeface="方正兰亭细黑_GBK" pitchFamily="2" charset="-122"/>
              </a:rPr>
              <a:t>-</a:t>
            </a:r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管理端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619688" y="2276246"/>
            <a:ext cx="1335946" cy="133594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6" name="同心圆 7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2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管理端</a:t>
              </a:r>
              <a:endParaRPr lang="zh-CN" altLang="en-US" dirty="0">
                <a:solidFill>
                  <a:schemeClr val="tx2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endParaRPr>
            </a:p>
          </p:txBody>
        </p:sp>
      </p:grpSp>
      <p:sp>
        <p:nvSpPr>
          <p:cNvPr id="78" name="椭圆 77"/>
          <p:cNvSpPr/>
          <p:nvPr/>
        </p:nvSpPr>
        <p:spPr>
          <a:xfrm>
            <a:off x="2706448" y="1163553"/>
            <a:ext cx="727041" cy="727041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3" name="组合 82"/>
          <p:cNvGrpSpPr/>
          <p:nvPr/>
        </p:nvGrpSpPr>
        <p:grpSpPr>
          <a:xfrm>
            <a:off x="2727183" y="2497084"/>
            <a:ext cx="811400" cy="811400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4" name="同心圆 8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sp>
        <p:nvSpPr>
          <p:cNvPr id="2" name="左大括号 1"/>
          <p:cNvSpPr/>
          <p:nvPr/>
        </p:nvSpPr>
        <p:spPr>
          <a:xfrm>
            <a:off x="2070395" y="1462863"/>
            <a:ext cx="370707" cy="2934157"/>
          </a:xfrm>
          <a:prstGeom prst="leftBrace">
            <a:avLst/>
          </a:prstGeom>
          <a:ln w="38100">
            <a:solidFill>
              <a:schemeClr val="tx1"/>
            </a:solidFill>
          </a:ln>
          <a:effectLst>
            <a:outerShdw blurRad="139700" dist="63500" dir="8100000" sx="98000" sy="98000" algn="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2791518" y="4019588"/>
            <a:ext cx="727041" cy="727041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729308" y="1357647"/>
            <a:ext cx="1028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01</a:t>
            </a:r>
            <a:endParaRPr lang="zh-CN" altLang="en-US" sz="16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719496" y="2733507"/>
            <a:ext cx="1028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02</a:t>
            </a:r>
            <a:endParaRPr lang="zh-CN" altLang="en-US" sz="1600" dirty="0"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772566" y="4189643"/>
            <a:ext cx="1028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03</a:t>
            </a:r>
            <a:endParaRPr lang="zh-CN" altLang="en-US" sz="16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58008" y="1315203"/>
            <a:ext cx="404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预定审批</a:t>
            </a:r>
            <a:endParaRPr lang="en-US" altLang="zh-CN" dirty="0">
              <a:solidFill>
                <a:schemeClr val="tx2"/>
              </a:solidFill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765905" y="2675252"/>
            <a:ext cx="404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2"/>
                </a:solidFill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故障处理</a:t>
            </a:r>
            <a:endParaRPr lang="en-US" altLang="zh-CN" dirty="0">
              <a:solidFill>
                <a:schemeClr val="tx2"/>
              </a:solidFill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01266" y="4189643"/>
            <a:ext cx="404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2"/>
                </a:solidFill>
              </a:rPr>
              <a:t>会议室信息管理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070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7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7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94" grpId="0"/>
      <p:bldP spid="78" grpId="0" animBg="1"/>
      <p:bldP spid="37" grpId="0"/>
      <p:bldP spid="2" grpId="0" animBg="1"/>
      <p:bldP spid="39" grpId="0" animBg="1"/>
      <p:bldP spid="3" grpId="0"/>
      <p:bldP spid="41" grpId="0"/>
      <p:bldP spid="45" grpId="0"/>
      <p:bldP spid="4" grpId="0"/>
      <p:bldP spid="47" grpId="0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8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extBox 93"/>
          <p:cNvSpPr txBox="1"/>
          <p:nvPr/>
        </p:nvSpPr>
        <p:spPr>
          <a:xfrm>
            <a:off x="4828355" y="2162071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spc="3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系统设计</a:t>
            </a:r>
            <a:endParaRPr lang="zh-CN" altLang="en-US" sz="3600" spc="3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793946" y="2700338"/>
            <a:ext cx="2840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System design</a:t>
            </a:r>
            <a:endParaRPr lang="zh-CN" altLang="en-US" sz="3600" dirty="0">
              <a:solidFill>
                <a:srgbClr val="00206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980431" y="1940247"/>
            <a:ext cx="1301106" cy="1301106"/>
            <a:chOff x="2683251" y="1980687"/>
            <a:chExt cx="1301106" cy="1301106"/>
          </a:xfrm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8" name="椭圆 87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02623" y="2185262"/>
              <a:ext cx="662361" cy="830997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3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 flipV="1">
            <a:off x="4572000" y="1940247"/>
            <a:ext cx="0" cy="13011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780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116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接连接符 8"/>
          <p:cNvCxnSpPr/>
          <p:nvPr/>
        </p:nvCxnSpPr>
        <p:spPr>
          <a:xfrm>
            <a:off x="99209" y="55110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230832" y="16918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TextBox 93"/>
          <p:cNvSpPr txBox="1"/>
          <p:nvPr/>
        </p:nvSpPr>
        <p:spPr>
          <a:xfrm>
            <a:off x="492909" y="133320"/>
            <a:ext cx="3044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系统设计</a:t>
            </a:r>
            <a:r>
              <a:rPr lang="en-US" altLang="zh-CN" sz="2000" spc="300" dirty="0" smtClean="0">
                <a:latin typeface="方正兰亭细黑_GBK" pitchFamily="2" charset="-122"/>
                <a:ea typeface="方正兰亭细黑_GBK" pitchFamily="2" charset="-122"/>
              </a:rPr>
              <a:t>-</a:t>
            </a:r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业务流程图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9" y="568779"/>
            <a:ext cx="8868146" cy="443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0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PT0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</TotalTime>
  <Words>289</Words>
  <Application>Microsoft Office PowerPoint</Application>
  <PresentationFormat>全屏显示(16:9)</PresentationFormat>
  <Paragraphs>101</Paragraphs>
  <Slides>18</Slides>
  <Notes>18</Notes>
  <HiddenSlides>0</HiddenSlides>
  <MMClips>1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</vt:lpstr>
      <vt:lpstr>方正大黑简体</vt:lpstr>
      <vt:lpstr>方正兰亭细黑_GBK_M</vt:lpstr>
      <vt:lpstr>张海山锐线体简</vt:lpstr>
      <vt:lpstr>隶书</vt:lpstr>
      <vt:lpstr>方正兰亭粗黑简体</vt:lpstr>
      <vt:lpstr>Kozuka Gothic Pro R</vt:lpstr>
      <vt:lpstr>方正兰亭细黑_GBK</vt:lpstr>
      <vt:lpstr>宋体</vt:lpstr>
      <vt:lpstr>Watford DB</vt:lpstr>
      <vt:lpstr>造字工房劲黑（非商用）常规体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www.microsoft.com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PPT030</dc:title>
  <dc:creator>常董</dc:creator>
  <cp:lastModifiedBy>lan huiqiang</cp:lastModifiedBy>
  <cp:revision>68</cp:revision>
  <dcterms:created xsi:type="dcterms:W3CDTF">2015-01-22T11:01:02Z</dcterms:created>
  <dcterms:modified xsi:type="dcterms:W3CDTF">2019-07-15T13:41:47Z</dcterms:modified>
</cp:coreProperties>
</file>