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7" r:id="rId6"/>
    <p:sldId id="266" r:id="rId7"/>
    <p:sldId id="265" r:id="rId8"/>
    <p:sldId id="260" r:id="rId9"/>
    <p:sldId id="261" r:id="rId10"/>
    <p:sldId id="262" r:id="rId11"/>
    <p:sldId id="263" r:id="rId12"/>
    <p:sldId id="270" r:id="rId13"/>
    <p:sldId id="271" r:id="rId14"/>
    <p:sldId id="268" r:id="rId15"/>
    <p:sldId id="269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0628" autoAdjust="0"/>
  </p:normalViewPr>
  <p:slideViewPr>
    <p:cSldViewPr snapToGrid="0">
      <p:cViewPr varScale="1">
        <p:scale>
          <a:sx n="49" d="100"/>
          <a:sy n="49" d="100"/>
        </p:scale>
        <p:origin x="-1862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221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BDAE4-6EA4-40D6-BCE1-AA6A866A51DC}" type="datetimeFigureOut">
              <a:rPr lang="es-ES" smtClean="0"/>
              <a:pPr/>
              <a:t>17/10/2014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1D539-097F-48EF-88C5-1A2317DAC9C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962360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1D539-097F-48EF-88C5-1A2317DAC9C9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147997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PE" dirty="0" smtClean="0"/>
              <a:t>Referencias:</a:t>
            </a:r>
          </a:p>
          <a:p>
            <a:r>
              <a:rPr lang="es-PE" dirty="0" smtClean="0"/>
              <a:t>http://docs.oracle.com/cd/E23943_01/web.1111/e15184/asynch.htm</a:t>
            </a:r>
          </a:p>
          <a:p>
            <a:endParaRPr lang="es-PE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callback service receives a response, it needs a way to correlate the response back to the original request. This is achieved using WS-Addressing and is handled automatically by the SOA runtime.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client sets the following two fields in the WS-Addressing part of the SOAP header: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ReplyTo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address—Address of the callback service.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MessageID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—Unique ID that identifies the request. For example, a UUID.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callback client sends the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MessageId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corresponding to the initial request in the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relatesToId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field in the WS-Addressing header. If additional data is required by the callback service to process the response, clients can perform one of the following tasks: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Clients can send the data as a reference parameter in the 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ReplyTo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field. Asynchronous Web services return all reference parameters with the response, so the callback service will be able to access the information.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sending the data as part of the asynchronous request message is not practical, then the client can save the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MessageID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data required to the local data store.</a:t>
            </a:r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1D539-097F-48EF-88C5-1A2317DAC9C9}" type="slidenum">
              <a:rPr lang="es-ES" smtClean="0"/>
              <a:pPr/>
              <a:t>15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pPr/>
              <a:t>17/10/2014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9388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pPr/>
              <a:t>17/10/2014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86081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pPr/>
              <a:t>17/10/2014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34612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pPr/>
              <a:t>17/10/2014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73335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pPr/>
              <a:t>17/10/2014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22651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pPr/>
              <a:t>17/10/2014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07657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pPr/>
              <a:t>17/10/2014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38820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pPr/>
              <a:t>17/10/2014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99253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pPr/>
              <a:t>17/10/2014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10552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pPr/>
              <a:t>17/10/2014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4671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pPr/>
              <a:t>17/10/2014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84450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AE216-2258-4313-BE63-3C855658739B}" type="datetimeFigureOut">
              <a:rPr lang="es-ES" smtClean="0"/>
              <a:pPr/>
              <a:t>17/10/2014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22137-B08A-4E88-9CA3-25BDA72B6FC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11195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Business </a:t>
            </a:r>
            <a:r>
              <a:rPr lang="es-ES" dirty="0" err="1" smtClean="0"/>
              <a:t>Process</a:t>
            </a:r>
            <a:r>
              <a:rPr lang="es-ES" dirty="0" smtClean="0"/>
              <a:t> Management – Business Task Manager (BTM)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3200" dirty="0" smtClean="0">
                <a:solidFill>
                  <a:schemeClr val="accent1">
                    <a:lumMod val="75000"/>
                  </a:schemeClr>
                </a:solidFill>
              </a:rPr>
              <a:t>Concepto de Arquitectura de la Solución</a:t>
            </a:r>
            <a:endParaRPr lang="es-E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4267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Un ejemplo de una </a:t>
            </a:r>
            <a:r>
              <a:rPr lang="es-ES" dirty="0" err="1" smtClean="0"/>
              <a:t>My</a:t>
            </a:r>
            <a:r>
              <a:rPr lang="es-ES" dirty="0" smtClean="0"/>
              <a:t> </a:t>
            </a:r>
            <a:r>
              <a:rPr lang="es-ES" dirty="0" err="1" smtClean="0"/>
              <a:t>Task</a:t>
            </a:r>
            <a:r>
              <a:rPr lang="es-ES" dirty="0" smtClean="0"/>
              <a:t> </a:t>
            </a:r>
            <a:r>
              <a:rPr lang="es-ES" dirty="0" err="1" smtClean="0"/>
              <a:t>List</a:t>
            </a:r>
            <a:r>
              <a:rPr lang="es-ES" dirty="0" smtClean="0"/>
              <a:t>: Alumno</a:t>
            </a:r>
            <a:endParaRPr lang="es-ES" dirty="0"/>
          </a:p>
        </p:txBody>
      </p:sp>
      <p:sp>
        <p:nvSpPr>
          <p:cNvPr id="3" name="Rectángulo redondeado 2"/>
          <p:cNvSpPr/>
          <p:nvPr/>
        </p:nvSpPr>
        <p:spPr>
          <a:xfrm>
            <a:off x="2524123" y="1690688"/>
            <a:ext cx="2062165" cy="3690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Business Activity Monitoring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981074" y="1690688"/>
            <a:ext cx="1528763" cy="3690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My Tasklist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838200" y="1976437"/>
            <a:ext cx="10515600" cy="4181476"/>
          </a:xfrm>
          <a:prstGeom prst="roundRect">
            <a:avLst>
              <a:gd name="adj" fmla="val 2602"/>
            </a:avLst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3" name="Grupo 32"/>
          <p:cNvGrpSpPr/>
          <p:nvPr/>
        </p:nvGrpSpPr>
        <p:grpSpPr>
          <a:xfrm>
            <a:off x="981074" y="2405071"/>
            <a:ext cx="10182226" cy="357187"/>
            <a:chOff x="981074" y="2405071"/>
            <a:chExt cx="7124700" cy="357187"/>
          </a:xfrm>
        </p:grpSpPr>
        <p:sp>
          <p:nvSpPr>
            <p:cNvPr id="6" name="Rectángulo 5"/>
            <p:cNvSpPr/>
            <p:nvPr/>
          </p:nvSpPr>
          <p:spPr>
            <a:xfrm>
              <a:off x="981074" y="2405071"/>
              <a:ext cx="842963" cy="3571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Task ID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1824037" y="2405071"/>
              <a:ext cx="2928937" cy="3571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dirty="0" smtClean="0">
                  <a:solidFill>
                    <a:schemeClr val="tx1"/>
                  </a:solidFill>
                </a:rPr>
                <a:t>Task title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4752975" y="2405071"/>
              <a:ext cx="1200150" cy="3571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dirty="0" smtClean="0">
                  <a:solidFill>
                    <a:schemeClr val="tx1"/>
                  </a:solidFill>
                </a:rPr>
                <a:t>Owner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5953125" y="2405071"/>
              <a:ext cx="1200150" cy="3571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dirty="0" smtClean="0">
                  <a:solidFill>
                    <a:schemeClr val="tx1"/>
                  </a:solidFill>
                </a:rPr>
                <a:t>Assignee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7153275" y="2405071"/>
              <a:ext cx="952499" cy="3571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dirty="0" smtClean="0">
                  <a:solidFill>
                    <a:schemeClr val="tx1"/>
                  </a:solidFill>
                </a:rPr>
                <a:t>Due date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981074" y="2771785"/>
            <a:ext cx="10182226" cy="504824"/>
            <a:chOff x="4229100" y="2424115"/>
            <a:chExt cx="7124700" cy="504824"/>
          </a:xfrm>
        </p:grpSpPr>
        <p:sp>
          <p:nvSpPr>
            <p:cNvPr id="12" name="Rectángulo 11"/>
            <p:cNvSpPr/>
            <p:nvPr/>
          </p:nvSpPr>
          <p:spPr>
            <a:xfrm>
              <a:off x="4229100" y="2424115"/>
              <a:ext cx="842963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00001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5072063" y="2424115"/>
              <a:ext cx="2928937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ES" sz="1200" b="1" dirty="0" smtClean="0">
                  <a:solidFill>
                    <a:schemeClr val="tx1"/>
                  </a:solidFill>
                </a:rPr>
                <a:t>Presentar solicitud y documentación </a:t>
              </a:r>
              <a:r>
                <a:rPr lang="es-ES" sz="1200" b="1" dirty="0" err="1" smtClean="0">
                  <a:solidFill>
                    <a:schemeClr val="tx1"/>
                  </a:solidFill>
                </a:rPr>
                <a:t>sustentatoria</a:t>
              </a:r>
              <a:r>
                <a:rPr lang="es-ES" sz="1200" dirty="0" smtClean="0">
                  <a:solidFill>
                    <a:schemeClr val="tx1"/>
                  </a:solidFill>
                </a:rPr>
                <a:t/>
              </a:r>
              <a:br>
                <a:rPr lang="es-ES" sz="1200" dirty="0" smtClean="0">
                  <a:solidFill>
                    <a:schemeClr val="tx1"/>
                  </a:solidFill>
                </a:rPr>
              </a:br>
              <a:r>
                <a:rPr lang="es-ES" sz="1200" dirty="0" smtClean="0">
                  <a:solidFill>
                    <a:schemeClr val="tx1"/>
                  </a:solidFill>
                </a:rPr>
                <a:t>[ </a:t>
              </a:r>
              <a:r>
                <a:rPr lang="es-ES" sz="1200" u="sng" dirty="0" smtClean="0">
                  <a:solidFill>
                    <a:schemeClr val="accent1">
                      <a:lumMod val="75000"/>
                    </a:schemeClr>
                  </a:solidFill>
                </a:rPr>
                <a:t>Auto asignar</a:t>
              </a:r>
              <a:r>
                <a:rPr lang="es-ES" sz="1200" dirty="0" smtClean="0">
                  <a:solidFill>
                    <a:schemeClr val="tx1"/>
                  </a:solidFill>
                </a:rPr>
                <a:t> ] [ </a:t>
              </a:r>
              <a:r>
                <a:rPr lang="es-ES" sz="1200" u="sng" dirty="0">
                  <a:solidFill>
                    <a:schemeClr val="accent1">
                      <a:lumMod val="75000"/>
                    </a:schemeClr>
                  </a:solidFill>
                </a:rPr>
                <a:t>Liberar</a:t>
              </a:r>
              <a:r>
                <a:rPr lang="es-ES" sz="1200" dirty="0" smtClean="0">
                  <a:solidFill>
                    <a:schemeClr val="tx1"/>
                  </a:solidFill>
                </a:rPr>
                <a:t> ] [ </a:t>
              </a:r>
              <a:r>
                <a:rPr lang="es-ES" sz="1200" u="sng" dirty="0">
                  <a:solidFill>
                    <a:schemeClr val="accent1">
                      <a:lumMod val="75000"/>
                    </a:schemeClr>
                  </a:solidFill>
                </a:rPr>
                <a:t>Ejecutar</a:t>
              </a:r>
              <a:r>
                <a:rPr lang="es-ES" sz="1200" dirty="0" smtClean="0">
                  <a:solidFill>
                    <a:schemeClr val="tx1"/>
                  </a:solidFill>
                </a:rPr>
                <a:t> ]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8001001" y="2424115"/>
              <a:ext cx="1200150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 smtClean="0">
                  <a:solidFill>
                    <a:schemeClr val="tx1"/>
                  </a:solidFill>
                </a:rPr>
                <a:t>system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9201151" y="2424115"/>
              <a:ext cx="1200150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>
                  <a:solidFill>
                    <a:schemeClr val="tx1"/>
                  </a:solidFill>
                </a:rPr>
                <a:t>mrodiguez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10401301" y="2424115"/>
              <a:ext cx="952499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dirty="0" smtClean="0">
                  <a:solidFill>
                    <a:schemeClr val="tx1"/>
                  </a:solidFill>
                </a:rPr>
                <a:t>12/01/2014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981074" y="3271848"/>
            <a:ext cx="10182226" cy="504824"/>
            <a:chOff x="4229100" y="2424115"/>
            <a:chExt cx="7124700" cy="504824"/>
          </a:xfrm>
        </p:grpSpPr>
        <p:sp>
          <p:nvSpPr>
            <p:cNvPr id="18" name="Rectángulo 17"/>
            <p:cNvSpPr/>
            <p:nvPr/>
          </p:nvSpPr>
          <p:spPr>
            <a:xfrm>
              <a:off x="4229100" y="2424115"/>
              <a:ext cx="842963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00001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5072063" y="2424115"/>
              <a:ext cx="2928937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ES" sz="1200" b="1" dirty="0" smtClean="0">
                  <a:solidFill>
                    <a:schemeClr val="tx1"/>
                  </a:solidFill>
                </a:rPr>
                <a:t>Subsanar observación a solicitud de convalidación No 2014021</a:t>
              </a:r>
              <a:r>
                <a:rPr lang="es-ES" sz="1200" dirty="0" smtClean="0">
                  <a:solidFill>
                    <a:schemeClr val="tx1"/>
                  </a:solidFill>
                </a:rPr>
                <a:t/>
              </a:r>
              <a:br>
                <a:rPr lang="es-ES" sz="1200" dirty="0" smtClean="0">
                  <a:solidFill>
                    <a:schemeClr val="tx1"/>
                  </a:solidFill>
                </a:rPr>
              </a:br>
              <a:r>
                <a:rPr lang="es-ES" sz="1200" dirty="0" smtClean="0">
                  <a:solidFill>
                    <a:schemeClr val="tx1"/>
                  </a:solidFill>
                </a:rPr>
                <a:t>[ </a:t>
              </a:r>
              <a:r>
                <a:rPr lang="es-ES" sz="1200" u="sng" dirty="0" smtClean="0">
                  <a:solidFill>
                    <a:schemeClr val="accent1">
                      <a:lumMod val="75000"/>
                    </a:schemeClr>
                  </a:solidFill>
                </a:rPr>
                <a:t>Auto asignar</a:t>
              </a:r>
              <a:r>
                <a:rPr lang="es-ES" sz="1200" dirty="0" smtClean="0">
                  <a:solidFill>
                    <a:schemeClr val="tx1"/>
                  </a:solidFill>
                </a:rPr>
                <a:t> ] [ </a:t>
              </a:r>
              <a:r>
                <a:rPr lang="es-ES" sz="1200" u="sng" dirty="0">
                  <a:solidFill>
                    <a:schemeClr val="accent1">
                      <a:lumMod val="75000"/>
                    </a:schemeClr>
                  </a:solidFill>
                </a:rPr>
                <a:t>Liberar</a:t>
              </a:r>
              <a:r>
                <a:rPr lang="es-ES" sz="1200" dirty="0" smtClean="0">
                  <a:solidFill>
                    <a:schemeClr val="tx1"/>
                  </a:solidFill>
                </a:rPr>
                <a:t> ] [ </a:t>
              </a:r>
              <a:r>
                <a:rPr lang="es-ES" sz="1200" u="sng" dirty="0">
                  <a:solidFill>
                    <a:schemeClr val="accent1">
                      <a:lumMod val="75000"/>
                    </a:schemeClr>
                  </a:solidFill>
                </a:rPr>
                <a:t>Ejecutar</a:t>
              </a:r>
              <a:r>
                <a:rPr lang="es-ES" sz="1200" dirty="0" smtClean="0">
                  <a:solidFill>
                    <a:schemeClr val="tx1"/>
                  </a:solidFill>
                </a:rPr>
                <a:t> ]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8001001" y="2424115"/>
              <a:ext cx="1200150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 smtClean="0">
                  <a:solidFill>
                    <a:schemeClr val="tx1"/>
                  </a:solidFill>
                </a:rPr>
                <a:t>system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9201151" y="2424115"/>
              <a:ext cx="1200150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 smtClean="0">
                  <a:solidFill>
                    <a:schemeClr val="tx1"/>
                  </a:solidFill>
                </a:rPr>
                <a:t>mrodiguez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10401301" y="2424115"/>
              <a:ext cx="952499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dirty="0" smtClean="0">
                  <a:solidFill>
                    <a:schemeClr val="tx1"/>
                  </a:solidFill>
                </a:rPr>
                <a:t>12/04/2014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Rectángulo redondeado 22"/>
          <p:cNvSpPr/>
          <p:nvPr/>
        </p:nvSpPr>
        <p:spPr>
          <a:xfrm>
            <a:off x="7305674" y="2095501"/>
            <a:ext cx="800100" cy="2571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New task</a:t>
            </a:r>
          </a:p>
        </p:txBody>
      </p:sp>
      <p:grpSp>
        <p:nvGrpSpPr>
          <p:cNvPr id="24" name="Grupo 23"/>
          <p:cNvGrpSpPr/>
          <p:nvPr/>
        </p:nvGrpSpPr>
        <p:grpSpPr>
          <a:xfrm>
            <a:off x="981074" y="2095500"/>
            <a:ext cx="2421732" cy="257175"/>
            <a:chOff x="2571750" y="4100513"/>
            <a:chExt cx="2421732" cy="257175"/>
          </a:xfrm>
        </p:grpSpPr>
        <p:sp>
          <p:nvSpPr>
            <p:cNvPr id="25" name="Rectángulo redondeado 24"/>
            <p:cNvSpPr/>
            <p:nvPr/>
          </p:nvSpPr>
          <p:spPr>
            <a:xfrm>
              <a:off x="3464719" y="4100513"/>
              <a:ext cx="642938" cy="25717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Table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ángulo redondeado 25"/>
            <p:cNvSpPr/>
            <p:nvPr/>
          </p:nvSpPr>
          <p:spPr>
            <a:xfrm>
              <a:off x="4229100" y="4100513"/>
              <a:ext cx="764382" cy="25717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Calendar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2571750" y="4100513"/>
              <a:ext cx="842963" cy="257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sz="1200" b="1" dirty="0" smtClean="0">
                  <a:solidFill>
                    <a:schemeClr val="tx1"/>
                  </a:solidFill>
                </a:rPr>
                <a:t>View as: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9796465" y="3890976"/>
            <a:ext cx="1366835" cy="342890"/>
            <a:chOff x="7572375" y="4507126"/>
            <a:chExt cx="1366835" cy="342890"/>
          </a:xfrm>
        </p:grpSpPr>
        <p:sp>
          <p:nvSpPr>
            <p:cNvPr id="29" name="Rectángulo 28"/>
            <p:cNvSpPr/>
            <p:nvPr/>
          </p:nvSpPr>
          <p:spPr>
            <a:xfrm>
              <a:off x="7572375" y="4507126"/>
              <a:ext cx="323849" cy="3428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>
                  <a:solidFill>
                    <a:schemeClr val="tx1"/>
                  </a:solidFill>
                </a:rPr>
                <a:t>|&lt;</a:t>
              </a:r>
            </a:p>
          </p:txBody>
        </p:sp>
        <p:sp>
          <p:nvSpPr>
            <p:cNvPr id="30" name="Rectángulo 29"/>
            <p:cNvSpPr/>
            <p:nvPr/>
          </p:nvSpPr>
          <p:spPr>
            <a:xfrm>
              <a:off x="7924800" y="4507126"/>
              <a:ext cx="323849" cy="3428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 smtClean="0">
                  <a:solidFill>
                    <a:schemeClr val="tx1"/>
                  </a:solidFill>
                </a:rPr>
                <a:t>&lt;</a:t>
              </a:r>
              <a:endParaRPr lang="es-E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8262936" y="4507126"/>
              <a:ext cx="323849" cy="3428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 smtClean="0">
                  <a:solidFill>
                    <a:schemeClr val="tx1"/>
                  </a:solidFill>
                </a:rPr>
                <a:t>&gt;</a:t>
              </a:r>
              <a:endParaRPr lang="es-E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Rectángulo 31"/>
            <p:cNvSpPr/>
            <p:nvPr/>
          </p:nvSpPr>
          <p:spPr>
            <a:xfrm>
              <a:off x="8615361" y="4507126"/>
              <a:ext cx="323849" cy="3428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 smtClean="0">
                  <a:solidFill>
                    <a:schemeClr val="tx1"/>
                  </a:solidFill>
                </a:rPr>
                <a:t>&gt;|</a:t>
              </a:r>
              <a:endParaRPr lang="es-ES" sz="11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44808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Ciclo de Vida de una Tarea Humana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981077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57144" y="1310882"/>
            <a:ext cx="1114412" cy="441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CREATED</a:t>
            </a:r>
            <a:endParaRPr lang="es-ES" sz="12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57143" y="1847653"/>
            <a:ext cx="1114412" cy="441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READY</a:t>
            </a:r>
            <a:endParaRPr lang="es-ES" sz="12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72040" y="2908309"/>
            <a:ext cx="1114412" cy="441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RESERVED</a:t>
            </a:r>
            <a:endParaRPr lang="es-ES" sz="1200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57143" y="2377981"/>
            <a:ext cx="1114412" cy="441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IN_PROGRESS</a:t>
            </a:r>
            <a:endParaRPr lang="es-ES" sz="1200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72039" y="3983094"/>
            <a:ext cx="1114412" cy="44112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SUSPENDED</a:t>
            </a:r>
            <a:endParaRPr lang="es-ES" sz="1200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57143" y="4517537"/>
            <a:ext cx="1114412" cy="441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OBSOLETE</a:t>
            </a:r>
            <a:endParaRPr lang="es-ES" sz="1200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72039" y="5057879"/>
            <a:ext cx="1114412" cy="441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REMOVED</a:t>
            </a:r>
            <a:endParaRPr lang="es-ES" sz="1200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72039" y="3448651"/>
            <a:ext cx="1114412" cy="441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COMPLETED</a:t>
            </a:r>
            <a:endParaRPr lang="es-ES" sz="1200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1285861" y="671513"/>
            <a:ext cx="1128703" cy="452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CREATED</a:t>
            </a:r>
            <a:endParaRPr lang="es-ES" sz="1200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2520803" y="680924"/>
            <a:ext cx="1128703" cy="452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READY</a:t>
            </a:r>
            <a:endParaRPr lang="es-ES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3755745" y="680924"/>
            <a:ext cx="1128703" cy="452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IN_PROGRESS</a:t>
            </a:r>
            <a:endParaRPr lang="es-ES" sz="1200" dirty="0"/>
          </a:p>
        </p:txBody>
      </p:sp>
      <p:sp>
        <p:nvSpPr>
          <p:cNvPr id="22" name="Rectángulo redondeado 21"/>
          <p:cNvSpPr/>
          <p:nvPr/>
        </p:nvSpPr>
        <p:spPr>
          <a:xfrm>
            <a:off x="4990687" y="680924"/>
            <a:ext cx="1128703" cy="452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RESERVED</a:t>
            </a:r>
            <a:endParaRPr lang="es-ES" sz="1200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6225631" y="667531"/>
            <a:ext cx="1128703" cy="452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COMPLETED</a:t>
            </a:r>
            <a:endParaRPr lang="es-ES" sz="1200" dirty="0"/>
          </a:p>
        </p:txBody>
      </p:sp>
      <p:sp>
        <p:nvSpPr>
          <p:cNvPr id="24" name="Rectángulo redondeado 23"/>
          <p:cNvSpPr/>
          <p:nvPr/>
        </p:nvSpPr>
        <p:spPr>
          <a:xfrm>
            <a:off x="7459005" y="667531"/>
            <a:ext cx="1128703" cy="452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SUSPENDED</a:t>
            </a:r>
            <a:endParaRPr lang="es-ES" sz="1200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8692379" y="646322"/>
            <a:ext cx="1128703" cy="452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OBSOLETE</a:t>
            </a:r>
            <a:endParaRPr lang="es-ES" sz="1200" dirty="0"/>
          </a:p>
        </p:txBody>
      </p:sp>
      <p:sp>
        <p:nvSpPr>
          <p:cNvPr id="26" name="Rectángulo redondeado 25"/>
          <p:cNvSpPr/>
          <p:nvPr/>
        </p:nvSpPr>
        <p:spPr>
          <a:xfrm>
            <a:off x="9930460" y="646322"/>
            <a:ext cx="1128703" cy="452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REMOVED</a:t>
            </a:r>
            <a:endParaRPr lang="es-ES" sz="1200" dirty="0"/>
          </a:p>
        </p:txBody>
      </p:sp>
      <p:sp>
        <p:nvSpPr>
          <p:cNvPr id="28" name="Rectángulo 27"/>
          <p:cNvSpPr/>
          <p:nvPr/>
        </p:nvSpPr>
        <p:spPr>
          <a:xfrm>
            <a:off x="1285861" y="131088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2520803" y="131088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3755745" y="131088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4990690" y="131088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6225631" y="131088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7460573" y="131088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695518" y="131088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skip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9930461" y="131088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1285861" y="18383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2520803" y="18383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forward, </a:t>
            </a:r>
            <a:r>
              <a:rPr lang="es-ES" sz="1100" dirty="0" err="1" smtClean="0">
                <a:solidFill>
                  <a:schemeClr val="tx1"/>
                </a:solidFill>
              </a:rPr>
              <a:t>remove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3755745" y="18383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start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4990690" y="18383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claim, delegate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6225631" y="18383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7460573" y="18383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supend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8695518" y="18383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skip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9930461" y="18383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remove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1285861" y="238333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2520803" y="238333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f</a:t>
            </a:r>
            <a:r>
              <a:rPr lang="es-ES" sz="1100" dirty="0" smtClean="0">
                <a:solidFill>
                  <a:schemeClr val="tx1"/>
                </a:solidFill>
              </a:rPr>
              <a:t>orward, </a:t>
            </a:r>
            <a:r>
              <a:rPr lang="es-ES" sz="1100" dirty="0" err="1" smtClean="0">
                <a:solidFill>
                  <a:schemeClr val="tx1"/>
                </a:solidFill>
              </a:rPr>
              <a:t>release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3755745" y="238333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resume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4990690" y="238333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>
                <a:solidFill>
                  <a:schemeClr val="tx1"/>
                </a:solidFill>
              </a:rPr>
              <a:t>d</a:t>
            </a:r>
            <a:r>
              <a:rPr lang="es-ES" sz="1100" dirty="0" err="1" smtClean="0">
                <a:solidFill>
                  <a:schemeClr val="tx1"/>
                </a:solidFill>
              </a:rPr>
              <a:t>elegate,stop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6225631" y="238333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complete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7460573" y="238333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8695518" y="238333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skip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56" name="Rectángulo 55"/>
          <p:cNvSpPr/>
          <p:nvPr/>
        </p:nvSpPr>
        <p:spPr>
          <a:xfrm>
            <a:off x="9930461" y="238333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1285861" y="290830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2520803" y="290830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forward, </a:t>
            </a:r>
            <a:r>
              <a:rPr lang="es-ES" sz="1100" dirty="0" err="1" smtClean="0">
                <a:solidFill>
                  <a:schemeClr val="tx1"/>
                </a:solidFill>
              </a:rPr>
              <a:t>release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3755745" y="290830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start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4990690" y="290830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d</a:t>
            </a:r>
            <a:r>
              <a:rPr lang="es-ES" sz="1100" dirty="0" smtClean="0">
                <a:solidFill>
                  <a:schemeClr val="tx1"/>
                </a:solidFill>
              </a:rPr>
              <a:t>elegate, resume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6225631" y="290830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63" name="Rectángulo 62"/>
          <p:cNvSpPr/>
          <p:nvPr/>
        </p:nvSpPr>
        <p:spPr>
          <a:xfrm>
            <a:off x="7460573" y="290830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64" name="Rectángulo 63"/>
          <p:cNvSpPr/>
          <p:nvPr/>
        </p:nvSpPr>
        <p:spPr>
          <a:xfrm>
            <a:off x="8695518" y="290830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skip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65" name="Rectángulo 64"/>
          <p:cNvSpPr/>
          <p:nvPr/>
        </p:nvSpPr>
        <p:spPr>
          <a:xfrm>
            <a:off x="9930461" y="290830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67" name="Rectángulo 66"/>
          <p:cNvSpPr/>
          <p:nvPr/>
        </p:nvSpPr>
        <p:spPr>
          <a:xfrm>
            <a:off x="1285861" y="3448451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2520803" y="3448451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3755745" y="3448451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4990690" y="3448451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6225631" y="3448451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7460573" y="3448451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8695518" y="3448451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9930461" y="3448451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76" name="Rectángulo 75"/>
          <p:cNvSpPr/>
          <p:nvPr/>
        </p:nvSpPr>
        <p:spPr>
          <a:xfrm>
            <a:off x="1285861" y="398309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77" name="Rectángulo 76"/>
          <p:cNvSpPr/>
          <p:nvPr/>
        </p:nvSpPr>
        <p:spPr>
          <a:xfrm>
            <a:off x="2520803" y="398309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resume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3755745" y="398309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resume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4990690" y="398309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resume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80" name="Rectángulo 79"/>
          <p:cNvSpPr/>
          <p:nvPr/>
        </p:nvSpPr>
        <p:spPr>
          <a:xfrm>
            <a:off x="6225631" y="398309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7460573" y="398309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8695518" y="398309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9930461" y="398309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85" name="Rectángulo 84"/>
          <p:cNvSpPr/>
          <p:nvPr/>
        </p:nvSpPr>
        <p:spPr>
          <a:xfrm>
            <a:off x="1285861" y="45175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86" name="Rectángulo 85"/>
          <p:cNvSpPr/>
          <p:nvPr/>
        </p:nvSpPr>
        <p:spPr>
          <a:xfrm>
            <a:off x="2520803" y="45175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3755745" y="45175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88" name="Rectángulo 87"/>
          <p:cNvSpPr/>
          <p:nvPr/>
        </p:nvSpPr>
        <p:spPr>
          <a:xfrm>
            <a:off x="4990690" y="45175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89" name="Rectángulo 88"/>
          <p:cNvSpPr/>
          <p:nvPr/>
        </p:nvSpPr>
        <p:spPr>
          <a:xfrm>
            <a:off x="6225631" y="45175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90" name="Rectángulo 89"/>
          <p:cNvSpPr/>
          <p:nvPr/>
        </p:nvSpPr>
        <p:spPr>
          <a:xfrm>
            <a:off x="7460573" y="45175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91" name="Rectángulo 90"/>
          <p:cNvSpPr/>
          <p:nvPr/>
        </p:nvSpPr>
        <p:spPr>
          <a:xfrm>
            <a:off x="8695518" y="45175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9930461" y="45175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1285861" y="505787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2520803" y="505787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96" name="Rectángulo 95"/>
          <p:cNvSpPr/>
          <p:nvPr/>
        </p:nvSpPr>
        <p:spPr>
          <a:xfrm>
            <a:off x="3755745" y="505787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97" name="Rectángulo 96"/>
          <p:cNvSpPr/>
          <p:nvPr/>
        </p:nvSpPr>
        <p:spPr>
          <a:xfrm>
            <a:off x="4990690" y="505787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98" name="Rectángulo 97"/>
          <p:cNvSpPr/>
          <p:nvPr/>
        </p:nvSpPr>
        <p:spPr>
          <a:xfrm>
            <a:off x="6225631" y="505787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99" name="Rectángulo 98"/>
          <p:cNvSpPr/>
          <p:nvPr/>
        </p:nvSpPr>
        <p:spPr>
          <a:xfrm>
            <a:off x="7460573" y="505787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00" name="Rectángulo 99"/>
          <p:cNvSpPr/>
          <p:nvPr/>
        </p:nvSpPr>
        <p:spPr>
          <a:xfrm>
            <a:off x="8695518" y="505787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01" name="Rectángulo 100"/>
          <p:cNvSpPr/>
          <p:nvPr/>
        </p:nvSpPr>
        <p:spPr>
          <a:xfrm>
            <a:off x="9930461" y="505787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588" y="1027720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smtClean="0"/>
              <a:t>Desde</a:t>
            </a:r>
            <a:endParaRPr lang="es-ES" sz="1200" b="1" dirty="0"/>
          </a:p>
        </p:txBody>
      </p:sp>
      <p:sp>
        <p:nvSpPr>
          <p:cNvPr id="103" name="CuadroTexto 102"/>
          <p:cNvSpPr txBox="1"/>
          <p:nvPr/>
        </p:nvSpPr>
        <p:spPr>
          <a:xfrm>
            <a:off x="956740" y="672087"/>
            <a:ext cx="369332" cy="45140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ES" sz="1200" b="1" dirty="0" smtClean="0"/>
              <a:t>Hasta</a:t>
            </a:r>
            <a:endParaRPr lang="es-ES" sz="1200" b="1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72039" y="5586423"/>
            <a:ext cx="1114412" cy="441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FAILED</a:t>
            </a:r>
            <a:endParaRPr lang="es-ES" sz="1200" dirty="0"/>
          </a:p>
        </p:txBody>
      </p:sp>
      <p:sp>
        <p:nvSpPr>
          <p:cNvPr id="106" name="Rectángulo 105"/>
          <p:cNvSpPr/>
          <p:nvPr/>
        </p:nvSpPr>
        <p:spPr>
          <a:xfrm>
            <a:off x="1285861" y="558642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07" name="Rectángulo 106"/>
          <p:cNvSpPr/>
          <p:nvPr/>
        </p:nvSpPr>
        <p:spPr>
          <a:xfrm>
            <a:off x="2520803" y="558642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08" name="Rectángulo 107"/>
          <p:cNvSpPr/>
          <p:nvPr/>
        </p:nvSpPr>
        <p:spPr>
          <a:xfrm>
            <a:off x="3755745" y="558642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09" name="Rectángulo 108"/>
          <p:cNvSpPr/>
          <p:nvPr/>
        </p:nvSpPr>
        <p:spPr>
          <a:xfrm>
            <a:off x="4990690" y="558642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10" name="Rectángulo 109"/>
          <p:cNvSpPr/>
          <p:nvPr/>
        </p:nvSpPr>
        <p:spPr>
          <a:xfrm>
            <a:off x="6225631" y="558642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11" name="Rectángulo 110"/>
          <p:cNvSpPr/>
          <p:nvPr/>
        </p:nvSpPr>
        <p:spPr>
          <a:xfrm>
            <a:off x="7460573" y="558642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12" name="Rectángulo 111"/>
          <p:cNvSpPr/>
          <p:nvPr/>
        </p:nvSpPr>
        <p:spPr>
          <a:xfrm>
            <a:off x="8695518" y="558642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13" name="Rectángulo 112"/>
          <p:cNvSpPr/>
          <p:nvPr/>
        </p:nvSpPr>
        <p:spPr>
          <a:xfrm>
            <a:off x="9930461" y="558642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14" name="Rectángulo redondeado 113"/>
          <p:cNvSpPr/>
          <p:nvPr/>
        </p:nvSpPr>
        <p:spPr>
          <a:xfrm>
            <a:off x="11168541" y="663125"/>
            <a:ext cx="890110" cy="435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FAILED</a:t>
            </a:r>
            <a:endParaRPr lang="es-ES" sz="1200" dirty="0"/>
          </a:p>
        </p:txBody>
      </p:sp>
      <p:sp>
        <p:nvSpPr>
          <p:cNvPr id="115" name="Rectángulo 114"/>
          <p:cNvSpPr/>
          <p:nvPr/>
        </p:nvSpPr>
        <p:spPr>
          <a:xfrm>
            <a:off x="11165404" y="1304719"/>
            <a:ext cx="893247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16" name="Rectángulo 115"/>
          <p:cNvSpPr/>
          <p:nvPr/>
        </p:nvSpPr>
        <p:spPr>
          <a:xfrm>
            <a:off x="11165404" y="1832174"/>
            <a:ext cx="893247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17" name="Rectángulo 116"/>
          <p:cNvSpPr/>
          <p:nvPr/>
        </p:nvSpPr>
        <p:spPr>
          <a:xfrm>
            <a:off x="11165404" y="2377171"/>
            <a:ext cx="893247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fail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18" name="Rectángulo 117"/>
          <p:cNvSpPr/>
          <p:nvPr/>
        </p:nvSpPr>
        <p:spPr>
          <a:xfrm>
            <a:off x="11165404" y="2902145"/>
            <a:ext cx="893247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19" name="Rectángulo 118"/>
          <p:cNvSpPr/>
          <p:nvPr/>
        </p:nvSpPr>
        <p:spPr>
          <a:xfrm>
            <a:off x="11165404" y="3442288"/>
            <a:ext cx="893247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20" name="Rectángulo 119"/>
          <p:cNvSpPr/>
          <p:nvPr/>
        </p:nvSpPr>
        <p:spPr>
          <a:xfrm>
            <a:off x="11165404" y="3976931"/>
            <a:ext cx="893247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21" name="Rectángulo 120"/>
          <p:cNvSpPr/>
          <p:nvPr/>
        </p:nvSpPr>
        <p:spPr>
          <a:xfrm>
            <a:off x="11165404" y="4511374"/>
            <a:ext cx="893247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22" name="Rectángulo 121"/>
          <p:cNvSpPr/>
          <p:nvPr/>
        </p:nvSpPr>
        <p:spPr>
          <a:xfrm>
            <a:off x="11165404" y="5051715"/>
            <a:ext cx="893247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23" name="Rectángulo 122"/>
          <p:cNvSpPr/>
          <p:nvPr/>
        </p:nvSpPr>
        <p:spPr>
          <a:xfrm>
            <a:off x="11165404" y="5580259"/>
            <a:ext cx="893247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389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Definición de los estados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847810068"/>
              </p:ext>
            </p:extLst>
          </p:nvPr>
        </p:nvGraphicFramePr>
        <p:xfrm>
          <a:off x="838200" y="1825625"/>
          <a:ext cx="105156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/>
                <a:gridCol w="866775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ESTADO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DESCRIPTION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READY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La tarea</a:t>
                      </a:r>
                      <a:r>
                        <a:rPr lang="es-ES" baseline="0" dirty="0" smtClean="0"/>
                        <a:t> se encuentra lista para que un miembro del grupo de participantes que ha sido nominado para realizar la tarea pueda reclamarla y con ello reservarla para ejecutarla.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RESERVED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La tarea ha sido asignada a un participante</a:t>
                      </a:r>
                      <a:r>
                        <a:rPr lang="es-ES" baseline="0" dirty="0" smtClean="0"/>
                        <a:t> específico para su ejecución. Los demás participante ya no podrán ejecutar la tarea.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969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Esquema de Comunicación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err="1" smtClean="0"/>
              <a:t>Human</a:t>
            </a:r>
            <a:r>
              <a:rPr lang="es-PE" dirty="0" smtClean="0"/>
              <a:t> </a:t>
            </a:r>
            <a:r>
              <a:rPr lang="es-PE" dirty="0" err="1" smtClean="0"/>
              <a:t>Task</a:t>
            </a:r>
            <a:r>
              <a:rPr lang="es-PE" dirty="0" smtClean="0"/>
              <a:t> </a:t>
            </a:r>
            <a:r>
              <a:rPr lang="es-PE" dirty="0" err="1" smtClean="0"/>
              <a:t>Specification</a:t>
            </a:r>
            <a:r>
              <a:rPr lang="es-PE" dirty="0" smtClean="0"/>
              <a:t> </a:t>
            </a:r>
            <a:r>
              <a:rPr lang="es-PE" dirty="0" err="1" smtClean="0"/>
              <a:t>Service</a:t>
            </a:r>
            <a:r>
              <a:rPr lang="es-PE" dirty="0" smtClean="0"/>
              <a:t> Interface</a:t>
            </a:r>
            <a:endParaRPr lang="es-P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scription of Figure 4-1 follow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4425" y="1698730"/>
            <a:ext cx="5324476" cy="1790672"/>
          </a:xfrm>
          <a:prstGeom prst="rect">
            <a:avLst/>
          </a:prstGeom>
          <a:noFill/>
        </p:spPr>
      </p:pic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Comunicación Asíncrona</a:t>
            </a:r>
            <a:endParaRPr lang="es-PE" dirty="0"/>
          </a:p>
        </p:txBody>
      </p:sp>
      <p:pic>
        <p:nvPicPr>
          <p:cNvPr id="1028" name="Picture 4" descr="Description of Figure 4-2 follow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2525" y="3838585"/>
            <a:ext cx="5251449" cy="2876540"/>
          </a:xfrm>
          <a:prstGeom prst="rect">
            <a:avLst/>
          </a:prstGeom>
          <a:noFill/>
        </p:spPr>
      </p:pic>
      <p:pic>
        <p:nvPicPr>
          <p:cNvPr id="1030" name="Picture 6" descr="Description of Figure 4-3 follow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8775" y="2925762"/>
            <a:ext cx="5114925" cy="18478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redondeado 32"/>
          <p:cNvSpPr/>
          <p:nvPr/>
        </p:nvSpPr>
        <p:spPr>
          <a:xfrm>
            <a:off x="642938" y="3535603"/>
            <a:ext cx="10710862" cy="2010690"/>
          </a:xfrm>
          <a:prstGeom prst="roundRect">
            <a:avLst>
              <a:gd name="adj" fmla="val 3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dirty="0" smtClean="0"/>
              <a:t>Servicios</a:t>
            </a:r>
            <a:endParaRPr lang="es-ES" dirty="0"/>
          </a:p>
        </p:txBody>
      </p:sp>
      <p:sp>
        <p:nvSpPr>
          <p:cNvPr id="5" name="Rectángulo redondeado 4"/>
          <p:cNvSpPr/>
          <p:nvPr/>
        </p:nvSpPr>
        <p:spPr>
          <a:xfrm>
            <a:off x="838200" y="1247772"/>
            <a:ext cx="10515600" cy="11382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Canales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ectángulo redondeado 24"/>
          <p:cNvSpPr/>
          <p:nvPr/>
        </p:nvSpPr>
        <p:spPr>
          <a:xfrm>
            <a:off x="2700338" y="1371595"/>
            <a:ext cx="4029075" cy="90725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2817"/>
            <a:ext cx="10515600" cy="1325563"/>
          </a:xfrm>
        </p:spPr>
        <p:txBody>
          <a:bodyPr/>
          <a:lstStyle/>
          <a:p>
            <a:r>
              <a:rPr lang="es-ES" dirty="0" smtClean="0"/>
              <a:t>Arquitectura Lógica del Producto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91782" y="1529827"/>
            <a:ext cx="771525" cy="64088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156" y="1510021"/>
            <a:ext cx="400688" cy="64088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80666" y="1467804"/>
            <a:ext cx="976959" cy="725318"/>
          </a:xfrm>
          <a:prstGeom prst="rect">
            <a:avLst/>
          </a:prstGeom>
        </p:spPr>
      </p:pic>
      <p:sp>
        <p:nvSpPr>
          <p:cNvPr id="9" name="Rectángulo redondeado 8"/>
          <p:cNvSpPr/>
          <p:nvPr/>
        </p:nvSpPr>
        <p:spPr>
          <a:xfrm>
            <a:off x="838200" y="2482175"/>
            <a:ext cx="10515600" cy="9572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Aplicaciones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3865883" y="2653624"/>
            <a:ext cx="1700213" cy="614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Worklist</a:t>
            </a:r>
            <a:endParaRPr lang="es-ES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7142105" y="2653624"/>
            <a:ext cx="1700213" cy="614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Native</a:t>
            </a:r>
            <a:r>
              <a:rPr lang="es-ES" dirty="0" smtClean="0"/>
              <a:t> App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06450" y="1615555"/>
            <a:ext cx="771525" cy="640883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97667" y="1595749"/>
            <a:ext cx="400688" cy="640883"/>
          </a:xfrm>
          <a:prstGeom prst="rect">
            <a:avLst/>
          </a:prstGeom>
        </p:spPr>
      </p:pic>
      <p:cxnSp>
        <p:nvCxnSpPr>
          <p:cNvPr id="15" name="Conector angular 14"/>
          <p:cNvCxnSpPr>
            <a:stCxn id="12" idx="2"/>
            <a:endCxn id="11" idx="0"/>
          </p:cNvCxnSpPr>
          <p:nvPr/>
        </p:nvCxnSpPr>
        <p:spPr>
          <a:xfrm rot="5400000">
            <a:off x="7793620" y="2455031"/>
            <a:ext cx="397186" cy="1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redondeado 19"/>
          <p:cNvSpPr/>
          <p:nvPr/>
        </p:nvSpPr>
        <p:spPr>
          <a:xfrm>
            <a:off x="9353557" y="2653624"/>
            <a:ext cx="1700213" cy="614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Native</a:t>
            </a:r>
            <a:r>
              <a:rPr lang="es-ES" dirty="0" smtClean="0"/>
              <a:t> App</a:t>
            </a:r>
            <a:endParaRPr lang="es-ES" dirty="0"/>
          </a:p>
        </p:txBody>
      </p:sp>
      <p:cxnSp>
        <p:nvCxnSpPr>
          <p:cNvPr id="24" name="Conector recto de flecha 23"/>
          <p:cNvCxnSpPr>
            <a:stCxn id="13" idx="2"/>
            <a:endCxn id="20" idx="0"/>
          </p:cNvCxnSpPr>
          <p:nvPr/>
        </p:nvCxnSpPr>
        <p:spPr>
          <a:xfrm>
            <a:off x="10198011" y="2236632"/>
            <a:ext cx="5653" cy="41699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25" idx="2"/>
            <a:endCxn id="10" idx="0"/>
          </p:cNvCxnSpPr>
          <p:nvPr/>
        </p:nvCxnSpPr>
        <p:spPr>
          <a:xfrm>
            <a:off x="4714876" y="2278850"/>
            <a:ext cx="1114" cy="3747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redondeado 28"/>
          <p:cNvSpPr/>
          <p:nvPr/>
        </p:nvSpPr>
        <p:spPr>
          <a:xfrm>
            <a:off x="1114425" y="3564179"/>
            <a:ext cx="10044113" cy="9572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Servicios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Rectángulo redondeado 29"/>
          <p:cNvSpPr/>
          <p:nvPr/>
        </p:nvSpPr>
        <p:spPr>
          <a:xfrm>
            <a:off x="1114425" y="4546167"/>
            <a:ext cx="10044113" cy="9572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Componentes</a:t>
            </a:r>
            <a:b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de Servicios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Rectángulo redondeado 30"/>
          <p:cNvSpPr/>
          <p:nvPr/>
        </p:nvSpPr>
        <p:spPr>
          <a:xfrm>
            <a:off x="838200" y="5642459"/>
            <a:ext cx="10515600" cy="9572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 err="1" smtClean="0">
                <a:solidFill>
                  <a:schemeClr val="accent1">
                    <a:lumMod val="75000"/>
                  </a:schemeClr>
                </a:solidFill>
              </a:rPr>
              <a:t>Backend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Cilindro 31"/>
          <p:cNvSpPr/>
          <p:nvPr/>
        </p:nvSpPr>
        <p:spPr>
          <a:xfrm>
            <a:off x="6030174" y="5856771"/>
            <a:ext cx="1800225" cy="5286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BTM_MDS</a:t>
            </a:r>
            <a:endParaRPr lang="es-ES" sz="1600" dirty="0"/>
          </a:p>
        </p:txBody>
      </p:sp>
      <p:sp>
        <p:nvSpPr>
          <p:cNvPr id="35" name="Rectángulo redondeado 34"/>
          <p:cNvSpPr/>
          <p:nvPr/>
        </p:nvSpPr>
        <p:spPr>
          <a:xfrm>
            <a:off x="8297454" y="3735627"/>
            <a:ext cx="1700213" cy="614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REST API</a:t>
            </a:r>
            <a:endParaRPr lang="es-ES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3857625" y="3717492"/>
            <a:ext cx="1700213" cy="614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SOA API</a:t>
            </a:r>
            <a:endParaRPr lang="es-ES" dirty="0"/>
          </a:p>
        </p:txBody>
      </p:sp>
      <p:cxnSp>
        <p:nvCxnSpPr>
          <p:cNvPr id="38" name="Conector recto de flecha 37"/>
          <p:cNvCxnSpPr>
            <a:stCxn id="10" idx="2"/>
            <a:endCxn id="36" idx="0"/>
          </p:cNvCxnSpPr>
          <p:nvPr/>
        </p:nvCxnSpPr>
        <p:spPr>
          <a:xfrm flipH="1">
            <a:off x="4707732" y="3267987"/>
            <a:ext cx="8258" cy="44950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angular 39"/>
          <p:cNvCxnSpPr>
            <a:stCxn id="11" idx="2"/>
            <a:endCxn id="35" idx="1"/>
          </p:cNvCxnSpPr>
          <p:nvPr/>
        </p:nvCxnSpPr>
        <p:spPr>
          <a:xfrm rot="16200000" flipH="1">
            <a:off x="7757422" y="3502777"/>
            <a:ext cx="774822" cy="305242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angular 43"/>
          <p:cNvCxnSpPr>
            <a:stCxn id="20" idx="2"/>
            <a:endCxn id="35" idx="3"/>
          </p:cNvCxnSpPr>
          <p:nvPr/>
        </p:nvCxnSpPr>
        <p:spPr>
          <a:xfrm rot="5400000">
            <a:off x="9713255" y="3552400"/>
            <a:ext cx="774822" cy="205997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redondeado 47"/>
          <p:cNvSpPr/>
          <p:nvPr/>
        </p:nvSpPr>
        <p:spPr>
          <a:xfrm>
            <a:off x="3865883" y="4659362"/>
            <a:ext cx="6131784" cy="293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EJB </a:t>
            </a:r>
          </a:p>
        </p:txBody>
      </p:sp>
      <p:sp>
        <p:nvSpPr>
          <p:cNvPr id="49" name="Rectángulo redondeado 48"/>
          <p:cNvSpPr/>
          <p:nvPr/>
        </p:nvSpPr>
        <p:spPr>
          <a:xfrm>
            <a:off x="3865883" y="5098726"/>
            <a:ext cx="6131784" cy="293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Data Access</a:t>
            </a:r>
            <a:endParaRPr lang="es-ES" sz="1400" dirty="0"/>
          </a:p>
        </p:txBody>
      </p:sp>
      <p:cxnSp>
        <p:nvCxnSpPr>
          <p:cNvPr id="51" name="Conector recto de flecha 50"/>
          <p:cNvCxnSpPr>
            <a:stCxn id="49" idx="2"/>
            <a:endCxn id="32" idx="1"/>
          </p:cNvCxnSpPr>
          <p:nvPr/>
        </p:nvCxnSpPr>
        <p:spPr>
          <a:xfrm flipH="1">
            <a:off x="6930287" y="5392173"/>
            <a:ext cx="1488" cy="4645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48" idx="2"/>
          </p:cNvCxnSpPr>
          <p:nvPr/>
        </p:nvCxnSpPr>
        <p:spPr>
          <a:xfrm flipH="1">
            <a:off x="6930286" y="4952809"/>
            <a:ext cx="1489" cy="14591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stCxn id="36" idx="2"/>
          </p:cNvCxnSpPr>
          <p:nvPr/>
        </p:nvCxnSpPr>
        <p:spPr>
          <a:xfrm flipH="1">
            <a:off x="4707731" y="4331855"/>
            <a:ext cx="1" cy="32750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>
            <a:stCxn id="35" idx="2"/>
          </p:cNvCxnSpPr>
          <p:nvPr/>
        </p:nvCxnSpPr>
        <p:spPr>
          <a:xfrm flipH="1">
            <a:off x="9147560" y="4349990"/>
            <a:ext cx="1" cy="32476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8569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 redondeado 28"/>
          <p:cNvSpPr/>
          <p:nvPr/>
        </p:nvSpPr>
        <p:spPr>
          <a:xfrm>
            <a:off x="942975" y="5927105"/>
            <a:ext cx="10272713" cy="8165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Proveedores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0087"/>
          </a:xfrm>
        </p:spPr>
        <p:txBody>
          <a:bodyPr/>
          <a:lstStyle/>
          <a:p>
            <a:r>
              <a:rPr lang="es-ES" dirty="0" smtClean="0"/>
              <a:t>Componente de la Arquitectura</a:t>
            </a:r>
            <a:endParaRPr lang="es-ES" dirty="0"/>
          </a:p>
        </p:txBody>
      </p:sp>
      <p:sp>
        <p:nvSpPr>
          <p:cNvPr id="3" name="Rectángulo redondeado 2"/>
          <p:cNvSpPr/>
          <p:nvPr/>
        </p:nvSpPr>
        <p:spPr>
          <a:xfrm>
            <a:off x="4581530" y="3914774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worklist-ejb</a:t>
            </a:r>
            <a:endParaRPr lang="es-ES" dirty="0"/>
          </a:p>
        </p:txBody>
      </p:sp>
      <p:sp>
        <p:nvSpPr>
          <p:cNvPr id="4" name="Rectángulo redondeado 3"/>
          <p:cNvSpPr/>
          <p:nvPr/>
        </p:nvSpPr>
        <p:spPr>
          <a:xfrm>
            <a:off x="4581531" y="5011338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worklist-dac</a:t>
            </a:r>
            <a:endParaRPr lang="es-ES" dirty="0"/>
          </a:p>
        </p:txBody>
      </p:sp>
      <p:sp>
        <p:nvSpPr>
          <p:cNvPr id="5" name="Rectángulo redondeado 4"/>
          <p:cNvSpPr/>
          <p:nvPr/>
        </p:nvSpPr>
        <p:spPr>
          <a:xfrm>
            <a:off x="4581530" y="1830581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worklist</a:t>
            </a:r>
            <a:r>
              <a:rPr lang="es-ES" dirty="0"/>
              <a:t>-portal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2638430" y="2917624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worklist-ws</a:t>
            </a:r>
            <a:endParaRPr lang="es-ES" dirty="0"/>
          </a:p>
        </p:txBody>
      </p:sp>
      <p:cxnSp>
        <p:nvCxnSpPr>
          <p:cNvPr id="8" name="Conector recto de flecha 7"/>
          <p:cNvCxnSpPr>
            <a:stCxn id="5" idx="2"/>
            <a:endCxn id="3" idx="0"/>
          </p:cNvCxnSpPr>
          <p:nvPr/>
        </p:nvCxnSpPr>
        <p:spPr>
          <a:xfrm>
            <a:off x="5417349" y="2559244"/>
            <a:ext cx="0" cy="135553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3" idx="2"/>
            <a:endCxn id="4" idx="0"/>
          </p:cNvCxnSpPr>
          <p:nvPr/>
        </p:nvCxnSpPr>
        <p:spPr>
          <a:xfrm>
            <a:off x="5417349" y="4643437"/>
            <a:ext cx="1" cy="36790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ilindro 13"/>
          <p:cNvSpPr/>
          <p:nvPr/>
        </p:nvSpPr>
        <p:spPr>
          <a:xfrm>
            <a:off x="4517237" y="6085370"/>
            <a:ext cx="1800225" cy="5286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BTM_MDS</a:t>
            </a:r>
            <a:endParaRPr lang="es-ES" sz="1600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7333073" y="2886624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worklist-rest</a:t>
            </a:r>
            <a:endParaRPr lang="es-ES" dirty="0"/>
          </a:p>
        </p:txBody>
      </p:sp>
      <p:cxnSp>
        <p:nvCxnSpPr>
          <p:cNvPr id="25" name="Conector angular 24"/>
          <p:cNvCxnSpPr>
            <a:stCxn id="6" idx="2"/>
            <a:endCxn id="3" idx="1"/>
          </p:cNvCxnSpPr>
          <p:nvPr/>
        </p:nvCxnSpPr>
        <p:spPr>
          <a:xfrm rot="16200000" flipH="1">
            <a:off x="3711480" y="3409055"/>
            <a:ext cx="632819" cy="1107281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r 27"/>
          <p:cNvCxnSpPr>
            <a:stCxn id="19" idx="2"/>
            <a:endCxn id="3" idx="3"/>
          </p:cNvCxnSpPr>
          <p:nvPr/>
        </p:nvCxnSpPr>
        <p:spPr>
          <a:xfrm rot="5400000">
            <a:off x="6879121" y="2989334"/>
            <a:ext cx="663819" cy="1915725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redondeado 31"/>
          <p:cNvSpPr/>
          <p:nvPr/>
        </p:nvSpPr>
        <p:spPr>
          <a:xfrm>
            <a:off x="942974" y="3804043"/>
            <a:ext cx="10272713" cy="2020118"/>
          </a:xfrm>
          <a:prstGeom prst="roundRect">
            <a:avLst>
              <a:gd name="adj" fmla="val 888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Componentes</a:t>
            </a:r>
            <a:b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de Servicio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Rectángulo redondeado 39"/>
          <p:cNvSpPr/>
          <p:nvPr/>
        </p:nvSpPr>
        <p:spPr>
          <a:xfrm>
            <a:off x="942973" y="2764452"/>
            <a:ext cx="10272713" cy="9537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Servicios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Rectángulo redondeado 41"/>
          <p:cNvSpPr/>
          <p:nvPr/>
        </p:nvSpPr>
        <p:spPr>
          <a:xfrm>
            <a:off x="7333072" y="1793629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worklist-mobile</a:t>
            </a:r>
            <a:endParaRPr lang="es-ES" dirty="0"/>
          </a:p>
        </p:txBody>
      </p:sp>
      <p:cxnSp>
        <p:nvCxnSpPr>
          <p:cNvPr id="44" name="Conector recto de flecha 43"/>
          <p:cNvCxnSpPr>
            <a:stCxn id="42" idx="2"/>
            <a:endCxn id="19" idx="0"/>
          </p:cNvCxnSpPr>
          <p:nvPr/>
        </p:nvCxnSpPr>
        <p:spPr>
          <a:xfrm>
            <a:off x="8168891" y="2522292"/>
            <a:ext cx="1" cy="36433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redondeado 44"/>
          <p:cNvSpPr/>
          <p:nvPr/>
        </p:nvSpPr>
        <p:spPr>
          <a:xfrm>
            <a:off x="959643" y="1680981"/>
            <a:ext cx="10272713" cy="9537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Aplicaciones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Rectángulo redondeado 21"/>
          <p:cNvSpPr/>
          <p:nvPr/>
        </p:nvSpPr>
        <p:spPr>
          <a:xfrm>
            <a:off x="6644880" y="5011338"/>
            <a:ext cx="1671637" cy="7286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quartz-scheduler</a:t>
            </a:r>
            <a:endParaRPr lang="es-ES" dirty="0"/>
          </a:p>
        </p:txBody>
      </p:sp>
      <p:cxnSp>
        <p:nvCxnSpPr>
          <p:cNvPr id="15" name="Conector angular 14"/>
          <p:cNvCxnSpPr>
            <a:stCxn id="3" idx="2"/>
            <a:endCxn id="22" idx="0"/>
          </p:cNvCxnSpPr>
          <p:nvPr/>
        </p:nvCxnSpPr>
        <p:spPr>
          <a:xfrm rot="16200000" flipH="1">
            <a:off x="6265074" y="3795712"/>
            <a:ext cx="367901" cy="2063350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redondeado 29"/>
          <p:cNvSpPr/>
          <p:nvPr/>
        </p:nvSpPr>
        <p:spPr>
          <a:xfrm>
            <a:off x="10509954" y="1771387"/>
            <a:ext cx="503033" cy="397950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s-ES" dirty="0" err="1"/>
              <a:t>s</a:t>
            </a:r>
            <a:r>
              <a:rPr lang="es-ES" dirty="0" err="1" smtClean="0"/>
              <a:t>pring</a:t>
            </a:r>
            <a:r>
              <a:rPr lang="es-ES" dirty="0" smtClean="0"/>
              <a:t> </a:t>
            </a:r>
            <a:r>
              <a:rPr lang="es-ES" dirty="0" err="1" smtClean="0"/>
              <a:t>framework</a:t>
            </a:r>
            <a:endParaRPr lang="es-ES" dirty="0"/>
          </a:p>
        </p:txBody>
      </p:sp>
      <p:cxnSp>
        <p:nvCxnSpPr>
          <p:cNvPr id="21" name="Conector angular 20"/>
          <p:cNvCxnSpPr>
            <a:stCxn id="22" idx="2"/>
            <a:endCxn id="14" idx="4"/>
          </p:cNvCxnSpPr>
          <p:nvPr/>
        </p:nvCxnSpPr>
        <p:spPr>
          <a:xfrm rot="5400000">
            <a:off x="6594237" y="5463227"/>
            <a:ext cx="609688" cy="1163237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4" idx="2"/>
            <a:endCxn id="14" idx="1"/>
          </p:cNvCxnSpPr>
          <p:nvPr/>
        </p:nvCxnSpPr>
        <p:spPr>
          <a:xfrm>
            <a:off x="5417350" y="5740001"/>
            <a:ext cx="0" cy="34536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79572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Organización de la Implementación </a:t>
            </a:r>
            <a:r>
              <a:rPr lang="es-ES" dirty="0" err="1" smtClean="0"/>
              <a:t>Maven</a:t>
            </a:r>
            <a:endParaRPr lang="es-ES" dirty="0"/>
          </a:p>
        </p:txBody>
      </p:sp>
      <p:sp>
        <p:nvSpPr>
          <p:cNvPr id="3" name="Rectángulo redondeado 2"/>
          <p:cNvSpPr/>
          <p:nvPr/>
        </p:nvSpPr>
        <p:spPr>
          <a:xfrm>
            <a:off x="7996225" y="3120602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&lt;</a:t>
            </a:r>
            <a:r>
              <a:rPr lang="es-ES" sz="1600" dirty="0" err="1" smtClean="0"/>
              <a:t>ejb</a:t>
            </a:r>
            <a:r>
              <a:rPr lang="es-ES" sz="1600" dirty="0" smtClean="0"/>
              <a:t>&gt;</a:t>
            </a:r>
            <a:br>
              <a:rPr lang="es-ES" sz="1600" dirty="0" smtClean="0"/>
            </a:br>
            <a:r>
              <a:rPr lang="es-ES" sz="1600" dirty="0" err="1" smtClean="0"/>
              <a:t>worklist-ejb</a:t>
            </a:r>
            <a:endParaRPr lang="es-ES" sz="1600" dirty="0"/>
          </a:p>
        </p:txBody>
      </p:sp>
      <p:sp>
        <p:nvSpPr>
          <p:cNvPr id="4" name="Rectángulo redondeado 3"/>
          <p:cNvSpPr/>
          <p:nvPr/>
        </p:nvSpPr>
        <p:spPr>
          <a:xfrm>
            <a:off x="898327" y="3120604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&lt;</a:t>
            </a:r>
            <a:r>
              <a:rPr lang="es-ES" sz="1600" dirty="0" err="1" smtClean="0"/>
              <a:t>jar</a:t>
            </a:r>
            <a:r>
              <a:rPr lang="es-ES" sz="1600" dirty="0" smtClean="0"/>
              <a:t>&gt;</a:t>
            </a:r>
            <a:br>
              <a:rPr lang="es-ES" sz="1600" dirty="0" smtClean="0"/>
            </a:br>
            <a:r>
              <a:rPr lang="es-ES" sz="1600" dirty="0" err="1" smtClean="0"/>
              <a:t>worklist-dac</a:t>
            </a:r>
            <a:endParaRPr lang="es-ES" sz="16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4424363" y="3120604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&lt;</a:t>
            </a:r>
            <a:r>
              <a:rPr lang="es-ES" sz="1600" dirty="0" err="1" smtClean="0"/>
              <a:t>war</a:t>
            </a:r>
            <a:r>
              <a:rPr lang="es-ES" sz="1600" dirty="0" smtClean="0"/>
              <a:t>&gt;</a:t>
            </a:r>
            <a:br>
              <a:rPr lang="es-ES" sz="1600" dirty="0" smtClean="0"/>
            </a:br>
            <a:r>
              <a:rPr lang="es-ES" sz="1600" dirty="0" err="1" smtClean="0"/>
              <a:t>worklist</a:t>
            </a:r>
            <a:r>
              <a:rPr lang="es-ES" sz="1600" dirty="0" smtClean="0"/>
              <a:t>-portal</a:t>
            </a:r>
            <a:endParaRPr lang="es-ES" sz="16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2638430" y="3120608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&lt;</a:t>
            </a:r>
            <a:r>
              <a:rPr lang="es-ES" sz="1600" dirty="0" err="1" smtClean="0"/>
              <a:t>war</a:t>
            </a:r>
            <a:r>
              <a:rPr lang="es-ES" sz="1600" dirty="0" smtClean="0"/>
              <a:t>&gt;</a:t>
            </a:r>
            <a:br>
              <a:rPr lang="es-ES" sz="1600" dirty="0" smtClean="0"/>
            </a:br>
            <a:r>
              <a:rPr lang="es-ES" sz="1600" dirty="0" err="1" smtClean="0"/>
              <a:t>worklist-ws</a:t>
            </a:r>
            <a:endParaRPr lang="es-ES" sz="1600" dirty="0"/>
          </a:p>
        </p:txBody>
      </p:sp>
      <p:sp>
        <p:nvSpPr>
          <p:cNvPr id="10" name="Rectángulo redondeado 9"/>
          <p:cNvSpPr/>
          <p:nvPr/>
        </p:nvSpPr>
        <p:spPr>
          <a:xfrm>
            <a:off x="6210294" y="3120603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&lt;</a:t>
            </a:r>
            <a:r>
              <a:rPr lang="es-ES" sz="1600" dirty="0" err="1" smtClean="0"/>
              <a:t>war</a:t>
            </a:r>
            <a:r>
              <a:rPr lang="es-ES" sz="1600" dirty="0" smtClean="0"/>
              <a:t>&gt;</a:t>
            </a:r>
            <a:br>
              <a:rPr lang="es-ES" sz="1600" dirty="0" smtClean="0"/>
            </a:br>
            <a:r>
              <a:rPr lang="es-ES" sz="1600" dirty="0" err="1" smtClean="0"/>
              <a:t>worklist-rest</a:t>
            </a:r>
            <a:endParaRPr lang="es-ES" sz="16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4347574" y="4347539"/>
            <a:ext cx="1825216" cy="72866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&lt;</a:t>
            </a:r>
            <a:r>
              <a:rPr lang="es-ES" sz="1600" dirty="0" err="1"/>
              <a:t>pom</a:t>
            </a:r>
            <a:r>
              <a:rPr lang="es-ES" sz="1600" dirty="0"/>
              <a:t>&gt;</a:t>
            </a:r>
            <a:br>
              <a:rPr lang="es-ES" sz="1600" dirty="0"/>
            </a:br>
            <a:r>
              <a:rPr lang="es-ES" sz="1600" dirty="0" err="1"/>
              <a:t>worklist-mobile</a:t>
            </a:r>
            <a:endParaRPr lang="es-ES" sz="1600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4424952" y="1781725"/>
            <a:ext cx="1671637" cy="72866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&lt;</a:t>
            </a:r>
            <a:r>
              <a:rPr lang="es-ES" sz="1600" dirty="0" err="1" smtClean="0"/>
              <a:t>pom</a:t>
            </a:r>
            <a:r>
              <a:rPr lang="es-ES" sz="1600" dirty="0" smtClean="0"/>
              <a:t>&gt;</a:t>
            </a:r>
            <a:br>
              <a:rPr lang="es-ES" sz="1600" dirty="0" smtClean="0"/>
            </a:br>
            <a:r>
              <a:rPr lang="es-ES" sz="1600" dirty="0" err="1" smtClean="0"/>
              <a:t>worklist</a:t>
            </a:r>
            <a:endParaRPr lang="es-ES" sz="1600" dirty="0"/>
          </a:p>
        </p:txBody>
      </p:sp>
      <p:cxnSp>
        <p:nvCxnSpPr>
          <p:cNvPr id="21" name="Conector angular 20"/>
          <p:cNvCxnSpPr>
            <a:stCxn id="16" idx="2"/>
            <a:endCxn id="6" idx="0"/>
          </p:cNvCxnSpPr>
          <p:nvPr/>
        </p:nvCxnSpPr>
        <p:spPr>
          <a:xfrm rot="5400000">
            <a:off x="4062400" y="1922237"/>
            <a:ext cx="610220" cy="1786522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redondeado 21"/>
          <p:cNvSpPr/>
          <p:nvPr/>
        </p:nvSpPr>
        <p:spPr>
          <a:xfrm>
            <a:off x="2473230" y="5574473"/>
            <a:ext cx="1825216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&lt;app&gt;</a:t>
            </a:r>
            <a:br>
              <a:rPr lang="es-ES" sz="1600" dirty="0" smtClean="0"/>
            </a:br>
            <a:r>
              <a:rPr lang="es-ES" sz="1600" dirty="0" err="1" smtClean="0"/>
              <a:t>worklist-ios</a:t>
            </a:r>
            <a:endParaRPr lang="es-ES" sz="1600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6210294" y="5574474"/>
            <a:ext cx="1825216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&lt;app&gt;</a:t>
            </a:r>
            <a:br>
              <a:rPr lang="es-ES" sz="1600" dirty="0" smtClean="0"/>
            </a:br>
            <a:r>
              <a:rPr lang="es-ES" sz="1600" dirty="0" err="1" smtClean="0"/>
              <a:t>worklist-android</a:t>
            </a:r>
            <a:endParaRPr lang="es-ES" sz="1600" dirty="0"/>
          </a:p>
        </p:txBody>
      </p:sp>
      <p:cxnSp>
        <p:nvCxnSpPr>
          <p:cNvPr id="25" name="Conector angular 24"/>
          <p:cNvCxnSpPr>
            <a:stCxn id="13" idx="2"/>
            <a:endCxn id="23" idx="0"/>
          </p:cNvCxnSpPr>
          <p:nvPr/>
        </p:nvCxnSpPr>
        <p:spPr>
          <a:xfrm rot="16200000" flipH="1">
            <a:off x="5942406" y="4393978"/>
            <a:ext cx="498272" cy="1862720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r 26"/>
          <p:cNvCxnSpPr>
            <a:stCxn id="13" idx="2"/>
            <a:endCxn id="22" idx="0"/>
          </p:cNvCxnSpPr>
          <p:nvPr/>
        </p:nvCxnSpPr>
        <p:spPr>
          <a:xfrm rot="5400000">
            <a:off x="4073875" y="4388165"/>
            <a:ext cx="498271" cy="1874344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r 29"/>
          <p:cNvCxnSpPr>
            <a:stCxn id="16" idx="2"/>
            <a:endCxn id="3" idx="0"/>
          </p:cNvCxnSpPr>
          <p:nvPr/>
        </p:nvCxnSpPr>
        <p:spPr>
          <a:xfrm rot="16200000" flipH="1">
            <a:off x="6741300" y="1029858"/>
            <a:ext cx="610214" cy="3571273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r 31"/>
          <p:cNvCxnSpPr>
            <a:stCxn id="16" idx="2"/>
            <a:endCxn id="10" idx="0"/>
          </p:cNvCxnSpPr>
          <p:nvPr/>
        </p:nvCxnSpPr>
        <p:spPr>
          <a:xfrm rot="16200000" flipH="1">
            <a:off x="5848335" y="1922824"/>
            <a:ext cx="610215" cy="1785342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r 33"/>
          <p:cNvCxnSpPr>
            <a:stCxn id="16" idx="2"/>
            <a:endCxn id="5" idx="0"/>
          </p:cNvCxnSpPr>
          <p:nvPr/>
        </p:nvCxnSpPr>
        <p:spPr>
          <a:xfrm rot="5400000">
            <a:off x="4955369" y="2815202"/>
            <a:ext cx="610216" cy="589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angular 35"/>
          <p:cNvCxnSpPr>
            <a:stCxn id="16" idx="2"/>
            <a:endCxn id="4" idx="0"/>
          </p:cNvCxnSpPr>
          <p:nvPr/>
        </p:nvCxnSpPr>
        <p:spPr>
          <a:xfrm rot="5400000">
            <a:off x="3192351" y="1052184"/>
            <a:ext cx="610216" cy="3526625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redondeado 50"/>
          <p:cNvSpPr/>
          <p:nvPr/>
        </p:nvSpPr>
        <p:spPr>
          <a:xfrm>
            <a:off x="9782154" y="3110457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&lt;</a:t>
            </a:r>
            <a:r>
              <a:rPr lang="es-ES" sz="1600" dirty="0" err="1" smtClean="0"/>
              <a:t>ear</a:t>
            </a:r>
            <a:r>
              <a:rPr lang="es-ES" sz="1600" dirty="0" smtClean="0"/>
              <a:t>&gt;</a:t>
            </a:r>
            <a:br>
              <a:rPr lang="es-ES" sz="1600" dirty="0" smtClean="0"/>
            </a:br>
            <a:r>
              <a:rPr lang="es-ES" sz="1600" dirty="0" err="1" smtClean="0"/>
              <a:t>worklist-ear</a:t>
            </a:r>
            <a:endParaRPr lang="es-ES" sz="1600" dirty="0"/>
          </a:p>
        </p:txBody>
      </p:sp>
      <p:cxnSp>
        <p:nvCxnSpPr>
          <p:cNvPr id="53" name="Conector angular 52"/>
          <p:cNvCxnSpPr>
            <a:stCxn id="16" idx="2"/>
            <a:endCxn id="51" idx="0"/>
          </p:cNvCxnSpPr>
          <p:nvPr/>
        </p:nvCxnSpPr>
        <p:spPr>
          <a:xfrm rot="16200000" flipH="1">
            <a:off x="7639338" y="131821"/>
            <a:ext cx="600069" cy="5357202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3346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ángulo 49"/>
          <p:cNvSpPr/>
          <p:nvPr/>
        </p:nvSpPr>
        <p:spPr>
          <a:xfrm>
            <a:off x="9647645" y="2767010"/>
            <a:ext cx="1921673" cy="231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Rectángulo 48"/>
          <p:cNvSpPr/>
          <p:nvPr/>
        </p:nvSpPr>
        <p:spPr>
          <a:xfrm>
            <a:off x="7440224" y="2767010"/>
            <a:ext cx="2121693" cy="231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Rectángulo 43"/>
          <p:cNvSpPr/>
          <p:nvPr/>
        </p:nvSpPr>
        <p:spPr>
          <a:xfrm>
            <a:off x="5236368" y="2767010"/>
            <a:ext cx="2121693" cy="231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Rectángulo 42"/>
          <p:cNvSpPr/>
          <p:nvPr/>
        </p:nvSpPr>
        <p:spPr>
          <a:xfrm>
            <a:off x="2493168" y="2767010"/>
            <a:ext cx="2667010" cy="231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542924" y="2767010"/>
            <a:ext cx="1871663" cy="231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redondeado 1"/>
          <p:cNvSpPr/>
          <p:nvPr/>
        </p:nvSpPr>
        <p:spPr>
          <a:xfrm>
            <a:off x="414337" y="2143126"/>
            <a:ext cx="11287126" cy="3314700"/>
          </a:xfrm>
          <a:prstGeom prst="roundRect">
            <a:avLst>
              <a:gd name="adj" fmla="val 723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400" b="1" dirty="0" smtClean="0">
                <a:solidFill>
                  <a:schemeClr val="tx1"/>
                </a:solidFill>
              </a:rPr>
              <a:t>Human </a:t>
            </a:r>
            <a:r>
              <a:rPr lang="es-ES" sz="1400" b="1" dirty="0" err="1" smtClean="0">
                <a:solidFill>
                  <a:schemeClr val="tx1"/>
                </a:solidFill>
              </a:rPr>
              <a:t>Task</a:t>
            </a:r>
            <a:r>
              <a:rPr lang="es-ES" sz="1400" b="1" dirty="0" smtClean="0">
                <a:solidFill>
                  <a:schemeClr val="tx1"/>
                </a:solidFill>
              </a:rPr>
              <a:t> Manager</a:t>
            </a:r>
            <a:endParaRPr lang="es-ES" sz="1400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5464966" y="5684046"/>
            <a:ext cx="1628775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MDR Repository</a:t>
            </a:r>
            <a:endParaRPr lang="en-US" sz="1400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Rectángulo redondeado 8"/>
          <p:cNvSpPr/>
          <p:nvPr/>
        </p:nvSpPr>
        <p:spPr>
          <a:xfrm>
            <a:off x="2578895" y="3045616"/>
            <a:ext cx="2436016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&lt;&lt;</a:t>
            </a:r>
            <a:r>
              <a:rPr lang="en-US" sz="1100" dirty="0" err="1" smtClean="0"/>
              <a:t>WebService</a:t>
            </a:r>
            <a:r>
              <a:rPr lang="en-US" sz="1100" dirty="0" smtClean="0"/>
              <a:t>&gt;&gt;</a:t>
            </a:r>
            <a:br>
              <a:rPr lang="en-US" sz="1100" dirty="0" smtClean="0"/>
            </a:br>
            <a:r>
              <a:rPr lang="en-US" sz="1100" dirty="0" err="1" smtClean="0"/>
              <a:t>humanTaskParticipantPortType</a:t>
            </a:r>
            <a:endParaRPr lang="en-US" sz="1100" dirty="0"/>
          </a:p>
        </p:txBody>
      </p:sp>
      <p:sp>
        <p:nvSpPr>
          <p:cNvPr id="10" name="Rectángulo redondeado 9"/>
          <p:cNvSpPr/>
          <p:nvPr/>
        </p:nvSpPr>
        <p:spPr>
          <a:xfrm>
            <a:off x="5364956" y="3045616"/>
            <a:ext cx="1843090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&lt;&lt;</a:t>
            </a:r>
            <a:r>
              <a:rPr lang="en-US" sz="1100" dirty="0" err="1" smtClean="0"/>
              <a:t>WebService</a:t>
            </a:r>
            <a:r>
              <a:rPr lang="en-US" sz="1100" dirty="0" smtClean="0"/>
              <a:t>&gt;&gt;</a:t>
            </a:r>
            <a:br>
              <a:rPr lang="en-US" sz="1100" dirty="0" smtClean="0"/>
            </a:br>
            <a:r>
              <a:rPr lang="en-US" sz="1100" dirty="0" err="1" smtClean="0"/>
              <a:t>leanTaskOperations</a:t>
            </a:r>
            <a:endParaRPr lang="en-US" sz="11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7529518" y="3045616"/>
            <a:ext cx="1914535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&lt;&lt;</a:t>
            </a:r>
            <a:r>
              <a:rPr lang="en-US" sz="1100" dirty="0" err="1" smtClean="0"/>
              <a:t>WebService</a:t>
            </a:r>
            <a:r>
              <a:rPr lang="en-US" sz="1100" dirty="0" smtClean="0"/>
              <a:t>&gt;&gt;</a:t>
            </a:r>
            <a:br>
              <a:rPr lang="en-US" sz="1100" dirty="0" smtClean="0"/>
            </a:br>
            <a:r>
              <a:rPr lang="en-US" sz="1100" dirty="0" err="1" smtClean="0"/>
              <a:t>leanTaskCallbackOperations</a:t>
            </a:r>
            <a:endParaRPr lang="en-US" sz="1100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9758366" y="3045616"/>
            <a:ext cx="1707366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&lt;&lt;</a:t>
            </a:r>
            <a:r>
              <a:rPr lang="en-US" sz="1100" dirty="0" err="1" smtClean="0"/>
              <a:t>WebService</a:t>
            </a:r>
            <a:r>
              <a:rPr lang="en-US" sz="1100" dirty="0" smtClean="0"/>
              <a:t>&gt;&gt;</a:t>
            </a:r>
            <a:br>
              <a:rPr lang="en-US" sz="1100" dirty="0" smtClean="0"/>
            </a:br>
            <a:r>
              <a:rPr lang="en-US" sz="1100" dirty="0" err="1" smtClean="0"/>
              <a:t>clientParticipantPortType</a:t>
            </a:r>
            <a:endParaRPr lang="en-US" sz="11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664369" y="3045616"/>
            <a:ext cx="1628775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&lt;&lt;</a:t>
            </a:r>
            <a:r>
              <a:rPr lang="en-US" sz="1100" dirty="0" err="1" smtClean="0"/>
              <a:t>WebService</a:t>
            </a:r>
            <a:r>
              <a:rPr lang="en-US" sz="1100" dirty="0" smtClean="0"/>
              <a:t>&gt;&gt;</a:t>
            </a:r>
            <a:br>
              <a:rPr lang="en-US" sz="1100" dirty="0" smtClean="0"/>
            </a:br>
            <a:r>
              <a:rPr lang="en-US" sz="1100" dirty="0" err="1" smtClean="0"/>
              <a:t>taskOperations</a:t>
            </a:r>
            <a:endParaRPr lang="en-US" sz="1100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664369" y="4075508"/>
            <a:ext cx="1628775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&lt;&lt;EJB&gt;&gt;</a:t>
            </a:r>
            <a:br>
              <a:rPr lang="en-US" sz="1050" dirty="0" smtClean="0"/>
            </a:br>
            <a:r>
              <a:rPr lang="en-US" sz="1050" dirty="0" err="1" smtClean="0"/>
              <a:t>taskOperations</a:t>
            </a:r>
            <a:endParaRPr lang="en-US" sz="1050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2578895" y="4075508"/>
            <a:ext cx="2436016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&lt;&lt;EJB&gt;&gt;</a:t>
            </a:r>
            <a:br>
              <a:rPr lang="en-US" sz="1050" dirty="0" smtClean="0"/>
            </a:br>
            <a:r>
              <a:rPr lang="en-US" sz="1050" dirty="0" err="1" smtClean="0"/>
              <a:t>humanTaskParticipantPortType</a:t>
            </a:r>
            <a:endParaRPr lang="en-US" sz="1050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5364956" y="4075508"/>
            <a:ext cx="1843090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&lt;&lt;EJB&gt;&gt;</a:t>
            </a:r>
            <a:br>
              <a:rPr lang="en-US" sz="1050" dirty="0" smtClean="0"/>
            </a:br>
            <a:r>
              <a:rPr lang="en-US" sz="1050" dirty="0" err="1" smtClean="0"/>
              <a:t>leanTaskOperations</a:t>
            </a:r>
            <a:endParaRPr lang="en-US" sz="1050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7529518" y="4075508"/>
            <a:ext cx="1914535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&lt;&lt;EJB&gt;&gt;</a:t>
            </a:r>
            <a:br>
              <a:rPr lang="en-US" sz="1050" dirty="0" smtClean="0"/>
            </a:br>
            <a:r>
              <a:rPr lang="en-US" sz="1050" dirty="0" err="1" smtClean="0"/>
              <a:t>leanTaskCallbackOperations</a:t>
            </a:r>
            <a:endParaRPr lang="en-US" sz="1050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9758366" y="4075508"/>
            <a:ext cx="1707366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&lt;&lt;EJB&gt;&gt;</a:t>
            </a:r>
            <a:br>
              <a:rPr lang="en-US" sz="1050" dirty="0" smtClean="0"/>
            </a:br>
            <a:r>
              <a:rPr lang="en-US" sz="1050" dirty="0" err="1" smtClean="0"/>
              <a:t>clientParticipantPortType</a:t>
            </a:r>
            <a:endParaRPr lang="en-US" sz="1050" dirty="0"/>
          </a:p>
        </p:txBody>
      </p:sp>
      <p:cxnSp>
        <p:nvCxnSpPr>
          <p:cNvPr id="19" name="Conector angular 18"/>
          <p:cNvCxnSpPr>
            <a:stCxn id="14" idx="2"/>
            <a:endCxn id="5" idx="0"/>
          </p:cNvCxnSpPr>
          <p:nvPr/>
        </p:nvCxnSpPr>
        <p:spPr>
          <a:xfrm rot="16200000" flipH="1">
            <a:off x="3474836" y="2879528"/>
            <a:ext cx="808438" cy="48005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r 20"/>
          <p:cNvCxnSpPr>
            <a:stCxn id="15" idx="2"/>
            <a:endCxn id="5" idx="0"/>
          </p:cNvCxnSpPr>
          <p:nvPr/>
        </p:nvCxnSpPr>
        <p:spPr>
          <a:xfrm rot="16200000" flipH="1">
            <a:off x="4633909" y="4038601"/>
            <a:ext cx="808438" cy="24824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r 22"/>
          <p:cNvCxnSpPr>
            <a:stCxn id="16" idx="2"/>
            <a:endCxn id="5" idx="0"/>
          </p:cNvCxnSpPr>
          <p:nvPr/>
        </p:nvCxnSpPr>
        <p:spPr>
          <a:xfrm rot="5400000">
            <a:off x="5878709" y="5276254"/>
            <a:ext cx="808438" cy="71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r 24"/>
          <p:cNvCxnSpPr>
            <a:stCxn id="17" idx="2"/>
            <a:endCxn id="5" idx="0"/>
          </p:cNvCxnSpPr>
          <p:nvPr/>
        </p:nvCxnSpPr>
        <p:spPr>
          <a:xfrm rot="5400000">
            <a:off x="6978851" y="4176111"/>
            <a:ext cx="808438" cy="22074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r 26"/>
          <p:cNvCxnSpPr>
            <a:stCxn id="18" idx="2"/>
            <a:endCxn id="5" idx="0"/>
          </p:cNvCxnSpPr>
          <p:nvPr/>
        </p:nvCxnSpPr>
        <p:spPr>
          <a:xfrm rot="5400000">
            <a:off x="8041483" y="3113480"/>
            <a:ext cx="808438" cy="43326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13" idx="2"/>
          </p:cNvCxnSpPr>
          <p:nvPr/>
        </p:nvCxnSpPr>
        <p:spPr>
          <a:xfrm flipH="1">
            <a:off x="1478756" y="3845716"/>
            <a:ext cx="1" cy="22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9" idx="2"/>
            <a:endCxn id="15" idx="0"/>
          </p:cNvCxnSpPr>
          <p:nvPr/>
        </p:nvCxnSpPr>
        <p:spPr>
          <a:xfrm>
            <a:off x="3796903" y="3845716"/>
            <a:ext cx="0" cy="22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stCxn id="10" idx="2"/>
            <a:endCxn id="16" idx="0"/>
          </p:cNvCxnSpPr>
          <p:nvPr/>
        </p:nvCxnSpPr>
        <p:spPr>
          <a:xfrm>
            <a:off x="6286501" y="3845716"/>
            <a:ext cx="0" cy="22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11" idx="2"/>
            <a:endCxn id="17" idx="0"/>
          </p:cNvCxnSpPr>
          <p:nvPr/>
        </p:nvCxnSpPr>
        <p:spPr>
          <a:xfrm>
            <a:off x="8486786" y="3845716"/>
            <a:ext cx="0" cy="22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>
            <a:stCxn id="12" idx="2"/>
          </p:cNvCxnSpPr>
          <p:nvPr/>
        </p:nvCxnSpPr>
        <p:spPr>
          <a:xfrm flipH="1">
            <a:off x="10544189" y="3845716"/>
            <a:ext cx="67860" cy="340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4224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Servicios SOA</a:t>
            </a:r>
            <a:endParaRPr lang="es-ES" dirty="0"/>
          </a:p>
        </p:txBody>
      </p:sp>
      <p:grpSp>
        <p:nvGrpSpPr>
          <p:cNvPr id="6" name="Grupo 5"/>
          <p:cNvGrpSpPr/>
          <p:nvPr/>
        </p:nvGrpSpPr>
        <p:grpSpPr>
          <a:xfrm>
            <a:off x="1457325" y="2943225"/>
            <a:ext cx="3943350" cy="2243137"/>
            <a:chOff x="1457325" y="2943225"/>
            <a:chExt cx="3943350" cy="2243137"/>
          </a:xfrm>
        </p:grpSpPr>
        <p:sp>
          <p:nvSpPr>
            <p:cNvPr id="4" name="Rectángulo redondeado 3"/>
            <p:cNvSpPr/>
            <p:nvPr/>
          </p:nvSpPr>
          <p:spPr>
            <a:xfrm>
              <a:off x="1457325" y="3314699"/>
              <a:ext cx="3943350" cy="1871663"/>
            </a:xfrm>
            <a:prstGeom prst="roundRect">
              <a:avLst>
                <a:gd name="adj" fmla="val 7143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dirty="0" err="1" smtClean="0"/>
                <a:t>registerLeanTaskDefinition</a:t>
              </a:r>
              <a:endParaRPr lang="es-ES" dirty="0" smtClean="0"/>
            </a:p>
            <a:p>
              <a:r>
                <a:rPr lang="es-ES" dirty="0" err="1" smtClean="0"/>
                <a:t>unregisterLeanTaskDefinition</a:t>
              </a:r>
              <a:endParaRPr lang="es-ES" dirty="0" smtClean="0"/>
            </a:p>
            <a:p>
              <a:r>
                <a:rPr lang="es-ES" dirty="0" err="1" smtClean="0"/>
                <a:t>listLeanTaskDefinitions</a:t>
              </a:r>
              <a:endParaRPr lang="es-ES" dirty="0" smtClean="0"/>
            </a:p>
            <a:p>
              <a:r>
                <a:rPr lang="es-ES" dirty="0" err="1" smtClean="0"/>
                <a:t>createLeanTask</a:t>
              </a:r>
              <a:endParaRPr lang="es-ES" dirty="0" smtClean="0"/>
            </a:p>
            <a:p>
              <a:r>
                <a:rPr lang="es-ES" dirty="0" err="1"/>
                <a:t>createLeanTaskAsync</a:t>
              </a:r>
              <a:endParaRPr lang="es-ES" dirty="0"/>
            </a:p>
          </p:txBody>
        </p:sp>
        <p:sp>
          <p:nvSpPr>
            <p:cNvPr id="5" name="Rectángulo redondeado 4"/>
            <p:cNvSpPr>
              <a:spLocks noChangeAspect="1"/>
            </p:cNvSpPr>
            <p:nvPr/>
          </p:nvSpPr>
          <p:spPr>
            <a:xfrm>
              <a:off x="1657350" y="2943225"/>
              <a:ext cx="3543300" cy="48577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XXXXXX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275183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Concepto Visual del Producto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207190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/>
          <p:cNvSpPr/>
          <p:nvPr/>
        </p:nvSpPr>
        <p:spPr>
          <a:xfrm>
            <a:off x="714375" y="1400176"/>
            <a:ext cx="10772775" cy="5329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Rectángulo redondeado 38"/>
          <p:cNvSpPr/>
          <p:nvPr/>
        </p:nvSpPr>
        <p:spPr>
          <a:xfrm>
            <a:off x="7820024" y="2370530"/>
            <a:ext cx="2062165" cy="3690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Task</a:t>
            </a:r>
            <a:r>
              <a:rPr lang="es-ES" sz="1200" dirty="0" smtClean="0">
                <a:solidFill>
                  <a:schemeClr val="tx1"/>
                </a:solidFill>
              </a:rPr>
              <a:t> Management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3" name="Rectángulo redondeado 32"/>
          <p:cNvSpPr/>
          <p:nvPr/>
        </p:nvSpPr>
        <p:spPr>
          <a:xfrm>
            <a:off x="5667373" y="2371726"/>
            <a:ext cx="2062165" cy="3690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Business Activity Monitoring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21" name="Rectángulo redondeado 20"/>
          <p:cNvSpPr/>
          <p:nvPr/>
        </p:nvSpPr>
        <p:spPr>
          <a:xfrm>
            <a:off x="4124324" y="2371726"/>
            <a:ext cx="1528763" cy="3690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My Tasklist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20" name="Rectángulo redondeado 19"/>
          <p:cNvSpPr/>
          <p:nvPr/>
        </p:nvSpPr>
        <p:spPr>
          <a:xfrm>
            <a:off x="3981450" y="2657475"/>
            <a:ext cx="7372350" cy="2257426"/>
          </a:xfrm>
          <a:prstGeom prst="roundRect">
            <a:avLst>
              <a:gd name="adj" fmla="val 2602"/>
            </a:avLst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Worklist</a:t>
            </a:r>
            <a:r>
              <a:rPr lang="es-ES" dirty="0" smtClean="0"/>
              <a:t> Portal</a:t>
            </a:r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4124324" y="3086109"/>
            <a:ext cx="842963" cy="3571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Task ID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967287" y="3086109"/>
            <a:ext cx="2928937" cy="3571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smtClean="0">
                <a:solidFill>
                  <a:schemeClr val="tx1"/>
                </a:solidFill>
              </a:rPr>
              <a:t>Task title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896225" y="3086109"/>
            <a:ext cx="1200150" cy="3571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smtClean="0">
                <a:solidFill>
                  <a:schemeClr val="tx1"/>
                </a:solidFill>
              </a:rPr>
              <a:t>Owner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9096375" y="3086109"/>
            <a:ext cx="1200150" cy="3571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smtClean="0">
                <a:solidFill>
                  <a:schemeClr val="tx1"/>
                </a:solidFill>
              </a:rPr>
              <a:t>Assignee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0296525" y="3086109"/>
            <a:ext cx="952499" cy="3571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smtClean="0">
                <a:solidFill>
                  <a:schemeClr val="tx1"/>
                </a:solidFill>
              </a:rPr>
              <a:t>Due date</a:t>
            </a:r>
            <a:endParaRPr lang="es-ES" sz="1200" dirty="0">
              <a:solidFill>
                <a:schemeClr val="tx1"/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4124324" y="3452823"/>
            <a:ext cx="7124700" cy="504824"/>
            <a:chOff x="4229100" y="2424115"/>
            <a:chExt cx="7124700" cy="504824"/>
          </a:xfrm>
        </p:grpSpPr>
        <p:sp>
          <p:nvSpPr>
            <p:cNvPr id="8" name="Rectángulo 7"/>
            <p:cNvSpPr/>
            <p:nvPr/>
          </p:nvSpPr>
          <p:spPr>
            <a:xfrm>
              <a:off x="4229100" y="2424115"/>
              <a:ext cx="842963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00001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5072063" y="2424115"/>
              <a:ext cx="2928937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ES" sz="1200" b="1" dirty="0" smtClean="0">
                  <a:solidFill>
                    <a:schemeClr val="tx1"/>
                  </a:solidFill>
                </a:rPr>
                <a:t>Aprobar diseño del curso SI184</a:t>
              </a:r>
              <a:r>
                <a:rPr lang="es-ES" sz="1200" dirty="0" smtClean="0">
                  <a:solidFill>
                    <a:schemeClr val="tx1"/>
                  </a:solidFill>
                </a:rPr>
                <a:t/>
              </a:r>
              <a:br>
                <a:rPr lang="es-ES" sz="1200" dirty="0" smtClean="0">
                  <a:solidFill>
                    <a:schemeClr val="tx1"/>
                  </a:solidFill>
                </a:rPr>
              </a:br>
              <a:r>
                <a:rPr lang="es-ES" sz="1200" dirty="0" smtClean="0">
                  <a:solidFill>
                    <a:schemeClr val="tx1"/>
                  </a:solidFill>
                </a:rPr>
                <a:t>[ </a:t>
              </a:r>
              <a:r>
                <a:rPr lang="es-ES" sz="1200" u="sng" dirty="0" smtClean="0">
                  <a:solidFill>
                    <a:schemeClr val="accent1">
                      <a:lumMod val="75000"/>
                    </a:schemeClr>
                  </a:solidFill>
                </a:rPr>
                <a:t>Auto asignar</a:t>
              </a:r>
              <a:r>
                <a:rPr lang="es-ES" sz="1200" dirty="0" smtClean="0">
                  <a:solidFill>
                    <a:schemeClr val="tx1"/>
                  </a:solidFill>
                </a:rPr>
                <a:t> ] [ </a:t>
              </a:r>
              <a:r>
                <a:rPr lang="es-ES" sz="1200" u="sng" dirty="0">
                  <a:solidFill>
                    <a:schemeClr val="accent1">
                      <a:lumMod val="75000"/>
                    </a:schemeClr>
                  </a:solidFill>
                </a:rPr>
                <a:t>Liberar</a:t>
              </a:r>
              <a:r>
                <a:rPr lang="es-ES" sz="1200" dirty="0" smtClean="0">
                  <a:solidFill>
                    <a:schemeClr val="tx1"/>
                  </a:solidFill>
                </a:rPr>
                <a:t> ] [ </a:t>
              </a:r>
              <a:r>
                <a:rPr lang="es-ES" sz="1200" u="sng" dirty="0">
                  <a:solidFill>
                    <a:schemeClr val="accent1">
                      <a:lumMod val="75000"/>
                    </a:schemeClr>
                  </a:solidFill>
                </a:rPr>
                <a:t>Ejecutar</a:t>
              </a:r>
              <a:r>
                <a:rPr lang="es-ES" sz="1200" dirty="0" smtClean="0">
                  <a:solidFill>
                    <a:schemeClr val="tx1"/>
                  </a:solidFill>
                </a:rPr>
                <a:t> ]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8001001" y="2424115"/>
              <a:ext cx="1200150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ianache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9201151" y="2424115"/>
              <a:ext cx="1200150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10401301" y="2424115"/>
              <a:ext cx="952499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dirty="0" smtClean="0">
                  <a:solidFill>
                    <a:schemeClr val="tx1"/>
                  </a:solidFill>
                </a:rPr>
                <a:t>12/01/2014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4124324" y="3952886"/>
            <a:ext cx="7124700" cy="504824"/>
            <a:chOff x="4229100" y="2424115"/>
            <a:chExt cx="7124700" cy="504824"/>
          </a:xfrm>
        </p:grpSpPr>
        <p:sp>
          <p:nvSpPr>
            <p:cNvPr id="15" name="Rectángulo 14"/>
            <p:cNvSpPr/>
            <p:nvPr/>
          </p:nvSpPr>
          <p:spPr>
            <a:xfrm>
              <a:off x="4229100" y="2424115"/>
              <a:ext cx="842963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00001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5072063" y="2424115"/>
              <a:ext cx="2928937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ES" sz="1200" b="1" dirty="0" smtClean="0">
                  <a:solidFill>
                    <a:schemeClr val="tx1"/>
                  </a:solidFill>
                </a:rPr>
                <a:t>Aprobar nueva currícula</a:t>
              </a:r>
              <a:r>
                <a:rPr lang="es-ES" sz="1200" dirty="0" smtClean="0">
                  <a:solidFill>
                    <a:schemeClr val="tx1"/>
                  </a:solidFill>
                </a:rPr>
                <a:t/>
              </a:r>
              <a:br>
                <a:rPr lang="es-ES" sz="1200" dirty="0" smtClean="0">
                  <a:solidFill>
                    <a:schemeClr val="tx1"/>
                  </a:solidFill>
                </a:rPr>
              </a:br>
              <a:r>
                <a:rPr lang="es-ES" sz="1200" dirty="0" smtClean="0">
                  <a:solidFill>
                    <a:schemeClr val="tx1"/>
                  </a:solidFill>
                </a:rPr>
                <a:t>[ </a:t>
              </a:r>
              <a:r>
                <a:rPr lang="es-ES" sz="1200" u="sng" dirty="0" smtClean="0">
                  <a:solidFill>
                    <a:schemeClr val="accent1">
                      <a:lumMod val="75000"/>
                    </a:schemeClr>
                  </a:solidFill>
                </a:rPr>
                <a:t>Auto asignar</a:t>
              </a:r>
              <a:r>
                <a:rPr lang="es-ES" sz="1200" dirty="0" smtClean="0">
                  <a:solidFill>
                    <a:schemeClr val="tx1"/>
                  </a:solidFill>
                </a:rPr>
                <a:t> ] [ </a:t>
              </a:r>
              <a:r>
                <a:rPr lang="es-ES" sz="1200" u="sng" dirty="0">
                  <a:solidFill>
                    <a:schemeClr val="accent1">
                      <a:lumMod val="75000"/>
                    </a:schemeClr>
                  </a:solidFill>
                </a:rPr>
                <a:t>Liberar</a:t>
              </a:r>
              <a:r>
                <a:rPr lang="es-ES" sz="1200" dirty="0" smtClean="0">
                  <a:solidFill>
                    <a:schemeClr val="tx1"/>
                  </a:solidFill>
                </a:rPr>
                <a:t> ] [ </a:t>
              </a:r>
              <a:r>
                <a:rPr lang="es-ES" sz="1200" u="sng" dirty="0">
                  <a:solidFill>
                    <a:schemeClr val="accent1">
                      <a:lumMod val="75000"/>
                    </a:schemeClr>
                  </a:solidFill>
                </a:rPr>
                <a:t>Ejecutar</a:t>
              </a:r>
              <a:r>
                <a:rPr lang="es-ES" sz="1200" dirty="0" smtClean="0">
                  <a:solidFill>
                    <a:schemeClr val="tx1"/>
                  </a:solidFill>
                </a:rPr>
                <a:t> ]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8001001" y="2424115"/>
              <a:ext cx="1200150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jperez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9201151" y="2424115"/>
              <a:ext cx="1200150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ianache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10401301" y="2424115"/>
              <a:ext cx="952499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dirty="0" smtClean="0">
                  <a:solidFill>
                    <a:schemeClr val="tx1"/>
                  </a:solidFill>
                </a:rPr>
                <a:t>12/04/2014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Rectángulo redondeado 21"/>
          <p:cNvSpPr/>
          <p:nvPr/>
        </p:nvSpPr>
        <p:spPr>
          <a:xfrm>
            <a:off x="10448924" y="2776539"/>
            <a:ext cx="800100" cy="2571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New task</a:t>
            </a:r>
          </a:p>
        </p:txBody>
      </p:sp>
      <p:grpSp>
        <p:nvGrpSpPr>
          <p:cNvPr id="27" name="Grupo 26"/>
          <p:cNvGrpSpPr/>
          <p:nvPr/>
        </p:nvGrpSpPr>
        <p:grpSpPr>
          <a:xfrm>
            <a:off x="4124324" y="2776538"/>
            <a:ext cx="2421732" cy="257175"/>
            <a:chOff x="2571750" y="4100513"/>
            <a:chExt cx="2421732" cy="257175"/>
          </a:xfrm>
        </p:grpSpPr>
        <p:sp>
          <p:nvSpPr>
            <p:cNvPr id="23" name="Rectángulo redondeado 22"/>
            <p:cNvSpPr/>
            <p:nvPr/>
          </p:nvSpPr>
          <p:spPr>
            <a:xfrm>
              <a:off x="3464719" y="4100513"/>
              <a:ext cx="642938" cy="25717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Table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ángulo redondeado 23"/>
            <p:cNvSpPr/>
            <p:nvPr/>
          </p:nvSpPr>
          <p:spPr>
            <a:xfrm>
              <a:off x="4229100" y="4100513"/>
              <a:ext cx="764382" cy="25717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Calendar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ángulo 25"/>
            <p:cNvSpPr/>
            <p:nvPr/>
          </p:nvSpPr>
          <p:spPr>
            <a:xfrm>
              <a:off x="2571750" y="4100513"/>
              <a:ext cx="842963" cy="257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sz="1200" b="1" dirty="0" smtClean="0">
                  <a:solidFill>
                    <a:schemeClr val="tx1"/>
                  </a:solidFill>
                </a:rPr>
                <a:t>View as: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Rectángulo redondeado 27"/>
          <p:cNvSpPr/>
          <p:nvPr/>
        </p:nvSpPr>
        <p:spPr>
          <a:xfrm>
            <a:off x="838201" y="2371726"/>
            <a:ext cx="3014662" cy="3857624"/>
          </a:xfrm>
          <a:prstGeom prst="roundRect">
            <a:avLst>
              <a:gd name="adj" fmla="val 4691"/>
            </a:avLst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>
                <a:solidFill>
                  <a:schemeClr val="tx1"/>
                </a:solidFill>
              </a:rPr>
              <a:t>[Analíticas </a:t>
            </a:r>
            <a:r>
              <a:rPr lang="es-ES" dirty="0" smtClean="0">
                <a:solidFill>
                  <a:schemeClr val="tx1"/>
                </a:solidFill>
              </a:rPr>
              <a:t>de Trabajo]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838200" y="1528763"/>
            <a:ext cx="3014663" cy="6429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[ LOGO ]</a:t>
            </a:r>
            <a:endParaRPr lang="es-ES" dirty="0"/>
          </a:p>
        </p:txBody>
      </p:sp>
      <p:sp>
        <p:nvSpPr>
          <p:cNvPr id="30" name="Rectángulo 29"/>
          <p:cNvSpPr/>
          <p:nvPr/>
        </p:nvSpPr>
        <p:spPr>
          <a:xfrm>
            <a:off x="3852863" y="1528762"/>
            <a:ext cx="7500937" cy="6429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1400" dirty="0" err="1" smtClean="0"/>
              <a:t>Welcome</a:t>
            </a:r>
            <a:r>
              <a:rPr lang="es-ES" sz="1400" dirty="0" smtClean="0"/>
              <a:t> “</a:t>
            </a:r>
            <a:r>
              <a:rPr lang="es-ES" sz="1400" u="sng" dirty="0" smtClean="0">
                <a:solidFill>
                  <a:schemeClr val="accent1">
                    <a:lumMod val="75000"/>
                  </a:schemeClr>
                </a:solidFill>
              </a:rPr>
              <a:t>ianache</a:t>
            </a:r>
            <a:r>
              <a:rPr lang="es-ES" sz="1400" dirty="0" smtClean="0"/>
              <a:t>” </a:t>
            </a:r>
            <a:r>
              <a:rPr lang="es-ES" sz="1400" dirty="0"/>
              <a:t>| </a:t>
            </a:r>
            <a:r>
              <a:rPr lang="es-ES" sz="1400" u="sng" dirty="0" smtClean="0">
                <a:solidFill>
                  <a:schemeClr val="accent1">
                    <a:lumMod val="75000"/>
                  </a:schemeClr>
                </a:solidFill>
              </a:rPr>
              <a:t>Administración</a:t>
            </a:r>
            <a:r>
              <a:rPr lang="es-E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1400" dirty="0" smtClean="0"/>
              <a:t>| </a:t>
            </a:r>
            <a:r>
              <a:rPr lang="es-ES" sz="1400" u="sng" dirty="0" err="1" smtClean="0">
                <a:solidFill>
                  <a:schemeClr val="accent1">
                    <a:lumMod val="75000"/>
                  </a:schemeClr>
                </a:solidFill>
              </a:rPr>
              <a:t>Logout</a:t>
            </a:r>
            <a:endParaRPr lang="es-ES" sz="14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838200" y="6356750"/>
            <a:ext cx="10515599" cy="372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Business </a:t>
            </a:r>
            <a:r>
              <a:rPr lang="es-ES" sz="1200" dirty="0" err="1" smtClean="0">
                <a:solidFill>
                  <a:schemeClr val="tx1"/>
                </a:solidFill>
              </a:rPr>
              <a:t>Process</a:t>
            </a:r>
            <a:r>
              <a:rPr lang="es-ES" sz="1200" dirty="0" smtClean="0">
                <a:solidFill>
                  <a:schemeClr val="tx1"/>
                </a:solidFill>
              </a:rPr>
              <a:t> Management – Business Task Manager</a:t>
            </a:r>
            <a:br>
              <a:rPr lang="es-ES" sz="1200" dirty="0" smtClean="0">
                <a:solidFill>
                  <a:schemeClr val="tx1"/>
                </a:solidFill>
              </a:rPr>
            </a:br>
            <a:r>
              <a:rPr lang="es-ES" sz="1200" dirty="0" smtClean="0">
                <a:solidFill>
                  <a:schemeClr val="tx1"/>
                </a:solidFill>
              </a:rPr>
              <a:t>Copyright © Evolución del Software 2014</a:t>
            </a:r>
            <a:endParaRPr lang="es-ES" sz="1200" dirty="0">
              <a:solidFill>
                <a:schemeClr val="tx1"/>
              </a:solidFill>
            </a:endParaRPr>
          </a:p>
        </p:txBody>
      </p:sp>
      <p:grpSp>
        <p:nvGrpSpPr>
          <p:cNvPr id="38" name="Grupo 37"/>
          <p:cNvGrpSpPr/>
          <p:nvPr/>
        </p:nvGrpSpPr>
        <p:grpSpPr>
          <a:xfrm>
            <a:off x="9882189" y="4507126"/>
            <a:ext cx="1366835" cy="342890"/>
            <a:chOff x="7572375" y="4507126"/>
            <a:chExt cx="1366835" cy="342890"/>
          </a:xfrm>
        </p:grpSpPr>
        <p:sp>
          <p:nvSpPr>
            <p:cNvPr id="34" name="Rectángulo 33"/>
            <p:cNvSpPr/>
            <p:nvPr/>
          </p:nvSpPr>
          <p:spPr>
            <a:xfrm>
              <a:off x="7572375" y="4507126"/>
              <a:ext cx="323849" cy="3428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>
                  <a:solidFill>
                    <a:schemeClr val="tx1"/>
                  </a:solidFill>
                </a:rPr>
                <a:t>|&lt;</a:t>
              </a:r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7924800" y="4507126"/>
              <a:ext cx="323849" cy="3428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 smtClean="0">
                  <a:solidFill>
                    <a:schemeClr val="tx1"/>
                  </a:solidFill>
                </a:rPr>
                <a:t>&lt;</a:t>
              </a:r>
              <a:endParaRPr lang="es-E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8262936" y="4507126"/>
              <a:ext cx="323849" cy="3428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 smtClean="0">
                  <a:solidFill>
                    <a:schemeClr val="tx1"/>
                  </a:solidFill>
                </a:rPr>
                <a:t>&gt;</a:t>
              </a:r>
              <a:endParaRPr lang="es-E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ángulo 36"/>
            <p:cNvSpPr/>
            <p:nvPr/>
          </p:nvSpPr>
          <p:spPr>
            <a:xfrm>
              <a:off x="8615361" y="4507126"/>
              <a:ext cx="323849" cy="3428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 smtClean="0">
                  <a:solidFill>
                    <a:schemeClr val="tx1"/>
                  </a:solidFill>
                </a:rPr>
                <a:t>&gt;|</a:t>
              </a:r>
              <a:endParaRPr lang="es-ES" sz="11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679399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Ejemplo: Aplicación – proceso de negocio</a:t>
            </a:r>
            <a:endParaRPr lang="es-ES" dirty="0"/>
          </a:p>
        </p:txBody>
      </p:sp>
      <p:pic>
        <p:nvPicPr>
          <p:cNvPr id="3" name="Imagen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16684"/>
            <a:ext cx="10323195" cy="50841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6962731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588</Words>
  <Application>Microsoft Office PowerPoint</Application>
  <PresentationFormat>Personalizado</PresentationFormat>
  <Paragraphs>244</Paragraphs>
  <Slides>15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Business Process Management – Business Task Manager (BTM)</vt:lpstr>
      <vt:lpstr>Arquitectura Lógica del Producto</vt:lpstr>
      <vt:lpstr>Componente de la Arquitectura</vt:lpstr>
      <vt:lpstr>Organización de la Implementación Maven</vt:lpstr>
      <vt:lpstr>Diapositiva 5</vt:lpstr>
      <vt:lpstr>Servicios SOA</vt:lpstr>
      <vt:lpstr>Concepto Visual del Producto</vt:lpstr>
      <vt:lpstr>Worklist Portal</vt:lpstr>
      <vt:lpstr>Ejemplo: Aplicación – proceso de negocio</vt:lpstr>
      <vt:lpstr>Un ejemplo de una My Task List: Alumno</vt:lpstr>
      <vt:lpstr>Ciclo de Vida de una Tarea Humana</vt:lpstr>
      <vt:lpstr>Diapositiva 12</vt:lpstr>
      <vt:lpstr>Definición de los estados</vt:lpstr>
      <vt:lpstr>Esquema de Comunicación</vt:lpstr>
      <vt:lpstr>Comunicación Asíncrona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Process Management – Business Task Manager (BTM)</dc:title>
  <dc:creator>USUARIO</dc:creator>
  <cp:lastModifiedBy>User</cp:lastModifiedBy>
  <cp:revision>48</cp:revision>
  <dcterms:created xsi:type="dcterms:W3CDTF">2014-09-20T20:23:46Z</dcterms:created>
  <dcterms:modified xsi:type="dcterms:W3CDTF">2014-10-17T21:51:20Z</dcterms:modified>
</cp:coreProperties>
</file>