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BDAE4-6EA4-40D6-BCE1-AA6A866A51DC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1D539-097F-48EF-88C5-1A2317DAC9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36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1D539-097F-48EF-88C5-1A2317DAC9C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99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8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08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12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35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51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657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20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253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552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71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50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95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Business </a:t>
            </a:r>
            <a:r>
              <a:rPr lang="es-ES" dirty="0" err="1" smtClean="0"/>
              <a:t>Process</a:t>
            </a:r>
            <a:r>
              <a:rPr lang="es-ES" dirty="0" smtClean="0"/>
              <a:t> Management – Business Task Manager (BTM)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>
                <a:solidFill>
                  <a:schemeClr val="accent1">
                    <a:lumMod val="75000"/>
                  </a:schemeClr>
                </a:solidFill>
              </a:rPr>
              <a:t>Concepto de Arquitectura de la Solución</a:t>
            </a:r>
            <a:endParaRPr lang="es-E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26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redondeado 32"/>
          <p:cNvSpPr/>
          <p:nvPr/>
        </p:nvSpPr>
        <p:spPr>
          <a:xfrm>
            <a:off x="642938" y="3535603"/>
            <a:ext cx="10710862" cy="2010690"/>
          </a:xfrm>
          <a:prstGeom prst="roundRect">
            <a:avLst>
              <a:gd name="adj" fmla="val 3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dirty="0" smtClean="0"/>
              <a:t>Servicios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838200" y="1247772"/>
            <a:ext cx="10515600" cy="1138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Canales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2700338" y="1371595"/>
            <a:ext cx="4029075" cy="90725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2817"/>
            <a:ext cx="10515600" cy="1325563"/>
          </a:xfrm>
        </p:spPr>
        <p:txBody>
          <a:bodyPr/>
          <a:lstStyle/>
          <a:p>
            <a:r>
              <a:rPr lang="es-ES" dirty="0" smtClean="0"/>
              <a:t>Arquitectura Lógica del Producto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1782" y="1529827"/>
            <a:ext cx="771525" cy="64088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156" y="1510021"/>
            <a:ext cx="400688" cy="64088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666" y="1467804"/>
            <a:ext cx="976959" cy="725318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838200" y="2482175"/>
            <a:ext cx="10515600" cy="957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Aplicaciones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3865883" y="2653624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Worklist</a:t>
            </a:r>
            <a:endParaRPr lang="es-ES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7142105" y="2653624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Native</a:t>
            </a:r>
            <a:r>
              <a:rPr lang="es-ES" dirty="0" smtClean="0"/>
              <a:t> App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06450" y="1615555"/>
            <a:ext cx="771525" cy="64088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667" y="1595749"/>
            <a:ext cx="400688" cy="640883"/>
          </a:xfrm>
          <a:prstGeom prst="rect">
            <a:avLst/>
          </a:prstGeom>
        </p:spPr>
      </p:pic>
      <p:cxnSp>
        <p:nvCxnSpPr>
          <p:cNvPr id="15" name="Conector angular 14"/>
          <p:cNvCxnSpPr>
            <a:stCxn id="12" idx="2"/>
            <a:endCxn id="11" idx="0"/>
          </p:cNvCxnSpPr>
          <p:nvPr/>
        </p:nvCxnSpPr>
        <p:spPr>
          <a:xfrm rot="5400000">
            <a:off x="7793620" y="2455031"/>
            <a:ext cx="397186" cy="1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redondeado 19"/>
          <p:cNvSpPr/>
          <p:nvPr/>
        </p:nvSpPr>
        <p:spPr>
          <a:xfrm>
            <a:off x="9353557" y="2653624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Native</a:t>
            </a:r>
            <a:r>
              <a:rPr lang="es-ES" dirty="0" smtClean="0"/>
              <a:t> App</a:t>
            </a:r>
            <a:endParaRPr lang="es-ES" dirty="0"/>
          </a:p>
        </p:txBody>
      </p:sp>
      <p:cxnSp>
        <p:nvCxnSpPr>
          <p:cNvPr id="24" name="Conector recto de flecha 23"/>
          <p:cNvCxnSpPr>
            <a:stCxn id="13" idx="2"/>
            <a:endCxn id="20" idx="0"/>
          </p:cNvCxnSpPr>
          <p:nvPr/>
        </p:nvCxnSpPr>
        <p:spPr>
          <a:xfrm>
            <a:off x="10198011" y="2236632"/>
            <a:ext cx="5653" cy="4169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25" idx="2"/>
            <a:endCxn id="10" idx="0"/>
          </p:cNvCxnSpPr>
          <p:nvPr/>
        </p:nvCxnSpPr>
        <p:spPr>
          <a:xfrm>
            <a:off x="4714876" y="2278850"/>
            <a:ext cx="1114" cy="3747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redondeado 28"/>
          <p:cNvSpPr/>
          <p:nvPr/>
        </p:nvSpPr>
        <p:spPr>
          <a:xfrm>
            <a:off x="1114425" y="3564179"/>
            <a:ext cx="10044113" cy="957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Servicios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1114425" y="4546167"/>
            <a:ext cx="10044113" cy="957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Componentes</a:t>
            </a:r>
            <a:b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de Servicios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838200" y="5642459"/>
            <a:ext cx="10515600" cy="957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Backend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Cilindro 31"/>
          <p:cNvSpPr/>
          <p:nvPr/>
        </p:nvSpPr>
        <p:spPr>
          <a:xfrm>
            <a:off x="6030174" y="5856771"/>
            <a:ext cx="1800225" cy="5286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BTM_MDS</a:t>
            </a:r>
            <a:endParaRPr lang="es-ES" sz="16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8297454" y="3735627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REST API</a:t>
            </a:r>
            <a:endParaRPr lang="es-ES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3857625" y="3717492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SOA API</a:t>
            </a:r>
            <a:endParaRPr lang="es-ES" dirty="0"/>
          </a:p>
        </p:txBody>
      </p:sp>
      <p:cxnSp>
        <p:nvCxnSpPr>
          <p:cNvPr id="38" name="Conector recto de flecha 37"/>
          <p:cNvCxnSpPr>
            <a:stCxn id="10" idx="2"/>
            <a:endCxn id="36" idx="0"/>
          </p:cNvCxnSpPr>
          <p:nvPr/>
        </p:nvCxnSpPr>
        <p:spPr>
          <a:xfrm flipH="1">
            <a:off x="4707732" y="3267987"/>
            <a:ext cx="8258" cy="44950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39"/>
          <p:cNvCxnSpPr>
            <a:stCxn id="11" idx="2"/>
            <a:endCxn id="35" idx="1"/>
          </p:cNvCxnSpPr>
          <p:nvPr/>
        </p:nvCxnSpPr>
        <p:spPr>
          <a:xfrm rot="16200000" flipH="1">
            <a:off x="7757422" y="3502777"/>
            <a:ext cx="774822" cy="305242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stCxn id="20" idx="2"/>
            <a:endCxn id="35" idx="3"/>
          </p:cNvCxnSpPr>
          <p:nvPr/>
        </p:nvCxnSpPr>
        <p:spPr>
          <a:xfrm rot="5400000">
            <a:off x="9713255" y="3552400"/>
            <a:ext cx="774822" cy="205997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redondeado 47"/>
          <p:cNvSpPr/>
          <p:nvPr/>
        </p:nvSpPr>
        <p:spPr>
          <a:xfrm>
            <a:off x="3865883" y="4659362"/>
            <a:ext cx="6131784" cy="293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EJB </a:t>
            </a:r>
          </a:p>
        </p:txBody>
      </p:sp>
      <p:sp>
        <p:nvSpPr>
          <p:cNvPr id="49" name="Rectángulo redondeado 48"/>
          <p:cNvSpPr/>
          <p:nvPr/>
        </p:nvSpPr>
        <p:spPr>
          <a:xfrm>
            <a:off x="3865883" y="5098726"/>
            <a:ext cx="6131784" cy="293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Data Access</a:t>
            </a:r>
            <a:endParaRPr lang="es-ES" sz="1400" dirty="0"/>
          </a:p>
        </p:txBody>
      </p:sp>
      <p:cxnSp>
        <p:nvCxnSpPr>
          <p:cNvPr id="51" name="Conector recto de flecha 50"/>
          <p:cNvCxnSpPr>
            <a:stCxn id="49" idx="2"/>
            <a:endCxn id="32" idx="1"/>
          </p:cNvCxnSpPr>
          <p:nvPr/>
        </p:nvCxnSpPr>
        <p:spPr>
          <a:xfrm flipH="1">
            <a:off x="6930287" y="5392173"/>
            <a:ext cx="1488" cy="4645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8" idx="2"/>
          </p:cNvCxnSpPr>
          <p:nvPr/>
        </p:nvCxnSpPr>
        <p:spPr>
          <a:xfrm flipH="1">
            <a:off x="6930286" y="4952809"/>
            <a:ext cx="1489" cy="14591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36" idx="2"/>
          </p:cNvCxnSpPr>
          <p:nvPr/>
        </p:nvCxnSpPr>
        <p:spPr>
          <a:xfrm flipH="1">
            <a:off x="4707731" y="4331855"/>
            <a:ext cx="1" cy="3275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35" idx="2"/>
          </p:cNvCxnSpPr>
          <p:nvPr/>
        </p:nvCxnSpPr>
        <p:spPr>
          <a:xfrm flipH="1">
            <a:off x="9147560" y="4349990"/>
            <a:ext cx="1" cy="3247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69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redondeado 28"/>
          <p:cNvSpPr/>
          <p:nvPr/>
        </p:nvSpPr>
        <p:spPr>
          <a:xfrm>
            <a:off x="942975" y="4873227"/>
            <a:ext cx="10272713" cy="1870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Capa de Datos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087"/>
          </a:xfrm>
        </p:spPr>
        <p:txBody>
          <a:bodyPr/>
          <a:lstStyle/>
          <a:p>
            <a:r>
              <a:rPr lang="es-ES" dirty="0" smtClean="0"/>
              <a:t>Componente de la Arquitectura</a:t>
            </a:r>
            <a:endParaRPr lang="es-ES" dirty="0"/>
          </a:p>
        </p:txBody>
      </p:sp>
      <p:sp>
        <p:nvSpPr>
          <p:cNvPr id="3" name="Rectángulo redondeado 2"/>
          <p:cNvSpPr/>
          <p:nvPr/>
        </p:nvSpPr>
        <p:spPr>
          <a:xfrm>
            <a:off x="4581530" y="3914774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worklist-ejb</a:t>
            </a:r>
            <a:endParaRPr lang="es-ES" dirty="0"/>
          </a:p>
        </p:txBody>
      </p:sp>
      <p:sp>
        <p:nvSpPr>
          <p:cNvPr id="4" name="Rectángulo redondeado 3"/>
          <p:cNvSpPr/>
          <p:nvPr/>
        </p:nvSpPr>
        <p:spPr>
          <a:xfrm>
            <a:off x="4581531" y="5011338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worklist-dac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4581530" y="1830581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worklist</a:t>
            </a:r>
            <a:r>
              <a:rPr lang="es-ES" dirty="0"/>
              <a:t>-portal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2638430" y="2917624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worklist-ws</a:t>
            </a:r>
            <a:endParaRPr lang="es-ES" dirty="0"/>
          </a:p>
        </p:txBody>
      </p:sp>
      <p:cxnSp>
        <p:nvCxnSpPr>
          <p:cNvPr id="8" name="Conector recto de flecha 7"/>
          <p:cNvCxnSpPr>
            <a:stCxn id="5" idx="2"/>
            <a:endCxn id="3" idx="0"/>
          </p:cNvCxnSpPr>
          <p:nvPr/>
        </p:nvCxnSpPr>
        <p:spPr>
          <a:xfrm>
            <a:off x="5417349" y="2559244"/>
            <a:ext cx="0" cy="13555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3" idx="2"/>
            <a:endCxn id="4" idx="0"/>
          </p:cNvCxnSpPr>
          <p:nvPr/>
        </p:nvCxnSpPr>
        <p:spPr>
          <a:xfrm>
            <a:off x="5417349" y="4643437"/>
            <a:ext cx="1" cy="36790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ilindro 13"/>
          <p:cNvSpPr/>
          <p:nvPr/>
        </p:nvSpPr>
        <p:spPr>
          <a:xfrm>
            <a:off x="4517237" y="6085370"/>
            <a:ext cx="1800225" cy="5286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BTM_MDS</a:t>
            </a:r>
            <a:endParaRPr lang="es-ES" sz="1600" dirty="0"/>
          </a:p>
        </p:txBody>
      </p:sp>
      <p:cxnSp>
        <p:nvCxnSpPr>
          <p:cNvPr id="16" name="Conector recto de flecha 15"/>
          <p:cNvCxnSpPr>
            <a:stCxn id="4" idx="2"/>
            <a:endCxn id="14" idx="1"/>
          </p:cNvCxnSpPr>
          <p:nvPr/>
        </p:nvCxnSpPr>
        <p:spPr>
          <a:xfrm>
            <a:off x="5417350" y="5740001"/>
            <a:ext cx="0" cy="3453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redondeado 18"/>
          <p:cNvSpPr/>
          <p:nvPr/>
        </p:nvSpPr>
        <p:spPr>
          <a:xfrm>
            <a:off x="7333073" y="2886624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worklist-rest</a:t>
            </a:r>
            <a:endParaRPr lang="es-ES" dirty="0"/>
          </a:p>
        </p:txBody>
      </p:sp>
      <p:cxnSp>
        <p:nvCxnSpPr>
          <p:cNvPr id="25" name="Conector angular 24"/>
          <p:cNvCxnSpPr>
            <a:stCxn id="6" idx="2"/>
            <a:endCxn id="3" idx="1"/>
          </p:cNvCxnSpPr>
          <p:nvPr/>
        </p:nvCxnSpPr>
        <p:spPr>
          <a:xfrm rot="16200000" flipH="1">
            <a:off x="3711480" y="3409055"/>
            <a:ext cx="632819" cy="1107281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stCxn id="19" idx="2"/>
            <a:endCxn id="3" idx="3"/>
          </p:cNvCxnSpPr>
          <p:nvPr/>
        </p:nvCxnSpPr>
        <p:spPr>
          <a:xfrm rot="5400000">
            <a:off x="6879121" y="2989334"/>
            <a:ext cx="663819" cy="1915725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redondeado 31"/>
          <p:cNvSpPr/>
          <p:nvPr/>
        </p:nvSpPr>
        <p:spPr>
          <a:xfrm>
            <a:off x="942974" y="3804043"/>
            <a:ext cx="10272713" cy="953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Componentes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ectángulo redondeado 39"/>
          <p:cNvSpPr/>
          <p:nvPr/>
        </p:nvSpPr>
        <p:spPr>
          <a:xfrm>
            <a:off x="942973" y="2764452"/>
            <a:ext cx="10272713" cy="953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Servicios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Rectángulo redondeado 41"/>
          <p:cNvSpPr/>
          <p:nvPr/>
        </p:nvSpPr>
        <p:spPr>
          <a:xfrm>
            <a:off x="7333072" y="1793629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worklist-mobile</a:t>
            </a:r>
            <a:endParaRPr lang="es-ES" dirty="0"/>
          </a:p>
        </p:txBody>
      </p:sp>
      <p:cxnSp>
        <p:nvCxnSpPr>
          <p:cNvPr id="44" name="Conector recto de flecha 43"/>
          <p:cNvCxnSpPr>
            <a:stCxn id="42" idx="2"/>
            <a:endCxn id="19" idx="0"/>
          </p:cNvCxnSpPr>
          <p:nvPr/>
        </p:nvCxnSpPr>
        <p:spPr>
          <a:xfrm>
            <a:off x="8168891" y="2522292"/>
            <a:ext cx="1" cy="3643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redondeado 44"/>
          <p:cNvSpPr/>
          <p:nvPr/>
        </p:nvSpPr>
        <p:spPr>
          <a:xfrm>
            <a:off x="959643" y="1680981"/>
            <a:ext cx="10272713" cy="953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Aplicaciones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7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Organización de la Implementación </a:t>
            </a:r>
            <a:r>
              <a:rPr lang="es-ES" dirty="0" err="1" smtClean="0"/>
              <a:t>Maven</a:t>
            </a:r>
            <a:endParaRPr lang="es-ES" dirty="0"/>
          </a:p>
        </p:txBody>
      </p:sp>
      <p:sp>
        <p:nvSpPr>
          <p:cNvPr id="3" name="Rectángulo redondeado 2"/>
          <p:cNvSpPr/>
          <p:nvPr/>
        </p:nvSpPr>
        <p:spPr>
          <a:xfrm>
            <a:off x="7996225" y="3120602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ejb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worklist-ejb</a:t>
            </a:r>
            <a:endParaRPr lang="es-ES" sz="16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898327" y="3120604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jar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worklist-dac</a:t>
            </a:r>
            <a:endParaRPr lang="es-ES" sz="16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4424363" y="3120604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war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</a:t>
            </a:r>
            <a:r>
              <a:rPr lang="es-ES" sz="1600" dirty="0" smtClean="0"/>
              <a:t>-portal</a:t>
            </a:r>
            <a:endParaRPr lang="es-ES" sz="16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2638430" y="3120608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war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worklist-ws</a:t>
            </a:r>
            <a:endParaRPr lang="es-ES" sz="16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210294" y="3120603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war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worklist-rest</a:t>
            </a:r>
            <a:endParaRPr lang="es-ES" sz="16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4347574" y="4347539"/>
            <a:ext cx="1825216" cy="72866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&lt;</a:t>
            </a:r>
            <a:r>
              <a:rPr lang="es-ES" sz="1600" dirty="0" err="1"/>
              <a:t>pom</a:t>
            </a:r>
            <a:r>
              <a:rPr lang="es-ES" sz="1600" dirty="0"/>
              <a:t>&gt;</a:t>
            </a:r>
            <a:br>
              <a:rPr lang="es-ES" sz="1600" dirty="0"/>
            </a:br>
            <a:r>
              <a:rPr lang="es-ES" sz="1600" dirty="0" err="1"/>
              <a:t>worklist-mobile</a:t>
            </a:r>
            <a:endParaRPr lang="es-ES" sz="16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4424952" y="1781725"/>
            <a:ext cx="1671637" cy="72866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pom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</a:t>
            </a:r>
            <a:endParaRPr lang="es-ES" sz="1600" dirty="0"/>
          </a:p>
        </p:txBody>
      </p:sp>
      <p:cxnSp>
        <p:nvCxnSpPr>
          <p:cNvPr id="21" name="Conector angular 20"/>
          <p:cNvCxnSpPr>
            <a:stCxn id="16" idx="2"/>
            <a:endCxn id="6" idx="0"/>
          </p:cNvCxnSpPr>
          <p:nvPr/>
        </p:nvCxnSpPr>
        <p:spPr>
          <a:xfrm rot="5400000">
            <a:off x="4062400" y="1922237"/>
            <a:ext cx="610220" cy="1786522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redondeado 21"/>
          <p:cNvSpPr/>
          <p:nvPr/>
        </p:nvSpPr>
        <p:spPr>
          <a:xfrm>
            <a:off x="2473230" y="5574473"/>
            <a:ext cx="1825216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&lt;app&gt;</a:t>
            </a:r>
            <a:br>
              <a:rPr lang="es-ES" sz="1600" dirty="0" smtClean="0"/>
            </a:br>
            <a:r>
              <a:rPr lang="es-ES" sz="1600" dirty="0" err="1" smtClean="0"/>
              <a:t>worklist-ios</a:t>
            </a:r>
            <a:endParaRPr lang="es-ES" sz="16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6210294" y="5574474"/>
            <a:ext cx="1825216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&lt;app&gt;</a:t>
            </a:r>
            <a:br>
              <a:rPr lang="es-ES" sz="1600" dirty="0" smtClean="0"/>
            </a:br>
            <a:r>
              <a:rPr lang="es-ES" sz="1600" dirty="0" err="1" smtClean="0"/>
              <a:t>worklist-android</a:t>
            </a:r>
            <a:endParaRPr lang="es-ES" sz="1600" dirty="0"/>
          </a:p>
        </p:txBody>
      </p:sp>
      <p:cxnSp>
        <p:nvCxnSpPr>
          <p:cNvPr id="25" name="Conector angular 24"/>
          <p:cNvCxnSpPr>
            <a:stCxn id="13" idx="2"/>
            <a:endCxn id="23" idx="0"/>
          </p:cNvCxnSpPr>
          <p:nvPr/>
        </p:nvCxnSpPr>
        <p:spPr>
          <a:xfrm rot="16200000" flipH="1">
            <a:off x="5942406" y="4393978"/>
            <a:ext cx="498272" cy="1862720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13" idx="2"/>
            <a:endCxn id="22" idx="0"/>
          </p:cNvCxnSpPr>
          <p:nvPr/>
        </p:nvCxnSpPr>
        <p:spPr>
          <a:xfrm rot="5400000">
            <a:off x="4073875" y="4388165"/>
            <a:ext cx="498271" cy="1874344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16" idx="2"/>
            <a:endCxn id="3" idx="0"/>
          </p:cNvCxnSpPr>
          <p:nvPr/>
        </p:nvCxnSpPr>
        <p:spPr>
          <a:xfrm rot="16200000" flipH="1">
            <a:off x="6741300" y="1029858"/>
            <a:ext cx="610214" cy="3571273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16" idx="2"/>
            <a:endCxn id="10" idx="0"/>
          </p:cNvCxnSpPr>
          <p:nvPr/>
        </p:nvCxnSpPr>
        <p:spPr>
          <a:xfrm rot="16200000" flipH="1">
            <a:off x="5848335" y="1922824"/>
            <a:ext cx="610215" cy="1785342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>
            <a:stCxn id="16" idx="2"/>
            <a:endCxn id="5" idx="0"/>
          </p:cNvCxnSpPr>
          <p:nvPr/>
        </p:nvCxnSpPr>
        <p:spPr>
          <a:xfrm rot="5400000">
            <a:off x="4955369" y="2815202"/>
            <a:ext cx="610216" cy="589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r 35"/>
          <p:cNvCxnSpPr>
            <a:stCxn id="16" idx="2"/>
            <a:endCxn id="4" idx="0"/>
          </p:cNvCxnSpPr>
          <p:nvPr/>
        </p:nvCxnSpPr>
        <p:spPr>
          <a:xfrm rot="5400000">
            <a:off x="3192351" y="1052184"/>
            <a:ext cx="610216" cy="3526625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redondeado 50"/>
          <p:cNvSpPr/>
          <p:nvPr/>
        </p:nvSpPr>
        <p:spPr>
          <a:xfrm>
            <a:off x="9782154" y="3110457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ear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worklist-ear</a:t>
            </a:r>
            <a:endParaRPr lang="es-ES" sz="1600" dirty="0"/>
          </a:p>
        </p:txBody>
      </p:sp>
      <p:cxnSp>
        <p:nvCxnSpPr>
          <p:cNvPr id="53" name="Conector angular 52"/>
          <p:cNvCxnSpPr>
            <a:stCxn id="16" idx="2"/>
            <a:endCxn id="51" idx="0"/>
          </p:cNvCxnSpPr>
          <p:nvPr/>
        </p:nvCxnSpPr>
        <p:spPr>
          <a:xfrm rot="16200000" flipH="1">
            <a:off x="7639338" y="131821"/>
            <a:ext cx="600069" cy="5357202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46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714375" y="1400176"/>
            <a:ext cx="10772775" cy="5329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redondeado 32"/>
          <p:cNvSpPr/>
          <p:nvPr/>
        </p:nvSpPr>
        <p:spPr>
          <a:xfrm>
            <a:off x="5667373" y="2371726"/>
            <a:ext cx="2062165" cy="3690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Business Activity Monitoring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4124324" y="2371726"/>
            <a:ext cx="1528763" cy="3690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My Tasklist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3981450" y="2657475"/>
            <a:ext cx="7372350" cy="2257426"/>
          </a:xfrm>
          <a:prstGeom prst="roundRect">
            <a:avLst>
              <a:gd name="adj" fmla="val 2602"/>
            </a:avLst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Worklist</a:t>
            </a:r>
            <a:r>
              <a:rPr lang="es-ES" dirty="0" smtClean="0"/>
              <a:t> Portal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4124324" y="3086109"/>
            <a:ext cx="842963" cy="357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Task ID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967287" y="3086109"/>
            <a:ext cx="2928937" cy="357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tx1"/>
                </a:solidFill>
              </a:rPr>
              <a:t>Task title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896225" y="3086109"/>
            <a:ext cx="1200150" cy="357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tx1"/>
                </a:solidFill>
              </a:rPr>
              <a:t>Owner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096375" y="3086109"/>
            <a:ext cx="1200150" cy="357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tx1"/>
                </a:solidFill>
              </a:rPr>
              <a:t>Assignee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296525" y="3086109"/>
            <a:ext cx="952499" cy="357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tx1"/>
                </a:solidFill>
              </a:rPr>
              <a:t>Due date</a:t>
            </a:r>
            <a:endParaRPr lang="es-ES" sz="1200" dirty="0">
              <a:solidFill>
                <a:schemeClr val="tx1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4124324" y="3452823"/>
            <a:ext cx="7124700" cy="504824"/>
            <a:chOff x="4229100" y="2424115"/>
            <a:chExt cx="7124700" cy="504824"/>
          </a:xfrm>
        </p:grpSpPr>
        <p:sp>
          <p:nvSpPr>
            <p:cNvPr id="8" name="Rectángulo 7"/>
            <p:cNvSpPr/>
            <p:nvPr/>
          </p:nvSpPr>
          <p:spPr>
            <a:xfrm>
              <a:off x="4229100" y="2424115"/>
              <a:ext cx="842963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00001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5072063" y="2424115"/>
              <a:ext cx="2928937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200" b="1" dirty="0" smtClean="0">
                  <a:solidFill>
                    <a:schemeClr val="tx1"/>
                  </a:solidFill>
                </a:rPr>
                <a:t>Aprobar diseño del curso SI184</a:t>
              </a:r>
              <a:r>
                <a:rPr lang="es-ES" sz="1200" dirty="0" smtClean="0">
                  <a:solidFill>
                    <a:schemeClr val="tx1"/>
                  </a:solidFill>
                </a:rPr>
                <a:t/>
              </a:r>
              <a:br>
                <a:rPr lang="es-ES" sz="1200" dirty="0" smtClean="0">
                  <a:solidFill>
                    <a:schemeClr val="tx1"/>
                  </a:solidFill>
                </a:rPr>
              </a:br>
              <a:r>
                <a:rPr lang="es-ES" sz="1200" dirty="0" smtClean="0">
                  <a:solidFill>
                    <a:schemeClr val="tx1"/>
                  </a:solidFill>
                </a:rPr>
                <a:t>[ </a:t>
              </a:r>
              <a:r>
                <a:rPr lang="es-ES" sz="1200" u="sng" dirty="0" smtClean="0">
                  <a:solidFill>
                    <a:schemeClr val="accent1">
                      <a:lumMod val="75000"/>
                    </a:schemeClr>
                  </a:solidFill>
                </a:rPr>
                <a:t>Auto asignar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Liberar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Ejecutar</a:t>
              </a:r>
              <a:r>
                <a:rPr lang="es-ES" sz="1200" dirty="0" smtClean="0">
                  <a:solidFill>
                    <a:schemeClr val="tx1"/>
                  </a:solidFill>
                </a:rPr>
                <a:t> ]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800100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ianache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920115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0401301" y="2424115"/>
              <a:ext cx="952499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12/01/2014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124324" y="3952886"/>
            <a:ext cx="7124700" cy="504824"/>
            <a:chOff x="4229100" y="2424115"/>
            <a:chExt cx="7124700" cy="504824"/>
          </a:xfrm>
        </p:grpSpPr>
        <p:sp>
          <p:nvSpPr>
            <p:cNvPr id="15" name="Rectángulo 14"/>
            <p:cNvSpPr/>
            <p:nvPr/>
          </p:nvSpPr>
          <p:spPr>
            <a:xfrm>
              <a:off x="4229100" y="2424115"/>
              <a:ext cx="842963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00001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5072063" y="2424115"/>
              <a:ext cx="2928937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200" b="1" dirty="0" smtClean="0">
                  <a:solidFill>
                    <a:schemeClr val="tx1"/>
                  </a:solidFill>
                </a:rPr>
                <a:t>Aprobar nueva currícula</a:t>
              </a:r>
              <a:r>
                <a:rPr lang="es-ES" sz="1200" dirty="0" smtClean="0">
                  <a:solidFill>
                    <a:schemeClr val="tx1"/>
                  </a:solidFill>
                </a:rPr>
                <a:t/>
              </a:r>
              <a:br>
                <a:rPr lang="es-ES" sz="1200" dirty="0" smtClean="0">
                  <a:solidFill>
                    <a:schemeClr val="tx1"/>
                  </a:solidFill>
                </a:rPr>
              </a:br>
              <a:r>
                <a:rPr lang="es-ES" sz="1200" dirty="0" smtClean="0">
                  <a:solidFill>
                    <a:schemeClr val="tx1"/>
                  </a:solidFill>
                </a:rPr>
                <a:t>[ </a:t>
              </a:r>
              <a:r>
                <a:rPr lang="es-ES" sz="1200" u="sng" dirty="0" smtClean="0">
                  <a:solidFill>
                    <a:schemeClr val="accent1">
                      <a:lumMod val="75000"/>
                    </a:schemeClr>
                  </a:solidFill>
                </a:rPr>
                <a:t>Auto asignar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Liberar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Ejecutar</a:t>
              </a:r>
              <a:r>
                <a:rPr lang="es-ES" sz="1200" dirty="0" smtClean="0">
                  <a:solidFill>
                    <a:schemeClr val="tx1"/>
                  </a:solidFill>
                </a:rPr>
                <a:t> ]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800100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jperez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920115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ianache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10401301" y="2424115"/>
              <a:ext cx="952499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12/04/2014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ectángulo redondeado 21"/>
          <p:cNvSpPr/>
          <p:nvPr/>
        </p:nvSpPr>
        <p:spPr>
          <a:xfrm>
            <a:off x="10448924" y="2776539"/>
            <a:ext cx="800100" cy="257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New task</a:t>
            </a:r>
          </a:p>
        </p:txBody>
      </p:sp>
      <p:grpSp>
        <p:nvGrpSpPr>
          <p:cNvPr id="27" name="Grupo 26"/>
          <p:cNvGrpSpPr/>
          <p:nvPr/>
        </p:nvGrpSpPr>
        <p:grpSpPr>
          <a:xfrm>
            <a:off x="4124324" y="2776538"/>
            <a:ext cx="2421732" cy="257175"/>
            <a:chOff x="2571750" y="4100513"/>
            <a:chExt cx="2421732" cy="257175"/>
          </a:xfrm>
        </p:grpSpPr>
        <p:sp>
          <p:nvSpPr>
            <p:cNvPr id="23" name="Rectángulo redondeado 22"/>
            <p:cNvSpPr/>
            <p:nvPr/>
          </p:nvSpPr>
          <p:spPr>
            <a:xfrm>
              <a:off x="3464719" y="4100513"/>
              <a:ext cx="642938" cy="25717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Table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ángulo redondeado 23"/>
            <p:cNvSpPr/>
            <p:nvPr/>
          </p:nvSpPr>
          <p:spPr>
            <a:xfrm>
              <a:off x="4229100" y="4100513"/>
              <a:ext cx="764382" cy="25717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Calendar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2571750" y="4100513"/>
              <a:ext cx="842963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200" b="1" dirty="0" smtClean="0">
                  <a:solidFill>
                    <a:schemeClr val="tx1"/>
                  </a:solidFill>
                </a:rPr>
                <a:t>View as: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ángulo redondeado 27"/>
          <p:cNvSpPr/>
          <p:nvPr/>
        </p:nvSpPr>
        <p:spPr>
          <a:xfrm>
            <a:off x="838201" y="2371726"/>
            <a:ext cx="3014662" cy="3857624"/>
          </a:xfrm>
          <a:prstGeom prst="roundRect">
            <a:avLst>
              <a:gd name="adj" fmla="val 4691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[</a:t>
            </a:r>
            <a:r>
              <a:rPr lang="es-ES" dirty="0" err="1" smtClean="0">
                <a:solidFill>
                  <a:schemeClr val="tx1"/>
                </a:solidFill>
              </a:rPr>
              <a:t>Análiticas</a:t>
            </a:r>
            <a:r>
              <a:rPr lang="es-ES" dirty="0" smtClean="0">
                <a:solidFill>
                  <a:schemeClr val="tx1"/>
                </a:solidFill>
              </a:rPr>
              <a:t> de Trabajo]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838200" y="1528763"/>
            <a:ext cx="3014663" cy="6429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[ LOGO ]</a:t>
            </a:r>
            <a:endParaRPr lang="es-ES" dirty="0"/>
          </a:p>
        </p:txBody>
      </p:sp>
      <p:sp>
        <p:nvSpPr>
          <p:cNvPr id="30" name="Rectángulo 29"/>
          <p:cNvSpPr/>
          <p:nvPr/>
        </p:nvSpPr>
        <p:spPr>
          <a:xfrm>
            <a:off x="3852863" y="1528762"/>
            <a:ext cx="7500937" cy="6429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400" dirty="0" err="1" smtClean="0"/>
              <a:t>Welcome</a:t>
            </a:r>
            <a:r>
              <a:rPr lang="es-ES" sz="1400" dirty="0" smtClean="0"/>
              <a:t> “</a:t>
            </a:r>
            <a:r>
              <a:rPr lang="es-ES" sz="1400" u="sng" dirty="0" smtClean="0">
                <a:solidFill>
                  <a:schemeClr val="accent1">
                    <a:lumMod val="75000"/>
                  </a:schemeClr>
                </a:solidFill>
              </a:rPr>
              <a:t>ianache</a:t>
            </a:r>
            <a:r>
              <a:rPr lang="es-ES" sz="1400" dirty="0" smtClean="0"/>
              <a:t>” </a:t>
            </a:r>
            <a:r>
              <a:rPr lang="es-ES" sz="1400" dirty="0"/>
              <a:t>| </a:t>
            </a:r>
            <a:r>
              <a:rPr lang="es-ES" sz="1400" u="sng" dirty="0" smtClean="0">
                <a:solidFill>
                  <a:schemeClr val="accent1">
                    <a:lumMod val="75000"/>
                  </a:schemeClr>
                </a:solidFill>
              </a:rPr>
              <a:t>Administración</a:t>
            </a:r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400" dirty="0" smtClean="0"/>
              <a:t>| </a:t>
            </a:r>
            <a:r>
              <a:rPr lang="es-ES" sz="1400" u="sng" dirty="0" err="1" smtClean="0">
                <a:solidFill>
                  <a:schemeClr val="accent1">
                    <a:lumMod val="75000"/>
                  </a:schemeClr>
                </a:solidFill>
              </a:rPr>
              <a:t>Logout</a:t>
            </a:r>
            <a:endParaRPr lang="es-ES" sz="1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838200" y="6356750"/>
            <a:ext cx="10515599" cy="37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Business </a:t>
            </a:r>
            <a:r>
              <a:rPr lang="es-ES" sz="1200" dirty="0" err="1" smtClean="0">
                <a:solidFill>
                  <a:schemeClr val="tx1"/>
                </a:solidFill>
              </a:rPr>
              <a:t>Process</a:t>
            </a:r>
            <a:r>
              <a:rPr lang="es-ES" sz="1200" dirty="0" smtClean="0">
                <a:solidFill>
                  <a:schemeClr val="tx1"/>
                </a:solidFill>
              </a:rPr>
              <a:t> Management – Business Task Manager</a:t>
            </a:r>
            <a:br>
              <a:rPr lang="es-ES" sz="1200" dirty="0" smtClean="0">
                <a:solidFill>
                  <a:schemeClr val="tx1"/>
                </a:solidFill>
              </a:rPr>
            </a:br>
            <a:r>
              <a:rPr lang="es-ES" sz="1200" dirty="0" smtClean="0">
                <a:solidFill>
                  <a:schemeClr val="tx1"/>
                </a:solidFill>
              </a:rPr>
              <a:t>Copyright © Evolución del Software 2014</a:t>
            </a:r>
            <a:endParaRPr lang="es-ES" sz="1200" dirty="0">
              <a:solidFill>
                <a:schemeClr val="tx1"/>
              </a:solidFill>
            </a:endParaRPr>
          </a:p>
        </p:txBody>
      </p:sp>
      <p:grpSp>
        <p:nvGrpSpPr>
          <p:cNvPr id="38" name="Grupo 37"/>
          <p:cNvGrpSpPr/>
          <p:nvPr/>
        </p:nvGrpSpPr>
        <p:grpSpPr>
          <a:xfrm>
            <a:off x="9882189" y="4507126"/>
            <a:ext cx="1366835" cy="342890"/>
            <a:chOff x="7572375" y="4507126"/>
            <a:chExt cx="1366835" cy="342890"/>
          </a:xfrm>
        </p:grpSpPr>
        <p:sp>
          <p:nvSpPr>
            <p:cNvPr id="34" name="Rectángulo 33"/>
            <p:cNvSpPr/>
            <p:nvPr/>
          </p:nvSpPr>
          <p:spPr>
            <a:xfrm>
              <a:off x="7572375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solidFill>
                    <a:schemeClr val="tx1"/>
                  </a:solidFill>
                </a:rPr>
                <a:t>|&lt;</a:t>
              </a: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7924800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&lt;</a:t>
              </a:r>
              <a:endParaRPr lang="es-E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8262936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&gt;</a:t>
              </a:r>
              <a:endParaRPr lang="es-E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8615361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&gt;|</a:t>
              </a:r>
              <a:endParaRPr lang="es-E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399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156</Words>
  <Application>Microsoft Office PowerPoint</Application>
  <PresentationFormat>Panorámica</PresentationFormat>
  <Paragraphs>70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Business Process Management – Business Task Manager (BTM)</vt:lpstr>
      <vt:lpstr>Arquitectura Lógica del Producto</vt:lpstr>
      <vt:lpstr>Componente de la Arquitectura</vt:lpstr>
      <vt:lpstr>Organización de la Implementación Maven</vt:lpstr>
      <vt:lpstr>Worklist Portal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 Management – Business Task Manager (BTM)</dc:title>
  <dc:creator>USUARIO</dc:creator>
  <cp:lastModifiedBy>USUARIO</cp:lastModifiedBy>
  <cp:revision>23</cp:revision>
  <dcterms:created xsi:type="dcterms:W3CDTF">2014-09-20T20:23:46Z</dcterms:created>
  <dcterms:modified xsi:type="dcterms:W3CDTF">2014-09-20T23:09:19Z</dcterms:modified>
</cp:coreProperties>
</file>