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8" autoAdjust="0"/>
  </p:normalViewPr>
  <p:slideViewPr>
    <p:cSldViewPr snapToGrid="0">
      <p:cViewPr varScale="1">
        <p:scale>
          <a:sx n="71" d="100"/>
          <a:sy n="71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8FCC8-44F3-4551-80C7-83EA51050F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DD9B8C38-A7F3-4020-9804-541AA3BCD371}">
      <dgm:prSet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Diketahui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</a:t>
          </a:r>
          <a:r>
            <a:rPr lang="en-US" dirty="0" err="1"/>
            <a:t>Apa</a:t>
          </a:r>
          <a:r>
            <a:rPr lang="en-US" dirty="0"/>
            <a:t> yang </a:t>
          </a:r>
          <a:r>
            <a:rPr lang="en-US" dirty="0" err="1"/>
            <a:t>Digunakan</a:t>
          </a:r>
          <a:endParaRPr lang="en-US" dirty="0"/>
        </a:p>
      </dgm:t>
    </dgm:pt>
    <dgm:pt modelId="{5B7CC0CF-4D05-440E-92F6-DDAFFC6E0696}" type="parTrans" cxnId="{469F5BB7-CC09-48BB-A792-BD6C479AF109}">
      <dgm:prSet/>
      <dgm:spPr/>
      <dgm:t>
        <a:bodyPr/>
        <a:lstStyle/>
        <a:p>
          <a:endParaRPr lang="en-US"/>
        </a:p>
      </dgm:t>
    </dgm:pt>
    <dgm:pt modelId="{33A774A3-14B7-4A35-B96E-F053074B879F}" type="sibTrans" cxnId="{469F5BB7-CC09-48BB-A792-BD6C479AF109}">
      <dgm:prSet/>
      <dgm:spPr/>
      <dgm:t>
        <a:bodyPr/>
        <a:lstStyle/>
        <a:p>
          <a:endParaRPr lang="en-US"/>
        </a:p>
      </dgm:t>
    </dgm:pt>
    <dgm:pt modelId="{4A4CBB8F-E0FE-48AD-85FA-5AEE41F1BEBE}">
      <dgm:prSet/>
      <dgm:spPr/>
      <dgm:t>
        <a:bodyPr/>
        <a:lstStyle/>
        <a:p>
          <a:r>
            <a:rPr lang="en-US" dirty="0" err="1"/>
            <a:t>Aksesibilitas</a:t>
          </a:r>
          <a:r>
            <a:rPr lang="en-US" dirty="0"/>
            <a:t> yang </a:t>
          </a:r>
          <a:r>
            <a:rPr lang="en-US" dirty="0" err="1"/>
            <a:t>sulit</a:t>
          </a:r>
          <a:r>
            <a:rPr lang="en-US" dirty="0"/>
            <a:t> </a:t>
          </a:r>
          <a:r>
            <a:rPr lang="en-US" dirty="0" err="1"/>
            <a:t>dikarenakan</a:t>
          </a:r>
          <a:r>
            <a:rPr lang="en-US" dirty="0"/>
            <a:t> </a:t>
          </a:r>
          <a:r>
            <a:rPr lang="en-US" dirty="0" err="1"/>
            <a:t>alat</a:t>
          </a:r>
          <a:r>
            <a:rPr lang="en-US" dirty="0"/>
            <a:t> </a:t>
          </a:r>
          <a:r>
            <a:rPr lang="en-US" dirty="0" err="1"/>
            <a:t>terkait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/ </a:t>
          </a:r>
          <a:r>
            <a:rPr lang="en-US" dirty="0" err="1"/>
            <a:t>belum</a:t>
          </a:r>
          <a:r>
            <a:rPr lang="en-US" dirty="0"/>
            <a:t> </a:t>
          </a:r>
          <a:r>
            <a:rPr lang="en-US" dirty="0" err="1"/>
            <a:t>dipasarkan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global</a:t>
          </a:r>
        </a:p>
      </dgm:t>
    </dgm:pt>
    <dgm:pt modelId="{FA491621-BEDF-4B54-8BE1-075F9CD669BC}" type="parTrans" cxnId="{806256BA-6ED2-426C-B030-33A436D4107E}">
      <dgm:prSet/>
      <dgm:spPr/>
      <dgm:t>
        <a:bodyPr/>
        <a:lstStyle/>
        <a:p>
          <a:endParaRPr lang="en-US"/>
        </a:p>
      </dgm:t>
    </dgm:pt>
    <dgm:pt modelId="{E348F00F-639E-4CAA-ADBB-60962FC92BFC}" type="sibTrans" cxnId="{806256BA-6ED2-426C-B030-33A436D4107E}">
      <dgm:prSet/>
      <dgm:spPr/>
      <dgm:t>
        <a:bodyPr/>
        <a:lstStyle/>
        <a:p>
          <a:endParaRPr lang="en-US"/>
        </a:p>
      </dgm:t>
    </dgm:pt>
    <dgm:pt modelId="{995F67B1-4950-4F7D-B0B6-08F8A51793AE}" type="pres">
      <dgm:prSet presAssocID="{F128FCC8-44F3-4551-80C7-83EA51050F98}" presName="root" presStyleCnt="0">
        <dgm:presLayoutVars>
          <dgm:dir/>
          <dgm:resizeHandles val="exact"/>
        </dgm:presLayoutVars>
      </dgm:prSet>
      <dgm:spPr/>
    </dgm:pt>
    <dgm:pt modelId="{613F0741-7A76-4192-A75B-A31BB3F1FD1F}" type="pres">
      <dgm:prSet presAssocID="{DD9B8C38-A7F3-4020-9804-541AA3BCD371}" presName="compNode" presStyleCnt="0"/>
      <dgm:spPr/>
    </dgm:pt>
    <dgm:pt modelId="{555FF721-A0A3-4303-9971-0E7B9397D692}" type="pres">
      <dgm:prSet presAssocID="{DD9B8C38-A7F3-4020-9804-541AA3BCD371}" presName="bgRect" presStyleLbl="bgShp" presStyleIdx="0" presStyleCnt="2"/>
      <dgm:spPr/>
    </dgm:pt>
    <dgm:pt modelId="{F0DDE4F9-2761-41C3-8CEA-695D723DE408}" type="pres">
      <dgm:prSet presAssocID="{DD9B8C38-A7F3-4020-9804-541AA3BCD371}" presName="iconRect" presStyleLbl="node1" presStyleIdx="0" presStyleCnt="2" custLinFactNeighborX="-580" custLinFactNeighborY="2245"/>
      <dgm:spPr>
        <a:prstGeom prst="mathMultiply">
          <a:avLst/>
        </a:prstGeom>
        <a:solidFill>
          <a:schemeClr val="accent2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Tanda Centang"/>
        </a:ext>
      </dgm:extLst>
    </dgm:pt>
    <dgm:pt modelId="{E3AB18E5-481F-48EB-8268-7262F7072C2F}" type="pres">
      <dgm:prSet presAssocID="{DD9B8C38-A7F3-4020-9804-541AA3BCD371}" presName="spaceRect" presStyleCnt="0"/>
      <dgm:spPr/>
    </dgm:pt>
    <dgm:pt modelId="{89A427D4-086A-4373-9511-E229B76AED1B}" type="pres">
      <dgm:prSet presAssocID="{DD9B8C38-A7F3-4020-9804-541AA3BCD371}" presName="parTx" presStyleLbl="revTx" presStyleIdx="0" presStyleCnt="2">
        <dgm:presLayoutVars>
          <dgm:chMax val="0"/>
          <dgm:chPref val="0"/>
        </dgm:presLayoutVars>
      </dgm:prSet>
      <dgm:spPr/>
    </dgm:pt>
    <dgm:pt modelId="{BF6C91E7-5970-4A90-B0C4-49321EE1E0FA}" type="pres">
      <dgm:prSet presAssocID="{33A774A3-14B7-4A35-B96E-F053074B879F}" presName="sibTrans" presStyleCnt="0"/>
      <dgm:spPr/>
    </dgm:pt>
    <dgm:pt modelId="{CDC397F8-72A7-42AB-96EE-412BCBD49522}" type="pres">
      <dgm:prSet presAssocID="{4A4CBB8F-E0FE-48AD-85FA-5AEE41F1BEBE}" presName="compNode" presStyleCnt="0"/>
      <dgm:spPr/>
    </dgm:pt>
    <dgm:pt modelId="{57BE4FCE-5779-4A52-9340-85A3FD8B51AA}" type="pres">
      <dgm:prSet presAssocID="{4A4CBB8F-E0FE-48AD-85FA-5AEE41F1BEBE}" presName="bgRect" presStyleLbl="bgShp" presStyleIdx="1" presStyleCnt="2"/>
      <dgm:spPr/>
    </dgm:pt>
    <dgm:pt modelId="{FCFE7491-4DD9-4EEA-A333-11A9E1492FA4}" type="pres">
      <dgm:prSet presAssocID="{4A4CBB8F-E0FE-48AD-85FA-5AEE41F1BEBE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11135F84-632C-47AC-A8F6-07E624BD19AF}" type="pres">
      <dgm:prSet presAssocID="{4A4CBB8F-E0FE-48AD-85FA-5AEE41F1BEBE}" presName="spaceRect" presStyleCnt="0"/>
      <dgm:spPr/>
    </dgm:pt>
    <dgm:pt modelId="{28B21E8E-4902-4B9A-B43E-7AA68448C698}" type="pres">
      <dgm:prSet presAssocID="{4A4CBB8F-E0FE-48AD-85FA-5AEE41F1BEB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C623726-E15A-470A-9635-54E15CF2560F}" type="presOf" srcId="{F128FCC8-44F3-4551-80C7-83EA51050F98}" destId="{995F67B1-4950-4F7D-B0B6-08F8A51793AE}" srcOrd="0" destOrd="0" presId="urn:microsoft.com/office/officeart/2018/2/layout/IconVerticalSolidList"/>
    <dgm:cxn modelId="{469F5BB7-CC09-48BB-A792-BD6C479AF109}" srcId="{F128FCC8-44F3-4551-80C7-83EA51050F98}" destId="{DD9B8C38-A7F3-4020-9804-541AA3BCD371}" srcOrd="0" destOrd="0" parTransId="{5B7CC0CF-4D05-440E-92F6-DDAFFC6E0696}" sibTransId="{33A774A3-14B7-4A35-B96E-F053074B879F}"/>
    <dgm:cxn modelId="{806256BA-6ED2-426C-B030-33A436D4107E}" srcId="{F128FCC8-44F3-4551-80C7-83EA51050F98}" destId="{4A4CBB8F-E0FE-48AD-85FA-5AEE41F1BEBE}" srcOrd="1" destOrd="0" parTransId="{FA491621-BEDF-4B54-8BE1-075F9CD669BC}" sibTransId="{E348F00F-639E-4CAA-ADBB-60962FC92BFC}"/>
    <dgm:cxn modelId="{FDD61DE9-99B8-40EF-9C9A-189651B4D8D6}" type="presOf" srcId="{4A4CBB8F-E0FE-48AD-85FA-5AEE41F1BEBE}" destId="{28B21E8E-4902-4B9A-B43E-7AA68448C698}" srcOrd="0" destOrd="0" presId="urn:microsoft.com/office/officeart/2018/2/layout/IconVerticalSolidList"/>
    <dgm:cxn modelId="{7594BBFD-D55D-41C5-B551-470B85504D64}" type="presOf" srcId="{DD9B8C38-A7F3-4020-9804-541AA3BCD371}" destId="{89A427D4-086A-4373-9511-E229B76AED1B}" srcOrd="0" destOrd="0" presId="urn:microsoft.com/office/officeart/2018/2/layout/IconVerticalSolidList"/>
    <dgm:cxn modelId="{715519DC-24F3-450C-B594-0D865A4E76A5}" type="presParOf" srcId="{995F67B1-4950-4F7D-B0B6-08F8A51793AE}" destId="{613F0741-7A76-4192-A75B-A31BB3F1FD1F}" srcOrd="0" destOrd="0" presId="urn:microsoft.com/office/officeart/2018/2/layout/IconVerticalSolidList"/>
    <dgm:cxn modelId="{4A38CA25-5523-42A8-860E-E2466A309D27}" type="presParOf" srcId="{613F0741-7A76-4192-A75B-A31BB3F1FD1F}" destId="{555FF721-A0A3-4303-9971-0E7B9397D692}" srcOrd="0" destOrd="0" presId="urn:microsoft.com/office/officeart/2018/2/layout/IconVerticalSolidList"/>
    <dgm:cxn modelId="{00A3BB09-41A1-45DF-A121-3E9DCA9BAE72}" type="presParOf" srcId="{613F0741-7A76-4192-A75B-A31BB3F1FD1F}" destId="{F0DDE4F9-2761-41C3-8CEA-695D723DE408}" srcOrd="1" destOrd="0" presId="urn:microsoft.com/office/officeart/2018/2/layout/IconVerticalSolidList"/>
    <dgm:cxn modelId="{D48B0154-41E2-4EDB-AB6B-C62DFC7D1160}" type="presParOf" srcId="{613F0741-7A76-4192-A75B-A31BB3F1FD1F}" destId="{E3AB18E5-481F-48EB-8268-7262F7072C2F}" srcOrd="2" destOrd="0" presId="urn:microsoft.com/office/officeart/2018/2/layout/IconVerticalSolidList"/>
    <dgm:cxn modelId="{C9DC619E-5E32-4F3F-93D0-4616D2B25696}" type="presParOf" srcId="{613F0741-7A76-4192-A75B-A31BB3F1FD1F}" destId="{89A427D4-086A-4373-9511-E229B76AED1B}" srcOrd="3" destOrd="0" presId="urn:microsoft.com/office/officeart/2018/2/layout/IconVerticalSolidList"/>
    <dgm:cxn modelId="{FDE668E9-DBF9-4B62-A256-048C9D88170C}" type="presParOf" srcId="{995F67B1-4950-4F7D-B0B6-08F8A51793AE}" destId="{BF6C91E7-5970-4A90-B0C4-49321EE1E0FA}" srcOrd="1" destOrd="0" presId="urn:microsoft.com/office/officeart/2018/2/layout/IconVerticalSolidList"/>
    <dgm:cxn modelId="{03D13757-F3DA-48DE-9564-65A5DE1DA1F8}" type="presParOf" srcId="{995F67B1-4950-4F7D-B0B6-08F8A51793AE}" destId="{CDC397F8-72A7-42AB-96EE-412BCBD49522}" srcOrd="2" destOrd="0" presId="urn:microsoft.com/office/officeart/2018/2/layout/IconVerticalSolidList"/>
    <dgm:cxn modelId="{65DAE031-2765-4E4E-AFAD-5302BA6304B0}" type="presParOf" srcId="{CDC397F8-72A7-42AB-96EE-412BCBD49522}" destId="{57BE4FCE-5779-4A52-9340-85A3FD8B51AA}" srcOrd="0" destOrd="0" presId="urn:microsoft.com/office/officeart/2018/2/layout/IconVerticalSolidList"/>
    <dgm:cxn modelId="{4EEBF0BD-9566-48C4-9BFD-61E2D68BFD25}" type="presParOf" srcId="{CDC397F8-72A7-42AB-96EE-412BCBD49522}" destId="{FCFE7491-4DD9-4EEA-A333-11A9E1492FA4}" srcOrd="1" destOrd="0" presId="urn:microsoft.com/office/officeart/2018/2/layout/IconVerticalSolidList"/>
    <dgm:cxn modelId="{D64B387B-70C4-4B7D-B4A9-A1CB174C0AA2}" type="presParOf" srcId="{CDC397F8-72A7-42AB-96EE-412BCBD49522}" destId="{11135F84-632C-47AC-A8F6-07E624BD19AF}" srcOrd="2" destOrd="0" presId="urn:microsoft.com/office/officeart/2018/2/layout/IconVerticalSolidList"/>
    <dgm:cxn modelId="{16B9DB6C-7429-4C01-869A-ADD40EC9A22A}" type="presParOf" srcId="{CDC397F8-72A7-42AB-96EE-412BCBD49522}" destId="{28B21E8E-4902-4B9A-B43E-7AA68448C6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FF721-A0A3-4303-9971-0E7B9397D692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DE4F9-2761-41C3-8CEA-695D723DE408}">
      <dsp:nvSpPr>
        <dsp:cNvPr id="0" name=""/>
        <dsp:cNvSpPr/>
      </dsp:nvSpPr>
      <dsp:spPr>
        <a:xfrm>
          <a:off x="337665" y="878841"/>
          <a:ext cx="620480" cy="620480"/>
        </a:xfrm>
        <a:prstGeom prst="mathMultiply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27D4-086A-4373-9511-E229B76AED1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Tidak</a:t>
          </a:r>
          <a:r>
            <a:rPr lang="en-US" sz="2500" kern="1200" dirty="0"/>
            <a:t> </a:t>
          </a:r>
          <a:r>
            <a:rPr lang="en-US" sz="2500" kern="1200" dirty="0" err="1"/>
            <a:t>Diketahui</a:t>
          </a:r>
          <a:r>
            <a:rPr lang="en-US" sz="2500" kern="1200" dirty="0"/>
            <a:t> </a:t>
          </a:r>
          <a:r>
            <a:rPr lang="en-US" sz="2500" kern="1200" dirty="0" err="1"/>
            <a:t>Metode</a:t>
          </a:r>
          <a:r>
            <a:rPr lang="en-US" sz="2500" kern="1200" dirty="0"/>
            <a:t> </a:t>
          </a:r>
          <a:r>
            <a:rPr lang="en-US" sz="2500" kern="1200" dirty="0" err="1"/>
            <a:t>Apa</a:t>
          </a:r>
          <a:r>
            <a:rPr lang="en-US" sz="2500" kern="1200" dirty="0"/>
            <a:t> yang </a:t>
          </a:r>
          <a:r>
            <a:rPr lang="en-US" sz="2500" kern="1200" dirty="0" err="1"/>
            <a:t>Digunakan</a:t>
          </a:r>
          <a:endParaRPr lang="en-US" sz="2500" kern="1200" dirty="0"/>
        </a:p>
      </dsp:txBody>
      <dsp:txXfrm>
        <a:off x="1303008" y="611078"/>
        <a:ext cx="9212591" cy="1128145"/>
      </dsp:txXfrm>
    </dsp:sp>
    <dsp:sp modelId="{57BE4FCE-5779-4A52-9340-85A3FD8B51AA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E7491-4DD9-4EEA-A333-11A9E1492FA4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21E8E-4902-4B9A-B43E-7AA68448C698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Aksesibilitas</a:t>
          </a:r>
          <a:r>
            <a:rPr lang="en-US" sz="2500" kern="1200" dirty="0"/>
            <a:t> yang </a:t>
          </a:r>
          <a:r>
            <a:rPr lang="en-US" sz="2500" kern="1200" dirty="0" err="1"/>
            <a:t>sulit</a:t>
          </a:r>
          <a:r>
            <a:rPr lang="en-US" sz="2500" kern="1200" dirty="0"/>
            <a:t> </a:t>
          </a:r>
          <a:r>
            <a:rPr lang="en-US" sz="2500" kern="1200" dirty="0" err="1"/>
            <a:t>dikarenakan</a:t>
          </a:r>
          <a:r>
            <a:rPr lang="en-US" sz="2500" kern="1200" dirty="0"/>
            <a:t> </a:t>
          </a:r>
          <a:r>
            <a:rPr lang="en-US" sz="2500" kern="1200" dirty="0" err="1"/>
            <a:t>alat</a:t>
          </a:r>
          <a:r>
            <a:rPr lang="en-US" sz="2500" kern="1200" dirty="0"/>
            <a:t> </a:t>
          </a:r>
          <a:r>
            <a:rPr lang="en-US" sz="2500" kern="1200" dirty="0" err="1"/>
            <a:t>terkait</a:t>
          </a:r>
          <a:r>
            <a:rPr lang="en-US" sz="2500" kern="1200" dirty="0"/>
            <a:t> </a:t>
          </a:r>
          <a:r>
            <a:rPr lang="en-US" sz="2500" kern="1200" dirty="0" err="1"/>
            <a:t>tidak</a:t>
          </a:r>
          <a:r>
            <a:rPr lang="en-US" sz="2500" kern="1200" dirty="0"/>
            <a:t> / </a:t>
          </a:r>
          <a:r>
            <a:rPr lang="en-US" sz="2500" kern="1200" dirty="0" err="1"/>
            <a:t>belum</a:t>
          </a:r>
          <a:r>
            <a:rPr lang="en-US" sz="2500" kern="1200" dirty="0"/>
            <a:t> </a:t>
          </a:r>
          <a:r>
            <a:rPr lang="en-US" sz="2500" kern="1200" dirty="0" err="1"/>
            <a:t>dipasarkan</a:t>
          </a:r>
          <a:r>
            <a:rPr lang="en-US" sz="2500" kern="1200" dirty="0"/>
            <a:t> </a:t>
          </a:r>
          <a:r>
            <a:rPr lang="en-US" sz="2500" kern="1200" dirty="0" err="1"/>
            <a:t>secara</a:t>
          </a:r>
          <a:r>
            <a:rPr lang="en-US" sz="2500" kern="1200" dirty="0"/>
            <a:t> global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44349-93C4-480A-8A27-38F7BC6491FE}" type="datetimeFigureOut">
              <a:rPr lang="en-ID" smtClean="0"/>
              <a:t>20/01/2021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0CE6-6199-4D4A-8620-A505DF3565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10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0CE6-6199-4D4A-8620-A505DF3565E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48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0CE6-6199-4D4A-8620-A505DF3565E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09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0CE6-6199-4D4A-8620-A505DF3565E1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044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buah gambar berisi aksesori, payung&#10;&#10;Deskripsi dibuat secara otomatis">
            <a:extLst>
              <a:ext uri="{FF2B5EF4-FFF2-40B4-BE49-F238E27FC236}">
                <a16:creationId xmlns:a16="http://schemas.microsoft.com/office/drawing/2014/main" id="{F327D01E-66DD-4E09-A26A-4F7F386CA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2764" r="-1" b="296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8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A8BE1387-FB49-4B62-9481-83194A403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 err="1">
                <a:solidFill>
                  <a:srgbClr val="FFFFFF"/>
                </a:solidFill>
              </a:rPr>
              <a:t>Klasifikasi</a:t>
            </a:r>
            <a:r>
              <a:rPr lang="en-US" sz="3200" dirty="0">
                <a:solidFill>
                  <a:srgbClr val="FFFFFF"/>
                </a:solidFill>
              </a:rPr>
              <a:t> Gerakan </a:t>
            </a:r>
            <a:r>
              <a:rPr lang="en-US" sz="3200" dirty="0" err="1">
                <a:solidFill>
                  <a:srgbClr val="FFFFFF"/>
                </a:solidFill>
              </a:rPr>
              <a:t>Mencuci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Tangan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Berbasis</a:t>
            </a:r>
            <a:r>
              <a:rPr lang="en-US" sz="3200" dirty="0">
                <a:solidFill>
                  <a:srgbClr val="FFFFFF"/>
                </a:solidFill>
              </a:rPr>
              <a:t> Convolutional Neural Network</a:t>
            </a:r>
            <a:endParaRPr lang="en-ID" sz="3200" dirty="0">
              <a:solidFill>
                <a:srgbClr val="FFFFFF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9401E1A-9AF1-4D61-9681-0621E0DED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75089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Habibul Rahman Qalbi</a:t>
            </a:r>
            <a:r>
              <a:rPr lang="id-ID" sz="2800" dirty="0">
                <a:solidFill>
                  <a:schemeClr val="bg1"/>
                </a:solidFill>
              </a:rPr>
              <a:t>,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07211740000022</a:t>
            </a:r>
            <a:endParaRPr lang="id-ID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Dr. </a:t>
            </a:r>
            <a:r>
              <a:rPr lang="en-US" sz="2800" dirty="0" err="1">
                <a:solidFill>
                  <a:schemeClr val="bg1"/>
                </a:solidFill>
              </a:rPr>
              <a:t>Eko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Mulyanto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Yuniarmo</a:t>
            </a:r>
            <a:r>
              <a:rPr lang="en-US" sz="2800" dirty="0">
                <a:solidFill>
                  <a:schemeClr val="bg1"/>
                </a:solidFill>
              </a:rPr>
              <a:t>, S.T., M.T.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Dr. Reza Fuad </a:t>
            </a:r>
            <a:r>
              <a:rPr lang="en-US" sz="2800" dirty="0" err="1">
                <a:solidFill>
                  <a:schemeClr val="bg1"/>
                </a:solidFill>
              </a:rPr>
              <a:t>Rachmadi</a:t>
            </a:r>
            <a:r>
              <a:rPr lang="en-US" sz="2800" dirty="0">
                <a:solidFill>
                  <a:schemeClr val="bg1"/>
                </a:solidFill>
              </a:rPr>
              <a:t>, S.T., M.T.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</a:rPr>
              <a:t>Departemen</a:t>
            </a:r>
            <a:r>
              <a:rPr lang="en-US" sz="2800" dirty="0">
                <a:solidFill>
                  <a:schemeClr val="bg1"/>
                </a:solidFill>
              </a:rPr>
              <a:t> Teknik </a:t>
            </a:r>
            <a:r>
              <a:rPr lang="en-US" sz="2800" dirty="0" err="1">
                <a:solidFill>
                  <a:schemeClr val="bg1"/>
                </a:solidFill>
              </a:rPr>
              <a:t>Komputer</a:t>
            </a:r>
            <a:r>
              <a:rPr lang="en-US" sz="2800" dirty="0">
                <a:solidFill>
                  <a:schemeClr val="bg1"/>
                </a:solidFill>
              </a:rPr>
              <a:t> FTEIC ITS</a:t>
            </a:r>
            <a:endParaRPr lang="id-ID" sz="2800" dirty="0">
              <a:solidFill>
                <a:schemeClr val="bg1"/>
              </a:solidFill>
            </a:endParaRPr>
          </a:p>
          <a:p>
            <a:pPr algn="l"/>
            <a:endParaRPr lang="en-ID" sz="2200" dirty="0">
              <a:solidFill>
                <a:srgbClr val="FFFFFF"/>
              </a:solidFill>
            </a:endParaRPr>
          </a:p>
        </p:txBody>
      </p:sp>
      <p:grpSp>
        <p:nvGrpSpPr>
          <p:cNvPr id="85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73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63B3A1-3F6C-40C4-8AD7-479DFE529EE5}"/>
              </a:ext>
            </a:extLst>
          </p:cNvPr>
          <p:cNvSpPr txBox="1">
            <a:spLocks/>
          </p:cNvSpPr>
          <p:nvPr/>
        </p:nvSpPr>
        <p:spPr>
          <a:xfrm>
            <a:off x="1198181" y="546366"/>
            <a:ext cx="9988166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Sistematika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Penulisan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7828-660D-42FC-9EC1-0EA8416435FE}"/>
              </a:ext>
            </a:extLst>
          </p:cNvPr>
          <p:cNvSpPr txBox="1">
            <a:spLocks/>
          </p:cNvSpPr>
          <p:nvPr/>
        </p:nvSpPr>
        <p:spPr>
          <a:xfrm>
            <a:off x="1185754" y="2384474"/>
            <a:ext cx="4314093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r>
              <a:rPr lang="en-US" sz="1800" dirty="0" err="1"/>
              <a:t>Penelitian</a:t>
            </a:r>
            <a:r>
              <a:rPr lang="en-US" sz="1800" dirty="0"/>
              <a:t> Awal</a:t>
            </a:r>
          </a:p>
          <a:p>
            <a:pPr marL="914400" lvl="1"/>
            <a:r>
              <a:rPr lang="en-US" sz="1800" dirty="0" err="1"/>
              <a:t>Pengamatan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endParaRPr lang="en-US" sz="1800" dirty="0"/>
          </a:p>
          <a:p>
            <a:pPr marL="914400" lvl="1"/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Literatur</a:t>
            </a:r>
            <a:r>
              <a:rPr lang="en-US" sz="1800" dirty="0"/>
              <a:t> </a:t>
            </a:r>
          </a:p>
          <a:p>
            <a:pPr marL="914400" lvl="1"/>
            <a:r>
              <a:rPr lang="en-US" sz="1800" dirty="0" err="1"/>
              <a:t>Pengumpulan</a:t>
            </a:r>
            <a:r>
              <a:rPr lang="en-US" sz="1800" dirty="0"/>
              <a:t> data &amp; </a:t>
            </a:r>
            <a:r>
              <a:rPr lang="en-US" sz="1800" dirty="0" err="1"/>
              <a:t>Informasi</a:t>
            </a:r>
            <a:endParaRPr lang="en-US" sz="1800" dirty="0"/>
          </a:p>
          <a:p>
            <a:pPr marL="914400" lvl="1"/>
            <a:endParaRPr lang="en-US" sz="1800" dirty="0"/>
          </a:p>
          <a:p>
            <a:pPr marL="514350"/>
            <a:r>
              <a:rPr lang="en-US" sz="1800" dirty="0" err="1"/>
              <a:t>Pengembangan</a:t>
            </a:r>
            <a:r>
              <a:rPr lang="en-US" sz="1800" dirty="0"/>
              <a:t> Alat</a:t>
            </a:r>
          </a:p>
          <a:p>
            <a:pPr marL="914400" lvl="1"/>
            <a:r>
              <a:rPr lang="en-US" sz="1800" dirty="0"/>
              <a:t>Desain </a:t>
            </a:r>
            <a:r>
              <a:rPr lang="en-US" sz="1800" dirty="0" err="1"/>
              <a:t>Rangkaian</a:t>
            </a:r>
            <a:endParaRPr lang="en-US" sz="1800" dirty="0"/>
          </a:p>
          <a:p>
            <a:pPr marL="914400" lvl="1"/>
            <a:r>
              <a:rPr lang="en-US" sz="1800" dirty="0"/>
              <a:t>Programming</a:t>
            </a:r>
          </a:p>
          <a:p>
            <a:pPr marL="914400" lvl="1"/>
            <a:r>
              <a:rPr lang="en-US" sz="1800" dirty="0" err="1"/>
              <a:t>Pembuatan</a:t>
            </a:r>
            <a:r>
              <a:rPr lang="en-US" sz="1800" dirty="0"/>
              <a:t> Prototype</a:t>
            </a:r>
          </a:p>
          <a:p>
            <a:pPr marL="400050" lvl="1"/>
            <a:endParaRPr lang="en-US" sz="1800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899A9AB-D442-4191-8191-B6DF9E9AF15B}"/>
              </a:ext>
            </a:extLst>
          </p:cNvPr>
          <p:cNvSpPr txBox="1">
            <a:spLocks/>
          </p:cNvSpPr>
          <p:nvPr/>
        </p:nvSpPr>
        <p:spPr>
          <a:xfrm>
            <a:off x="6008089" y="2384474"/>
            <a:ext cx="4314093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r>
              <a:rPr lang="en-US" sz="1800" dirty="0"/>
              <a:t>Uji </a:t>
            </a:r>
            <a:r>
              <a:rPr lang="en-US" sz="1800" dirty="0" err="1"/>
              <a:t>Coba</a:t>
            </a:r>
            <a:r>
              <a:rPr lang="en-US" sz="1800" dirty="0"/>
              <a:t> </a:t>
            </a:r>
            <a:r>
              <a:rPr lang="en-US" sz="1800" dirty="0" err="1"/>
              <a:t>Lapangan</a:t>
            </a:r>
            <a:endParaRPr lang="en-US" sz="1800" dirty="0"/>
          </a:p>
          <a:p>
            <a:pPr marL="914400" lvl="1"/>
            <a:r>
              <a:rPr lang="en-US" sz="1800" dirty="0"/>
              <a:t>Uji </a:t>
            </a:r>
            <a:r>
              <a:rPr lang="en-US" sz="1800" dirty="0" err="1"/>
              <a:t>Coba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endParaRPr lang="en-US" sz="1800" dirty="0"/>
          </a:p>
          <a:p>
            <a:pPr marL="914400" lvl="1"/>
            <a:r>
              <a:rPr lang="en-US" sz="1800" dirty="0" err="1"/>
              <a:t>Pengumpulan</a:t>
            </a:r>
            <a:r>
              <a:rPr lang="en-US" sz="1800" dirty="0"/>
              <a:t> &amp; </a:t>
            </a:r>
            <a:r>
              <a:rPr lang="en-US" sz="1800" dirty="0" err="1"/>
              <a:t>Analisis</a:t>
            </a:r>
            <a:r>
              <a:rPr lang="en-US" sz="1800" dirty="0"/>
              <a:t> Data</a:t>
            </a:r>
          </a:p>
          <a:p>
            <a:pPr marL="914400" lvl="1"/>
            <a:endParaRPr lang="en-US" sz="1800" dirty="0"/>
          </a:p>
          <a:p>
            <a:pPr marL="914400" lvl="1"/>
            <a:endParaRPr lang="en-US" sz="1800" dirty="0"/>
          </a:p>
          <a:p>
            <a:pPr marL="514350"/>
            <a:r>
              <a:rPr lang="en-US" sz="1800" dirty="0" err="1"/>
              <a:t>Revisi</a:t>
            </a:r>
            <a:r>
              <a:rPr lang="en-US" sz="1800" dirty="0"/>
              <a:t> Alat</a:t>
            </a:r>
          </a:p>
          <a:p>
            <a:pPr marL="914400" lvl="1"/>
            <a:r>
              <a:rPr lang="en-US" sz="1800" dirty="0" err="1"/>
              <a:t>Perbaikan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Programming</a:t>
            </a:r>
          </a:p>
          <a:p>
            <a:pPr marL="914400" lvl="1"/>
            <a:r>
              <a:rPr lang="en-US" sz="1800" dirty="0" err="1"/>
              <a:t>Implementasi</a:t>
            </a:r>
            <a:r>
              <a:rPr lang="en-US" sz="1800" dirty="0"/>
              <a:t> Prototype Akhir</a:t>
            </a:r>
          </a:p>
          <a:p>
            <a:pPr marL="400050"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386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E10CCE0-A671-45AD-8170-A4B8EEC780FE}"/>
              </a:ext>
            </a:extLst>
          </p:cNvPr>
          <p:cNvSpPr txBox="1">
            <a:spLocks/>
          </p:cNvSpPr>
          <p:nvPr/>
        </p:nvSpPr>
        <p:spPr>
          <a:xfrm>
            <a:off x="1981200" y="99332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j-ea"/>
                <a:cs typeface="+mj-cs"/>
              </a:rPr>
              <a:t>Metodologi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j-ea"/>
                <a:cs typeface="+mj-cs"/>
              </a:rPr>
              <a:t>Penelitian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16" name="Gambar 15">
            <a:extLst>
              <a:ext uri="{FF2B5EF4-FFF2-40B4-BE49-F238E27FC236}">
                <a16:creationId xmlns:a16="http://schemas.microsoft.com/office/drawing/2014/main" id="{B8D363BF-1F90-4ADE-BA7C-93BCC282F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47" y="1850576"/>
            <a:ext cx="10412505" cy="3470835"/>
          </a:xfrm>
          <a:prstGeom prst="rect">
            <a:avLst/>
          </a:prstGeom>
        </p:spPr>
      </p:pic>
      <p:sp>
        <p:nvSpPr>
          <p:cNvPr id="19" name="Kotak Teks 18">
            <a:extLst>
              <a:ext uri="{FF2B5EF4-FFF2-40B4-BE49-F238E27FC236}">
                <a16:creationId xmlns:a16="http://schemas.microsoft.com/office/drawing/2014/main" id="{D6ACB004-DBB6-487B-A207-3333F3D03D8F}"/>
              </a:ext>
            </a:extLst>
          </p:cNvPr>
          <p:cNvSpPr txBox="1"/>
          <p:nvPr/>
        </p:nvSpPr>
        <p:spPr>
          <a:xfrm>
            <a:off x="3043517" y="5321411"/>
            <a:ext cx="610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/>
              <a:t>Sumber</a:t>
            </a:r>
            <a:r>
              <a:rPr lang="en-US" sz="1400" i="1" dirty="0"/>
              <a:t> : </a:t>
            </a:r>
            <a:r>
              <a:rPr lang="en-US" sz="1400" i="1" dirty="0" err="1"/>
              <a:t>Dokumen</a:t>
            </a:r>
            <a:r>
              <a:rPr lang="en-US" sz="1400" i="1" dirty="0"/>
              <a:t> </a:t>
            </a:r>
            <a:r>
              <a:rPr lang="en-US" sz="1400" i="1" dirty="0" err="1"/>
              <a:t>Penulis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406914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9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485B27-BD6F-4C47-AE12-B68FB72F12CC}"/>
              </a:ext>
            </a:extLst>
          </p:cNvPr>
          <p:cNvSpPr txBox="1">
            <a:spLocks/>
          </p:cNvSpPr>
          <p:nvPr/>
        </p:nvSpPr>
        <p:spPr>
          <a:xfrm>
            <a:off x="1198181" y="559813"/>
            <a:ext cx="9988166" cy="2785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Hasil Yang Diharapkan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48B9-193A-4A94-A5A9-02DD1EF909BD}"/>
              </a:ext>
            </a:extLst>
          </p:cNvPr>
          <p:cNvSpPr txBox="1">
            <a:spLocks/>
          </p:cNvSpPr>
          <p:nvPr/>
        </p:nvSpPr>
        <p:spPr>
          <a:xfrm>
            <a:off x="2005091" y="3498856"/>
            <a:ext cx="8188033" cy="261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28600" algn="ctr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venir Next LT Pro" panose="020B0504020202020204" pitchFamily="34" charset="0"/>
              <a:buChar char="+"/>
              <a:tabLst/>
              <a:defRPr/>
            </a:pPr>
            <a:r>
              <a:rPr kumimoji="0" lang="en-US" sz="1800" b="0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Implementasi</a:t>
            </a: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Konsep</a:t>
            </a: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Alat yang </a:t>
            </a:r>
            <a:r>
              <a:rPr kumimoji="0" lang="en-US" sz="1800" b="0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dapat</a:t>
            </a: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mengklasifikasikan</a:t>
            </a: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b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</a:b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Gerakan </a:t>
            </a:r>
            <a:r>
              <a:rPr kumimoji="0" lang="en-US" sz="1800" b="0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dalam</a:t>
            </a: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mencuci</a:t>
            </a:r>
            <a:r>
              <a:rPr kumimoji="0" lang="en-US" sz="18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Tangan</a:t>
            </a:r>
            <a:endParaRPr kumimoji="0" lang="en-US" sz="18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523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F236B7-C4CF-40D0-809D-9CD7D10D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A35AEC7-FE15-43DA-945D-DDC53F48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D" dirty="0"/>
              <a:t>A. H. H. A. Ahmed </a:t>
            </a:r>
            <a:r>
              <a:rPr lang="en-ID" dirty="0" err="1"/>
              <a:t>Kadem</a:t>
            </a:r>
            <a:r>
              <a:rPr lang="en-ID" dirty="0"/>
              <a:t> Hamed </a:t>
            </a:r>
            <a:r>
              <a:rPr lang="en-ID" dirty="0" err="1"/>
              <a:t>AlSaedi</a:t>
            </a:r>
            <a:r>
              <a:rPr lang="en-ID" dirty="0"/>
              <a:t>, “A new hand gestures recognition system," Indonesian Journal of Electrical Engineering and Computer Science, vol. 18, 2020.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/>
              <a:t>R. M. </a:t>
            </a:r>
            <a:r>
              <a:rPr lang="en-ID" dirty="0" err="1"/>
              <a:t>Gurav</a:t>
            </a:r>
            <a:r>
              <a:rPr lang="en-ID" dirty="0"/>
              <a:t> and P. K. </a:t>
            </a:r>
            <a:r>
              <a:rPr lang="en-ID" dirty="0" err="1"/>
              <a:t>Kadbe</a:t>
            </a:r>
            <a:r>
              <a:rPr lang="en-ID" dirty="0"/>
              <a:t>, Real time Finger Tracking and Contour Detection for Gesture </a:t>
            </a:r>
            <a:r>
              <a:rPr lang="en-ID" dirty="0" err="1"/>
              <a:t>Recog-nition</a:t>
            </a:r>
            <a:r>
              <a:rPr lang="en-ID" dirty="0"/>
              <a:t> using OpenCV. Ruchi Manish </a:t>
            </a:r>
            <a:r>
              <a:rPr lang="en-ID" dirty="0" err="1"/>
              <a:t>Gurav</a:t>
            </a:r>
            <a:r>
              <a:rPr lang="en-ID" dirty="0"/>
              <a:t>, 2015.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/>
              <a:t>D. N. F. and B. </a:t>
            </a:r>
            <a:r>
              <a:rPr lang="en-ID" dirty="0" err="1"/>
              <a:t>Kwolek</a:t>
            </a:r>
            <a:r>
              <a:rPr lang="en-ID" dirty="0"/>
              <a:t>, Hand Posture Recognition Using Convolutional Neural Network. Dennis N.F. and Bogdan </a:t>
            </a:r>
            <a:r>
              <a:rPr lang="en-ID" dirty="0" err="1"/>
              <a:t>Kwolek</a:t>
            </a:r>
            <a:r>
              <a:rPr lang="en-ID" dirty="0"/>
              <a:t>, 2017.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/>
              <a:t>A. </a:t>
            </a:r>
            <a:r>
              <a:rPr lang="en-ID" dirty="0" err="1"/>
              <a:t>Puji</a:t>
            </a:r>
            <a:r>
              <a:rPr lang="en-ID" dirty="0"/>
              <a:t>, “</a:t>
            </a:r>
            <a:r>
              <a:rPr lang="nn-NO"/>
              <a:t>Cara Cuci Tangan yang Salah, Tapi Sering Dilakukan Banyak Orang</a:t>
            </a:r>
            <a:r>
              <a:rPr lang="en-ID"/>
              <a:t>.“ </a:t>
            </a:r>
            <a:r>
              <a:rPr lang="en-ID" dirty="0"/>
              <a:t>https://hellosehat.com/hidup-sehat/tips-sehat/cara-cuci-tangan-yang-salah/, 2020.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/>
              <a:t>W. H. Organization, “Who saves lives: Clean your hands in the context of covid-19." https://www.who.int/publications/m/item/who-saves-lives-clean-your-hands-in-the-context-of-covid-19, 2020.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dirty="0"/>
              <a:t>World-O-Meter, “Covid-19 coronavirus pandemic." https://www.worldometers.info/coronavirus/,2020.</a:t>
            </a:r>
          </a:p>
        </p:txBody>
      </p:sp>
    </p:spTree>
    <p:extLst>
      <p:ext uri="{BB962C8B-B14F-4D97-AF65-F5344CB8AC3E}">
        <p14:creationId xmlns:p14="http://schemas.microsoft.com/office/powerpoint/2010/main" val="78747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 descr="Sebuah gambar berisi aksesori, payung&#10;&#10;Deskripsi dibuat secara otomatis">
            <a:extLst>
              <a:ext uri="{FF2B5EF4-FFF2-40B4-BE49-F238E27FC236}">
                <a16:creationId xmlns:a16="http://schemas.microsoft.com/office/drawing/2014/main" id="{F327D01E-66DD-4E09-A26A-4F7F386CA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2764" r="-1" b="296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8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4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A8BE1387-FB49-4B62-9481-83194A403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5057" y="2940298"/>
            <a:ext cx="7530685" cy="7082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Terima</a:t>
            </a:r>
            <a:r>
              <a:rPr lang="en-US" sz="4000" dirty="0">
                <a:solidFill>
                  <a:srgbClr val="FFFFFF"/>
                </a:solidFill>
              </a:rPr>
              <a:t> Kasih</a:t>
            </a:r>
            <a:endParaRPr lang="en-ID" sz="4000" dirty="0">
              <a:solidFill>
                <a:srgbClr val="FFFFFF"/>
              </a:solidFill>
            </a:endParaRPr>
          </a:p>
        </p:txBody>
      </p:sp>
      <p:grpSp>
        <p:nvGrpSpPr>
          <p:cNvPr id="85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68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8584B51F-FA50-4AD6-9A8A-8B44E1FA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65217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B6EF94A-A926-447D-9259-3D4E3DBA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Merebaknya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COVID-19 di Dunia </a:t>
            </a:r>
            <a:r>
              <a:rPr lang="en-US" dirty="0" err="1"/>
              <a:t>Tertutama</a:t>
            </a:r>
            <a:r>
              <a:rPr lang="en-US" dirty="0"/>
              <a:t> Indonesia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Gaya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dan </a:t>
            </a:r>
            <a:r>
              <a:rPr lang="en-US" dirty="0" err="1"/>
              <a:t>Sehat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D" sz="18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E96653-01A5-490D-B9B3-61E462D5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850" y="1169363"/>
            <a:ext cx="5973371" cy="3952802"/>
          </a:xfrm>
          <a:prstGeom prst="rect">
            <a:avLst/>
          </a:prstGeom>
          <a:noFill/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8EB265D4-0788-46AF-B465-9110369DFDC2}"/>
              </a:ext>
            </a:extLst>
          </p:cNvPr>
          <p:cNvSpPr txBox="1"/>
          <p:nvPr/>
        </p:nvSpPr>
        <p:spPr>
          <a:xfrm>
            <a:off x="5835381" y="5133475"/>
            <a:ext cx="453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Sumber</a:t>
            </a:r>
            <a:r>
              <a:rPr lang="en-US" sz="1400" i="1" dirty="0"/>
              <a:t> : worldometer.info/coronavirus, 2020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349708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8BBDB33C-E61A-4752-8CC6-34C95853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9D06E13-195A-4D73-B7C4-6B620BA9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Langkah Awal </a:t>
            </a:r>
            <a:r>
              <a:rPr lang="en-US" dirty="0" err="1"/>
              <a:t>Cegah</a:t>
            </a:r>
            <a:r>
              <a:rPr lang="en-US" dirty="0"/>
              <a:t> </a:t>
            </a:r>
            <a:r>
              <a:rPr lang="en-US" dirty="0" err="1"/>
              <a:t>Penularan</a:t>
            </a:r>
            <a:r>
              <a:rPr lang="en-US" dirty="0"/>
              <a:t> Virus &amp; </a:t>
            </a:r>
            <a:r>
              <a:rPr lang="en-US" dirty="0" err="1"/>
              <a:t>Bakteri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COVID-19</a:t>
            </a:r>
          </a:p>
          <a:p>
            <a:endParaRPr lang="en-ID" sz="18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D1C64EE-FA8B-4CB8-80F2-3893FED64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1" r="-215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  <a:noFill/>
        </p:spPr>
      </p:pic>
      <p:grpSp>
        <p:nvGrpSpPr>
          <p:cNvPr id="4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79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6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7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8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15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22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3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B23FC512-A19F-457C-9F78-65B000E50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9" r="-1" b="2141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noFill/>
        </p:spPr>
      </p:pic>
      <p:grpSp>
        <p:nvGrpSpPr>
          <p:cNvPr id="124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5" name="Freeform: Shape 42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43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44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45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46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47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B2E33BC3-BBA2-4DF7-8C5F-EB389AE2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Permasalahan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1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2" name="Freeform: Shape 53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54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55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56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57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58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59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9" name="Freeform: Shape 52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0A41EFC-C276-4D80-890B-15392A891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5372" y="1147454"/>
            <a:ext cx="49779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FFFF"/>
                </a:solidFill>
              </a:rPr>
              <a:t>Banyak </a:t>
            </a:r>
            <a:r>
              <a:rPr lang="en-US" sz="2400" dirty="0" err="1">
                <a:solidFill>
                  <a:srgbClr val="FFFFFF"/>
                </a:solidFill>
              </a:rPr>
              <a:t>Kebiasaan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mencuci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tangan</a:t>
            </a:r>
            <a:r>
              <a:rPr lang="en-US" sz="2400" dirty="0">
                <a:solidFill>
                  <a:srgbClr val="FFFFFF"/>
                </a:solidFill>
              </a:rPr>
              <a:t> yang salah </a:t>
            </a:r>
            <a:r>
              <a:rPr lang="en-US" sz="2400" dirty="0" err="1">
                <a:solidFill>
                  <a:srgbClr val="FFFFFF"/>
                </a:solidFill>
              </a:rPr>
              <a:t>namun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sering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dilakukan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banyak</a:t>
            </a:r>
            <a:r>
              <a:rPr lang="en-US" sz="2400" dirty="0">
                <a:solidFill>
                  <a:srgbClr val="FFFFFF"/>
                </a:solidFill>
              </a:rPr>
              <a:t> orang, </a:t>
            </a:r>
            <a:r>
              <a:rPr lang="en-US" sz="2400" dirty="0" err="1">
                <a:solidFill>
                  <a:srgbClr val="FFFFFF"/>
                </a:solidFill>
              </a:rPr>
              <a:t>antara</a:t>
            </a:r>
            <a:r>
              <a:rPr lang="en-US" sz="2400" dirty="0">
                <a:solidFill>
                  <a:srgbClr val="FFFFFF"/>
                </a:solidFill>
              </a:rPr>
              <a:t> lain: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Mencuci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Tangan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Terlalu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Cepat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Hanya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Menggosok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Telapak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Tangan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Saja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5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6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8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6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3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88B47E2-B9C4-46C5-BF01-61D80DB1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87571"/>
            <a:ext cx="4795282" cy="20319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Rumusan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Masalah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4CD73DBB-9AC8-4BE7-AA43-995A7495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41">
              <a:extLst>
                <a:ext uri="{FF2B5EF4-FFF2-40B4-BE49-F238E27FC236}">
                  <a16:creationId xmlns:a16="http://schemas.microsoft.com/office/drawing/2014/main" id="{512DE672-70F7-4637-B2FF-2FA41F0B0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DD2F0317-76EA-414D-B393-F8B40F19C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8" name="Freeform: Shape 44">
                <a:extLst>
                  <a:ext uri="{FF2B5EF4-FFF2-40B4-BE49-F238E27FC236}">
                    <a16:creationId xmlns:a16="http://schemas.microsoft.com/office/drawing/2014/main" id="{7EDD0BAA-CF8C-4BEE-8C35-300AF2017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5">
                <a:extLst>
                  <a:ext uri="{FF2B5EF4-FFF2-40B4-BE49-F238E27FC236}">
                    <a16:creationId xmlns:a16="http://schemas.microsoft.com/office/drawing/2014/main" id="{935A65F3-B3C8-4CC6-BA1A-035AEA210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46">
                <a:extLst>
                  <a:ext uri="{FF2B5EF4-FFF2-40B4-BE49-F238E27FC236}">
                    <a16:creationId xmlns:a16="http://schemas.microsoft.com/office/drawing/2014/main" id="{F0B2B25A-CE08-484B-B756-77C69C3BF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47">
                <a:extLst>
                  <a:ext uri="{FF2B5EF4-FFF2-40B4-BE49-F238E27FC236}">
                    <a16:creationId xmlns:a16="http://schemas.microsoft.com/office/drawing/2014/main" id="{C6F5E584-459A-4F39-9F69-43177D7D6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48">
                <a:extLst>
                  <a:ext uri="{FF2B5EF4-FFF2-40B4-BE49-F238E27FC236}">
                    <a16:creationId xmlns:a16="http://schemas.microsoft.com/office/drawing/2014/main" id="{FA96BF44-ED00-4109-9F2F-65716299D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8C01C93-49E2-4D91-BD01-E1E20675B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50">
                <a:extLst>
                  <a:ext uri="{FF2B5EF4-FFF2-40B4-BE49-F238E27FC236}">
                    <a16:creationId xmlns:a16="http://schemas.microsoft.com/office/drawing/2014/main" id="{E961950D-1C40-4BA8-9CCE-D8E2C0AB9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4" name="Freeform: Shape 43">
              <a:extLst>
                <a:ext uri="{FF2B5EF4-FFF2-40B4-BE49-F238E27FC236}">
                  <a16:creationId xmlns:a16="http://schemas.microsoft.com/office/drawing/2014/main" id="{C934D714-BCAF-4495-A9AD-F66AC579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D693232D-ECD7-4144-95CE-EBD20FD242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" t="10116" r="274" b="32924"/>
          <a:stretch/>
        </p:blipFill>
        <p:spPr>
          <a:xfrm>
            <a:off x="-9524" y="10633"/>
            <a:ext cx="12208346" cy="3919684"/>
          </a:xfrm>
          <a:prstGeom prst="rect">
            <a:avLst/>
          </a:prstGeom>
          <a:noFill/>
        </p:spPr>
      </p:pic>
      <p:grpSp>
        <p:nvGrpSpPr>
          <p:cNvPr id="53" name="Top Left">
            <a:extLst>
              <a:ext uri="{FF2B5EF4-FFF2-40B4-BE49-F238E27FC236}">
                <a16:creationId xmlns:a16="http://schemas.microsoft.com/office/drawing/2014/main" id="{AAFDD3F2-C28D-4186-A9F0-DA324412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95" name="Freeform: Shape 53">
              <a:extLst>
                <a:ext uri="{FF2B5EF4-FFF2-40B4-BE49-F238E27FC236}">
                  <a16:creationId xmlns:a16="http://schemas.microsoft.com/office/drawing/2014/main" id="{D5302C02-0D50-4BBD-8410-674BE02F9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54">
              <a:extLst>
                <a:ext uri="{FF2B5EF4-FFF2-40B4-BE49-F238E27FC236}">
                  <a16:creationId xmlns:a16="http://schemas.microsoft.com/office/drawing/2014/main" id="{F8C7FBB7-D7DF-46D6-80AF-EA374C31A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55">
              <a:extLst>
                <a:ext uri="{FF2B5EF4-FFF2-40B4-BE49-F238E27FC236}">
                  <a16:creationId xmlns:a16="http://schemas.microsoft.com/office/drawing/2014/main" id="{806BD1F9-BA15-455A-AC80-3E40C5B6A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56">
              <a:extLst>
                <a:ext uri="{FF2B5EF4-FFF2-40B4-BE49-F238E27FC236}">
                  <a16:creationId xmlns:a16="http://schemas.microsoft.com/office/drawing/2014/main" id="{5AD4DC37-4D5F-4CFC-B64A-ACA7ED69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57">
              <a:extLst>
                <a:ext uri="{FF2B5EF4-FFF2-40B4-BE49-F238E27FC236}">
                  <a16:creationId xmlns:a16="http://schemas.microsoft.com/office/drawing/2014/main" id="{82A0B918-ED2A-45A5-9247-67750B3D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58">
              <a:extLst>
                <a:ext uri="{FF2B5EF4-FFF2-40B4-BE49-F238E27FC236}">
                  <a16:creationId xmlns:a16="http://schemas.microsoft.com/office/drawing/2014/main" id="{3775DAE7-4E0F-4B22-BDD1-4B3F3535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59">
              <a:extLst>
                <a:ext uri="{FF2B5EF4-FFF2-40B4-BE49-F238E27FC236}">
                  <a16:creationId xmlns:a16="http://schemas.microsoft.com/office/drawing/2014/main" id="{F80A3A5C-7609-4229-8E65-17AD785E3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B7FE78-7A30-45F8-BC88-AC7EF3AE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592" y="4402219"/>
            <a:ext cx="4977905" cy="2031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Diperlukannya</a:t>
            </a:r>
            <a:r>
              <a:rPr lang="en-US" sz="2000" dirty="0"/>
              <a:t> Alat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mencuci</a:t>
            </a:r>
            <a:r>
              <a:rPr lang="en-US" sz="2000" dirty="0"/>
              <a:t> </a:t>
            </a:r>
            <a:r>
              <a:rPr lang="en-US" sz="2000" dirty="0" err="1"/>
              <a:t>tangan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45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E7782F13-23C0-4399-8F32-742C2354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Penelitian Terkait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06E883-7060-4651-BF8B-DA2900278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Perusahaan </a:t>
            </a:r>
            <a:r>
              <a:rPr lang="en-US" sz="2400" dirty="0" err="1"/>
              <a:t>asal</a:t>
            </a:r>
            <a:r>
              <a:rPr lang="en-US" sz="2400" dirty="0"/>
              <a:t> </a:t>
            </a:r>
            <a:r>
              <a:rPr lang="en-US" sz="2400" dirty="0" err="1"/>
              <a:t>Jepang</a:t>
            </a:r>
            <a:r>
              <a:rPr lang="en-US" sz="2400" dirty="0"/>
              <a:t> Fujitsu </a:t>
            </a:r>
            <a:r>
              <a:rPr lang="en-US" sz="2400" dirty="0" err="1"/>
              <a:t>Mengembangkan</a:t>
            </a:r>
            <a:r>
              <a:rPr lang="en-US" sz="2400" dirty="0"/>
              <a:t> AI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Tingkat </a:t>
            </a:r>
            <a:r>
              <a:rPr lang="en-US" sz="2400" dirty="0" err="1"/>
              <a:t>ketepatan</a:t>
            </a:r>
            <a:r>
              <a:rPr lang="en-US" sz="2400" dirty="0"/>
              <a:t> </a:t>
            </a:r>
            <a:r>
              <a:rPr lang="en-US" sz="2400" dirty="0" err="1"/>
              <a:t>cuci</a:t>
            </a:r>
            <a:r>
              <a:rPr lang="en-US" sz="2400" dirty="0"/>
              <a:t> </a:t>
            </a:r>
            <a:r>
              <a:rPr lang="en-US" sz="2400" dirty="0" err="1"/>
              <a:t>tangan</a:t>
            </a:r>
            <a:endParaRPr lang="en-US" sz="2400" dirty="0"/>
          </a:p>
          <a:p>
            <a:endParaRPr lang="en-US" sz="1800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34171894-33A0-4FA5-A8CA-F64953706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9578"/>
          <a:stretch/>
        </p:blipFill>
        <p:spPr>
          <a:xfrm>
            <a:off x="5115671" y="581139"/>
            <a:ext cx="6387190" cy="5368455"/>
          </a:xfrm>
          <a:prstGeom prst="rect">
            <a:avLst/>
          </a:prstGeom>
          <a:noFill/>
        </p:spPr>
      </p:pic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9" name="Kotak Teks 48">
            <a:extLst>
              <a:ext uri="{FF2B5EF4-FFF2-40B4-BE49-F238E27FC236}">
                <a16:creationId xmlns:a16="http://schemas.microsoft.com/office/drawing/2014/main" id="{379744A4-DA8F-4DD2-89C7-F56E79323F0B}"/>
              </a:ext>
            </a:extLst>
          </p:cNvPr>
          <p:cNvSpPr txBox="1"/>
          <p:nvPr/>
        </p:nvSpPr>
        <p:spPr>
          <a:xfrm>
            <a:off x="5134383" y="5960924"/>
            <a:ext cx="610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/>
              <a:t>Sumber</a:t>
            </a:r>
            <a:r>
              <a:rPr lang="en-US" sz="1400" i="1" dirty="0"/>
              <a:t> : </a:t>
            </a:r>
            <a:r>
              <a:rPr lang="id-ID" sz="1400" i="1" dirty="0"/>
              <a:t>https://www.antaranews.com/berita/1565976/</a:t>
            </a:r>
            <a:r>
              <a:rPr lang="en-US" sz="1400" i="1" dirty="0"/>
              <a:t>, 2020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203491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B8601406-624B-43B7-BAD5-2C15DAAF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Permasalahan Tersisa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727A14-1DFA-4093-AA12-75996AFB408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01226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072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C786DED-B17E-4B2B-8E8C-EB7AA3B7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Tujuan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230FB-AC5F-4C5B-A16D-F917798C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193" y="4074515"/>
            <a:ext cx="7580207" cy="127912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Mengembangkan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Alat yang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mengklasifikasikan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Gerakan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cuci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tangan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CNN yang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mengetahui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apakah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masyarakat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mencuci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tangan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benar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46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786DED-B17E-4B2B-8E8C-EB7AA3B7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Batasan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Penelitian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230FB-AC5F-4C5B-A16D-F917798C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638" y="4007279"/>
            <a:ext cx="7658407" cy="145222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Penelitian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dilakukan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disekitar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tempat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tinggal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penulis</a:t>
            </a:r>
            <a:endParaRPr lang="en-US" sz="180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Penelitian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ini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hanya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berfokus</a:t>
            </a:r>
            <a:r>
              <a:rPr lang="en-US" sz="1800" dirty="0">
                <a:solidFill>
                  <a:schemeClr val="tx2"/>
                </a:solidFill>
              </a:rPr>
              <a:t> pada </a:t>
            </a:r>
            <a:r>
              <a:rPr lang="en-US" sz="1800" dirty="0" err="1">
                <a:solidFill>
                  <a:schemeClr val="tx2"/>
                </a:solidFill>
              </a:rPr>
              <a:t>klasifikasi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gerakan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mencuci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tangan</a:t>
            </a:r>
            <a:endParaRPr lang="en-US" sz="180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Input data di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kamera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posisi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US" sz="18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Framing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tetap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87799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493</Words>
  <Application>Microsoft Office PowerPoint</Application>
  <PresentationFormat>Layar Lebar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Klasifikasi Gerakan Mencuci Tangan Berbasis Convolutional Neural Network</vt:lpstr>
      <vt:lpstr>Latar Belakang</vt:lpstr>
      <vt:lpstr>Latar Belakang</vt:lpstr>
      <vt:lpstr>Permasalahan</vt:lpstr>
      <vt:lpstr>Rumusan Masalah</vt:lpstr>
      <vt:lpstr>Penelitian Terkait</vt:lpstr>
      <vt:lpstr>Permasalahan Tersisa</vt:lpstr>
      <vt:lpstr>Tujuan</vt:lpstr>
      <vt:lpstr>Batasan Penelitian</vt:lpstr>
      <vt:lpstr>Presentasi PowerPoint</vt:lpstr>
      <vt:lpstr>Presentasi PowerPoint</vt:lpstr>
      <vt:lpstr>Presentasi PowerPoint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Gerakan Tangan Untuk Pengukuran Tingkat Ketepatan Cuci Tangan Berbasis Visi Komputer</dc:title>
  <dc:creator>Habibul Rahman Qalbi</dc:creator>
  <cp:lastModifiedBy>Habibul Rahman Qalbi</cp:lastModifiedBy>
  <cp:revision>29</cp:revision>
  <dcterms:created xsi:type="dcterms:W3CDTF">2020-11-23T15:58:22Z</dcterms:created>
  <dcterms:modified xsi:type="dcterms:W3CDTF">2021-01-20T14:36:15Z</dcterms:modified>
</cp:coreProperties>
</file>