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ttpd.apache.org/docs/2.4/logs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168047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168047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Una </a:t>
            </a:r>
            <a:r>
              <a:rPr lang="ca"/>
              <a:t>métrica</a:t>
            </a:r>
            <a:r>
              <a:rPr lang="ca"/>
              <a:t> representa un conjunto de datos estilo clave-valor con un instante de tiempo </a:t>
            </a:r>
            <a:r>
              <a:rPr lang="ca"/>
              <a:t>asociado, ordenados en el tiempo. Estas se definen de forma exclusiva mediante la tupla: Nombre + Espacio de nombres (Namespace) + cero o más dimensiones.</a:t>
            </a:r>
            <a:r>
              <a:rPr lang="ca">
                <a:solidFill>
                  <a:schemeClr val="dk1"/>
                </a:solidFill>
              </a:rPr>
              <a:t> E</a:t>
            </a:r>
            <a:r>
              <a:rPr lang="ca">
                <a:solidFill>
                  <a:schemeClr val="dk1"/>
                </a:solidFill>
              </a:rPr>
              <a:t>stán</a:t>
            </a:r>
            <a:r>
              <a:rPr lang="ca">
                <a:solidFill>
                  <a:schemeClr val="dk1"/>
                </a:solidFill>
              </a:rPr>
              <a:t> pensadas para ser indicadores de rendimiento KPI’s (Key performance indicator) numéricos. Por ejemplo: Utilización de CPU (periódica cada 5 min). Hay que tener en cuenta que las </a:t>
            </a:r>
            <a:r>
              <a:rPr lang="ca">
                <a:solidFill>
                  <a:schemeClr val="dk1"/>
                </a:solidFill>
              </a:rPr>
              <a:t>métricas</a:t>
            </a:r>
            <a:r>
              <a:rPr lang="ca">
                <a:solidFill>
                  <a:schemeClr val="dk1"/>
                </a:solidFill>
              </a:rPr>
              <a:t> existen solo en la región que se han creado, por lo que las consultas </a:t>
            </a:r>
            <a:r>
              <a:rPr lang="ca">
                <a:solidFill>
                  <a:schemeClr val="dk1"/>
                </a:solidFill>
              </a:rPr>
              <a:t>tendrán</a:t>
            </a:r>
            <a:r>
              <a:rPr lang="ca">
                <a:solidFill>
                  <a:schemeClr val="dk1"/>
                </a:solidFill>
              </a:rPr>
              <a:t> que ser dirigidas a una región determinada.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>
                <a:solidFill>
                  <a:schemeClr val="dk1"/>
                </a:solidFill>
              </a:rPr>
              <a:t>Espacio de nombres (Namespace): Es un grupo de </a:t>
            </a:r>
            <a:r>
              <a:rPr lang="ca">
                <a:solidFill>
                  <a:schemeClr val="dk1"/>
                </a:solidFill>
              </a:rPr>
              <a:t>métricas</a:t>
            </a:r>
            <a:r>
              <a:rPr lang="ca">
                <a:solidFill>
                  <a:schemeClr val="dk1"/>
                </a:solidFill>
              </a:rPr>
              <a:t> relacionadas </a:t>
            </a:r>
            <a:r>
              <a:rPr lang="ca">
                <a:solidFill>
                  <a:schemeClr val="dk1"/>
                </a:solidFill>
              </a:rPr>
              <a:t>entre sí</a:t>
            </a:r>
            <a:r>
              <a:rPr lang="ca">
                <a:solidFill>
                  <a:schemeClr val="dk1"/>
                </a:solidFill>
              </a:rPr>
              <a:t>, por defecto, AWS incluye </a:t>
            </a:r>
            <a:r>
              <a:rPr lang="ca">
                <a:solidFill>
                  <a:schemeClr val="dk1"/>
                </a:solidFill>
              </a:rPr>
              <a:t>métricas</a:t>
            </a:r>
            <a:r>
              <a:rPr lang="ca">
                <a:solidFill>
                  <a:schemeClr val="dk1"/>
                </a:solidFill>
              </a:rPr>
              <a:t> </a:t>
            </a:r>
            <a:r>
              <a:rPr lang="ca">
                <a:solidFill>
                  <a:schemeClr val="dk1"/>
                </a:solidFill>
              </a:rPr>
              <a:t>asociadas</a:t>
            </a:r>
            <a:r>
              <a:rPr lang="ca">
                <a:solidFill>
                  <a:schemeClr val="dk1"/>
                </a:solidFill>
              </a:rPr>
              <a:t> a sus servicios por defecto, agregadas en base al servicio que describen, con el formato (AWS/{nombre_servicio})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>
                <a:solidFill>
                  <a:schemeClr val="dk1"/>
                </a:solidFill>
              </a:rPr>
              <a:t>Una dimensión consta de un par nombre-valor que identifica una métrica de manera inequívoca. Se pueden asignar hasta 10 dimensiones a una métrica. Estas dimensiones pueden ser utilizadas para filtrar, por ejemplo, obtener la </a:t>
            </a:r>
            <a:r>
              <a:rPr lang="ca">
                <a:solidFill>
                  <a:schemeClr val="dk1"/>
                </a:solidFill>
              </a:rPr>
              <a:t>métrica</a:t>
            </a:r>
            <a:r>
              <a:rPr lang="ca">
                <a:solidFill>
                  <a:schemeClr val="dk1"/>
                </a:solidFill>
              </a:rPr>
              <a:t> BucketSizeBytes del namespace AWS/S3 para una determinada dimensión BucketName.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006b92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006b92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Es importante indicar que para CloudWatch las 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métricas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 Estándar se actualizan con periodos de 5 minutos, excepto si activamos la alta solución, que entonces se reduce el periodo a 1 minuto. Si se desea, CloudWatch agent puede enviar las 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métricas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 personalizadas cada segundo, pero hay que tener en cuenta que supondrá un sobrecoste.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6804783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1680478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Los datos que se publican inicialmente con un período más corto se agregan para su almacenamiento a largo plazo. Por ejemplo, si recopilas datos utilizando un período de 1 minuto, los datos estarán disponibles durante 15 días con una resolución de 1 minuto. Después de 15 días, estos datos seguirán estando disponibles, pero se agregan y solo se pueden recuperar con una resolución de 5 minutos. Después de 63 días, los datos se agregan aún más y están disponibles con una resolución de 1 hora.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Importante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! Las métricas que no han tenido ningún dato en las últimas dos semanas no aparecen en la consola ni con el comando cli list-metrics, en este caso se tiene que consultar con  get-metric-data or get-metric-statistics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006b92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2006b92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2006b92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2006b92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16191F"/>
                </a:solidFill>
                <a:highlight>
                  <a:schemeClr val="lt1"/>
                </a:highlight>
              </a:rPr>
              <a:t>https://aws.amazon.com/es/cloudwatch/pricing/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006b92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2006b92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https://aws.amazon.com/es/cloudwatch/pricing/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1680478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1680478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1680478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1680478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Para crear una alarma, tenemos que configurar el Evaluation period (periodo de evaluación) junto a los DataPoints to alarm (puntos de datos para la alarma). El primero indica la cantidad de </a:t>
            </a:r>
            <a:r>
              <a:rPr lang="ca"/>
              <a:t>períodos</a:t>
            </a:r>
            <a:r>
              <a:rPr lang="ca"/>
              <a:t> consecutivos que tenemos que analizar para tomar una decisión sobre que hacer, y el segundo, determina dentro de ese periodo de evaluación, la cantidad de puntos que tienen que estar por encima de umbral para que se active la alarma junto a las acciones </a:t>
            </a:r>
            <a:r>
              <a:rPr lang="ca"/>
              <a:t>asociadas</a:t>
            </a:r>
            <a:r>
              <a:rPr lang="ca"/>
              <a:t> a esta.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16804783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16804783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En ciertos escenarios, nos puede interesar detectar los eventos que ocurran en nuestra cuenta AWS: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Creación de un volumen EBS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Activación de una alarma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Eventos custom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EventBridge es un bus de eventos sin servidor que facilita la creación de aplicaciones basadas en eventos, distribuye flujos de eventos a través de buses a los cuales se les pueden aplicar reglas para redirigir el tráfico a otros servicios de aws, como Lambda functions, kinesis stream, entre otros… Gracias a este servicio podemos crear arquitecturas que reaccionen en tiempo real a las fuentes de datos desacoplando generadores de eventos con receptores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 continuación se muestra un esquema del funcionamiento utilizando reglas.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16804783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16804783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8e680b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8e680b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En esta diapositiva se incluyen los puntos que trataremos en </a:t>
            </a:r>
            <a:r>
              <a:rPr lang="ca"/>
              <a:t>estas</a:t>
            </a:r>
            <a:r>
              <a:rPr lang="ca"/>
              <a:t> slides. Nos centraremos en la observabilidad de </a:t>
            </a:r>
            <a:r>
              <a:rPr lang="ca"/>
              <a:t>infraestructuras y</a:t>
            </a:r>
            <a:r>
              <a:rPr lang="ca"/>
              <a:t> aplicaciones utilizando servicios serverless de AWS, que alguno de ellos ya os </a:t>
            </a:r>
            <a:r>
              <a:rPr lang="ca"/>
              <a:t>sonarán</a:t>
            </a:r>
            <a:r>
              <a:rPr lang="ca"/>
              <a:t> de la parte de Serveless de Marcia. Empezaremos con CloudWatch y EventBridge para crear reglas de </a:t>
            </a:r>
            <a:r>
              <a:rPr lang="ca"/>
              <a:t>monitorización</a:t>
            </a:r>
            <a:r>
              <a:rPr lang="ca"/>
              <a:t> y pipelines simples para reaccionar a eventos, ya sea notificando a las personas implicadas o ejecutando acciones y seguiremos en el resto de servicios para monitorizar nuestra cuenta de AWS y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16804783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16804783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También se pueden crear arquitecturas basadas en un calendario de ejecuciones, lanzando eventos en base a una regla CRON para ejecutar tareas determinadas. Este tipo de funcionalidad nos puede servir de cara a programar tareas repetitivas en el tiempo, como por ejemplo en encendido y apagado de un servidor EC2 para cumplir con un horario de funcionamiento con el objetivo de abaratar costes. A continuación se muestra un esquema de una regla basada en el tiempo.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16804783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16804783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Cloudwatch Logs es un servicio que nos permite monitorizar, almacenar y consultar ficheros de logs de nuestras instancias EC2, AWS Cloudtrail, servicios de AWS y externos.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Cloudwatch logs nos permite centralizar todos los logs de nuestros sistemas, aplicaciones y servicios, facilitando la correlación entre los mismos para detectar posibles problemas en nuestros servicios, a la vez que simplifica el proceso de debugging cuando algo no funciona como planeado. También nos permite visualizarlos de forma sencilla y buscar errores o patrones específicos.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16804783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16804783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el diagrama, podemos ver el ejemplo de la creación de una métrica a partir de un grupo de registros de logs. En este ejemplo, estamos almacenando el AccessLog de Apache en cloudwatch logs. A partir de esos logs, podemos crear una métrica que cuente el </a:t>
            </a:r>
            <a:r>
              <a:rPr lang="ca"/>
              <a:t>número</a:t>
            </a:r>
            <a:r>
              <a:rPr lang="ca"/>
              <a:t> de veces que aparece el error 404 en los logs, generando una </a:t>
            </a:r>
            <a:r>
              <a:rPr lang="ca"/>
              <a:t>métrica</a:t>
            </a:r>
            <a:r>
              <a:rPr lang="ca"/>
              <a:t> que indica en tiempo real la cantidad de errores 404. A partir de esta información, podemos crear una alarma, tal como hemos visto anteriormente y activar una acción, ya sea notificar al administrador o ejecutar una función </a:t>
            </a:r>
            <a:r>
              <a:rPr lang="ca"/>
              <a:t>específica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la documentación oficial de apache se puede obtener información sobre el formato del access 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2"/>
              </a:rPr>
              <a:t>https://httpd.apache.org/docs/2.4/logs.html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2006b92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2006b92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2006b92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2006b92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16191F"/>
                </a:solidFill>
                <a:highlight>
                  <a:schemeClr val="lt1"/>
                </a:highlight>
              </a:rPr>
              <a:t>https://aws.amazon.com/es/cloudwatch/pricing/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1d229f8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1d229f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https://quizizz.com/admin/quiz/64189beaac228a001dfc621e?source=quiz_share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2006b9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2006b9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2006b92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2006b92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2006b92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2006b92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2006b92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2006b92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fd8522d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fd8522d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Monitorización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Supervisión de métricas predefinidas con el objetivo de detectar errores en servicios específicos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Problema: Debemos conocer las métricas clave de antemano, que nos indican si el sistema funciona o no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Observabilidad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Indica la capacidad que tenemos de sacar conclusiones sobre el estado de un sistema a partir de los datos que devuelve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Nos ayuda a comprender mejor cómo funciona nuestro sistema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Nos permite anticiparnos a problemas desconocidos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Significado más global de sistema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Concepto Orientado a Sistemas complejos 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Por ejemplo: Arquitectura de microservicios o Hibridas, con muchos componentes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f5b043c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f5b043c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>
                <a:solidFill>
                  <a:schemeClr val="dk1"/>
                </a:solidFill>
              </a:rPr>
              <a:t>Métricas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Medidas periódicas de KPI’s (Key performance indicator) numéricos. Por ejemplo: Utilización de CPU (periódica cada 5 min).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Se trata de información agregable, que luego podemos visualizar con un histograma o contador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>
                <a:solidFill>
                  <a:schemeClr val="dk1"/>
                </a:solidFill>
              </a:rPr>
              <a:t>Logs: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Registro cronológico de eventos con timestamp. Por ejemplo: Peticiones registradas en un servidor web: (Timestamp) POST /index, (Timestamp)GET /ping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>
                <a:solidFill>
                  <a:schemeClr val="dk1"/>
                </a:solidFill>
              </a:rPr>
              <a:t>Trazas: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Una traza proporciona información del comportamiento de las peticiones, está más orientado a una arquitectura de microservicios y nos permite observar la latencia de cada petición y las peticiones hijas que genera.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Las trazas nos permiten identificar cuellos de botella y problemas puntuales, especialmente en arquitecturas de microservicios.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1d229f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1d229f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f5b043c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f5b043c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Es un servicio de AWS que nos permite monitorizar nuestros recursos y aplicaciones en tiempo real. Podemos utilizar AWS CloudWatch para: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Controlar recursos y rendimiento de aplicaciones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Agrupar y monitorizar ficheros de logs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>
                <a:solidFill>
                  <a:schemeClr val="dk1"/>
                </a:solidFill>
              </a:rPr>
              <a:t>Crear y disparar alarmas basadas en métricas y logs.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Prácticamente todos los servicios de AWS disponen de métricas propias, que nos permiten monitorizar el correcto funcionamiento de estos, a través de cloudwatch. Además, también podemos incorporar métricas “custom”, que pueden provenir de nuestras aplicaciones o servicios externos a AWS.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1680478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1680478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Por lo tanto, cloudwatch proporciona las siguientes funcionalidades: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-&gt; Recopilación de logs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-&gt; Alarmas y respuesta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-&gt; Análisis de logs y métricas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-&gt; Monitorización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Si nos fijamos, estas funcionalidades se distribuyen en 2 verticales: obtención de los datos en vertical, y su uso en horizontal.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1680478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1680478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Hay que tener en cuenta algunos conceptos clave antes de entrar más en materia. Cuando hablamos de metricas en cloudwatch, tenemos las Estándar </a:t>
            </a:r>
            <a:r>
              <a:rPr lang="ca"/>
              <a:t>y las</a:t>
            </a:r>
            <a:r>
              <a:rPr lang="ca"/>
              <a:t> personalizadas. Las estándar són todas aquellas que nos proporciona Cloudwatch por defecto. Estas nos permiten monitorizar </a:t>
            </a:r>
            <a:r>
              <a:rPr lang="ca"/>
              <a:t>prácticamente</a:t>
            </a:r>
            <a:r>
              <a:rPr lang="ca"/>
              <a:t> todos los servicios de AWS, sin ninguna acción por nuestra parte. Por ejemplo, S3 expone la métrica BucketSizeBytes, que nos indica el uso que estamos haciendo de un Bucket determinado.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Aparte</a:t>
            </a:r>
            <a:r>
              <a:rPr lang="ca"/>
              <a:t> de estas métricas estándar, también podemos incorporar </a:t>
            </a:r>
            <a:r>
              <a:rPr lang="ca"/>
              <a:t>métricas</a:t>
            </a:r>
            <a:r>
              <a:rPr lang="ca"/>
              <a:t> personalizadas, </a:t>
            </a:r>
            <a:r>
              <a:rPr lang="ca"/>
              <a:t>que veremos</a:t>
            </a:r>
            <a:r>
              <a:rPr lang="ca"/>
              <a:t> más adelante en la parte </a:t>
            </a:r>
            <a:r>
              <a:rPr lang="ca"/>
              <a:t>práctica</a:t>
            </a:r>
            <a:r>
              <a:rPr lang="ca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Finalmente, una vez tengamos todas las </a:t>
            </a:r>
            <a:r>
              <a:rPr lang="ca"/>
              <a:t>métricas</a:t>
            </a:r>
            <a:r>
              <a:rPr lang="ca"/>
              <a:t> configuradas, podemos configurar alarmas que ejecuten acciones en base a una condición. Por ejemplo: En caso de que una instancia EC2 </a:t>
            </a:r>
            <a:r>
              <a:rPr lang="ca"/>
              <a:t>supere</a:t>
            </a:r>
            <a:r>
              <a:rPr lang="ca"/>
              <a:t> el 70% de uso de CPU durante un intervalo de 5 minutos. Estas alarmas pueden desencadenar acciones si asi lo deseamos, ya sea la ejecución de una </a:t>
            </a:r>
            <a:r>
              <a:rPr lang="ca"/>
              <a:t>función</a:t>
            </a:r>
            <a:r>
              <a:rPr lang="ca"/>
              <a:t> Lambda o una notificación de mail.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incluye un agente de software, compatible con la </a:t>
            </a:r>
            <a:r>
              <a:rPr lang="ca"/>
              <a:t>mayoría</a:t>
            </a:r>
            <a:r>
              <a:rPr lang="ca"/>
              <a:t> de sistemas operativos, Windows, Linux y MacOs. Que nos permite recopilar </a:t>
            </a:r>
            <a:r>
              <a:rPr lang="ca"/>
              <a:t>métricas</a:t>
            </a:r>
            <a:r>
              <a:rPr lang="ca"/>
              <a:t> y logs a nivel de sistema, como por ejemplo el espacio de disco disponible. Una metrica que no se puede obtener desde fuera con las métricas </a:t>
            </a:r>
            <a:r>
              <a:rPr lang="ca"/>
              <a:t>estándares</a:t>
            </a:r>
            <a:r>
              <a:rPr lang="ca"/>
              <a:t>, ya que es propia del sistema de ficheros.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01a2c7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01a2c7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 continuación, se muestra un esquema que nos permite hacer una idea del funcionamiento de cloudwatch y las posibilidades que ofrece para las métricas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Como he indicado antes, Cloudwatch se integra nativamente con los servicios propios de AWS: EC2, RDS, DynamoDB, etc. Cada servicio dispone de unas métricas que expone al servicio de cloudwatch. Además, también podemos añadir métricas importadas de otros servicios externos de AWS o de nuestras propias aplicaciones: contadores de visitas, latencia… 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 partir de estas métricas podemos añadir alarmas, que veremos más adelante.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De nada sirve almacenar métricas si luego no podemos agregarlas y visualizarlas con el objetivo de entender cómo está funcionando nuestra arquitectura cloud a través del tiempo. Por un lado, podemos extraer los datos y consultarlos con visualizadores como Grafana, a través de la API de AWS o podemos utilizar el servicio interno Insights de Cloudwatch.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Las consultas que se hagan desde la consola de AWS són totalmente gratuitas, y se pueden guardar y utilizar a posteriori para crear un dashboard dentro del panel de control de AWS (CloudWatch Dashboard)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Observabilidad de </a:t>
            </a:r>
            <a:r>
              <a:rPr lang="ca"/>
              <a:t>infraestructuras y</a:t>
            </a:r>
            <a:r>
              <a:rPr lang="ca"/>
              <a:t> aplicaciones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 AWS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/>
              <a:t>UPC - Cloud Computing Architecture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44725" y="2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Métricas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00" y="387000"/>
            <a:ext cx="4557550" cy="436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89275" y="1451163"/>
            <a:ext cx="29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Namespace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: Grupo de 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métricas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 relacionadas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44725" y="2500225"/>
            <a:ext cx="37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Dimensión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: Par clave valor que categoriza la 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métrica</a:t>
            </a:r>
            <a:br>
              <a:rPr lang="ca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MetricName + Dimension = Nueva metrica!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023025" y="1636575"/>
            <a:ext cx="1692300" cy="24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2"/>
          <p:cNvCxnSpPr>
            <a:stCxn id="130" idx="2"/>
            <a:endCxn id="128" idx="3"/>
          </p:cNvCxnSpPr>
          <p:nvPr/>
        </p:nvCxnSpPr>
        <p:spPr>
          <a:xfrm rot="10800000">
            <a:off x="3106125" y="1758975"/>
            <a:ext cx="291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2"/>
          <p:cNvSpPr txBox="1"/>
          <p:nvPr/>
        </p:nvSpPr>
        <p:spPr>
          <a:xfrm>
            <a:off x="189275" y="959700"/>
            <a:ext cx="30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Metrica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: Clave + Valor + Timestamp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023025" y="2204350"/>
            <a:ext cx="267300" cy="1377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2"/>
          <p:cNvCxnSpPr>
            <a:stCxn id="133" idx="1"/>
            <a:endCxn id="129" idx="3"/>
          </p:cNvCxnSpPr>
          <p:nvPr/>
        </p:nvCxnSpPr>
        <p:spPr>
          <a:xfrm flipH="1">
            <a:off x="3885525" y="2892850"/>
            <a:ext cx="2137500" cy="2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4477875" y="4482050"/>
            <a:ext cx="455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$ aws cloudwatch list-metrics --namespace "AWS/S3"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3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Metrics - Resolución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Estándar</a:t>
            </a:r>
            <a:r>
              <a:rPr b="1" lang="ca"/>
              <a:t>: </a:t>
            </a:r>
            <a:r>
              <a:rPr lang="ca"/>
              <a:t>5 minutos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Detallada</a:t>
            </a:r>
            <a:r>
              <a:rPr lang="ca"/>
              <a:t>: 1 minuto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Alta </a:t>
            </a:r>
            <a:r>
              <a:rPr b="1" lang="ca"/>
              <a:t>resolución personalizada</a:t>
            </a:r>
            <a:r>
              <a:rPr b="1" lang="ca"/>
              <a:t>: </a:t>
            </a:r>
            <a:r>
              <a:rPr lang="ca"/>
              <a:t>&lt;</a:t>
            </a:r>
            <a:r>
              <a:rPr lang="ca"/>
              <a:t> 1 minuto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3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Metrics - Retención de datos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39850" y="1005975"/>
            <a:ext cx="86643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A medida que pasa el tiempo, las 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métricas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 van perdiendo resolución, agregando los datos para ser almacenados: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Periodo de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&lt; 60 segundos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 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(métricas</a:t>
            </a: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 custom de alta resolución)</a:t>
            </a:r>
            <a:endParaRPr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Durante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3 horas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Periodo de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60 segundos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Durante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15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días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Periodo de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300 segundos (5 min)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Durante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63 días (2 meses)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Periodo de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3600 segundos (1 hora)</a:t>
            </a:r>
            <a:endParaRPr b="1" sz="1200">
              <a:solidFill>
                <a:srgbClr val="16191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Arial"/>
              <a:buChar char="○"/>
            </a:pPr>
            <a:r>
              <a:rPr lang="ca" sz="1200">
                <a:solidFill>
                  <a:srgbClr val="16191F"/>
                </a:solidFill>
                <a:highlight>
                  <a:srgbClr val="FFFFFF"/>
                </a:highlight>
              </a:rPr>
              <a:t>Durante </a:t>
            </a:r>
            <a:r>
              <a:rPr b="1" lang="ca" sz="1200">
                <a:solidFill>
                  <a:srgbClr val="16191F"/>
                </a:solidFill>
                <a:highlight>
                  <a:srgbClr val="FFFFFF"/>
                </a:highlight>
              </a:rPr>
              <a:t>455 días (15 meses)</a:t>
            </a:r>
            <a:endParaRPr b="1"/>
          </a:p>
        </p:txBody>
      </p:sp>
      <p:sp>
        <p:nvSpPr>
          <p:cNvPr id="148" name="Google Shape;148;p24"/>
          <p:cNvSpPr txBox="1"/>
          <p:nvPr/>
        </p:nvSpPr>
        <p:spPr>
          <a:xfrm>
            <a:off x="523350" y="3689425"/>
            <a:ext cx="80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Importante! 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Las métricas que no han tenido ninguna actualización no aparecen en la consola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043825" y="4270875"/>
            <a:ext cx="3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get-metric-data / get-metric-statistics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2246725" y="4019550"/>
            <a:ext cx="797100" cy="458100"/>
          </a:xfrm>
          <a:prstGeom prst="bentConnector3">
            <a:avLst>
              <a:gd fmla="val -137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Metrics - Precio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68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Capa gratuita: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Todas las </a:t>
            </a:r>
            <a:r>
              <a:rPr lang="ca">
                <a:solidFill>
                  <a:srgbClr val="333333"/>
                </a:solidFill>
              </a:rPr>
              <a:t>M</a:t>
            </a:r>
            <a:r>
              <a:rPr lang="ca">
                <a:solidFill>
                  <a:srgbClr val="333333"/>
                </a:solidFill>
              </a:rPr>
              <a:t>étricas estándar (frecuencia de 5 minutos)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10 métricas de monitoreo detallado (frecuencia de 1 minuto)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1 millón de solicitudes API (no aplicable a GetMetricData ni GetMetricWidgetImage)</a:t>
            </a:r>
            <a:endParaRPr b="1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b="1" lang="ca"/>
              <a:t>	</a:t>
            </a:r>
            <a:endParaRPr b="1"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8399"/>
          <a:stretch/>
        </p:blipFill>
        <p:spPr>
          <a:xfrm>
            <a:off x="155850" y="1870674"/>
            <a:ext cx="8832299" cy="15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38" y="3734700"/>
            <a:ext cx="8879524" cy="11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311700" y="3463125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API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Metrics - Precio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Ejemplo 1 - Monitorización detallada</a:t>
            </a:r>
            <a:r>
              <a:rPr b="1" lang="ca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Suponemos 10 VM EC2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Cada VM EC2 dispone de 7 métricas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Métricas totales = 7 * 10 = 70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0,3 USD * 70 = </a:t>
            </a:r>
            <a:r>
              <a:rPr b="1" lang="ca">
                <a:solidFill>
                  <a:srgbClr val="333333"/>
                </a:solidFill>
              </a:rPr>
              <a:t>21 USD al mes!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b="1" lang="ca"/>
              <a:t>	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Metrics - Precio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68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Ejemplo 2 - Métricas personalizadas: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Suponemos 100 VM EC2 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Publican 5 métricas personalizadas con el Agente CloudWatch cada minuto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b="1" lang="ca">
                <a:solidFill>
                  <a:srgbClr val="333333"/>
                </a:solidFill>
              </a:rPr>
              <a:t>Métricas</a:t>
            </a:r>
            <a:endParaRPr b="1"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5 * 100 = 500 métricas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500 * 0,3 USD = </a:t>
            </a:r>
            <a:r>
              <a:rPr b="1" lang="ca">
                <a:solidFill>
                  <a:srgbClr val="333333"/>
                </a:solidFill>
              </a:rPr>
              <a:t>150USD</a:t>
            </a:r>
            <a:endParaRPr b="1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b="1" lang="ca">
                <a:solidFill>
                  <a:srgbClr val="333333"/>
                </a:solidFill>
              </a:rPr>
              <a:t>Peticiones</a:t>
            </a:r>
            <a:endParaRPr b="1"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100 * (43200 minutos / 1 minuto) = </a:t>
            </a:r>
            <a:r>
              <a:rPr b="1" lang="ca">
                <a:solidFill>
                  <a:srgbClr val="333333"/>
                </a:solidFill>
              </a:rPr>
              <a:t>4.320.000 peticiones al mes</a:t>
            </a:r>
            <a:endParaRPr b="1"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1.000.000 entran dentro de la capa gratuita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3.320.000 / 1000 * 0.01 = </a:t>
            </a:r>
            <a:r>
              <a:rPr b="1" lang="ca">
                <a:solidFill>
                  <a:srgbClr val="333333"/>
                </a:solidFill>
              </a:rPr>
              <a:t>33 USD</a:t>
            </a:r>
            <a:endParaRPr b="1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b="1" lang="ca">
                <a:solidFill>
                  <a:srgbClr val="333333"/>
                </a:solidFill>
              </a:rPr>
              <a:t>Total = 33 + 150 USD = 183 USD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b="1" lang="ca"/>
              <a:t>	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Alarms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3 estados: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OK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No se ha excedido el umbral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Alarma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Se ha excedido el umbral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Datos insuficientes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La alarma se acaba de crear, o aún no hay datos para hacer una evaluación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3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Alarms - Ejemplo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156612" cy="39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5588275" y="1094850"/>
            <a:ext cx="355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Evaluation period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(Periodo de evaluacion)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Ejemplo: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ca">
                <a:latin typeface="Proxima Nova"/>
                <a:ea typeface="Proxima Nova"/>
                <a:cs typeface="Proxima Nova"/>
                <a:sym typeface="Proxima Nova"/>
              </a:rPr>
              <a:t>Datapoints to Alarm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(Puntos de datos para la alarma)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Ejemplo: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Events (EventBridge)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Capturar </a:t>
            </a:r>
            <a:r>
              <a:rPr lang="ca"/>
              <a:t>eventos que ocurran en nuestra cuenta AWS y actuar acorde: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Creación de un volumen EBS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Activación de una alarma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EventBridge </a:t>
            </a:r>
            <a:r>
              <a:rPr lang="ca"/>
              <a:t>es un bus de eventos sin servidor que facilita la creación de aplicaciones basadas en eventos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7" y="134725"/>
            <a:ext cx="972725" cy="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24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Events (EventBridge) - Ejemplo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50" y="864363"/>
            <a:ext cx="7085701" cy="39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r>
              <a:rPr lang="ca"/>
              <a:t> - ¿</a:t>
            </a:r>
            <a:r>
              <a:rPr lang="ca"/>
              <a:t>Qué</a:t>
            </a:r>
            <a:r>
              <a:rPr lang="ca"/>
              <a:t> servicios vamos a ver?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9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CloudWatch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Alarms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EventBridge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CloudTrail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Athena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X-Ray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2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Events (EventBridge) - Ejemplo CRON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37" y="946050"/>
            <a:ext cx="5250924" cy="362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Logs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CloudWatch logs nos permite monitorizar y almacenar archivos de registro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Instancias EC2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Servicios de AWS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AWS Route 53 / AWS Lambda / AWS CloudTrail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Otros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Funcionalidades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Recopilación automática de registros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Agregación de datos en </a:t>
            </a:r>
            <a:r>
              <a:rPr b="1" lang="ca"/>
              <a:t>grupos de registros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Capacidad de configurar </a:t>
            </a:r>
            <a:r>
              <a:rPr b="1" lang="ca"/>
              <a:t>filtros métricos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Búsqueda de patrones (Errores en un Access Log de Apache)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Crear </a:t>
            </a:r>
            <a:r>
              <a:rPr lang="ca"/>
              <a:t>métricas</a:t>
            </a:r>
            <a:r>
              <a:rPr lang="ca"/>
              <a:t> en base a registros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Consulta de registros y creación de visualizaciones con </a:t>
            </a:r>
            <a:r>
              <a:rPr b="1" lang="ca"/>
              <a:t>CloudWatch Logs Insights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25" y="24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Logs - Creación de </a:t>
            </a:r>
            <a:r>
              <a:rPr lang="ca"/>
              <a:t>métricas</a:t>
            </a:r>
            <a:r>
              <a:rPr lang="ca"/>
              <a:t> a partir de logs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63" y="1605162"/>
            <a:ext cx="7162076" cy="232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432463" y="4164400"/>
            <a:ext cx="8279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27.0.0.1 - Marc [01/Feb/2023:13:55:36 +0100] "GET /hello_world HTTP/1.0" 200 2326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32475" y="3527025"/>
            <a:ext cx="476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LogFormat "</a:t>
            </a:r>
            <a:r>
              <a:rPr lang="ca" sz="16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%h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ca" sz="1600">
                <a:solidFill>
                  <a:srgbClr val="BF9000"/>
                </a:solidFill>
                <a:latin typeface="Proxima Nova"/>
                <a:ea typeface="Proxima Nova"/>
                <a:cs typeface="Proxima Nova"/>
                <a:sym typeface="Proxima Nova"/>
              </a:rPr>
              <a:t>%l </a:t>
            </a:r>
            <a:r>
              <a:rPr lang="ca" sz="16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%u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ca" sz="16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%t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 \"</a:t>
            </a:r>
            <a:r>
              <a:rPr lang="ca" sz="16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%r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\" %&gt;s </a:t>
            </a:r>
            <a:r>
              <a:rPr lang="ca" sz="1600">
                <a:solidFill>
                  <a:srgbClr val="A64D79"/>
                </a:solidFill>
                <a:latin typeface="Proxima Nova"/>
                <a:ea typeface="Proxima Nova"/>
                <a:cs typeface="Proxima Nova"/>
                <a:sym typeface="Proxima Nova"/>
              </a:rPr>
              <a:t>%b</a:t>
            </a:r>
            <a:r>
              <a:rPr lang="ca" sz="1600">
                <a:latin typeface="Proxima Nova"/>
                <a:ea typeface="Proxima Nova"/>
                <a:cs typeface="Proxima Nova"/>
                <a:sym typeface="Proxima Nova"/>
              </a:rPr>
              <a:t>" common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Logs - Precio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68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Capa gratuita: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5GB (recopilación, almacenamiento, análisis…)</a:t>
            </a:r>
            <a:endParaRPr b="1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b="1" lang="ca"/>
              <a:t>	</a:t>
            </a:r>
            <a:endParaRPr b="1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5" y="1831775"/>
            <a:ext cx="8755324" cy="1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17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Logs - Precio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68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Ejemplo 1 - Logs HTTP: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Suponemos que registramos 1 GB diario durante 30 días = 30 GB al mes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Captura de datos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0 a 5GB = 0 (Capa gratuita)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5 a 30 GB = 0,5 USD * 25 =</a:t>
            </a:r>
            <a:r>
              <a:rPr b="1" lang="ca">
                <a:solidFill>
                  <a:srgbClr val="333333"/>
                </a:solidFill>
              </a:rPr>
              <a:t> 12,50 USD</a:t>
            </a:r>
            <a:endParaRPr b="1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Almacenamiento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0 a 5GB = 0 (Capa gratuita)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ca">
                <a:solidFill>
                  <a:srgbClr val="333333"/>
                </a:solidFill>
              </a:rPr>
              <a:t>5 a 30 GB = 0,03 USD * 25 = </a:t>
            </a:r>
            <a:r>
              <a:rPr b="1" lang="ca">
                <a:solidFill>
                  <a:srgbClr val="333333"/>
                </a:solidFill>
              </a:rPr>
              <a:t>0,8 USD</a:t>
            </a:r>
            <a:endParaRPr b="1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ca">
                <a:solidFill>
                  <a:srgbClr val="333333"/>
                </a:solidFill>
              </a:rPr>
              <a:t>Total</a:t>
            </a:r>
            <a:endParaRPr>
              <a:solidFill>
                <a:srgbClr val="33333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b="1" lang="ca">
                <a:solidFill>
                  <a:srgbClr val="333333"/>
                </a:solidFill>
              </a:rPr>
              <a:t>12,50 + 0,8 = 13,3 USD</a:t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b="1" lang="ca"/>
              <a:t>	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Quizz!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450" y="1260525"/>
            <a:ext cx="4995099" cy="26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Lab 1 - Pokedex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Pokemon Go ha vuelto a hacerse viral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CEO ha decidido publicar una aplicación Web que ofrece el servicio de Pokedex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Objetivo</a:t>
            </a:r>
            <a:r>
              <a:rPr b="1" lang="ca"/>
              <a:t>: </a:t>
            </a:r>
            <a:r>
              <a:rPr lang="ca"/>
              <a:t>Conseguir aumentar la presencia de la marca en los </a:t>
            </a:r>
            <a:r>
              <a:rPr lang="ca"/>
              <a:t>círculos</a:t>
            </a:r>
            <a:r>
              <a:rPr lang="ca"/>
              <a:t> de jugadores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La aplicación parece que está gustando aunque algunas personas se quejan de errores puntuales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Problema! No la estamos monitorizando! ¿Errores?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Lab 1 - Pokedex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88" y="1152475"/>
            <a:ext cx="80202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Lab 1 - La Pokedex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88" y="767250"/>
            <a:ext cx="8110425" cy="41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1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Lab 1 - La Pokedex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Despliegue con </a:t>
            </a:r>
            <a:r>
              <a:rPr b="1" lang="ca"/>
              <a:t>Terraform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Servidor NGINX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App Web Angular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88" y="24257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513" y="3250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185" y="2616387"/>
            <a:ext cx="1637650" cy="1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Monitorización vs Observabilidad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8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Monitorización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Supervisión de </a:t>
            </a:r>
            <a:r>
              <a:rPr lang="ca"/>
              <a:t>métricas</a:t>
            </a:r>
            <a:r>
              <a:rPr lang="ca"/>
              <a:t> predefinidas con el objetivo de detectar errores en servicios </a:t>
            </a:r>
            <a:r>
              <a:rPr lang="ca"/>
              <a:t>específicos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Debemos conocer las métricas clave de antemano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Observabilidad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Indica la capacidad que tenemos de sacar conclusiones sobre el estado de un sistema a partir de los datos que devuelve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Nos ayuda a comprender mejor </a:t>
            </a:r>
            <a:r>
              <a:rPr lang="ca"/>
              <a:t>cómo</a:t>
            </a:r>
            <a:r>
              <a:rPr lang="ca"/>
              <a:t> funciona nuestro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Nos permite anticiparnos a problemas desconocidos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Significado más global de sistema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Sistemas complejos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Arquitectura de microservicios (+ Servicios)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0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Datos a monitorizar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4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Métricas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Medidas </a:t>
            </a:r>
            <a:r>
              <a:rPr lang="ca"/>
              <a:t>periódicas</a:t>
            </a:r>
            <a:r>
              <a:rPr lang="ca"/>
              <a:t> de KPIs (Key Performance Indicators)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Uso de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Información agregable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Registros de eventos +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Ejemplos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Access Log de un servidor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Trazas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Orientado a arquitecturas de microservicios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Comportamiento de las peticiones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Ejemplos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Latencias </a:t>
            </a:r>
            <a:r>
              <a:rPr lang="ca"/>
              <a:t>específicas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0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</a:t>
            </a:r>
            <a:r>
              <a:rPr lang="ca"/>
              <a:t> </a:t>
            </a:r>
            <a:r>
              <a:rPr lang="ca"/>
              <a:t>métricas</a:t>
            </a:r>
            <a:r>
              <a:rPr lang="ca"/>
              <a:t> </a:t>
            </a:r>
            <a:r>
              <a:rPr lang="ca"/>
              <a:t>son</a:t>
            </a:r>
            <a:r>
              <a:rPr lang="ca"/>
              <a:t> importantes?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5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Servicios centrados a usuarios (user-centric)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Four Golden Signals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Latencia</a:t>
            </a:r>
            <a:r>
              <a:rPr lang="ca"/>
              <a:t>: Tiempo que tarda en procesar una petición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Tráfico</a:t>
            </a:r>
            <a:r>
              <a:rPr lang="ca"/>
              <a:t>: ¿Cuánta demanda tiene el servicio? (req / 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Errores</a:t>
            </a:r>
            <a:r>
              <a:rPr lang="ca"/>
              <a:t>: Ratio de peticiones que fallan (req / 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Saturación</a:t>
            </a:r>
            <a:r>
              <a:rPr lang="ca"/>
              <a:t>: Carga del sistema (memoria en uso)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Infraestructura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ca"/>
              <a:t>USE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Utilización</a:t>
            </a:r>
            <a:r>
              <a:rPr lang="ca"/>
              <a:t>: % CPU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Saturació</a:t>
            </a:r>
            <a:r>
              <a:rPr b="1" lang="ca"/>
              <a:t>n</a:t>
            </a:r>
            <a:r>
              <a:rPr lang="ca"/>
              <a:t>: Trabajos (jobs) en cola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ca"/>
              <a:t>Errores</a:t>
            </a:r>
            <a:r>
              <a:rPr lang="ca"/>
              <a:t>: </a:t>
            </a:r>
            <a:r>
              <a:rPr lang="ca"/>
              <a:t>Número de eventos de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Nos permite monitorizar recursos y aplicaciones en tiempo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Los servicios de AWS disponen de métricas propias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EC2 uso de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RDS espacio libre de almacenamiento / IOPS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Casos de uso: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Controlar recursos y rendimiento de aplicaciones (</a:t>
            </a:r>
            <a:r>
              <a:rPr lang="ca"/>
              <a:t>métricas</a:t>
            </a:r>
            <a:r>
              <a:rPr lang="ca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Agrupar y monitorizar ficheros de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Crear y disparar alarmas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Basadas en métricas y logs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312" y="1854387"/>
            <a:ext cx="1253975" cy="12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15938" y="795050"/>
            <a:ext cx="19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Recopilación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 de logs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165274" y="2173563"/>
            <a:ext cx="17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Análisis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 de logs y métricas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759012" y="3767500"/>
            <a:ext cx="18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Monitorización de </a:t>
            </a: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métricas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85825" y="2173575"/>
            <a:ext cx="13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Alarmas y respuesta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9"/>
          <p:cNvCxnSpPr>
            <a:stCxn id="96" idx="0"/>
            <a:endCxn id="97" idx="2"/>
          </p:cNvCxnSpPr>
          <p:nvPr/>
        </p:nvCxnSpPr>
        <p:spPr>
          <a:xfrm rot="10800000">
            <a:off x="4701300" y="1195287"/>
            <a:ext cx="0" cy="6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96" idx="3"/>
            <a:endCxn id="98" idx="1"/>
          </p:cNvCxnSpPr>
          <p:nvPr/>
        </p:nvCxnSpPr>
        <p:spPr>
          <a:xfrm>
            <a:off x="5328288" y="2481375"/>
            <a:ext cx="837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96" idx="2"/>
            <a:endCxn id="99" idx="0"/>
          </p:cNvCxnSpPr>
          <p:nvPr/>
        </p:nvCxnSpPr>
        <p:spPr>
          <a:xfrm>
            <a:off x="4701300" y="3108363"/>
            <a:ext cx="0" cy="6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stCxn id="96" idx="1"/>
            <a:endCxn id="100" idx="3"/>
          </p:cNvCxnSpPr>
          <p:nvPr/>
        </p:nvCxnSpPr>
        <p:spPr>
          <a:xfrm rot="10800000">
            <a:off x="3237312" y="2481375"/>
            <a:ext cx="837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776075" y="3468150"/>
            <a:ext cx="0" cy="86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623413" y="4183000"/>
            <a:ext cx="837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1460425" y="3982900"/>
            <a:ext cx="6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Uso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3108375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Proxima Nova"/>
                <a:ea typeface="Proxima Nova"/>
                <a:cs typeface="Proxima Nova"/>
                <a:sym typeface="Proxima Nova"/>
              </a:rPr>
              <a:t>Obtención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Conceptos clave</a:t>
            </a:r>
            <a:r>
              <a:rPr lang="ca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Métricas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Estándar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Personalizadas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Alarmas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Notificaciones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Limitaciones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CloudWatch por sí solo, no monitoriza a nivel de SO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a"/>
              <a:t>Solo recolecta métricas estándar expuestas por los servicios (EC2, RDS, S3…)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a"/>
              <a:t>CloudWatch agent</a:t>
            </a:r>
            <a:r>
              <a:rPr lang="ca"/>
              <a:t>: recopila </a:t>
            </a:r>
            <a:r>
              <a:rPr lang="ca"/>
              <a:t>métricas</a:t>
            </a:r>
            <a:r>
              <a:rPr lang="ca"/>
              <a:t> a nivel de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Espacio de disco disponible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Métricas</a:t>
            </a:r>
            <a:r>
              <a:rPr lang="ca"/>
              <a:t> custom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etc…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CloudWatch - Ejemplo - Caso de uso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00" y="1152475"/>
            <a:ext cx="7385401" cy="3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