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1" r:id="rId5"/>
    <p:sldId id="283" r:id="rId6"/>
    <p:sldId id="296" r:id="rId7"/>
    <p:sldId id="297" r:id="rId8"/>
    <p:sldId id="340" r:id="rId9"/>
    <p:sldId id="339" r:id="rId10"/>
    <p:sldId id="258" r:id="rId11"/>
    <p:sldId id="338"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1B63-A1F1-4EB4-B52C-D9B30F7E0439}" type="datetimeFigureOut">
              <a:rPr lang="es-ES" smtClean="0"/>
              <a:t>08/03/2024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E03A0-FF99-4255-997C-DF6ED895135C}" type="slidenum">
              <a:rPr lang="es-ES" smtClean="0"/>
              <a:t>‹#›</a:t>
            </a:fld>
            <a:endParaRPr lang="es-ES"/>
          </a:p>
        </p:txBody>
      </p:sp>
    </p:spTree>
    <p:extLst>
      <p:ext uri="{BB962C8B-B14F-4D97-AF65-F5344CB8AC3E}">
        <p14:creationId xmlns:p14="http://schemas.microsoft.com/office/powerpoint/2010/main" val="2765028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os parece, haremos caso práctico, para que </a:t>
            </a:r>
            <a:r>
              <a:rPr lang="es-ES" dirty="0" err="1"/>
              <a:t>refresqueis</a:t>
            </a:r>
            <a:r>
              <a:rPr lang="es-ES" dirty="0"/>
              <a:t> el concepto de </a:t>
            </a:r>
            <a:r>
              <a:rPr lang="es-ES" dirty="0" err="1"/>
              <a:t>subnetting</a:t>
            </a:r>
            <a:r>
              <a:rPr lang="es-ES" dirty="0"/>
              <a:t>. Ya os digo que me da igual si lo hacéis con calculadora, lo importante es entenderlo.</a:t>
            </a:r>
          </a:p>
          <a:p>
            <a:r>
              <a:rPr lang="es-ES" dirty="0"/>
              <a:t>Os los dejo por aquí y os doy 5 minutillos para resolverlo y ahora lo vemos.</a:t>
            </a:r>
          </a:p>
        </p:txBody>
      </p:sp>
      <p:sp>
        <p:nvSpPr>
          <p:cNvPr id="4" name="Marcador de número de diapositiva 3"/>
          <p:cNvSpPr>
            <a:spLocks noGrp="1"/>
          </p:cNvSpPr>
          <p:nvPr>
            <p:ph type="sldNum" sz="quarter" idx="5"/>
          </p:nvPr>
        </p:nvSpPr>
        <p:spPr/>
        <p:txBody>
          <a:bodyPr/>
          <a:lstStyle/>
          <a:p>
            <a:fld id="{926A4A8F-E3C5-B141-AB1E-7041E8EF9D52}" type="slidenum">
              <a:rPr lang="es-ES" smtClean="0"/>
              <a:t>1</a:t>
            </a:fld>
            <a:endParaRPr lang="es-ES"/>
          </a:p>
        </p:txBody>
      </p:sp>
    </p:spTree>
    <p:extLst>
      <p:ext uri="{BB962C8B-B14F-4D97-AF65-F5344CB8AC3E}">
        <p14:creationId xmlns:p14="http://schemas.microsoft.com/office/powerpoint/2010/main" val="222070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26A4A8F-E3C5-B141-AB1E-7041E8EF9D52}" type="slidenum">
              <a:rPr lang="es-ES" smtClean="0"/>
              <a:t>2</a:t>
            </a:fld>
            <a:endParaRPr lang="es-ES"/>
          </a:p>
        </p:txBody>
      </p:sp>
    </p:spTree>
    <p:extLst>
      <p:ext uri="{BB962C8B-B14F-4D97-AF65-F5344CB8AC3E}">
        <p14:creationId xmlns:p14="http://schemas.microsoft.com/office/powerpoint/2010/main" val="351112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Pensemos en potencias para saber que máscara necesitaríamos,</a:t>
            </a:r>
          </a:p>
          <a:p>
            <a:endParaRPr lang="es-ES" dirty="0"/>
          </a:p>
        </p:txBody>
      </p:sp>
      <p:sp>
        <p:nvSpPr>
          <p:cNvPr id="4" name="Marcador de número de diapositiva 3"/>
          <p:cNvSpPr>
            <a:spLocks noGrp="1"/>
          </p:cNvSpPr>
          <p:nvPr>
            <p:ph type="sldNum" sz="quarter" idx="5"/>
          </p:nvPr>
        </p:nvSpPr>
        <p:spPr/>
        <p:txBody>
          <a:bodyPr/>
          <a:lstStyle/>
          <a:p>
            <a:fld id="{926A4A8F-E3C5-B141-AB1E-7041E8EF9D52}" type="slidenum">
              <a:rPr lang="es-ES" smtClean="0"/>
              <a:t>3</a:t>
            </a:fld>
            <a:endParaRPr lang="es-ES"/>
          </a:p>
        </p:txBody>
      </p:sp>
    </p:spTree>
    <p:extLst>
      <p:ext uri="{BB962C8B-B14F-4D97-AF65-F5344CB8AC3E}">
        <p14:creationId xmlns:p14="http://schemas.microsoft.com/office/powerpoint/2010/main" val="59207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seguir con otros conceptos de red en AWS, vamos a hacer un repaso rápido sobre algunos puntos de </a:t>
            </a:r>
            <a:r>
              <a:rPr lang="es-ES" dirty="0" err="1"/>
              <a:t>subnetting</a:t>
            </a:r>
            <a:r>
              <a:rPr lang="es-ES" dirty="0"/>
              <a:t>,.</a:t>
            </a:r>
          </a:p>
          <a:p>
            <a:endParaRPr lang="es-ES" dirty="0"/>
          </a:p>
          <a:p>
            <a:r>
              <a:rPr lang="es-ES" dirty="0"/>
              <a:t>Recordad que existen </a:t>
            </a:r>
            <a:r>
              <a:rPr lang="es-ES" dirty="0" err="1"/>
              <a:t>Ips</a:t>
            </a:r>
            <a:r>
              <a:rPr lang="es-ES" dirty="0"/>
              <a:t> privadas e </a:t>
            </a:r>
            <a:r>
              <a:rPr lang="es-ES" dirty="0" err="1"/>
              <a:t>Ips</a:t>
            </a:r>
            <a:r>
              <a:rPr lang="es-ES" dirty="0"/>
              <a:t> públicas y la única manera de reconocerlas y saberse estos rangos (o consultarlo claro). Para los que estáis familiarizados con redes, sabréis que esto no es algo que se haya inventado por ninguna nube publica, sin que es un concepto propio de </a:t>
            </a:r>
            <a:r>
              <a:rPr lang="es-ES" dirty="0" err="1"/>
              <a:t>bredes</a:t>
            </a:r>
            <a:r>
              <a:rPr lang="es-ES" dirty="0"/>
              <a:t> que ya se da en </a:t>
            </a:r>
            <a:r>
              <a:rPr lang="es-ES" dirty="0" err="1"/>
              <a:t>on</a:t>
            </a:r>
            <a:r>
              <a:rPr lang="es-ES" dirty="0"/>
              <a:t> </a:t>
            </a:r>
            <a:r>
              <a:rPr lang="es-ES" dirty="0" err="1"/>
              <a:t>prem</a:t>
            </a:r>
            <a:r>
              <a:rPr lang="es-ES" dirty="0"/>
              <a:t>. Las </a:t>
            </a:r>
            <a:r>
              <a:rPr lang="es-ES" dirty="0" err="1"/>
              <a:t>ips</a:t>
            </a:r>
            <a:r>
              <a:rPr lang="es-ES" dirty="0"/>
              <a:t> privadas son las que se encuentran detrás de nuestro </a:t>
            </a:r>
            <a:r>
              <a:rPr lang="es-ES" dirty="0" err="1"/>
              <a:t>router</a:t>
            </a:r>
            <a:r>
              <a:rPr lang="es-ES" dirty="0"/>
              <a:t> y que no nos permiten comunicarnos fuera de nuestra red. </a:t>
            </a:r>
          </a:p>
          <a:p>
            <a:endParaRPr lang="es-ES" dirty="0"/>
          </a:p>
          <a:p>
            <a:r>
              <a:rPr lang="es-ES" dirty="0"/>
              <a:t>Existe unos rangos determinados como podéis ver aquí para estas </a:t>
            </a:r>
            <a:r>
              <a:rPr lang="es-ES" dirty="0" err="1"/>
              <a:t>ips</a:t>
            </a:r>
            <a:r>
              <a:rPr lang="es-ES" dirty="0"/>
              <a:t> privadas, que según el rango se clasifican en 3 clases. La clase que sea no es tan importante, lo importante es que sepáis reconocer cuando una </a:t>
            </a:r>
            <a:r>
              <a:rPr lang="es-ES" dirty="0" err="1"/>
              <a:t>ip</a:t>
            </a:r>
            <a:r>
              <a:rPr lang="es-ES" dirty="0"/>
              <a:t> o un rango es público o privado.</a:t>
            </a:r>
          </a:p>
          <a:p>
            <a:endParaRPr lang="es-ES" dirty="0"/>
          </a:p>
          <a:p>
            <a:r>
              <a:rPr lang="es-ES" dirty="0"/>
              <a:t>Otro punto que debéis conocer con más o menos soltura es ha hacer </a:t>
            </a:r>
            <a:r>
              <a:rPr lang="es-ES" dirty="0" err="1"/>
              <a:t>subnetting</a:t>
            </a:r>
            <a:r>
              <a:rPr lang="es-ES" dirty="0"/>
              <a:t> y poder calcular el número por ejemplo de instancias EC2 que podríamos meter dentro de nuestra VPC o </a:t>
            </a:r>
            <a:r>
              <a:rPr lang="es-ES" dirty="0" err="1"/>
              <a:t>subnets</a:t>
            </a:r>
            <a:r>
              <a:rPr lang="es-ES" dirty="0"/>
              <a:t>. Básicamente para que, una vez tengamos un diseño terminado y nos pongamos a implementarlo, no nos demos cuenta de que nos hemos quedado cortos.</a:t>
            </a:r>
          </a:p>
          <a:p>
            <a:endParaRPr lang="es-ES" dirty="0"/>
          </a:p>
          <a:p>
            <a:r>
              <a:rPr lang="es-ES" dirty="0"/>
              <a:t>Vemos aquí un ejemplo. Tenemos una VPC con un rango de 10.0.0.0/24 esto corresponde a 256 </a:t>
            </a:r>
            <a:r>
              <a:rPr lang="es-ES" dirty="0" err="1"/>
              <a:t>Ips</a:t>
            </a:r>
            <a:r>
              <a:rPr lang="es-ES" dirty="0"/>
              <a:t> totales. Podríamos crear dentro de este VPC dos </a:t>
            </a:r>
            <a:r>
              <a:rPr lang="es-ES" dirty="0" err="1"/>
              <a:t>subnets</a:t>
            </a:r>
            <a:r>
              <a:rPr lang="es-ES" dirty="0"/>
              <a:t> de igual tamaño, es decir de 128 </a:t>
            </a:r>
            <a:r>
              <a:rPr lang="es-ES" dirty="0" err="1"/>
              <a:t>Ips</a:t>
            </a:r>
            <a:r>
              <a:rPr lang="es-ES" dirty="0"/>
              <a:t>, y esto nos quedaría de la siguiente manera: </a:t>
            </a:r>
          </a:p>
          <a:p>
            <a:r>
              <a:rPr lang="es-ES" dirty="0"/>
              <a:t>Primer rango 10.0.0.0/25 y el </a:t>
            </a:r>
            <a:r>
              <a:rPr lang="es-ES" dirty="0" err="1"/>
              <a:t>sgundo</a:t>
            </a:r>
            <a:r>
              <a:rPr lang="es-ES" dirty="0"/>
              <a:t> 10.0.0.128/25</a:t>
            </a:r>
          </a:p>
          <a:p>
            <a:endParaRPr lang="es-ES" dirty="0"/>
          </a:p>
          <a:p>
            <a:r>
              <a:rPr lang="es-ES" dirty="0"/>
              <a:t>Por suerte, hoy </a:t>
            </a:r>
            <a:r>
              <a:rPr lang="es-ES" dirty="0" err="1"/>
              <a:t>exiten</a:t>
            </a:r>
            <a:r>
              <a:rPr lang="es-ES" dirty="0"/>
              <a:t> calculadoras de rangos, de máscaras y de número de hosts, ósea que esto no lo tenéis que hacer a mano. Aún así lo que es importante es que entandáis como llegar a aquí.</a:t>
            </a:r>
          </a:p>
        </p:txBody>
      </p:sp>
      <p:sp>
        <p:nvSpPr>
          <p:cNvPr id="4" name="Marcador de número de diapositiva 3"/>
          <p:cNvSpPr>
            <a:spLocks noGrp="1"/>
          </p:cNvSpPr>
          <p:nvPr>
            <p:ph type="sldNum" sz="quarter" idx="5"/>
          </p:nvPr>
        </p:nvSpPr>
        <p:spPr/>
        <p:txBody>
          <a:bodyPr/>
          <a:lstStyle/>
          <a:p>
            <a:fld id="{926A4A8F-E3C5-B141-AB1E-7041E8EF9D52}" type="slidenum">
              <a:rPr lang="es-ES" smtClean="0"/>
              <a:t>7</a:t>
            </a:fld>
            <a:endParaRPr lang="es-ES"/>
          </a:p>
        </p:txBody>
      </p:sp>
    </p:spTree>
    <p:extLst>
      <p:ext uri="{BB962C8B-B14F-4D97-AF65-F5344CB8AC3E}">
        <p14:creationId xmlns:p14="http://schemas.microsoft.com/office/powerpoint/2010/main" val="124818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Importante, que lo tengáis en cuenta, AWS, se reserva algunas </a:t>
            </a:r>
            <a:r>
              <a:rPr lang="es-ES" sz="1200" dirty="0" err="1">
                <a:latin typeface="-apple-system"/>
              </a:rPr>
              <a:t>Ips</a:t>
            </a:r>
            <a:r>
              <a:rPr lang="es-ES" sz="1200" dirty="0">
                <a:latin typeface="-apple-system"/>
              </a:rPr>
              <a:t> en cada un a de las </a:t>
            </a:r>
            <a:r>
              <a:rPr lang="es-ES" sz="1200" dirty="0" err="1">
                <a:latin typeface="-apple-system"/>
              </a:rPr>
              <a:t>subnets</a:t>
            </a:r>
            <a:r>
              <a:rPr lang="es-ES" sz="1200" dirty="0">
                <a:latin typeface="-apple-system"/>
              </a:rPr>
              <a:t> que definimos para diferentes temas. En esta slide vemos un ejemplo en esta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Para una subnet 10.0.0.o/24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Otro punto importante es que hay una reserva de </a:t>
            </a:r>
            <a:r>
              <a:rPr lang="es-ES" sz="1200" dirty="0" err="1">
                <a:latin typeface="-apple-system"/>
              </a:rPr>
              <a:t>ips</a:t>
            </a:r>
            <a:r>
              <a:rPr lang="es-ES" sz="1200" dirty="0">
                <a:latin typeface="-apple-system"/>
              </a:rPr>
              <a:t> dentro del rango de nuestra subnet que no podremos usar.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Como se indica en este ejemplo, suponemos una VPC de rango 10.0.0.0/24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https://</a:t>
            </a:r>
            <a:r>
              <a:rPr lang="es-ES" sz="1200" dirty="0" err="1">
                <a:latin typeface="-apple-system"/>
              </a:rPr>
              <a:t>aws.amazon.com</a:t>
            </a:r>
            <a:r>
              <a:rPr lang="es-ES" sz="1200" dirty="0">
                <a:latin typeface="-apple-system"/>
              </a:rPr>
              <a:t>/es/blogs/</a:t>
            </a:r>
            <a:r>
              <a:rPr lang="es-ES" sz="1200" dirty="0" err="1">
                <a:latin typeface="-apple-system"/>
              </a:rPr>
              <a:t>aws-spanish</a:t>
            </a:r>
            <a:r>
              <a:rPr lang="es-ES" sz="1200" dirty="0">
                <a:latin typeface="-apple-system"/>
              </a:rPr>
              <a:t>/buenas-practicas-para-el-diseno-de-ipv4-para-su-amazon-vpc/</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https://</a:t>
            </a:r>
            <a:r>
              <a:rPr lang="es-ES" sz="1200" dirty="0" err="1">
                <a:latin typeface="-apple-system"/>
              </a:rPr>
              <a:t>docs.aws.amazon.com</a:t>
            </a:r>
            <a:r>
              <a:rPr lang="es-ES" sz="1200" dirty="0">
                <a:latin typeface="-apple-system"/>
              </a:rPr>
              <a:t>/</a:t>
            </a:r>
            <a:r>
              <a:rPr lang="es-ES" sz="1200" dirty="0" err="1">
                <a:latin typeface="-apple-system"/>
              </a:rPr>
              <a:t>es_es</a:t>
            </a:r>
            <a:r>
              <a:rPr lang="es-ES" sz="1200" dirty="0">
                <a:latin typeface="-apple-system"/>
              </a:rPr>
              <a:t>/</a:t>
            </a:r>
            <a:r>
              <a:rPr lang="es-ES" sz="1200" dirty="0" err="1">
                <a:latin typeface="-apple-system"/>
              </a:rPr>
              <a:t>vpc</a:t>
            </a:r>
            <a:r>
              <a:rPr lang="es-ES" sz="1200" dirty="0">
                <a:latin typeface="-apple-system"/>
              </a:rPr>
              <a:t>/</a:t>
            </a:r>
            <a:r>
              <a:rPr lang="es-ES" sz="1200" dirty="0" err="1">
                <a:latin typeface="-apple-system"/>
              </a:rPr>
              <a:t>latest</a:t>
            </a:r>
            <a:r>
              <a:rPr lang="es-ES" sz="1200" dirty="0">
                <a:latin typeface="-apple-system"/>
              </a:rPr>
              <a:t>/</a:t>
            </a:r>
            <a:r>
              <a:rPr lang="es-ES" sz="1200" dirty="0" err="1">
                <a:latin typeface="-apple-system"/>
              </a:rPr>
              <a:t>userguide</a:t>
            </a:r>
            <a:r>
              <a:rPr lang="es-ES" sz="1200" dirty="0">
                <a:latin typeface="-apple-system"/>
              </a:rPr>
              <a:t>/configure-</a:t>
            </a:r>
            <a:r>
              <a:rPr lang="es-ES" sz="1200" dirty="0" err="1">
                <a:latin typeface="-apple-system"/>
              </a:rPr>
              <a:t>subnets.html</a:t>
            </a: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pple-system"/>
              </a:rPr>
              <a:t>Por este motivo no se permite el </a:t>
            </a:r>
            <a:r>
              <a:rPr lang="es-ES" sz="1200" dirty="0" err="1">
                <a:latin typeface="-apple-system"/>
              </a:rPr>
              <a:t>multicast</a:t>
            </a:r>
            <a:r>
              <a:rPr lang="es-ES" sz="1200" dirty="0">
                <a:latin typeface="-apple-system"/>
              </a:rPr>
              <a:t>, que es en </a:t>
            </a:r>
            <a:r>
              <a:rPr lang="es-ES" sz="1200" dirty="0" err="1">
                <a:latin typeface="-apple-system"/>
              </a:rPr>
              <a:t>layer</a:t>
            </a:r>
            <a:r>
              <a:rPr lang="es-ES" sz="1200" dirty="0">
                <a:latin typeface="-apple-system"/>
              </a:rPr>
              <a:t> 2, porqué el </a:t>
            </a:r>
            <a:r>
              <a:rPr lang="es-ES" sz="1200" dirty="0" err="1">
                <a:latin typeface="-apple-system"/>
              </a:rPr>
              <a:t>multicast</a:t>
            </a:r>
            <a:r>
              <a:rPr lang="es-ES" sz="1200" dirty="0">
                <a:latin typeface="-apple-system"/>
              </a:rPr>
              <a:t> de afectaría a otros clientes.</a:t>
            </a:r>
          </a:p>
          <a:p>
            <a:endParaRPr lang="es-ES" dirty="0"/>
          </a:p>
        </p:txBody>
      </p:sp>
      <p:sp>
        <p:nvSpPr>
          <p:cNvPr id="4" name="Marcador de número de diapositiva 3"/>
          <p:cNvSpPr>
            <a:spLocks noGrp="1"/>
          </p:cNvSpPr>
          <p:nvPr>
            <p:ph type="sldNum" sz="quarter" idx="5"/>
          </p:nvPr>
        </p:nvSpPr>
        <p:spPr/>
        <p:txBody>
          <a:bodyPr/>
          <a:lstStyle/>
          <a:p>
            <a:fld id="{926A4A8F-E3C5-B141-AB1E-7041E8EF9D52}" type="slidenum">
              <a:rPr lang="es-ES" smtClean="0"/>
              <a:t>8</a:t>
            </a:fld>
            <a:endParaRPr lang="es-ES"/>
          </a:p>
        </p:txBody>
      </p:sp>
    </p:spTree>
    <p:extLst>
      <p:ext uri="{BB962C8B-B14F-4D97-AF65-F5344CB8AC3E}">
        <p14:creationId xmlns:p14="http://schemas.microsoft.com/office/powerpoint/2010/main" val="35052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1663-E84F-C293-2ECE-8F0CD05F72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1BCFD1F3-125C-1D41-3EBA-83A0B396E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856DCE88-2E32-ED2F-57C7-3290D099A0C6}"/>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5" name="Footer Placeholder 4">
            <a:extLst>
              <a:ext uri="{FF2B5EF4-FFF2-40B4-BE49-F238E27FC236}">
                <a16:creationId xmlns:a16="http://schemas.microsoft.com/office/drawing/2014/main" id="{FF6AA055-99CF-F1A4-C2E8-033AE2D1A2C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7751F802-FC83-FE62-8C08-D25A3E421C00}"/>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368614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401B-DF33-E362-8B8B-4CCE1EA8AD84}"/>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0FA59EC3-EAED-1E6B-8859-05146BCDC1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6334167-0F61-7025-6A28-67DAD02B5E82}"/>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5" name="Footer Placeholder 4">
            <a:extLst>
              <a:ext uri="{FF2B5EF4-FFF2-40B4-BE49-F238E27FC236}">
                <a16:creationId xmlns:a16="http://schemas.microsoft.com/office/drawing/2014/main" id="{F35338F9-034C-498D-AE29-44E44998139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42F6F03-6526-E306-83A3-7AD927F58E36}"/>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96935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C517A-CAEF-65AD-5938-814114251A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EC61826-44B3-744F-5452-C8BDDC8AA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94A71399-33BF-7F6D-9A03-4C943F838E60}"/>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5" name="Footer Placeholder 4">
            <a:extLst>
              <a:ext uri="{FF2B5EF4-FFF2-40B4-BE49-F238E27FC236}">
                <a16:creationId xmlns:a16="http://schemas.microsoft.com/office/drawing/2014/main" id="{4834B550-B2E8-9FAB-9072-3BCEE86CEE4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07F2AB9-127E-9054-E2A7-3DF900DF18CB}"/>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110326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A18B-01DE-8058-0CA3-30C05F4F416C}"/>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2E53437-107F-3DDB-07CD-21C130D98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D99F0161-02DB-87F4-5E93-D52178951BA0}"/>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5" name="Footer Placeholder 4">
            <a:extLst>
              <a:ext uri="{FF2B5EF4-FFF2-40B4-BE49-F238E27FC236}">
                <a16:creationId xmlns:a16="http://schemas.microsoft.com/office/drawing/2014/main" id="{872F4BBB-FCFA-7DEF-3813-ECD54AFB1FDC}"/>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8A6F039-C392-0AE2-C8B1-5FCD6A2AE005}"/>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90029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7DC9-769D-43E2-D6AF-CD6FD59168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104CC344-5A88-D578-D380-5E6043D89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BD644-AD0C-84BD-349C-A74998BAB4F8}"/>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5" name="Footer Placeholder 4">
            <a:extLst>
              <a:ext uri="{FF2B5EF4-FFF2-40B4-BE49-F238E27FC236}">
                <a16:creationId xmlns:a16="http://schemas.microsoft.com/office/drawing/2014/main" id="{746F4ED6-2733-642A-4557-99940AC1C9AC}"/>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1172955-D50B-EAD8-8923-1EE28B42E642}"/>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233879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AABD-C881-9F4D-E379-94726ECD54EE}"/>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9D8492A3-8ECC-3753-8080-C11F6AACE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EFB119B6-CFE1-8BCC-05EA-EB4538C9F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97F55100-AD62-A3A2-4E95-3C01B2AED94C}"/>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6" name="Footer Placeholder 5">
            <a:extLst>
              <a:ext uri="{FF2B5EF4-FFF2-40B4-BE49-F238E27FC236}">
                <a16:creationId xmlns:a16="http://schemas.microsoft.com/office/drawing/2014/main" id="{E864B76A-468E-BB8B-0ABD-DB72D796498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660FE056-02CD-5032-154A-1C6DE2F48121}"/>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83535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7A25-F719-9DED-1A76-AE03FAB29A07}"/>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72DFBE98-C6F2-4BAD-0150-F9AE091EB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CE35A-79EF-D472-9622-5C4D33B1A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F9B63356-EE9C-9C35-2C91-3EFF16418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96041-6B89-D2AB-8F64-9E5A52FDE4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EB591BFF-935C-38EF-4ABF-09A82E6D8910}"/>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8" name="Footer Placeholder 7">
            <a:extLst>
              <a:ext uri="{FF2B5EF4-FFF2-40B4-BE49-F238E27FC236}">
                <a16:creationId xmlns:a16="http://schemas.microsoft.com/office/drawing/2014/main" id="{412BCFEB-4733-EB11-F474-8F01D0717053}"/>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CE30CD46-AF53-351A-3767-44EC61A1352C}"/>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181165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6E0E-F3DE-AC3E-4272-162315C969D3}"/>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AE58CCF9-D29A-A211-6D0C-A44CCB468C55}"/>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4" name="Footer Placeholder 3">
            <a:extLst>
              <a:ext uri="{FF2B5EF4-FFF2-40B4-BE49-F238E27FC236}">
                <a16:creationId xmlns:a16="http://schemas.microsoft.com/office/drawing/2014/main" id="{518F1F8B-3D64-EF2F-9049-65E71CDB0C58}"/>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067E402B-6BC4-5095-A6A1-04D48F846436}"/>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362405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C054B-51BB-34F2-E154-792E86DD184E}"/>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3" name="Footer Placeholder 2">
            <a:extLst>
              <a:ext uri="{FF2B5EF4-FFF2-40B4-BE49-F238E27FC236}">
                <a16:creationId xmlns:a16="http://schemas.microsoft.com/office/drawing/2014/main" id="{11AC6DB1-D026-C05F-B122-B2781C093655}"/>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6E880F27-32A9-36F8-689B-C51218833880}"/>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140176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9CF8-F0F9-5AF9-0C80-6F1427113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8A64EFC9-D207-9B54-6159-B182840D4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5946B099-5F40-69AE-46D7-22F25FB69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2FBE1-D5AC-E595-73E9-5DE41202FB34}"/>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6" name="Footer Placeholder 5">
            <a:extLst>
              <a:ext uri="{FF2B5EF4-FFF2-40B4-BE49-F238E27FC236}">
                <a16:creationId xmlns:a16="http://schemas.microsoft.com/office/drawing/2014/main" id="{7DB64219-927F-FCD5-C3C0-E2A65A18688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7050D4B-8512-597E-CA78-247352342319}"/>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153775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C150-E9E7-D1AB-28F6-F54C4A4E9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3686F48C-8718-A8DF-8092-76E6EBFD8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608889B9-14FE-679F-C38D-5119C86F6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37088-D61C-B540-255E-E9EFF82CAF5C}"/>
              </a:ext>
            </a:extLst>
          </p:cNvPr>
          <p:cNvSpPr>
            <a:spLocks noGrp="1"/>
          </p:cNvSpPr>
          <p:nvPr>
            <p:ph type="dt" sz="half" idx="10"/>
          </p:nvPr>
        </p:nvSpPr>
        <p:spPr/>
        <p:txBody>
          <a:bodyPr/>
          <a:lstStyle/>
          <a:p>
            <a:fld id="{9C8E13EA-9CF0-4E5E-A5DF-6EA81A152111}" type="datetimeFigureOut">
              <a:rPr lang="es-ES" smtClean="0"/>
              <a:t>08/03/2024</a:t>
            </a:fld>
            <a:endParaRPr lang="es-ES"/>
          </a:p>
        </p:txBody>
      </p:sp>
      <p:sp>
        <p:nvSpPr>
          <p:cNvPr id="6" name="Footer Placeholder 5">
            <a:extLst>
              <a:ext uri="{FF2B5EF4-FFF2-40B4-BE49-F238E27FC236}">
                <a16:creationId xmlns:a16="http://schemas.microsoft.com/office/drawing/2014/main" id="{1B378D91-577D-8062-530B-8BB056E69292}"/>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658341C-FA89-1A16-EA1B-4AA1A854F042}"/>
              </a:ext>
            </a:extLst>
          </p:cNvPr>
          <p:cNvSpPr>
            <a:spLocks noGrp="1"/>
          </p:cNvSpPr>
          <p:nvPr>
            <p:ph type="sldNum" sz="quarter" idx="12"/>
          </p:nvPr>
        </p:nvSpPr>
        <p:spPr/>
        <p:txBody>
          <a:bodyPr/>
          <a:lstStyle/>
          <a:p>
            <a:fld id="{7F03C143-463C-4EEF-9E9C-0EA36ECEC6BF}" type="slidenum">
              <a:rPr lang="es-ES" smtClean="0"/>
              <a:t>‹#›</a:t>
            </a:fld>
            <a:endParaRPr lang="es-ES"/>
          </a:p>
        </p:txBody>
      </p:sp>
    </p:spTree>
    <p:extLst>
      <p:ext uri="{BB962C8B-B14F-4D97-AF65-F5344CB8AC3E}">
        <p14:creationId xmlns:p14="http://schemas.microsoft.com/office/powerpoint/2010/main" val="403690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DA37C-AC80-84B4-98B9-79C7FBBF2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FACF371C-231E-9916-9120-8C58124A8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B8AEEB68-F4DE-AF19-952B-FD9704F62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E13EA-9CF0-4E5E-A5DF-6EA81A152111}" type="datetimeFigureOut">
              <a:rPr lang="es-ES" smtClean="0"/>
              <a:t>08/03/2024</a:t>
            </a:fld>
            <a:endParaRPr lang="es-ES"/>
          </a:p>
        </p:txBody>
      </p:sp>
      <p:sp>
        <p:nvSpPr>
          <p:cNvPr id="5" name="Footer Placeholder 4">
            <a:extLst>
              <a:ext uri="{FF2B5EF4-FFF2-40B4-BE49-F238E27FC236}">
                <a16:creationId xmlns:a16="http://schemas.microsoft.com/office/drawing/2014/main" id="{3E3D28EC-9A99-8A14-00CC-DA868D9C2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ED0751D4-7BD8-E556-219F-CE0264599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3C143-463C-4EEF-9E9C-0EA36ECEC6BF}" type="slidenum">
              <a:rPr lang="es-ES" smtClean="0"/>
              <a:t>‹#›</a:t>
            </a:fld>
            <a:endParaRPr lang="es-ES"/>
          </a:p>
        </p:txBody>
      </p:sp>
    </p:spTree>
    <p:extLst>
      <p:ext uri="{BB962C8B-B14F-4D97-AF65-F5344CB8AC3E}">
        <p14:creationId xmlns:p14="http://schemas.microsoft.com/office/powerpoint/2010/main" val="416421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cidr.xyz/"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packettracerlab.com/class-c-subnetting-practice/" TargetMode="Externa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platzi.com/tutoriales/1277-redes-2017/9070-subnetting-que-es-y-como-funciona/" TargetMode="External"/><Relationship Id="rId1" Type="http://schemas.openxmlformats.org/officeDocument/2006/relationships/slideLayout" Target="../slideLayouts/slideLayout7.xml"/><Relationship Id="rId4" Type="http://schemas.openxmlformats.org/officeDocument/2006/relationships/hyperlink" Target="https://www.calculator.net/ip-subnet-calculato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612A5-EC6E-18C5-E805-B80F5E0216D8}"/>
              </a:ext>
            </a:extLst>
          </p:cNvPr>
          <p:cNvSpPr txBox="1">
            <a:spLocks/>
          </p:cNvSpPr>
          <p:nvPr/>
        </p:nvSpPr>
        <p:spPr>
          <a:xfrm>
            <a:off x="622300" y="931028"/>
            <a:ext cx="8235950" cy="10809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t>Casos prácticos: </a:t>
            </a:r>
            <a:r>
              <a:rPr lang="es-ES" sz="3200" dirty="0" err="1"/>
              <a:t>subnetting</a:t>
            </a:r>
            <a:endParaRPr lang="es-ES" sz="3200" dirty="0"/>
          </a:p>
        </p:txBody>
      </p:sp>
      <p:sp>
        <p:nvSpPr>
          <p:cNvPr id="5" name="Marcador de contenido 2">
            <a:extLst>
              <a:ext uri="{FF2B5EF4-FFF2-40B4-BE49-F238E27FC236}">
                <a16:creationId xmlns:a16="http://schemas.microsoft.com/office/drawing/2014/main" id="{E68C8806-786F-4A03-2B2E-B80D2C4D0360}"/>
              </a:ext>
            </a:extLst>
          </p:cNvPr>
          <p:cNvSpPr txBox="1">
            <a:spLocks/>
          </p:cNvSpPr>
          <p:nvPr/>
        </p:nvSpPr>
        <p:spPr>
          <a:xfrm>
            <a:off x="530030" y="1661478"/>
            <a:ext cx="11207452"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p:txBody>
      </p:sp>
      <p:sp>
        <p:nvSpPr>
          <p:cNvPr id="7" name="Marcador de contenido 2">
            <a:extLst>
              <a:ext uri="{FF2B5EF4-FFF2-40B4-BE49-F238E27FC236}">
                <a16:creationId xmlns:a16="http://schemas.microsoft.com/office/drawing/2014/main" id="{92A89605-4D72-DAA9-90C9-2E48779CC6C0}"/>
              </a:ext>
            </a:extLst>
          </p:cNvPr>
          <p:cNvSpPr txBox="1">
            <a:spLocks/>
          </p:cNvSpPr>
          <p:nvPr/>
        </p:nvSpPr>
        <p:spPr>
          <a:xfrm>
            <a:off x="622300" y="2331586"/>
            <a:ext cx="5375990" cy="3948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a:p>
            <a:pPr marL="0" indent="0" algn="just">
              <a:buNone/>
            </a:pPr>
            <a:endParaRPr lang="es-ES" sz="1600" dirty="0"/>
          </a:p>
        </p:txBody>
      </p:sp>
      <p:pic>
        <p:nvPicPr>
          <p:cNvPr id="4" name="Graphic 6">
            <a:extLst>
              <a:ext uri="{FF2B5EF4-FFF2-40B4-BE49-F238E27FC236}">
                <a16:creationId xmlns:a16="http://schemas.microsoft.com/office/drawing/2014/main" id="{1ACB7DA0-483C-8A0E-642F-D2163159A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4979" y="2071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178176C0-2FB3-C71D-FAC2-A37683BA611E}"/>
              </a:ext>
            </a:extLst>
          </p:cNvPr>
          <p:cNvSpPr txBox="1"/>
          <p:nvPr/>
        </p:nvSpPr>
        <p:spPr>
          <a:xfrm>
            <a:off x="622300" y="1890078"/>
            <a:ext cx="7984769" cy="3416320"/>
          </a:xfrm>
          <a:prstGeom prst="rect">
            <a:avLst/>
          </a:prstGeom>
          <a:noFill/>
        </p:spPr>
        <p:txBody>
          <a:bodyPr wrap="square">
            <a:spAutoFit/>
          </a:bodyPr>
          <a:lstStyle/>
          <a:p>
            <a:pPr algn="just"/>
            <a:r>
              <a:rPr lang="es-ES" b="1" dirty="0">
                <a:latin typeface="-apple-system"/>
              </a:rPr>
              <a:t>1) Calcula la subred, la máscara, el rango de hosts válidos y el tipo para las siguientes </a:t>
            </a:r>
            <a:r>
              <a:rPr lang="es-ES" b="1" dirty="0" err="1">
                <a:latin typeface="-apple-system"/>
              </a:rPr>
              <a:t>subnets</a:t>
            </a:r>
            <a:r>
              <a:rPr lang="es-ES" b="1" dirty="0">
                <a:latin typeface="-apple-system"/>
              </a:rPr>
              <a:t>:</a:t>
            </a:r>
          </a:p>
          <a:p>
            <a:pPr algn="just"/>
            <a:endParaRPr lang="es-ES" dirty="0">
              <a:latin typeface="-apple-system"/>
            </a:endParaRPr>
          </a:p>
          <a:p>
            <a:pPr marL="742950" lvl="1" indent="-285750" algn="just">
              <a:buFontTx/>
              <a:buChar char="-"/>
            </a:pPr>
            <a:r>
              <a:rPr lang="es-ES" dirty="0">
                <a:latin typeface="-apple-system"/>
              </a:rPr>
              <a:t>192.168.100.24/30</a:t>
            </a:r>
          </a:p>
          <a:p>
            <a:pPr marL="742950" lvl="1" indent="-285750" algn="just">
              <a:buFontTx/>
              <a:buChar char="-"/>
            </a:pPr>
            <a:r>
              <a:rPr lang="es-ES" dirty="0">
                <a:latin typeface="-apple-system"/>
              </a:rPr>
              <a:t>172.32.24.0/16</a:t>
            </a:r>
          </a:p>
          <a:p>
            <a:pPr marL="742950" lvl="1" indent="-285750" algn="just">
              <a:buFontTx/>
              <a:buChar char="-"/>
            </a:pPr>
            <a:r>
              <a:rPr lang="es-ES" dirty="0">
                <a:latin typeface="-apple-system"/>
              </a:rPr>
              <a:t>10.0.0.0/8</a:t>
            </a:r>
          </a:p>
          <a:p>
            <a:pPr algn="just"/>
            <a:endParaRPr lang="es-ES" b="1" dirty="0">
              <a:latin typeface="-apple-system"/>
            </a:endParaRPr>
          </a:p>
          <a:p>
            <a:pPr algn="just"/>
            <a:r>
              <a:rPr lang="es-ES" b="1" dirty="0">
                <a:latin typeface="-apple-system"/>
              </a:rPr>
              <a:t>2) ¿Cuál debe ser la máscara mínima si necesitamos 200 </a:t>
            </a:r>
            <a:r>
              <a:rPr lang="es-ES" b="1" dirty="0" err="1">
                <a:latin typeface="-apple-system"/>
              </a:rPr>
              <a:t>IPs</a:t>
            </a:r>
            <a:r>
              <a:rPr lang="es-ES" b="1" dirty="0">
                <a:latin typeface="-apple-system"/>
              </a:rPr>
              <a:t> en una </a:t>
            </a:r>
            <a:r>
              <a:rPr lang="es-ES" b="1" u="sng" dirty="0">
                <a:latin typeface="-apple-system"/>
              </a:rPr>
              <a:t>red en AWS</a:t>
            </a:r>
            <a:r>
              <a:rPr lang="es-ES" b="1" dirty="0">
                <a:latin typeface="-apple-system"/>
              </a:rPr>
              <a:t>?</a:t>
            </a:r>
          </a:p>
          <a:p>
            <a:pPr algn="just"/>
            <a:endParaRPr lang="es-ES" b="1" dirty="0">
              <a:latin typeface="-apple-system"/>
            </a:endParaRPr>
          </a:p>
          <a:p>
            <a:pPr algn="just"/>
            <a:r>
              <a:rPr lang="es-ES" b="1" dirty="0">
                <a:latin typeface="-apple-system"/>
              </a:rPr>
              <a:t>3) Recordemos la VPC default: 172.31.0.0/16. Si creamos </a:t>
            </a:r>
            <a:r>
              <a:rPr lang="es-ES" b="1" dirty="0" err="1">
                <a:latin typeface="-apple-system"/>
              </a:rPr>
              <a:t>subnets</a:t>
            </a:r>
            <a:r>
              <a:rPr lang="es-ES" b="1" dirty="0">
                <a:latin typeface="-apple-system"/>
              </a:rPr>
              <a:t> /20 en cada AZ, ¿Cuántas direcciones tendremos por </a:t>
            </a:r>
            <a:r>
              <a:rPr lang="es-ES" b="1" dirty="0" err="1">
                <a:latin typeface="-apple-system"/>
              </a:rPr>
              <a:t>subnet</a:t>
            </a:r>
            <a:r>
              <a:rPr lang="es-ES" b="1" dirty="0">
                <a:latin typeface="-apple-system"/>
              </a:rPr>
              <a:t>?</a:t>
            </a:r>
          </a:p>
          <a:p>
            <a:pPr algn="just"/>
            <a:r>
              <a:rPr lang="es-ES" b="1" dirty="0">
                <a:latin typeface="-apple-system"/>
              </a:rPr>
              <a:t> </a:t>
            </a:r>
          </a:p>
        </p:txBody>
      </p:sp>
      <p:pic>
        <p:nvPicPr>
          <p:cNvPr id="19458" name="Picture 2">
            <a:extLst>
              <a:ext uri="{FF2B5EF4-FFF2-40B4-BE49-F238E27FC236}">
                <a16:creationId xmlns:a16="http://schemas.microsoft.com/office/drawing/2014/main" id="{F80FD7BE-6BD0-21E4-D854-67C486E33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3288" y="2349500"/>
            <a:ext cx="6762750" cy="45085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B7C8D13B-8208-EF3C-CE53-E801F80BAF50}"/>
              </a:ext>
            </a:extLst>
          </p:cNvPr>
          <p:cNvSpPr txBox="1"/>
          <p:nvPr/>
        </p:nvSpPr>
        <p:spPr>
          <a:xfrm>
            <a:off x="3310295" y="5712867"/>
            <a:ext cx="7010400" cy="369332"/>
          </a:xfrm>
          <a:prstGeom prst="rect">
            <a:avLst/>
          </a:prstGeom>
          <a:noFill/>
        </p:spPr>
        <p:txBody>
          <a:bodyPr wrap="square">
            <a:spAutoFit/>
          </a:bodyPr>
          <a:lstStyle/>
          <a:p>
            <a:r>
              <a:rPr lang="es-ES" dirty="0">
                <a:hlinkClick r:id="rId5"/>
              </a:rPr>
              <a:t>https://cidr.xyz</a:t>
            </a:r>
            <a:r>
              <a:rPr lang="es-ES" dirty="0"/>
              <a:t>/</a:t>
            </a:r>
          </a:p>
        </p:txBody>
      </p:sp>
      <p:pic>
        <p:nvPicPr>
          <p:cNvPr id="10" name="Gráfico 9" descr="Cursor con relleno sólido">
            <a:extLst>
              <a:ext uri="{FF2B5EF4-FFF2-40B4-BE49-F238E27FC236}">
                <a16:creationId xmlns:a16="http://schemas.microsoft.com/office/drawing/2014/main" id="{EDCCE2C3-752E-8345-FC4B-19B513279F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90587" y="5624999"/>
            <a:ext cx="914400" cy="914400"/>
          </a:xfrm>
          <a:prstGeom prst="rect">
            <a:avLst/>
          </a:prstGeom>
        </p:spPr>
      </p:pic>
    </p:spTree>
    <p:extLst>
      <p:ext uri="{BB962C8B-B14F-4D97-AF65-F5344CB8AC3E}">
        <p14:creationId xmlns:p14="http://schemas.microsoft.com/office/powerpoint/2010/main" val="110121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612A5-EC6E-18C5-E805-B80F5E0216D8}"/>
              </a:ext>
            </a:extLst>
          </p:cNvPr>
          <p:cNvSpPr txBox="1">
            <a:spLocks/>
          </p:cNvSpPr>
          <p:nvPr/>
        </p:nvSpPr>
        <p:spPr>
          <a:xfrm>
            <a:off x="622300" y="603725"/>
            <a:ext cx="8235950" cy="10809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t>Casos práctico: </a:t>
            </a:r>
            <a:r>
              <a:rPr lang="es-ES" sz="3200" dirty="0" err="1"/>
              <a:t>subnetting</a:t>
            </a:r>
            <a:r>
              <a:rPr lang="es-ES" sz="3200" dirty="0"/>
              <a:t> (Solución)</a:t>
            </a:r>
          </a:p>
        </p:txBody>
      </p:sp>
      <p:sp>
        <p:nvSpPr>
          <p:cNvPr id="5" name="Marcador de contenido 2">
            <a:extLst>
              <a:ext uri="{FF2B5EF4-FFF2-40B4-BE49-F238E27FC236}">
                <a16:creationId xmlns:a16="http://schemas.microsoft.com/office/drawing/2014/main" id="{E68C8806-786F-4A03-2B2E-B80D2C4D0360}"/>
              </a:ext>
            </a:extLst>
          </p:cNvPr>
          <p:cNvSpPr txBox="1">
            <a:spLocks/>
          </p:cNvSpPr>
          <p:nvPr/>
        </p:nvSpPr>
        <p:spPr>
          <a:xfrm>
            <a:off x="530030" y="1661478"/>
            <a:ext cx="11207452"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p:txBody>
      </p:sp>
      <p:sp>
        <p:nvSpPr>
          <p:cNvPr id="7" name="Marcador de contenido 2">
            <a:extLst>
              <a:ext uri="{FF2B5EF4-FFF2-40B4-BE49-F238E27FC236}">
                <a16:creationId xmlns:a16="http://schemas.microsoft.com/office/drawing/2014/main" id="{92A89605-4D72-DAA9-90C9-2E48779CC6C0}"/>
              </a:ext>
            </a:extLst>
          </p:cNvPr>
          <p:cNvSpPr txBox="1">
            <a:spLocks/>
          </p:cNvSpPr>
          <p:nvPr/>
        </p:nvSpPr>
        <p:spPr>
          <a:xfrm>
            <a:off x="622300" y="2331586"/>
            <a:ext cx="5375990" cy="3948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a:p>
            <a:pPr marL="0" indent="0" algn="just">
              <a:buNone/>
            </a:pPr>
            <a:endParaRPr lang="es-ES" sz="1600" dirty="0"/>
          </a:p>
        </p:txBody>
      </p:sp>
      <p:pic>
        <p:nvPicPr>
          <p:cNvPr id="4" name="Graphic 6">
            <a:extLst>
              <a:ext uri="{FF2B5EF4-FFF2-40B4-BE49-F238E27FC236}">
                <a16:creationId xmlns:a16="http://schemas.microsoft.com/office/drawing/2014/main" id="{1ACB7DA0-483C-8A0E-642F-D2163159A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4979" y="2071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178176C0-2FB3-C71D-FAC2-A37683BA611E}"/>
              </a:ext>
            </a:extLst>
          </p:cNvPr>
          <p:cNvSpPr txBox="1"/>
          <p:nvPr/>
        </p:nvSpPr>
        <p:spPr>
          <a:xfrm>
            <a:off x="491170" y="1518750"/>
            <a:ext cx="9506668" cy="5909310"/>
          </a:xfrm>
          <a:prstGeom prst="rect">
            <a:avLst/>
          </a:prstGeom>
          <a:noFill/>
        </p:spPr>
        <p:txBody>
          <a:bodyPr wrap="square">
            <a:spAutoFit/>
          </a:bodyPr>
          <a:lstStyle/>
          <a:p>
            <a:pPr algn="just"/>
            <a:r>
              <a:rPr lang="es-ES" b="1" dirty="0">
                <a:latin typeface="-apple-system"/>
              </a:rPr>
              <a:t>1) 192.168.100.24/30</a:t>
            </a:r>
          </a:p>
          <a:p>
            <a:pPr lvl="2" algn="just"/>
            <a:r>
              <a:rPr lang="es-ES" dirty="0">
                <a:latin typeface="-apple-system"/>
              </a:rPr>
              <a:t>Máscara: 255.255.255.252</a:t>
            </a:r>
          </a:p>
          <a:p>
            <a:pPr lvl="2" algn="just"/>
            <a:r>
              <a:rPr lang="es-ES" dirty="0">
                <a:latin typeface="-apple-system"/>
              </a:rPr>
              <a:t>Red: 192.168.100.24</a:t>
            </a:r>
          </a:p>
          <a:p>
            <a:pPr algn="just"/>
            <a:r>
              <a:rPr lang="es-ES" b="1" dirty="0">
                <a:latin typeface="-apple-system"/>
              </a:rPr>
              <a:t>	</a:t>
            </a:r>
            <a:r>
              <a:rPr lang="es-ES" dirty="0">
                <a:latin typeface="-apple-system"/>
              </a:rPr>
              <a:t>192.168.100. 0001 1000 / 30</a:t>
            </a:r>
          </a:p>
          <a:p>
            <a:pPr algn="just"/>
            <a:r>
              <a:rPr lang="es-ES" dirty="0">
                <a:latin typeface="-apple-system"/>
              </a:rPr>
              <a:t>	</a:t>
            </a:r>
            <a:r>
              <a:rPr lang="es-ES" dirty="0" err="1">
                <a:latin typeface="-apple-system"/>
              </a:rPr>
              <a:t>Start</a:t>
            </a:r>
            <a:r>
              <a:rPr lang="es-ES" dirty="0">
                <a:latin typeface="-apple-system"/>
              </a:rPr>
              <a:t>: 192.168.100. 0001 1001 </a:t>
            </a:r>
            <a:r>
              <a:rPr lang="es-ES" dirty="0">
                <a:latin typeface="-apple-system"/>
                <a:sym typeface="Wingdings" pitchFamily="2" charset="2"/>
              </a:rPr>
              <a:t> 192.168.100.25</a:t>
            </a:r>
            <a:endParaRPr lang="es-ES" dirty="0">
              <a:latin typeface="-apple-system"/>
            </a:endParaRPr>
          </a:p>
          <a:p>
            <a:pPr algn="just"/>
            <a:r>
              <a:rPr lang="es-ES" dirty="0">
                <a:latin typeface="-apple-system"/>
              </a:rPr>
              <a:t>	</a:t>
            </a:r>
            <a:r>
              <a:rPr lang="es-ES" dirty="0" err="1">
                <a:latin typeface="-apple-system"/>
              </a:rPr>
              <a:t>End</a:t>
            </a:r>
            <a:r>
              <a:rPr lang="es-ES" dirty="0">
                <a:latin typeface="-apple-system"/>
              </a:rPr>
              <a:t>: 192.168.100. 0001 1011  </a:t>
            </a:r>
            <a:r>
              <a:rPr lang="es-ES" dirty="0">
                <a:latin typeface="-apple-system"/>
                <a:sym typeface="Wingdings" pitchFamily="2" charset="2"/>
              </a:rPr>
              <a:t> 192.168. 100.26</a:t>
            </a:r>
          </a:p>
          <a:p>
            <a:pPr algn="just"/>
            <a:r>
              <a:rPr lang="es-ES" dirty="0">
                <a:latin typeface="-apple-system"/>
                <a:sym typeface="Wingdings" pitchFamily="2" charset="2"/>
              </a:rPr>
              <a:t>	Host válidos 2^2 -2 = 2 </a:t>
            </a:r>
          </a:p>
          <a:p>
            <a:pPr algn="just"/>
            <a:r>
              <a:rPr lang="es-ES" dirty="0">
                <a:latin typeface="-apple-system"/>
                <a:sym typeface="Wingdings" pitchFamily="2" charset="2"/>
              </a:rPr>
              <a:t>	</a:t>
            </a:r>
            <a:r>
              <a:rPr lang="es-ES" b="1" dirty="0">
                <a:highlight>
                  <a:srgbClr val="00FF00"/>
                </a:highlight>
                <a:latin typeface="-apple-system"/>
                <a:sym typeface="Wingdings" pitchFamily="2" charset="2"/>
              </a:rPr>
              <a:t>Privada, Clase C</a:t>
            </a:r>
            <a:endParaRPr lang="es-ES" b="1" dirty="0">
              <a:latin typeface="-apple-system"/>
            </a:endParaRPr>
          </a:p>
          <a:p>
            <a:pPr algn="just"/>
            <a:endParaRPr lang="es-ES" b="1" dirty="0">
              <a:latin typeface="-apple-system"/>
            </a:endParaRPr>
          </a:p>
          <a:p>
            <a:pPr algn="just"/>
            <a:r>
              <a:rPr lang="es-ES" b="1" dirty="0">
                <a:latin typeface="-apple-system"/>
              </a:rPr>
              <a:t>2) 172.32.24.0/16</a:t>
            </a:r>
          </a:p>
          <a:p>
            <a:pPr algn="just"/>
            <a:r>
              <a:rPr lang="es-ES" b="1" dirty="0">
                <a:latin typeface="-apple-system"/>
              </a:rPr>
              <a:t>	</a:t>
            </a:r>
            <a:r>
              <a:rPr lang="es-ES" dirty="0">
                <a:latin typeface="-apple-system"/>
              </a:rPr>
              <a:t>Máscara: 255.255.0.0</a:t>
            </a:r>
          </a:p>
          <a:p>
            <a:pPr algn="just"/>
            <a:r>
              <a:rPr lang="es-ES" dirty="0">
                <a:latin typeface="-apple-system"/>
              </a:rPr>
              <a:t>	Red: 172.32.0.0</a:t>
            </a:r>
          </a:p>
          <a:p>
            <a:pPr algn="just"/>
            <a:r>
              <a:rPr lang="es-ES" dirty="0">
                <a:latin typeface="-apple-system"/>
              </a:rPr>
              <a:t>	172.32. 0000 0000 0000 0000 /16</a:t>
            </a:r>
          </a:p>
          <a:p>
            <a:pPr algn="just"/>
            <a:r>
              <a:rPr lang="es-ES" dirty="0">
                <a:latin typeface="-apple-system"/>
              </a:rPr>
              <a:t>	</a:t>
            </a:r>
            <a:r>
              <a:rPr lang="es-ES" dirty="0" err="1">
                <a:latin typeface="-apple-system"/>
              </a:rPr>
              <a:t>Start</a:t>
            </a:r>
            <a:r>
              <a:rPr lang="es-ES" dirty="0">
                <a:latin typeface="-apple-system"/>
              </a:rPr>
              <a:t>: 172.32. 0001 1000 0000 0001 </a:t>
            </a:r>
            <a:r>
              <a:rPr lang="es-ES" dirty="0">
                <a:latin typeface="-apple-system"/>
                <a:sym typeface="Wingdings" pitchFamily="2" charset="2"/>
              </a:rPr>
              <a:t> 172.32.0.1</a:t>
            </a:r>
          </a:p>
          <a:p>
            <a:pPr algn="just"/>
            <a:r>
              <a:rPr lang="es-ES" dirty="0">
                <a:latin typeface="-apple-system"/>
                <a:sym typeface="Wingdings" pitchFamily="2" charset="2"/>
              </a:rPr>
              <a:t>	</a:t>
            </a:r>
            <a:r>
              <a:rPr lang="es-ES" dirty="0" err="1">
                <a:latin typeface="-apple-system"/>
                <a:sym typeface="Wingdings" pitchFamily="2" charset="2"/>
              </a:rPr>
              <a:t>End</a:t>
            </a:r>
            <a:r>
              <a:rPr lang="es-ES" dirty="0">
                <a:latin typeface="-apple-system"/>
                <a:sym typeface="Wingdings" pitchFamily="2" charset="2"/>
              </a:rPr>
              <a:t>: 172.32. 1111 1111 1111 1110  172.32.255.254</a:t>
            </a:r>
          </a:p>
          <a:p>
            <a:pPr algn="just"/>
            <a:r>
              <a:rPr lang="es-ES" dirty="0">
                <a:latin typeface="-apple-system"/>
                <a:sym typeface="Wingdings" pitchFamily="2" charset="2"/>
              </a:rPr>
              <a:t>	Host válidos: 2^16-2 = 65.534 </a:t>
            </a:r>
          </a:p>
          <a:p>
            <a:pPr algn="just"/>
            <a:r>
              <a:rPr lang="es-ES" dirty="0">
                <a:latin typeface="-apple-system"/>
                <a:sym typeface="Wingdings" pitchFamily="2" charset="2"/>
              </a:rPr>
              <a:t>	</a:t>
            </a:r>
            <a:r>
              <a:rPr lang="es-ES" b="1" dirty="0">
                <a:highlight>
                  <a:srgbClr val="00FF00"/>
                </a:highlight>
                <a:latin typeface="-apple-system"/>
                <a:sym typeface="Wingdings" pitchFamily="2" charset="2"/>
              </a:rPr>
              <a:t>Pública </a:t>
            </a:r>
            <a:r>
              <a:rPr lang="es-ES" b="1" dirty="0">
                <a:latin typeface="-apple-system"/>
              </a:rPr>
              <a:t>	</a:t>
            </a:r>
          </a:p>
          <a:p>
            <a:pPr algn="just"/>
            <a:endParaRPr lang="es-ES" b="1" dirty="0">
              <a:latin typeface="-apple-system"/>
            </a:endParaRPr>
          </a:p>
          <a:p>
            <a:pPr algn="just"/>
            <a:endParaRPr lang="es-ES" b="1" dirty="0">
              <a:latin typeface="-apple-system"/>
            </a:endParaRPr>
          </a:p>
          <a:p>
            <a:pPr marL="342900" indent="-342900" algn="just">
              <a:buAutoNum type="arabicParenR"/>
            </a:pPr>
            <a:endParaRPr lang="es-ES" b="1" dirty="0">
              <a:latin typeface="-apple-system"/>
            </a:endParaRPr>
          </a:p>
          <a:p>
            <a:pPr algn="just"/>
            <a:r>
              <a:rPr lang="es-ES" dirty="0">
                <a:latin typeface="-apple-system"/>
              </a:rPr>
              <a:t> </a:t>
            </a:r>
            <a:r>
              <a:rPr lang="es-ES" sz="1800" dirty="0">
                <a:effectLst/>
                <a:latin typeface="-apple-system"/>
              </a:rPr>
              <a:t> </a:t>
            </a:r>
          </a:p>
        </p:txBody>
      </p:sp>
      <p:pic>
        <p:nvPicPr>
          <p:cNvPr id="21506" name="Picture 2">
            <a:extLst>
              <a:ext uri="{FF2B5EF4-FFF2-40B4-BE49-F238E27FC236}">
                <a16:creationId xmlns:a16="http://schemas.microsoft.com/office/drawing/2014/main" id="{C971D849-62D0-8D5C-5D27-94CE3B808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5914" y="1235951"/>
            <a:ext cx="5471065" cy="410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76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612A5-EC6E-18C5-E805-B80F5E0216D8}"/>
              </a:ext>
            </a:extLst>
          </p:cNvPr>
          <p:cNvSpPr txBox="1">
            <a:spLocks/>
          </p:cNvSpPr>
          <p:nvPr/>
        </p:nvSpPr>
        <p:spPr>
          <a:xfrm>
            <a:off x="622300" y="794108"/>
            <a:ext cx="8235950" cy="10809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t>Casos practico: </a:t>
            </a:r>
            <a:r>
              <a:rPr lang="es-ES" sz="3200" dirty="0" err="1"/>
              <a:t>subnetting</a:t>
            </a:r>
            <a:r>
              <a:rPr lang="es-ES" sz="3200" dirty="0"/>
              <a:t> (Solución)</a:t>
            </a:r>
          </a:p>
        </p:txBody>
      </p:sp>
      <p:sp>
        <p:nvSpPr>
          <p:cNvPr id="5" name="Marcador de contenido 2">
            <a:extLst>
              <a:ext uri="{FF2B5EF4-FFF2-40B4-BE49-F238E27FC236}">
                <a16:creationId xmlns:a16="http://schemas.microsoft.com/office/drawing/2014/main" id="{E68C8806-786F-4A03-2B2E-B80D2C4D0360}"/>
              </a:ext>
            </a:extLst>
          </p:cNvPr>
          <p:cNvSpPr txBox="1">
            <a:spLocks/>
          </p:cNvSpPr>
          <p:nvPr/>
        </p:nvSpPr>
        <p:spPr>
          <a:xfrm>
            <a:off x="530030" y="1661478"/>
            <a:ext cx="11207452"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p:txBody>
      </p:sp>
      <p:sp>
        <p:nvSpPr>
          <p:cNvPr id="7" name="Marcador de contenido 2">
            <a:extLst>
              <a:ext uri="{FF2B5EF4-FFF2-40B4-BE49-F238E27FC236}">
                <a16:creationId xmlns:a16="http://schemas.microsoft.com/office/drawing/2014/main" id="{92A89605-4D72-DAA9-90C9-2E48779CC6C0}"/>
              </a:ext>
            </a:extLst>
          </p:cNvPr>
          <p:cNvSpPr txBox="1">
            <a:spLocks/>
          </p:cNvSpPr>
          <p:nvPr/>
        </p:nvSpPr>
        <p:spPr>
          <a:xfrm>
            <a:off x="622300" y="2331586"/>
            <a:ext cx="5375990" cy="3948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a:p>
            <a:pPr marL="0" indent="0" algn="just">
              <a:buNone/>
            </a:pPr>
            <a:endParaRPr lang="es-ES" sz="1600" dirty="0"/>
          </a:p>
        </p:txBody>
      </p:sp>
      <p:pic>
        <p:nvPicPr>
          <p:cNvPr id="4" name="Graphic 6">
            <a:extLst>
              <a:ext uri="{FF2B5EF4-FFF2-40B4-BE49-F238E27FC236}">
                <a16:creationId xmlns:a16="http://schemas.microsoft.com/office/drawing/2014/main" id="{1ACB7DA0-483C-8A0E-642F-D2163159A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4979" y="2071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178176C0-2FB3-C71D-FAC2-A37683BA611E}"/>
              </a:ext>
            </a:extLst>
          </p:cNvPr>
          <p:cNvSpPr txBox="1"/>
          <p:nvPr/>
        </p:nvSpPr>
        <p:spPr>
          <a:xfrm>
            <a:off x="919786" y="1661478"/>
            <a:ext cx="9506668" cy="5078313"/>
          </a:xfrm>
          <a:prstGeom prst="rect">
            <a:avLst/>
          </a:prstGeom>
          <a:noFill/>
        </p:spPr>
        <p:txBody>
          <a:bodyPr wrap="square">
            <a:spAutoFit/>
          </a:bodyPr>
          <a:lstStyle/>
          <a:p>
            <a:pPr algn="just"/>
            <a:r>
              <a:rPr lang="es-ES" b="1" dirty="0">
                <a:latin typeface="-apple-system"/>
              </a:rPr>
              <a:t>3) 10.0.0.0/8</a:t>
            </a:r>
          </a:p>
          <a:p>
            <a:pPr lvl="2" algn="just"/>
            <a:r>
              <a:rPr lang="es-ES" dirty="0">
                <a:latin typeface="-apple-system"/>
              </a:rPr>
              <a:t>Máscara: 255.0.0.0</a:t>
            </a:r>
          </a:p>
          <a:p>
            <a:pPr lvl="2" algn="just"/>
            <a:r>
              <a:rPr lang="es-ES" dirty="0">
                <a:latin typeface="-apple-system"/>
              </a:rPr>
              <a:t>Red: 10.0.0.0</a:t>
            </a:r>
          </a:p>
          <a:p>
            <a:pPr algn="just"/>
            <a:r>
              <a:rPr lang="es-ES" b="1" dirty="0">
                <a:latin typeface="-apple-system"/>
              </a:rPr>
              <a:t>	10. 0000 0000 0000 0000 0000 0000/8</a:t>
            </a:r>
            <a:endParaRPr lang="es-ES" dirty="0">
              <a:latin typeface="-apple-system"/>
            </a:endParaRPr>
          </a:p>
          <a:p>
            <a:pPr algn="just"/>
            <a:r>
              <a:rPr lang="es-ES" dirty="0">
                <a:latin typeface="-apple-system"/>
              </a:rPr>
              <a:t>	Start:10. 0000 0000 0000 0000 0000 0001</a:t>
            </a:r>
            <a:r>
              <a:rPr lang="es-ES" dirty="0">
                <a:latin typeface="-apple-system"/>
                <a:sym typeface="Wingdings" pitchFamily="2" charset="2"/>
              </a:rPr>
              <a:t> 10.0.0.1</a:t>
            </a:r>
            <a:endParaRPr lang="es-ES" dirty="0">
              <a:latin typeface="-apple-system"/>
            </a:endParaRPr>
          </a:p>
          <a:p>
            <a:pPr algn="just"/>
            <a:r>
              <a:rPr lang="es-ES" dirty="0">
                <a:latin typeface="-apple-system"/>
              </a:rPr>
              <a:t>	</a:t>
            </a:r>
            <a:r>
              <a:rPr lang="es-ES" dirty="0" err="1">
                <a:latin typeface="-apple-system"/>
              </a:rPr>
              <a:t>End</a:t>
            </a:r>
            <a:r>
              <a:rPr lang="es-ES" dirty="0">
                <a:latin typeface="-apple-system"/>
              </a:rPr>
              <a:t>: 10. 1111 1111 1111 1111 1110 </a:t>
            </a:r>
            <a:r>
              <a:rPr lang="es-ES" dirty="0">
                <a:latin typeface="-apple-system"/>
                <a:sym typeface="Wingdings" pitchFamily="2" charset="2"/>
              </a:rPr>
              <a:t> 10.255.255.254</a:t>
            </a:r>
            <a:endParaRPr lang="es-ES" dirty="0">
              <a:latin typeface="-apple-system"/>
            </a:endParaRPr>
          </a:p>
          <a:p>
            <a:pPr algn="just"/>
            <a:r>
              <a:rPr lang="es-ES" dirty="0">
                <a:latin typeface="-apple-system"/>
                <a:sym typeface="Wingdings" pitchFamily="2" charset="2"/>
              </a:rPr>
              <a:t>	Host válidos 2^24 -2 = 16.777.214 hosts</a:t>
            </a:r>
          </a:p>
          <a:p>
            <a:pPr algn="just"/>
            <a:r>
              <a:rPr lang="es-ES" dirty="0">
                <a:latin typeface="-apple-system"/>
                <a:sym typeface="Wingdings" pitchFamily="2" charset="2"/>
              </a:rPr>
              <a:t>	</a:t>
            </a:r>
            <a:r>
              <a:rPr lang="es-ES" b="1" dirty="0">
                <a:highlight>
                  <a:srgbClr val="00FF00"/>
                </a:highlight>
                <a:latin typeface="-apple-system"/>
                <a:sym typeface="Wingdings" pitchFamily="2" charset="2"/>
              </a:rPr>
              <a:t>Privada, Clase A</a:t>
            </a:r>
            <a:endParaRPr lang="es-ES" b="1" dirty="0">
              <a:latin typeface="-apple-system"/>
            </a:endParaRPr>
          </a:p>
          <a:p>
            <a:pPr algn="just"/>
            <a:endParaRPr lang="es-ES" b="1" dirty="0">
              <a:latin typeface="-apple-system"/>
            </a:endParaRPr>
          </a:p>
          <a:p>
            <a:pPr algn="just"/>
            <a:endParaRPr lang="es-ES" b="1" dirty="0">
              <a:latin typeface="-apple-system"/>
            </a:endParaRPr>
          </a:p>
          <a:p>
            <a:pPr marL="285750" indent="-285750" algn="just">
              <a:buFont typeface="Arial" panose="020B0604020202020204" pitchFamily="34" charset="0"/>
              <a:buChar char="•"/>
            </a:pPr>
            <a:r>
              <a:rPr lang="es-ES" dirty="0">
                <a:latin typeface="-apple-system"/>
              </a:rPr>
              <a:t>¿Cuál debe ser la máscara mínima si necesitamos 200 hosts en una red en AWS?</a:t>
            </a:r>
          </a:p>
          <a:p>
            <a:pPr marL="742950" lvl="1" indent="-285750" algn="just">
              <a:buFont typeface="Arial" panose="020B0604020202020204" pitchFamily="34" charset="0"/>
              <a:buChar char="•"/>
            </a:pPr>
            <a:r>
              <a:rPr lang="es-ES" dirty="0">
                <a:latin typeface="-apple-system"/>
              </a:rPr>
              <a:t>2^7 = 128 (/25) no llegamos</a:t>
            </a:r>
          </a:p>
          <a:p>
            <a:pPr marL="742950" lvl="1" indent="-285750" algn="just">
              <a:buFont typeface="Arial" panose="020B0604020202020204" pitchFamily="34" charset="0"/>
              <a:buChar char="•"/>
            </a:pPr>
            <a:r>
              <a:rPr lang="es-ES" dirty="0">
                <a:latin typeface="-apple-system"/>
              </a:rPr>
              <a:t>2^8 = 256 (/24) ok</a:t>
            </a:r>
          </a:p>
          <a:p>
            <a:pPr marL="742950" lvl="1" indent="-285750" algn="just">
              <a:buFont typeface="Arial" panose="020B0604020202020204" pitchFamily="34" charset="0"/>
              <a:buChar char="•"/>
            </a:pPr>
            <a:r>
              <a:rPr lang="es-ES" dirty="0">
                <a:latin typeface="-apple-system"/>
              </a:rPr>
              <a:t>256 </a:t>
            </a:r>
            <a:r>
              <a:rPr lang="es-ES" dirty="0">
                <a:latin typeface="-apple-system"/>
                <a:sym typeface="Wingdings" pitchFamily="2" charset="2"/>
              </a:rPr>
              <a:t> 2^8  2^8 – 5 = 251</a:t>
            </a:r>
            <a:endParaRPr lang="es-ES" dirty="0">
              <a:latin typeface="-apple-system"/>
            </a:endParaRPr>
          </a:p>
          <a:p>
            <a:pPr marL="742950" lvl="1" indent="-285750" algn="just">
              <a:buFont typeface="Arial" panose="020B0604020202020204" pitchFamily="34" charset="0"/>
              <a:buChar char="•"/>
            </a:pPr>
            <a:r>
              <a:rPr lang="es-ES" b="1" dirty="0">
                <a:latin typeface="-apple-system"/>
              </a:rPr>
              <a:t>32-8 =24 </a:t>
            </a:r>
            <a:r>
              <a:rPr lang="es-ES" b="1" dirty="0">
                <a:latin typeface="-apple-system"/>
                <a:sym typeface="Wingdings" pitchFamily="2" charset="2"/>
              </a:rPr>
              <a:t> </a:t>
            </a:r>
            <a:r>
              <a:rPr lang="es-ES" b="1" dirty="0">
                <a:highlight>
                  <a:srgbClr val="00FF00"/>
                </a:highlight>
                <a:latin typeface="-apple-system"/>
                <a:sym typeface="Wingdings" pitchFamily="2" charset="2"/>
              </a:rPr>
              <a:t>/24</a:t>
            </a:r>
            <a:r>
              <a:rPr lang="es-ES" b="1" dirty="0">
                <a:latin typeface="-apple-system"/>
              </a:rPr>
              <a:t>			</a:t>
            </a:r>
          </a:p>
          <a:p>
            <a:pPr algn="just"/>
            <a:endParaRPr lang="es-ES" b="1" dirty="0">
              <a:latin typeface="-apple-system"/>
            </a:endParaRPr>
          </a:p>
          <a:p>
            <a:pPr algn="just"/>
            <a:endParaRPr lang="es-ES" b="1" dirty="0">
              <a:latin typeface="-apple-system"/>
            </a:endParaRPr>
          </a:p>
          <a:p>
            <a:pPr algn="just"/>
            <a:r>
              <a:rPr lang="es-ES" dirty="0">
                <a:latin typeface="-apple-system"/>
              </a:rPr>
              <a:t> </a:t>
            </a:r>
            <a:r>
              <a:rPr lang="es-ES" sz="1800" dirty="0">
                <a:effectLst/>
                <a:latin typeface="-apple-system"/>
              </a:rPr>
              <a:t> </a:t>
            </a:r>
          </a:p>
        </p:txBody>
      </p:sp>
    </p:spTree>
    <p:extLst>
      <p:ext uri="{BB962C8B-B14F-4D97-AF65-F5344CB8AC3E}">
        <p14:creationId xmlns:p14="http://schemas.microsoft.com/office/powerpoint/2010/main" val="11081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612A5-EC6E-18C5-E805-B80F5E0216D8}"/>
              </a:ext>
            </a:extLst>
          </p:cNvPr>
          <p:cNvSpPr txBox="1">
            <a:spLocks/>
          </p:cNvSpPr>
          <p:nvPr/>
        </p:nvSpPr>
        <p:spPr>
          <a:xfrm>
            <a:off x="622300" y="794108"/>
            <a:ext cx="8235950" cy="10809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t>Casos practico: </a:t>
            </a:r>
            <a:r>
              <a:rPr lang="es-ES" sz="3200" dirty="0" err="1"/>
              <a:t>subnetting</a:t>
            </a:r>
            <a:r>
              <a:rPr lang="es-ES" sz="3200" dirty="0"/>
              <a:t> (Solución)</a:t>
            </a:r>
          </a:p>
        </p:txBody>
      </p:sp>
      <p:sp>
        <p:nvSpPr>
          <p:cNvPr id="5" name="Marcador de contenido 2">
            <a:extLst>
              <a:ext uri="{FF2B5EF4-FFF2-40B4-BE49-F238E27FC236}">
                <a16:creationId xmlns:a16="http://schemas.microsoft.com/office/drawing/2014/main" id="{E68C8806-786F-4A03-2B2E-B80D2C4D0360}"/>
              </a:ext>
            </a:extLst>
          </p:cNvPr>
          <p:cNvSpPr txBox="1">
            <a:spLocks/>
          </p:cNvSpPr>
          <p:nvPr/>
        </p:nvSpPr>
        <p:spPr>
          <a:xfrm>
            <a:off x="530030" y="1661478"/>
            <a:ext cx="11207452"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p:txBody>
      </p:sp>
      <p:sp>
        <p:nvSpPr>
          <p:cNvPr id="7" name="Marcador de contenido 2">
            <a:extLst>
              <a:ext uri="{FF2B5EF4-FFF2-40B4-BE49-F238E27FC236}">
                <a16:creationId xmlns:a16="http://schemas.microsoft.com/office/drawing/2014/main" id="{92A89605-4D72-DAA9-90C9-2E48779CC6C0}"/>
              </a:ext>
            </a:extLst>
          </p:cNvPr>
          <p:cNvSpPr txBox="1">
            <a:spLocks/>
          </p:cNvSpPr>
          <p:nvPr/>
        </p:nvSpPr>
        <p:spPr>
          <a:xfrm>
            <a:off x="622300" y="2331586"/>
            <a:ext cx="5375990" cy="3948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a:p>
            <a:pPr marL="0" indent="0" algn="just">
              <a:buNone/>
            </a:pPr>
            <a:endParaRPr lang="es-ES" sz="1600" dirty="0"/>
          </a:p>
        </p:txBody>
      </p:sp>
      <p:pic>
        <p:nvPicPr>
          <p:cNvPr id="4" name="Graphic 6">
            <a:extLst>
              <a:ext uri="{FF2B5EF4-FFF2-40B4-BE49-F238E27FC236}">
                <a16:creationId xmlns:a16="http://schemas.microsoft.com/office/drawing/2014/main" id="{1ACB7DA0-483C-8A0E-642F-D2163159A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979" y="2071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178176C0-2FB3-C71D-FAC2-A37683BA611E}"/>
              </a:ext>
            </a:extLst>
          </p:cNvPr>
          <p:cNvSpPr txBox="1"/>
          <p:nvPr/>
        </p:nvSpPr>
        <p:spPr>
          <a:xfrm>
            <a:off x="1342666" y="2461723"/>
            <a:ext cx="9506668" cy="3970318"/>
          </a:xfrm>
          <a:prstGeom prst="rect">
            <a:avLst/>
          </a:prstGeom>
          <a:noFill/>
        </p:spPr>
        <p:txBody>
          <a:bodyPr wrap="square">
            <a:spAutoFit/>
          </a:bodyPr>
          <a:lstStyle/>
          <a:p>
            <a:pPr algn="just"/>
            <a:r>
              <a:rPr lang="es-ES" b="1" dirty="0">
                <a:latin typeface="-apple-system"/>
              </a:rPr>
              <a:t>172.31.0.0/16 </a:t>
            </a:r>
          </a:p>
          <a:p>
            <a:pPr algn="just"/>
            <a:r>
              <a:rPr lang="es-ES" b="1" dirty="0">
                <a:latin typeface="-apple-system"/>
              </a:rPr>
              <a:t>172.31.0000 0000.0000 0000/16</a:t>
            </a:r>
          </a:p>
          <a:p>
            <a:pPr algn="just"/>
            <a:r>
              <a:rPr lang="es-ES" b="1" dirty="0">
                <a:latin typeface="-apple-system"/>
              </a:rPr>
              <a:t>172.31.0000 0000.0000 0000/20</a:t>
            </a:r>
          </a:p>
          <a:p>
            <a:pPr algn="just"/>
            <a:r>
              <a:rPr lang="es-ES" b="1" dirty="0">
                <a:latin typeface="-apple-system"/>
              </a:rPr>
              <a:t>172.31.0000 0000.0000 0100 </a:t>
            </a:r>
            <a:r>
              <a:rPr lang="es-ES" b="1" dirty="0">
                <a:latin typeface="-apple-system"/>
                <a:sym typeface="Wingdings" pitchFamily="2" charset="2"/>
              </a:rPr>
              <a:t> 172.31.0.4</a:t>
            </a:r>
          </a:p>
          <a:p>
            <a:pPr algn="just"/>
            <a:r>
              <a:rPr lang="es-ES" b="1" dirty="0">
                <a:latin typeface="-apple-system"/>
                <a:sym typeface="Wingdings" pitchFamily="2" charset="2"/>
              </a:rPr>
              <a:t>172.31.0000 1111.1111 1110  172.31.255.254</a:t>
            </a:r>
          </a:p>
          <a:p>
            <a:pPr algn="just"/>
            <a:endParaRPr lang="es-ES" b="1" dirty="0">
              <a:latin typeface="-apple-system"/>
              <a:sym typeface="Wingdings" pitchFamily="2" charset="2"/>
            </a:endParaRPr>
          </a:p>
          <a:p>
            <a:pPr algn="just"/>
            <a:r>
              <a:rPr lang="es-ES" b="1" dirty="0">
                <a:latin typeface="-apple-system"/>
                <a:sym typeface="Wingdings" pitchFamily="2" charset="2"/>
              </a:rPr>
              <a:t>Número de </a:t>
            </a:r>
            <a:r>
              <a:rPr lang="es-ES" b="1" dirty="0" err="1">
                <a:latin typeface="-apple-system"/>
                <a:sym typeface="Wingdings" pitchFamily="2" charset="2"/>
              </a:rPr>
              <a:t>IPs</a:t>
            </a:r>
            <a:r>
              <a:rPr lang="es-ES" b="1" dirty="0">
                <a:latin typeface="-apple-system"/>
                <a:sym typeface="Wingdings" pitchFamily="2" charset="2"/>
              </a:rPr>
              <a:t>: 32-20 = 12  (2^12) -5 = 4096 – 5 = 4091</a:t>
            </a:r>
          </a:p>
          <a:p>
            <a:pPr algn="just"/>
            <a:endParaRPr lang="es-ES" b="1" dirty="0">
              <a:latin typeface="-apple-system"/>
              <a:sym typeface="Wingdings" pitchFamily="2" charset="2"/>
            </a:endParaRPr>
          </a:p>
          <a:p>
            <a:pPr algn="just"/>
            <a:endParaRPr lang="es-ES" b="1" dirty="0">
              <a:latin typeface="-apple-system"/>
              <a:sym typeface="Wingdings" pitchFamily="2" charset="2"/>
            </a:endParaRPr>
          </a:p>
          <a:p>
            <a:pPr algn="just"/>
            <a:endParaRPr lang="es-ES" b="1" dirty="0">
              <a:latin typeface="-apple-system"/>
            </a:endParaRPr>
          </a:p>
          <a:p>
            <a:pPr algn="just"/>
            <a:r>
              <a:rPr lang="es-ES" b="1" dirty="0">
                <a:latin typeface="-apple-system"/>
              </a:rPr>
              <a:t>		</a:t>
            </a:r>
          </a:p>
          <a:p>
            <a:pPr algn="just"/>
            <a:endParaRPr lang="es-ES" b="1" dirty="0">
              <a:latin typeface="-apple-system"/>
            </a:endParaRPr>
          </a:p>
          <a:p>
            <a:pPr algn="just"/>
            <a:endParaRPr lang="es-ES" b="1" dirty="0">
              <a:latin typeface="-apple-system"/>
            </a:endParaRPr>
          </a:p>
          <a:p>
            <a:pPr algn="just"/>
            <a:r>
              <a:rPr lang="es-ES" dirty="0">
                <a:latin typeface="-apple-system"/>
              </a:rPr>
              <a:t> </a:t>
            </a:r>
            <a:r>
              <a:rPr lang="es-ES" sz="1800" dirty="0">
                <a:effectLst/>
                <a:latin typeface="-apple-system"/>
              </a:rPr>
              <a:t> </a:t>
            </a:r>
          </a:p>
        </p:txBody>
      </p:sp>
      <p:sp>
        <p:nvSpPr>
          <p:cNvPr id="9" name="CuadroTexto 8">
            <a:extLst>
              <a:ext uri="{FF2B5EF4-FFF2-40B4-BE49-F238E27FC236}">
                <a16:creationId xmlns:a16="http://schemas.microsoft.com/office/drawing/2014/main" id="{E589D26C-9CA5-BB0D-4E81-116ED9A2EC25}"/>
              </a:ext>
            </a:extLst>
          </p:cNvPr>
          <p:cNvSpPr txBox="1"/>
          <p:nvPr/>
        </p:nvSpPr>
        <p:spPr>
          <a:xfrm>
            <a:off x="862632" y="1764788"/>
            <a:ext cx="8890000" cy="646331"/>
          </a:xfrm>
          <a:prstGeom prst="rect">
            <a:avLst/>
          </a:prstGeom>
          <a:noFill/>
        </p:spPr>
        <p:txBody>
          <a:bodyPr wrap="square">
            <a:spAutoFit/>
          </a:bodyPr>
          <a:lstStyle/>
          <a:p>
            <a:pPr algn="just"/>
            <a:r>
              <a:rPr lang="es-ES" dirty="0">
                <a:latin typeface="-apple-system"/>
              </a:rPr>
              <a:t>3) Recordemos la VPC default: 172.31.0.0/16. Si creamos </a:t>
            </a:r>
            <a:r>
              <a:rPr lang="es-ES" dirty="0" err="1">
                <a:latin typeface="-apple-system"/>
              </a:rPr>
              <a:t>subnets</a:t>
            </a:r>
            <a:r>
              <a:rPr lang="es-ES" dirty="0">
                <a:latin typeface="-apple-system"/>
              </a:rPr>
              <a:t> /20 en cada AZ, ¿Cuántas direcciones tendremos por </a:t>
            </a:r>
            <a:r>
              <a:rPr lang="es-ES" dirty="0" err="1">
                <a:latin typeface="-apple-system"/>
              </a:rPr>
              <a:t>subnet</a:t>
            </a:r>
            <a:r>
              <a:rPr lang="es-ES" dirty="0">
                <a:latin typeface="-apple-system"/>
              </a:rPr>
              <a:t>?</a:t>
            </a:r>
          </a:p>
        </p:txBody>
      </p:sp>
      <p:cxnSp>
        <p:nvCxnSpPr>
          <p:cNvPr id="11" name="Conector recto 10">
            <a:extLst>
              <a:ext uri="{FF2B5EF4-FFF2-40B4-BE49-F238E27FC236}">
                <a16:creationId xmlns:a16="http://schemas.microsoft.com/office/drawing/2014/main" id="{72521BB8-F331-1241-5A48-AF1327DF30CD}"/>
              </a:ext>
            </a:extLst>
          </p:cNvPr>
          <p:cNvCxnSpPr/>
          <p:nvPr/>
        </p:nvCxnSpPr>
        <p:spPr>
          <a:xfrm>
            <a:off x="1446832" y="3306891"/>
            <a:ext cx="1168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496999F9-1796-B59B-0B76-C72630103E17}"/>
              </a:ext>
            </a:extLst>
          </p:cNvPr>
          <p:cNvCxnSpPr>
            <a:cxnSpLocks/>
          </p:cNvCxnSpPr>
          <p:nvPr/>
        </p:nvCxnSpPr>
        <p:spPr>
          <a:xfrm>
            <a:off x="1446832" y="3010112"/>
            <a:ext cx="66136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52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CE819C-E8CE-4F7D-C717-4F4C92779ECF}"/>
              </a:ext>
            </a:extLst>
          </p:cNvPr>
          <p:cNvSpPr txBox="1"/>
          <p:nvPr/>
        </p:nvSpPr>
        <p:spPr>
          <a:xfrm>
            <a:off x="1495339" y="2340420"/>
            <a:ext cx="6094602" cy="923330"/>
          </a:xfrm>
          <a:prstGeom prst="rect">
            <a:avLst/>
          </a:prstGeom>
          <a:noFill/>
        </p:spPr>
        <p:txBody>
          <a:bodyPr wrap="square">
            <a:spAutoFit/>
          </a:bodyPr>
          <a:lstStyle/>
          <a:p>
            <a:r>
              <a:rPr lang="es-ES" dirty="0">
                <a:hlinkClick r:id="rId2"/>
              </a:rPr>
              <a:t>https://www.packettracerlab.com/class-c-subnetting-practice/</a:t>
            </a:r>
            <a:endParaRPr lang="es-ES" dirty="0"/>
          </a:p>
          <a:p>
            <a:endParaRPr lang="es-ES" dirty="0"/>
          </a:p>
          <a:p>
            <a:endParaRPr lang="es-ES" dirty="0"/>
          </a:p>
        </p:txBody>
      </p:sp>
      <p:sp>
        <p:nvSpPr>
          <p:cNvPr id="4" name="CuadroTexto 8">
            <a:extLst>
              <a:ext uri="{FF2B5EF4-FFF2-40B4-BE49-F238E27FC236}">
                <a16:creationId xmlns:a16="http://schemas.microsoft.com/office/drawing/2014/main" id="{C94EC10C-7D1C-9ACB-CA5D-928886B2EA20}"/>
              </a:ext>
            </a:extLst>
          </p:cNvPr>
          <p:cNvSpPr txBox="1"/>
          <p:nvPr/>
        </p:nvSpPr>
        <p:spPr>
          <a:xfrm>
            <a:off x="787131" y="1638953"/>
            <a:ext cx="8890000" cy="646331"/>
          </a:xfrm>
          <a:prstGeom prst="rect">
            <a:avLst/>
          </a:prstGeom>
          <a:noFill/>
        </p:spPr>
        <p:txBody>
          <a:bodyPr wrap="square">
            <a:spAutoFit/>
          </a:bodyPr>
          <a:lstStyle/>
          <a:p>
            <a:pPr algn="just"/>
            <a:r>
              <a:rPr lang="es-ES" dirty="0">
                <a:latin typeface="-apple-system"/>
              </a:rPr>
              <a:t>Más </a:t>
            </a:r>
            <a:r>
              <a:rPr lang="es-ES" dirty="0" err="1">
                <a:latin typeface="-apple-system"/>
              </a:rPr>
              <a:t>exercicios</a:t>
            </a:r>
            <a:r>
              <a:rPr lang="es-ES" dirty="0">
                <a:latin typeface="-apple-system"/>
              </a:rPr>
              <a:t> prácticos:</a:t>
            </a:r>
          </a:p>
          <a:p>
            <a:pPr algn="just"/>
            <a:endParaRPr lang="es-ES" dirty="0">
              <a:latin typeface="-apple-system"/>
            </a:endParaRPr>
          </a:p>
        </p:txBody>
      </p:sp>
      <p:graphicFrame>
        <p:nvGraphicFramePr>
          <p:cNvPr id="5" name="Object 4">
            <a:extLst>
              <a:ext uri="{FF2B5EF4-FFF2-40B4-BE49-F238E27FC236}">
                <a16:creationId xmlns:a16="http://schemas.microsoft.com/office/drawing/2014/main" id="{159F2638-AF8C-4037-F976-06CC1D80D538}"/>
              </a:ext>
            </a:extLst>
          </p:cNvPr>
          <p:cNvGraphicFramePr>
            <a:graphicFrameLocks noChangeAspect="1"/>
          </p:cNvGraphicFramePr>
          <p:nvPr>
            <p:extLst>
              <p:ext uri="{D42A27DB-BD31-4B8C-83A1-F6EECF244321}">
                <p14:modId xmlns:p14="http://schemas.microsoft.com/office/powerpoint/2010/main" val="800008526"/>
              </p:ext>
            </p:extLst>
          </p:nvPr>
        </p:nvGraphicFramePr>
        <p:xfrm>
          <a:off x="2886887" y="3515119"/>
          <a:ext cx="4690487" cy="1140771"/>
        </p:xfrm>
        <a:graphic>
          <a:graphicData uri="http://schemas.openxmlformats.org/presentationml/2006/ole">
            <mc:AlternateContent xmlns:mc="http://schemas.openxmlformats.org/markup-compatibility/2006">
              <mc:Choice xmlns:v="urn:schemas-microsoft-com:vml" Requires="v">
                <p:oleObj name="Objeto empaquetador del shell" showAsIcon="1" r:id="rId3" imgW="1286280" imgH="313200" progId="Package">
                  <p:embed/>
                </p:oleObj>
              </mc:Choice>
              <mc:Fallback>
                <p:oleObj name="Objeto empaquetador del shell" showAsIcon="1" r:id="rId3" imgW="1286280" imgH="313200" progId="Package">
                  <p:embed/>
                  <p:pic>
                    <p:nvPicPr>
                      <p:cNvPr id="0" name=""/>
                      <p:cNvPicPr/>
                      <p:nvPr/>
                    </p:nvPicPr>
                    <p:blipFill>
                      <a:blip r:embed="rId4"/>
                      <a:stretch>
                        <a:fillRect/>
                      </a:stretch>
                    </p:blipFill>
                    <p:spPr>
                      <a:xfrm>
                        <a:off x="2886887" y="3515119"/>
                        <a:ext cx="4690487" cy="1140771"/>
                      </a:xfrm>
                      <a:prstGeom prst="rect">
                        <a:avLst/>
                      </a:prstGeom>
                    </p:spPr>
                  </p:pic>
                </p:oleObj>
              </mc:Fallback>
            </mc:AlternateContent>
          </a:graphicData>
        </a:graphic>
      </p:graphicFrame>
    </p:spTree>
    <p:extLst>
      <p:ext uri="{BB962C8B-B14F-4D97-AF65-F5344CB8AC3E}">
        <p14:creationId xmlns:p14="http://schemas.microsoft.com/office/powerpoint/2010/main" val="305537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9E6CD-80A0-D752-7843-41B52E17AD7F}"/>
              </a:ext>
            </a:extLst>
          </p:cNvPr>
          <p:cNvSpPr txBox="1"/>
          <p:nvPr/>
        </p:nvSpPr>
        <p:spPr>
          <a:xfrm>
            <a:off x="636243" y="776473"/>
            <a:ext cx="5796793" cy="707886"/>
          </a:xfrm>
          <a:prstGeom prst="rect">
            <a:avLst/>
          </a:prstGeom>
          <a:noFill/>
        </p:spPr>
        <p:txBody>
          <a:bodyPr wrap="square" rtlCol="0">
            <a:spAutoFit/>
          </a:bodyPr>
          <a:lstStyle/>
          <a:p>
            <a:r>
              <a:rPr lang="es-ES" sz="4000" dirty="0"/>
              <a:t>Enlaces interesantes</a:t>
            </a:r>
          </a:p>
        </p:txBody>
      </p:sp>
      <p:sp>
        <p:nvSpPr>
          <p:cNvPr id="4" name="TextBox 3">
            <a:extLst>
              <a:ext uri="{FF2B5EF4-FFF2-40B4-BE49-F238E27FC236}">
                <a16:creationId xmlns:a16="http://schemas.microsoft.com/office/drawing/2014/main" id="{0C7999BF-1A46-37FF-BBE2-51CED887138B}"/>
              </a:ext>
            </a:extLst>
          </p:cNvPr>
          <p:cNvSpPr txBox="1"/>
          <p:nvPr/>
        </p:nvSpPr>
        <p:spPr>
          <a:xfrm>
            <a:off x="1033943" y="2034141"/>
            <a:ext cx="8680508" cy="3693319"/>
          </a:xfrm>
          <a:prstGeom prst="rect">
            <a:avLst/>
          </a:prstGeom>
          <a:noFill/>
        </p:spPr>
        <p:txBody>
          <a:bodyPr wrap="square">
            <a:spAutoFit/>
          </a:bodyPr>
          <a:lstStyle/>
          <a:p>
            <a:r>
              <a:rPr lang="es-ES" dirty="0"/>
              <a:t>¿Qué es y cómo funciona el </a:t>
            </a:r>
            <a:r>
              <a:rPr lang="es-ES" dirty="0" err="1"/>
              <a:t>subnetting</a:t>
            </a:r>
            <a:r>
              <a:rPr lang="es-ES" dirty="0"/>
              <a:t>?</a:t>
            </a:r>
          </a:p>
          <a:p>
            <a:endParaRPr lang="es-ES" dirty="0"/>
          </a:p>
          <a:p>
            <a:r>
              <a:rPr lang="es-ES" dirty="0">
                <a:hlinkClick r:id="rId2"/>
              </a:rPr>
              <a:t>https://platzi.com/tutoriales/1277-redes-2017/9070-subnetting-que-es-y-como-funciona/</a:t>
            </a:r>
            <a:endParaRPr lang="es-ES" dirty="0"/>
          </a:p>
          <a:p>
            <a:endParaRPr lang="es-ES" dirty="0"/>
          </a:p>
          <a:p>
            <a:endParaRPr lang="es-ES" dirty="0"/>
          </a:p>
          <a:p>
            <a:r>
              <a:rPr lang="es-ES" dirty="0"/>
              <a:t>Calculadoras:</a:t>
            </a:r>
          </a:p>
          <a:p>
            <a:endParaRPr lang="es-ES" dirty="0"/>
          </a:p>
          <a:p>
            <a:r>
              <a:rPr lang="es-ES" dirty="0">
                <a:hlinkClick r:id="rId3"/>
              </a:rPr>
              <a:t>https://cidr.xyz/</a:t>
            </a:r>
            <a:endParaRPr lang="es-ES" dirty="0"/>
          </a:p>
          <a:p>
            <a:endParaRPr lang="es-ES" dirty="0"/>
          </a:p>
          <a:p>
            <a:r>
              <a:rPr lang="es-ES" dirty="0">
                <a:hlinkClick r:id="rId4"/>
              </a:rPr>
              <a:t>https://www.calculator.net/ip-subnet-calculator.html</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52111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C2ACF2-9924-ACE4-6352-673CA907FD8C}"/>
              </a:ext>
            </a:extLst>
          </p:cNvPr>
          <p:cNvSpPr>
            <a:spLocks noGrp="1"/>
          </p:cNvSpPr>
          <p:nvPr>
            <p:ph type="title"/>
          </p:nvPr>
        </p:nvSpPr>
        <p:spPr>
          <a:xfrm>
            <a:off x="931594" y="617215"/>
            <a:ext cx="7424318" cy="1080938"/>
          </a:xfrm>
        </p:spPr>
        <p:txBody>
          <a:bodyPr>
            <a:normAutofit/>
          </a:bodyPr>
          <a:lstStyle/>
          <a:p>
            <a:r>
              <a:rPr lang="es-ES" dirty="0" err="1"/>
              <a:t>Reminder</a:t>
            </a:r>
            <a:r>
              <a:rPr lang="es-ES" dirty="0"/>
              <a:t>: Rangos </a:t>
            </a:r>
            <a:r>
              <a:rPr lang="es-ES" dirty="0" err="1"/>
              <a:t>IPs</a:t>
            </a:r>
            <a:r>
              <a:rPr lang="es-ES" dirty="0"/>
              <a:t> privadas</a:t>
            </a:r>
          </a:p>
        </p:txBody>
      </p:sp>
      <p:sp>
        <p:nvSpPr>
          <p:cNvPr id="1030" name="Content Placeholder 1029">
            <a:extLst>
              <a:ext uri="{FF2B5EF4-FFF2-40B4-BE49-F238E27FC236}">
                <a16:creationId xmlns:a16="http://schemas.microsoft.com/office/drawing/2014/main" id="{4617C586-A8AC-58D7-82AD-8CCA985BE2B7}"/>
              </a:ext>
            </a:extLst>
          </p:cNvPr>
          <p:cNvSpPr>
            <a:spLocks noGrp="1"/>
          </p:cNvSpPr>
          <p:nvPr>
            <p:ph idx="1"/>
          </p:nvPr>
        </p:nvSpPr>
        <p:spPr>
          <a:xfrm>
            <a:off x="498477" y="757156"/>
            <a:ext cx="5155929" cy="1077010"/>
          </a:xfrm>
        </p:spPr>
        <p:txBody>
          <a:bodyPr>
            <a:normAutofit/>
          </a:bodyPr>
          <a:lstStyle/>
          <a:p>
            <a:pPr algn="just"/>
            <a:endParaRPr lang="es-ES" sz="1800" b="1" dirty="0">
              <a:solidFill>
                <a:srgbClr val="24292F"/>
              </a:solidFill>
              <a:latin typeface="-apple-system"/>
            </a:endParaRPr>
          </a:p>
          <a:p>
            <a:pPr marL="0" indent="0" algn="just">
              <a:buNone/>
            </a:pPr>
            <a:r>
              <a:rPr lang="es-ES" sz="1800" b="1" dirty="0">
                <a:solidFill>
                  <a:srgbClr val="24292F"/>
                </a:solidFill>
                <a:latin typeface="-apple-system"/>
              </a:rPr>
              <a:t>                 </a:t>
            </a:r>
          </a:p>
          <a:p>
            <a:pPr marL="0" indent="0" algn="just">
              <a:buNone/>
            </a:pPr>
            <a:endParaRPr lang="es-ES" sz="1800" b="1" dirty="0">
              <a:latin typeface="-apple-system"/>
            </a:endParaRPr>
          </a:p>
        </p:txBody>
      </p:sp>
      <p:graphicFrame>
        <p:nvGraphicFramePr>
          <p:cNvPr id="13" name="Tabla 13">
            <a:extLst>
              <a:ext uri="{FF2B5EF4-FFF2-40B4-BE49-F238E27FC236}">
                <a16:creationId xmlns:a16="http://schemas.microsoft.com/office/drawing/2014/main" id="{5ED684DA-9F25-03E5-C942-DD5C240A8D07}"/>
              </a:ext>
            </a:extLst>
          </p:cNvPr>
          <p:cNvGraphicFramePr>
            <a:graphicFrameLocks noGrp="1"/>
          </p:cNvGraphicFramePr>
          <p:nvPr/>
        </p:nvGraphicFramePr>
        <p:xfrm>
          <a:off x="1368533" y="2587670"/>
          <a:ext cx="9704321" cy="1645920"/>
        </p:xfrm>
        <a:graphic>
          <a:graphicData uri="http://schemas.openxmlformats.org/drawingml/2006/table">
            <a:tbl>
              <a:tblPr firstRow="1" bandRow="1">
                <a:tableStyleId>{2D5ABB26-0587-4C30-8999-92F81FD0307C}</a:tableStyleId>
              </a:tblPr>
              <a:tblGrid>
                <a:gridCol w="2437647">
                  <a:extLst>
                    <a:ext uri="{9D8B030D-6E8A-4147-A177-3AD203B41FA5}">
                      <a16:colId xmlns:a16="http://schemas.microsoft.com/office/drawing/2014/main" val="4075796176"/>
                    </a:ext>
                  </a:extLst>
                </a:gridCol>
                <a:gridCol w="4707356">
                  <a:extLst>
                    <a:ext uri="{9D8B030D-6E8A-4147-A177-3AD203B41FA5}">
                      <a16:colId xmlns:a16="http://schemas.microsoft.com/office/drawing/2014/main" val="1295460944"/>
                    </a:ext>
                  </a:extLst>
                </a:gridCol>
                <a:gridCol w="2559318">
                  <a:extLst>
                    <a:ext uri="{9D8B030D-6E8A-4147-A177-3AD203B41FA5}">
                      <a16:colId xmlns:a16="http://schemas.microsoft.com/office/drawing/2014/main" val="927283438"/>
                    </a:ext>
                  </a:extLst>
                </a:gridCol>
              </a:tblGrid>
              <a:tr h="320717">
                <a:tc gridSpan="3">
                  <a:txBody>
                    <a:bodyPr/>
                    <a:lstStyle/>
                    <a:p>
                      <a:r>
                        <a:rPr lang="es-ES" sz="2400" b="1" kern="1200" dirty="0">
                          <a:solidFill>
                            <a:schemeClr val="tx1"/>
                          </a:solidFill>
                          <a:latin typeface="-apple-system"/>
                          <a:ea typeface="+mn-ea"/>
                          <a:cs typeface="+mn-cs"/>
                        </a:rPr>
                        <a:t>Rango </a:t>
                      </a:r>
                      <a:r>
                        <a:rPr lang="es-ES" sz="2400" b="1" kern="1200" dirty="0" err="1">
                          <a:solidFill>
                            <a:schemeClr val="tx1"/>
                          </a:solidFill>
                          <a:latin typeface="-apple-system"/>
                          <a:ea typeface="+mn-ea"/>
                          <a:cs typeface="+mn-cs"/>
                        </a:rPr>
                        <a:t>IPs</a:t>
                      </a:r>
                      <a:r>
                        <a:rPr lang="es-ES" sz="2400" b="1" kern="1200" dirty="0">
                          <a:solidFill>
                            <a:schemeClr val="tx1"/>
                          </a:solidFill>
                          <a:latin typeface="-apple-system"/>
                          <a:ea typeface="+mn-ea"/>
                          <a:cs typeface="+mn-cs"/>
                        </a:rPr>
                        <a:t> privadas</a:t>
                      </a:r>
                    </a:p>
                  </a:txBody>
                  <a:tcPr/>
                </a:tc>
                <a:tc hMerge="1">
                  <a:txBody>
                    <a:bodyPr/>
                    <a:lstStyle/>
                    <a:p>
                      <a:r>
                        <a:rPr lang="es-ES" sz="1600" dirty="0"/>
                        <a:t>Rango </a:t>
                      </a:r>
                      <a:r>
                        <a:rPr lang="es-ES" sz="1600" dirty="0" err="1"/>
                        <a:t>IPs</a:t>
                      </a:r>
                      <a:r>
                        <a:rPr lang="es-ES" sz="1600" dirty="0"/>
                        <a:t> privadas</a:t>
                      </a:r>
                    </a:p>
                  </a:txBody>
                  <a:tcPr/>
                </a:tc>
                <a:tc hMerge="1">
                  <a:txBody>
                    <a:bodyPr/>
                    <a:lstStyle/>
                    <a:p>
                      <a:endParaRPr lang="es-ES"/>
                    </a:p>
                  </a:txBody>
                  <a:tcPr/>
                </a:tc>
                <a:extLst>
                  <a:ext uri="{0D108BD9-81ED-4DB2-BD59-A6C34878D82A}">
                    <a16:rowId xmlns:a16="http://schemas.microsoft.com/office/drawing/2014/main" val="2929225702"/>
                  </a:ext>
                </a:extLst>
              </a:tr>
              <a:tr h="320717">
                <a:tc>
                  <a:txBody>
                    <a:bodyPr/>
                    <a:lstStyle/>
                    <a:p>
                      <a:r>
                        <a:rPr lang="es-ES" sz="2000" dirty="0"/>
                        <a:t>Clase A</a:t>
                      </a:r>
                    </a:p>
                  </a:txBody>
                  <a:tcPr/>
                </a:tc>
                <a:tc>
                  <a:txBody>
                    <a:bodyPr/>
                    <a:lstStyle/>
                    <a:p>
                      <a:r>
                        <a:rPr lang="es-ES" sz="2000" dirty="0"/>
                        <a:t>10.0.0.0  -  10.255.255.255</a:t>
                      </a:r>
                    </a:p>
                  </a:txBody>
                  <a:tcPr/>
                </a:tc>
                <a:tc>
                  <a:txBody>
                    <a:bodyPr/>
                    <a:lstStyle/>
                    <a:p>
                      <a:r>
                        <a:rPr lang="es-ES" sz="2000" dirty="0"/>
                        <a:t>24 bits</a:t>
                      </a:r>
                    </a:p>
                  </a:txBody>
                  <a:tcPr/>
                </a:tc>
                <a:extLst>
                  <a:ext uri="{0D108BD9-81ED-4DB2-BD59-A6C34878D82A}">
                    <a16:rowId xmlns:a16="http://schemas.microsoft.com/office/drawing/2014/main" val="675440515"/>
                  </a:ext>
                </a:extLst>
              </a:tr>
              <a:tr h="320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Clase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172.16.0.0 -  172.31.255.255</a:t>
                      </a:r>
                    </a:p>
                  </a:txBody>
                  <a:tcPr/>
                </a:tc>
                <a:tc>
                  <a:txBody>
                    <a:bodyPr/>
                    <a:lstStyle/>
                    <a:p>
                      <a:r>
                        <a:rPr lang="es-ES" sz="2000" dirty="0"/>
                        <a:t>20 bits</a:t>
                      </a:r>
                    </a:p>
                  </a:txBody>
                  <a:tcPr/>
                </a:tc>
                <a:extLst>
                  <a:ext uri="{0D108BD9-81ED-4DB2-BD59-A6C34878D82A}">
                    <a16:rowId xmlns:a16="http://schemas.microsoft.com/office/drawing/2014/main" val="4280796989"/>
                  </a:ext>
                </a:extLst>
              </a:tr>
              <a:tr h="320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Clase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192.168.0.0 – 192.168.255.255</a:t>
                      </a:r>
                    </a:p>
                  </a:txBody>
                  <a:tcPr/>
                </a:tc>
                <a:tc>
                  <a:txBody>
                    <a:bodyPr/>
                    <a:lstStyle/>
                    <a:p>
                      <a:r>
                        <a:rPr lang="es-ES" sz="2000" dirty="0"/>
                        <a:t>16 bits</a:t>
                      </a:r>
                    </a:p>
                  </a:txBody>
                  <a:tcPr/>
                </a:tc>
                <a:extLst>
                  <a:ext uri="{0D108BD9-81ED-4DB2-BD59-A6C34878D82A}">
                    <a16:rowId xmlns:a16="http://schemas.microsoft.com/office/drawing/2014/main" val="4040836112"/>
                  </a:ext>
                </a:extLst>
              </a:tr>
            </a:tbl>
          </a:graphicData>
        </a:graphic>
      </p:graphicFrame>
      <p:pic>
        <p:nvPicPr>
          <p:cNvPr id="15" name="Gráfico 14" descr="Bombilla y equipo con relleno sólido">
            <a:extLst>
              <a:ext uri="{FF2B5EF4-FFF2-40B4-BE49-F238E27FC236}">
                <a16:creationId xmlns:a16="http://schemas.microsoft.com/office/drawing/2014/main" id="{5F16B15C-FFD8-2B32-B9AE-9FBD7AE1FC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20694" y="6173247"/>
            <a:ext cx="548255" cy="548255"/>
          </a:xfrm>
          <a:prstGeom prst="rect">
            <a:avLst/>
          </a:prstGeom>
        </p:spPr>
      </p:pic>
      <p:sp>
        <p:nvSpPr>
          <p:cNvPr id="5" name="CuadroTexto 4">
            <a:extLst>
              <a:ext uri="{FF2B5EF4-FFF2-40B4-BE49-F238E27FC236}">
                <a16:creationId xmlns:a16="http://schemas.microsoft.com/office/drawing/2014/main" id="{B3505A18-B027-65AD-7E8C-EDDB63079D89}"/>
              </a:ext>
            </a:extLst>
          </p:cNvPr>
          <p:cNvSpPr txBox="1"/>
          <p:nvPr/>
        </p:nvSpPr>
        <p:spPr>
          <a:xfrm>
            <a:off x="931594" y="4621154"/>
            <a:ext cx="9188949" cy="1969770"/>
          </a:xfrm>
          <a:prstGeom prst="rect">
            <a:avLst/>
          </a:prstGeom>
          <a:noFill/>
        </p:spPr>
        <p:txBody>
          <a:bodyPr wrap="square">
            <a:spAutoFit/>
          </a:bodyPr>
          <a:lstStyle/>
          <a:p>
            <a:pPr algn="l"/>
            <a:r>
              <a:rPr lang="es-ES" sz="2800" dirty="0">
                <a:latin typeface="-apple-system"/>
              </a:rPr>
              <a:t>Ejemplo:</a:t>
            </a:r>
          </a:p>
          <a:p>
            <a:pPr algn="l"/>
            <a:r>
              <a:rPr lang="es-ES" sz="2000" dirty="0">
                <a:latin typeface="-apple-system"/>
              </a:rPr>
              <a:t>VPC con CIDR block 10.0.0.0/24 = 256 </a:t>
            </a:r>
            <a:r>
              <a:rPr lang="es-ES" sz="2000" dirty="0" err="1">
                <a:latin typeface="-apple-system"/>
              </a:rPr>
              <a:t>IPs</a:t>
            </a:r>
            <a:endParaRPr lang="es-ES" sz="2000" dirty="0">
              <a:latin typeface="-apple-system"/>
            </a:endParaRPr>
          </a:p>
          <a:p>
            <a:pPr marL="342900" indent="-342900" algn="l">
              <a:buFont typeface="Arial" panose="020B0604020202020204" pitchFamily="34" charset="0"/>
              <a:buChar char="•"/>
            </a:pPr>
            <a:r>
              <a:rPr lang="es-ES" dirty="0">
                <a:latin typeface="-apple-system"/>
              </a:rPr>
              <a:t>Dividimos en dos </a:t>
            </a:r>
            <a:r>
              <a:rPr lang="es-ES" dirty="0" err="1">
                <a:latin typeface="-apple-system"/>
              </a:rPr>
              <a:t>subnets</a:t>
            </a:r>
            <a:r>
              <a:rPr lang="es-ES" dirty="0">
                <a:latin typeface="-apple-system"/>
              </a:rPr>
              <a:t>: 128 IPS / </a:t>
            </a:r>
            <a:r>
              <a:rPr lang="es-ES" dirty="0" err="1">
                <a:latin typeface="-apple-system"/>
              </a:rPr>
              <a:t>subnet</a:t>
            </a:r>
            <a:r>
              <a:rPr lang="es-ES" dirty="0">
                <a:latin typeface="-apple-system"/>
              </a:rPr>
              <a:t> </a:t>
            </a:r>
          </a:p>
          <a:p>
            <a:pPr marL="800100" lvl="1" indent="-342900">
              <a:buFont typeface="Arial" panose="020B0604020202020204" pitchFamily="34" charset="0"/>
              <a:buChar char="•"/>
            </a:pPr>
            <a:r>
              <a:rPr lang="es-ES" dirty="0">
                <a:latin typeface="-apple-system"/>
              </a:rPr>
              <a:t>1ª : 10.0.0.0/25</a:t>
            </a:r>
          </a:p>
          <a:p>
            <a:pPr marL="800100" lvl="1" indent="-342900">
              <a:buFont typeface="Arial" panose="020B0604020202020204" pitchFamily="34" charset="0"/>
              <a:buChar char="•"/>
            </a:pPr>
            <a:r>
              <a:rPr lang="es-ES" dirty="0">
                <a:latin typeface="-apple-system"/>
              </a:rPr>
              <a:t>2ª:  10.0.0.128/25</a:t>
            </a:r>
          </a:p>
          <a:p>
            <a:pPr algn="l"/>
            <a:r>
              <a:rPr lang="es-ES" sz="2000" dirty="0">
                <a:latin typeface="-apple-system"/>
              </a:rPr>
              <a:t> </a:t>
            </a:r>
            <a:endParaRPr lang="es-ES" b="0" i="0" dirty="0">
              <a:solidFill>
                <a:srgbClr val="16191F"/>
              </a:solidFill>
              <a:effectLst/>
              <a:latin typeface="Amazon Ember"/>
            </a:endParaRPr>
          </a:p>
        </p:txBody>
      </p:sp>
      <p:sp>
        <p:nvSpPr>
          <p:cNvPr id="9" name="CuadroTexto 8">
            <a:extLst>
              <a:ext uri="{FF2B5EF4-FFF2-40B4-BE49-F238E27FC236}">
                <a16:creationId xmlns:a16="http://schemas.microsoft.com/office/drawing/2014/main" id="{A2D1C2D4-938E-9C9C-F8B4-F33C83F1BDE7}"/>
              </a:ext>
            </a:extLst>
          </p:cNvPr>
          <p:cNvSpPr txBox="1"/>
          <p:nvPr/>
        </p:nvSpPr>
        <p:spPr>
          <a:xfrm>
            <a:off x="931594" y="1713626"/>
            <a:ext cx="6096000" cy="523220"/>
          </a:xfrm>
          <a:prstGeom prst="rect">
            <a:avLst/>
          </a:prstGeom>
          <a:noFill/>
        </p:spPr>
        <p:txBody>
          <a:bodyPr wrap="square">
            <a:spAutoFit/>
          </a:bodyPr>
          <a:lstStyle/>
          <a:p>
            <a:r>
              <a:rPr lang="es-ES" sz="2800" dirty="0" err="1">
                <a:latin typeface="-apple-system"/>
              </a:rPr>
              <a:t>IPs</a:t>
            </a:r>
            <a:r>
              <a:rPr lang="es-ES" sz="2800" dirty="0">
                <a:latin typeface="-apple-system"/>
              </a:rPr>
              <a:t> dentro de una red privada</a:t>
            </a:r>
          </a:p>
        </p:txBody>
      </p:sp>
      <p:pic>
        <p:nvPicPr>
          <p:cNvPr id="63490" name="Picture 2" descr="Cuál es la diferencia entre IP pública e IP privada? - Curiosoando">
            <a:extLst>
              <a:ext uri="{FF2B5EF4-FFF2-40B4-BE49-F238E27FC236}">
                <a16:creationId xmlns:a16="http://schemas.microsoft.com/office/drawing/2014/main" id="{690676D6-AFB4-6D65-982F-8E6FE05D87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7772" y="4906760"/>
            <a:ext cx="3910277" cy="1908215"/>
          </a:xfrm>
          <a:prstGeom prst="rect">
            <a:avLst/>
          </a:prstGeom>
          <a:noFill/>
          <a:extLst>
            <a:ext uri="{909E8E84-426E-40DD-AFC4-6F175D3DCCD1}">
              <a14:hiddenFill xmlns:a14="http://schemas.microsoft.com/office/drawing/2010/main">
                <a:solidFill>
                  <a:srgbClr val="FFFFFF"/>
                </a:solidFill>
              </a14:hiddenFill>
            </a:ext>
          </a:extLst>
        </p:spPr>
      </p:pic>
      <p:sp>
        <p:nvSpPr>
          <p:cNvPr id="10" name="Llamada rectangular redondeada 9">
            <a:extLst>
              <a:ext uri="{FF2B5EF4-FFF2-40B4-BE49-F238E27FC236}">
                <a16:creationId xmlns:a16="http://schemas.microsoft.com/office/drawing/2014/main" id="{B9C9A954-3727-9F12-BB68-02E5727762E1}"/>
              </a:ext>
            </a:extLst>
          </p:cNvPr>
          <p:cNvSpPr/>
          <p:nvPr/>
        </p:nvSpPr>
        <p:spPr>
          <a:xfrm>
            <a:off x="7027594" y="2007072"/>
            <a:ext cx="3795873" cy="801695"/>
          </a:xfrm>
          <a:prstGeom prst="wedgeRoundRectCallout">
            <a:avLst>
              <a:gd name="adj1" fmla="val -69477"/>
              <a:gd name="adj2" fmla="val -432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Igual en </a:t>
            </a:r>
            <a:r>
              <a:rPr lang="es-ES" dirty="0" err="1"/>
              <a:t>on-prem</a:t>
            </a:r>
            <a:r>
              <a:rPr lang="es-ES" dirty="0"/>
              <a:t> que en nube</a:t>
            </a:r>
          </a:p>
        </p:txBody>
      </p:sp>
      <p:pic>
        <p:nvPicPr>
          <p:cNvPr id="12" name="Gráfico 11" descr="Bombilla y equipo con relleno sólido">
            <a:extLst>
              <a:ext uri="{FF2B5EF4-FFF2-40B4-BE49-F238E27FC236}">
                <a16:creationId xmlns:a16="http://schemas.microsoft.com/office/drawing/2014/main" id="{150E30CF-9872-9C97-37BC-7A83713234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9164" y="1736612"/>
            <a:ext cx="716839" cy="716839"/>
          </a:xfrm>
          <a:prstGeom prst="rect">
            <a:avLst/>
          </a:prstGeom>
        </p:spPr>
      </p:pic>
      <p:sp>
        <p:nvSpPr>
          <p:cNvPr id="3" name="Llamada rectangular redondeada 2">
            <a:extLst>
              <a:ext uri="{FF2B5EF4-FFF2-40B4-BE49-F238E27FC236}">
                <a16:creationId xmlns:a16="http://schemas.microsoft.com/office/drawing/2014/main" id="{BED2DE66-2437-609B-2E93-6C2733FCF016}"/>
              </a:ext>
            </a:extLst>
          </p:cNvPr>
          <p:cNvSpPr/>
          <p:nvPr/>
        </p:nvSpPr>
        <p:spPr>
          <a:xfrm>
            <a:off x="4871013" y="5728580"/>
            <a:ext cx="2515625" cy="801695"/>
          </a:xfrm>
          <a:prstGeom prst="wedgeRoundRectCallout">
            <a:avLst>
              <a:gd name="adj1" fmla="val -69477"/>
              <a:gd name="adj2" fmla="val -432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Reservamos la primera para la red y la última para broadcast</a:t>
            </a:r>
          </a:p>
        </p:txBody>
      </p:sp>
    </p:spTree>
    <p:extLst>
      <p:ext uri="{BB962C8B-B14F-4D97-AF65-F5344CB8AC3E}">
        <p14:creationId xmlns:p14="http://schemas.microsoft.com/office/powerpoint/2010/main" val="331527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ppt_x"/>
                                          </p:val>
                                        </p:tav>
                                        <p:tav tm="100000">
                                          <p:val>
                                            <p:strVal val="#ppt_x"/>
                                          </p:val>
                                        </p:tav>
                                      </p:tavLst>
                                    </p:anim>
                                    <p:anim calcmode="lin" valueType="num">
                                      <p:cBhvr additive="base">
                                        <p:cTn id="11" dur="1000" fill="hold"/>
                                        <p:tgtEl>
                                          <p:spTgt spid="10"/>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612A5-EC6E-18C5-E805-B80F5E0216D8}"/>
              </a:ext>
            </a:extLst>
          </p:cNvPr>
          <p:cNvSpPr txBox="1">
            <a:spLocks/>
          </p:cNvSpPr>
          <p:nvPr/>
        </p:nvSpPr>
        <p:spPr>
          <a:xfrm>
            <a:off x="803875" y="1547178"/>
            <a:ext cx="9836150" cy="43529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sz="2400" dirty="0">
              <a:latin typeface="-apple-system"/>
              <a:ea typeface="+mn-ea"/>
              <a:cs typeface="+mn-cs"/>
            </a:endParaRPr>
          </a:p>
          <a:p>
            <a:pPr marL="342900" indent="-342900">
              <a:buFont typeface="Arial" panose="020B0604020202020204" pitchFamily="34" charset="0"/>
              <a:buChar char="•"/>
            </a:pPr>
            <a:r>
              <a:rPr lang="es-ES" sz="2400" dirty="0">
                <a:latin typeface="-apple-system"/>
                <a:ea typeface="+mn-ea"/>
                <a:cs typeface="+mn-cs"/>
              </a:rPr>
              <a:t>AWS, GCP y Azure reservan ciertas </a:t>
            </a:r>
            <a:r>
              <a:rPr lang="es-ES" sz="2400" dirty="0" err="1">
                <a:latin typeface="-apple-system"/>
                <a:ea typeface="+mn-ea"/>
                <a:cs typeface="+mn-cs"/>
              </a:rPr>
              <a:t>IPs</a:t>
            </a:r>
            <a:r>
              <a:rPr lang="es-ES" sz="2400" dirty="0">
                <a:latin typeface="-apple-system"/>
                <a:ea typeface="+mn-ea"/>
                <a:cs typeface="+mn-cs"/>
              </a:rPr>
              <a:t> en cada </a:t>
            </a:r>
            <a:r>
              <a:rPr lang="es-ES" sz="2400" dirty="0" err="1">
                <a:latin typeface="-apple-system"/>
                <a:ea typeface="+mn-ea"/>
                <a:cs typeface="+mn-cs"/>
              </a:rPr>
              <a:t>subnet</a:t>
            </a:r>
            <a:r>
              <a:rPr lang="es-ES" sz="2400" dirty="0">
                <a:latin typeface="-apple-system"/>
                <a:ea typeface="+mn-ea"/>
                <a:cs typeface="+mn-cs"/>
              </a:rPr>
              <a:t>. </a:t>
            </a:r>
          </a:p>
          <a:p>
            <a:endParaRPr lang="es-ES" sz="2400" dirty="0">
              <a:solidFill>
                <a:srgbClr val="FF0000"/>
              </a:solidFill>
              <a:latin typeface="-apple-system"/>
              <a:ea typeface="+mn-ea"/>
              <a:cs typeface="+mn-cs"/>
            </a:endParaRPr>
          </a:p>
          <a:p>
            <a:r>
              <a:rPr lang="es-ES" sz="2400" dirty="0">
                <a:solidFill>
                  <a:srgbClr val="FF0000"/>
                </a:solidFill>
                <a:latin typeface="-apple-system"/>
                <a:ea typeface="+mn-ea"/>
                <a:cs typeface="+mn-cs"/>
              </a:rPr>
              <a:t>	</a:t>
            </a:r>
          </a:p>
          <a:p>
            <a:pPr marL="800100" lvl="1" indent="-342900">
              <a:buFont typeface="Arial" panose="020B0604020202020204" pitchFamily="34" charset="0"/>
              <a:buChar char="•"/>
            </a:pPr>
            <a:r>
              <a:rPr lang="es-ES" sz="100" dirty="0">
                <a:latin typeface="-apple-system"/>
                <a:ea typeface="+mn-ea"/>
                <a:cs typeface="+mn-cs"/>
              </a:rPr>
              <a:t>1ª - Dirección de red</a:t>
            </a: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400" dirty="0">
              <a:latin typeface="-apple-system"/>
              <a:ea typeface="+mn-ea"/>
              <a:cs typeface="+mn-cs"/>
            </a:endParaRPr>
          </a:p>
          <a:p>
            <a:pPr marL="800100" lvl="1" indent="-342900">
              <a:buFont typeface="Arial" panose="020B0604020202020204" pitchFamily="34" charset="0"/>
              <a:buChar char="•"/>
            </a:pPr>
            <a:endParaRPr lang="es-ES" sz="100" dirty="0">
              <a:latin typeface="-apple-system"/>
              <a:ea typeface="+mn-ea"/>
              <a:cs typeface="+mn-cs"/>
            </a:endParaRPr>
          </a:p>
        </p:txBody>
      </p:sp>
      <p:sp>
        <p:nvSpPr>
          <p:cNvPr id="5" name="Marcador de contenido 2">
            <a:extLst>
              <a:ext uri="{FF2B5EF4-FFF2-40B4-BE49-F238E27FC236}">
                <a16:creationId xmlns:a16="http://schemas.microsoft.com/office/drawing/2014/main" id="{E68C8806-786F-4A03-2B2E-B80D2C4D0360}"/>
              </a:ext>
            </a:extLst>
          </p:cNvPr>
          <p:cNvSpPr txBox="1">
            <a:spLocks/>
          </p:cNvSpPr>
          <p:nvPr/>
        </p:nvSpPr>
        <p:spPr>
          <a:xfrm>
            <a:off x="530030" y="1661478"/>
            <a:ext cx="11207452"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p:txBody>
      </p:sp>
      <p:sp>
        <p:nvSpPr>
          <p:cNvPr id="7" name="Marcador de contenido 2">
            <a:extLst>
              <a:ext uri="{FF2B5EF4-FFF2-40B4-BE49-F238E27FC236}">
                <a16:creationId xmlns:a16="http://schemas.microsoft.com/office/drawing/2014/main" id="{92A89605-4D72-DAA9-90C9-2E48779CC6C0}"/>
              </a:ext>
            </a:extLst>
          </p:cNvPr>
          <p:cNvSpPr txBox="1">
            <a:spLocks/>
          </p:cNvSpPr>
          <p:nvPr/>
        </p:nvSpPr>
        <p:spPr>
          <a:xfrm>
            <a:off x="622300" y="2331586"/>
            <a:ext cx="5375990" cy="3948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s-ES" sz="1600" dirty="0"/>
          </a:p>
          <a:p>
            <a:pPr marL="0" indent="0" algn="just">
              <a:buNone/>
            </a:pPr>
            <a:endParaRPr lang="es-ES" sz="1600" dirty="0"/>
          </a:p>
        </p:txBody>
      </p:sp>
      <p:pic>
        <p:nvPicPr>
          <p:cNvPr id="4" name="Graphic 6">
            <a:extLst>
              <a:ext uri="{FF2B5EF4-FFF2-40B4-BE49-F238E27FC236}">
                <a16:creationId xmlns:a16="http://schemas.microsoft.com/office/drawing/2014/main" id="{8FDD8BF0-FB1C-849E-FD8C-9E7841ACF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4979" y="2071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ítulo 1">
            <a:extLst>
              <a:ext uri="{FF2B5EF4-FFF2-40B4-BE49-F238E27FC236}">
                <a16:creationId xmlns:a16="http://schemas.microsoft.com/office/drawing/2014/main" id="{68020EE5-A67A-370C-C1A1-F219FE938B18}"/>
              </a:ext>
            </a:extLst>
          </p:cNvPr>
          <p:cNvSpPr txBox="1">
            <a:spLocks/>
          </p:cNvSpPr>
          <p:nvPr/>
        </p:nvSpPr>
        <p:spPr>
          <a:xfrm>
            <a:off x="680321" y="753228"/>
            <a:ext cx="7422279" cy="10809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Otras características destacadas</a:t>
            </a:r>
          </a:p>
        </p:txBody>
      </p:sp>
      <p:sp>
        <p:nvSpPr>
          <p:cNvPr id="6" name="CuadroTexto 5">
            <a:extLst>
              <a:ext uri="{FF2B5EF4-FFF2-40B4-BE49-F238E27FC236}">
                <a16:creationId xmlns:a16="http://schemas.microsoft.com/office/drawing/2014/main" id="{0D53985E-1956-7BAF-E81D-F61DB93B5DCF}"/>
              </a:ext>
            </a:extLst>
          </p:cNvPr>
          <p:cNvSpPr txBox="1"/>
          <p:nvPr/>
        </p:nvSpPr>
        <p:spPr>
          <a:xfrm>
            <a:off x="4723802" y="2912628"/>
            <a:ext cx="7141538" cy="1938992"/>
          </a:xfrm>
          <a:prstGeom prst="rect">
            <a:avLst/>
          </a:prstGeom>
          <a:noFill/>
        </p:spPr>
        <p:txBody>
          <a:bodyPr wrap="square">
            <a:spAutoFit/>
          </a:bodyPr>
          <a:lstStyle/>
          <a:p>
            <a:pPr lvl="1"/>
            <a:r>
              <a:rPr lang="es-ES" sz="2000" dirty="0">
                <a:latin typeface="-apple-system"/>
                <a:ea typeface="+mn-ea"/>
                <a:cs typeface="+mn-cs"/>
              </a:rPr>
              <a:t>1ª - Dirección de red (10.0.0.0)</a:t>
            </a:r>
          </a:p>
          <a:p>
            <a:pPr lvl="1"/>
            <a:r>
              <a:rPr lang="es-ES" sz="2000" dirty="0">
                <a:latin typeface="-apple-system"/>
                <a:ea typeface="+mn-ea"/>
                <a:cs typeface="+mn-cs"/>
              </a:rPr>
              <a:t>2ª - Reservada por AWS para el </a:t>
            </a:r>
            <a:r>
              <a:rPr lang="es-ES" sz="2000" dirty="0" err="1">
                <a:latin typeface="-apple-system"/>
                <a:ea typeface="+mn-ea"/>
                <a:cs typeface="+mn-cs"/>
              </a:rPr>
              <a:t>router</a:t>
            </a:r>
            <a:r>
              <a:rPr lang="es-ES" sz="2000" dirty="0">
                <a:latin typeface="-apple-system"/>
                <a:ea typeface="+mn-ea"/>
                <a:cs typeface="+mn-cs"/>
              </a:rPr>
              <a:t> VPC (10.0.0.1)</a:t>
            </a:r>
          </a:p>
          <a:p>
            <a:pPr lvl="1"/>
            <a:r>
              <a:rPr lang="es-ES" sz="2000" dirty="0">
                <a:latin typeface="-apple-system"/>
                <a:ea typeface="+mn-ea"/>
                <a:cs typeface="+mn-cs"/>
              </a:rPr>
              <a:t>3ª - Reservada por AWS para DNS (10.0.0.2)	</a:t>
            </a:r>
          </a:p>
          <a:p>
            <a:pPr lvl="1"/>
            <a:r>
              <a:rPr lang="es-ES" sz="2000" dirty="0">
                <a:latin typeface="-apple-system"/>
                <a:ea typeface="+mn-ea"/>
                <a:cs typeface="+mn-cs"/>
              </a:rPr>
              <a:t>4ª - Reservada por AWS para usos futuros (10.0.0.3)</a:t>
            </a:r>
          </a:p>
          <a:p>
            <a:pPr lvl="1"/>
            <a:r>
              <a:rPr lang="es-ES" sz="2000" dirty="0">
                <a:latin typeface="-apple-system"/>
                <a:ea typeface="+mn-ea"/>
                <a:cs typeface="+mn-cs"/>
              </a:rPr>
              <a:t>Última para broadcast. Broadcast no está soportado en la VPC  (10.0.0.255</a:t>
            </a:r>
            <a:r>
              <a:rPr lang="es-ES" sz="1600" dirty="0">
                <a:latin typeface="-apple-system"/>
                <a:ea typeface="+mn-ea"/>
                <a:cs typeface="+mn-cs"/>
              </a:rPr>
              <a:t>)</a:t>
            </a:r>
          </a:p>
        </p:txBody>
      </p:sp>
      <p:sp>
        <p:nvSpPr>
          <p:cNvPr id="9" name="CuadroTexto 8">
            <a:extLst>
              <a:ext uri="{FF2B5EF4-FFF2-40B4-BE49-F238E27FC236}">
                <a16:creationId xmlns:a16="http://schemas.microsoft.com/office/drawing/2014/main" id="{08AE675C-BB02-C19D-36FD-5A6BCA1BB577}"/>
              </a:ext>
            </a:extLst>
          </p:cNvPr>
          <p:cNvSpPr txBox="1"/>
          <p:nvPr/>
        </p:nvSpPr>
        <p:spPr>
          <a:xfrm>
            <a:off x="1005773" y="3643323"/>
            <a:ext cx="6096000" cy="523220"/>
          </a:xfrm>
          <a:prstGeom prst="rect">
            <a:avLst/>
          </a:prstGeom>
          <a:noFill/>
        </p:spPr>
        <p:txBody>
          <a:bodyPr wrap="square">
            <a:spAutoFit/>
          </a:bodyPr>
          <a:lstStyle/>
          <a:p>
            <a:r>
              <a:rPr lang="es-ES" sz="2800" b="1" dirty="0">
                <a:latin typeface="-apple-system"/>
                <a:ea typeface="+mn-ea"/>
                <a:cs typeface="+mn-cs"/>
              </a:rPr>
              <a:t>Ejemplo: 10.0.0.0/24</a:t>
            </a:r>
          </a:p>
        </p:txBody>
      </p:sp>
      <p:sp>
        <p:nvSpPr>
          <p:cNvPr id="11" name="Cerrar llave 10">
            <a:extLst>
              <a:ext uri="{FF2B5EF4-FFF2-40B4-BE49-F238E27FC236}">
                <a16:creationId xmlns:a16="http://schemas.microsoft.com/office/drawing/2014/main" id="{A71B1055-7FEE-C440-B53E-537B1804D222}"/>
              </a:ext>
            </a:extLst>
          </p:cNvPr>
          <p:cNvSpPr/>
          <p:nvPr/>
        </p:nvSpPr>
        <p:spPr>
          <a:xfrm>
            <a:off x="4391460" y="2811028"/>
            <a:ext cx="517424" cy="2266200"/>
          </a:xfrm>
          <a:prstGeom prst="rightBrace">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963257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0C9E1E12FAE54D8D9D081EB849E838" ma:contentTypeVersion="17" ma:contentTypeDescription="Create a new document." ma:contentTypeScope="" ma:versionID="7105f4c89264ad9e9335acdd2e78d877">
  <xsd:schema xmlns:xsd="http://www.w3.org/2001/XMLSchema" xmlns:xs="http://www.w3.org/2001/XMLSchema" xmlns:p="http://schemas.microsoft.com/office/2006/metadata/properties" xmlns:ns3="52205340-1172-42a3-9edd-8b35c926244f" xmlns:ns4="42f5c105-8649-4207-a3ed-742cb57717ac" targetNamespace="http://schemas.microsoft.com/office/2006/metadata/properties" ma:root="true" ma:fieldsID="d0b013fa0bad71868c8d8642f109f787" ns3:_="" ns4:_="">
    <xsd:import namespace="52205340-1172-42a3-9edd-8b35c926244f"/>
    <xsd:import namespace="42f5c105-8649-4207-a3ed-742cb57717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205340-1172-42a3-9edd-8b35c92624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2f5c105-8649-4207-a3ed-742cb57717a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2205340-1172-42a3-9edd-8b35c926244f" xsi:nil="true"/>
  </documentManagement>
</p:properties>
</file>

<file path=customXml/itemProps1.xml><?xml version="1.0" encoding="utf-8"?>
<ds:datastoreItem xmlns:ds="http://schemas.openxmlformats.org/officeDocument/2006/customXml" ds:itemID="{06116E04-F155-4E89-BC4D-CCEF7FF9C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205340-1172-42a3-9edd-8b35c926244f"/>
    <ds:schemaRef ds:uri="42f5c105-8649-4207-a3ed-742cb57717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691E0-3E1B-4985-93B3-C2528AF8EA46}">
  <ds:schemaRefs>
    <ds:schemaRef ds:uri="http://schemas.microsoft.com/sharepoint/v3/contenttype/forms"/>
  </ds:schemaRefs>
</ds:datastoreItem>
</file>

<file path=customXml/itemProps3.xml><?xml version="1.0" encoding="utf-8"?>
<ds:datastoreItem xmlns:ds="http://schemas.openxmlformats.org/officeDocument/2006/customXml" ds:itemID="{CD6A24BE-A425-46BA-AA98-365F47CD44D4}">
  <ds:schemaRefs>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42f5c105-8649-4207-a3ed-742cb57717ac"/>
    <ds:schemaRef ds:uri="52205340-1172-42a3-9edd-8b35c926244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TotalTime>
  <Words>1110</Words>
  <Application>Microsoft Office PowerPoint</Application>
  <PresentationFormat>Widescreen</PresentationFormat>
  <Paragraphs>163</Paragraphs>
  <Slides>8</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Amazon Ember</vt:lpstr>
      <vt:lpstr>-apple-system</vt:lpstr>
      <vt:lpstr>Arial</vt:lpstr>
      <vt:lpstr>Calibri</vt:lpstr>
      <vt:lpstr>Calibri Light</vt:lpstr>
      <vt:lpstr>Office Theme</vt:lpstr>
      <vt:lpstr>Paquete</vt:lpstr>
      <vt:lpstr>PowerPoint Presentation</vt:lpstr>
      <vt:lpstr>PowerPoint Presentation</vt:lpstr>
      <vt:lpstr>PowerPoint Presentation</vt:lpstr>
      <vt:lpstr>PowerPoint Presentation</vt:lpstr>
      <vt:lpstr>PowerPoint Presentation</vt:lpstr>
      <vt:lpstr>PowerPoint Presentation</vt:lpstr>
      <vt:lpstr>Reminder: Rangos IPs privadas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ESTER NIETO BOU</dc:creator>
  <cp:lastModifiedBy>ESTER NIETO BOU</cp:lastModifiedBy>
  <cp:revision>1</cp:revision>
  <dcterms:created xsi:type="dcterms:W3CDTF">2024-03-08T07:36:03Z</dcterms:created>
  <dcterms:modified xsi:type="dcterms:W3CDTF">2024-03-08T07:47:07Z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0x0101006A0C9E1E12FAE54D8D9D081EB849E838</vt:lpwstr>
  </property>
</Properties>
</file>