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546481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546481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46481a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46481a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ca"/>
              <a:t>La integración continua es la adición frecuente de cambios realizados por los desarrolladores. Siguiendo metodologías de trabajo en control de versiones, como GitFlow o TBD, estos trabajan en nuevas funcionalidades y las van incorporando gradualmente a la rama de integración, ya sea main o development. Parte de la integración continua incluye la ejecución de una batería de pruebas y verificaciones para validar que el nuevo código cumple con las reglas funcionales (o de negocio) y que además cumple con el criterio de calidad preestablecido por la organización (buenas prácticas, código limpio, seguridad...). Integrar asiduamente implica que este procedimiento debe realizarse muchas veces, por lo tanto, debe ser automático.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546481a1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546481a1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ca"/>
              <a:t>Por otro lado, tenemos el Continuous Delivery o Deployment, que requiere de la fase de integración continua para tener sentido. Esta fase gestiona el proceso de generación del artefacto para desplegar (delivery) o el propio despliegue del código a producción, proporcionando un mecanismo automatizado para llevar a cabo este paso. Por lo tanto, simplifica mucho el proceso de transición a producción, asegurando que los despliegues sean replicables. Gracias a la integración y despliegue continuo, podemos lograr que los propios desarrolladores sean capaces de desplegar en producción sin necesidad de tener conocimientos técnicos específicos sobre el entorno.</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546481a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546481a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546481a1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546481a1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546481a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546481a1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5a8fdd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5a8fdd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AWS</a:t>
            </a:r>
            <a:endParaRPr/>
          </a:p>
          <a:p>
            <a:pPr indent="0" lvl="0" marL="0" rtl="0" algn="l">
              <a:lnSpc>
                <a:spcPct val="115000"/>
              </a:lnSpc>
              <a:spcBef>
                <a:spcPts val="0"/>
              </a:spcBef>
              <a:spcAft>
                <a:spcPts val="0"/>
              </a:spcAft>
              <a:buClr>
                <a:schemeClr val="dk1"/>
              </a:buClr>
              <a:buSzPts val="1100"/>
              <a:buFont typeface="Arial"/>
              <a:buNone/>
            </a:pPr>
            <a:r>
              <a:rPr lang="ca"/>
              <a:t>	CodePipeline: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5a8fdd3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5a8fdd3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AWS</a:t>
            </a:r>
            <a:endParaRPr/>
          </a:p>
          <a:p>
            <a:pPr indent="0" lvl="0" marL="0" rtl="0" algn="l">
              <a:lnSpc>
                <a:spcPct val="115000"/>
              </a:lnSpc>
              <a:spcBef>
                <a:spcPts val="0"/>
              </a:spcBef>
              <a:spcAft>
                <a:spcPts val="0"/>
              </a:spcAft>
              <a:buClr>
                <a:schemeClr val="dk1"/>
              </a:buClr>
              <a:buSzPts val="1100"/>
              <a:buFont typeface="Arial"/>
              <a:buNone/>
            </a:pPr>
            <a:r>
              <a:rPr lang="ca"/>
              <a:t>	CodePipeline: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5a8fdd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5a8fdd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sz="1400">
                <a:solidFill>
                  <a:srgbClr val="616161"/>
                </a:solidFill>
                <a:latin typeface="Proxima Nova"/>
                <a:ea typeface="Proxima Nova"/>
                <a:cs typeface="Proxima Nova"/>
                <a:sym typeface="Proxima Nova"/>
              </a:rPr>
              <a:t>ubuntu-latest (x1)</a:t>
            </a:r>
            <a:endParaRPr sz="14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ca" sz="1400">
                <a:solidFill>
                  <a:srgbClr val="616161"/>
                </a:solidFill>
                <a:latin typeface="Proxima Nova"/>
                <a:ea typeface="Proxima Nova"/>
                <a:cs typeface="Proxima Nova"/>
                <a:sym typeface="Proxima Nova"/>
              </a:rPr>
              <a:t>windows-latest (x2)</a:t>
            </a:r>
            <a:endParaRPr sz="14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ca" sz="1400">
                <a:solidFill>
                  <a:srgbClr val="616161"/>
                </a:solidFill>
                <a:latin typeface="Proxima Nova"/>
                <a:ea typeface="Proxima Nova"/>
                <a:cs typeface="Proxima Nova"/>
                <a:sym typeface="Proxima Nova"/>
              </a:rPr>
              <a:t>macos-latest (x10)</a:t>
            </a:r>
            <a:endParaRPr sz="14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4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ca" sz="1400">
                <a:solidFill>
                  <a:srgbClr val="616161"/>
                </a:solidFill>
                <a:latin typeface="Proxima Nova"/>
                <a:ea typeface="Proxima Nova"/>
                <a:cs typeface="Proxima Nova"/>
                <a:sym typeface="Proxima Nova"/>
              </a:rPr>
              <a:t>Multiplicador de minutos 1 minuto en mac os equivale a 10 en ubuntu-latest</a:t>
            </a:r>
            <a:endParaRPr sz="1400">
              <a:solidFill>
                <a:srgbClr val="616161"/>
              </a:solidFill>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5a8fdd3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5a8fdd3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AWS</a:t>
            </a:r>
            <a:endParaRPr/>
          </a:p>
          <a:p>
            <a:pPr indent="0" lvl="0" marL="0" rtl="0" algn="l">
              <a:lnSpc>
                <a:spcPct val="115000"/>
              </a:lnSpc>
              <a:spcBef>
                <a:spcPts val="0"/>
              </a:spcBef>
              <a:spcAft>
                <a:spcPts val="0"/>
              </a:spcAft>
              <a:buClr>
                <a:schemeClr val="dk1"/>
              </a:buClr>
              <a:buSzPts val="1100"/>
              <a:buFont typeface="Arial"/>
              <a:buNone/>
            </a:pPr>
            <a:r>
              <a:rPr lang="ca"/>
              <a:t>	CodePipeline: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5a8fdd3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5a8fdd3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546481a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546481a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5a8fdd30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5a8fdd30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a8fdd30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a8fdd30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5a8fdd3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5a8fdd3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https://www.hashicorp.com/blog/terraform-mono-repo-vs-multi-repo-the-great-debate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63d3134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63d3134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https://www.hashicorp.com/blog/terraform-mono-repo-vs-multi-repo-the-great-debate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63d3134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63d3134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https://www.hashicorp.com/blog/terraform-mono-repo-vs-multi-repo-the-great-debate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63d3134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63d3134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https://www.hashicorp.com/blog/terraform-mono-repo-vs-multi-repo-the-great-debate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5a8fdd30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5a8fdd30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63d313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63d313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546481a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546481a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ca"/>
              <a:t>A medida que las empresas que se dedican al desarrollo de software</a:t>
            </a:r>
            <a:r>
              <a:rPr lang="ca"/>
              <a:t> como </a:t>
            </a:r>
            <a:r>
              <a:rPr lang="ca"/>
              <a:t>producto propio, se encuentran con retos que pone en </a:t>
            </a:r>
            <a:r>
              <a:rPr lang="ca"/>
              <a:t>entredicho</a:t>
            </a:r>
            <a:r>
              <a:rPr lang="ca"/>
              <a:t> la </a:t>
            </a:r>
            <a:r>
              <a:rPr lang="ca"/>
              <a:t>dicotomía</a:t>
            </a:r>
            <a:r>
              <a:rPr lang="ca"/>
              <a:t> entre agilidad y calidad. </a:t>
            </a:r>
            <a:endParaRPr/>
          </a:p>
          <a:p>
            <a:pPr indent="0" lvl="0" marL="457200" rtl="0" algn="l">
              <a:lnSpc>
                <a:spcPct val="115000"/>
              </a:lnSpc>
              <a:spcBef>
                <a:spcPts val="0"/>
              </a:spcBef>
              <a:spcAft>
                <a:spcPts val="0"/>
              </a:spcAft>
              <a:buClr>
                <a:schemeClr val="dk1"/>
              </a:buClr>
              <a:buSzPts val="1100"/>
              <a:buFont typeface="Arial"/>
              <a:buNone/>
            </a:pPr>
            <a:r>
              <a:rPr lang="ca"/>
              <a:t>Los equipos crecen, tenemos a más personas con acceso al codigo y programando el </a:t>
            </a:r>
            <a:r>
              <a:rPr lang="ca"/>
              <a:t>código</a:t>
            </a:r>
            <a:r>
              <a:rPr lang="ca"/>
              <a:t> base, por lo tanto tenemos cambios de </a:t>
            </a:r>
            <a:r>
              <a:rPr lang="ca"/>
              <a:t>código</a:t>
            </a:r>
            <a:r>
              <a:rPr lang="ca"/>
              <a:t> constante. </a:t>
            </a:r>
            <a:endParaRPr/>
          </a:p>
          <a:p>
            <a:pPr indent="0" lvl="0" marL="457200" rtl="0" algn="l">
              <a:lnSpc>
                <a:spcPct val="115000"/>
              </a:lnSpc>
              <a:spcBef>
                <a:spcPts val="0"/>
              </a:spcBef>
              <a:spcAft>
                <a:spcPts val="0"/>
              </a:spcAft>
              <a:buClr>
                <a:schemeClr val="dk1"/>
              </a:buClr>
              <a:buSzPts val="1100"/>
              <a:buFont typeface="Arial"/>
              <a:buNone/>
            </a:pPr>
            <a:r>
              <a:rPr lang="ca"/>
              <a:t>Tenemos deadlines exigentes y/o personal nuevo o con poca experiencia.</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457200" rtl="0" algn="l">
              <a:lnSpc>
                <a:spcPct val="115000"/>
              </a:lnSpc>
              <a:spcBef>
                <a:spcPts val="0"/>
              </a:spcBef>
              <a:spcAft>
                <a:spcPts val="0"/>
              </a:spcAft>
              <a:buClr>
                <a:schemeClr val="dk1"/>
              </a:buClr>
              <a:buSzPts val="1100"/>
              <a:buFont typeface="Arial"/>
              <a:buNone/>
            </a:pPr>
            <a:r>
              <a:rPr lang="ca"/>
              <a:t>Por lo que los desarrolladores deben mantener la calidad del producto, a la vez que permitimos modificaciones </a:t>
            </a:r>
            <a:r>
              <a:rPr lang="ca"/>
              <a:t>frecuentes</a:t>
            </a:r>
            <a:r>
              <a:rPr lang="ca"/>
              <a:t> de </a:t>
            </a:r>
            <a:r>
              <a:rPr lang="ca"/>
              <a:t>código</a:t>
            </a:r>
            <a:r>
              <a:rPr lang="ca"/>
              <a:t>. Esto lo podemos conseguir definiendo flujos de trabajo para los desarrolladores con Git y estableciendo pipelines de integración y despliegue, que nos permiten integrar y verificar el </a:t>
            </a:r>
            <a:r>
              <a:rPr lang="ca"/>
              <a:t>código</a:t>
            </a:r>
            <a:r>
              <a:rPr lang="ca"/>
              <a:t> de forma </a:t>
            </a:r>
            <a:r>
              <a:rPr lang="ca"/>
              <a:t>automática</a:t>
            </a:r>
            <a:r>
              <a:rPr lang="ca"/>
              <a:t>, para posteriormente hacer el despliegue automatico si asi lo deseamos.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546481a1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546481a1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546481a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546481a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546481a1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546481a1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546481a1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546481a1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46481a1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46481a1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546481a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546481a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ithub.com/es/actions/using-github-hosted-runners/about-github-hosted-runners/about-github-hosted-runners#viewing-available-runners-for-a-reposito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upcschool-cloud-arch/contenido/tree/main/19-gitops-cicd/labs/lab30-infra-pipelin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eloper.hashicorp.com/terraform/cloud-docs/recommended-practi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ca"/>
              <a:t>CI/CD</a:t>
            </a:r>
            <a:endParaRPr/>
          </a:p>
          <a:p>
            <a:pPr indent="0" lvl="0" marL="0" rtl="0" algn="ctr">
              <a:spcBef>
                <a:spcPts val="0"/>
              </a:spcBef>
              <a:spcAft>
                <a:spcPts val="0"/>
              </a:spcAft>
              <a:buNone/>
            </a:pPr>
            <a:r>
              <a:rPr lang="ca"/>
              <a:t>GitOps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800"/>
              <a:t>UPC - Cloud Computing Architecture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Continuous</a:t>
            </a:r>
            <a:r>
              <a:rPr lang="ca"/>
              <a:t> Integration (CI)</a:t>
            </a:r>
            <a:endParaRPr/>
          </a:p>
        </p:txBody>
      </p:sp>
      <p:sp>
        <p:nvSpPr>
          <p:cNvPr id="122" name="Google Shape;122;p22"/>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Facilita la integración del </a:t>
            </a:r>
            <a:r>
              <a:rPr lang="ca"/>
              <a:t>código</a:t>
            </a:r>
            <a:endParaRPr/>
          </a:p>
          <a:p>
            <a:pPr indent="-342900" lvl="0" marL="457200" rtl="0" algn="l">
              <a:spcBef>
                <a:spcPts val="0"/>
              </a:spcBef>
              <a:spcAft>
                <a:spcPts val="0"/>
              </a:spcAft>
              <a:buSzPts val="1800"/>
              <a:buChar char="●"/>
            </a:pPr>
            <a:r>
              <a:rPr lang="ca"/>
              <a:t>Verifica que el </a:t>
            </a:r>
            <a:r>
              <a:rPr lang="ca"/>
              <a:t>código</a:t>
            </a:r>
            <a:r>
              <a:rPr lang="ca"/>
              <a:t> cumple con</a:t>
            </a:r>
            <a:endParaRPr/>
          </a:p>
          <a:p>
            <a:pPr indent="-317500" lvl="1" marL="914400" rtl="0" algn="l">
              <a:spcBef>
                <a:spcPts val="0"/>
              </a:spcBef>
              <a:spcAft>
                <a:spcPts val="0"/>
              </a:spcAft>
              <a:buSzPts val="1400"/>
              <a:buChar char="○"/>
            </a:pPr>
            <a:r>
              <a:rPr lang="ca"/>
              <a:t>Las reglas de negocio</a:t>
            </a:r>
            <a:endParaRPr/>
          </a:p>
          <a:p>
            <a:pPr indent="-317500" lvl="2" marL="1371600" rtl="0" algn="l">
              <a:spcBef>
                <a:spcPts val="0"/>
              </a:spcBef>
              <a:spcAft>
                <a:spcPts val="0"/>
              </a:spcAft>
              <a:buSzPts val="1400"/>
              <a:buChar char="■"/>
            </a:pPr>
            <a:r>
              <a:rPr lang="ca"/>
              <a:t>Testing - Unitarios / Integración / E2E</a:t>
            </a:r>
            <a:endParaRPr/>
          </a:p>
          <a:p>
            <a:pPr indent="-317500" lvl="1" marL="914400" rtl="0" algn="l">
              <a:spcBef>
                <a:spcPts val="0"/>
              </a:spcBef>
              <a:spcAft>
                <a:spcPts val="0"/>
              </a:spcAft>
              <a:buSzPts val="1400"/>
              <a:buChar char="○"/>
            </a:pPr>
            <a:r>
              <a:rPr lang="ca"/>
              <a:t>Los criterios de calidad</a:t>
            </a:r>
            <a:endParaRPr/>
          </a:p>
          <a:p>
            <a:pPr indent="-317500" lvl="2" marL="1371600" rtl="0" algn="l">
              <a:spcBef>
                <a:spcPts val="0"/>
              </a:spcBef>
              <a:spcAft>
                <a:spcPts val="0"/>
              </a:spcAft>
              <a:buSzPts val="1400"/>
              <a:buChar char="■"/>
            </a:pPr>
            <a:r>
              <a:rPr lang="ca"/>
              <a:t>Seguridad</a:t>
            </a:r>
            <a:endParaRPr/>
          </a:p>
          <a:p>
            <a:pPr indent="-317500" lvl="2" marL="1371600" rtl="0" algn="l">
              <a:spcBef>
                <a:spcPts val="0"/>
              </a:spcBef>
              <a:spcAft>
                <a:spcPts val="0"/>
              </a:spcAft>
              <a:buSzPts val="1400"/>
              <a:buChar char="■"/>
            </a:pPr>
            <a:r>
              <a:rPr lang="ca"/>
              <a:t>Buenas </a:t>
            </a:r>
            <a:r>
              <a:rPr lang="ca"/>
              <a:t>prácticas</a:t>
            </a:r>
            <a:r>
              <a:rPr lang="ca"/>
              <a:t> (SAST) </a:t>
            </a:r>
            <a:endParaRPr/>
          </a:p>
        </p:txBody>
      </p:sp>
      <p:pic>
        <p:nvPicPr>
          <p:cNvPr id="123" name="Google Shape;123;p22"/>
          <p:cNvPicPr preferRelativeResize="0"/>
          <p:nvPr/>
        </p:nvPicPr>
        <p:blipFill rotWithShape="1">
          <a:blip r:embed="rId3">
            <a:alphaModFix/>
          </a:blip>
          <a:srcRect b="0" l="12821" r="10124" t="27662"/>
          <a:stretch/>
        </p:blipFill>
        <p:spPr>
          <a:xfrm>
            <a:off x="1714500" y="2862225"/>
            <a:ext cx="5922825" cy="208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Continuous Delivery (CD)</a:t>
            </a:r>
            <a:endParaRPr/>
          </a:p>
        </p:txBody>
      </p:sp>
      <p:sp>
        <p:nvSpPr>
          <p:cNvPr id="129" name="Google Shape;129;p23"/>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Continuous</a:t>
            </a:r>
            <a:r>
              <a:rPr lang="ca"/>
              <a:t> delivery</a:t>
            </a:r>
            <a:endParaRPr/>
          </a:p>
          <a:p>
            <a:pPr indent="-317500" lvl="1" marL="914400" rtl="0" algn="l">
              <a:spcBef>
                <a:spcPts val="0"/>
              </a:spcBef>
              <a:spcAft>
                <a:spcPts val="0"/>
              </a:spcAft>
              <a:buSzPts val="1400"/>
              <a:buChar char="○"/>
            </a:pPr>
            <a:r>
              <a:rPr lang="ca"/>
              <a:t>Generación del </a:t>
            </a:r>
            <a:r>
              <a:rPr i="1" lang="ca"/>
              <a:t>artifact</a:t>
            </a:r>
            <a:endParaRPr i="1"/>
          </a:p>
          <a:p>
            <a:pPr indent="-317500" lvl="1" marL="914400" rtl="0" algn="l">
              <a:spcBef>
                <a:spcPts val="0"/>
              </a:spcBef>
              <a:spcAft>
                <a:spcPts val="0"/>
              </a:spcAft>
              <a:buSzPts val="1400"/>
              <a:buChar char="○"/>
            </a:pPr>
            <a:r>
              <a:rPr lang="ca"/>
              <a:t>Despliegue a producción sujeto a </a:t>
            </a:r>
            <a:r>
              <a:rPr lang="ca"/>
              <a:t>aprobación</a:t>
            </a:r>
            <a:r>
              <a:rPr lang="ca"/>
              <a:t> manual</a:t>
            </a:r>
            <a:endParaRPr/>
          </a:p>
          <a:p>
            <a:pPr indent="-342900" lvl="0" marL="457200" rtl="0" algn="l">
              <a:spcBef>
                <a:spcPts val="0"/>
              </a:spcBef>
              <a:spcAft>
                <a:spcPts val="0"/>
              </a:spcAft>
              <a:buSzPts val="1800"/>
              <a:buChar char="●"/>
            </a:pPr>
            <a:r>
              <a:rPr lang="ca"/>
              <a:t>Continuous deployment</a:t>
            </a:r>
            <a:endParaRPr/>
          </a:p>
          <a:p>
            <a:pPr indent="-317500" lvl="1" marL="914400" rtl="0" algn="l">
              <a:spcBef>
                <a:spcPts val="0"/>
              </a:spcBef>
              <a:spcAft>
                <a:spcPts val="0"/>
              </a:spcAft>
              <a:buSzPts val="1400"/>
              <a:buChar char="○"/>
            </a:pPr>
            <a:r>
              <a:rPr lang="ca"/>
              <a:t>Generación del </a:t>
            </a:r>
            <a:r>
              <a:rPr i="1" lang="ca"/>
              <a:t>artifact</a:t>
            </a:r>
            <a:endParaRPr/>
          </a:p>
          <a:p>
            <a:pPr indent="-317500" lvl="1" marL="914400" rtl="0" algn="l">
              <a:spcBef>
                <a:spcPts val="0"/>
              </a:spcBef>
              <a:spcAft>
                <a:spcPts val="0"/>
              </a:spcAft>
              <a:buSzPts val="1400"/>
              <a:buChar char="○"/>
            </a:pPr>
            <a:r>
              <a:rPr lang="ca"/>
              <a:t>Despliegue a producción automáticamente</a:t>
            </a:r>
            <a:endParaRPr/>
          </a:p>
          <a:p>
            <a:pPr indent="-342900" lvl="0" marL="457200" rtl="0" algn="l">
              <a:spcBef>
                <a:spcPts val="0"/>
              </a:spcBef>
              <a:spcAft>
                <a:spcPts val="0"/>
              </a:spcAft>
              <a:buSzPts val="1800"/>
              <a:buChar char="●"/>
            </a:pPr>
            <a:r>
              <a:rPr lang="ca"/>
              <a:t>Proporciona</a:t>
            </a:r>
            <a:r>
              <a:rPr lang="ca"/>
              <a:t> un mecanismo </a:t>
            </a:r>
            <a:r>
              <a:rPr lang="ca"/>
              <a:t>automático</a:t>
            </a:r>
            <a:r>
              <a:rPr lang="ca"/>
              <a:t> para desplegar </a:t>
            </a:r>
            <a:r>
              <a:rPr lang="ca"/>
              <a:t>código</a:t>
            </a:r>
            <a:r>
              <a:rPr lang="ca"/>
              <a:t> a producción</a:t>
            </a:r>
            <a:endParaRPr/>
          </a:p>
          <a:p>
            <a:pPr indent="-342900" lvl="0" marL="457200" rtl="0" algn="l">
              <a:spcBef>
                <a:spcPts val="0"/>
              </a:spcBef>
              <a:spcAft>
                <a:spcPts val="0"/>
              </a:spcAft>
              <a:buSzPts val="1800"/>
              <a:buChar char="●"/>
            </a:pPr>
            <a:r>
              <a:rPr lang="ca"/>
              <a:t>Simplifica</a:t>
            </a:r>
            <a:r>
              <a:rPr lang="ca"/>
              <a:t> el paso a producción</a:t>
            </a:r>
            <a:endParaRPr/>
          </a:p>
          <a:p>
            <a:pPr indent="-342900" lvl="0" marL="457200" rtl="0" algn="l">
              <a:spcBef>
                <a:spcPts val="0"/>
              </a:spcBef>
              <a:spcAft>
                <a:spcPts val="0"/>
              </a:spcAft>
              <a:buSzPts val="1800"/>
              <a:buChar char="●"/>
            </a:pPr>
            <a:r>
              <a:rPr lang="ca"/>
              <a:t>Hace que el proceso sea reproducible y menos propenso a errores humanos</a:t>
            </a:r>
            <a:endParaRPr/>
          </a:p>
        </p:txBody>
      </p:sp>
      <p:pic>
        <p:nvPicPr>
          <p:cNvPr id="130" name="Google Shape;130;p23"/>
          <p:cNvPicPr preferRelativeResize="0"/>
          <p:nvPr/>
        </p:nvPicPr>
        <p:blipFill rotWithShape="1">
          <a:blip r:embed="rId3">
            <a:alphaModFix/>
          </a:blip>
          <a:srcRect b="0" l="12821" r="10124" t="27662"/>
          <a:stretch/>
        </p:blipFill>
        <p:spPr>
          <a:xfrm>
            <a:off x="2104787" y="3404150"/>
            <a:ext cx="4934426" cy="173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Pipelines CI/CD</a:t>
            </a:r>
            <a:endParaRPr/>
          </a:p>
        </p:txBody>
      </p:sp>
      <p:sp>
        <p:nvSpPr>
          <p:cNvPr id="136" name="Google Shape;136;p24"/>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Feature branch</a:t>
            </a:r>
            <a:endParaRPr/>
          </a:p>
        </p:txBody>
      </p:sp>
      <p:pic>
        <p:nvPicPr>
          <p:cNvPr id="137" name="Google Shape;137;p24"/>
          <p:cNvPicPr preferRelativeResize="0"/>
          <p:nvPr/>
        </p:nvPicPr>
        <p:blipFill>
          <a:blip r:embed="rId3">
            <a:alphaModFix/>
          </a:blip>
          <a:stretch>
            <a:fillRect/>
          </a:stretch>
        </p:blipFill>
        <p:spPr>
          <a:xfrm>
            <a:off x="1130013" y="1805725"/>
            <a:ext cx="6883973" cy="3337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Pipelines CI/CD</a:t>
            </a:r>
            <a:endParaRPr/>
          </a:p>
        </p:txBody>
      </p:sp>
      <p:sp>
        <p:nvSpPr>
          <p:cNvPr id="143" name="Google Shape;143;p25"/>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Development </a:t>
            </a:r>
            <a:r>
              <a:rPr lang="ca"/>
              <a:t>branch</a:t>
            </a:r>
            <a:endParaRPr/>
          </a:p>
        </p:txBody>
      </p:sp>
      <p:pic>
        <p:nvPicPr>
          <p:cNvPr id="144" name="Google Shape;144;p25"/>
          <p:cNvPicPr preferRelativeResize="0"/>
          <p:nvPr/>
        </p:nvPicPr>
        <p:blipFill>
          <a:blip r:embed="rId3">
            <a:alphaModFix/>
          </a:blip>
          <a:stretch>
            <a:fillRect/>
          </a:stretch>
        </p:blipFill>
        <p:spPr>
          <a:xfrm>
            <a:off x="0" y="1918305"/>
            <a:ext cx="9144003" cy="32905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Pipelines CI/CD</a:t>
            </a:r>
            <a:endParaRPr/>
          </a:p>
        </p:txBody>
      </p:sp>
      <p:sp>
        <p:nvSpPr>
          <p:cNvPr id="150" name="Google Shape;150;p26"/>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Nueva release</a:t>
            </a:r>
            <a:endParaRPr/>
          </a:p>
          <a:p>
            <a:pPr indent="-342900" lvl="0" marL="457200" rtl="0" algn="l">
              <a:spcBef>
                <a:spcPts val="0"/>
              </a:spcBef>
              <a:spcAft>
                <a:spcPts val="0"/>
              </a:spcAft>
              <a:buSzPts val="1800"/>
              <a:buChar char="●"/>
            </a:pPr>
            <a:r>
              <a:rPr lang="ca"/>
              <a:t>Despliegue a producción</a:t>
            </a:r>
            <a:endParaRPr/>
          </a:p>
        </p:txBody>
      </p:sp>
      <p:pic>
        <p:nvPicPr>
          <p:cNvPr id="151" name="Google Shape;151;p26"/>
          <p:cNvPicPr preferRelativeResize="0"/>
          <p:nvPr/>
        </p:nvPicPr>
        <p:blipFill>
          <a:blip r:embed="rId3">
            <a:alphaModFix/>
          </a:blip>
          <a:stretch>
            <a:fillRect/>
          </a:stretch>
        </p:blipFill>
        <p:spPr>
          <a:xfrm>
            <a:off x="0" y="2540498"/>
            <a:ext cx="9144003" cy="2603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a:t>
            </a:r>
            <a:endParaRPr/>
          </a:p>
        </p:txBody>
      </p:sp>
      <p:sp>
        <p:nvSpPr>
          <p:cNvPr id="157" name="Google Shape;157;p27"/>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Jenkins</a:t>
            </a:r>
            <a:endParaRPr/>
          </a:p>
          <a:p>
            <a:pPr indent="-342900" lvl="0" marL="457200" rtl="0" algn="l">
              <a:spcBef>
                <a:spcPts val="0"/>
              </a:spcBef>
              <a:spcAft>
                <a:spcPts val="0"/>
              </a:spcAft>
              <a:buSzPts val="1800"/>
              <a:buChar char="●"/>
            </a:pPr>
            <a:r>
              <a:rPr lang="ca"/>
              <a:t>GitLab CI/CD</a:t>
            </a:r>
            <a:endParaRPr/>
          </a:p>
          <a:p>
            <a:pPr indent="-342900" lvl="0" marL="457200" rtl="0" algn="l">
              <a:spcBef>
                <a:spcPts val="0"/>
              </a:spcBef>
              <a:spcAft>
                <a:spcPts val="0"/>
              </a:spcAft>
              <a:buSzPts val="1800"/>
              <a:buChar char="●"/>
            </a:pPr>
            <a:r>
              <a:rPr b="1" lang="ca"/>
              <a:t>Github Actions</a:t>
            </a:r>
            <a:endParaRPr b="1"/>
          </a:p>
          <a:p>
            <a:pPr indent="-342900" lvl="0" marL="457200" rtl="0" algn="l">
              <a:spcBef>
                <a:spcPts val="0"/>
              </a:spcBef>
              <a:spcAft>
                <a:spcPts val="0"/>
              </a:spcAft>
              <a:buSzPts val="1800"/>
              <a:buChar char="●"/>
            </a:pPr>
            <a:r>
              <a:rPr lang="ca"/>
              <a:t>AWS</a:t>
            </a:r>
            <a:endParaRPr/>
          </a:p>
          <a:p>
            <a:pPr indent="-317500" lvl="1" marL="1371600" rtl="0" algn="l">
              <a:spcBef>
                <a:spcPts val="0"/>
              </a:spcBef>
              <a:spcAft>
                <a:spcPts val="0"/>
              </a:spcAft>
              <a:buSzPts val="1400"/>
              <a:buChar char="○"/>
            </a:pPr>
            <a:r>
              <a:rPr lang="ca"/>
              <a:t>CodePipeline</a:t>
            </a:r>
            <a:endParaRPr/>
          </a:p>
          <a:p>
            <a:pPr indent="-317500" lvl="2" marL="1828800" rtl="0" algn="l">
              <a:spcBef>
                <a:spcPts val="0"/>
              </a:spcBef>
              <a:spcAft>
                <a:spcPts val="0"/>
              </a:spcAft>
              <a:buSzPts val="1400"/>
              <a:buChar char="■"/>
            </a:pPr>
            <a:r>
              <a:rPr lang="ca"/>
              <a:t>Gestión del pipeline ci/cd</a:t>
            </a:r>
            <a:endParaRPr/>
          </a:p>
          <a:p>
            <a:pPr indent="-317500" lvl="1" marL="1371600" rtl="0" algn="l">
              <a:spcBef>
                <a:spcPts val="0"/>
              </a:spcBef>
              <a:spcAft>
                <a:spcPts val="0"/>
              </a:spcAft>
              <a:buSzPts val="1400"/>
              <a:buChar char="○"/>
            </a:pPr>
            <a:r>
              <a:rPr lang="ca"/>
              <a:t>CodeCommit</a:t>
            </a:r>
            <a:endParaRPr/>
          </a:p>
          <a:p>
            <a:pPr indent="-317500" lvl="2" marL="1828800" rtl="0" algn="l">
              <a:spcBef>
                <a:spcPts val="0"/>
              </a:spcBef>
              <a:spcAft>
                <a:spcPts val="0"/>
              </a:spcAft>
              <a:buSzPts val="1400"/>
              <a:buChar char="■"/>
            </a:pPr>
            <a:r>
              <a:rPr lang="ca"/>
              <a:t>Repositorio de </a:t>
            </a:r>
            <a:r>
              <a:rPr lang="ca"/>
              <a:t>código</a:t>
            </a:r>
            <a:r>
              <a:rPr lang="ca"/>
              <a:t> (git)</a:t>
            </a:r>
            <a:endParaRPr/>
          </a:p>
          <a:p>
            <a:pPr indent="-317500" lvl="1" marL="1371600" rtl="0" algn="l">
              <a:spcBef>
                <a:spcPts val="0"/>
              </a:spcBef>
              <a:spcAft>
                <a:spcPts val="0"/>
              </a:spcAft>
              <a:buSzPts val="1400"/>
              <a:buChar char="○"/>
            </a:pPr>
            <a:r>
              <a:rPr lang="ca"/>
              <a:t>CodeBuild</a:t>
            </a:r>
            <a:endParaRPr/>
          </a:p>
          <a:p>
            <a:pPr indent="-317500" lvl="2" marL="1828800" rtl="0" algn="l">
              <a:spcBef>
                <a:spcPts val="0"/>
              </a:spcBef>
              <a:spcAft>
                <a:spcPts val="0"/>
              </a:spcAft>
              <a:buSzPts val="1400"/>
              <a:buChar char="■"/>
            </a:pPr>
            <a:r>
              <a:rPr lang="ca"/>
              <a:t>Servicio de CI (compila / ejecuta tests)</a:t>
            </a:r>
            <a:endParaRPr/>
          </a:p>
          <a:p>
            <a:pPr indent="-317500" lvl="1" marL="1371600" rtl="0" algn="l">
              <a:spcBef>
                <a:spcPts val="0"/>
              </a:spcBef>
              <a:spcAft>
                <a:spcPts val="0"/>
              </a:spcAft>
              <a:buSzPts val="1400"/>
              <a:buChar char="○"/>
            </a:pPr>
            <a:r>
              <a:rPr lang="ca"/>
              <a:t>CodeDeploy</a:t>
            </a:r>
            <a:endParaRPr/>
          </a:p>
          <a:p>
            <a:pPr indent="-317500" lvl="2" marL="1828800" rtl="0" algn="l">
              <a:spcBef>
                <a:spcPts val="0"/>
              </a:spcBef>
              <a:spcAft>
                <a:spcPts val="0"/>
              </a:spcAft>
              <a:buSzPts val="1400"/>
              <a:buChar char="■"/>
            </a:pPr>
            <a:r>
              <a:rPr lang="ca"/>
              <a:t>Servicio de CD (despliegue)</a:t>
            </a:r>
            <a:endParaRPr/>
          </a:p>
        </p:txBody>
      </p:sp>
      <p:pic>
        <p:nvPicPr>
          <p:cNvPr id="158" name="Google Shape;158;p27"/>
          <p:cNvPicPr preferRelativeResize="0"/>
          <p:nvPr/>
        </p:nvPicPr>
        <p:blipFill>
          <a:blip r:embed="rId3">
            <a:alphaModFix/>
          </a:blip>
          <a:stretch>
            <a:fillRect/>
          </a:stretch>
        </p:blipFill>
        <p:spPr>
          <a:xfrm>
            <a:off x="6048075" y="92975"/>
            <a:ext cx="2185624" cy="703100"/>
          </a:xfrm>
          <a:prstGeom prst="rect">
            <a:avLst/>
          </a:prstGeom>
          <a:noFill/>
          <a:ln>
            <a:noFill/>
          </a:ln>
        </p:spPr>
      </p:pic>
      <p:pic>
        <p:nvPicPr>
          <p:cNvPr id="159" name="Google Shape;159;p27"/>
          <p:cNvPicPr preferRelativeResize="0"/>
          <p:nvPr/>
        </p:nvPicPr>
        <p:blipFill>
          <a:blip r:embed="rId4">
            <a:alphaModFix/>
          </a:blip>
          <a:stretch>
            <a:fillRect/>
          </a:stretch>
        </p:blipFill>
        <p:spPr>
          <a:xfrm>
            <a:off x="5751822" y="966837"/>
            <a:ext cx="2778128" cy="1066750"/>
          </a:xfrm>
          <a:prstGeom prst="rect">
            <a:avLst/>
          </a:prstGeom>
          <a:noFill/>
          <a:ln>
            <a:noFill/>
          </a:ln>
        </p:spPr>
      </p:pic>
      <p:pic>
        <p:nvPicPr>
          <p:cNvPr id="160" name="Google Shape;160;p27"/>
          <p:cNvPicPr preferRelativeResize="0"/>
          <p:nvPr/>
        </p:nvPicPr>
        <p:blipFill rotWithShape="1">
          <a:blip r:embed="rId5">
            <a:alphaModFix/>
          </a:blip>
          <a:srcRect b="0" l="15120" r="18270" t="0"/>
          <a:stretch/>
        </p:blipFill>
        <p:spPr>
          <a:xfrm>
            <a:off x="6416416" y="2204325"/>
            <a:ext cx="1817285" cy="1395838"/>
          </a:xfrm>
          <a:prstGeom prst="rect">
            <a:avLst/>
          </a:prstGeom>
          <a:noFill/>
          <a:ln>
            <a:noFill/>
          </a:ln>
        </p:spPr>
      </p:pic>
      <p:pic>
        <p:nvPicPr>
          <p:cNvPr id="161" name="Google Shape;161;p27"/>
          <p:cNvPicPr preferRelativeResize="0"/>
          <p:nvPr/>
        </p:nvPicPr>
        <p:blipFill>
          <a:blip r:embed="rId6">
            <a:alphaModFix/>
          </a:blip>
          <a:stretch>
            <a:fillRect/>
          </a:stretch>
        </p:blipFill>
        <p:spPr>
          <a:xfrm>
            <a:off x="4400400" y="3980150"/>
            <a:ext cx="4743601" cy="116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 - GitHub Actions</a:t>
            </a:r>
            <a:endParaRPr/>
          </a:p>
        </p:txBody>
      </p:sp>
      <p:sp>
        <p:nvSpPr>
          <p:cNvPr id="167" name="Google Shape;167;p28"/>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Workflow</a:t>
            </a:r>
            <a:endParaRPr/>
          </a:p>
          <a:p>
            <a:pPr indent="-317500" lvl="1" marL="1371600" rtl="0" algn="l">
              <a:spcBef>
                <a:spcPts val="0"/>
              </a:spcBef>
              <a:spcAft>
                <a:spcPts val="0"/>
              </a:spcAft>
              <a:buSzPts val="1400"/>
              <a:buChar char="○"/>
            </a:pPr>
            <a:r>
              <a:rPr lang="ca"/>
              <a:t>El equivalente a un pipeline</a:t>
            </a:r>
            <a:endParaRPr/>
          </a:p>
          <a:p>
            <a:pPr indent="-317500" lvl="1" marL="1371600" rtl="0" algn="l">
              <a:spcBef>
                <a:spcPts val="0"/>
              </a:spcBef>
              <a:spcAft>
                <a:spcPts val="0"/>
              </a:spcAft>
              <a:buSzPts val="1400"/>
              <a:buChar char="○"/>
            </a:pPr>
            <a:r>
              <a:rPr lang="ca"/>
              <a:t>Incluye uno más </a:t>
            </a:r>
            <a:r>
              <a:rPr i="1" lang="ca"/>
              <a:t>Jobs</a:t>
            </a:r>
            <a:r>
              <a:rPr lang="ca"/>
              <a:t>, que pueden ser ejecutados en </a:t>
            </a:r>
            <a:r>
              <a:rPr i="1" lang="ca"/>
              <a:t>runners </a:t>
            </a:r>
            <a:r>
              <a:rPr lang="ca"/>
              <a:t>diferents</a:t>
            </a:r>
            <a:endParaRPr/>
          </a:p>
          <a:p>
            <a:pPr indent="-317500" lvl="1" marL="1371600" rtl="0" algn="l">
              <a:spcBef>
                <a:spcPts val="0"/>
              </a:spcBef>
              <a:spcAft>
                <a:spcPts val="0"/>
              </a:spcAft>
              <a:buSzPts val="1400"/>
              <a:buChar char="○"/>
            </a:pPr>
            <a:r>
              <a:rPr lang="ca"/>
              <a:t>Se ejecutan mediante un evento</a:t>
            </a:r>
            <a:endParaRPr/>
          </a:p>
          <a:p>
            <a:pPr indent="-317500" lvl="2" marL="1828800" rtl="0" algn="l">
              <a:spcBef>
                <a:spcPts val="0"/>
              </a:spcBef>
              <a:spcAft>
                <a:spcPts val="0"/>
              </a:spcAft>
              <a:buSzPts val="1400"/>
              <a:buChar char="■"/>
            </a:pPr>
            <a:r>
              <a:rPr lang="ca"/>
              <a:t>Acción en el repositorio (push, merge request, release, tag…)</a:t>
            </a:r>
            <a:endParaRPr/>
          </a:p>
          <a:p>
            <a:pPr indent="-317500" lvl="2" marL="1828800" rtl="0" algn="l">
              <a:spcBef>
                <a:spcPts val="0"/>
              </a:spcBef>
              <a:spcAft>
                <a:spcPts val="0"/>
              </a:spcAft>
              <a:buSzPts val="1400"/>
              <a:buChar char="■"/>
            </a:pPr>
            <a:r>
              <a:rPr lang="ca"/>
              <a:t>Acciones externas via API (</a:t>
            </a:r>
            <a:r>
              <a:rPr i="1" lang="ca"/>
              <a:t>repository_dispath</a:t>
            </a:r>
            <a:r>
              <a:rPr lang="ca"/>
              <a:t>)</a:t>
            </a:r>
            <a:endParaRPr/>
          </a:p>
          <a:p>
            <a:pPr indent="-317500" lvl="2" marL="1828800" rtl="0" algn="l">
              <a:spcBef>
                <a:spcPts val="0"/>
              </a:spcBef>
              <a:spcAft>
                <a:spcPts val="0"/>
              </a:spcAft>
              <a:buSzPts val="1400"/>
              <a:buChar char="■"/>
            </a:pPr>
            <a:r>
              <a:rPr lang="ca"/>
              <a:t>Programaciones con cron</a:t>
            </a:r>
            <a:endParaRPr/>
          </a:p>
          <a:p>
            <a:pPr indent="-317500" lvl="2" marL="1828800" rtl="0" algn="l">
              <a:spcBef>
                <a:spcPts val="0"/>
              </a:spcBef>
              <a:spcAft>
                <a:spcPts val="0"/>
              </a:spcAft>
              <a:buSzPts val="1400"/>
              <a:buChar char="■"/>
            </a:pPr>
            <a:r>
              <a:rPr lang="ca"/>
              <a:t>Manual</a:t>
            </a:r>
            <a:endParaRPr/>
          </a:p>
        </p:txBody>
      </p:sp>
      <p:pic>
        <p:nvPicPr>
          <p:cNvPr id="168" name="Google Shape;168;p28"/>
          <p:cNvPicPr preferRelativeResize="0"/>
          <p:nvPr/>
        </p:nvPicPr>
        <p:blipFill>
          <a:blip r:embed="rId3">
            <a:alphaModFix/>
          </a:blip>
          <a:stretch>
            <a:fillRect/>
          </a:stretch>
        </p:blipFill>
        <p:spPr>
          <a:xfrm>
            <a:off x="1529925" y="3084875"/>
            <a:ext cx="5881702" cy="2058625"/>
          </a:xfrm>
          <a:prstGeom prst="rect">
            <a:avLst/>
          </a:prstGeom>
          <a:noFill/>
          <a:ln>
            <a:noFill/>
          </a:ln>
        </p:spPr>
      </p:pic>
      <p:pic>
        <p:nvPicPr>
          <p:cNvPr id="169" name="Google Shape;169;p28"/>
          <p:cNvPicPr preferRelativeResize="0"/>
          <p:nvPr/>
        </p:nvPicPr>
        <p:blipFill>
          <a:blip r:embed="rId4">
            <a:alphaModFix/>
          </a:blip>
          <a:stretch>
            <a:fillRect/>
          </a:stretch>
        </p:blipFill>
        <p:spPr>
          <a:xfrm>
            <a:off x="7037700" y="3563588"/>
            <a:ext cx="1105275" cy="92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 - GitHub Actions</a:t>
            </a:r>
            <a:endParaRPr/>
          </a:p>
        </p:txBody>
      </p:sp>
      <p:sp>
        <p:nvSpPr>
          <p:cNvPr id="175" name="Google Shape;175;p29"/>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Runners</a:t>
            </a:r>
            <a:endParaRPr/>
          </a:p>
          <a:p>
            <a:pPr indent="-317500" lvl="1" marL="1371600" rtl="0" algn="l">
              <a:spcBef>
                <a:spcPts val="0"/>
              </a:spcBef>
              <a:spcAft>
                <a:spcPts val="0"/>
              </a:spcAft>
              <a:buSzPts val="1400"/>
              <a:buChar char="○"/>
            </a:pPr>
            <a:r>
              <a:rPr lang="ca"/>
              <a:t>Servidor donde se ejecutan las tareas (jobs) de los workflows</a:t>
            </a:r>
            <a:endParaRPr/>
          </a:p>
          <a:p>
            <a:pPr indent="-317500" lvl="1" marL="1371600" rtl="0" algn="l">
              <a:spcBef>
                <a:spcPts val="0"/>
              </a:spcBef>
              <a:spcAft>
                <a:spcPts val="0"/>
              </a:spcAft>
              <a:buSzPts val="1400"/>
              <a:buChar char="○"/>
            </a:pPr>
            <a:r>
              <a:rPr lang="ca"/>
              <a:t>Cada runner puede ejecutar una tarea a la vez</a:t>
            </a:r>
            <a:endParaRPr/>
          </a:p>
          <a:p>
            <a:pPr indent="-317500" lvl="1" marL="1371600" rtl="0" algn="l">
              <a:spcBef>
                <a:spcPts val="0"/>
              </a:spcBef>
              <a:spcAft>
                <a:spcPts val="0"/>
              </a:spcAft>
              <a:buSzPts val="1400"/>
              <a:buChar char="○"/>
            </a:pPr>
            <a:r>
              <a:rPr lang="ca"/>
              <a:t>Github ofrece runners autogestionados</a:t>
            </a:r>
            <a:endParaRPr/>
          </a:p>
          <a:p>
            <a:pPr indent="-317500" lvl="2" marL="1828800" rtl="0" algn="l">
              <a:spcBef>
                <a:spcPts val="0"/>
              </a:spcBef>
              <a:spcAft>
                <a:spcPts val="0"/>
              </a:spcAft>
              <a:buSzPts val="1400"/>
              <a:buChar char="■"/>
            </a:pPr>
            <a:r>
              <a:rPr lang="ca"/>
              <a:t>Múltiples entornos</a:t>
            </a:r>
            <a:endParaRPr/>
          </a:p>
          <a:p>
            <a:pPr indent="-317500" lvl="3" marL="2286000" rtl="0" algn="l">
              <a:spcBef>
                <a:spcPts val="0"/>
              </a:spcBef>
              <a:spcAft>
                <a:spcPts val="0"/>
              </a:spcAft>
              <a:buSzPts val="1400"/>
              <a:buChar char="●"/>
            </a:pPr>
            <a:r>
              <a:rPr lang="ca"/>
              <a:t>ubuntu-latest (x1)</a:t>
            </a:r>
            <a:endParaRPr/>
          </a:p>
          <a:p>
            <a:pPr indent="-317500" lvl="3" marL="2286000" rtl="0" algn="l">
              <a:spcBef>
                <a:spcPts val="0"/>
              </a:spcBef>
              <a:spcAft>
                <a:spcPts val="0"/>
              </a:spcAft>
              <a:buSzPts val="1400"/>
              <a:buChar char="●"/>
            </a:pPr>
            <a:r>
              <a:rPr lang="ca"/>
              <a:t>windows-latest (x2)</a:t>
            </a:r>
            <a:endParaRPr/>
          </a:p>
          <a:p>
            <a:pPr indent="-317500" lvl="3" marL="2286000" rtl="0" algn="l">
              <a:spcBef>
                <a:spcPts val="0"/>
              </a:spcBef>
              <a:spcAft>
                <a:spcPts val="0"/>
              </a:spcAft>
              <a:buSzPts val="1400"/>
              <a:buChar char="●"/>
            </a:pPr>
            <a:r>
              <a:rPr lang="ca"/>
              <a:t>macos-latest (x10)</a:t>
            </a:r>
            <a:endParaRPr/>
          </a:p>
          <a:p>
            <a:pPr indent="-317500" lvl="2" marL="1828800" rtl="0" algn="l">
              <a:spcBef>
                <a:spcPts val="0"/>
              </a:spcBef>
              <a:spcAft>
                <a:spcPts val="0"/>
              </a:spcAft>
              <a:buSzPts val="1400"/>
              <a:buChar char="■"/>
            </a:pPr>
            <a:r>
              <a:rPr lang="ca"/>
              <a:t>Gratuito hasta 2000 minutos (por mes) y/o 500MB (artifacts, logs)</a:t>
            </a:r>
            <a:endParaRPr/>
          </a:p>
          <a:p>
            <a:pPr indent="-317500" lvl="1" marL="1371600" rtl="0" algn="l">
              <a:spcBef>
                <a:spcPts val="0"/>
              </a:spcBef>
              <a:spcAft>
                <a:spcPts val="0"/>
              </a:spcAft>
              <a:buSzPts val="1400"/>
              <a:buChar char="○"/>
            </a:pPr>
            <a:r>
              <a:rPr lang="ca"/>
              <a:t>Permite configurar runners propios</a:t>
            </a:r>
            <a:endParaRPr/>
          </a:p>
          <a:p>
            <a:pPr indent="-317500" lvl="1" marL="1371600" rtl="0" algn="l">
              <a:spcBef>
                <a:spcPts val="0"/>
              </a:spcBef>
              <a:spcAft>
                <a:spcPts val="0"/>
              </a:spcAft>
              <a:buSzPts val="1400"/>
              <a:buChar char="○"/>
            </a:pPr>
            <a:r>
              <a:rPr lang="ca"/>
              <a:t>Los jobs pueden ejecutarse en contenedores Docker dentro del runner</a:t>
            </a:r>
            <a:endParaRPr/>
          </a:p>
        </p:txBody>
      </p:sp>
      <p:sp>
        <p:nvSpPr>
          <p:cNvPr id="176" name="Google Shape;176;p29"/>
          <p:cNvSpPr txBox="1"/>
          <p:nvPr/>
        </p:nvSpPr>
        <p:spPr>
          <a:xfrm>
            <a:off x="311700" y="4267575"/>
            <a:ext cx="85878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hlink"/>
                </a:solidFill>
                <a:latin typeface="Proxima Nova"/>
                <a:ea typeface="Proxima Nova"/>
                <a:cs typeface="Proxima Nova"/>
                <a:sym typeface="Proxima Nova"/>
                <a:hlinkClick r:id="rId3"/>
              </a:rPr>
              <a:t>https://docs.github.com/es/actions/using-github-hosted-runners/about-github-hosted-runners/about-github-hosted-runners</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 - GitHub Actions</a:t>
            </a:r>
            <a:endParaRPr/>
          </a:p>
        </p:txBody>
      </p:sp>
      <p:sp>
        <p:nvSpPr>
          <p:cNvPr id="182" name="Google Shape;182;p30"/>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Workflow</a:t>
            </a:r>
            <a:endParaRPr/>
          </a:p>
          <a:p>
            <a:pPr indent="-317500" lvl="1" marL="914400" rtl="0" algn="l">
              <a:spcBef>
                <a:spcPts val="0"/>
              </a:spcBef>
              <a:spcAft>
                <a:spcPts val="0"/>
              </a:spcAft>
              <a:buSzPts val="1400"/>
              <a:buChar char="○"/>
            </a:pPr>
            <a:r>
              <a:rPr lang="ca"/>
              <a:t>Formato YAML</a:t>
            </a:r>
            <a:endParaRPr/>
          </a:p>
          <a:p>
            <a:pPr indent="-317500" lvl="1" marL="914400" rtl="0" algn="l">
              <a:spcBef>
                <a:spcPts val="0"/>
              </a:spcBef>
              <a:spcAft>
                <a:spcPts val="0"/>
              </a:spcAft>
              <a:buSzPts val="1400"/>
              <a:buChar char="○"/>
            </a:pPr>
            <a:r>
              <a:rPr lang="ca"/>
              <a:t>Definidos en el directorio </a:t>
            </a:r>
            <a:r>
              <a:rPr i="1" lang="ca"/>
              <a:t>.github/workflows</a:t>
            </a:r>
            <a:endParaRPr i="1"/>
          </a:p>
        </p:txBody>
      </p:sp>
      <p:pic>
        <p:nvPicPr>
          <p:cNvPr id="183" name="Google Shape;183;p30"/>
          <p:cNvPicPr preferRelativeResize="0"/>
          <p:nvPr/>
        </p:nvPicPr>
        <p:blipFill rotWithShape="1">
          <a:blip r:embed="rId3">
            <a:alphaModFix/>
          </a:blip>
          <a:srcRect b="8923" l="6626" r="6530" t="9062"/>
          <a:stretch/>
        </p:blipFill>
        <p:spPr>
          <a:xfrm>
            <a:off x="102000" y="2000004"/>
            <a:ext cx="4326924" cy="2873272"/>
          </a:xfrm>
          <a:prstGeom prst="rect">
            <a:avLst/>
          </a:prstGeom>
          <a:noFill/>
          <a:ln>
            <a:noFill/>
          </a:ln>
        </p:spPr>
      </p:pic>
      <p:sp>
        <p:nvSpPr>
          <p:cNvPr id="184" name="Google Shape;184;p30"/>
          <p:cNvSpPr txBox="1"/>
          <p:nvPr/>
        </p:nvSpPr>
        <p:spPr>
          <a:xfrm>
            <a:off x="6442600" y="985188"/>
            <a:ext cx="21420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accent3"/>
                </a:solidFill>
                <a:latin typeface="Proxima Nova"/>
                <a:ea typeface="Proxima Nova"/>
                <a:cs typeface="Proxima Nova"/>
                <a:sym typeface="Proxima Nova"/>
              </a:rPr>
              <a:t>learn-actions.yml</a:t>
            </a:r>
            <a:endParaRPr sz="1800">
              <a:solidFill>
                <a:schemeClr val="accent3"/>
              </a:solidFill>
              <a:latin typeface="Proxima Nova"/>
              <a:ea typeface="Proxima Nova"/>
              <a:cs typeface="Proxima Nova"/>
              <a:sym typeface="Proxima Nova"/>
            </a:endParaRPr>
          </a:p>
        </p:txBody>
      </p:sp>
      <p:pic>
        <p:nvPicPr>
          <p:cNvPr id="185" name="Google Shape;185;p30"/>
          <p:cNvPicPr preferRelativeResize="0"/>
          <p:nvPr/>
        </p:nvPicPr>
        <p:blipFill rotWithShape="1">
          <a:blip r:embed="rId4">
            <a:alphaModFix/>
          </a:blip>
          <a:srcRect b="0" l="0" r="21752" t="0"/>
          <a:stretch/>
        </p:blipFill>
        <p:spPr>
          <a:xfrm>
            <a:off x="4700525" y="2050337"/>
            <a:ext cx="4326926" cy="2772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3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 - GitHub Actions</a:t>
            </a:r>
            <a:endParaRPr/>
          </a:p>
          <a:p>
            <a:pPr indent="0" lvl="0" marL="0" rtl="0" algn="l">
              <a:spcBef>
                <a:spcPts val="0"/>
              </a:spcBef>
              <a:spcAft>
                <a:spcPts val="0"/>
              </a:spcAft>
              <a:buNone/>
            </a:pPr>
            <a:r>
              <a:t/>
            </a:r>
            <a:endParaRPr/>
          </a:p>
        </p:txBody>
      </p:sp>
      <p:sp>
        <p:nvSpPr>
          <p:cNvPr id="191" name="Google Shape;191;p31"/>
          <p:cNvSpPr txBox="1"/>
          <p:nvPr>
            <p:ph idx="1" type="body"/>
          </p:nvPr>
        </p:nvSpPr>
        <p:spPr>
          <a:xfrm>
            <a:off x="311700" y="997250"/>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Actions</a:t>
            </a:r>
            <a:endParaRPr/>
          </a:p>
          <a:p>
            <a:pPr indent="-317500" lvl="1" marL="914400" rtl="0" algn="l">
              <a:spcBef>
                <a:spcPts val="0"/>
              </a:spcBef>
              <a:spcAft>
                <a:spcPts val="0"/>
              </a:spcAft>
              <a:buSzPts val="1400"/>
              <a:buChar char="○"/>
            </a:pPr>
            <a:r>
              <a:rPr lang="ca"/>
              <a:t>Aplicación personalizada de la plataforma</a:t>
            </a:r>
            <a:endParaRPr/>
          </a:p>
          <a:p>
            <a:pPr indent="-317500" lvl="1" marL="914400" rtl="0" algn="l">
              <a:spcBef>
                <a:spcPts val="0"/>
              </a:spcBef>
              <a:spcAft>
                <a:spcPts val="0"/>
              </a:spcAft>
              <a:buSzPts val="1400"/>
              <a:buChar char="○"/>
            </a:pPr>
            <a:r>
              <a:rPr lang="ca"/>
              <a:t>Ejecuta acciones complejas y repetitivas</a:t>
            </a:r>
            <a:endParaRPr/>
          </a:p>
          <a:p>
            <a:pPr indent="-317500" lvl="1" marL="914400" rtl="0" algn="l">
              <a:spcBef>
                <a:spcPts val="0"/>
              </a:spcBef>
              <a:spcAft>
                <a:spcPts val="0"/>
              </a:spcAft>
              <a:buSzPts val="1400"/>
              <a:buChar char="○"/>
            </a:pPr>
            <a:r>
              <a:rPr lang="ca"/>
              <a:t>Reduce el </a:t>
            </a:r>
            <a:r>
              <a:rPr lang="ca"/>
              <a:t>código</a:t>
            </a:r>
            <a:r>
              <a:rPr lang="ca"/>
              <a:t> repetido en los workflows</a:t>
            </a:r>
            <a:endParaRPr/>
          </a:p>
          <a:p>
            <a:pPr indent="-317500" lvl="1" marL="914400" rtl="0" algn="l">
              <a:spcBef>
                <a:spcPts val="0"/>
              </a:spcBef>
              <a:spcAft>
                <a:spcPts val="0"/>
              </a:spcAft>
              <a:buSzPts val="1400"/>
              <a:buChar char="○"/>
            </a:pPr>
            <a:r>
              <a:rPr lang="ca"/>
              <a:t>Existe un Marketplace de aplicaciones donde los </a:t>
            </a:r>
            <a:r>
              <a:rPr lang="ca"/>
              <a:t>desarrolladores</a:t>
            </a:r>
            <a:r>
              <a:rPr lang="ca"/>
              <a:t> pueden publicar sus aplicaciones</a:t>
            </a:r>
            <a:endParaRPr/>
          </a:p>
        </p:txBody>
      </p:sp>
      <p:pic>
        <p:nvPicPr>
          <p:cNvPr id="192" name="Google Shape;192;p31"/>
          <p:cNvPicPr preferRelativeResize="0"/>
          <p:nvPr/>
        </p:nvPicPr>
        <p:blipFill rotWithShape="1">
          <a:blip r:embed="rId3">
            <a:alphaModFix/>
          </a:blip>
          <a:srcRect b="9342" l="6626" r="6530" t="9350"/>
          <a:stretch/>
        </p:blipFill>
        <p:spPr>
          <a:xfrm>
            <a:off x="2447925" y="2426025"/>
            <a:ext cx="4128253" cy="2717476"/>
          </a:xfrm>
          <a:prstGeom prst="rect">
            <a:avLst/>
          </a:prstGeom>
          <a:noFill/>
          <a:ln>
            <a:noFill/>
          </a:ln>
        </p:spPr>
      </p:pic>
      <p:sp>
        <p:nvSpPr>
          <p:cNvPr id="193" name="Google Shape;193;p31"/>
          <p:cNvSpPr/>
          <p:nvPr/>
        </p:nvSpPr>
        <p:spPr>
          <a:xfrm>
            <a:off x="3165650" y="3894050"/>
            <a:ext cx="2026500" cy="67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3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Índice - ¿Qué conceptos vamos a ver?</a:t>
            </a:r>
            <a:endParaRPr/>
          </a:p>
        </p:txBody>
      </p:sp>
      <p:sp>
        <p:nvSpPr>
          <p:cNvPr id="66" name="Google Shape;66;p14"/>
          <p:cNvSpPr txBox="1"/>
          <p:nvPr>
            <p:ph idx="1" type="body"/>
          </p:nvPr>
        </p:nvSpPr>
        <p:spPr>
          <a:xfrm>
            <a:off x="311700" y="997250"/>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Introducción</a:t>
            </a:r>
            <a:endParaRPr/>
          </a:p>
          <a:p>
            <a:pPr indent="-342900" lvl="0" marL="457200" rtl="0" algn="l">
              <a:spcBef>
                <a:spcPts val="0"/>
              </a:spcBef>
              <a:spcAft>
                <a:spcPts val="0"/>
              </a:spcAft>
              <a:buSzPts val="1800"/>
              <a:buChar char="●"/>
            </a:pPr>
            <a:r>
              <a:rPr lang="ca"/>
              <a:t>Flujos de trabajo con Git</a:t>
            </a:r>
            <a:endParaRPr/>
          </a:p>
          <a:p>
            <a:pPr indent="-342900" lvl="0" marL="457200" rtl="0" algn="l">
              <a:spcBef>
                <a:spcPts val="0"/>
              </a:spcBef>
              <a:spcAft>
                <a:spcPts val="0"/>
              </a:spcAft>
              <a:buSzPts val="1800"/>
              <a:buChar char="●"/>
            </a:pPr>
            <a:r>
              <a:rPr lang="ca"/>
              <a:t>Continuous integration (CI)</a:t>
            </a:r>
            <a:endParaRPr/>
          </a:p>
          <a:p>
            <a:pPr indent="-342900" lvl="0" marL="457200" rtl="0" algn="l">
              <a:spcBef>
                <a:spcPts val="0"/>
              </a:spcBef>
              <a:spcAft>
                <a:spcPts val="0"/>
              </a:spcAft>
              <a:buSzPts val="1800"/>
              <a:buChar char="●"/>
            </a:pPr>
            <a:r>
              <a:rPr lang="ca"/>
              <a:t>Continuous</a:t>
            </a:r>
            <a:r>
              <a:rPr lang="ca"/>
              <a:t> </a:t>
            </a:r>
            <a:r>
              <a:rPr lang="ca"/>
              <a:t>delivery</a:t>
            </a:r>
            <a:r>
              <a:rPr lang="ca"/>
              <a:t> / deployment (CD)</a:t>
            </a:r>
            <a:endParaRPr/>
          </a:p>
          <a:p>
            <a:pPr indent="-317500" lvl="1" marL="914400" rtl="0" algn="l">
              <a:spcBef>
                <a:spcPts val="0"/>
              </a:spcBef>
              <a:spcAft>
                <a:spcPts val="0"/>
              </a:spcAft>
              <a:buSzPts val="1400"/>
              <a:buChar char="○"/>
            </a:pPr>
            <a:r>
              <a:rPr lang="ca"/>
              <a:t>Estrategias de </a:t>
            </a:r>
            <a:r>
              <a:rPr lang="ca"/>
              <a:t>despliegue</a:t>
            </a:r>
            <a:endParaRPr/>
          </a:p>
          <a:p>
            <a:pPr indent="-342900" lvl="0" marL="457200" rtl="0" algn="l">
              <a:spcBef>
                <a:spcPts val="0"/>
              </a:spcBef>
              <a:spcAft>
                <a:spcPts val="0"/>
              </a:spcAft>
              <a:buSzPts val="1800"/>
              <a:buChar char="●"/>
            </a:pPr>
            <a:r>
              <a:rPr lang="ca"/>
              <a:t>Pipelines CI/CD</a:t>
            </a:r>
            <a:endParaRPr/>
          </a:p>
          <a:p>
            <a:pPr indent="-342900" lvl="0" marL="457200" rtl="0" algn="l">
              <a:spcBef>
                <a:spcPts val="0"/>
              </a:spcBef>
              <a:spcAft>
                <a:spcPts val="0"/>
              </a:spcAft>
              <a:buSzPts val="1800"/>
              <a:buChar char="●"/>
            </a:pPr>
            <a:r>
              <a:rPr lang="ca"/>
              <a:t>Plataformas CI/CD</a:t>
            </a:r>
            <a:endParaRPr/>
          </a:p>
          <a:p>
            <a:pPr indent="-317500" lvl="1" marL="914400" rtl="0" algn="l">
              <a:spcBef>
                <a:spcPts val="0"/>
              </a:spcBef>
              <a:spcAft>
                <a:spcPts val="0"/>
              </a:spcAft>
              <a:buSzPts val="1400"/>
              <a:buChar char="○"/>
            </a:pPr>
            <a:r>
              <a:rPr lang="ca"/>
              <a:t>Github Actions</a:t>
            </a:r>
            <a:endParaRPr/>
          </a:p>
          <a:p>
            <a:pPr indent="-342900" lvl="0" marL="457200" rtl="0" algn="l">
              <a:spcBef>
                <a:spcPts val="0"/>
              </a:spcBef>
              <a:spcAft>
                <a:spcPts val="0"/>
              </a:spcAft>
              <a:buSzPts val="1800"/>
              <a:buChar char="●"/>
            </a:pPr>
            <a:r>
              <a:rPr lang="ca"/>
              <a:t>GitOps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134275" y="642425"/>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Variables de entorno</a:t>
            </a:r>
            <a:endParaRPr/>
          </a:p>
          <a:p>
            <a:pPr indent="-317500" lvl="1" marL="914400" rtl="0" algn="l">
              <a:spcBef>
                <a:spcPts val="0"/>
              </a:spcBef>
              <a:spcAft>
                <a:spcPts val="0"/>
              </a:spcAft>
              <a:buSzPts val="1400"/>
              <a:buChar char="○"/>
            </a:pPr>
            <a:r>
              <a:rPr lang="ca"/>
              <a:t>Permite almacenar y reutilizar información no confidencial en los workflows</a:t>
            </a:r>
            <a:endParaRPr/>
          </a:p>
          <a:p>
            <a:pPr indent="-317500" lvl="1" marL="914400" rtl="0" algn="l">
              <a:spcBef>
                <a:spcPts val="0"/>
              </a:spcBef>
              <a:spcAft>
                <a:spcPts val="0"/>
              </a:spcAft>
              <a:buSzPts val="1400"/>
              <a:buChar char="○"/>
            </a:pPr>
            <a:r>
              <a:rPr lang="ca"/>
              <a:t>Se puede </a:t>
            </a:r>
            <a:r>
              <a:rPr i="1" lang="ca"/>
              <a:t>hardcodear</a:t>
            </a:r>
            <a:r>
              <a:rPr lang="ca"/>
              <a:t> en el workflow o definirlo en la configuración del repositorio / organización</a:t>
            </a:r>
            <a:endParaRPr/>
          </a:p>
          <a:p>
            <a:pPr indent="0" lvl="0" marL="0" rtl="0" algn="l">
              <a:spcBef>
                <a:spcPts val="1200"/>
              </a:spcBef>
              <a:spcAft>
                <a:spcPts val="1200"/>
              </a:spcAft>
              <a:buNone/>
            </a:pPr>
            <a:r>
              <a:t/>
            </a:r>
            <a:endParaRPr/>
          </a:p>
        </p:txBody>
      </p:sp>
      <p:pic>
        <p:nvPicPr>
          <p:cNvPr id="199" name="Google Shape;199;p32"/>
          <p:cNvPicPr preferRelativeResize="0"/>
          <p:nvPr/>
        </p:nvPicPr>
        <p:blipFill rotWithShape="1">
          <a:blip r:embed="rId3">
            <a:alphaModFix/>
          </a:blip>
          <a:srcRect b="7647" l="4562" r="4553" t="7571"/>
          <a:stretch/>
        </p:blipFill>
        <p:spPr>
          <a:xfrm>
            <a:off x="2278525" y="1547900"/>
            <a:ext cx="5352700" cy="2906626"/>
          </a:xfrm>
          <a:prstGeom prst="rect">
            <a:avLst/>
          </a:prstGeom>
          <a:noFill/>
          <a:ln>
            <a:noFill/>
          </a:ln>
        </p:spPr>
      </p:pic>
      <p:sp>
        <p:nvSpPr>
          <p:cNvPr id="200" name="Google Shape;200;p32"/>
          <p:cNvSpPr txBox="1"/>
          <p:nvPr>
            <p:ph type="title"/>
          </p:nvPr>
        </p:nvSpPr>
        <p:spPr>
          <a:xfrm>
            <a:off x="311700" y="6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Plataformas de CI/CD - GitHub Actions</a:t>
            </a:r>
            <a:endParaRPr/>
          </a:p>
          <a:p>
            <a:pPr indent="0" lvl="0" marL="0" rtl="0" algn="l">
              <a:spcBef>
                <a:spcPts val="0"/>
              </a:spcBef>
              <a:spcAft>
                <a:spcPts val="0"/>
              </a:spcAft>
              <a:buNone/>
            </a:pPr>
            <a:r>
              <a:t/>
            </a:r>
            <a:endParaRPr/>
          </a:p>
        </p:txBody>
      </p:sp>
      <p:sp>
        <p:nvSpPr>
          <p:cNvPr id="201" name="Google Shape;201;p32"/>
          <p:cNvSpPr txBox="1"/>
          <p:nvPr/>
        </p:nvSpPr>
        <p:spPr>
          <a:xfrm>
            <a:off x="160725" y="4071475"/>
            <a:ext cx="7713300" cy="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Proxima Nova"/>
              <a:buChar char="●"/>
            </a:pPr>
            <a:r>
              <a:rPr lang="ca" sz="1800">
                <a:solidFill>
                  <a:schemeClr val="accent3"/>
                </a:solidFill>
                <a:latin typeface="Proxima Nova"/>
                <a:ea typeface="Proxima Nova"/>
                <a:cs typeface="Proxima Nova"/>
                <a:sym typeface="Proxima Nova"/>
              </a:rPr>
              <a:t>Secrets</a:t>
            </a:r>
            <a:endParaRPr sz="1800">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ca">
                <a:solidFill>
                  <a:schemeClr val="accent3"/>
                </a:solidFill>
                <a:latin typeface="Proxima Nova"/>
                <a:ea typeface="Proxima Nova"/>
                <a:cs typeface="Proxima Nova"/>
                <a:sym typeface="Proxima Nova"/>
              </a:rPr>
              <a:t>Permite almacenar y reutilizar información confidencial</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ca">
                <a:solidFill>
                  <a:schemeClr val="accent3"/>
                </a:solidFill>
                <a:latin typeface="Proxima Nova"/>
                <a:ea typeface="Proxima Nova"/>
                <a:cs typeface="Proxima Nova"/>
                <a:sym typeface="Proxima Nova"/>
              </a:rPr>
              <a:t>Proporciona mecanismos para controlar el acceso a estos</a:t>
            </a:r>
            <a:endParaRPr/>
          </a:p>
        </p:txBody>
      </p:sp>
      <p:sp>
        <p:nvSpPr>
          <p:cNvPr id="202" name="Google Shape;202;p32"/>
          <p:cNvSpPr/>
          <p:nvPr/>
        </p:nvSpPr>
        <p:spPr>
          <a:xfrm>
            <a:off x="2727225" y="3315075"/>
            <a:ext cx="2427900" cy="40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a:t>
            </a:r>
            <a:endParaRPr/>
          </a:p>
          <a:p>
            <a:pPr indent="0" lvl="0" marL="0" rtl="0" algn="l">
              <a:spcBef>
                <a:spcPts val="0"/>
              </a:spcBef>
              <a:spcAft>
                <a:spcPts val="0"/>
              </a:spcAft>
              <a:buNone/>
            </a:pPr>
            <a:r>
              <a:t/>
            </a:r>
            <a:endParaRPr/>
          </a:p>
        </p:txBody>
      </p:sp>
      <p:sp>
        <p:nvSpPr>
          <p:cNvPr id="208" name="Google Shape;208;p33"/>
          <p:cNvSpPr txBox="1"/>
          <p:nvPr>
            <p:ph idx="1" type="body"/>
          </p:nvPr>
        </p:nvSpPr>
        <p:spPr>
          <a:xfrm>
            <a:off x="311700" y="997250"/>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Conjunción </a:t>
            </a:r>
            <a:r>
              <a:rPr b="1" lang="ca"/>
              <a:t>GIT + Ops (Operaciones)</a:t>
            </a:r>
            <a:endParaRPr b="1"/>
          </a:p>
          <a:p>
            <a:pPr indent="-342900" lvl="0" marL="457200" rtl="0" algn="l">
              <a:spcBef>
                <a:spcPts val="0"/>
              </a:spcBef>
              <a:spcAft>
                <a:spcPts val="0"/>
              </a:spcAft>
              <a:buSzPts val="1800"/>
              <a:buChar char="●"/>
            </a:pPr>
            <a:r>
              <a:rPr lang="ca"/>
              <a:t>Gestionar las configuraciones de aplicaciones y infraestructura utilizando GIT como única fuente de verdad</a:t>
            </a:r>
            <a:endParaRPr/>
          </a:p>
          <a:p>
            <a:pPr indent="-342900" lvl="0" marL="457200" rtl="0" algn="l">
              <a:spcBef>
                <a:spcPts val="0"/>
              </a:spcBef>
              <a:spcAft>
                <a:spcPts val="0"/>
              </a:spcAft>
              <a:buSzPts val="1800"/>
              <a:buChar char="●"/>
            </a:pPr>
            <a:r>
              <a:rPr lang="ca"/>
              <a:t>Utiliza CI/CD para verificar el </a:t>
            </a:r>
            <a:r>
              <a:rPr lang="ca"/>
              <a:t>código</a:t>
            </a:r>
            <a:endParaRPr/>
          </a:p>
          <a:p>
            <a:pPr indent="-342900" lvl="0" marL="457200" rtl="0" algn="l">
              <a:spcBef>
                <a:spcPts val="0"/>
              </a:spcBef>
              <a:spcAft>
                <a:spcPts val="0"/>
              </a:spcAft>
              <a:buSzPts val="1800"/>
              <a:buChar char="●"/>
            </a:pPr>
            <a:r>
              <a:rPr lang="ca"/>
              <a:t>Que aporta?</a:t>
            </a:r>
            <a:endParaRPr/>
          </a:p>
          <a:p>
            <a:pPr indent="-317500" lvl="1" marL="914400" rtl="0" algn="l">
              <a:spcBef>
                <a:spcPts val="0"/>
              </a:spcBef>
              <a:spcAft>
                <a:spcPts val="0"/>
              </a:spcAft>
              <a:buSzPts val="1400"/>
              <a:buChar char="○"/>
            </a:pPr>
            <a:r>
              <a:rPr lang="ca"/>
              <a:t>Un flujo de trabajo </a:t>
            </a:r>
            <a:r>
              <a:rPr lang="ca"/>
              <a:t>estándar</a:t>
            </a:r>
            <a:r>
              <a:rPr lang="ca"/>
              <a:t> para el aprovisionamiento de infraestructura</a:t>
            </a:r>
            <a:endParaRPr/>
          </a:p>
          <a:p>
            <a:pPr indent="-317500" lvl="1" marL="914400" rtl="0" algn="l">
              <a:spcBef>
                <a:spcPts val="0"/>
              </a:spcBef>
              <a:spcAft>
                <a:spcPts val="0"/>
              </a:spcAft>
              <a:buSzPts val="1400"/>
              <a:buChar char="○"/>
            </a:pPr>
            <a:r>
              <a:rPr lang="ca"/>
              <a:t>Incremento de confianza gracias al CI/CD</a:t>
            </a:r>
            <a:endParaRPr/>
          </a:p>
          <a:p>
            <a:pPr indent="-317500" lvl="1" marL="914400" rtl="0" algn="l">
              <a:spcBef>
                <a:spcPts val="0"/>
              </a:spcBef>
              <a:spcAft>
                <a:spcPts val="0"/>
              </a:spcAft>
              <a:buSzPts val="1400"/>
              <a:buChar char="○"/>
            </a:pPr>
            <a:r>
              <a:rPr lang="ca"/>
              <a:t>Uniformidad entre los diferentes entornos.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 - Repositorios</a:t>
            </a:r>
            <a:endParaRPr/>
          </a:p>
        </p:txBody>
      </p:sp>
      <p:sp>
        <p:nvSpPr>
          <p:cNvPr id="214" name="Google Shape;214;p34"/>
          <p:cNvSpPr txBox="1"/>
          <p:nvPr>
            <p:ph idx="1" type="body"/>
          </p:nvPr>
        </p:nvSpPr>
        <p:spPr>
          <a:xfrm>
            <a:off x="311700" y="868675"/>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Mono-Repo</a:t>
            </a:r>
            <a:endParaRPr/>
          </a:p>
          <a:p>
            <a:pPr indent="-317500" lvl="1" marL="914400" rtl="0" algn="l">
              <a:spcBef>
                <a:spcPts val="0"/>
              </a:spcBef>
              <a:spcAft>
                <a:spcPts val="0"/>
              </a:spcAft>
              <a:buSzPts val="1400"/>
              <a:buChar char="○"/>
            </a:pPr>
            <a:r>
              <a:rPr lang="ca"/>
              <a:t>Toda la infraestructura en un único repositorio</a:t>
            </a:r>
            <a:endParaRPr/>
          </a:p>
          <a:p>
            <a:pPr indent="-317500" lvl="1" marL="914400" rtl="0" algn="l">
              <a:spcBef>
                <a:spcPts val="0"/>
              </a:spcBef>
              <a:spcAft>
                <a:spcPts val="0"/>
              </a:spcAft>
              <a:buSzPts val="1400"/>
              <a:buChar char="○"/>
            </a:pPr>
            <a:r>
              <a:rPr lang="ca"/>
              <a:t>Dividimos los </a:t>
            </a:r>
            <a:r>
              <a:rPr lang="ca"/>
              <a:t>módulos</a:t>
            </a:r>
            <a:r>
              <a:rPr lang="ca"/>
              <a:t> en subcarpetas</a:t>
            </a:r>
            <a:endParaRPr/>
          </a:p>
          <a:p>
            <a:pPr indent="-317500" lvl="1" marL="914400" rtl="0" algn="l">
              <a:spcBef>
                <a:spcPts val="0"/>
              </a:spcBef>
              <a:spcAft>
                <a:spcPts val="0"/>
              </a:spcAft>
              <a:buSzPts val="1400"/>
              <a:buChar char="○"/>
            </a:pPr>
            <a:r>
              <a:rPr lang="ca"/>
              <a:t>Separamos los entornos en carpetas</a:t>
            </a:r>
            <a:endParaRPr/>
          </a:p>
          <a:p>
            <a:pPr indent="-317500" lvl="2" marL="1371600" rtl="0" algn="l">
              <a:spcBef>
                <a:spcPts val="0"/>
              </a:spcBef>
              <a:spcAft>
                <a:spcPts val="0"/>
              </a:spcAft>
              <a:buSzPts val="1400"/>
              <a:buChar char="■"/>
            </a:pPr>
            <a:r>
              <a:rPr lang="ca"/>
              <a:t>Dominios de negocio en subcarpetas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5" name="Google Shape;215;p34"/>
          <p:cNvPicPr preferRelativeResize="0"/>
          <p:nvPr/>
        </p:nvPicPr>
        <p:blipFill rotWithShape="1">
          <a:blip r:embed="rId3">
            <a:alphaModFix/>
          </a:blip>
          <a:srcRect b="9501" l="5838" r="5705" t="9501"/>
          <a:stretch/>
        </p:blipFill>
        <p:spPr>
          <a:xfrm>
            <a:off x="848700" y="2479050"/>
            <a:ext cx="4693473" cy="2551500"/>
          </a:xfrm>
          <a:prstGeom prst="rect">
            <a:avLst/>
          </a:prstGeom>
          <a:noFill/>
          <a:ln>
            <a:noFill/>
          </a:ln>
        </p:spPr>
      </p:pic>
      <p:pic>
        <p:nvPicPr>
          <p:cNvPr id="216" name="Google Shape;216;p34"/>
          <p:cNvPicPr preferRelativeResize="0"/>
          <p:nvPr/>
        </p:nvPicPr>
        <p:blipFill rotWithShape="1">
          <a:blip r:embed="rId4">
            <a:alphaModFix/>
          </a:blip>
          <a:srcRect b="10255" l="10628" r="10699" t="10247"/>
          <a:stretch/>
        </p:blipFill>
        <p:spPr>
          <a:xfrm>
            <a:off x="5927875" y="1762525"/>
            <a:ext cx="3138975" cy="326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 - Repositorios - Mono Repo</a:t>
            </a:r>
            <a:endParaRPr/>
          </a:p>
          <a:p>
            <a:pPr indent="0" lvl="0" marL="0" rtl="0" algn="l">
              <a:spcBef>
                <a:spcPts val="0"/>
              </a:spcBef>
              <a:spcAft>
                <a:spcPts val="0"/>
              </a:spcAft>
              <a:buNone/>
            </a:pPr>
            <a:r>
              <a:t/>
            </a:r>
            <a:endParaRPr/>
          </a:p>
        </p:txBody>
      </p:sp>
      <p:sp>
        <p:nvSpPr>
          <p:cNvPr id="222" name="Google Shape;222;p35"/>
          <p:cNvSpPr txBox="1"/>
          <p:nvPr>
            <p:ph idx="1" type="body"/>
          </p:nvPr>
        </p:nvSpPr>
        <p:spPr>
          <a:xfrm>
            <a:off x="311700" y="997250"/>
            <a:ext cx="8520600" cy="3812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ca"/>
              <a:t>Pros</a:t>
            </a:r>
            <a:endParaRPr/>
          </a:p>
          <a:p>
            <a:pPr indent="-317500" lvl="1" marL="914400" rtl="0" algn="l">
              <a:spcBef>
                <a:spcPts val="0"/>
              </a:spcBef>
              <a:spcAft>
                <a:spcPts val="0"/>
              </a:spcAft>
              <a:buSzPts val="1400"/>
              <a:buChar char="○"/>
            </a:pPr>
            <a:r>
              <a:rPr lang="ca"/>
              <a:t>El repositorio se convierte en la única fuente de verdad de toda la infraestructura</a:t>
            </a:r>
            <a:endParaRPr/>
          </a:p>
          <a:p>
            <a:pPr indent="-317500" lvl="1" marL="914400" rtl="0" algn="l">
              <a:spcBef>
                <a:spcPts val="0"/>
              </a:spcBef>
              <a:spcAft>
                <a:spcPts val="0"/>
              </a:spcAft>
              <a:buSzPts val="1400"/>
              <a:buChar char="○"/>
            </a:pPr>
            <a:r>
              <a:rPr lang="ca"/>
              <a:t>Simplifica la estandarización de procesos entre equipos</a:t>
            </a:r>
            <a:endParaRPr/>
          </a:p>
          <a:p>
            <a:pPr indent="-317500" lvl="1" marL="914400" rtl="0" algn="l">
              <a:spcBef>
                <a:spcPts val="0"/>
              </a:spcBef>
              <a:spcAft>
                <a:spcPts val="0"/>
              </a:spcAft>
              <a:buSzPts val="1400"/>
              <a:buChar char="○"/>
            </a:pPr>
            <a:r>
              <a:rPr lang="ca"/>
              <a:t>Facilita el refactor de </a:t>
            </a:r>
            <a:r>
              <a:rPr lang="ca"/>
              <a:t>código</a:t>
            </a:r>
            <a:endParaRPr/>
          </a:p>
          <a:p>
            <a:pPr indent="-342900" lvl="0" marL="457200" rtl="0" algn="l">
              <a:spcBef>
                <a:spcPts val="0"/>
              </a:spcBef>
              <a:spcAft>
                <a:spcPts val="0"/>
              </a:spcAft>
              <a:buSzPts val="1800"/>
              <a:buChar char="●"/>
            </a:pPr>
            <a:r>
              <a:rPr lang="ca"/>
              <a:t>Contras</a:t>
            </a:r>
            <a:endParaRPr/>
          </a:p>
          <a:p>
            <a:pPr indent="-317500" lvl="1" marL="914400" rtl="0" algn="l">
              <a:spcBef>
                <a:spcPts val="0"/>
              </a:spcBef>
              <a:spcAft>
                <a:spcPts val="0"/>
              </a:spcAft>
              <a:buSzPts val="1400"/>
              <a:buChar char="○"/>
            </a:pPr>
            <a:r>
              <a:rPr lang="ca"/>
              <a:t>Modificar </a:t>
            </a:r>
            <a:r>
              <a:rPr lang="ca"/>
              <a:t>código</a:t>
            </a:r>
            <a:r>
              <a:rPr lang="ca"/>
              <a:t> puede afectar a muchos componentes y puede dificultar las operaciones de Merge</a:t>
            </a:r>
            <a:endParaRPr/>
          </a:p>
          <a:p>
            <a:pPr indent="-317500" lvl="1" marL="914400" rtl="0" algn="l">
              <a:spcBef>
                <a:spcPts val="0"/>
              </a:spcBef>
              <a:spcAft>
                <a:spcPts val="0"/>
              </a:spcAft>
              <a:buSzPts val="1400"/>
              <a:buChar char="○"/>
            </a:pPr>
            <a:r>
              <a:rPr lang="ca"/>
              <a:t>Obliga a tener una estrategia de versionado compleja y robusta</a:t>
            </a:r>
            <a:endParaRPr/>
          </a:p>
          <a:p>
            <a:pPr indent="-317500" lvl="1" marL="914400" rtl="0" algn="l">
              <a:spcBef>
                <a:spcPts val="0"/>
              </a:spcBef>
              <a:spcAft>
                <a:spcPts val="0"/>
              </a:spcAft>
              <a:buSzPts val="1400"/>
              <a:buChar char="○"/>
            </a:pPr>
            <a:r>
              <a:rPr lang="ca"/>
              <a:t>Limita la escalabilidad del pipeline de CI/CD</a:t>
            </a:r>
            <a:endParaRPr/>
          </a:p>
          <a:p>
            <a:pPr indent="-317500" lvl="2" marL="1371600" rtl="0" algn="l">
              <a:spcBef>
                <a:spcPts val="0"/>
              </a:spcBef>
              <a:spcAft>
                <a:spcPts val="0"/>
              </a:spcAft>
              <a:buSzPts val="1400"/>
              <a:buChar char="■"/>
            </a:pPr>
            <a:r>
              <a:rPr lang="ca"/>
              <a:t>Un cambio en un </a:t>
            </a:r>
            <a:r>
              <a:rPr lang="ca"/>
              <a:t>módulo</a:t>
            </a:r>
            <a:r>
              <a:rPr lang="ca"/>
              <a:t> obliga a verificar todo el repositorio</a:t>
            </a:r>
            <a:endParaRPr/>
          </a:p>
          <a:p>
            <a:pPr indent="-317500" lvl="1" marL="914400" rtl="0" algn="l">
              <a:spcBef>
                <a:spcPts val="0"/>
              </a:spcBef>
              <a:spcAft>
                <a:spcPts val="0"/>
              </a:spcAft>
              <a:buSzPts val="1400"/>
              <a:buChar char="○"/>
            </a:pPr>
            <a:r>
              <a:rPr lang="ca"/>
              <a:t>Limita el control del acceso a ciertas partes de la infraestructura</a:t>
            </a:r>
            <a:endParaRPr/>
          </a:p>
          <a:p>
            <a:pPr indent="-317500" lvl="2" marL="1371600" rtl="0" algn="l">
              <a:spcBef>
                <a:spcPts val="0"/>
              </a:spcBef>
              <a:spcAft>
                <a:spcPts val="0"/>
              </a:spcAft>
              <a:buSzPts val="1400"/>
              <a:buChar char="■"/>
            </a:pPr>
            <a:r>
              <a:rPr lang="ca"/>
              <a:t>Dificulta la implantación de políticas de Mínimo privilegio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 - Repositorios</a:t>
            </a:r>
            <a:endParaRPr/>
          </a:p>
          <a:p>
            <a:pPr indent="0" lvl="0" marL="0" rtl="0" algn="l">
              <a:spcBef>
                <a:spcPts val="0"/>
              </a:spcBef>
              <a:spcAft>
                <a:spcPts val="0"/>
              </a:spcAft>
              <a:buNone/>
            </a:pPr>
            <a:r>
              <a:t/>
            </a:r>
            <a:endParaRPr/>
          </a:p>
        </p:txBody>
      </p:sp>
      <p:sp>
        <p:nvSpPr>
          <p:cNvPr id="228" name="Google Shape;228;p36"/>
          <p:cNvSpPr txBox="1"/>
          <p:nvPr>
            <p:ph idx="1" type="body"/>
          </p:nvPr>
        </p:nvSpPr>
        <p:spPr>
          <a:xfrm>
            <a:off x="311700" y="842925"/>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Multi Repos</a:t>
            </a:r>
            <a:endParaRPr/>
          </a:p>
          <a:p>
            <a:pPr indent="-317500" lvl="1" marL="914400" rtl="0" algn="l">
              <a:spcBef>
                <a:spcPts val="0"/>
              </a:spcBef>
              <a:spcAft>
                <a:spcPts val="0"/>
              </a:spcAft>
              <a:buSzPts val="1400"/>
              <a:buChar char="○"/>
            </a:pPr>
            <a:r>
              <a:rPr lang="ca"/>
              <a:t>Separamos </a:t>
            </a:r>
            <a:r>
              <a:rPr lang="ca"/>
              <a:t>módulos</a:t>
            </a:r>
            <a:r>
              <a:rPr lang="ca"/>
              <a:t> de una infraestructura compleja en </a:t>
            </a:r>
            <a:r>
              <a:rPr lang="ca"/>
              <a:t>múltiples</a:t>
            </a:r>
            <a:r>
              <a:rPr lang="ca"/>
              <a:t> repositorios</a:t>
            </a:r>
            <a:endParaRPr/>
          </a:p>
        </p:txBody>
      </p:sp>
      <p:pic>
        <p:nvPicPr>
          <p:cNvPr id="229" name="Google Shape;229;p36"/>
          <p:cNvPicPr preferRelativeResize="0"/>
          <p:nvPr/>
        </p:nvPicPr>
        <p:blipFill rotWithShape="1">
          <a:blip r:embed="rId3">
            <a:alphaModFix/>
          </a:blip>
          <a:srcRect b="3998" l="3673" r="6936" t="4501"/>
          <a:stretch/>
        </p:blipFill>
        <p:spPr>
          <a:xfrm>
            <a:off x="720100" y="1588600"/>
            <a:ext cx="5351757" cy="3554899"/>
          </a:xfrm>
          <a:prstGeom prst="rect">
            <a:avLst/>
          </a:prstGeom>
          <a:noFill/>
          <a:ln>
            <a:noFill/>
          </a:ln>
        </p:spPr>
      </p:pic>
      <p:sp>
        <p:nvSpPr>
          <p:cNvPr id="230" name="Google Shape;230;p36"/>
          <p:cNvSpPr txBox="1"/>
          <p:nvPr/>
        </p:nvSpPr>
        <p:spPr>
          <a:xfrm>
            <a:off x="6095050" y="1761650"/>
            <a:ext cx="3048900" cy="322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Char char="●"/>
            </a:pPr>
            <a:r>
              <a:rPr lang="ca" sz="1600">
                <a:solidFill>
                  <a:schemeClr val="accent3"/>
                </a:solidFill>
                <a:latin typeface="Proxima Nova"/>
                <a:ea typeface="Proxima Nova"/>
                <a:cs typeface="Proxima Nova"/>
                <a:sym typeface="Proxima Nova"/>
              </a:rPr>
              <a:t>Cada </a:t>
            </a:r>
            <a:r>
              <a:rPr lang="ca" sz="1600">
                <a:solidFill>
                  <a:schemeClr val="accent3"/>
                </a:solidFill>
                <a:latin typeface="Proxima Nova"/>
                <a:ea typeface="Proxima Nova"/>
                <a:cs typeface="Proxima Nova"/>
                <a:sym typeface="Proxima Nova"/>
              </a:rPr>
              <a:t>módulo</a:t>
            </a:r>
            <a:r>
              <a:rPr lang="ca" sz="1600">
                <a:solidFill>
                  <a:schemeClr val="accent3"/>
                </a:solidFill>
                <a:latin typeface="Proxima Nova"/>
                <a:ea typeface="Proxima Nova"/>
                <a:cs typeface="Proxima Nova"/>
                <a:sym typeface="Proxima Nova"/>
              </a:rPr>
              <a:t> tiene su repositorio propio</a:t>
            </a:r>
            <a:endParaRPr sz="16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ca" sz="1600">
                <a:solidFill>
                  <a:schemeClr val="accent3"/>
                </a:solidFill>
                <a:latin typeface="Proxima Nova"/>
                <a:ea typeface="Proxima Nova"/>
                <a:cs typeface="Proxima Nova"/>
                <a:sym typeface="Proxima Nova"/>
              </a:rPr>
              <a:t>Cada dominio de negocio o producto tiene su repositorio</a:t>
            </a:r>
            <a:endParaRPr sz="1600">
              <a:solidFill>
                <a:schemeClr val="accent3"/>
              </a:solidFill>
              <a:latin typeface="Proxima Nova"/>
              <a:ea typeface="Proxima Nova"/>
              <a:cs typeface="Proxima Nova"/>
              <a:sym typeface="Proxima Nova"/>
            </a:endParaRPr>
          </a:p>
          <a:p>
            <a:pPr indent="-330200" lvl="1" marL="914400" rtl="0" algn="l">
              <a:spcBef>
                <a:spcPts val="0"/>
              </a:spcBef>
              <a:spcAft>
                <a:spcPts val="0"/>
              </a:spcAft>
              <a:buClr>
                <a:schemeClr val="accent3"/>
              </a:buClr>
              <a:buSzPts val="1600"/>
              <a:buFont typeface="Proxima Nova"/>
              <a:buChar char="○"/>
            </a:pPr>
            <a:r>
              <a:rPr lang="ca" sz="1600">
                <a:solidFill>
                  <a:schemeClr val="accent3"/>
                </a:solidFill>
                <a:latin typeface="Proxima Nova"/>
                <a:ea typeface="Proxima Nova"/>
                <a:cs typeface="Proxima Nova"/>
                <a:sym typeface="Proxima Nova"/>
              </a:rPr>
              <a:t>módulos como dependencias</a:t>
            </a:r>
            <a:endParaRPr sz="1600">
              <a:solidFill>
                <a:schemeClr val="accent3"/>
              </a:solidFill>
              <a:latin typeface="Proxima Nova"/>
              <a:ea typeface="Proxima Nova"/>
              <a:cs typeface="Proxima Nova"/>
              <a:sym typeface="Proxima Nova"/>
            </a:endParaRPr>
          </a:p>
          <a:p>
            <a:pPr indent="-330200" lvl="1" marL="914400" rtl="0" algn="l">
              <a:spcBef>
                <a:spcPts val="0"/>
              </a:spcBef>
              <a:spcAft>
                <a:spcPts val="0"/>
              </a:spcAft>
              <a:buClr>
                <a:schemeClr val="accent3"/>
              </a:buClr>
              <a:buSzPts val="1600"/>
              <a:buFont typeface="Proxima Nova"/>
              <a:buChar char="○"/>
            </a:pPr>
            <a:r>
              <a:rPr lang="ca" sz="1600">
                <a:solidFill>
                  <a:schemeClr val="accent3"/>
                </a:solidFill>
                <a:latin typeface="Proxima Nova"/>
                <a:ea typeface="Proxima Nova"/>
                <a:cs typeface="Proxima Nova"/>
                <a:sym typeface="Proxima Nova"/>
              </a:rPr>
              <a:t>Definen los diferentes entornos</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 - Repositorios - Multi Repos</a:t>
            </a:r>
            <a:endParaRPr/>
          </a:p>
          <a:p>
            <a:pPr indent="0" lvl="0" marL="0" rtl="0" algn="l">
              <a:spcBef>
                <a:spcPts val="0"/>
              </a:spcBef>
              <a:spcAft>
                <a:spcPts val="0"/>
              </a:spcAft>
              <a:buNone/>
            </a:pPr>
            <a:r>
              <a:t/>
            </a:r>
            <a:endParaRPr/>
          </a:p>
        </p:txBody>
      </p:sp>
      <p:sp>
        <p:nvSpPr>
          <p:cNvPr id="236" name="Google Shape;236;p37"/>
          <p:cNvSpPr txBox="1"/>
          <p:nvPr>
            <p:ph idx="1" type="body"/>
          </p:nvPr>
        </p:nvSpPr>
        <p:spPr>
          <a:xfrm>
            <a:off x="311700" y="997250"/>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Pros</a:t>
            </a:r>
            <a:endParaRPr/>
          </a:p>
          <a:p>
            <a:pPr indent="-317500" lvl="1" marL="914400" rtl="0" algn="l">
              <a:spcBef>
                <a:spcPts val="0"/>
              </a:spcBef>
              <a:spcAft>
                <a:spcPts val="0"/>
              </a:spcAft>
              <a:buSzPts val="1400"/>
              <a:buChar char="○"/>
            </a:pPr>
            <a:r>
              <a:rPr lang="ca"/>
              <a:t>Podemos aplicar un protocolo de versionado más simple</a:t>
            </a:r>
            <a:endParaRPr/>
          </a:p>
          <a:p>
            <a:pPr indent="-317500" lvl="1" marL="914400" rtl="0" algn="l">
              <a:spcBef>
                <a:spcPts val="0"/>
              </a:spcBef>
              <a:spcAft>
                <a:spcPts val="0"/>
              </a:spcAft>
              <a:buSzPts val="1400"/>
              <a:buChar char="○"/>
            </a:pPr>
            <a:r>
              <a:rPr lang="ca"/>
              <a:t>Permite mayor control del acceso a los </a:t>
            </a:r>
            <a:r>
              <a:rPr lang="ca"/>
              <a:t>módulos</a:t>
            </a:r>
            <a:r>
              <a:rPr lang="ca"/>
              <a:t> de nuestra infraestructura</a:t>
            </a:r>
            <a:endParaRPr/>
          </a:p>
          <a:p>
            <a:pPr indent="-317500" lvl="1" marL="914400" rtl="0" algn="l">
              <a:spcBef>
                <a:spcPts val="0"/>
              </a:spcBef>
              <a:spcAft>
                <a:spcPts val="0"/>
              </a:spcAft>
              <a:buSzPts val="1400"/>
              <a:buChar char="○"/>
            </a:pPr>
            <a:r>
              <a:rPr lang="ca"/>
              <a:t>Reduce el acoplamiento</a:t>
            </a:r>
            <a:endParaRPr/>
          </a:p>
          <a:p>
            <a:pPr indent="-342900" lvl="0" marL="457200" rtl="0" algn="l">
              <a:spcBef>
                <a:spcPts val="0"/>
              </a:spcBef>
              <a:spcAft>
                <a:spcPts val="0"/>
              </a:spcAft>
              <a:buSzPts val="1800"/>
              <a:buChar char="●"/>
            </a:pPr>
            <a:r>
              <a:rPr lang="ca"/>
              <a:t>Contras</a:t>
            </a:r>
            <a:endParaRPr/>
          </a:p>
          <a:p>
            <a:pPr indent="-317500" lvl="1" marL="914400" rtl="0" algn="l">
              <a:spcBef>
                <a:spcPts val="0"/>
              </a:spcBef>
              <a:spcAft>
                <a:spcPts val="0"/>
              </a:spcAft>
              <a:buSzPts val="1400"/>
              <a:buChar char="○"/>
            </a:pPr>
            <a:r>
              <a:rPr lang="ca"/>
              <a:t>No tenemos una visión global</a:t>
            </a:r>
            <a:endParaRPr/>
          </a:p>
          <a:p>
            <a:pPr indent="-317500" lvl="1" marL="914400" rtl="0" algn="l">
              <a:spcBef>
                <a:spcPts val="0"/>
              </a:spcBef>
              <a:spcAft>
                <a:spcPts val="0"/>
              </a:spcAft>
              <a:buSzPts val="1400"/>
              <a:buChar char="○"/>
            </a:pPr>
            <a:r>
              <a:rPr lang="ca"/>
              <a:t>Dificulta los procesos de refactor</a:t>
            </a:r>
            <a:endParaRPr/>
          </a:p>
          <a:p>
            <a:pPr indent="-317500" lvl="1" marL="914400" rtl="0" algn="l">
              <a:spcBef>
                <a:spcPts val="0"/>
              </a:spcBef>
              <a:spcAft>
                <a:spcPts val="0"/>
              </a:spcAft>
              <a:buSzPts val="1400"/>
              <a:buChar char="○"/>
            </a:pPr>
            <a:r>
              <a:rPr lang="ca"/>
              <a:t>Tiempo de inicialización incrementado en caso de tener muchos </a:t>
            </a:r>
            <a:r>
              <a:rPr lang="ca"/>
              <a:t>módulos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GitOps - Lab - Terraform + CI/CD</a:t>
            </a:r>
            <a:endParaRPr/>
          </a:p>
          <a:p>
            <a:pPr indent="0" lvl="0" marL="0" rtl="0" algn="l">
              <a:spcBef>
                <a:spcPts val="0"/>
              </a:spcBef>
              <a:spcAft>
                <a:spcPts val="0"/>
              </a:spcAft>
              <a:buNone/>
            </a:pPr>
            <a:r>
              <a:t/>
            </a:r>
            <a:endParaRPr/>
          </a:p>
        </p:txBody>
      </p:sp>
      <p:sp>
        <p:nvSpPr>
          <p:cNvPr id="242" name="Google Shape;242;p38"/>
          <p:cNvSpPr txBox="1"/>
          <p:nvPr>
            <p:ph idx="1" type="body"/>
          </p:nvPr>
        </p:nvSpPr>
        <p:spPr>
          <a:xfrm>
            <a:off x="311700" y="997250"/>
            <a:ext cx="8520600" cy="38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Pipeline</a:t>
            </a:r>
            <a:r>
              <a:rPr lang="ca"/>
              <a:t> de infraestructura</a:t>
            </a:r>
            <a:endParaRPr/>
          </a:p>
          <a:p>
            <a:pPr indent="-342900" lvl="0" marL="457200" rtl="0" algn="l">
              <a:spcBef>
                <a:spcPts val="0"/>
              </a:spcBef>
              <a:spcAft>
                <a:spcPts val="0"/>
              </a:spcAft>
              <a:buSzPts val="1800"/>
              <a:buChar char="●"/>
            </a:pPr>
            <a:r>
              <a:rPr lang="ca" u="sng">
                <a:solidFill>
                  <a:schemeClr val="hlink"/>
                </a:solidFill>
                <a:hlinkClick r:id="rId3"/>
              </a:rPr>
              <a:t>https://github.com/upcschool-cloud-arch/contenido/tree/main/19-gitops-cicd/labs/lab30-infra-pipeline</a:t>
            </a:r>
            <a:r>
              <a:rPr lang="ca"/>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16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Recursos adicionales</a:t>
            </a:r>
            <a:endParaRPr/>
          </a:p>
          <a:p>
            <a:pPr indent="0" lvl="0" marL="0" rtl="0" algn="l">
              <a:spcBef>
                <a:spcPts val="0"/>
              </a:spcBef>
              <a:spcAft>
                <a:spcPts val="0"/>
              </a:spcAft>
              <a:buNone/>
            </a:pPr>
            <a:r>
              <a:t/>
            </a:r>
            <a:endParaRPr/>
          </a:p>
        </p:txBody>
      </p:sp>
      <p:sp>
        <p:nvSpPr>
          <p:cNvPr id="248" name="Google Shape;248;p39"/>
          <p:cNvSpPr txBox="1"/>
          <p:nvPr>
            <p:ph idx="1" type="body"/>
          </p:nvPr>
        </p:nvSpPr>
        <p:spPr>
          <a:xfrm>
            <a:off x="311700" y="997250"/>
            <a:ext cx="8715300" cy="381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u="sng">
                <a:solidFill>
                  <a:schemeClr val="hlink"/>
                </a:solidFill>
                <a:hlinkClick r:id="rId3"/>
              </a:rPr>
              <a:t>https://developer.hashicorp.com/terraform/cloud-docs/recommended-practices</a:t>
            </a:r>
            <a:r>
              <a:rPr lang="ca"/>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Introducción</a:t>
            </a:r>
            <a:endParaRPr/>
          </a:p>
        </p:txBody>
      </p:sp>
      <p:sp>
        <p:nvSpPr>
          <p:cNvPr id="72" name="Google Shape;72;p15"/>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Retos</a:t>
            </a:r>
            <a:endParaRPr/>
          </a:p>
          <a:p>
            <a:pPr indent="-317500" lvl="1" marL="914400" rtl="0" algn="l">
              <a:spcBef>
                <a:spcPts val="0"/>
              </a:spcBef>
              <a:spcAft>
                <a:spcPts val="0"/>
              </a:spcAft>
              <a:buSzPts val="1400"/>
              <a:buChar char="○"/>
            </a:pPr>
            <a:r>
              <a:rPr lang="ca"/>
              <a:t>Equipos grandes, cambios de </a:t>
            </a:r>
            <a:r>
              <a:rPr lang="ca"/>
              <a:t>código</a:t>
            </a:r>
            <a:r>
              <a:rPr lang="ca"/>
              <a:t> constante</a:t>
            </a:r>
            <a:endParaRPr/>
          </a:p>
          <a:p>
            <a:pPr indent="-317500" lvl="1" marL="914400" rtl="0" algn="l">
              <a:spcBef>
                <a:spcPts val="0"/>
              </a:spcBef>
              <a:spcAft>
                <a:spcPts val="0"/>
              </a:spcAft>
              <a:buSzPts val="1400"/>
              <a:buChar char="○"/>
            </a:pPr>
            <a:r>
              <a:rPr lang="ca"/>
              <a:t>Deadlines exigentes</a:t>
            </a:r>
            <a:endParaRPr/>
          </a:p>
          <a:p>
            <a:pPr indent="-317500" lvl="1" marL="914400" rtl="0" algn="l">
              <a:spcBef>
                <a:spcPts val="0"/>
              </a:spcBef>
              <a:spcAft>
                <a:spcPts val="0"/>
              </a:spcAft>
              <a:buSzPts val="1400"/>
              <a:buChar char="○"/>
            </a:pPr>
            <a:r>
              <a:rPr lang="ca"/>
              <a:t>Personal nuevo o con poca experiencia</a:t>
            </a:r>
            <a:endParaRPr/>
          </a:p>
          <a:p>
            <a:pPr indent="-342900" lvl="0" marL="457200" rtl="0" algn="l">
              <a:spcBef>
                <a:spcPts val="0"/>
              </a:spcBef>
              <a:spcAft>
                <a:spcPts val="0"/>
              </a:spcAft>
              <a:buSzPts val="1800"/>
              <a:buChar char="●"/>
            </a:pPr>
            <a:r>
              <a:rPr lang="ca"/>
              <a:t>Agilidad vs Calidad</a:t>
            </a:r>
            <a:endParaRPr/>
          </a:p>
          <a:p>
            <a:pPr indent="-317500" lvl="1" marL="914400" rtl="0" algn="l">
              <a:spcBef>
                <a:spcPts val="0"/>
              </a:spcBef>
              <a:spcAft>
                <a:spcPts val="0"/>
              </a:spcAft>
              <a:buSzPts val="1400"/>
              <a:buChar char="○"/>
            </a:pPr>
            <a:r>
              <a:rPr lang="ca"/>
              <a:t>Flujos de trabajo con GIT</a:t>
            </a:r>
            <a:endParaRPr/>
          </a:p>
          <a:p>
            <a:pPr indent="-317500" lvl="1" marL="914400" rtl="0" algn="l">
              <a:spcBef>
                <a:spcPts val="0"/>
              </a:spcBef>
              <a:spcAft>
                <a:spcPts val="0"/>
              </a:spcAft>
              <a:buSzPts val="1400"/>
              <a:buChar char="○"/>
            </a:pPr>
            <a:r>
              <a:rPr lang="ca"/>
              <a:t>CI/CD</a:t>
            </a:r>
            <a:endParaRPr/>
          </a:p>
        </p:txBody>
      </p:sp>
      <p:pic>
        <p:nvPicPr>
          <p:cNvPr id="73" name="Google Shape;73;p15"/>
          <p:cNvPicPr preferRelativeResize="0"/>
          <p:nvPr/>
        </p:nvPicPr>
        <p:blipFill>
          <a:blip r:embed="rId3">
            <a:alphaModFix/>
          </a:blip>
          <a:stretch>
            <a:fillRect/>
          </a:stretch>
        </p:blipFill>
        <p:spPr>
          <a:xfrm>
            <a:off x="5441051" y="2701576"/>
            <a:ext cx="3300125" cy="186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GitFlow</a:t>
            </a:r>
            <a:endParaRPr/>
          </a:p>
        </p:txBody>
      </p:sp>
      <p:sp>
        <p:nvSpPr>
          <p:cNvPr id="79" name="Google Shape;79;p16"/>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Modelo de trabajo con ramas (branch)</a:t>
            </a:r>
            <a:endParaRPr/>
          </a:p>
          <a:p>
            <a:pPr indent="-342900" lvl="0" marL="457200" rtl="0" algn="l">
              <a:spcBef>
                <a:spcPts val="0"/>
              </a:spcBef>
              <a:spcAft>
                <a:spcPts val="0"/>
              </a:spcAft>
              <a:buSzPts val="1800"/>
              <a:buChar char="●"/>
            </a:pPr>
            <a:r>
              <a:rPr lang="ca"/>
              <a:t>Define</a:t>
            </a:r>
            <a:endParaRPr/>
          </a:p>
          <a:p>
            <a:pPr indent="-317500" lvl="1" marL="914400" rtl="0" algn="l">
              <a:spcBef>
                <a:spcPts val="0"/>
              </a:spcBef>
              <a:spcAft>
                <a:spcPts val="0"/>
              </a:spcAft>
              <a:buSzPts val="1400"/>
              <a:buChar char="○"/>
            </a:pPr>
            <a:r>
              <a:rPr lang="ca"/>
              <a:t>Ramas</a:t>
            </a:r>
            <a:endParaRPr/>
          </a:p>
          <a:p>
            <a:pPr indent="-317500" lvl="2" marL="1371600" rtl="0" algn="l">
              <a:spcBef>
                <a:spcPts val="0"/>
              </a:spcBef>
              <a:spcAft>
                <a:spcPts val="0"/>
              </a:spcAft>
              <a:buSzPts val="1400"/>
              <a:buChar char="■"/>
            </a:pPr>
            <a:r>
              <a:rPr lang="ca"/>
              <a:t>Main</a:t>
            </a:r>
            <a:endParaRPr/>
          </a:p>
          <a:p>
            <a:pPr indent="-317500" lvl="2" marL="1371600" rtl="0" algn="l">
              <a:spcBef>
                <a:spcPts val="0"/>
              </a:spcBef>
              <a:spcAft>
                <a:spcPts val="0"/>
              </a:spcAft>
              <a:buSzPts val="1400"/>
              <a:buChar char="■"/>
            </a:pPr>
            <a:r>
              <a:rPr lang="ca"/>
              <a:t>Develop</a:t>
            </a:r>
            <a:endParaRPr/>
          </a:p>
          <a:p>
            <a:pPr indent="-317500" lvl="2" marL="1371600" rtl="0" algn="l">
              <a:spcBef>
                <a:spcPts val="0"/>
              </a:spcBef>
              <a:spcAft>
                <a:spcPts val="0"/>
              </a:spcAft>
              <a:buSzPts val="1400"/>
              <a:buChar char="■"/>
            </a:pPr>
            <a:r>
              <a:rPr lang="ca"/>
              <a:t>Features</a:t>
            </a:r>
            <a:endParaRPr/>
          </a:p>
          <a:p>
            <a:pPr indent="-317500" lvl="2" marL="1371600" rtl="0" algn="l">
              <a:spcBef>
                <a:spcPts val="0"/>
              </a:spcBef>
              <a:spcAft>
                <a:spcPts val="0"/>
              </a:spcAft>
              <a:buSzPts val="1400"/>
              <a:buChar char="■"/>
            </a:pPr>
            <a:r>
              <a:rPr lang="ca"/>
              <a:t>HotFix</a:t>
            </a:r>
            <a:endParaRPr/>
          </a:p>
          <a:p>
            <a:pPr indent="-317500" lvl="1" marL="914400" rtl="0" algn="l">
              <a:spcBef>
                <a:spcPts val="0"/>
              </a:spcBef>
              <a:spcAft>
                <a:spcPts val="0"/>
              </a:spcAft>
              <a:buSzPts val="1400"/>
              <a:buChar char="○"/>
            </a:pPr>
            <a:r>
              <a:rPr lang="ca"/>
              <a:t>Procesos</a:t>
            </a:r>
            <a:endParaRPr/>
          </a:p>
          <a:p>
            <a:pPr indent="-317500" lvl="2" marL="1371600" rtl="0" algn="l">
              <a:spcBef>
                <a:spcPts val="0"/>
              </a:spcBef>
              <a:spcAft>
                <a:spcPts val="0"/>
              </a:spcAft>
              <a:buSzPts val="1400"/>
              <a:buChar char="■"/>
            </a:pPr>
            <a:r>
              <a:rPr lang="ca"/>
              <a:t>Hacer una release</a:t>
            </a:r>
            <a:endParaRPr/>
          </a:p>
          <a:p>
            <a:pPr indent="-317500" lvl="2" marL="1371600" rtl="0" algn="l">
              <a:spcBef>
                <a:spcPts val="0"/>
              </a:spcBef>
              <a:spcAft>
                <a:spcPts val="0"/>
              </a:spcAft>
              <a:buSzPts val="1400"/>
              <a:buChar char="■"/>
            </a:pPr>
            <a:r>
              <a:rPr lang="ca"/>
              <a:t>Integrar funcionalidades nuevas</a:t>
            </a:r>
            <a:endParaRPr/>
          </a:p>
          <a:p>
            <a:pPr indent="-317500" lvl="2" marL="1371600" rtl="0" algn="l">
              <a:spcBef>
                <a:spcPts val="0"/>
              </a:spcBef>
              <a:spcAft>
                <a:spcPts val="0"/>
              </a:spcAft>
              <a:buSzPts val="1400"/>
              <a:buChar char="■"/>
            </a:pPr>
            <a:r>
              <a:rPr lang="ca"/>
              <a:t>Parchear una release con un hotfix</a:t>
            </a:r>
            <a:endParaRPr/>
          </a:p>
          <a:p>
            <a:pPr indent="-342900" lvl="0" marL="457200" rtl="0" algn="l">
              <a:spcBef>
                <a:spcPts val="0"/>
              </a:spcBef>
              <a:spcAft>
                <a:spcPts val="0"/>
              </a:spcAft>
              <a:buSzPts val="1800"/>
              <a:buChar char="●"/>
            </a:pPr>
            <a:r>
              <a:rPr lang="ca"/>
              <a:t>Útil para equipos de </a:t>
            </a:r>
            <a:r>
              <a:rPr lang="ca"/>
              <a:t>desarrollo</a:t>
            </a:r>
            <a:r>
              <a:rPr lang="ca"/>
              <a:t> grandes</a:t>
            </a:r>
            <a:endParaRPr/>
          </a:p>
          <a:p>
            <a:pPr indent="-342900" lvl="0" marL="457200" rtl="0" algn="l">
              <a:spcBef>
                <a:spcPts val="0"/>
              </a:spcBef>
              <a:spcAft>
                <a:spcPts val="0"/>
              </a:spcAft>
              <a:buSzPts val="1800"/>
              <a:buChar char="●"/>
            </a:pPr>
            <a:r>
              <a:rPr lang="ca"/>
              <a:t>Ideado para reducir conflictos durante la integración</a:t>
            </a:r>
            <a:endParaRPr/>
          </a:p>
        </p:txBody>
      </p:sp>
      <p:pic>
        <p:nvPicPr>
          <p:cNvPr id="80" name="Google Shape;80;p16"/>
          <p:cNvPicPr preferRelativeResize="0"/>
          <p:nvPr/>
        </p:nvPicPr>
        <p:blipFill>
          <a:blip r:embed="rId3">
            <a:alphaModFix/>
          </a:blip>
          <a:stretch>
            <a:fillRect/>
          </a:stretch>
        </p:blipFill>
        <p:spPr>
          <a:xfrm>
            <a:off x="5214375" y="1031425"/>
            <a:ext cx="3759625" cy="277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GitFlow</a:t>
            </a:r>
            <a:endParaRPr/>
          </a:p>
        </p:txBody>
      </p:sp>
      <p:sp>
        <p:nvSpPr>
          <p:cNvPr id="86" name="Google Shape;86;p17"/>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Main</a:t>
            </a:r>
            <a:endParaRPr/>
          </a:p>
          <a:p>
            <a:pPr indent="-317500" lvl="1" marL="914400" rtl="0" algn="l">
              <a:spcBef>
                <a:spcPts val="0"/>
              </a:spcBef>
              <a:spcAft>
                <a:spcPts val="0"/>
              </a:spcAft>
              <a:buSzPts val="1400"/>
              <a:buChar char="○"/>
            </a:pPr>
            <a:r>
              <a:rPr lang="ca"/>
              <a:t>Almacena el </a:t>
            </a:r>
            <a:r>
              <a:rPr lang="ca"/>
              <a:t>histórico</a:t>
            </a:r>
            <a:r>
              <a:rPr lang="ca"/>
              <a:t> de releases oficial</a:t>
            </a:r>
            <a:endParaRPr/>
          </a:p>
          <a:p>
            <a:pPr indent="-342900" lvl="0" marL="457200" rtl="0" algn="l">
              <a:spcBef>
                <a:spcPts val="0"/>
              </a:spcBef>
              <a:spcAft>
                <a:spcPts val="0"/>
              </a:spcAft>
              <a:buSzPts val="1800"/>
              <a:buChar char="●"/>
            </a:pPr>
            <a:r>
              <a:rPr lang="ca"/>
              <a:t>Develop</a:t>
            </a:r>
            <a:endParaRPr/>
          </a:p>
          <a:p>
            <a:pPr indent="-317500" lvl="1" marL="914400" rtl="0" algn="l">
              <a:spcBef>
                <a:spcPts val="0"/>
              </a:spcBef>
              <a:spcAft>
                <a:spcPts val="0"/>
              </a:spcAft>
              <a:buSzPts val="1400"/>
              <a:buChar char="○"/>
            </a:pPr>
            <a:r>
              <a:rPr lang="ca"/>
              <a:t>Se utiliza para integrar funcionalidades nuevas</a:t>
            </a:r>
            <a:endParaRPr/>
          </a:p>
        </p:txBody>
      </p:sp>
      <p:pic>
        <p:nvPicPr>
          <p:cNvPr id="87" name="Google Shape;87;p17"/>
          <p:cNvPicPr preferRelativeResize="0"/>
          <p:nvPr/>
        </p:nvPicPr>
        <p:blipFill>
          <a:blip r:embed="rId3">
            <a:alphaModFix/>
          </a:blip>
          <a:stretch>
            <a:fillRect/>
          </a:stretch>
        </p:blipFill>
        <p:spPr>
          <a:xfrm>
            <a:off x="509286" y="2269075"/>
            <a:ext cx="6510125" cy="2593525"/>
          </a:xfrm>
          <a:prstGeom prst="rect">
            <a:avLst/>
          </a:prstGeom>
          <a:noFill/>
          <a:ln>
            <a:noFill/>
          </a:ln>
        </p:spPr>
      </p:pic>
      <p:pic>
        <p:nvPicPr>
          <p:cNvPr id="88" name="Google Shape;88;p17"/>
          <p:cNvPicPr preferRelativeResize="0"/>
          <p:nvPr/>
        </p:nvPicPr>
        <p:blipFill>
          <a:blip r:embed="rId4">
            <a:alphaModFix/>
          </a:blip>
          <a:stretch>
            <a:fillRect/>
          </a:stretch>
        </p:blipFill>
        <p:spPr>
          <a:xfrm>
            <a:off x="6376250" y="158175"/>
            <a:ext cx="2767750" cy="3061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GitFlow</a:t>
            </a:r>
            <a:endParaRPr/>
          </a:p>
        </p:txBody>
      </p:sp>
      <p:sp>
        <p:nvSpPr>
          <p:cNvPr id="94" name="Google Shape;94;p18"/>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Feature</a:t>
            </a:r>
            <a:endParaRPr/>
          </a:p>
          <a:p>
            <a:pPr indent="-317500" lvl="1" marL="914400" rtl="0" algn="l">
              <a:spcBef>
                <a:spcPts val="0"/>
              </a:spcBef>
              <a:spcAft>
                <a:spcPts val="0"/>
              </a:spcAft>
              <a:buSzPts val="1400"/>
              <a:buChar char="○"/>
            </a:pPr>
            <a:r>
              <a:rPr lang="ca"/>
              <a:t>Nacen de develop</a:t>
            </a:r>
            <a:endParaRPr/>
          </a:p>
          <a:p>
            <a:pPr indent="-317500" lvl="1" marL="914400" rtl="0" algn="l">
              <a:spcBef>
                <a:spcPts val="0"/>
              </a:spcBef>
              <a:spcAft>
                <a:spcPts val="0"/>
              </a:spcAft>
              <a:buSzPts val="1400"/>
              <a:buChar char="○"/>
            </a:pPr>
            <a:r>
              <a:rPr lang="ca"/>
              <a:t>Donde los developers implementan los cambios</a:t>
            </a:r>
            <a:endParaRPr/>
          </a:p>
          <a:p>
            <a:pPr indent="-317500" lvl="1" marL="914400" rtl="0" algn="l">
              <a:spcBef>
                <a:spcPts val="0"/>
              </a:spcBef>
              <a:spcAft>
                <a:spcPts val="0"/>
              </a:spcAft>
              <a:buSzPts val="1400"/>
              <a:buChar char="○"/>
            </a:pPr>
            <a:r>
              <a:rPr lang="ca"/>
              <a:t>Finalización:</a:t>
            </a:r>
            <a:endParaRPr/>
          </a:p>
          <a:p>
            <a:pPr indent="-317500" lvl="2" marL="1371600" rtl="0" algn="l">
              <a:spcBef>
                <a:spcPts val="0"/>
              </a:spcBef>
              <a:spcAft>
                <a:spcPts val="0"/>
              </a:spcAft>
              <a:buSzPts val="1400"/>
              <a:buChar char="■"/>
            </a:pPr>
            <a:r>
              <a:rPr lang="ca"/>
              <a:t>Merge a develop</a:t>
            </a:r>
            <a:endParaRPr/>
          </a:p>
          <a:p>
            <a:pPr indent="-317500" lvl="2" marL="1371600" rtl="0" algn="l">
              <a:spcBef>
                <a:spcPts val="0"/>
              </a:spcBef>
              <a:spcAft>
                <a:spcPts val="0"/>
              </a:spcAft>
              <a:buSzPts val="1400"/>
              <a:buChar char="■"/>
            </a:pPr>
            <a:r>
              <a:rPr lang="ca"/>
              <a:t>Se elimina la rama</a:t>
            </a:r>
            <a:endParaRPr/>
          </a:p>
        </p:txBody>
      </p:sp>
      <p:pic>
        <p:nvPicPr>
          <p:cNvPr id="95" name="Google Shape;95;p18"/>
          <p:cNvPicPr preferRelativeResize="0"/>
          <p:nvPr/>
        </p:nvPicPr>
        <p:blipFill>
          <a:blip r:embed="rId3">
            <a:alphaModFix/>
          </a:blip>
          <a:stretch>
            <a:fillRect/>
          </a:stretch>
        </p:blipFill>
        <p:spPr>
          <a:xfrm>
            <a:off x="3662350" y="2026250"/>
            <a:ext cx="5481650" cy="299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GitFlow</a:t>
            </a:r>
            <a:endParaRPr/>
          </a:p>
        </p:txBody>
      </p:sp>
      <p:sp>
        <p:nvSpPr>
          <p:cNvPr id="101" name="Google Shape;101;p19"/>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Release</a:t>
            </a:r>
            <a:endParaRPr/>
          </a:p>
          <a:p>
            <a:pPr indent="-317500" lvl="1" marL="914400" rtl="0" algn="l">
              <a:spcBef>
                <a:spcPts val="0"/>
              </a:spcBef>
              <a:spcAft>
                <a:spcPts val="0"/>
              </a:spcAft>
              <a:buSzPts val="1400"/>
              <a:buChar char="○"/>
            </a:pPr>
            <a:r>
              <a:rPr lang="ca"/>
              <a:t>Indica el inicio de un ciclo de release (no se admiten nuevas features)</a:t>
            </a:r>
            <a:endParaRPr/>
          </a:p>
          <a:p>
            <a:pPr indent="-317500" lvl="1" marL="914400" rtl="0" algn="l">
              <a:spcBef>
                <a:spcPts val="0"/>
              </a:spcBef>
              <a:spcAft>
                <a:spcPts val="0"/>
              </a:spcAft>
              <a:buSzPts val="1400"/>
              <a:buChar char="○"/>
            </a:pPr>
            <a:r>
              <a:rPr lang="ca"/>
              <a:t>Solución de bugs puntuales, documentación… etc</a:t>
            </a:r>
            <a:endParaRPr/>
          </a:p>
          <a:p>
            <a:pPr indent="-317500" lvl="1" marL="914400" rtl="0" algn="l">
              <a:spcBef>
                <a:spcPts val="0"/>
              </a:spcBef>
              <a:spcAft>
                <a:spcPts val="0"/>
              </a:spcAft>
              <a:buSzPts val="1400"/>
              <a:buChar char="○"/>
            </a:pPr>
            <a:r>
              <a:rPr lang="ca"/>
              <a:t>Finalización:</a:t>
            </a:r>
            <a:endParaRPr/>
          </a:p>
          <a:p>
            <a:pPr indent="-317500" lvl="2" marL="1371600" rtl="0" algn="l">
              <a:spcBef>
                <a:spcPts val="0"/>
              </a:spcBef>
              <a:spcAft>
                <a:spcPts val="0"/>
              </a:spcAft>
              <a:buSzPts val="1400"/>
              <a:buChar char="■"/>
            </a:pPr>
            <a:r>
              <a:rPr lang="ca"/>
              <a:t>Merge a develop</a:t>
            </a:r>
            <a:endParaRPr/>
          </a:p>
          <a:p>
            <a:pPr indent="-317500" lvl="2" marL="1371600" rtl="0" algn="l">
              <a:spcBef>
                <a:spcPts val="0"/>
              </a:spcBef>
              <a:spcAft>
                <a:spcPts val="0"/>
              </a:spcAft>
              <a:buSzPts val="1400"/>
              <a:buChar char="■"/>
            </a:pPr>
            <a:r>
              <a:rPr lang="ca"/>
              <a:t>Merge a main + tag</a:t>
            </a:r>
            <a:endParaRPr/>
          </a:p>
          <a:p>
            <a:pPr indent="-317500" lvl="2" marL="1371600" rtl="0" algn="l">
              <a:spcBef>
                <a:spcPts val="0"/>
              </a:spcBef>
              <a:spcAft>
                <a:spcPts val="0"/>
              </a:spcAft>
              <a:buSzPts val="1400"/>
              <a:buChar char="■"/>
            </a:pPr>
            <a:r>
              <a:rPr lang="ca"/>
              <a:t>Se elimina la rama</a:t>
            </a:r>
            <a:endParaRPr/>
          </a:p>
        </p:txBody>
      </p:sp>
      <p:pic>
        <p:nvPicPr>
          <p:cNvPr id="102" name="Google Shape;102;p19"/>
          <p:cNvPicPr preferRelativeResize="0"/>
          <p:nvPr/>
        </p:nvPicPr>
        <p:blipFill>
          <a:blip r:embed="rId3">
            <a:alphaModFix/>
          </a:blip>
          <a:stretch>
            <a:fillRect/>
          </a:stretch>
        </p:blipFill>
        <p:spPr>
          <a:xfrm>
            <a:off x="3717625" y="1768425"/>
            <a:ext cx="5426374" cy="326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GitFlow</a:t>
            </a:r>
            <a:endParaRPr/>
          </a:p>
        </p:txBody>
      </p:sp>
      <p:sp>
        <p:nvSpPr>
          <p:cNvPr id="108" name="Google Shape;108;p20"/>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Correcciones (HotFix)</a:t>
            </a:r>
            <a:endParaRPr/>
          </a:p>
          <a:p>
            <a:pPr indent="-317500" lvl="1" marL="914400" rtl="0" algn="l">
              <a:spcBef>
                <a:spcPts val="0"/>
              </a:spcBef>
              <a:spcAft>
                <a:spcPts val="0"/>
              </a:spcAft>
              <a:buSzPts val="1400"/>
              <a:buChar char="○"/>
            </a:pPr>
            <a:r>
              <a:rPr lang="ca"/>
              <a:t>Las utilizamos para reparar releases </a:t>
            </a:r>
            <a:r>
              <a:rPr lang="ca"/>
              <a:t>rápidamente</a:t>
            </a:r>
            <a:endParaRPr/>
          </a:p>
          <a:p>
            <a:pPr indent="-317500" lvl="1" marL="914400" rtl="0" algn="l">
              <a:spcBef>
                <a:spcPts val="0"/>
              </a:spcBef>
              <a:spcAft>
                <a:spcPts val="0"/>
              </a:spcAft>
              <a:buSzPts val="1400"/>
              <a:buChar char="○"/>
            </a:pPr>
            <a:r>
              <a:rPr lang="ca"/>
              <a:t>Nacen de main</a:t>
            </a:r>
            <a:endParaRPr/>
          </a:p>
          <a:p>
            <a:pPr indent="-317500" lvl="1" marL="914400" rtl="0" algn="l">
              <a:spcBef>
                <a:spcPts val="0"/>
              </a:spcBef>
              <a:spcAft>
                <a:spcPts val="0"/>
              </a:spcAft>
              <a:buSzPts val="1400"/>
              <a:buChar char="○"/>
            </a:pPr>
            <a:r>
              <a:rPr lang="ca"/>
              <a:t>Finalización:</a:t>
            </a:r>
            <a:endParaRPr/>
          </a:p>
          <a:p>
            <a:pPr indent="-317500" lvl="2" marL="1371600" rtl="0" algn="l">
              <a:spcBef>
                <a:spcPts val="0"/>
              </a:spcBef>
              <a:spcAft>
                <a:spcPts val="0"/>
              </a:spcAft>
              <a:buSzPts val="1400"/>
              <a:buChar char="■"/>
            </a:pPr>
            <a:r>
              <a:rPr lang="ca"/>
              <a:t>Merge a main + tag nueva versión</a:t>
            </a:r>
            <a:endParaRPr/>
          </a:p>
          <a:p>
            <a:pPr indent="-317500" lvl="2" marL="1371600" rtl="0" algn="l">
              <a:spcBef>
                <a:spcPts val="0"/>
              </a:spcBef>
              <a:spcAft>
                <a:spcPts val="0"/>
              </a:spcAft>
              <a:buSzPts val="1400"/>
              <a:buChar char="■"/>
            </a:pPr>
            <a:r>
              <a:rPr lang="ca"/>
              <a:t>Merge a develop o release</a:t>
            </a:r>
            <a:endParaRPr/>
          </a:p>
          <a:p>
            <a:pPr indent="-317500" lvl="2" marL="1371600" rtl="0" algn="l">
              <a:spcBef>
                <a:spcPts val="0"/>
              </a:spcBef>
              <a:spcAft>
                <a:spcPts val="0"/>
              </a:spcAft>
              <a:buSzPts val="1400"/>
              <a:buChar char="■"/>
            </a:pPr>
            <a:r>
              <a:rPr lang="ca"/>
              <a:t>Se elimina la rama</a:t>
            </a:r>
            <a:endParaRPr/>
          </a:p>
        </p:txBody>
      </p:sp>
      <p:pic>
        <p:nvPicPr>
          <p:cNvPr id="109" name="Google Shape;109;p20"/>
          <p:cNvPicPr preferRelativeResize="0"/>
          <p:nvPr/>
        </p:nvPicPr>
        <p:blipFill rotWithShape="1">
          <a:blip r:embed="rId3">
            <a:alphaModFix/>
          </a:blip>
          <a:srcRect b="0" l="0" r="3400" t="0"/>
          <a:stretch/>
        </p:blipFill>
        <p:spPr>
          <a:xfrm>
            <a:off x="4406700" y="2000425"/>
            <a:ext cx="4737299" cy="31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5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Flujos de trabajo con GIT - TBD</a:t>
            </a:r>
            <a:endParaRPr/>
          </a:p>
        </p:txBody>
      </p:sp>
      <p:sp>
        <p:nvSpPr>
          <p:cNvPr id="115" name="Google Shape;115;p21"/>
          <p:cNvSpPr txBox="1"/>
          <p:nvPr>
            <p:ph idx="1" type="body"/>
          </p:nvPr>
        </p:nvSpPr>
        <p:spPr>
          <a:xfrm>
            <a:off x="220575" y="730875"/>
            <a:ext cx="8520600" cy="39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Problemas de GitFlow</a:t>
            </a:r>
            <a:endParaRPr/>
          </a:p>
          <a:p>
            <a:pPr indent="-317500" lvl="1" marL="914400" rtl="0" algn="l">
              <a:spcBef>
                <a:spcPts val="0"/>
              </a:spcBef>
              <a:spcAft>
                <a:spcPts val="0"/>
              </a:spcAft>
              <a:buSzPts val="1400"/>
              <a:buChar char="○"/>
            </a:pPr>
            <a:r>
              <a:rPr lang="ca"/>
              <a:t>Según el caso de uso puede generar un overhead de procesos</a:t>
            </a:r>
            <a:endParaRPr/>
          </a:p>
          <a:p>
            <a:pPr indent="-317500" lvl="1" marL="914400" rtl="0" algn="l">
              <a:spcBef>
                <a:spcPts val="0"/>
              </a:spcBef>
              <a:spcAft>
                <a:spcPts val="0"/>
              </a:spcAft>
              <a:buSzPts val="1400"/>
              <a:buChar char="○"/>
            </a:pPr>
            <a:r>
              <a:rPr lang="ca"/>
              <a:t>Si las ramas de features divergen mucho, se complica la integración</a:t>
            </a:r>
            <a:endParaRPr/>
          </a:p>
          <a:p>
            <a:pPr indent="-342900" lvl="0" marL="457200" rtl="0" algn="l">
              <a:spcBef>
                <a:spcPts val="0"/>
              </a:spcBef>
              <a:spcAft>
                <a:spcPts val="0"/>
              </a:spcAft>
              <a:buSzPts val="1800"/>
              <a:buChar char="●"/>
            </a:pPr>
            <a:r>
              <a:rPr lang="ca"/>
              <a:t>TBD</a:t>
            </a:r>
            <a:endParaRPr/>
          </a:p>
          <a:p>
            <a:pPr indent="-317500" lvl="1" marL="914400" rtl="0" algn="l">
              <a:spcBef>
                <a:spcPts val="0"/>
              </a:spcBef>
              <a:spcAft>
                <a:spcPts val="0"/>
              </a:spcAft>
              <a:buSzPts val="1400"/>
              <a:buChar char="○"/>
            </a:pPr>
            <a:r>
              <a:rPr lang="ca"/>
              <a:t>Trunk Based Development</a:t>
            </a:r>
            <a:endParaRPr/>
          </a:p>
          <a:p>
            <a:pPr indent="-317500" lvl="1" marL="914400" rtl="0" algn="l">
              <a:spcBef>
                <a:spcPts val="0"/>
              </a:spcBef>
              <a:spcAft>
                <a:spcPts val="0"/>
              </a:spcAft>
              <a:buSzPts val="1400"/>
              <a:buChar char="○"/>
            </a:pPr>
            <a:r>
              <a:rPr lang="ca"/>
              <a:t>Se trabaja con una única rama master (trunk) y features</a:t>
            </a:r>
            <a:endParaRPr/>
          </a:p>
          <a:p>
            <a:pPr indent="-317500" lvl="1" marL="914400" rtl="0" algn="l">
              <a:spcBef>
                <a:spcPts val="0"/>
              </a:spcBef>
              <a:spcAft>
                <a:spcPts val="0"/>
              </a:spcAft>
              <a:buSzPts val="1400"/>
              <a:buChar char="○"/>
            </a:pPr>
            <a:r>
              <a:rPr lang="ca"/>
              <a:t>Integraciones </a:t>
            </a:r>
            <a:r>
              <a:rPr lang="ca"/>
              <a:t>frecuentes</a:t>
            </a:r>
            <a:r>
              <a:rPr lang="ca"/>
              <a:t> entre feature / trunk</a:t>
            </a:r>
            <a:endParaRPr/>
          </a:p>
        </p:txBody>
      </p:sp>
      <p:pic>
        <p:nvPicPr>
          <p:cNvPr id="116" name="Google Shape;116;p21"/>
          <p:cNvPicPr preferRelativeResize="0"/>
          <p:nvPr/>
        </p:nvPicPr>
        <p:blipFill rotWithShape="1">
          <a:blip r:embed="rId3">
            <a:alphaModFix/>
          </a:blip>
          <a:srcRect b="3573" l="0" r="0" t="27834"/>
          <a:stretch/>
        </p:blipFill>
        <p:spPr>
          <a:xfrm>
            <a:off x="2026500" y="2699700"/>
            <a:ext cx="5341600" cy="233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